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92" r:id="rId1"/>
  </p:sldMasterIdLst>
  <p:notesMasterIdLst>
    <p:notesMasterId r:id="rId59"/>
  </p:notesMasterIdLst>
  <p:sldIdLst>
    <p:sldId id="296" r:id="rId2"/>
    <p:sldId id="258" r:id="rId3"/>
    <p:sldId id="300" r:id="rId4"/>
    <p:sldId id="260" r:id="rId5"/>
    <p:sldId id="301" r:id="rId6"/>
    <p:sldId id="302" r:id="rId7"/>
    <p:sldId id="303" r:id="rId8"/>
    <p:sldId id="304" r:id="rId9"/>
    <p:sldId id="307" r:id="rId10"/>
    <p:sldId id="305" r:id="rId11"/>
    <p:sldId id="306" r:id="rId12"/>
    <p:sldId id="310" r:id="rId13"/>
    <p:sldId id="311" r:id="rId14"/>
    <p:sldId id="309" r:id="rId15"/>
    <p:sldId id="312" r:id="rId16"/>
    <p:sldId id="313" r:id="rId17"/>
    <p:sldId id="314" r:id="rId18"/>
    <p:sldId id="315" r:id="rId19"/>
    <p:sldId id="316" r:id="rId20"/>
    <p:sldId id="317" r:id="rId21"/>
    <p:sldId id="318" r:id="rId22"/>
    <p:sldId id="319" r:id="rId23"/>
    <p:sldId id="320" r:id="rId24"/>
    <p:sldId id="321" r:id="rId25"/>
    <p:sldId id="322" r:id="rId26"/>
    <p:sldId id="324" r:id="rId27"/>
    <p:sldId id="325" r:id="rId28"/>
    <p:sldId id="326" r:id="rId29"/>
    <p:sldId id="264" r:id="rId30"/>
    <p:sldId id="266" r:id="rId31"/>
    <p:sldId id="267" r:id="rId32"/>
    <p:sldId id="270" r:id="rId33"/>
    <p:sldId id="327" r:id="rId34"/>
    <p:sldId id="328" r:id="rId35"/>
    <p:sldId id="329" r:id="rId36"/>
    <p:sldId id="335" r:id="rId37"/>
    <p:sldId id="336" r:id="rId38"/>
    <p:sldId id="331" r:id="rId39"/>
    <p:sldId id="332" r:id="rId40"/>
    <p:sldId id="333" r:id="rId41"/>
    <p:sldId id="338" r:id="rId42"/>
    <p:sldId id="341" r:id="rId43"/>
    <p:sldId id="340" r:id="rId44"/>
    <p:sldId id="334" r:id="rId45"/>
    <p:sldId id="288" r:id="rId46"/>
    <p:sldId id="294" r:id="rId47"/>
    <p:sldId id="342" r:id="rId48"/>
    <p:sldId id="345" r:id="rId49"/>
    <p:sldId id="343" r:id="rId50"/>
    <p:sldId id="344" r:id="rId51"/>
    <p:sldId id="295" r:id="rId52"/>
    <p:sldId id="273" r:id="rId53"/>
    <p:sldId id="274" r:id="rId54"/>
    <p:sldId id="261" r:id="rId55"/>
    <p:sldId id="268" r:id="rId56"/>
    <p:sldId id="269" r:id="rId57"/>
    <p:sldId id="275" r:id="rId58"/>
  </p:sldIdLst>
  <p:sldSz cx="9144000" cy="6858000" type="screen4x3"/>
  <p:notesSz cx="6858000" cy="9144000"/>
  <p:embeddedFontLst>
    <p:embeddedFont>
      <p:font typeface="Perpetua" pitchFamily="18" charset="0"/>
      <p:regular r:id="rId60"/>
      <p:bold r:id="rId61"/>
      <p:italic r:id="rId62"/>
      <p:boldItalic r:id="rId63"/>
    </p:embeddedFont>
    <p:embeddedFont>
      <p:font typeface="Wingdings 2" pitchFamily="18" charset="2"/>
      <p:regular r:id="rId64"/>
    </p:embeddedFont>
    <p:embeddedFont>
      <p:font typeface="Franklin Gothic Book" pitchFamily="34" charset="0"/>
      <p:regular r:id="rId65"/>
      <p:italic r:id="rId66"/>
    </p:embeddedFont>
    <p:embeddedFont>
      <p:font typeface="cmsy10" pitchFamily="34" charset="0"/>
      <p:regular r:id="rId67"/>
    </p:embeddedFont>
    <p:embeddedFont>
      <p:font typeface="Arial Unicode MS" pitchFamily="34" charset="-128"/>
      <p:regular r:id="rId68"/>
    </p:embeddedFont>
    <p:embeddedFont>
      <p:font typeface="Algerian" pitchFamily="82" charset="0"/>
      <p:regular r:id="rId69"/>
    </p:embeddedFont>
    <p:embeddedFont>
      <p:font typeface="Calibri" pitchFamily="34" charset="0"/>
      <p:regular r:id="rId70"/>
      <p:bold r:id="rId71"/>
      <p:italic r:id="rId72"/>
      <p:boldItalic r:id="rId73"/>
    </p:embeddedFont>
    <p:embeddedFont>
      <p:font typeface="Cambria Math" pitchFamily="18" charset="0"/>
      <p:regular r:id="rId74"/>
    </p:embeddedFont>
    <p:embeddedFont>
      <p:font typeface="Cambria" pitchFamily="18" charset="0"/>
      <p:regular r:id="rId75"/>
      <p:bold r:id="rId76"/>
      <p:italic r:id="rId77"/>
      <p:boldItalic r:id="rId78"/>
    </p:embeddedFont>
    <p:embeddedFont>
      <p:font typeface="cmmi10" pitchFamily="34" charset="0"/>
      <p:regular r:id="rId79"/>
    </p:embeddedFont>
  </p:embeddedFontLst>
  <p:custDataLst>
    <p:tags r:id="rId8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77" autoAdjust="0"/>
    <p:restoredTop sz="68638" autoAdjust="0"/>
  </p:normalViewPr>
  <p:slideViewPr>
    <p:cSldViewPr>
      <p:cViewPr varScale="1">
        <p:scale>
          <a:sx n="49" d="100"/>
          <a:sy n="49" d="100"/>
        </p:scale>
        <p:origin x="-1974" y="-90"/>
      </p:cViewPr>
      <p:guideLst>
        <p:guide orient="horz" pos="2160"/>
        <p:guide pos="2880"/>
      </p:guideLst>
    </p:cSldViewPr>
  </p:slideViewPr>
  <p:outlineViewPr>
    <p:cViewPr>
      <p:scale>
        <a:sx n="33" d="100"/>
        <a:sy n="33" d="100"/>
      </p:scale>
      <p:origin x="0" y="24954"/>
    </p:cViewPr>
  </p:outlineViewPr>
  <p:notesTextViewPr>
    <p:cViewPr>
      <p:scale>
        <a:sx n="100" d="100"/>
        <a:sy n="100" d="100"/>
      </p:scale>
      <p:origin x="0" y="0"/>
    </p:cViewPr>
  </p:notesTextViewPr>
  <p:sorterViewPr>
    <p:cViewPr>
      <p:scale>
        <a:sx n="50" d="100"/>
        <a:sy n="50" d="100"/>
      </p:scale>
      <p:origin x="0" y="123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4.fntdata"/><Relationship Id="rId68" Type="http://schemas.openxmlformats.org/officeDocument/2006/relationships/font" Target="fonts/font9.fntdata"/><Relationship Id="rId76" Type="http://schemas.openxmlformats.org/officeDocument/2006/relationships/font" Target="fonts/font17.fntdata"/><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7.fntdata"/><Relationship Id="rId74" Type="http://schemas.openxmlformats.org/officeDocument/2006/relationships/font" Target="fonts/font15.fntdata"/><Relationship Id="rId79" Type="http://schemas.openxmlformats.org/officeDocument/2006/relationships/font" Target="fonts/font20.fntdata"/><Relationship Id="rId5" Type="http://schemas.openxmlformats.org/officeDocument/2006/relationships/slide" Target="slides/slide4.xml"/><Relationship Id="rId61" Type="http://schemas.openxmlformats.org/officeDocument/2006/relationships/font" Target="fonts/font2.fntdata"/><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font" Target="fonts/font14.fntdata"/><Relationship Id="rId78" Type="http://schemas.openxmlformats.org/officeDocument/2006/relationships/font" Target="fonts/font19.fntdata"/><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5.fntdata"/><Relationship Id="rId69" Type="http://schemas.openxmlformats.org/officeDocument/2006/relationships/font" Target="fonts/font10.fntdata"/><Relationship Id="rId77"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3.fntdata"/><Relationship Id="rId80"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3.fntdata"/><Relationship Id="rId70" Type="http://schemas.openxmlformats.org/officeDocument/2006/relationships/font" Target="fonts/font11.fntdata"/><Relationship Id="rId75" Type="http://schemas.openxmlformats.org/officeDocument/2006/relationships/font" Target="fonts/font16.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2B4E90-27DB-4817-A38C-57C54B0BAB39}" type="datetimeFigureOut">
              <a:rPr lang="en-US" smtClean="0"/>
              <a:pPr/>
              <a:t>6/21/2011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E17EDD-8F96-4B84-8E70-73A2A72CAE5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E17EDD-8F96-4B84-8E70-73A2A72CAE5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begin</a:t>
            </a:r>
            <a:r>
              <a:rPr lang="en-US" baseline="0" dirty="0" smtClean="0"/>
              <a:t> by converting our given cost function to simpler form by using the ellipsoidal approximation. We then find the shortest s-t path </a:t>
            </a:r>
            <a:r>
              <a:rPr lang="en-US" baseline="0" dirty="0" err="1" smtClean="0"/>
              <a:t>wrt</a:t>
            </a:r>
            <a:r>
              <a:rPr lang="en-US" baseline="0" dirty="0" smtClean="0"/>
              <a:t> this simplified cost function. Note that this is easy to do since for the purpose of the algorithm we can ignore the </a:t>
            </a:r>
            <a:r>
              <a:rPr lang="en-US" baseline="0" dirty="0" err="1" smtClean="0"/>
              <a:t>sqrt</a:t>
            </a:r>
            <a:r>
              <a:rPr lang="en-US" baseline="0" dirty="0" smtClean="0"/>
              <a:t> sign.</a:t>
            </a:r>
          </a:p>
          <a:p>
            <a:endParaRPr lang="en-US" baseline="0" dirty="0" smtClean="0"/>
          </a:p>
          <a:p>
            <a:r>
              <a:rPr lang="en-US" baseline="0" dirty="0" smtClean="0"/>
              <a:t>As for the analysis….let </a:t>
            </a:r>
          </a:p>
          <a:p>
            <a:r>
              <a:rPr lang="en-US" baseline="0" dirty="0" smtClean="0"/>
              <a:t>By the following chain of inequalities we have….</a:t>
            </a:r>
            <a:endParaRPr lang="en-US" dirty="0"/>
          </a:p>
        </p:txBody>
      </p:sp>
      <p:sp>
        <p:nvSpPr>
          <p:cNvPr id="4" name="Slide Number Placeholder 3"/>
          <p:cNvSpPr>
            <a:spLocks noGrp="1"/>
          </p:cNvSpPr>
          <p:nvPr>
            <p:ph type="sldNum" sz="quarter" idx="10"/>
          </p:nvPr>
        </p:nvSpPr>
        <p:spPr/>
        <p:txBody>
          <a:bodyPr/>
          <a:lstStyle/>
          <a:p>
            <a:fld id="{85E17EDD-8F96-4B84-8E70-73A2A72CAE5C}"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a technique</a:t>
            </a:r>
            <a:r>
              <a:rPr lang="en-US" baseline="0" dirty="0" smtClean="0"/>
              <a:t> that works well….</a:t>
            </a:r>
          </a:p>
          <a:p>
            <a:r>
              <a:rPr lang="en-US" baseline="0" dirty="0" smtClean="0"/>
              <a:t>And another one that works well….</a:t>
            </a:r>
          </a:p>
          <a:p>
            <a:r>
              <a:rPr lang="en-US" baseline="0" dirty="0" smtClean="0"/>
              <a:t>However none of these would work well for dense graphs with large diameter….</a:t>
            </a:r>
          </a:p>
          <a:p>
            <a:r>
              <a:rPr lang="en-US" baseline="0" dirty="0" smtClean="0"/>
              <a:t>Next I will show how to adaptively combine these techniques to get an algorithm that works well for all graphs….</a:t>
            </a:r>
            <a:endParaRPr lang="en-US" dirty="0"/>
          </a:p>
        </p:txBody>
      </p:sp>
      <p:sp>
        <p:nvSpPr>
          <p:cNvPr id="4" name="Slide Number Placeholder 3"/>
          <p:cNvSpPr>
            <a:spLocks noGrp="1"/>
          </p:cNvSpPr>
          <p:nvPr>
            <p:ph type="sldNum" sz="quarter" idx="10"/>
          </p:nvPr>
        </p:nvSpPr>
        <p:spPr/>
        <p:txBody>
          <a:bodyPr/>
          <a:lstStyle/>
          <a:p>
            <a:fld id="{85E17EDD-8F96-4B84-8E70-73A2A72CAE5C}"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algorithm begins in similar fashion as our</a:t>
            </a:r>
            <a:r>
              <a:rPr lang="en-US" baseline="0" dirty="0" smtClean="0"/>
              <a:t> first attempt.  We start by guessing the most expensive edge in the optimal path and prune away all edges costlier that it.</a:t>
            </a:r>
            <a:endParaRPr lang="en-US" dirty="0"/>
          </a:p>
        </p:txBody>
      </p:sp>
      <p:sp>
        <p:nvSpPr>
          <p:cNvPr id="4" name="Slide Number Placeholder 3"/>
          <p:cNvSpPr>
            <a:spLocks noGrp="1"/>
          </p:cNvSpPr>
          <p:nvPr>
            <p:ph type="sldNum" sz="quarter" idx="10"/>
          </p:nvPr>
        </p:nvSpPr>
        <p:spPr/>
        <p:txBody>
          <a:bodyPr/>
          <a:lstStyle/>
          <a:p>
            <a:fld id="{85E17EDD-8F96-4B84-8E70-73A2A72CAE5C}"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aim of the second phase is to identify the dense components of the graph. We do this by iteratively contracting the neighborhoods of all vertices with large degree….</a:t>
            </a:r>
            <a:endParaRPr lang="en-US" dirty="0"/>
          </a:p>
        </p:txBody>
      </p:sp>
      <p:sp>
        <p:nvSpPr>
          <p:cNvPr id="4" name="Slide Number Placeholder 3"/>
          <p:cNvSpPr>
            <a:spLocks noGrp="1"/>
          </p:cNvSpPr>
          <p:nvPr>
            <p:ph type="sldNum" sz="quarter" idx="10"/>
          </p:nvPr>
        </p:nvSpPr>
        <p:spPr/>
        <p:txBody>
          <a:bodyPr/>
          <a:lstStyle/>
          <a:p>
            <a:fld id="{85E17EDD-8F96-4B84-8E70-73A2A72CAE5C}"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this….turns in to this after the contraction</a:t>
            </a:r>
            <a:r>
              <a:rPr lang="en-US" baseline="0" dirty="0" smtClean="0"/>
              <a:t> phase…</a:t>
            </a:r>
            <a:endParaRPr lang="en-US" dirty="0"/>
          </a:p>
        </p:txBody>
      </p:sp>
      <p:sp>
        <p:nvSpPr>
          <p:cNvPr id="4" name="Slide Number Placeholder 3"/>
          <p:cNvSpPr>
            <a:spLocks noGrp="1"/>
          </p:cNvSpPr>
          <p:nvPr>
            <p:ph type="sldNum" sz="quarter" idx="10"/>
          </p:nvPr>
        </p:nvSpPr>
        <p:spPr/>
        <p:txBody>
          <a:bodyPr/>
          <a:lstStyle/>
          <a:p>
            <a:fld id="{85E17EDD-8F96-4B84-8E70-73A2A72CAE5C}" type="slidenum">
              <a:rPr lang="en-US" smtClean="0"/>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third phase</a:t>
            </a:r>
            <a:r>
              <a:rPr lang="en-US" baseline="0" dirty="0" smtClean="0"/>
              <a:t> we use the ellipsoidal approximation to approximate the </a:t>
            </a:r>
            <a:r>
              <a:rPr lang="en-US" baseline="0" dirty="0" err="1" smtClean="0"/>
              <a:t>submodular</a:t>
            </a:r>
            <a:r>
              <a:rPr lang="en-US" baseline="0" dirty="0" smtClean="0"/>
              <a:t> function f on the residual graph by a simpler function ‘g’.</a:t>
            </a:r>
            <a:endParaRPr lang="en-US" dirty="0"/>
          </a:p>
        </p:txBody>
      </p:sp>
      <p:sp>
        <p:nvSpPr>
          <p:cNvPr id="4" name="Slide Number Placeholder 3"/>
          <p:cNvSpPr>
            <a:spLocks noGrp="1"/>
          </p:cNvSpPr>
          <p:nvPr>
            <p:ph type="sldNum" sz="quarter" idx="10"/>
          </p:nvPr>
        </p:nvSpPr>
        <p:spPr/>
        <p:txBody>
          <a:bodyPr/>
          <a:lstStyle/>
          <a:p>
            <a:fld id="{85E17EDD-8F96-4B84-8E70-73A2A72CAE5C}" type="slidenum">
              <a:rPr lang="en-US" smtClean="0"/>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Then</a:t>
            </a:r>
            <a:r>
              <a:rPr lang="en-US" baseline="0" dirty="0" smtClean="0"/>
              <a:t> we do the search step where we use standard techniques to find the shortest s-t path respect to the function g in the residual graph.</a:t>
            </a:r>
            <a:endParaRPr lang="en-US" dirty="0"/>
          </a:p>
        </p:txBody>
      </p:sp>
      <p:sp>
        <p:nvSpPr>
          <p:cNvPr id="4" name="Slide Number Placeholder 3"/>
          <p:cNvSpPr>
            <a:spLocks noGrp="1"/>
          </p:cNvSpPr>
          <p:nvPr>
            <p:ph type="sldNum" sz="quarter" idx="10"/>
          </p:nvPr>
        </p:nvSpPr>
        <p:spPr/>
        <p:txBody>
          <a:bodyPr/>
          <a:lstStyle/>
          <a:p>
            <a:fld id="{85E17EDD-8F96-4B84-8E70-73A2A72CAE5C}" type="slidenum">
              <a:rPr lang="en-US" smtClean="0"/>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this is what we have got at the end of the search phase….an s-t path in the residual</a:t>
            </a:r>
            <a:r>
              <a:rPr lang="en-US" baseline="0" dirty="0" smtClean="0"/>
              <a:t> graph….This path may pass through some of these contracted vertices which are not present in the original graph. Now all that is left is to use this path to find a path in the original graph….</a:t>
            </a:r>
            <a:endParaRPr lang="en-US" dirty="0"/>
          </a:p>
        </p:txBody>
      </p:sp>
      <p:sp>
        <p:nvSpPr>
          <p:cNvPr id="4" name="Slide Number Placeholder 3"/>
          <p:cNvSpPr>
            <a:spLocks noGrp="1"/>
          </p:cNvSpPr>
          <p:nvPr>
            <p:ph type="sldNum" sz="quarter" idx="10"/>
          </p:nvPr>
        </p:nvSpPr>
        <p:spPr/>
        <p:txBody>
          <a:bodyPr/>
          <a:lstStyle/>
          <a:p>
            <a:fld id="{85E17EDD-8F96-4B84-8E70-73A2A72CAE5C}" type="slidenum">
              <a:rPr lang="en-US" smtClean="0"/>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call the last phase reconstruction where we undo the contraction step and replace the path through each contracted component by the path with the having the fewest number of edges</a:t>
            </a:r>
            <a:endParaRPr lang="en-US" dirty="0"/>
          </a:p>
        </p:txBody>
      </p:sp>
      <p:sp>
        <p:nvSpPr>
          <p:cNvPr id="4" name="Slide Number Placeholder 3"/>
          <p:cNvSpPr>
            <a:spLocks noGrp="1"/>
          </p:cNvSpPr>
          <p:nvPr>
            <p:ph type="sldNum" sz="quarter" idx="10"/>
          </p:nvPr>
        </p:nvSpPr>
        <p:spPr/>
        <p:txBody>
          <a:bodyPr/>
          <a:lstStyle/>
          <a:p>
            <a:fld id="{85E17EDD-8F96-4B84-8E70-73A2A72CAE5C}" type="slidenum">
              <a:rPr lang="en-US" smtClean="0"/>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a:t>
            </a:r>
            <a:r>
              <a:rPr lang="en-US" baseline="0" dirty="0" smtClean="0"/>
              <a:t> us proceed to the analysis….Let R be the edges in the residual graph after the contraction step…Let us divide the solution returned by our algorithm in to two parts. Let P1 be the parts of the solution that lie in R and let P2 be those edges that belong to the dense components…</a:t>
            </a:r>
            <a:endParaRPr lang="en-US" dirty="0"/>
          </a:p>
        </p:txBody>
      </p:sp>
      <p:sp>
        <p:nvSpPr>
          <p:cNvPr id="4" name="Slide Number Placeholder 3"/>
          <p:cNvSpPr>
            <a:spLocks noGrp="1"/>
          </p:cNvSpPr>
          <p:nvPr>
            <p:ph type="sldNum" sz="quarter" idx="10"/>
          </p:nvPr>
        </p:nvSpPr>
        <p:spPr/>
        <p:txBody>
          <a:bodyPr/>
          <a:lstStyle/>
          <a:p>
            <a:fld id="{85E17EDD-8F96-4B84-8E70-73A2A72CAE5C}"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a:t>
            </a:r>
            <a:r>
              <a:rPr lang="en-US" baseline="0" dirty="0" smtClean="0"/>
              <a:t> a motivational example consider the following network design problem, we have an undirected graph G as shown here. There are 3 agents who have cost functions over subsets of edges. They agents wish to  collectively build a MST for the graph</a:t>
            </a:r>
            <a:endParaRPr lang="en-US" dirty="0"/>
          </a:p>
        </p:txBody>
      </p:sp>
      <p:sp>
        <p:nvSpPr>
          <p:cNvPr id="4" name="Slide Number Placeholder 3"/>
          <p:cNvSpPr>
            <a:spLocks noGrp="1"/>
          </p:cNvSpPr>
          <p:nvPr>
            <p:ph type="sldNum" sz="quarter" idx="10"/>
          </p:nvPr>
        </p:nvSpPr>
        <p:spPr/>
        <p:txBody>
          <a:bodyPr/>
          <a:lstStyle/>
          <a:p>
            <a:fld id="{85E17EDD-8F96-4B84-8E70-73A2A72CAE5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will bound the cost of P1 and P2 </a:t>
            </a:r>
            <a:r>
              <a:rPr lang="en-US" dirty="0" err="1" smtClean="0"/>
              <a:t>wrt</a:t>
            </a:r>
            <a:r>
              <a:rPr lang="en-US" dirty="0" smtClean="0"/>
              <a:t> OPT. The first thing to note is that since the degree of each vertex in R is at most n^1/3 the total number of edges in R is n^4/3. </a:t>
            </a:r>
          </a:p>
          <a:p>
            <a:endParaRPr lang="en-US" dirty="0" smtClean="0"/>
          </a:p>
          <a:p>
            <a:r>
              <a:rPr lang="en-US" dirty="0" smtClean="0"/>
              <a:t>So we have the following chain of inequalities….the first and third again follow</a:t>
            </a:r>
            <a:r>
              <a:rPr lang="en-US" baseline="0" dirty="0" smtClean="0"/>
              <a:t> from the ellipsoidal </a:t>
            </a:r>
            <a:r>
              <a:rPr lang="en-US" baseline="0" dirty="0" err="1" smtClean="0"/>
              <a:t>appx</a:t>
            </a:r>
            <a:r>
              <a:rPr lang="en-US" baseline="0" dirty="0" smtClean="0"/>
              <a:t> and the second one is because we chose the shortest path </a:t>
            </a:r>
            <a:r>
              <a:rPr lang="en-US" baseline="0" dirty="0" err="1" smtClean="0"/>
              <a:t>wrt</a:t>
            </a:r>
            <a:r>
              <a:rPr lang="en-US" baseline="0" dirty="0" smtClean="0"/>
              <a:t> g in the search phase….. Finally we get the last line since R has at most n^4/3.</a:t>
            </a:r>
            <a:endParaRPr lang="en-US" dirty="0"/>
          </a:p>
        </p:txBody>
      </p:sp>
      <p:sp>
        <p:nvSpPr>
          <p:cNvPr id="4" name="Slide Number Placeholder 3"/>
          <p:cNvSpPr>
            <a:spLocks noGrp="1"/>
          </p:cNvSpPr>
          <p:nvPr>
            <p:ph type="sldNum" sz="quarter" idx="10"/>
          </p:nvPr>
        </p:nvSpPr>
        <p:spPr/>
        <p:txBody>
          <a:bodyPr/>
          <a:lstStyle/>
          <a:p>
            <a:fld id="{85E17EDD-8F96-4B84-8E70-73A2A72CAE5C}" type="slidenum">
              <a:rPr lang="en-US" smtClean="0"/>
              <a:pPr/>
              <a:t>26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bound the cost of P2 we note that every</a:t>
            </a:r>
            <a:r>
              <a:rPr lang="en-US" baseline="0" dirty="0" smtClean="0"/>
              <a:t> vertex in the dense region has degree larger than n^1/3 thus the diameter of any of the dense regions is bounded by as shown….</a:t>
            </a:r>
          </a:p>
          <a:p>
            <a:endParaRPr lang="en-US" baseline="0" dirty="0" smtClean="0"/>
          </a:p>
          <a:p>
            <a:r>
              <a:rPr lang="en-US" baseline="0" dirty="0" smtClean="0"/>
              <a:t>&lt;fewest worst diameter&gt; Since we pick the path with the fewest edges through each of the dense regions, in the worst case we will use as many edges as the diameter while bridging across a dense region. </a:t>
            </a:r>
          </a:p>
          <a:p>
            <a:endParaRPr lang="en-US" baseline="0" dirty="0" smtClean="0"/>
          </a:p>
          <a:p>
            <a:r>
              <a:rPr lang="en-US" baseline="0" dirty="0" smtClean="0"/>
              <a:t>Summing over all dense regions we see that here too the cost of segment P2 is at most O(n^2/3) times the optimal solution…</a:t>
            </a:r>
            <a:endParaRPr lang="en-US" dirty="0"/>
          </a:p>
        </p:txBody>
      </p:sp>
      <p:sp>
        <p:nvSpPr>
          <p:cNvPr id="4" name="Slide Number Placeholder 3"/>
          <p:cNvSpPr>
            <a:spLocks noGrp="1"/>
          </p:cNvSpPr>
          <p:nvPr>
            <p:ph type="sldNum" sz="quarter" idx="10"/>
          </p:nvPr>
        </p:nvSpPr>
        <p:spPr/>
        <p:txBody>
          <a:bodyPr/>
          <a:lstStyle/>
          <a:p>
            <a:fld id="{85E17EDD-8F96-4B84-8E70-73A2A72CAE5C}" type="slidenum">
              <a:rPr lang="en-US" smtClean="0"/>
              <a:pPr/>
              <a:t>27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 me define what we mean by information theoretic lower bounds….</a:t>
            </a:r>
          </a:p>
          <a:p>
            <a:r>
              <a:rPr lang="en-US" dirty="0" smtClean="0"/>
              <a:t>Suppose we are given a</a:t>
            </a:r>
            <a:r>
              <a:rPr lang="en-US" baseline="0" dirty="0" smtClean="0"/>
              <a:t> function f in the form of a value oracle. </a:t>
            </a:r>
          </a:p>
          <a:p>
            <a:r>
              <a:rPr lang="en-US" baseline="0" dirty="0" smtClean="0"/>
              <a:t>We are allowed to make </a:t>
            </a:r>
            <a:r>
              <a:rPr lang="en-US" baseline="0" dirty="0" err="1" smtClean="0"/>
              <a:t>polynomially</a:t>
            </a:r>
            <a:r>
              <a:rPr lang="en-US" baseline="0" dirty="0" smtClean="0"/>
              <a:t> many queries to f. The algorithm is allowed unbounded amount of time to process the results of these queries. If suppose we can show that even if given infinite amount of time that any algorithm can not get the optimal solution using only </a:t>
            </a:r>
            <a:r>
              <a:rPr lang="en-US" baseline="0" dirty="0" err="1" smtClean="0"/>
              <a:t>polynomially</a:t>
            </a:r>
            <a:r>
              <a:rPr lang="en-US" baseline="0" dirty="0" smtClean="0"/>
              <a:t> many queries then the problem is said to have an information theoretic lower bound…..</a:t>
            </a:r>
          </a:p>
          <a:p>
            <a:endParaRPr lang="en-US" baseline="0" dirty="0" smtClean="0"/>
          </a:p>
          <a:p>
            <a:r>
              <a:rPr lang="en-US" baseline="0" dirty="0" smtClean="0"/>
              <a:t>Intuitively what it means is that, computation is not the bottle neck, it is the lack of information that is preventing us from getting the optimal solution….</a:t>
            </a:r>
          </a:p>
          <a:p>
            <a:endParaRPr lang="en-US" baseline="0" dirty="0" smtClean="0"/>
          </a:p>
          <a:p>
            <a:r>
              <a:rPr lang="en-US" baseline="0" dirty="0" smtClean="0"/>
              <a:t>Note that such a bound is not contingent on P </a:t>
            </a:r>
            <a:r>
              <a:rPr lang="en-US" baseline="0" dirty="0" err="1" smtClean="0"/>
              <a:t>vs</a:t>
            </a:r>
            <a:r>
              <a:rPr lang="en-US" baseline="0" dirty="0" smtClean="0"/>
              <a:t> NP……since we allow for unbounded computation time…..it is much stronger than that….</a:t>
            </a:r>
            <a:endParaRPr lang="en-US" dirty="0"/>
          </a:p>
        </p:txBody>
      </p:sp>
      <p:sp>
        <p:nvSpPr>
          <p:cNvPr id="4" name="Slide Number Placeholder 3"/>
          <p:cNvSpPr>
            <a:spLocks noGrp="1"/>
          </p:cNvSpPr>
          <p:nvPr>
            <p:ph type="sldNum" sz="quarter" idx="10"/>
          </p:nvPr>
        </p:nvSpPr>
        <p:spPr/>
        <p:txBody>
          <a:bodyPr/>
          <a:lstStyle/>
          <a:p>
            <a:fld id="{85E17EDD-8F96-4B84-8E70-73A2A72CAE5C}" type="slidenum">
              <a:rPr lang="en-US" smtClean="0"/>
              <a:pPr/>
              <a:t>29</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how do we prove something as</a:t>
            </a:r>
            <a:r>
              <a:rPr lang="en-US" baseline="0" dirty="0" smtClean="0"/>
              <a:t> strong as that….</a:t>
            </a:r>
          </a:p>
          <a:p>
            <a:r>
              <a:rPr lang="en-US" baseline="0" dirty="0" smtClean="0"/>
              <a:t>Let us assume that we have two functions f and g which satisfy these two properties….</a:t>
            </a:r>
          </a:p>
          <a:p>
            <a:r>
              <a:rPr lang="en-US" baseline="0" dirty="0" smtClean="0"/>
              <a:t>The first property says that the optimal value of g is much larger than the optimal value of f. Remember the pneumonic g for the greater value…</a:t>
            </a:r>
          </a:p>
          <a:p>
            <a:endParaRPr lang="en-US" baseline="0" dirty="0" smtClean="0"/>
          </a:p>
          <a:p>
            <a:r>
              <a:rPr lang="en-US" baseline="0" dirty="0" smtClean="0"/>
              <a:t>The second property demands that f and g agree on most sets S</a:t>
            </a:r>
          </a:p>
          <a:p>
            <a:r>
              <a:rPr lang="en-US" baseline="0" dirty="0" smtClean="0"/>
              <a:t>Let A be any randomized </a:t>
            </a:r>
            <a:r>
              <a:rPr lang="en-US" baseline="0" dirty="0" err="1" smtClean="0"/>
              <a:t>algo</a:t>
            </a:r>
            <a:r>
              <a:rPr lang="en-US" baseline="0" dirty="0" smtClean="0"/>
              <a:t>….such that f(Q) = g(Q) with high </a:t>
            </a:r>
            <a:r>
              <a:rPr lang="en-US" baseline="0" dirty="0" err="1" smtClean="0"/>
              <a:t>probabilty</a:t>
            </a:r>
            <a:r>
              <a:rPr lang="en-US" baseline="0" dirty="0" smtClean="0"/>
              <a:t> for every query Q made by A. Here </a:t>
            </a:r>
            <a:r>
              <a:rPr lang="en-US" baseline="0" dirty="0" err="1" smtClean="0"/>
              <a:t>prob</a:t>
            </a:r>
            <a:r>
              <a:rPr lang="en-US" baseline="0" dirty="0" smtClean="0"/>
              <a:t> is calculated over random bits in the algorithm. In this talk high </a:t>
            </a:r>
            <a:r>
              <a:rPr lang="en-US" baseline="0" dirty="0" err="1" smtClean="0"/>
              <a:t>prob</a:t>
            </a:r>
            <a:r>
              <a:rPr lang="en-US" baseline="0" dirty="0" smtClean="0"/>
              <a:t> would mean exponentially low prob.</a:t>
            </a:r>
          </a:p>
          <a:p>
            <a:endParaRPr lang="en-US" baseline="0" dirty="0" smtClean="0"/>
          </a:p>
          <a:p>
            <a:r>
              <a:rPr lang="en-US" baseline="0" dirty="0" smtClean="0"/>
              <a:t>Also note that this must be true for every arbitrary algorithm A…..not just a particular algorithm</a:t>
            </a:r>
            <a:endParaRPr lang="en-US" dirty="0"/>
          </a:p>
        </p:txBody>
      </p:sp>
      <p:sp>
        <p:nvSpPr>
          <p:cNvPr id="4" name="Slide Number Placeholder 3"/>
          <p:cNvSpPr>
            <a:spLocks noGrp="1"/>
          </p:cNvSpPr>
          <p:nvPr>
            <p:ph type="sldNum" sz="quarter" idx="10"/>
          </p:nvPr>
        </p:nvSpPr>
        <p:spPr/>
        <p:txBody>
          <a:bodyPr/>
          <a:lstStyle/>
          <a:p>
            <a:fld id="{85E17EDD-8F96-4B84-8E70-73A2A72CAE5C}" type="slidenum">
              <a:rPr lang="en-US" smtClean="0"/>
              <a:pPr/>
              <a:t>30</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we use </a:t>
            </a:r>
            <a:r>
              <a:rPr lang="en-US" dirty="0" err="1" smtClean="0"/>
              <a:t>yao’s</a:t>
            </a:r>
            <a:r>
              <a:rPr lang="en-US" dirty="0" smtClean="0"/>
              <a:t> lemma to convert a statement</a:t>
            </a:r>
            <a:r>
              <a:rPr lang="en-US" baseline="0" dirty="0" smtClean="0"/>
              <a:t> over all </a:t>
            </a:r>
            <a:r>
              <a:rPr lang="en-US" baseline="0" dirty="0" err="1" smtClean="0"/>
              <a:t>randmized</a:t>
            </a:r>
            <a:r>
              <a:rPr lang="en-US" baseline="0" dirty="0" smtClean="0"/>
              <a:t> algorithms over deterministic input, to one over deterministic algorithms…</a:t>
            </a:r>
          </a:p>
          <a:p>
            <a:endParaRPr lang="en-US" baseline="0" dirty="0" smtClean="0"/>
          </a:p>
          <a:p>
            <a:r>
              <a:rPr lang="en-US" baseline="0" dirty="0" smtClean="0"/>
              <a:t>Hence the previous requirement that f and g agree with high prob for every query made by an </a:t>
            </a:r>
            <a:r>
              <a:rPr lang="en-US" baseline="0" dirty="0" err="1" smtClean="0"/>
              <a:t>arbit</a:t>
            </a:r>
            <a:r>
              <a:rPr lang="en-US" baseline="0" dirty="0" smtClean="0"/>
              <a:t> randomized </a:t>
            </a:r>
            <a:r>
              <a:rPr lang="en-US" baseline="0" dirty="0" err="1" smtClean="0"/>
              <a:t>algo</a:t>
            </a:r>
            <a:r>
              <a:rPr lang="en-US" baseline="0" dirty="0" smtClean="0"/>
              <a:t> A, is equivalent to the following statement….</a:t>
            </a:r>
          </a:p>
          <a:p>
            <a:endParaRPr lang="en-US" baseline="0" dirty="0" smtClean="0"/>
          </a:p>
          <a:p>
            <a:r>
              <a:rPr lang="en-US" baseline="0" dirty="0" smtClean="0"/>
              <a:t>If g is a fixed function and f is chosen from a distribution D, such that for any arbitrary query f and g agree </a:t>
            </a:r>
            <a:r>
              <a:rPr lang="en-US" baseline="0" dirty="0" err="1" smtClean="0"/>
              <a:t>whp</a:t>
            </a:r>
            <a:r>
              <a:rPr lang="en-US" baseline="0" dirty="0" smtClean="0"/>
              <a:t>….</a:t>
            </a:r>
          </a:p>
          <a:p>
            <a:endParaRPr lang="en-US" baseline="0" dirty="0" smtClean="0"/>
          </a:p>
          <a:p>
            <a:r>
              <a:rPr lang="en-US" baseline="0" dirty="0" smtClean="0"/>
              <a:t>Before we jump in to the analysis for the lower bound let us do a warm up by deriving a lower bound while ignoring the combinatorial structure.</a:t>
            </a:r>
          </a:p>
          <a:p>
            <a:endParaRPr lang="en-US" baseline="0" dirty="0" smtClean="0"/>
          </a:p>
        </p:txBody>
      </p:sp>
      <p:sp>
        <p:nvSpPr>
          <p:cNvPr id="4" name="Slide Number Placeholder 3"/>
          <p:cNvSpPr>
            <a:spLocks noGrp="1"/>
          </p:cNvSpPr>
          <p:nvPr>
            <p:ph type="sldNum" sz="quarter" idx="10"/>
          </p:nvPr>
        </p:nvSpPr>
        <p:spPr/>
        <p:txBody>
          <a:bodyPr/>
          <a:lstStyle/>
          <a:p>
            <a:fld id="{85E17EDD-8F96-4B84-8E70-73A2A72CAE5C}" type="slidenum">
              <a:rPr lang="en-US" smtClean="0"/>
              <a:pPr/>
              <a:t>31</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in order to show a lower bound we need to define</a:t>
            </a:r>
            <a:r>
              <a:rPr lang="en-US" baseline="0" dirty="0" smtClean="0"/>
              <a:t> a function f and a distribution from which we choose function g. The function f is defined as follows.  We choose g from the following distribution, pick a random subset R of size alpha from X, and define the function </a:t>
            </a:r>
            <a:r>
              <a:rPr lang="en-US" baseline="0" dirty="0" err="1" smtClean="0"/>
              <a:t>g_R</a:t>
            </a:r>
            <a:r>
              <a:rPr lang="en-US" baseline="0" dirty="0" smtClean="0"/>
              <a:t> as shown here.</a:t>
            </a:r>
          </a:p>
          <a:p>
            <a:endParaRPr lang="en-US" baseline="0" dirty="0" smtClean="0"/>
          </a:p>
          <a:p>
            <a:r>
              <a:rPr lang="en-US" baseline="0" dirty="0" smtClean="0"/>
              <a:t>Here the constants alpha and beta will be determined later… The next step is to show that these two functions are hard to distinguish. To do so we derive properties of the optimal query that has the largest probability of distinguishing f and g….in particular we will show that the optimal query has to be of size alpha…</a:t>
            </a:r>
            <a:endParaRPr lang="en-US" dirty="0"/>
          </a:p>
        </p:txBody>
      </p:sp>
      <p:sp>
        <p:nvSpPr>
          <p:cNvPr id="4" name="Slide Number Placeholder 3"/>
          <p:cNvSpPr>
            <a:spLocks noGrp="1"/>
          </p:cNvSpPr>
          <p:nvPr>
            <p:ph type="sldNum" sz="quarter" idx="10"/>
          </p:nvPr>
        </p:nvSpPr>
        <p:spPr/>
        <p:txBody>
          <a:bodyPr/>
          <a:lstStyle/>
          <a:p>
            <a:fld id="{85E17EDD-8F96-4B84-8E70-73A2A72CAE5C}" type="slidenum">
              <a:rPr lang="en-US" smtClean="0"/>
              <a:pPr/>
              <a:t>32</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Consider a query Q of</a:t>
            </a:r>
            <a:r>
              <a:rPr lang="en-US" baseline="0" dirty="0" smtClean="0"/>
              <a:t> size less than alpha. So if f and g are to be different for Q, g(Q) has to be strictly less than f(Q). Substituting the values of f and g we find that the probability of this event turns out to be….</a:t>
            </a:r>
          </a:p>
          <a:p>
            <a:endParaRPr lang="en-US" baseline="0" dirty="0" smtClean="0"/>
          </a:p>
          <a:p>
            <a:r>
              <a:rPr lang="en-US" baseline="0" dirty="0" smtClean="0"/>
              <a:t>Observe that this prob. Can only increase if we increase size of Q, thus this was not an optimal query…</a:t>
            </a:r>
            <a:endParaRPr lang="en-US" dirty="0"/>
          </a:p>
        </p:txBody>
      </p:sp>
      <p:sp>
        <p:nvSpPr>
          <p:cNvPr id="4" name="Slide Number Placeholder 3"/>
          <p:cNvSpPr>
            <a:spLocks noGrp="1"/>
          </p:cNvSpPr>
          <p:nvPr>
            <p:ph type="sldNum" sz="quarter" idx="10"/>
          </p:nvPr>
        </p:nvSpPr>
        <p:spPr/>
        <p:txBody>
          <a:bodyPr/>
          <a:lstStyle/>
          <a:p>
            <a:fld id="{85E17EDD-8F96-4B84-8E70-73A2A72CAE5C}" type="slidenum">
              <a:rPr lang="en-US" smtClean="0"/>
              <a:pPr/>
              <a:t>33</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consider the case when …</a:t>
            </a:r>
            <a:endParaRPr lang="en-US" dirty="0"/>
          </a:p>
        </p:txBody>
      </p:sp>
      <p:sp>
        <p:nvSpPr>
          <p:cNvPr id="4" name="Slide Number Placeholder 3"/>
          <p:cNvSpPr>
            <a:spLocks noGrp="1"/>
          </p:cNvSpPr>
          <p:nvPr>
            <p:ph type="sldNum" sz="quarter" idx="10"/>
          </p:nvPr>
        </p:nvSpPr>
        <p:spPr/>
        <p:txBody>
          <a:bodyPr/>
          <a:lstStyle/>
          <a:p>
            <a:fld id="{85E17EDD-8F96-4B84-8E70-73A2A72CAE5C}" type="slidenum">
              <a:rPr lang="en-US" smtClean="0"/>
              <a:pPr/>
              <a:t>34</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 let us calculate the prob. To distinguish f and g</a:t>
            </a:r>
            <a:r>
              <a:rPr lang="en-US" baseline="0" dirty="0" smtClean="0"/>
              <a:t> using a query of size alpha. This prob is equal to the prob. of Q \cap R being greater than beta…</a:t>
            </a:r>
          </a:p>
          <a:p>
            <a:endParaRPr lang="en-US" baseline="0" dirty="0" smtClean="0"/>
          </a:p>
          <a:p>
            <a:r>
              <a:rPr lang="en-US" baseline="0" dirty="0" smtClean="0"/>
              <a:t>Now if we set beta to be slightly greater than the expected value of Q \cap R and we can ensure that E[] &gt; is super logarithmic, we see that the prob. Of distinguishing f and g becomes negligible by </a:t>
            </a:r>
            <a:r>
              <a:rPr lang="en-US" baseline="0" dirty="0" err="1" smtClean="0"/>
              <a:t>chernoff</a:t>
            </a:r>
            <a:r>
              <a:rPr lang="en-US" baseline="0" dirty="0" smtClean="0"/>
              <a:t> bounds. Here is an interesting corollary of what we just showed….</a:t>
            </a:r>
            <a:endParaRPr lang="en-US" dirty="0"/>
          </a:p>
        </p:txBody>
      </p:sp>
      <p:sp>
        <p:nvSpPr>
          <p:cNvPr id="4" name="Slide Number Placeholder 3"/>
          <p:cNvSpPr>
            <a:spLocks noGrp="1"/>
          </p:cNvSpPr>
          <p:nvPr>
            <p:ph type="sldNum" sz="quarter" idx="10"/>
          </p:nvPr>
        </p:nvSpPr>
        <p:spPr/>
        <p:txBody>
          <a:bodyPr/>
          <a:lstStyle/>
          <a:p>
            <a:fld id="{85E17EDD-8F96-4B84-8E70-73A2A72CAE5C}" type="slidenum">
              <a:rPr lang="en-US" smtClean="0"/>
              <a:pPr/>
              <a:t>35</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t>
            </a:r>
            <a:r>
              <a:rPr lang="en-US" baseline="0" dirty="0" smtClean="0"/>
              <a:t>o the take away message here is that we have two functions f and </a:t>
            </a:r>
            <a:r>
              <a:rPr lang="en-US" baseline="0" dirty="0" err="1" smtClean="0"/>
              <a:t>g_R</a:t>
            </a:r>
            <a:r>
              <a:rPr lang="en-US" baseline="0" dirty="0" smtClean="0"/>
              <a:t> that are hard to distinguish and have vastly different values for the set R. Here R serves as a proxy for the optimal solution for our problem, thus g has a smaller optimal solution than f.</a:t>
            </a:r>
            <a:endParaRPr lang="en-US" dirty="0"/>
          </a:p>
        </p:txBody>
      </p:sp>
      <p:sp>
        <p:nvSpPr>
          <p:cNvPr id="4" name="Slide Number Placeholder 3"/>
          <p:cNvSpPr>
            <a:spLocks noGrp="1"/>
          </p:cNvSpPr>
          <p:nvPr>
            <p:ph type="sldNum" sz="quarter" idx="10"/>
          </p:nvPr>
        </p:nvSpPr>
        <p:spPr/>
        <p:txBody>
          <a:bodyPr/>
          <a:lstStyle/>
          <a:p>
            <a:fld id="{85E17EDD-8F96-4B84-8E70-73A2A72CAE5C}" type="slidenum">
              <a:rPr lang="en-US" smtClean="0"/>
              <a:pPr/>
              <a:t>36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problem is easy to solve with linear cost functions</a:t>
            </a:r>
            <a:r>
              <a:rPr lang="en-US" baseline="0" dirty="0" smtClean="0"/>
              <a:t>, however we wish to model a setting that captures the economy of scale. We will use </a:t>
            </a:r>
            <a:r>
              <a:rPr lang="en-US" baseline="0" dirty="0" err="1" smtClean="0"/>
              <a:t>submodular</a:t>
            </a:r>
            <a:r>
              <a:rPr lang="en-US" baseline="0" dirty="0" smtClean="0"/>
              <a:t> functions for this purpose as a starting point. The question we seek to answer is that can we design efficient approximation algorithms in this paradigm.</a:t>
            </a:r>
            <a:endParaRPr lang="en-US" dirty="0"/>
          </a:p>
        </p:txBody>
      </p:sp>
      <p:sp>
        <p:nvSpPr>
          <p:cNvPr id="4" name="Slide Number Placeholder 3"/>
          <p:cNvSpPr>
            <a:spLocks noGrp="1"/>
          </p:cNvSpPr>
          <p:nvPr>
            <p:ph type="sldNum" sz="quarter" idx="10"/>
          </p:nvPr>
        </p:nvSpPr>
        <p:spPr/>
        <p:txBody>
          <a:bodyPr/>
          <a:lstStyle/>
          <a:p>
            <a:fld id="{85E17EDD-8F96-4B84-8E70-73A2A72CAE5C}"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Rarely</a:t>
            </a:r>
            <a:r>
              <a:rPr lang="en-US" baseline="0" dirty="0" smtClean="0"/>
              <a:t> yield a s-t path unless the graph is very dense…but as we saw, dense graphs have small diameters for which case we have a good algorithm….</a:t>
            </a:r>
            <a:endParaRPr lang="en-US" dirty="0"/>
          </a:p>
        </p:txBody>
      </p:sp>
      <p:sp>
        <p:nvSpPr>
          <p:cNvPr id="4" name="Slide Number Placeholder 3"/>
          <p:cNvSpPr>
            <a:spLocks noGrp="1"/>
          </p:cNvSpPr>
          <p:nvPr>
            <p:ph type="sldNum" sz="quarter" idx="10"/>
          </p:nvPr>
        </p:nvSpPr>
        <p:spPr/>
        <p:txBody>
          <a:bodyPr/>
          <a:lstStyle/>
          <a:p>
            <a:fld id="{85E17EDD-8F96-4B84-8E70-73A2A72CAE5C}" type="slidenum">
              <a:rPr lang="en-US" smtClean="0"/>
              <a:pPr/>
              <a:t>37</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 us partition</a:t>
            </a:r>
            <a:r>
              <a:rPr lang="en-US" baseline="0" dirty="0" smtClean="0"/>
              <a:t> the edges in to two sets. Let Y be the edges in the odd levels and let B be the edges in the even levels…Now the functions f and g would be defined such that they ignore the edges in set Y, </a:t>
            </a:r>
            <a:r>
              <a:rPr lang="en-US" baseline="0" dirty="0" err="1" smtClean="0"/>
              <a:t>i.e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5E17EDD-8F96-4B84-8E70-73A2A72CAE5C}" type="slidenum">
              <a:rPr lang="en-US" smtClean="0"/>
              <a:pPr/>
              <a:t>39</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Set R</a:t>
            </a:r>
          </a:p>
          <a:p>
            <a:r>
              <a:rPr lang="en-US" dirty="0" smtClean="0"/>
              <a:t>Set alpha</a:t>
            </a:r>
          </a:p>
          <a:p>
            <a:r>
              <a:rPr lang="en-US" dirty="0" smtClean="0"/>
              <a:t>Set beta</a:t>
            </a:r>
            <a:endParaRPr lang="en-US" dirty="0"/>
          </a:p>
        </p:txBody>
      </p:sp>
      <p:sp>
        <p:nvSpPr>
          <p:cNvPr id="4" name="Slide Number Placeholder 3"/>
          <p:cNvSpPr>
            <a:spLocks noGrp="1"/>
          </p:cNvSpPr>
          <p:nvPr>
            <p:ph type="sldNum" sz="quarter" idx="10"/>
          </p:nvPr>
        </p:nvSpPr>
        <p:spPr/>
        <p:txBody>
          <a:bodyPr/>
          <a:lstStyle/>
          <a:p>
            <a:fld id="{85E17EDD-8F96-4B84-8E70-73A2A72CAE5C}" type="slidenum">
              <a:rPr lang="en-US" smtClean="0"/>
              <a:pPr/>
              <a:t>40</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Set R</a:t>
            </a:r>
          </a:p>
          <a:p>
            <a:r>
              <a:rPr lang="en-US" dirty="0" smtClean="0"/>
              <a:t>Set alpha</a:t>
            </a:r>
          </a:p>
          <a:p>
            <a:r>
              <a:rPr lang="en-US" dirty="0" smtClean="0"/>
              <a:t>Set beta</a:t>
            </a:r>
            <a:endParaRPr lang="en-US" dirty="0"/>
          </a:p>
        </p:txBody>
      </p:sp>
      <p:sp>
        <p:nvSpPr>
          <p:cNvPr id="4" name="Slide Number Placeholder 3"/>
          <p:cNvSpPr>
            <a:spLocks noGrp="1"/>
          </p:cNvSpPr>
          <p:nvPr>
            <p:ph type="sldNum" sz="quarter" idx="10"/>
          </p:nvPr>
        </p:nvSpPr>
        <p:spPr/>
        <p:txBody>
          <a:bodyPr/>
          <a:lstStyle/>
          <a:p>
            <a:fld id="{85E17EDD-8F96-4B84-8E70-73A2A72CAE5C}" type="slidenum">
              <a:rPr lang="en-US" smtClean="0"/>
              <a:pPr/>
              <a:t>41</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will use the second statement as a guiding principle to determine the size of R.</a:t>
            </a:r>
          </a:p>
          <a:p>
            <a:r>
              <a:rPr lang="en-US" dirty="0" smtClean="0"/>
              <a:t>We</a:t>
            </a:r>
            <a:r>
              <a:rPr lang="en-US" baseline="0" dirty="0" smtClean="0"/>
              <a:t> want a subset of R to be a proxy for the optimal solution under function g. thus if we set R to be n^{2/3} log^2 n then by coupon collector arguments we have an edge from R landing in each of the even levels…..these blue bins…..</a:t>
            </a:r>
          </a:p>
          <a:p>
            <a:endParaRPr lang="en-US" baseline="0" dirty="0" smtClean="0"/>
          </a:p>
          <a:p>
            <a:r>
              <a:rPr lang="en-US" baseline="0" dirty="0" smtClean="0"/>
              <a:t>Using these edges we can build a s-t path having small cost….. beta</a:t>
            </a:r>
          </a:p>
        </p:txBody>
      </p:sp>
      <p:sp>
        <p:nvSpPr>
          <p:cNvPr id="4" name="Slide Number Placeholder 3"/>
          <p:cNvSpPr>
            <a:spLocks noGrp="1"/>
          </p:cNvSpPr>
          <p:nvPr>
            <p:ph type="sldNum" sz="quarter" idx="10"/>
          </p:nvPr>
        </p:nvSpPr>
        <p:spPr/>
        <p:txBody>
          <a:bodyPr/>
          <a:lstStyle/>
          <a:p>
            <a:fld id="{85E17EDD-8F96-4B84-8E70-73A2A72CAE5C}" type="slidenum">
              <a:rPr lang="en-US" smtClean="0"/>
              <a:pPr/>
              <a:t>42</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summarize here are</a:t>
            </a:r>
            <a:r>
              <a:rPr lang="en-US" baseline="0" dirty="0" smtClean="0"/>
              <a:t> our results once again. Even though the results here are tight, the lower bounds are </a:t>
            </a:r>
            <a:r>
              <a:rPr lang="en-US" baseline="0" dirty="0" err="1" smtClean="0"/>
              <a:t>polynomially</a:t>
            </a:r>
            <a:r>
              <a:rPr lang="en-US" baseline="0" dirty="0" smtClean="0"/>
              <a:t> large and raise the question about the right model to study economies of scale.</a:t>
            </a:r>
            <a:endParaRPr lang="en-US" dirty="0"/>
          </a:p>
        </p:txBody>
      </p:sp>
      <p:sp>
        <p:nvSpPr>
          <p:cNvPr id="4" name="Slide Number Placeholder 3"/>
          <p:cNvSpPr>
            <a:spLocks noGrp="1"/>
          </p:cNvSpPr>
          <p:nvPr>
            <p:ph type="sldNum" sz="quarter" idx="10"/>
          </p:nvPr>
        </p:nvSpPr>
        <p:spPr/>
        <p:txBody>
          <a:bodyPr/>
          <a:lstStyle/>
          <a:p>
            <a:fld id="{85E17EDD-8F96-4B84-8E70-73A2A72CAE5C}" type="slidenum">
              <a:rPr lang="en-US" smtClean="0"/>
              <a:pPr/>
              <a:t>44</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also considered the discounted price</a:t>
            </a:r>
            <a:r>
              <a:rPr lang="en-US" baseline="0" dirty="0" smtClean="0"/>
              <a:t> model that is a </a:t>
            </a:r>
            <a:r>
              <a:rPr lang="en-US" baseline="0" dirty="0" err="1" smtClean="0"/>
              <a:t>spl</a:t>
            </a:r>
            <a:r>
              <a:rPr lang="en-US" baseline="0" dirty="0" smtClean="0"/>
              <a:t> case of the above model that deals with succinctly </a:t>
            </a:r>
            <a:r>
              <a:rPr lang="en-US" baseline="0" dirty="0" err="1" smtClean="0"/>
              <a:t>representable</a:t>
            </a:r>
            <a:r>
              <a:rPr lang="en-US" baseline="0" dirty="0" smtClean="0"/>
              <a:t> </a:t>
            </a:r>
            <a:r>
              <a:rPr lang="en-US" baseline="0" dirty="0" err="1" smtClean="0"/>
              <a:t>submodular</a:t>
            </a:r>
            <a:r>
              <a:rPr lang="en-US" baseline="0" dirty="0" smtClean="0"/>
              <a:t> functions</a:t>
            </a:r>
            <a:endParaRPr lang="en-US" dirty="0"/>
          </a:p>
        </p:txBody>
      </p:sp>
      <p:sp>
        <p:nvSpPr>
          <p:cNvPr id="4" name="Slide Number Placeholder 3"/>
          <p:cNvSpPr>
            <a:spLocks noGrp="1"/>
          </p:cNvSpPr>
          <p:nvPr>
            <p:ph type="sldNum" sz="quarter" idx="10"/>
          </p:nvPr>
        </p:nvSpPr>
        <p:spPr/>
        <p:txBody>
          <a:bodyPr/>
          <a:lstStyle/>
          <a:p>
            <a:fld id="{85E17EDD-8F96-4B84-8E70-73A2A72CAE5C}" type="slidenum">
              <a:rPr lang="en-US" smtClean="0"/>
              <a:pPr/>
              <a:t>45</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start</a:t>
            </a:r>
            <a:r>
              <a:rPr lang="en-US" baseline="0" dirty="0" smtClean="0"/>
              <a:t> with an instance of set cover and generate an instance of the </a:t>
            </a:r>
            <a:r>
              <a:rPr lang="en-US" baseline="0" dirty="0" err="1" smtClean="0"/>
              <a:t>submodular</a:t>
            </a:r>
            <a:r>
              <a:rPr lang="en-US" baseline="0" dirty="0" smtClean="0"/>
              <a:t> shortest path problem. We have the sets on the left and the elements of the universe on the right. </a:t>
            </a:r>
          </a:p>
          <a:p>
            <a:endParaRPr lang="en-US" baseline="0" dirty="0" smtClean="0"/>
          </a:p>
          <a:p>
            <a:r>
              <a:rPr lang="en-US" baseline="0" dirty="0" smtClean="0"/>
              <a:t>The instance of discounted shortest path that is generated as follows. We have an agent corresponding to every set in the our collection. . The discount function for the </a:t>
            </a:r>
            <a:r>
              <a:rPr lang="en-US" baseline="0" dirty="0" err="1" smtClean="0"/>
              <a:t>agnets</a:t>
            </a:r>
            <a:r>
              <a:rPr lang="en-US" baseline="0" dirty="0" smtClean="0"/>
              <a:t> is as shown. So if an agent buys a single edge then he can buy all the other edges for no </a:t>
            </a:r>
            <a:r>
              <a:rPr lang="en-US" baseline="0" dirty="0" err="1" smtClean="0"/>
              <a:t>costWe</a:t>
            </a:r>
            <a:r>
              <a:rPr lang="en-US" baseline="0" dirty="0" smtClean="0"/>
              <a:t> use parallel edges between successive elements to represent elements of our universe.</a:t>
            </a:r>
            <a:endParaRPr lang="en-US" dirty="0"/>
          </a:p>
        </p:txBody>
      </p:sp>
      <p:sp>
        <p:nvSpPr>
          <p:cNvPr id="4" name="Slide Number Placeholder 3"/>
          <p:cNvSpPr>
            <a:spLocks noGrp="1"/>
          </p:cNvSpPr>
          <p:nvPr>
            <p:ph type="sldNum" sz="quarter" idx="10"/>
          </p:nvPr>
        </p:nvSpPr>
        <p:spPr/>
        <p:txBody>
          <a:bodyPr/>
          <a:lstStyle/>
          <a:p>
            <a:fld id="{85E17EDD-8F96-4B84-8E70-73A2A72CAE5C}" type="slidenum">
              <a:rPr lang="en-US" smtClean="0"/>
              <a:pPr/>
              <a:t>48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I am done….</a:t>
            </a:r>
            <a:endParaRPr lang="en-US" dirty="0"/>
          </a:p>
        </p:txBody>
      </p:sp>
      <p:sp>
        <p:nvSpPr>
          <p:cNvPr id="4" name="Slide Number Placeholder 3"/>
          <p:cNvSpPr>
            <a:spLocks noGrp="1"/>
          </p:cNvSpPr>
          <p:nvPr>
            <p:ph type="sldNum" sz="quarter" idx="10"/>
          </p:nvPr>
        </p:nvSpPr>
        <p:spPr/>
        <p:txBody>
          <a:bodyPr/>
          <a:lstStyle/>
          <a:p>
            <a:fld id="{85E17EDD-8F96-4B84-8E70-73A2A72CAE5C}" type="slidenum">
              <a:rPr lang="en-US" smtClean="0"/>
              <a:pPr/>
              <a:t>51</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why is it so hard to distinguish f and g…</a:t>
            </a:r>
          </a:p>
          <a:p>
            <a:r>
              <a:rPr lang="en-US" dirty="0" smtClean="0"/>
              <a:t>Let us begin by the following observation….f is always</a:t>
            </a:r>
            <a:r>
              <a:rPr lang="en-US" baseline="0" dirty="0" smtClean="0"/>
              <a:t> at most</a:t>
            </a:r>
            <a:r>
              <a:rPr lang="en-US" dirty="0" smtClean="0"/>
              <a:t> g for any set </a:t>
            </a:r>
            <a:r>
              <a:rPr lang="en-US" dirty="0" err="1" smtClean="0"/>
              <a:t>set</a:t>
            </a:r>
            <a:r>
              <a:rPr lang="en-US" dirty="0" smtClean="0"/>
              <a:t> Q</a:t>
            </a:r>
          </a:p>
          <a:p>
            <a:r>
              <a:rPr lang="en-US" dirty="0" smtClean="0"/>
              <a:t>Now two</a:t>
            </a:r>
            <a:r>
              <a:rPr lang="en-US" baseline="0" dirty="0" smtClean="0"/>
              <a:t> cases may arise based on the size of Q…</a:t>
            </a:r>
          </a:p>
          <a:p>
            <a:r>
              <a:rPr lang="en-US" baseline="0" dirty="0" smtClean="0"/>
              <a:t>Consider the case when the size of the query set is less than n.</a:t>
            </a:r>
          </a:p>
          <a:p>
            <a:endParaRPr lang="en-US" baseline="0" dirty="0" smtClean="0"/>
          </a:p>
          <a:p>
            <a:r>
              <a:rPr lang="en-US" baseline="0" dirty="0" smtClean="0"/>
              <a:t>By our observation  the </a:t>
            </a:r>
            <a:r>
              <a:rPr lang="en-US" baseline="0" dirty="0" err="1" smtClean="0"/>
              <a:t>prob</a:t>
            </a:r>
            <a:r>
              <a:rPr lang="en-US" baseline="0" dirty="0" smtClean="0"/>
              <a:t> of diff f &amp; g by some query Q is same as the </a:t>
            </a:r>
            <a:r>
              <a:rPr lang="en-US" baseline="0" dirty="0" err="1" smtClean="0"/>
              <a:t>prob</a:t>
            </a:r>
            <a:r>
              <a:rPr lang="en-US" baseline="0" dirty="0" smtClean="0"/>
              <a:t> that f is less than g. </a:t>
            </a:r>
          </a:p>
          <a:p>
            <a:r>
              <a:rPr lang="en-US" baseline="0" dirty="0" smtClean="0"/>
              <a:t>We get the second </a:t>
            </a:r>
            <a:r>
              <a:rPr lang="en-US" baseline="0" dirty="0" err="1" smtClean="0"/>
              <a:t>eqn</a:t>
            </a:r>
            <a:r>
              <a:rPr lang="en-US" baseline="0" dirty="0" smtClean="0"/>
              <a:t> by substituting for g and using the knowledge that |Q| &lt; n</a:t>
            </a:r>
          </a:p>
          <a:p>
            <a:r>
              <a:rPr lang="en-US" baseline="0" dirty="0" smtClean="0"/>
              <a:t>The third one follows by substituting for f</a:t>
            </a:r>
          </a:p>
          <a:p>
            <a:r>
              <a:rPr lang="en-US" baseline="0" dirty="0" smtClean="0"/>
              <a:t>Rearranging the terms brings us to the final eqn.</a:t>
            </a:r>
          </a:p>
          <a:p>
            <a:endParaRPr lang="en-US" baseline="0" dirty="0" smtClean="0"/>
          </a:p>
          <a:p>
            <a:r>
              <a:rPr lang="en-US" baseline="0" dirty="0" smtClean="0"/>
              <a:t>Thus the </a:t>
            </a:r>
            <a:r>
              <a:rPr lang="en-US" baseline="0" dirty="0" err="1" smtClean="0"/>
              <a:t>prob</a:t>
            </a:r>
            <a:r>
              <a:rPr lang="en-US" baseline="0" dirty="0" smtClean="0"/>
              <a:t> of diff would have only inc. had we chosen a larger set…..</a:t>
            </a:r>
          </a:p>
        </p:txBody>
      </p:sp>
      <p:sp>
        <p:nvSpPr>
          <p:cNvPr id="4" name="Slide Number Placeholder 3"/>
          <p:cNvSpPr>
            <a:spLocks noGrp="1"/>
          </p:cNvSpPr>
          <p:nvPr>
            <p:ph type="sldNum" sz="quarter" idx="10"/>
          </p:nvPr>
        </p:nvSpPr>
        <p:spPr/>
        <p:txBody>
          <a:bodyPr/>
          <a:lstStyle/>
          <a:p>
            <a:fld id="{85E17EDD-8F96-4B84-8E70-73A2A72CAE5C}" type="slidenum">
              <a:rPr lang="en-US" smtClean="0"/>
              <a:pPr/>
              <a:t>52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are some natural properties that the cost functions must satisfy…</a:t>
            </a:r>
          </a:p>
          <a:p>
            <a:r>
              <a:rPr lang="en-US" baseline="0" dirty="0" smtClean="0"/>
              <a:t>--------</a:t>
            </a:r>
          </a:p>
          <a:p>
            <a:r>
              <a:rPr lang="en-US" baseline="0" dirty="0" err="1" smtClean="0"/>
              <a:t>Normailzed</a:t>
            </a:r>
            <a:r>
              <a:rPr lang="en-US" baseline="0" dirty="0" smtClean="0"/>
              <a:t>…cost of the empty set must be zero</a:t>
            </a:r>
          </a:p>
          <a:p>
            <a:r>
              <a:rPr lang="en-US" baseline="0" dirty="0" smtClean="0"/>
              <a:t>--------</a:t>
            </a:r>
          </a:p>
          <a:p>
            <a:r>
              <a:rPr lang="en-US" baseline="0" dirty="0" smtClean="0"/>
              <a:t>Monotone…</a:t>
            </a:r>
          </a:p>
          <a:p>
            <a:r>
              <a:rPr lang="en-US" baseline="0" dirty="0" smtClean="0"/>
              <a:t>------</a:t>
            </a:r>
          </a:p>
          <a:p>
            <a:r>
              <a:rPr lang="en-US" baseline="0" dirty="0" smtClean="0"/>
              <a:t>And they must satisfy the following </a:t>
            </a:r>
            <a:r>
              <a:rPr lang="en-US" baseline="0" dirty="0" err="1" smtClean="0"/>
              <a:t>inequalty</a:t>
            </a:r>
            <a:r>
              <a:rPr lang="en-US" baseline="0" dirty="0" smtClean="0"/>
              <a:t>…..in simple words this inequality means, that if we have sets S and T such that S is contained in T then the incremental cost of adding an element to S is more than that of adding the same element to T. </a:t>
            </a:r>
          </a:p>
          <a:p>
            <a:r>
              <a:rPr lang="en-US" baseline="0" dirty="0" smtClean="0"/>
              <a:t>This captures the economy of scale which is observed in most real world applications.</a:t>
            </a:r>
          </a:p>
          <a:p>
            <a:r>
              <a:rPr lang="en-US" baseline="0" dirty="0" smtClean="0"/>
              <a:t> It is often easier to extend a large set of items than to extend a smaller set.</a:t>
            </a:r>
          </a:p>
          <a:p>
            <a:endParaRPr lang="en-US" baseline="0" dirty="0" smtClean="0"/>
          </a:p>
          <a:p>
            <a:r>
              <a:rPr lang="en-US" baseline="0" dirty="0" smtClean="0"/>
              <a:t>Such functions are called </a:t>
            </a:r>
            <a:r>
              <a:rPr lang="en-US" baseline="0" dirty="0" err="1" smtClean="0"/>
              <a:t>submodular</a:t>
            </a:r>
            <a:r>
              <a:rPr lang="en-US" baseline="0" dirty="0" smtClean="0"/>
              <a:t> </a:t>
            </a:r>
            <a:r>
              <a:rPr lang="en-US" baseline="0" dirty="0" err="1" smtClean="0"/>
              <a:t>funct</a:t>
            </a:r>
            <a:r>
              <a:rPr lang="en-US" baseline="0" dirty="0" smtClean="0"/>
              <a:t>. And have been the area of intense research over the last 5 years, due to their economic importance and interesting structure.</a:t>
            </a:r>
            <a:endParaRPr lang="en-US" dirty="0"/>
          </a:p>
        </p:txBody>
      </p:sp>
      <p:sp>
        <p:nvSpPr>
          <p:cNvPr id="4" name="Slide Number Placeholder 3"/>
          <p:cNvSpPr>
            <a:spLocks noGrp="1"/>
          </p:cNvSpPr>
          <p:nvPr>
            <p:ph type="sldNum" sz="quarter" idx="10"/>
          </p:nvPr>
        </p:nvSpPr>
        <p:spPr/>
        <p:txBody>
          <a:bodyPr/>
          <a:lstStyle/>
          <a:p>
            <a:fld id="{85E17EDD-8F96-4B84-8E70-73A2A72CAE5C}"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let us consider the case when</a:t>
            </a:r>
            <a:r>
              <a:rPr lang="en-US" baseline="0" dirty="0" smtClean="0"/>
              <a:t> the query Q is larger than n</a:t>
            </a:r>
          </a:p>
          <a:p>
            <a:r>
              <a:rPr lang="en-US" baseline="0" dirty="0" smtClean="0"/>
              <a:t>Once again f and g can be distinguished if we can get a query for which f has a value lower than g…</a:t>
            </a:r>
          </a:p>
          <a:p>
            <a:r>
              <a:rPr lang="en-US" baseline="0" dirty="0" smtClean="0"/>
              <a:t>The second </a:t>
            </a:r>
            <a:r>
              <a:rPr lang="en-US" baseline="0" dirty="0" err="1" smtClean="0"/>
              <a:t>eqn</a:t>
            </a:r>
            <a:r>
              <a:rPr lang="en-US" baseline="0" dirty="0" smtClean="0"/>
              <a:t> follows by substituting for g and again using the fact that the size of the query set is more than n…</a:t>
            </a:r>
          </a:p>
          <a:p>
            <a:r>
              <a:rPr lang="en-US" baseline="0" dirty="0" smtClean="0"/>
              <a:t>Substituting for f gives the final </a:t>
            </a:r>
            <a:r>
              <a:rPr lang="en-US" baseline="0" dirty="0" err="1" smtClean="0"/>
              <a:t>eqn</a:t>
            </a:r>
            <a:r>
              <a:rPr lang="en-US" baseline="0" dirty="0" smtClean="0"/>
              <a:t>…</a:t>
            </a:r>
          </a:p>
          <a:p>
            <a:endParaRPr lang="en-US" baseline="0" dirty="0" smtClean="0"/>
          </a:p>
          <a:p>
            <a:r>
              <a:rPr lang="en-US" baseline="0" dirty="0" smtClean="0"/>
              <a:t>Note that here the </a:t>
            </a:r>
            <a:r>
              <a:rPr lang="en-US" baseline="0" dirty="0" err="1" smtClean="0"/>
              <a:t>prob</a:t>
            </a:r>
            <a:r>
              <a:rPr lang="en-US" baseline="0" dirty="0" smtClean="0"/>
              <a:t> can increase if we increase the size of the query set…..</a:t>
            </a:r>
          </a:p>
          <a:p>
            <a:endParaRPr lang="en-US" baseline="0" dirty="0" smtClean="0"/>
          </a:p>
          <a:p>
            <a:r>
              <a:rPr lang="en-US" baseline="0" dirty="0" smtClean="0"/>
              <a:t>So we conclude that the optimal query size at which the </a:t>
            </a:r>
            <a:r>
              <a:rPr lang="en-US" baseline="0" dirty="0" err="1" smtClean="0"/>
              <a:t>prob</a:t>
            </a:r>
            <a:r>
              <a:rPr lang="en-US" baseline="0" dirty="0" smtClean="0"/>
              <a:t> of differentiating f and g is maximized is n</a:t>
            </a:r>
            <a:endParaRPr lang="en-US" dirty="0"/>
          </a:p>
        </p:txBody>
      </p:sp>
      <p:sp>
        <p:nvSpPr>
          <p:cNvPr id="4" name="Slide Number Placeholder 3"/>
          <p:cNvSpPr>
            <a:spLocks noGrp="1"/>
          </p:cNvSpPr>
          <p:nvPr>
            <p:ph type="sldNum" sz="quarter" idx="10"/>
          </p:nvPr>
        </p:nvSpPr>
        <p:spPr/>
        <p:txBody>
          <a:bodyPr/>
          <a:lstStyle/>
          <a:p>
            <a:fld id="{85E17EDD-8F96-4B84-8E70-73A2A72CAE5C}" type="slidenum">
              <a:rPr lang="en-US" smtClean="0"/>
              <a:pPr/>
              <a:t>53</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that we are at it,</a:t>
            </a:r>
            <a:r>
              <a:rPr lang="en-US" baseline="0" dirty="0" smtClean="0"/>
              <a:t> let us define formally what we mean by combinatorial optimization. </a:t>
            </a:r>
          </a:p>
          <a:p>
            <a:r>
              <a:rPr lang="en-US" baseline="0" dirty="0" smtClean="0"/>
              <a:t>Here we are given a ground set C. We are also given a collection of some subsets of C defined by a special property.  Our task is to find the element in X that has the minimum cost under the given valuation function.</a:t>
            </a:r>
          </a:p>
          <a:p>
            <a:endParaRPr lang="en-US" baseline="0" dirty="0" smtClean="0"/>
          </a:p>
          <a:p>
            <a:r>
              <a:rPr lang="en-US" baseline="0" dirty="0" smtClean="0"/>
              <a:t>For example let C be the set of edges of a graph. </a:t>
            </a:r>
          </a:p>
          <a:p>
            <a:endParaRPr lang="en-US" baseline="0" dirty="0" smtClean="0"/>
          </a:p>
          <a:p>
            <a:r>
              <a:rPr lang="en-US" baseline="0" dirty="0" smtClean="0"/>
              <a:t>And let X be the set of edges corresponding to the spanning trees of the graph. And our task is to find the MST for this graph.</a:t>
            </a:r>
          </a:p>
          <a:p>
            <a:endParaRPr lang="en-US" baseline="0" dirty="0" smtClean="0"/>
          </a:p>
          <a:p>
            <a:r>
              <a:rPr lang="en-US" baseline="0" dirty="0" smtClean="0"/>
              <a:t>In this work we consider combinatorial optimization problems where X is to be divided among agents who have possibly different sub-modular valuation functions.</a:t>
            </a:r>
            <a:endParaRPr lang="en-US" dirty="0"/>
          </a:p>
        </p:txBody>
      </p:sp>
      <p:sp>
        <p:nvSpPr>
          <p:cNvPr id="4" name="Slide Number Placeholder 3"/>
          <p:cNvSpPr>
            <a:spLocks noGrp="1"/>
          </p:cNvSpPr>
          <p:nvPr>
            <p:ph type="sldNum" sz="quarter" idx="10"/>
          </p:nvPr>
        </p:nvSpPr>
        <p:spPr/>
        <p:txBody>
          <a:bodyPr/>
          <a:lstStyle/>
          <a:p>
            <a:fld id="{85E17EDD-8F96-4B84-8E70-73A2A72CAE5C}" type="slidenum">
              <a:rPr lang="en-US" smtClean="0"/>
              <a:pPr/>
              <a:t>54</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Suppose that the given value oracle</a:t>
            </a:r>
            <a:r>
              <a:rPr lang="en-US" baseline="0" dirty="0" smtClean="0"/>
              <a:t> houses the function f, </a:t>
            </a:r>
            <a:r>
              <a:rPr lang="en-US" baseline="0" dirty="0" err="1" smtClean="0"/>
              <a:t>i.e</a:t>
            </a:r>
            <a:r>
              <a:rPr lang="en-US" baseline="0" dirty="0" smtClean="0"/>
              <a:t> its optimal value is small…..but when the algorithm queries the oracle the results that it gets are the same as what it would have got had the oracle contained g….</a:t>
            </a:r>
          </a:p>
          <a:p>
            <a:endParaRPr lang="en-US" baseline="0" dirty="0" smtClean="0"/>
          </a:p>
          <a:p>
            <a:r>
              <a:rPr lang="en-US" baseline="0" dirty="0" smtClean="0"/>
              <a:t>Thus the algorithm has no reason to believe that the optimal value is small, it can at best return the optimal value for g……</a:t>
            </a:r>
          </a:p>
          <a:p>
            <a:endParaRPr lang="en-US" baseline="0" dirty="0" smtClean="0"/>
          </a:p>
          <a:p>
            <a:r>
              <a:rPr lang="en-US" baseline="0" dirty="0" smtClean="0"/>
              <a:t>Hence owing to the lack of accurate information to distinguish f and g the algorithm falsely returns a larger optimal value…..thus giving rise to an information theoretic gap.</a:t>
            </a:r>
            <a:endParaRPr lang="en-US" dirty="0"/>
          </a:p>
        </p:txBody>
      </p:sp>
      <p:sp>
        <p:nvSpPr>
          <p:cNvPr id="4" name="Slide Number Placeholder 3"/>
          <p:cNvSpPr>
            <a:spLocks noGrp="1"/>
          </p:cNvSpPr>
          <p:nvPr>
            <p:ph type="sldNum" sz="quarter" idx="10"/>
          </p:nvPr>
        </p:nvSpPr>
        <p:spPr/>
        <p:txBody>
          <a:bodyPr/>
          <a:lstStyle/>
          <a:p>
            <a:fld id="{85E17EDD-8F96-4B84-8E70-73A2A72CAE5C}" type="slidenum">
              <a:rPr lang="en-US" smtClean="0"/>
              <a:pPr/>
              <a:t>55</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here is our plan…..</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5E17EDD-8F96-4B84-8E70-73A2A72CAE5C}" type="slidenum">
              <a:rPr lang="en-US" smtClean="0"/>
              <a:pPr/>
              <a:t>56</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again following standard manipulations we come to equation</a:t>
            </a:r>
            <a:r>
              <a:rPr lang="en-US" baseline="0" dirty="0" smtClean="0"/>
              <a:t> 3…..</a:t>
            </a:r>
          </a:p>
          <a:p>
            <a:r>
              <a:rPr lang="en-US" baseline="0" dirty="0" smtClean="0"/>
              <a:t>Now the left hand side of this </a:t>
            </a:r>
            <a:r>
              <a:rPr lang="en-US" baseline="0" dirty="0" err="1" smtClean="0"/>
              <a:t>eqn</a:t>
            </a:r>
            <a:r>
              <a:rPr lang="en-US" baseline="0" dirty="0" smtClean="0"/>
              <a:t> is less than n only if (1+delta)n/2 is the smaller element in the inner min clause…</a:t>
            </a:r>
          </a:p>
          <a:p>
            <a:r>
              <a:rPr lang="en-US" baseline="0" dirty="0" smtClean="0"/>
              <a:t>Otherwise we would end up with |Q| on the left hand side which is also n…..</a:t>
            </a:r>
          </a:p>
          <a:p>
            <a:endParaRPr lang="en-US" baseline="0" dirty="0" smtClean="0"/>
          </a:p>
          <a:p>
            <a:r>
              <a:rPr lang="en-US" baseline="0" dirty="0" smtClean="0"/>
              <a:t>Hence in order to distinguish f and g, Q must have size n….and it should intersect with R at more than …elements</a:t>
            </a:r>
            <a:endParaRPr lang="en-US" dirty="0"/>
          </a:p>
        </p:txBody>
      </p:sp>
      <p:sp>
        <p:nvSpPr>
          <p:cNvPr id="4" name="Slide Number Placeholder 3"/>
          <p:cNvSpPr>
            <a:spLocks noGrp="1"/>
          </p:cNvSpPr>
          <p:nvPr>
            <p:ph type="sldNum" sz="quarter" idx="10"/>
          </p:nvPr>
        </p:nvSpPr>
        <p:spPr/>
        <p:txBody>
          <a:bodyPr/>
          <a:lstStyle/>
          <a:p>
            <a:fld id="{85E17EDD-8F96-4B84-8E70-73A2A72CAE5C}" type="slidenum">
              <a:rPr lang="en-US" smtClean="0"/>
              <a:pPr/>
              <a:t>57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is the general framework for our problems</a:t>
            </a:r>
            <a:endParaRPr lang="en-US" dirty="0"/>
          </a:p>
        </p:txBody>
      </p:sp>
      <p:sp>
        <p:nvSpPr>
          <p:cNvPr id="4" name="Slide Number Placeholder 3"/>
          <p:cNvSpPr>
            <a:spLocks noGrp="1"/>
          </p:cNvSpPr>
          <p:nvPr>
            <p:ph type="sldNum" sz="quarter" idx="10"/>
          </p:nvPr>
        </p:nvSpPr>
        <p:spPr/>
        <p:txBody>
          <a:bodyPr/>
          <a:lstStyle/>
          <a:p>
            <a:pPr>
              <a:defRPr/>
            </a:pPr>
            <a:fld id="{B20130DB-226E-446D-B5BE-D4E87764864A}"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a:t>
            </a:r>
            <a:r>
              <a:rPr lang="en-US" baseline="0" dirty="0" smtClean="0"/>
              <a:t> each of these three problems is solvable in poly time for linear cost </a:t>
            </a:r>
            <a:r>
              <a:rPr lang="en-US" baseline="0" dirty="0" err="1" smtClean="0"/>
              <a:t>fuction</a:t>
            </a:r>
            <a:r>
              <a:rPr lang="en-US" baseline="0" dirty="0" smtClean="0"/>
              <a:t> but becomes extremely hard for </a:t>
            </a:r>
            <a:r>
              <a:rPr lang="en-US" baseline="0" dirty="0" err="1" smtClean="0"/>
              <a:t>submodular</a:t>
            </a:r>
            <a:r>
              <a:rPr lang="en-US" baseline="0" dirty="0" smtClean="0"/>
              <a:t> functions whereas vertex cover which is </a:t>
            </a:r>
            <a:r>
              <a:rPr lang="en-US" baseline="0" dirty="0" err="1" smtClean="0"/>
              <a:t>np</a:t>
            </a:r>
            <a:r>
              <a:rPr lang="en-US" baseline="0" dirty="0" smtClean="0"/>
              <a:t> hard is somewhat easier in this setting. Our lower bounds are ….</a:t>
            </a:r>
            <a:endParaRPr lang="en-US" dirty="0"/>
          </a:p>
        </p:txBody>
      </p:sp>
      <p:sp>
        <p:nvSpPr>
          <p:cNvPr id="4" name="Slide Number Placeholder 3"/>
          <p:cNvSpPr>
            <a:spLocks noGrp="1"/>
          </p:cNvSpPr>
          <p:nvPr>
            <p:ph type="sldNum" sz="quarter" idx="10"/>
          </p:nvPr>
        </p:nvSpPr>
        <p:spPr/>
        <p:txBody>
          <a:bodyPr/>
          <a:lstStyle/>
          <a:p>
            <a:fld id="{85E17EDD-8F96-4B84-8E70-73A2A72CAE5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the first attempt let</a:t>
            </a:r>
            <a:r>
              <a:rPr lang="en-US" baseline="0" dirty="0" smtClean="0"/>
              <a:t> us try to approximate f by a linear cost function. We will use </a:t>
            </a:r>
            <a:r>
              <a:rPr lang="en-US" baseline="0" dirty="0" err="1" smtClean="0"/>
              <a:t>w_e</a:t>
            </a:r>
            <a:r>
              <a:rPr lang="en-US" baseline="0" dirty="0" smtClean="0"/>
              <a:t> to denote the cost of a edge e. The idea is that simply guessing the costliest edge in the optimal path gives a good enough approximation if the optimal path isn’t too long. So suppose e* is the costliest edge in the optimal path. Let us remove all edges that are costlier than e* from the graph and find s-t path with the fewest edges. This can be as long as the diameter of the residual graph.</a:t>
            </a:r>
          </a:p>
          <a:p>
            <a:endParaRPr lang="en-US" baseline="0" dirty="0" smtClean="0"/>
          </a:p>
          <a:p>
            <a:r>
              <a:rPr lang="en-US" baseline="0" dirty="0" smtClean="0"/>
              <a:t>Thus we have the following chain of inequalities showing that if the diameter of the residual graph is small then we have a good approximation to the optimal solution</a:t>
            </a:r>
            <a:endParaRPr lang="en-US" dirty="0"/>
          </a:p>
        </p:txBody>
      </p:sp>
      <p:sp>
        <p:nvSpPr>
          <p:cNvPr id="4" name="Slide Number Placeholder 3"/>
          <p:cNvSpPr>
            <a:spLocks noGrp="1"/>
          </p:cNvSpPr>
          <p:nvPr>
            <p:ph type="sldNum" sz="quarter" idx="10"/>
          </p:nvPr>
        </p:nvSpPr>
        <p:spPr/>
        <p:txBody>
          <a:bodyPr/>
          <a:lstStyle/>
          <a:p>
            <a:fld id="{85E17EDD-8F96-4B84-8E70-73A2A72CAE5C}"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another attempt towards</a:t>
            </a:r>
            <a:r>
              <a:rPr lang="en-US" baseline="0" dirty="0" smtClean="0"/>
              <a:t> approximating f i.e. through ellipsoidal approximation. John’s theorem states that </a:t>
            </a:r>
            <a:endParaRPr lang="en-US" dirty="0"/>
          </a:p>
        </p:txBody>
      </p:sp>
      <p:sp>
        <p:nvSpPr>
          <p:cNvPr id="4" name="Slide Number Placeholder 3"/>
          <p:cNvSpPr>
            <a:spLocks noGrp="1"/>
          </p:cNvSpPr>
          <p:nvPr>
            <p:ph type="sldNum" sz="quarter" idx="10"/>
          </p:nvPr>
        </p:nvSpPr>
        <p:spPr/>
        <p:txBody>
          <a:bodyPr/>
          <a:lstStyle/>
          <a:p>
            <a:fld id="{85E17EDD-8F96-4B84-8E70-73A2A72CAE5C}"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E17EDD-8F96-4B84-8E70-73A2A72CAE5C}"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6/21/2011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4478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4478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F684E06C-FC72-4A3B-9A63-857A2758CEC9}" type="datetimeFigureOut">
              <a:rPr lang="en-US"/>
              <a:pPr>
                <a:defRPr/>
              </a:pPr>
              <a:t>6/21/2011</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D7848CA2-76CF-457B-9C4B-B0549582E57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6/21/2011</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6/21/2011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6/21/2011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6/21/2011</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6/21/2011</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tags" Target="../tags/tag4.xml"/><Relationship Id="rId7" Type="http://schemas.openxmlformats.org/officeDocument/2006/relationships/image" Target="../media/image8.emf"/><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7.emf"/><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err="1" smtClean="0"/>
              <a:t>Pushkar</a:t>
            </a:r>
            <a:r>
              <a:rPr lang="en-US" dirty="0" smtClean="0"/>
              <a:t> </a:t>
            </a:r>
            <a:r>
              <a:rPr lang="en-US" dirty="0" err="1" smtClean="0"/>
              <a:t>Tripathi</a:t>
            </a:r>
            <a:endParaRPr lang="en-US" dirty="0" smtClean="0"/>
          </a:p>
          <a:p>
            <a:r>
              <a:rPr lang="en-US" dirty="0" smtClean="0"/>
              <a:t>Georgia Institute of Technology</a:t>
            </a:r>
            <a:endParaRPr lang="en-US" dirty="0"/>
          </a:p>
        </p:txBody>
      </p:sp>
      <p:sp>
        <p:nvSpPr>
          <p:cNvPr id="2" name="Title 1"/>
          <p:cNvSpPr>
            <a:spLocks noGrp="1"/>
          </p:cNvSpPr>
          <p:nvPr>
            <p:ph type="ctrTitle"/>
          </p:nvPr>
        </p:nvSpPr>
        <p:spPr>
          <a:xfrm>
            <a:off x="990600" y="1266420"/>
            <a:ext cx="8001000" cy="1905000"/>
          </a:xfrm>
        </p:spPr>
        <p:txBody>
          <a:bodyPr>
            <a:normAutofit/>
          </a:bodyPr>
          <a:lstStyle/>
          <a:p>
            <a:r>
              <a:rPr lang="en-US" sz="2800" dirty="0" err="1" smtClean="0"/>
              <a:t>Approximability</a:t>
            </a:r>
            <a:r>
              <a:rPr lang="en-US" sz="2800" dirty="0" smtClean="0"/>
              <a:t>  of Combinatorial Optimization Problems with </a:t>
            </a:r>
            <a:r>
              <a:rPr lang="en-US" sz="2800" dirty="0" err="1" smtClean="0"/>
              <a:t>Submodular</a:t>
            </a:r>
            <a:r>
              <a:rPr lang="en-US" sz="2800" dirty="0" smtClean="0"/>
              <a:t> Cost Functions</a:t>
            </a:r>
            <a:endParaRPr lang="en-US" sz="2800" dirty="0"/>
          </a:p>
        </p:txBody>
      </p:sp>
      <p:sp>
        <p:nvSpPr>
          <p:cNvPr id="4" name="TextBox 3"/>
          <p:cNvSpPr txBox="1"/>
          <p:nvPr/>
        </p:nvSpPr>
        <p:spPr>
          <a:xfrm>
            <a:off x="1447800" y="5257800"/>
            <a:ext cx="6553200" cy="369332"/>
          </a:xfrm>
          <a:prstGeom prst="rect">
            <a:avLst/>
          </a:prstGeom>
          <a:noFill/>
        </p:spPr>
        <p:txBody>
          <a:bodyPr wrap="square" rtlCol="0">
            <a:spAutoFit/>
          </a:bodyPr>
          <a:lstStyle/>
          <a:p>
            <a:r>
              <a:rPr lang="en-US" dirty="0" smtClean="0"/>
              <a:t>Based on joint work with </a:t>
            </a:r>
            <a:r>
              <a:rPr lang="en-US" dirty="0" err="1" smtClean="0"/>
              <a:t>Gagan</a:t>
            </a:r>
            <a:r>
              <a:rPr lang="en-US" dirty="0" smtClean="0"/>
              <a:t> </a:t>
            </a:r>
            <a:r>
              <a:rPr lang="en-US" dirty="0" err="1" smtClean="0"/>
              <a:t>Goel</a:t>
            </a:r>
            <a:r>
              <a:rPr lang="en-US" dirty="0" smtClean="0"/>
              <a:t>, </a:t>
            </a:r>
            <a:r>
              <a:rPr lang="en-US" dirty="0" err="1" smtClean="0"/>
              <a:t>Chinmay</a:t>
            </a:r>
            <a:r>
              <a:rPr lang="en-US" dirty="0" smtClean="0"/>
              <a:t> </a:t>
            </a:r>
            <a:r>
              <a:rPr lang="en-US" dirty="0" err="1" smtClean="0"/>
              <a:t>Karande</a:t>
            </a:r>
            <a:r>
              <a:rPr lang="en-US" dirty="0" smtClean="0"/>
              <a:t>, and Wang Lei</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Submodular</a:t>
            </a:r>
            <a:r>
              <a:rPr lang="en-US" dirty="0" smtClean="0"/>
              <a:t> Shortest Path</a:t>
            </a:r>
            <a:endParaRPr lang="en-US" dirty="0"/>
          </a:p>
        </p:txBody>
      </p:sp>
      <p:sp>
        <p:nvSpPr>
          <p:cNvPr id="4" name="Oval 3"/>
          <p:cNvSpPr/>
          <p:nvPr/>
        </p:nvSpPr>
        <p:spPr>
          <a:xfrm>
            <a:off x="2819400" y="1752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1981200" y="2590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3048000"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4191000" y="1752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4343400" y="3048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a:off x="5943600" y="1905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6096000" y="2819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3886200" y="2438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 name="Straight Connector 11"/>
          <p:cNvCxnSpPr>
            <a:stCxn id="5" idx="7"/>
            <a:endCxn id="4" idx="3"/>
          </p:cNvCxnSpPr>
          <p:nvPr/>
        </p:nvCxnSpPr>
        <p:spPr>
          <a:xfrm rot="5400000" flipH="1" flipV="1">
            <a:off x="2176463" y="1947863"/>
            <a:ext cx="676275" cy="676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4" idx="6"/>
            <a:endCxn id="7" idx="2"/>
          </p:cNvCxnSpPr>
          <p:nvPr/>
        </p:nvCxnSpPr>
        <p:spPr>
          <a:xfrm>
            <a:off x="3048000" y="1866900"/>
            <a:ext cx="1143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5" idx="5"/>
            <a:endCxn id="6" idx="1"/>
          </p:cNvCxnSpPr>
          <p:nvPr/>
        </p:nvCxnSpPr>
        <p:spPr>
          <a:xfrm rot="16200000" flipH="1">
            <a:off x="2519363" y="2443163"/>
            <a:ext cx="219075" cy="90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6" idx="7"/>
            <a:endCxn id="11" idx="2"/>
          </p:cNvCxnSpPr>
          <p:nvPr/>
        </p:nvCxnSpPr>
        <p:spPr>
          <a:xfrm rot="5400000" flipH="1" flipV="1">
            <a:off x="3338513" y="2457450"/>
            <a:ext cx="452438" cy="6429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6"/>
            <a:endCxn id="8" idx="2"/>
          </p:cNvCxnSpPr>
          <p:nvPr/>
        </p:nvCxnSpPr>
        <p:spPr>
          <a:xfrm>
            <a:off x="3276600" y="3086100"/>
            <a:ext cx="10668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7" idx="6"/>
            <a:endCxn id="9" idx="2"/>
          </p:cNvCxnSpPr>
          <p:nvPr/>
        </p:nvCxnSpPr>
        <p:spPr>
          <a:xfrm>
            <a:off x="4419600" y="1866900"/>
            <a:ext cx="1524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4"/>
            <a:endCxn id="10" idx="0"/>
          </p:cNvCxnSpPr>
          <p:nvPr/>
        </p:nvCxnSpPr>
        <p:spPr>
          <a:xfrm rot="16200000" flipH="1">
            <a:off x="5791200" y="2400300"/>
            <a:ext cx="6858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8" idx="6"/>
            <a:endCxn id="10" idx="2"/>
          </p:cNvCxnSpPr>
          <p:nvPr/>
        </p:nvCxnSpPr>
        <p:spPr>
          <a:xfrm flipV="1">
            <a:off x="4572000" y="2933700"/>
            <a:ext cx="1524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1" idx="6"/>
            <a:endCxn id="10" idx="1"/>
          </p:cNvCxnSpPr>
          <p:nvPr/>
        </p:nvCxnSpPr>
        <p:spPr>
          <a:xfrm>
            <a:off x="4114800" y="2552700"/>
            <a:ext cx="2014538" cy="3000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8" idx="7"/>
            <a:endCxn id="11" idx="5"/>
          </p:cNvCxnSpPr>
          <p:nvPr/>
        </p:nvCxnSpPr>
        <p:spPr>
          <a:xfrm rot="16200000" flipV="1">
            <a:off x="4086225" y="2628901"/>
            <a:ext cx="447675"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7" idx="3"/>
            <a:endCxn id="11" idx="0"/>
          </p:cNvCxnSpPr>
          <p:nvPr/>
        </p:nvCxnSpPr>
        <p:spPr>
          <a:xfrm rot="5400000">
            <a:off x="3867150" y="2081213"/>
            <a:ext cx="490537" cy="2238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4" idx="4"/>
            <a:endCxn id="6" idx="1"/>
          </p:cNvCxnSpPr>
          <p:nvPr/>
        </p:nvCxnSpPr>
        <p:spPr>
          <a:xfrm rot="16200000" flipH="1">
            <a:off x="2495550" y="2419350"/>
            <a:ext cx="1023938" cy="147638"/>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a:spLocks noChangeArrowheads="1"/>
          </p:cNvSpPr>
          <p:nvPr/>
        </p:nvSpPr>
        <p:spPr bwMode="auto">
          <a:xfrm>
            <a:off x="1676400" y="2514600"/>
            <a:ext cx="304800" cy="400050"/>
          </a:xfrm>
          <a:prstGeom prst="rect">
            <a:avLst/>
          </a:prstGeom>
          <a:solidFill>
            <a:schemeClr val="bg1"/>
          </a:solidFill>
          <a:ln w="9525">
            <a:noFill/>
            <a:miter lim="800000"/>
            <a:headEnd/>
            <a:tailEnd/>
          </a:ln>
        </p:spPr>
        <p:txBody>
          <a:bodyPr>
            <a:spAutoFit/>
          </a:bodyPr>
          <a:lstStyle/>
          <a:p>
            <a:r>
              <a:rPr lang="en-US" sz="2000" b="1">
                <a:solidFill>
                  <a:srgbClr val="FF0000"/>
                </a:solidFill>
                <a:latin typeface="Calibri" pitchFamily="34" charset="0"/>
              </a:rPr>
              <a:t>s</a:t>
            </a:r>
          </a:p>
        </p:txBody>
      </p:sp>
      <p:sp>
        <p:nvSpPr>
          <p:cNvPr id="25" name="TextBox 24"/>
          <p:cNvSpPr txBox="1">
            <a:spLocks noChangeArrowheads="1"/>
          </p:cNvSpPr>
          <p:nvPr/>
        </p:nvSpPr>
        <p:spPr bwMode="auto">
          <a:xfrm>
            <a:off x="6248400" y="1752600"/>
            <a:ext cx="304800" cy="400050"/>
          </a:xfrm>
          <a:prstGeom prst="rect">
            <a:avLst/>
          </a:prstGeom>
          <a:solidFill>
            <a:schemeClr val="bg1"/>
          </a:solidFill>
          <a:ln w="9525">
            <a:noFill/>
            <a:miter lim="800000"/>
            <a:headEnd/>
            <a:tailEnd/>
          </a:ln>
        </p:spPr>
        <p:txBody>
          <a:bodyPr>
            <a:spAutoFit/>
          </a:bodyPr>
          <a:lstStyle/>
          <a:p>
            <a:r>
              <a:rPr lang="en-US" sz="2000" b="1">
                <a:solidFill>
                  <a:srgbClr val="FF0000"/>
                </a:solidFill>
                <a:latin typeface="Calibri" pitchFamily="34" charset="0"/>
              </a:rPr>
              <a:t>t</a:t>
            </a:r>
          </a:p>
        </p:txBody>
      </p:sp>
      <p:sp>
        <p:nvSpPr>
          <p:cNvPr id="26" name="TextBox 25"/>
          <p:cNvSpPr txBox="1">
            <a:spLocks noChangeArrowheads="1"/>
          </p:cNvSpPr>
          <p:nvPr/>
        </p:nvSpPr>
        <p:spPr bwMode="auto">
          <a:xfrm>
            <a:off x="1447800" y="3962400"/>
            <a:ext cx="5181600" cy="1200329"/>
          </a:xfrm>
          <a:prstGeom prst="rect">
            <a:avLst/>
          </a:prstGeom>
          <a:noFill/>
          <a:ln w="9525">
            <a:noFill/>
            <a:miter lim="800000"/>
            <a:headEnd/>
            <a:tailEnd/>
          </a:ln>
        </p:spPr>
        <p:txBody>
          <a:bodyPr wrap="square">
            <a:spAutoFit/>
          </a:bodyPr>
          <a:lstStyle/>
          <a:p>
            <a:r>
              <a:rPr lang="en-US" sz="2400" b="1" dirty="0" smtClean="0">
                <a:solidFill>
                  <a:srgbClr val="FF0000"/>
                </a:solidFill>
              </a:rPr>
              <a:t>Given:   </a:t>
            </a:r>
            <a:r>
              <a:rPr lang="en-US" sz="2400" dirty="0" smtClean="0"/>
              <a:t>Graph </a:t>
            </a:r>
            <a:r>
              <a:rPr lang="en-US" sz="2400" b="1" dirty="0" smtClean="0"/>
              <a:t>G</a:t>
            </a:r>
            <a:r>
              <a:rPr lang="en-US" sz="2400" dirty="0" smtClean="0"/>
              <a:t>,  Two nodes </a:t>
            </a:r>
            <a:r>
              <a:rPr lang="en-US" sz="2400" b="1" dirty="0" smtClean="0"/>
              <a:t>s</a:t>
            </a:r>
            <a:r>
              <a:rPr lang="en-US" sz="2400" dirty="0" smtClean="0"/>
              <a:t> and </a:t>
            </a:r>
            <a:r>
              <a:rPr lang="en-US" sz="2400" b="1" dirty="0" smtClean="0"/>
              <a:t>t</a:t>
            </a:r>
          </a:p>
          <a:p>
            <a:r>
              <a:rPr lang="en-US" sz="2400" b="1" dirty="0" smtClean="0">
                <a:solidFill>
                  <a:srgbClr val="FF0000"/>
                </a:solidFill>
              </a:rPr>
              <a:t>               </a:t>
            </a:r>
            <a:r>
              <a:rPr lang="en-US" sz="2400" b="1" i="1" dirty="0" smtClean="0"/>
              <a:t>f </a:t>
            </a:r>
            <a:r>
              <a:rPr lang="en-US" sz="2400" b="1" dirty="0"/>
              <a:t>: </a:t>
            </a:r>
            <a:r>
              <a:rPr lang="en-US" sz="2400" dirty="0"/>
              <a:t>2</a:t>
            </a:r>
            <a:r>
              <a:rPr lang="en-US" sz="2400" baseline="30000" dirty="0"/>
              <a:t>E</a:t>
            </a:r>
            <a:r>
              <a:rPr lang="en-US" sz="2400" dirty="0"/>
              <a:t>  </a:t>
            </a:r>
            <a:r>
              <a:rPr lang="en-US" sz="2400" dirty="0">
                <a:ea typeface="Arial Unicode MS" pitchFamily="34" charset="-128"/>
                <a:cs typeface="Arial Unicode MS" pitchFamily="34" charset="-128"/>
              </a:rPr>
              <a:t>→</a:t>
            </a:r>
            <a:r>
              <a:rPr lang="en-US" sz="2400" dirty="0"/>
              <a:t> R</a:t>
            </a:r>
            <a:r>
              <a:rPr lang="en-US" sz="2400" baseline="30000" dirty="0"/>
              <a:t>+</a:t>
            </a:r>
          </a:p>
          <a:p>
            <a:r>
              <a:rPr lang="en-US" sz="2400" baseline="30000" dirty="0" smtClean="0"/>
              <a:t>         </a:t>
            </a:r>
            <a:r>
              <a:rPr lang="en-US" sz="2400" dirty="0" smtClean="0"/>
              <a:t>         </a:t>
            </a:r>
            <a:r>
              <a:rPr lang="en-US" sz="2400" dirty="0" err="1" smtClean="0"/>
              <a:t>Submodular</a:t>
            </a:r>
            <a:r>
              <a:rPr lang="en-US" sz="2400" dirty="0" smtClean="0"/>
              <a:t>, Monotone</a:t>
            </a:r>
            <a:endParaRPr lang="en-US" sz="2400" baseline="30000" dirty="0"/>
          </a:p>
        </p:txBody>
      </p:sp>
      <p:sp>
        <p:nvSpPr>
          <p:cNvPr id="27" name="TextBox 26"/>
          <p:cNvSpPr txBox="1">
            <a:spLocks noChangeArrowheads="1"/>
          </p:cNvSpPr>
          <p:nvPr/>
        </p:nvSpPr>
        <p:spPr bwMode="auto">
          <a:xfrm>
            <a:off x="1447800" y="5410200"/>
            <a:ext cx="5105400" cy="461665"/>
          </a:xfrm>
          <a:prstGeom prst="rect">
            <a:avLst/>
          </a:prstGeom>
          <a:noFill/>
          <a:ln w="9525">
            <a:noFill/>
            <a:miter lim="800000"/>
            <a:headEnd/>
            <a:tailEnd/>
          </a:ln>
        </p:spPr>
        <p:txBody>
          <a:bodyPr>
            <a:spAutoFit/>
          </a:bodyPr>
          <a:lstStyle/>
          <a:p>
            <a:r>
              <a:rPr lang="en-US" sz="2400" b="1" dirty="0" smtClean="0">
                <a:solidFill>
                  <a:srgbClr val="FF0000"/>
                </a:solidFill>
              </a:rPr>
              <a:t>Goal:  </a:t>
            </a:r>
            <a:r>
              <a:rPr lang="en-US" sz="2400" dirty="0" smtClean="0"/>
              <a:t>Find path P </a:t>
            </a:r>
            <a:r>
              <a:rPr lang="en-US" sz="2400" dirty="0" err="1" smtClean="0"/>
              <a:t>s.t</a:t>
            </a:r>
            <a:r>
              <a:rPr lang="en-US" sz="2400" dirty="0"/>
              <a:t>.  </a:t>
            </a:r>
            <a:r>
              <a:rPr lang="en-US" sz="2400" i="1" dirty="0"/>
              <a:t>f(P) </a:t>
            </a:r>
            <a:r>
              <a:rPr lang="en-US" sz="2400" dirty="0"/>
              <a:t>is minimized  </a:t>
            </a:r>
          </a:p>
        </p:txBody>
      </p:sp>
      <p:sp>
        <p:nvSpPr>
          <p:cNvPr id="28" name="TextBox 27"/>
          <p:cNvSpPr txBox="1">
            <a:spLocks noChangeArrowheads="1"/>
          </p:cNvSpPr>
          <p:nvPr/>
        </p:nvSpPr>
        <p:spPr bwMode="auto">
          <a:xfrm>
            <a:off x="6400800" y="3352800"/>
            <a:ext cx="1828800" cy="646113"/>
          </a:xfrm>
          <a:prstGeom prst="rect">
            <a:avLst/>
          </a:prstGeom>
          <a:noFill/>
          <a:ln w="9525">
            <a:noFill/>
            <a:miter lim="800000"/>
            <a:headEnd/>
            <a:tailEnd/>
          </a:ln>
        </p:spPr>
        <p:txBody>
          <a:bodyPr>
            <a:spAutoFit/>
          </a:bodyPr>
          <a:lstStyle/>
          <a:p>
            <a:r>
              <a:rPr lang="en-US" dirty="0"/>
              <a:t>G=(V,E)</a:t>
            </a:r>
          </a:p>
          <a:p>
            <a:r>
              <a:rPr lang="en-US" dirty="0"/>
              <a:t>|V| =n , |E| =m</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Straight Connector 40"/>
          <p:cNvCxnSpPr>
            <a:stCxn id="11" idx="7"/>
            <a:endCxn id="9" idx="3"/>
          </p:cNvCxnSpPr>
          <p:nvPr/>
        </p:nvCxnSpPr>
        <p:spPr>
          <a:xfrm rot="5400000" flipH="1" flipV="1">
            <a:off x="3319322" y="2404922"/>
            <a:ext cx="371756" cy="1895756"/>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a:spLocks noChangeArrowheads="1"/>
          </p:cNvSpPr>
          <p:nvPr/>
        </p:nvSpPr>
        <p:spPr bwMode="auto">
          <a:xfrm>
            <a:off x="4598897" y="2819400"/>
            <a:ext cx="304800" cy="400050"/>
          </a:xfrm>
          <a:prstGeom prst="rect">
            <a:avLst/>
          </a:prstGeom>
          <a:solidFill>
            <a:schemeClr val="bg1"/>
          </a:solidFill>
          <a:ln w="9525">
            <a:noFill/>
            <a:miter lim="800000"/>
            <a:headEnd/>
            <a:tailEnd/>
          </a:ln>
        </p:spPr>
        <p:txBody>
          <a:bodyPr>
            <a:spAutoFit/>
          </a:bodyPr>
          <a:lstStyle/>
          <a:p>
            <a:r>
              <a:rPr lang="en-US" sz="2000" b="1" dirty="0">
                <a:solidFill>
                  <a:srgbClr val="FF0000"/>
                </a:solidFill>
                <a:latin typeface="Calibri" pitchFamily="34" charset="0"/>
              </a:rPr>
              <a:t>t</a:t>
            </a:r>
          </a:p>
        </p:txBody>
      </p:sp>
      <p:sp>
        <p:nvSpPr>
          <p:cNvPr id="2" name="Title 1"/>
          <p:cNvSpPr>
            <a:spLocks noGrp="1"/>
          </p:cNvSpPr>
          <p:nvPr>
            <p:ph type="title"/>
          </p:nvPr>
        </p:nvSpPr>
        <p:spPr/>
        <p:txBody>
          <a:bodyPr>
            <a:normAutofit fontScale="90000"/>
          </a:bodyPr>
          <a:lstStyle/>
          <a:p>
            <a:r>
              <a:rPr lang="en-US" dirty="0" smtClean="0"/>
              <a:t>Attempt 1: Approximate by Additive function</a:t>
            </a:r>
            <a:endParaRPr lang="en-US" dirty="0"/>
          </a:p>
        </p:txBody>
      </p:sp>
      <p:sp>
        <p:nvSpPr>
          <p:cNvPr id="3" name="Content Placeholder 2"/>
          <p:cNvSpPr>
            <a:spLocks noGrp="1"/>
          </p:cNvSpPr>
          <p:nvPr>
            <p:ph sz="quarter" idx="1"/>
          </p:nvPr>
        </p:nvSpPr>
        <p:spPr/>
        <p:txBody>
          <a:bodyPr/>
          <a:lstStyle/>
          <a:p>
            <a:r>
              <a:rPr lang="en-US" dirty="0" smtClean="0"/>
              <a:t>Let </a:t>
            </a:r>
            <a:r>
              <a:rPr lang="en-US" dirty="0" smtClean="0">
                <a:latin typeface="Franklin Gothic Book"/>
              </a:rPr>
              <a:t>w</a:t>
            </a:r>
            <a:r>
              <a:rPr lang="en-US" baseline="-25000" dirty="0" smtClean="0">
                <a:latin typeface="Perpetua"/>
              </a:rPr>
              <a:t>e</a:t>
            </a:r>
            <a:r>
              <a:rPr lang="en-US" dirty="0" smtClean="0"/>
              <a:t> = f({e})</a:t>
            </a:r>
          </a:p>
          <a:p>
            <a:r>
              <a:rPr lang="en-US" b="1" dirty="0" smtClean="0">
                <a:solidFill>
                  <a:srgbClr val="00B050"/>
                </a:solidFill>
              </a:rPr>
              <a:t>Idea</a:t>
            </a:r>
            <a:r>
              <a:rPr lang="en-US" dirty="0" smtClean="0"/>
              <a:t> :  </a:t>
            </a:r>
            <a:r>
              <a:rPr lang="en-US" dirty="0" smtClean="0">
                <a:latin typeface="Franklin Gothic Book"/>
              </a:rPr>
              <a:t>w</a:t>
            </a:r>
            <a:r>
              <a:rPr lang="en-US" baseline="-25000" dirty="0" smtClean="0">
                <a:latin typeface="Perpetua"/>
              </a:rPr>
              <a:t>e</a:t>
            </a:r>
            <a:r>
              <a:rPr lang="en-US" dirty="0" smtClean="0">
                <a:latin typeface="Perpetua"/>
              </a:rPr>
              <a:t> </a:t>
            </a:r>
            <a:r>
              <a:rPr lang="en-US" baseline="-25000" dirty="0" smtClean="0">
                <a:latin typeface="Perpetua"/>
              </a:rPr>
              <a:t>  </a:t>
            </a:r>
            <a:r>
              <a:rPr lang="en-US" dirty="0" smtClean="0">
                <a:latin typeface="cmsy10"/>
              </a:rPr>
              <a:t>·</a:t>
            </a:r>
            <a:r>
              <a:rPr lang="en-US" dirty="0" smtClean="0"/>
              <a:t> OPT  </a:t>
            </a:r>
            <a:r>
              <a:rPr lang="en-US" dirty="0" smtClean="0">
                <a:latin typeface="cmsy10"/>
              </a:rPr>
              <a:t>· </a:t>
            </a:r>
            <a:r>
              <a:rPr lang="en-US" dirty="0" smtClean="0"/>
              <a:t> </a:t>
            </a:r>
            <a:r>
              <a:rPr lang="en-US" dirty="0" smtClean="0">
                <a:latin typeface="Symbol"/>
                <a:sym typeface="Symbol"/>
              </a:rPr>
              <a:t> </a:t>
            </a:r>
            <a:r>
              <a:rPr lang="en-US" dirty="0" smtClean="0">
                <a:latin typeface="Franklin Gothic Book"/>
              </a:rPr>
              <a:t>w</a:t>
            </a:r>
            <a:r>
              <a:rPr lang="en-US" baseline="-25000" dirty="0" smtClean="0">
                <a:latin typeface="Perpetua"/>
              </a:rPr>
              <a:t>e</a:t>
            </a:r>
          </a:p>
          <a:p>
            <a:endParaRPr lang="en-US" dirty="0"/>
          </a:p>
        </p:txBody>
      </p:sp>
      <p:sp>
        <p:nvSpPr>
          <p:cNvPr id="4" name="Oval 3"/>
          <p:cNvSpPr/>
          <p:nvPr/>
        </p:nvSpPr>
        <p:spPr>
          <a:xfrm>
            <a:off x="1295400" y="2819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457200" y="3657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1524000" y="4038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2667000" y="2819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2819400" y="4114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a:off x="4419600"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4572000" y="3886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2362200" y="3505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 name="Straight Connector 11"/>
          <p:cNvCxnSpPr>
            <a:stCxn id="5" idx="7"/>
          </p:cNvCxnSpPr>
          <p:nvPr/>
        </p:nvCxnSpPr>
        <p:spPr>
          <a:xfrm rot="5400000" flipH="1" flipV="1">
            <a:off x="652463" y="3014663"/>
            <a:ext cx="676275" cy="676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4" idx="6"/>
            <a:endCxn id="7" idx="2"/>
          </p:cNvCxnSpPr>
          <p:nvPr/>
        </p:nvCxnSpPr>
        <p:spPr>
          <a:xfrm>
            <a:off x="1524000" y="2933700"/>
            <a:ext cx="1143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5" idx="5"/>
            <a:endCxn id="6" idx="1"/>
          </p:cNvCxnSpPr>
          <p:nvPr/>
        </p:nvCxnSpPr>
        <p:spPr>
          <a:xfrm rot="16200000" flipH="1">
            <a:off x="995363" y="3509963"/>
            <a:ext cx="219075" cy="90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6" idx="7"/>
            <a:endCxn id="11" idx="2"/>
          </p:cNvCxnSpPr>
          <p:nvPr/>
        </p:nvCxnSpPr>
        <p:spPr>
          <a:xfrm rot="5400000" flipH="1" flipV="1">
            <a:off x="1814513" y="3524250"/>
            <a:ext cx="452438" cy="6429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6"/>
            <a:endCxn id="8" idx="2"/>
          </p:cNvCxnSpPr>
          <p:nvPr/>
        </p:nvCxnSpPr>
        <p:spPr>
          <a:xfrm>
            <a:off x="1752600" y="4152900"/>
            <a:ext cx="10668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7" idx="6"/>
            <a:endCxn id="9" idx="2"/>
          </p:cNvCxnSpPr>
          <p:nvPr/>
        </p:nvCxnSpPr>
        <p:spPr>
          <a:xfrm>
            <a:off x="2895600" y="2933700"/>
            <a:ext cx="1524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4"/>
            <a:endCxn id="10" idx="0"/>
          </p:cNvCxnSpPr>
          <p:nvPr/>
        </p:nvCxnSpPr>
        <p:spPr>
          <a:xfrm rot="16200000" flipH="1">
            <a:off x="4267200" y="3467100"/>
            <a:ext cx="6858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8" idx="6"/>
            <a:endCxn id="10" idx="2"/>
          </p:cNvCxnSpPr>
          <p:nvPr/>
        </p:nvCxnSpPr>
        <p:spPr>
          <a:xfrm flipV="1">
            <a:off x="3048000" y="4000500"/>
            <a:ext cx="1524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1" idx="6"/>
            <a:endCxn id="10" idx="1"/>
          </p:cNvCxnSpPr>
          <p:nvPr/>
        </p:nvCxnSpPr>
        <p:spPr>
          <a:xfrm>
            <a:off x="2590800" y="3619500"/>
            <a:ext cx="2014538" cy="3000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8" idx="7"/>
            <a:endCxn id="11" idx="5"/>
          </p:cNvCxnSpPr>
          <p:nvPr/>
        </p:nvCxnSpPr>
        <p:spPr>
          <a:xfrm rot="16200000" flipV="1">
            <a:off x="2562225" y="3695701"/>
            <a:ext cx="447675"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7" idx="3"/>
            <a:endCxn id="11" idx="0"/>
          </p:cNvCxnSpPr>
          <p:nvPr/>
        </p:nvCxnSpPr>
        <p:spPr>
          <a:xfrm rot="5400000">
            <a:off x="2343150" y="3148013"/>
            <a:ext cx="490537" cy="2238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4" idx="4"/>
            <a:endCxn id="6" idx="1"/>
          </p:cNvCxnSpPr>
          <p:nvPr/>
        </p:nvCxnSpPr>
        <p:spPr>
          <a:xfrm rot="16200000" flipH="1">
            <a:off x="971550" y="3486150"/>
            <a:ext cx="1023938" cy="147638"/>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a:spLocks noChangeArrowheads="1"/>
          </p:cNvSpPr>
          <p:nvPr/>
        </p:nvSpPr>
        <p:spPr bwMode="auto">
          <a:xfrm>
            <a:off x="152400" y="3581400"/>
            <a:ext cx="304800" cy="400050"/>
          </a:xfrm>
          <a:prstGeom prst="rect">
            <a:avLst/>
          </a:prstGeom>
          <a:solidFill>
            <a:schemeClr val="bg1"/>
          </a:solidFill>
          <a:ln w="9525">
            <a:noFill/>
            <a:miter lim="800000"/>
            <a:headEnd/>
            <a:tailEnd/>
          </a:ln>
        </p:spPr>
        <p:txBody>
          <a:bodyPr>
            <a:spAutoFit/>
          </a:bodyPr>
          <a:lstStyle/>
          <a:p>
            <a:r>
              <a:rPr lang="en-US" sz="2000" b="1">
                <a:solidFill>
                  <a:srgbClr val="FF0000"/>
                </a:solidFill>
                <a:latin typeface="Calibri" pitchFamily="34" charset="0"/>
              </a:rPr>
              <a:t>s</a:t>
            </a:r>
          </a:p>
        </p:txBody>
      </p:sp>
      <p:sp>
        <p:nvSpPr>
          <p:cNvPr id="26" name="TextBox 25"/>
          <p:cNvSpPr txBox="1"/>
          <p:nvPr/>
        </p:nvSpPr>
        <p:spPr>
          <a:xfrm>
            <a:off x="4953000" y="3628072"/>
            <a:ext cx="3962400" cy="1477328"/>
          </a:xfrm>
          <a:prstGeom prst="rect">
            <a:avLst/>
          </a:prstGeom>
          <a:noFill/>
        </p:spPr>
        <p:txBody>
          <a:bodyPr wrap="square" rtlCol="0">
            <a:spAutoFit/>
          </a:bodyPr>
          <a:lstStyle/>
          <a:p>
            <a:pPr lvl="1" indent="-457200"/>
            <a:r>
              <a:rPr lang="en-US" sz="2400" dirty="0" smtClean="0"/>
              <a:t>2.</a:t>
            </a:r>
            <a:r>
              <a:rPr lang="en-US" sz="2400" b="1" dirty="0" smtClean="0">
                <a:solidFill>
                  <a:srgbClr val="00B050"/>
                </a:solidFill>
              </a:rPr>
              <a:t> Pruning</a:t>
            </a:r>
            <a:r>
              <a:rPr lang="en-US" sz="2400" dirty="0" smtClean="0"/>
              <a:t>: Remove edges costlier than e*</a:t>
            </a:r>
          </a:p>
          <a:p>
            <a:pPr marL="0" lvl="1"/>
            <a:endParaRPr lang="en-US" sz="2400" dirty="0" smtClean="0"/>
          </a:p>
          <a:p>
            <a:endParaRPr lang="en-US" dirty="0"/>
          </a:p>
        </p:txBody>
      </p:sp>
      <p:sp>
        <p:nvSpPr>
          <p:cNvPr id="27" name="TextBox 26"/>
          <p:cNvSpPr txBox="1"/>
          <p:nvPr/>
        </p:nvSpPr>
        <p:spPr>
          <a:xfrm>
            <a:off x="4953000" y="2895600"/>
            <a:ext cx="3969356" cy="1107996"/>
          </a:xfrm>
          <a:prstGeom prst="rect">
            <a:avLst/>
          </a:prstGeom>
          <a:noFill/>
        </p:spPr>
        <p:txBody>
          <a:bodyPr wrap="none" rtlCol="0">
            <a:spAutoFit/>
          </a:bodyPr>
          <a:lstStyle/>
          <a:p>
            <a:pPr lvl="1" indent="-457200"/>
            <a:r>
              <a:rPr lang="en-US" sz="2400" dirty="0" smtClean="0"/>
              <a:t>1. </a:t>
            </a:r>
            <a:r>
              <a:rPr lang="en-US" sz="2400" b="1" dirty="0" smtClean="0">
                <a:solidFill>
                  <a:srgbClr val="00B050"/>
                </a:solidFill>
              </a:rPr>
              <a:t>Guess</a:t>
            </a:r>
          </a:p>
          <a:p>
            <a:pPr lvl="1" indent="-457200"/>
            <a:r>
              <a:rPr lang="en-US" sz="2400" dirty="0" smtClean="0"/>
              <a:t>	 e* = </a:t>
            </a:r>
            <a:r>
              <a:rPr lang="en-US" sz="2400" dirty="0" err="1" smtClean="0"/>
              <a:t>argmax</a:t>
            </a:r>
            <a:r>
              <a:rPr lang="en-US" sz="2400" dirty="0" smtClean="0"/>
              <a:t>{</a:t>
            </a:r>
            <a:r>
              <a:rPr lang="en-US" sz="2400" dirty="0" smtClean="0">
                <a:latin typeface="Franklin Gothic Book"/>
              </a:rPr>
              <a:t>w</a:t>
            </a:r>
            <a:r>
              <a:rPr lang="en-US" sz="2400" baseline="-25000" dirty="0" smtClean="0"/>
              <a:t>e</a:t>
            </a:r>
            <a:r>
              <a:rPr lang="en-US" sz="2400" dirty="0" smtClean="0"/>
              <a:t>| e </a:t>
            </a:r>
            <a:r>
              <a:rPr lang="en-US" sz="2400" dirty="0" smtClean="0">
                <a:latin typeface="cmsy10"/>
              </a:rPr>
              <a:t>2</a:t>
            </a:r>
            <a:r>
              <a:rPr lang="en-US" sz="2400" dirty="0" smtClean="0"/>
              <a:t>OPT }</a:t>
            </a:r>
          </a:p>
          <a:p>
            <a:endParaRPr lang="en-US" dirty="0"/>
          </a:p>
        </p:txBody>
      </p:sp>
      <p:sp>
        <p:nvSpPr>
          <p:cNvPr id="28" name="TextBox 27"/>
          <p:cNvSpPr txBox="1"/>
          <p:nvPr/>
        </p:nvSpPr>
        <p:spPr>
          <a:xfrm>
            <a:off x="4946045" y="4339526"/>
            <a:ext cx="3893156" cy="1200329"/>
          </a:xfrm>
          <a:prstGeom prst="rect">
            <a:avLst/>
          </a:prstGeom>
          <a:noFill/>
        </p:spPr>
        <p:txBody>
          <a:bodyPr wrap="square" rtlCol="0">
            <a:spAutoFit/>
          </a:bodyPr>
          <a:lstStyle/>
          <a:p>
            <a:pPr lvl="1" indent="-457200"/>
            <a:r>
              <a:rPr lang="en-US" sz="2400" dirty="0" smtClean="0"/>
              <a:t>3. </a:t>
            </a:r>
            <a:r>
              <a:rPr lang="en-US" sz="2400" b="1" dirty="0" smtClean="0">
                <a:solidFill>
                  <a:srgbClr val="00B050"/>
                </a:solidFill>
              </a:rPr>
              <a:t>Search</a:t>
            </a:r>
            <a:r>
              <a:rPr lang="en-US" sz="2400" dirty="0" smtClean="0"/>
              <a:t>: Find the shortest length </a:t>
            </a:r>
            <a:r>
              <a:rPr lang="en-US" sz="2400" i="1" dirty="0" smtClean="0"/>
              <a:t>s-t</a:t>
            </a:r>
            <a:r>
              <a:rPr lang="en-US" sz="2400" dirty="0" smtClean="0"/>
              <a:t> path in the residual graph</a:t>
            </a:r>
            <a:endParaRPr lang="en-US" dirty="0"/>
          </a:p>
        </p:txBody>
      </p:sp>
      <p:sp>
        <p:nvSpPr>
          <p:cNvPr id="29" name="Rounded Rectangle 28"/>
          <p:cNvSpPr/>
          <p:nvPr/>
        </p:nvSpPr>
        <p:spPr>
          <a:xfrm>
            <a:off x="1219200" y="5715000"/>
            <a:ext cx="6553200" cy="762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t>ALG </a:t>
            </a:r>
            <a:r>
              <a:rPr lang="en-US" sz="2800" dirty="0" smtClean="0">
                <a:latin typeface="cmsy10"/>
              </a:rPr>
              <a:t>·</a:t>
            </a:r>
            <a:r>
              <a:rPr lang="en-US" sz="2800" dirty="0" smtClean="0"/>
              <a:t> diameter(G’).</a:t>
            </a:r>
            <a:r>
              <a:rPr lang="en-US" sz="2800" dirty="0" smtClean="0">
                <a:latin typeface="Franklin Gothic Book"/>
              </a:rPr>
              <a:t>w</a:t>
            </a:r>
            <a:r>
              <a:rPr lang="en-US" sz="2800" baseline="-25000" dirty="0" smtClean="0">
                <a:latin typeface="Perpetua"/>
              </a:rPr>
              <a:t>e*</a:t>
            </a:r>
            <a:r>
              <a:rPr lang="en-US" sz="2800" dirty="0" smtClean="0"/>
              <a:t> </a:t>
            </a:r>
            <a:r>
              <a:rPr lang="en-US" sz="2800" dirty="0" smtClean="0">
                <a:latin typeface="cmsy10"/>
              </a:rPr>
              <a:t>·</a:t>
            </a:r>
            <a:r>
              <a:rPr lang="en-US" sz="2800" dirty="0" smtClean="0"/>
              <a:t> diameter(G’).OPT</a:t>
            </a:r>
            <a:endParaRPr lang="en-US" sz="2800" dirty="0"/>
          </a:p>
        </p:txBody>
      </p:sp>
      <p:sp>
        <p:nvSpPr>
          <p:cNvPr id="30" name="TextBox 29"/>
          <p:cNvSpPr txBox="1"/>
          <p:nvPr/>
        </p:nvSpPr>
        <p:spPr>
          <a:xfrm>
            <a:off x="3962400" y="2133600"/>
            <a:ext cx="750526" cy="400110"/>
          </a:xfrm>
          <a:prstGeom prst="rect">
            <a:avLst/>
          </a:prstGeom>
          <a:noFill/>
        </p:spPr>
        <p:txBody>
          <a:bodyPr wrap="none" rtlCol="0">
            <a:spAutoFit/>
          </a:bodyPr>
          <a:lstStyle/>
          <a:p>
            <a:r>
              <a:rPr lang="en-US" sz="2000" baseline="-25000" dirty="0" smtClean="0">
                <a:sym typeface="Symbol"/>
              </a:rPr>
              <a:t>e </a:t>
            </a:r>
            <a:r>
              <a:rPr lang="en-US" sz="2000" baseline="-25000" dirty="0" smtClean="0">
                <a:latin typeface="cmsy10"/>
                <a:sym typeface="Symbol"/>
              </a:rPr>
              <a:t>2</a:t>
            </a:r>
            <a:r>
              <a:rPr lang="en-US" sz="2000" baseline="-25000" dirty="0" smtClean="0">
                <a:sym typeface="Symbol"/>
              </a:rPr>
              <a:t> OPT</a:t>
            </a:r>
            <a:endParaRPr lang="en-US" sz="2000" dirty="0"/>
          </a:p>
        </p:txBody>
      </p:sp>
      <p:sp>
        <p:nvSpPr>
          <p:cNvPr id="31" name="TextBox 30"/>
          <p:cNvSpPr txBox="1"/>
          <p:nvPr/>
        </p:nvSpPr>
        <p:spPr>
          <a:xfrm>
            <a:off x="1992674" y="2133600"/>
            <a:ext cx="750526" cy="400110"/>
          </a:xfrm>
          <a:prstGeom prst="rect">
            <a:avLst/>
          </a:prstGeom>
          <a:noFill/>
        </p:spPr>
        <p:txBody>
          <a:bodyPr wrap="none" rtlCol="0">
            <a:spAutoFit/>
          </a:bodyPr>
          <a:lstStyle/>
          <a:p>
            <a:r>
              <a:rPr lang="en-US" sz="2000" baseline="-25000" dirty="0" smtClean="0">
                <a:sym typeface="Symbol"/>
              </a:rPr>
              <a:t>e </a:t>
            </a:r>
            <a:r>
              <a:rPr lang="en-US" sz="2000" baseline="-25000" dirty="0" smtClean="0">
                <a:latin typeface="cmsy10"/>
                <a:sym typeface="Symbol"/>
              </a:rPr>
              <a:t>2</a:t>
            </a:r>
            <a:r>
              <a:rPr lang="en-US" sz="2000" baseline="-25000" dirty="0" smtClean="0">
                <a:sym typeface="Symbol"/>
              </a:rPr>
              <a:t> OPT</a:t>
            </a:r>
            <a:endParaRPr lang="en-US" sz="2000" dirty="0"/>
          </a:p>
        </p:txBody>
      </p:sp>
      <p:cxnSp>
        <p:nvCxnSpPr>
          <p:cNvPr id="32" name="Straight Connector 31"/>
          <p:cNvCxnSpPr/>
          <p:nvPr/>
        </p:nvCxnSpPr>
        <p:spPr>
          <a:xfrm>
            <a:off x="2590800" y="3617258"/>
            <a:ext cx="2014538" cy="300038"/>
          </a:xfrm>
          <a:prstGeom prst="line">
            <a:avLst/>
          </a:prstGeom>
          <a:ln w="476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flipH="1" flipV="1">
            <a:off x="649942" y="3021666"/>
            <a:ext cx="676275" cy="676275"/>
          </a:xfrm>
          <a:prstGeom prst="line">
            <a:avLst/>
          </a:prstGeom>
          <a:ln w="508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flipH="1" flipV="1">
            <a:off x="1811992" y="3531253"/>
            <a:ext cx="452438" cy="642937"/>
          </a:xfrm>
          <a:prstGeom prst="line">
            <a:avLst/>
          </a:prstGeom>
          <a:ln w="508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969029" y="3493153"/>
            <a:ext cx="1023938" cy="147638"/>
          </a:xfrm>
          <a:prstGeom prst="line">
            <a:avLst/>
          </a:prstGeom>
          <a:ln w="508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1" idx="7"/>
          </p:cNvCxnSpPr>
          <p:nvPr/>
        </p:nvCxnSpPr>
        <p:spPr>
          <a:xfrm rot="5400000" flipH="1" flipV="1">
            <a:off x="3325907" y="2378029"/>
            <a:ext cx="392064" cy="1929235"/>
          </a:xfrm>
          <a:prstGeom prst="line">
            <a:avLst/>
          </a:prstGeom>
          <a:ln w="50800">
            <a:solidFill>
              <a:srgbClr val="7030A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1000"/>
                                        <p:tgtEl>
                                          <p:spTgt spid="16"/>
                                        </p:tgtEl>
                                      </p:cBhvr>
                                    </p:animEffect>
                                    <p:set>
                                      <p:cBhvr>
                                        <p:cTn id="20" dur="1" fill="hold">
                                          <p:stCondLst>
                                            <p:cond delay="999"/>
                                          </p:stCondLst>
                                        </p:cTn>
                                        <p:tgtEl>
                                          <p:spTgt spid="16"/>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1000"/>
                                        <p:tgtEl>
                                          <p:spTgt spid="21"/>
                                        </p:tgtEl>
                                      </p:cBhvr>
                                    </p:animEffect>
                                    <p:set>
                                      <p:cBhvr>
                                        <p:cTn id="23" dur="1" fill="hold">
                                          <p:stCondLst>
                                            <p:cond delay="999"/>
                                          </p:stCondLst>
                                        </p:cTn>
                                        <p:tgtEl>
                                          <p:spTgt spid="21"/>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1000"/>
                                        <p:tgtEl>
                                          <p:spTgt spid="14"/>
                                        </p:tgtEl>
                                      </p:cBhvr>
                                    </p:animEffect>
                                    <p:set>
                                      <p:cBhvr>
                                        <p:cTn id="26" dur="1" fill="hold">
                                          <p:stCondLst>
                                            <p:cond delay="999"/>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Attempt 2: Ellipsoid Approximation </a:t>
            </a:r>
            <a:endParaRPr lang="en-US" dirty="0"/>
          </a:p>
        </p:txBody>
      </p:sp>
      <p:sp>
        <p:nvSpPr>
          <p:cNvPr id="3" name="Content Placeholder 2"/>
          <p:cNvSpPr>
            <a:spLocks noGrp="1"/>
          </p:cNvSpPr>
          <p:nvPr>
            <p:ph sz="quarter" idx="1"/>
          </p:nvPr>
        </p:nvSpPr>
        <p:spPr/>
        <p:txBody>
          <a:bodyPr/>
          <a:lstStyle/>
          <a:p>
            <a:endParaRPr lang="en-US" dirty="0"/>
          </a:p>
        </p:txBody>
      </p:sp>
      <p:sp>
        <p:nvSpPr>
          <p:cNvPr id="19" name="Rounded Rectangle 18"/>
          <p:cNvSpPr/>
          <p:nvPr/>
        </p:nvSpPr>
        <p:spPr>
          <a:xfrm>
            <a:off x="1295400" y="1524000"/>
            <a:ext cx="7010400" cy="1143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600" b="1" dirty="0" smtClean="0"/>
              <a:t>John’s theorem </a:t>
            </a:r>
            <a:r>
              <a:rPr lang="en-US" sz="2600" dirty="0" smtClean="0"/>
              <a:t>: For every </a:t>
            </a:r>
            <a:r>
              <a:rPr lang="en-US" sz="2600" dirty="0" err="1" smtClean="0"/>
              <a:t>polytope</a:t>
            </a:r>
            <a:r>
              <a:rPr lang="en-US" sz="2600" dirty="0" smtClean="0"/>
              <a:t> P, there exists an ellipsoid contained in it that can be scaled by a factor of O(</a:t>
            </a:r>
            <a:r>
              <a:rPr lang="en-US" sz="2600" dirty="0" smtClean="0">
                <a:latin typeface="Times New Roman"/>
                <a:cs typeface="Times New Roman"/>
              </a:rPr>
              <a:t>√</a:t>
            </a:r>
            <a:r>
              <a:rPr lang="en-US" sz="2600" dirty="0" smtClean="0"/>
              <a:t>n) to contain P </a:t>
            </a:r>
            <a:endParaRPr lang="en-US" sz="2600" dirty="0"/>
          </a:p>
        </p:txBody>
      </p:sp>
      <p:sp>
        <p:nvSpPr>
          <p:cNvPr id="21" name="Rounded Rectangle 20"/>
          <p:cNvSpPr/>
          <p:nvPr/>
        </p:nvSpPr>
        <p:spPr>
          <a:xfrm>
            <a:off x="1295400" y="5257800"/>
            <a:ext cx="7010400" cy="914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2" name="TextBox 21"/>
          <p:cNvSpPr txBox="1"/>
          <p:nvPr/>
        </p:nvSpPr>
        <p:spPr>
          <a:xfrm>
            <a:off x="1371600" y="5279648"/>
            <a:ext cx="7086600" cy="892552"/>
          </a:xfrm>
          <a:prstGeom prst="rect">
            <a:avLst/>
          </a:prstGeom>
          <a:noFill/>
        </p:spPr>
        <p:txBody>
          <a:bodyPr wrap="square" rtlCol="0">
            <a:spAutoFit/>
          </a:bodyPr>
          <a:lstStyle/>
          <a:p>
            <a:r>
              <a:rPr lang="en-US" sz="2600" dirty="0" smtClean="0">
                <a:solidFill>
                  <a:srgbClr val="0107F5"/>
                </a:solidFill>
              </a:rPr>
              <a:t>[GHIM  09]</a:t>
            </a:r>
            <a:r>
              <a:rPr lang="en-US" sz="2600" dirty="0" smtClean="0"/>
              <a:t>: If the convex body is a </a:t>
            </a:r>
            <a:r>
              <a:rPr lang="en-US" sz="2600" dirty="0" err="1" smtClean="0">
                <a:solidFill>
                  <a:srgbClr val="0070C0"/>
                </a:solidFill>
              </a:rPr>
              <a:t>polymatroid</a:t>
            </a:r>
            <a:r>
              <a:rPr lang="en-US" sz="2600" dirty="0" smtClean="0">
                <a:solidFill>
                  <a:srgbClr val="00B050"/>
                </a:solidFill>
              </a:rPr>
              <a:t> </a:t>
            </a:r>
            <a:r>
              <a:rPr lang="en-US" sz="2600" dirty="0" smtClean="0"/>
              <a:t>, then there is a poly-time algorithm to compute the ellipse.   </a:t>
            </a:r>
            <a:endParaRPr lang="en-US" sz="2600" dirty="0"/>
          </a:p>
        </p:txBody>
      </p:sp>
      <p:grpSp>
        <p:nvGrpSpPr>
          <p:cNvPr id="24" name="Group 23"/>
          <p:cNvGrpSpPr/>
          <p:nvPr/>
        </p:nvGrpSpPr>
        <p:grpSpPr>
          <a:xfrm>
            <a:off x="1066800" y="3429000"/>
            <a:ext cx="1981200" cy="1143000"/>
            <a:chOff x="1600200" y="2743200"/>
            <a:chExt cx="1981200" cy="1143000"/>
          </a:xfrm>
        </p:grpSpPr>
        <p:cxnSp>
          <p:nvCxnSpPr>
            <p:cNvPr id="25" name="Straight Connector 24"/>
            <p:cNvCxnSpPr/>
            <p:nvPr/>
          </p:nvCxnSpPr>
          <p:spPr>
            <a:xfrm>
              <a:off x="1600200" y="3124200"/>
              <a:ext cx="9906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600200" y="2743200"/>
              <a:ext cx="6858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286000" y="2743200"/>
              <a:ext cx="990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3124200" y="2895600"/>
              <a:ext cx="6096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2590800" y="3352800"/>
              <a:ext cx="990600" cy="5334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5791200" y="3276600"/>
            <a:ext cx="1981200" cy="1143000"/>
            <a:chOff x="1600200" y="2743200"/>
            <a:chExt cx="1981200" cy="1143000"/>
          </a:xfrm>
        </p:grpSpPr>
        <p:cxnSp>
          <p:nvCxnSpPr>
            <p:cNvPr id="31" name="Straight Connector 30"/>
            <p:cNvCxnSpPr/>
            <p:nvPr/>
          </p:nvCxnSpPr>
          <p:spPr>
            <a:xfrm>
              <a:off x="1600200" y="3124200"/>
              <a:ext cx="9906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1600200" y="2743200"/>
              <a:ext cx="6858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286000" y="2743200"/>
              <a:ext cx="990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3124200" y="2895600"/>
              <a:ext cx="6096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2590800" y="3352800"/>
              <a:ext cx="990600" cy="5334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6" name="Notched Right Arrow 35"/>
          <p:cNvSpPr/>
          <p:nvPr/>
        </p:nvSpPr>
        <p:spPr>
          <a:xfrm>
            <a:off x="4038600" y="3657600"/>
            <a:ext cx="838200" cy="3048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096000" y="3352800"/>
            <a:ext cx="1447800" cy="762000"/>
          </a:xfrm>
          <a:prstGeom prst="ellipse">
            <a:avLst/>
          </a:prstGeom>
          <a:solidFill>
            <a:srgbClr val="92D050">
              <a:alpha val="33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791200" y="2971800"/>
            <a:ext cx="2057400" cy="1447800"/>
          </a:xfrm>
          <a:prstGeom prst="ellipse">
            <a:avLst/>
          </a:prstGeom>
          <a:no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1947446" y="3657600"/>
            <a:ext cx="338554" cy="461665"/>
          </a:xfrm>
          <a:prstGeom prst="rect">
            <a:avLst/>
          </a:prstGeom>
          <a:noFill/>
        </p:spPr>
        <p:txBody>
          <a:bodyPr wrap="none" rtlCol="0">
            <a:spAutoFit/>
          </a:bodyPr>
          <a:lstStyle/>
          <a:p>
            <a:r>
              <a:rPr lang="en-US" sz="2400" dirty="0" smtClean="0"/>
              <a:t>P</a:t>
            </a:r>
            <a:endParaRPr lang="en-US" sz="2400" dirty="0"/>
          </a:p>
        </p:txBody>
      </p:sp>
      <p:sp>
        <p:nvSpPr>
          <p:cNvPr id="40" name="Oval 39"/>
          <p:cNvSpPr/>
          <p:nvPr/>
        </p:nvSpPr>
        <p:spPr>
          <a:xfrm>
            <a:off x="1447800" y="3505200"/>
            <a:ext cx="1447800" cy="762000"/>
          </a:xfrm>
          <a:prstGeom prst="ellipse">
            <a:avLst/>
          </a:prstGeom>
          <a:solidFill>
            <a:srgbClr val="92D050">
              <a:alpha val="33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36" grpId="0" animBg="1"/>
      <p:bldP spid="37" grpId="0" animBg="1"/>
      <p:bldP spid="38" grpId="0" animBg="1"/>
      <p:bldP spid="39" grpId="0"/>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Attempt 2: Ellipsoid Approximation </a:t>
            </a:r>
            <a:endParaRPr lang="en-US" dirty="0"/>
          </a:p>
        </p:txBody>
      </p:sp>
      <p:sp>
        <p:nvSpPr>
          <p:cNvPr id="3" name="Content Placeholder 2"/>
          <p:cNvSpPr>
            <a:spLocks noGrp="1"/>
          </p:cNvSpPr>
          <p:nvPr>
            <p:ph sz="quarter" idx="1"/>
          </p:nvPr>
        </p:nvSpPr>
        <p:spPr/>
        <p:txBody>
          <a:bodyPr/>
          <a:lstStyle/>
          <a:p>
            <a:endParaRPr lang="en-US" dirty="0"/>
          </a:p>
        </p:txBody>
      </p:sp>
      <p:grpSp>
        <p:nvGrpSpPr>
          <p:cNvPr id="4" name="Group 3"/>
          <p:cNvGrpSpPr/>
          <p:nvPr/>
        </p:nvGrpSpPr>
        <p:grpSpPr>
          <a:xfrm>
            <a:off x="1066800" y="1828800"/>
            <a:ext cx="1981200" cy="1143000"/>
            <a:chOff x="1600200" y="2743200"/>
            <a:chExt cx="1981200" cy="1143000"/>
          </a:xfrm>
        </p:grpSpPr>
        <p:cxnSp>
          <p:nvCxnSpPr>
            <p:cNvPr id="5" name="Straight Connector 4"/>
            <p:cNvCxnSpPr/>
            <p:nvPr/>
          </p:nvCxnSpPr>
          <p:spPr>
            <a:xfrm>
              <a:off x="1600200" y="3124200"/>
              <a:ext cx="9906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1600200" y="2743200"/>
              <a:ext cx="6858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286000" y="2743200"/>
              <a:ext cx="990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H="1">
              <a:off x="3124200" y="2895600"/>
              <a:ext cx="6096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590800" y="3352800"/>
              <a:ext cx="990600" cy="5334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5867400" y="1828800"/>
            <a:ext cx="1981200" cy="1143000"/>
            <a:chOff x="1600200" y="2743200"/>
            <a:chExt cx="1981200" cy="1143000"/>
          </a:xfrm>
        </p:grpSpPr>
        <p:cxnSp>
          <p:nvCxnSpPr>
            <p:cNvPr id="11" name="Straight Connector 10"/>
            <p:cNvCxnSpPr/>
            <p:nvPr/>
          </p:nvCxnSpPr>
          <p:spPr>
            <a:xfrm>
              <a:off x="1600200" y="3124200"/>
              <a:ext cx="9906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600200" y="2743200"/>
              <a:ext cx="6858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286000" y="2743200"/>
              <a:ext cx="990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3124200" y="2895600"/>
              <a:ext cx="6096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590800" y="3352800"/>
              <a:ext cx="990600" cy="5334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6" name="Notched Right Arrow 15"/>
          <p:cNvSpPr/>
          <p:nvPr/>
        </p:nvSpPr>
        <p:spPr>
          <a:xfrm>
            <a:off x="4038600" y="2057400"/>
            <a:ext cx="838200" cy="3048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172200" y="1905000"/>
            <a:ext cx="1447800" cy="762000"/>
          </a:xfrm>
          <a:prstGeom prst="ellipse">
            <a:avLst/>
          </a:prstGeom>
          <a:solidFill>
            <a:srgbClr val="92D050">
              <a:alpha val="33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867400" y="1524000"/>
            <a:ext cx="2057400" cy="1447800"/>
          </a:xfrm>
          <a:prstGeom prst="ellipse">
            <a:avLst/>
          </a:prstGeom>
          <a:no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947446" y="2057400"/>
            <a:ext cx="338554" cy="461665"/>
          </a:xfrm>
          <a:prstGeom prst="rect">
            <a:avLst/>
          </a:prstGeom>
          <a:noFill/>
        </p:spPr>
        <p:txBody>
          <a:bodyPr wrap="none" rtlCol="0">
            <a:spAutoFit/>
          </a:bodyPr>
          <a:lstStyle/>
          <a:p>
            <a:r>
              <a:rPr lang="en-US" sz="2400" dirty="0" smtClean="0"/>
              <a:t>P</a:t>
            </a:r>
            <a:endParaRPr lang="en-US" sz="2400" dirty="0"/>
          </a:p>
        </p:txBody>
      </p:sp>
      <p:sp>
        <p:nvSpPr>
          <p:cNvPr id="21" name="Rounded Rectangle 20"/>
          <p:cNvSpPr/>
          <p:nvPr/>
        </p:nvSpPr>
        <p:spPr>
          <a:xfrm>
            <a:off x="1295400" y="3200400"/>
            <a:ext cx="7010400" cy="914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2" name="TextBox 21"/>
          <p:cNvSpPr txBox="1"/>
          <p:nvPr/>
        </p:nvSpPr>
        <p:spPr>
          <a:xfrm>
            <a:off x="1371600" y="3200400"/>
            <a:ext cx="7086600" cy="892552"/>
          </a:xfrm>
          <a:prstGeom prst="rect">
            <a:avLst/>
          </a:prstGeom>
          <a:noFill/>
        </p:spPr>
        <p:txBody>
          <a:bodyPr wrap="square" rtlCol="0">
            <a:spAutoFit/>
          </a:bodyPr>
          <a:lstStyle/>
          <a:p>
            <a:r>
              <a:rPr lang="en-US" sz="2600" dirty="0" smtClean="0">
                <a:solidFill>
                  <a:srgbClr val="0107F5"/>
                </a:solidFill>
              </a:rPr>
              <a:t>[GHIM  09]</a:t>
            </a:r>
            <a:r>
              <a:rPr lang="en-US" sz="2600" dirty="0" smtClean="0"/>
              <a:t>: If the convex body is a </a:t>
            </a:r>
            <a:r>
              <a:rPr lang="en-US" sz="2600" dirty="0" err="1" smtClean="0">
                <a:solidFill>
                  <a:srgbClr val="0070C0"/>
                </a:solidFill>
              </a:rPr>
              <a:t>polymatroid</a:t>
            </a:r>
            <a:r>
              <a:rPr lang="en-US" sz="2600" dirty="0" smtClean="0">
                <a:solidFill>
                  <a:srgbClr val="00B050"/>
                </a:solidFill>
              </a:rPr>
              <a:t> </a:t>
            </a:r>
            <a:r>
              <a:rPr lang="en-US" sz="2600" dirty="0" smtClean="0"/>
              <a:t>, then there is a poly-time algorithm to compute the ellipse.   </a:t>
            </a:r>
            <a:endParaRPr lang="en-US" sz="2600" dirty="0"/>
          </a:p>
        </p:txBody>
      </p:sp>
      <p:sp>
        <p:nvSpPr>
          <p:cNvPr id="23" name="Rectangle 22"/>
          <p:cNvSpPr/>
          <p:nvPr/>
        </p:nvSpPr>
        <p:spPr>
          <a:xfrm>
            <a:off x="2514600" y="4343400"/>
            <a:ext cx="2895600" cy="1066800"/>
          </a:xfrm>
          <a:prstGeom prst="rect">
            <a:avLst/>
          </a:prstGeom>
          <a:solidFill>
            <a:srgbClr val="92D05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Unicode MS"/>
                <a:ea typeface="Arial Unicode MS"/>
                <a:cs typeface="Arial Unicode MS"/>
              </a:rPr>
              <a:t>∀S: </a:t>
            </a:r>
            <a:r>
              <a:rPr lang="en-US" sz="2000" dirty="0" smtClean="0">
                <a:solidFill>
                  <a:schemeClr val="tx1"/>
                </a:solidFill>
              </a:rPr>
              <a:t>∑</a:t>
            </a:r>
            <a:r>
              <a:rPr lang="en-US" sz="2000" baseline="-25000" dirty="0" smtClean="0">
                <a:solidFill>
                  <a:schemeClr val="tx1"/>
                </a:solidFill>
                <a:latin typeface="Perpetua"/>
              </a:rPr>
              <a:t>e </a:t>
            </a:r>
            <a:r>
              <a:rPr lang="en-US" sz="2000" baseline="-25000" dirty="0" smtClean="0">
                <a:solidFill>
                  <a:schemeClr val="tx1"/>
                </a:solidFill>
                <a:latin typeface="cmsy10"/>
              </a:rPr>
              <a:t>2</a:t>
            </a:r>
            <a:r>
              <a:rPr lang="en-US" sz="2000" baseline="-25000" dirty="0" smtClean="0">
                <a:solidFill>
                  <a:schemeClr val="tx1"/>
                </a:solidFill>
                <a:latin typeface="Perpetua"/>
              </a:rPr>
              <a:t> S</a:t>
            </a:r>
            <a:r>
              <a:rPr lang="en-US" sz="2000" dirty="0" smtClean="0">
                <a:solidFill>
                  <a:schemeClr val="tx1"/>
                </a:solidFill>
              </a:rPr>
              <a:t>  x(e) ≤  f(S)</a:t>
            </a:r>
          </a:p>
          <a:p>
            <a:pPr algn="ctr"/>
            <a:r>
              <a:rPr lang="en-US" sz="2000" dirty="0" smtClean="0">
                <a:solidFill>
                  <a:schemeClr val="tx1"/>
                </a:solidFill>
                <a:latin typeface="Arial Unicode MS"/>
                <a:ea typeface="Arial Unicode MS"/>
                <a:cs typeface="Arial Unicode MS"/>
              </a:rPr>
              <a:t>∀e:  </a:t>
            </a:r>
            <a:r>
              <a:rPr lang="en-US" sz="2000" dirty="0" smtClean="0">
                <a:solidFill>
                  <a:schemeClr val="tx1"/>
                </a:solidFill>
              </a:rPr>
              <a:t>x(e) ≥ 0</a:t>
            </a:r>
          </a:p>
          <a:p>
            <a:pPr algn="ctr"/>
            <a:r>
              <a:rPr lang="en-US" sz="2000" dirty="0" smtClean="0">
                <a:solidFill>
                  <a:schemeClr val="tx1"/>
                </a:solidFill>
              </a:rPr>
              <a:t>f: </a:t>
            </a:r>
            <a:r>
              <a:rPr lang="en-US" sz="2000" dirty="0" err="1" smtClean="0">
                <a:solidFill>
                  <a:schemeClr val="tx1"/>
                </a:solidFill>
              </a:rPr>
              <a:t>Submodular</a:t>
            </a:r>
            <a:r>
              <a:rPr lang="en-US" sz="2000" dirty="0" smtClean="0">
                <a:solidFill>
                  <a:schemeClr val="tx1"/>
                </a:solidFill>
              </a:rPr>
              <a:t>, monotone    </a:t>
            </a:r>
            <a:endParaRPr lang="en-US" sz="2000" dirty="0">
              <a:solidFill>
                <a:schemeClr val="tx1"/>
              </a:solidFill>
            </a:endParaRPr>
          </a:p>
        </p:txBody>
      </p:sp>
      <p:sp>
        <p:nvSpPr>
          <p:cNvPr id="24" name="TextBox 23"/>
          <p:cNvSpPr txBox="1"/>
          <p:nvPr/>
        </p:nvSpPr>
        <p:spPr>
          <a:xfrm>
            <a:off x="6172200" y="4648200"/>
            <a:ext cx="1752600" cy="369332"/>
          </a:xfrm>
          <a:prstGeom prst="rect">
            <a:avLst/>
          </a:prstGeom>
          <a:noFill/>
        </p:spPr>
        <p:txBody>
          <a:bodyPr wrap="square" rtlCol="0">
            <a:spAutoFit/>
          </a:bodyPr>
          <a:lstStyle/>
          <a:p>
            <a:r>
              <a:rPr lang="en-US" dirty="0" err="1" smtClean="0">
                <a:solidFill>
                  <a:srgbClr val="FF0000"/>
                </a:solidFill>
              </a:rPr>
              <a:t>Polymatroid</a:t>
            </a:r>
            <a:endParaRPr lang="en-US" dirty="0">
              <a:solidFill>
                <a:srgbClr val="FF0000"/>
              </a:solidFill>
            </a:endParaRPr>
          </a:p>
        </p:txBody>
      </p:sp>
      <p:sp>
        <p:nvSpPr>
          <p:cNvPr id="25" name="Freeform 24"/>
          <p:cNvSpPr/>
          <p:nvPr/>
        </p:nvSpPr>
        <p:spPr>
          <a:xfrm>
            <a:off x="5486400" y="4572000"/>
            <a:ext cx="670560" cy="172720"/>
          </a:xfrm>
          <a:custGeom>
            <a:avLst/>
            <a:gdLst>
              <a:gd name="connsiteX0" fmla="*/ 670560 w 670560"/>
              <a:gd name="connsiteY0" fmla="*/ 172720 h 172720"/>
              <a:gd name="connsiteX1" fmla="*/ 396240 w 670560"/>
              <a:gd name="connsiteY1" fmla="*/ 5080 h 172720"/>
              <a:gd name="connsiteX2" fmla="*/ 0 w 670560"/>
              <a:gd name="connsiteY2" fmla="*/ 142240 h 172720"/>
            </a:gdLst>
            <a:ahLst/>
            <a:cxnLst>
              <a:cxn ang="0">
                <a:pos x="connsiteX0" y="connsiteY0"/>
              </a:cxn>
              <a:cxn ang="0">
                <a:pos x="connsiteX1" y="connsiteY1"/>
              </a:cxn>
              <a:cxn ang="0">
                <a:pos x="connsiteX2" y="connsiteY2"/>
              </a:cxn>
            </a:cxnLst>
            <a:rect l="l" t="t" r="r" b="b"/>
            <a:pathLst>
              <a:path w="670560" h="172720">
                <a:moveTo>
                  <a:pt x="670560" y="172720"/>
                </a:moveTo>
                <a:cubicBezTo>
                  <a:pt x="589280" y="91440"/>
                  <a:pt x="508000" y="10160"/>
                  <a:pt x="396240" y="5080"/>
                </a:cubicBezTo>
                <a:cubicBezTo>
                  <a:pt x="284480" y="0"/>
                  <a:pt x="142240" y="71120"/>
                  <a:pt x="0" y="142240"/>
                </a:cubicBezTo>
              </a:path>
            </a:pathLst>
          </a:custGeom>
          <a:ln w="25400" cmpd="sng">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Approximating </a:t>
            </a:r>
            <a:r>
              <a:rPr lang="en-US" dirty="0" err="1" smtClean="0"/>
              <a:t>Submodular</a:t>
            </a:r>
            <a:r>
              <a:rPr lang="en-US" dirty="0" smtClean="0"/>
              <a:t> Functions</a:t>
            </a:r>
            <a:endParaRPr lang="en-US" dirty="0"/>
          </a:p>
        </p:txBody>
      </p:sp>
      <p:sp>
        <p:nvSpPr>
          <p:cNvPr id="10" name="Oval 9"/>
          <p:cNvSpPr/>
          <p:nvPr/>
        </p:nvSpPr>
        <p:spPr>
          <a:xfrm>
            <a:off x="2133600" y="2133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981200" y="2819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895600" y="2057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590800" y="3124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352800" y="2667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19400" y="2590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905000" y="1600200"/>
            <a:ext cx="1676400" cy="2057400"/>
          </a:xfrm>
          <a:prstGeom prst="ellipse">
            <a:avLst/>
          </a:prstGeom>
          <a:solidFill>
            <a:srgbClr val="92D050">
              <a:alpha val="22000"/>
            </a:srgb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514600" y="3682425"/>
            <a:ext cx="458780" cy="584775"/>
          </a:xfrm>
          <a:prstGeom prst="rect">
            <a:avLst/>
          </a:prstGeom>
          <a:noFill/>
        </p:spPr>
        <p:txBody>
          <a:bodyPr wrap="none" rtlCol="0">
            <a:spAutoFit/>
          </a:bodyPr>
          <a:lstStyle/>
          <a:p>
            <a:r>
              <a:rPr lang="en-US" sz="3200" b="1" dirty="0" smtClean="0"/>
              <a:t>X</a:t>
            </a:r>
            <a:endParaRPr lang="en-US" sz="3200" b="1" dirty="0"/>
          </a:p>
        </p:txBody>
      </p:sp>
      <p:sp>
        <p:nvSpPr>
          <p:cNvPr id="18" name="TextBox 17"/>
          <p:cNvSpPr txBox="1"/>
          <p:nvPr/>
        </p:nvSpPr>
        <p:spPr>
          <a:xfrm>
            <a:off x="4038600" y="2209800"/>
            <a:ext cx="4730847" cy="523220"/>
          </a:xfrm>
          <a:prstGeom prst="rect">
            <a:avLst/>
          </a:prstGeom>
          <a:noFill/>
        </p:spPr>
        <p:txBody>
          <a:bodyPr wrap="none" rtlCol="0">
            <a:spAutoFit/>
          </a:bodyPr>
          <a:lstStyle/>
          <a:p>
            <a:r>
              <a:rPr lang="en-US" sz="2800" b="1" dirty="0" smtClean="0"/>
              <a:t>f </a:t>
            </a:r>
            <a:r>
              <a:rPr lang="en-US" sz="2800" dirty="0" smtClean="0"/>
              <a:t> : Monotone </a:t>
            </a:r>
            <a:r>
              <a:rPr lang="en-US" sz="2800" dirty="0" err="1" smtClean="0"/>
              <a:t>submodular</a:t>
            </a:r>
            <a:r>
              <a:rPr lang="en-US" sz="2800" dirty="0" smtClean="0"/>
              <a:t> function</a:t>
            </a:r>
          </a:p>
        </p:txBody>
      </p:sp>
      <p:grpSp>
        <p:nvGrpSpPr>
          <p:cNvPr id="26" name="Group 25"/>
          <p:cNvGrpSpPr/>
          <p:nvPr/>
        </p:nvGrpSpPr>
        <p:grpSpPr>
          <a:xfrm>
            <a:off x="4038600" y="2819400"/>
            <a:ext cx="4419600" cy="698033"/>
            <a:chOff x="4038600" y="2819400"/>
            <a:chExt cx="4419600" cy="698033"/>
          </a:xfrm>
        </p:grpSpPr>
        <p:grpSp>
          <p:nvGrpSpPr>
            <p:cNvPr id="25" name="Group 24"/>
            <p:cNvGrpSpPr/>
            <p:nvPr/>
          </p:nvGrpSpPr>
          <p:grpSpPr>
            <a:xfrm>
              <a:off x="4038600" y="2819400"/>
              <a:ext cx="4419600" cy="698033"/>
              <a:chOff x="4038600" y="2819400"/>
              <a:chExt cx="4419600" cy="698033"/>
            </a:xfrm>
          </p:grpSpPr>
          <p:sp>
            <p:nvSpPr>
              <p:cNvPr id="19" name="TextBox 18"/>
              <p:cNvSpPr txBox="1"/>
              <p:nvPr/>
            </p:nvSpPr>
            <p:spPr>
              <a:xfrm>
                <a:off x="4038600" y="2819400"/>
                <a:ext cx="4419600" cy="523220"/>
              </a:xfrm>
              <a:prstGeom prst="rect">
                <a:avLst/>
              </a:prstGeom>
              <a:noFill/>
            </p:spPr>
            <p:txBody>
              <a:bodyPr wrap="square" rtlCol="0">
                <a:spAutoFit/>
              </a:bodyPr>
              <a:lstStyle/>
              <a:p>
                <a:r>
                  <a:rPr lang="en-US" sz="2800" b="1" dirty="0" smtClean="0"/>
                  <a:t>g</a:t>
                </a:r>
                <a:r>
                  <a:rPr lang="en-US" sz="2800" dirty="0" smtClean="0"/>
                  <a:t>(S) =  </a:t>
                </a:r>
                <a:r>
                  <a:rPr lang="en-US" sz="2800" dirty="0" smtClean="0">
                    <a:latin typeface="Times New Roman"/>
                    <a:cs typeface="Times New Roman"/>
                  </a:rPr>
                  <a:t>√</a:t>
                </a:r>
                <a:r>
                  <a:rPr lang="en-US" sz="2800" dirty="0" smtClean="0"/>
                  <a:t>  </a:t>
                </a:r>
                <a:r>
                  <a:rPr lang="en-US" sz="2800" dirty="0" smtClean="0">
                    <a:latin typeface="Symbol"/>
                    <a:sym typeface="Symbol"/>
                  </a:rPr>
                  <a:t>  </a:t>
                </a:r>
                <a:r>
                  <a:rPr lang="en-US" sz="2800" dirty="0" smtClean="0">
                    <a:latin typeface="Franklin Gothic Book"/>
                  </a:rPr>
                  <a:t>d</a:t>
                </a:r>
                <a:r>
                  <a:rPr lang="en-US" sz="2800" baseline="-25000" dirty="0" smtClean="0">
                    <a:latin typeface="Perpetua"/>
                  </a:rPr>
                  <a:t>e</a:t>
                </a:r>
                <a:endParaRPr lang="en-US" sz="2800" baseline="-25000" dirty="0">
                  <a:latin typeface="Perpetua"/>
                </a:endParaRPr>
              </a:p>
            </p:txBody>
          </p:sp>
          <p:sp>
            <p:nvSpPr>
              <p:cNvPr id="20" name="TextBox 19"/>
              <p:cNvSpPr txBox="1"/>
              <p:nvPr/>
            </p:nvSpPr>
            <p:spPr>
              <a:xfrm>
                <a:off x="5370263" y="2994213"/>
                <a:ext cx="649537" cy="523220"/>
              </a:xfrm>
              <a:prstGeom prst="rect">
                <a:avLst/>
              </a:prstGeom>
              <a:noFill/>
            </p:spPr>
            <p:txBody>
              <a:bodyPr wrap="none" rtlCol="0">
                <a:spAutoFit/>
              </a:bodyPr>
              <a:lstStyle/>
              <a:p>
                <a:r>
                  <a:rPr lang="en-US" sz="2800" baseline="-25000" dirty="0" smtClean="0">
                    <a:sym typeface="Symbol"/>
                  </a:rPr>
                  <a:t>e </a:t>
                </a:r>
                <a:r>
                  <a:rPr lang="en-US" sz="2800" baseline="-25000" dirty="0" smtClean="0">
                    <a:latin typeface="cmsy10"/>
                    <a:sym typeface="Symbol"/>
                  </a:rPr>
                  <a:t>2</a:t>
                </a:r>
                <a:r>
                  <a:rPr lang="en-US" sz="2800" baseline="-25000" dirty="0" smtClean="0">
                    <a:sym typeface="Symbol"/>
                  </a:rPr>
                  <a:t> S</a:t>
                </a:r>
                <a:endParaRPr lang="en-US" sz="2800" dirty="0"/>
              </a:p>
            </p:txBody>
          </p:sp>
        </p:grpSp>
        <p:cxnSp>
          <p:nvCxnSpPr>
            <p:cNvPr id="22" name="Straight Connector 21"/>
            <p:cNvCxnSpPr/>
            <p:nvPr/>
          </p:nvCxnSpPr>
          <p:spPr>
            <a:xfrm>
              <a:off x="5311587" y="2859742"/>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Rounded Rectangle 26"/>
          <p:cNvSpPr/>
          <p:nvPr/>
        </p:nvSpPr>
        <p:spPr>
          <a:xfrm>
            <a:off x="2819400" y="4876800"/>
            <a:ext cx="3505200" cy="60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t>g(S) </a:t>
            </a:r>
            <a:r>
              <a:rPr lang="en-US" sz="2800" dirty="0" smtClean="0">
                <a:latin typeface="cmsy10"/>
              </a:rPr>
              <a:t>·</a:t>
            </a:r>
            <a:r>
              <a:rPr lang="en-US" sz="2800" dirty="0" smtClean="0"/>
              <a:t>  f(S) </a:t>
            </a:r>
            <a:r>
              <a:rPr lang="en-US" sz="2800" dirty="0" smtClean="0">
                <a:latin typeface="cmsy10"/>
              </a:rPr>
              <a:t>·</a:t>
            </a:r>
            <a:r>
              <a:rPr lang="en-US" sz="2800" dirty="0" smtClean="0"/>
              <a:t> </a:t>
            </a:r>
            <a:r>
              <a:rPr lang="en-US" sz="2800" dirty="0" smtClean="0">
                <a:latin typeface="Times New Roman"/>
                <a:cs typeface="Times New Roman"/>
              </a:rPr>
              <a:t>√</a:t>
            </a:r>
            <a:r>
              <a:rPr lang="en-US" sz="2800" dirty="0" smtClean="0"/>
              <a:t> n g(S)</a:t>
            </a:r>
            <a:endParaRPr lang="en-US" sz="2800" dirty="0"/>
          </a:p>
        </p:txBody>
      </p:sp>
      <p:cxnSp>
        <p:nvCxnSpPr>
          <p:cNvPr id="29" name="Straight Connector 28"/>
          <p:cNvCxnSpPr/>
          <p:nvPr/>
        </p:nvCxnSpPr>
        <p:spPr>
          <a:xfrm>
            <a:off x="5168155" y="4953000"/>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720787" y="2268071"/>
            <a:ext cx="401072" cy="400110"/>
          </a:xfrm>
          <a:prstGeom prst="rect">
            <a:avLst/>
          </a:prstGeom>
          <a:noFill/>
        </p:spPr>
        <p:txBody>
          <a:bodyPr wrap="none" rtlCol="0">
            <a:spAutoFit/>
          </a:bodyPr>
          <a:lstStyle/>
          <a:p>
            <a:r>
              <a:rPr lang="en-US" sz="2000" dirty="0" smtClean="0">
                <a:latin typeface="Franklin Gothic Book"/>
              </a:rPr>
              <a:t>d</a:t>
            </a:r>
            <a:r>
              <a:rPr lang="en-US" sz="2000" baseline="-25000" dirty="0" smtClean="0">
                <a:latin typeface="Perpetua"/>
              </a:rPr>
              <a:t>1</a:t>
            </a:r>
            <a:endParaRPr lang="en-US" sz="2000" baseline="-25000" dirty="0">
              <a:latin typeface="Perpetua"/>
            </a:endParaRPr>
          </a:p>
        </p:txBody>
      </p:sp>
      <p:sp>
        <p:nvSpPr>
          <p:cNvPr id="31" name="TextBox 30"/>
          <p:cNvSpPr txBox="1"/>
          <p:nvPr/>
        </p:nvSpPr>
        <p:spPr>
          <a:xfrm>
            <a:off x="2514600" y="2800290"/>
            <a:ext cx="401072" cy="400110"/>
          </a:xfrm>
          <a:prstGeom prst="rect">
            <a:avLst/>
          </a:prstGeom>
          <a:noFill/>
        </p:spPr>
        <p:txBody>
          <a:bodyPr wrap="none" rtlCol="0">
            <a:spAutoFit/>
          </a:bodyPr>
          <a:lstStyle/>
          <a:p>
            <a:r>
              <a:rPr lang="en-US" sz="2000" dirty="0" smtClean="0">
                <a:latin typeface="Franklin Gothic Book"/>
              </a:rPr>
              <a:t>d</a:t>
            </a:r>
            <a:r>
              <a:rPr lang="en-US" sz="2000" baseline="-25000" dirty="0" smtClean="0">
                <a:latin typeface="Perpetua"/>
              </a:rPr>
              <a:t>2</a:t>
            </a:r>
            <a:endParaRPr lang="en-US" sz="2000" baseline="-25000" dirty="0">
              <a:latin typeface="Perpetua"/>
            </a:endParaRPr>
          </a:p>
        </p:txBody>
      </p:sp>
      <p:sp>
        <p:nvSpPr>
          <p:cNvPr id="32" name="TextBox 31"/>
          <p:cNvSpPr txBox="1"/>
          <p:nvPr/>
        </p:nvSpPr>
        <p:spPr>
          <a:xfrm>
            <a:off x="3254187" y="2344271"/>
            <a:ext cx="401072" cy="400110"/>
          </a:xfrm>
          <a:prstGeom prst="rect">
            <a:avLst/>
          </a:prstGeom>
          <a:noFill/>
        </p:spPr>
        <p:txBody>
          <a:bodyPr wrap="none" rtlCol="0">
            <a:spAutoFit/>
          </a:bodyPr>
          <a:lstStyle/>
          <a:p>
            <a:r>
              <a:rPr lang="en-US" sz="2000" dirty="0" smtClean="0">
                <a:latin typeface="Franklin Gothic Book"/>
              </a:rPr>
              <a:t>d</a:t>
            </a:r>
            <a:r>
              <a:rPr lang="en-US" sz="2000" baseline="-25000" dirty="0" smtClean="0">
                <a:latin typeface="Perpetua"/>
              </a:rPr>
              <a:t>6</a:t>
            </a:r>
            <a:endParaRPr lang="en-US" sz="2000" baseline="-25000" dirty="0">
              <a:latin typeface="Perpetua"/>
            </a:endParaRPr>
          </a:p>
        </p:txBody>
      </p:sp>
      <p:sp>
        <p:nvSpPr>
          <p:cNvPr id="33" name="TextBox 32"/>
          <p:cNvSpPr txBox="1"/>
          <p:nvPr/>
        </p:nvSpPr>
        <p:spPr>
          <a:xfrm>
            <a:off x="2837329" y="1721226"/>
            <a:ext cx="401072" cy="400110"/>
          </a:xfrm>
          <a:prstGeom prst="rect">
            <a:avLst/>
          </a:prstGeom>
          <a:noFill/>
        </p:spPr>
        <p:txBody>
          <a:bodyPr wrap="none" rtlCol="0">
            <a:spAutoFit/>
          </a:bodyPr>
          <a:lstStyle/>
          <a:p>
            <a:r>
              <a:rPr lang="en-US" sz="2000" dirty="0" smtClean="0">
                <a:latin typeface="Franklin Gothic Book"/>
              </a:rPr>
              <a:t>d</a:t>
            </a:r>
            <a:r>
              <a:rPr lang="en-US" sz="2000" baseline="-25000" dirty="0" smtClean="0">
                <a:latin typeface="Perpetua"/>
              </a:rPr>
              <a:t>4</a:t>
            </a:r>
            <a:endParaRPr lang="en-US" sz="2000" baseline="-25000" dirty="0">
              <a:latin typeface="Perpetua"/>
            </a:endParaRPr>
          </a:p>
        </p:txBody>
      </p:sp>
      <p:sp>
        <p:nvSpPr>
          <p:cNvPr id="34" name="TextBox 33"/>
          <p:cNvSpPr txBox="1"/>
          <p:nvPr/>
        </p:nvSpPr>
        <p:spPr>
          <a:xfrm>
            <a:off x="2097742" y="1810871"/>
            <a:ext cx="401072" cy="400110"/>
          </a:xfrm>
          <a:prstGeom prst="rect">
            <a:avLst/>
          </a:prstGeom>
          <a:noFill/>
        </p:spPr>
        <p:txBody>
          <a:bodyPr wrap="none" rtlCol="0">
            <a:spAutoFit/>
          </a:bodyPr>
          <a:lstStyle/>
          <a:p>
            <a:r>
              <a:rPr lang="en-US" sz="2000" dirty="0" smtClean="0">
                <a:latin typeface="Franklin Gothic Book"/>
              </a:rPr>
              <a:t>d</a:t>
            </a:r>
            <a:r>
              <a:rPr lang="en-US" sz="2000" baseline="-25000" dirty="0" smtClean="0">
                <a:latin typeface="Perpetua"/>
              </a:rPr>
              <a:t>5</a:t>
            </a:r>
            <a:endParaRPr lang="en-US" sz="2000" baseline="-25000" dirty="0">
              <a:latin typeface="Perpetua"/>
            </a:endParaRPr>
          </a:p>
        </p:txBody>
      </p:sp>
      <p:sp>
        <p:nvSpPr>
          <p:cNvPr id="35" name="TextBox 34"/>
          <p:cNvSpPr txBox="1"/>
          <p:nvPr/>
        </p:nvSpPr>
        <p:spPr>
          <a:xfrm>
            <a:off x="1905000" y="2474258"/>
            <a:ext cx="401072" cy="400110"/>
          </a:xfrm>
          <a:prstGeom prst="rect">
            <a:avLst/>
          </a:prstGeom>
          <a:noFill/>
        </p:spPr>
        <p:txBody>
          <a:bodyPr wrap="none" rtlCol="0">
            <a:spAutoFit/>
          </a:bodyPr>
          <a:lstStyle/>
          <a:p>
            <a:r>
              <a:rPr lang="en-US" sz="2000" dirty="0" smtClean="0">
                <a:latin typeface="Franklin Gothic Book"/>
              </a:rPr>
              <a:t>d</a:t>
            </a:r>
            <a:r>
              <a:rPr lang="en-US" sz="2000" baseline="-25000" dirty="0" smtClean="0">
                <a:latin typeface="Perpetua"/>
              </a:rPr>
              <a:t>3</a:t>
            </a:r>
            <a:endParaRPr lang="en-US" sz="2000" baseline="-25000" dirty="0">
              <a:latin typeface="Perpetua"/>
            </a:endParaRPr>
          </a:p>
        </p:txBody>
      </p:sp>
      <p:cxnSp>
        <p:nvCxnSpPr>
          <p:cNvPr id="37" name="Shape 36"/>
          <p:cNvCxnSpPr>
            <a:endCxn id="16" idx="7"/>
          </p:cNvCxnSpPr>
          <p:nvPr/>
        </p:nvCxnSpPr>
        <p:spPr>
          <a:xfrm rot="10800000">
            <a:off x="3335898" y="1901500"/>
            <a:ext cx="1159903" cy="308301"/>
          </a:xfrm>
          <a:prstGeom prst="curvedConnector4">
            <a:avLst>
              <a:gd name="adj1" fmla="val 13139"/>
              <a:gd name="adj2" fmla="val 220672"/>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114800" y="1371600"/>
            <a:ext cx="1214435" cy="707886"/>
          </a:xfrm>
          <a:prstGeom prst="rect">
            <a:avLst/>
          </a:prstGeom>
          <a:noFill/>
        </p:spPr>
        <p:txBody>
          <a:bodyPr wrap="none" rtlCol="0">
            <a:spAutoFit/>
          </a:bodyPr>
          <a:lstStyle/>
          <a:p>
            <a:pPr algn="ctr"/>
            <a:r>
              <a:rPr lang="en-US" sz="2000" dirty="0" smtClean="0"/>
              <a:t>Polynomial</a:t>
            </a:r>
          </a:p>
          <a:p>
            <a:pPr algn="ctr"/>
            <a:r>
              <a:rPr lang="en-US" sz="2000" dirty="0" smtClean="0"/>
              <a:t> time</a:t>
            </a:r>
            <a:endParaRPr lang="en-US" sz="2000" dirty="0"/>
          </a:p>
        </p:txBody>
      </p:sp>
      <p:sp>
        <p:nvSpPr>
          <p:cNvPr id="44" name="TextBox 43"/>
          <p:cNvSpPr txBox="1"/>
          <p:nvPr/>
        </p:nvSpPr>
        <p:spPr>
          <a:xfrm>
            <a:off x="381000" y="2362200"/>
            <a:ext cx="1219200" cy="461665"/>
          </a:xfrm>
          <a:prstGeom prst="rect">
            <a:avLst/>
          </a:prstGeom>
          <a:noFill/>
        </p:spPr>
        <p:txBody>
          <a:bodyPr wrap="square" rtlCol="0">
            <a:spAutoFit/>
          </a:bodyPr>
          <a:lstStyle/>
          <a:p>
            <a:r>
              <a:rPr lang="en-US" sz="2400" dirty="0" smtClean="0"/>
              <a:t>|X| = n</a:t>
            </a:r>
            <a:endParaRPr 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p:bldP spid="31" grpId="0"/>
      <p:bldP spid="32" grpId="0"/>
      <p:bldP spid="33" grpId="0"/>
      <p:bldP spid="34" grpId="0"/>
      <p:bldP spid="35"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Attempt 2: Ellipsoid Approximation </a:t>
            </a:r>
            <a:endParaRPr lang="en-US" dirty="0"/>
          </a:p>
        </p:txBody>
      </p:sp>
      <p:sp>
        <p:nvSpPr>
          <p:cNvPr id="3" name="Content Placeholder 2"/>
          <p:cNvSpPr>
            <a:spLocks noGrp="1"/>
          </p:cNvSpPr>
          <p:nvPr>
            <p:ph sz="quarter" idx="1"/>
          </p:nvPr>
        </p:nvSpPr>
        <p:spPr/>
        <p:txBody>
          <a:bodyPr/>
          <a:lstStyle/>
          <a:p>
            <a:endParaRPr lang="en-US" dirty="0"/>
          </a:p>
        </p:txBody>
      </p:sp>
      <p:sp>
        <p:nvSpPr>
          <p:cNvPr id="4" name="Rounded Rectangle 3"/>
          <p:cNvSpPr/>
          <p:nvPr/>
        </p:nvSpPr>
        <p:spPr>
          <a:xfrm>
            <a:off x="304800" y="5410200"/>
            <a:ext cx="8534400" cy="990600"/>
          </a:xfrm>
          <a:prstGeom prst="roundRect">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P_tmp.emf"/>
          <p:cNvPicPr>
            <a:picLocks noChangeAspect="1"/>
          </p:cNvPicPr>
          <p:nvPr>
            <p:custDataLst>
              <p:tags r:id="rId1"/>
            </p:custDataLst>
          </p:nvPr>
        </p:nvPicPr>
        <p:blipFill>
          <a:blip r:embed="rId6" cstate="print"/>
          <a:stretch>
            <a:fillRect/>
          </a:stretch>
        </p:blipFill>
        <p:spPr>
          <a:xfrm>
            <a:off x="4698974" y="3175000"/>
            <a:ext cx="50850" cy="50760"/>
          </a:xfrm>
          <a:prstGeom prst="rect">
            <a:avLst/>
          </a:prstGeom>
        </p:spPr>
      </p:pic>
      <p:pic>
        <p:nvPicPr>
          <p:cNvPr id="6" name="Picture 5" descr="TP_tmp.emf"/>
          <p:cNvPicPr>
            <a:picLocks noChangeAspect="1"/>
          </p:cNvPicPr>
          <p:nvPr>
            <p:custDataLst>
              <p:tags r:id="rId2"/>
            </p:custDataLst>
          </p:nvPr>
        </p:nvPicPr>
        <p:blipFill>
          <a:blip r:embed="rId7" cstate="print"/>
          <a:stretch>
            <a:fillRect/>
          </a:stretch>
        </p:blipFill>
        <p:spPr>
          <a:xfrm>
            <a:off x="4698974" y="3175000"/>
            <a:ext cx="50850" cy="50760"/>
          </a:xfrm>
          <a:prstGeom prst="rect">
            <a:avLst/>
          </a:prstGeom>
        </p:spPr>
      </p:pic>
      <p:pic>
        <p:nvPicPr>
          <p:cNvPr id="7" name="Picture 6" descr="TP_tmp.emf"/>
          <p:cNvPicPr>
            <a:picLocks noChangeAspect="1"/>
          </p:cNvPicPr>
          <p:nvPr>
            <p:custDataLst>
              <p:tags r:id="rId3"/>
            </p:custDataLst>
          </p:nvPr>
        </p:nvPicPr>
        <p:blipFill>
          <a:blip r:embed="rId8" cstate="print"/>
          <a:stretch>
            <a:fillRect/>
          </a:stretch>
        </p:blipFill>
        <p:spPr>
          <a:xfrm>
            <a:off x="4698974" y="3175000"/>
            <a:ext cx="50850" cy="50760"/>
          </a:xfrm>
          <a:prstGeom prst="rect">
            <a:avLst/>
          </a:prstGeom>
        </p:spPr>
      </p:pic>
      <p:sp>
        <p:nvSpPr>
          <p:cNvPr id="8" name="Rectangle 7"/>
          <p:cNvSpPr/>
          <p:nvPr/>
        </p:nvSpPr>
        <p:spPr>
          <a:xfrm>
            <a:off x="990600" y="2209800"/>
            <a:ext cx="2819400" cy="990600"/>
          </a:xfrm>
          <a:prstGeom prst="rect">
            <a:avLst/>
          </a:prstGeom>
          <a:solidFill>
            <a:srgbClr val="C00000">
              <a:alpha val="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f: 2</a:t>
            </a:r>
            <a:r>
              <a:rPr lang="en-US" sz="2000" baseline="30000" dirty="0" smtClean="0">
                <a:solidFill>
                  <a:schemeClr val="tx1"/>
                </a:solidFill>
              </a:rPr>
              <a:t>E</a:t>
            </a:r>
            <a:r>
              <a:rPr lang="en-US" sz="2000" dirty="0" smtClean="0">
                <a:solidFill>
                  <a:schemeClr val="tx1"/>
                </a:solidFill>
              </a:rPr>
              <a:t> </a:t>
            </a:r>
            <a:r>
              <a:rPr lang="en-US" sz="2000" dirty="0" smtClean="0">
                <a:solidFill>
                  <a:schemeClr val="tx1"/>
                </a:solidFill>
                <a:ea typeface="Arial Unicode MS"/>
                <a:cs typeface="Arial Unicode MS"/>
              </a:rPr>
              <a:t>→ R</a:t>
            </a:r>
            <a:r>
              <a:rPr lang="en-US" sz="2000" baseline="30000" dirty="0" smtClean="0">
                <a:solidFill>
                  <a:schemeClr val="tx1"/>
                </a:solidFill>
                <a:ea typeface="Arial Unicode MS"/>
                <a:cs typeface="Arial Unicode MS"/>
              </a:rPr>
              <a:t>+</a:t>
            </a:r>
            <a:r>
              <a:rPr lang="en-US" sz="2000" dirty="0" smtClean="0">
                <a:solidFill>
                  <a:schemeClr val="tx1"/>
                </a:solidFill>
              </a:rPr>
              <a:t> </a:t>
            </a:r>
          </a:p>
          <a:p>
            <a:pPr algn="ctr"/>
            <a:r>
              <a:rPr lang="en-US" sz="2000" dirty="0" err="1" smtClean="0">
                <a:solidFill>
                  <a:schemeClr val="tx1"/>
                </a:solidFill>
              </a:rPr>
              <a:t>Submodular</a:t>
            </a:r>
            <a:r>
              <a:rPr lang="en-US" sz="2000" dirty="0" smtClean="0">
                <a:solidFill>
                  <a:schemeClr val="tx1"/>
                </a:solidFill>
              </a:rPr>
              <a:t>, Monotone    </a:t>
            </a:r>
            <a:endParaRPr lang="en-US" sz="2000" dirty="0">
              <a:solidFill>
                <a:schemeClr val="tx1"/>
              </a:solidFill>
            </a:endParaRPr>
          </a:p>
        </p:txBody>
      </p:sp>
      <p:sp>
        <p:nvSpPr>
          <p:cNvPr id="9" name="Right Arrow 8"/>
          <p:cNvSpPr/>
          <p:nvPr/>
        </p:nvSpPr>
        <p:spPr>
          <a:xfrm>
            <a:off x="4191000" y="2438400"/>
            <a:ext cx="1066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62000" y="1676400"/>
            <a:ext cx="1219200" cy="381000"/>
          </a:xfrm>
          <a:prstGeom prst="rect">
            <a:avLst/>
          </a:prstGeom>
          <a:noFill/>
        </p:spPr>
        <p:txBody>
          <a:bodyPr wrap="square" rtlCol="0">
            <a:spAutoFit/>
          </a:bodyPr>
          <a:lstStyle/>
          <a:p>
            <a:r>
              <a:rPr lang="en-US" dirty="0" smtClean="0">
                <a:solidFill>
                  <a:srgbClr val="0107F5"/>
                </a:solidFill>
              </a:rPr>
              <a:t>STEP 1</a:t>
            </a:r>
            <a:r>
              <a:rPr lang="en-US" dirty="0" smtClean="0"/>
              <a:t>: </a:t>
            </a:r>
            <a:endParaRPr lang="en-US" dirty="0"/>
          </a:p>
        </p:txBody>
      </p:sp>
      <p:sp>
        <p:nvSpPr>
          <p:cNvPr id="11" name="TextBox 10"/>
          <p:cNvSpPr txBox="1"/>
          <p:nvPr/>
        </p:nvSpPr>
        <p:spPr>
          <a:xfrm>
            <a:off x="762000" y="3581400"/>
            <a:ext cx="1219200" cy="381000"/>
          </a:xfrm>
          <a:prstGeom prst="rect">
            <a:avLst/>
          </a:prstGeom>
          <a:noFill/>
        </p:spPr>
        <p:txBody>
          <a:bodyPr wrap="square" rtlCol="0">
            <a:spAutoFit/>
          </a:bodyPr>
          <a:lstStyle/>
          <a:p>
            <a:r>
              <a:rPr lang="en-US" dirty="0" smtClean="0">
                <a:solidFill>
                  <a:srgbClr val="0107F5"/>
                </a:solidFill>
              </a:rPr>
              <a:t>STEP 2</a:t>
            </a:r>
            <a:r>
              <a:rPr lang="en-US" dirty="0" smtClean="0"/>
              <a:t>: </a:t>
            </a:r>
            <a:endParaRPr lang="en-US" dirty="0"/>
          </a:p>
        </p:txBody>
      </p:sp>
      <p:sp>
        <p:nvSpPr>
          <p:cNvPr id="12" name="Rectangle 11"/>
          <p:cNvSpPr/>
          <p:nvPr/>
        </p:nvSpPr>
        <p:spPr>
          <a:xfrm>
            <a:off x="2362200" y="4038600"/>
            <a:ext cx="2819400" cy="990600"/>
          </a:xfrm>
          <a:prstGeom prst="rect">
            <a:avLst/>
          </a:prstGeom>
          <a:solidFill>
            <a:srgbClr val="C00000">
              <a:alpha val="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Min  g(S)</a:t>
            </a:r>
          </a:p>
          <a:p>
            <a:pPr algn="ctr"/>
            <a:r>
              <a:rPr lang="en-US" sz="2000" dirty="0" err="1" smtClean="0">
                <a:solidFill>
                  <a:schemeClr val="tx1"/>
                </a:solidFill>
              </a:rPr>
              <a:t>s.t</a:t>
            </a:r>
            <a:r>
              <a:rPr lang="en-US" sz="2000" dirty="0" smtClean="0">
                <a:solidFill>
                  <a:schemeClr val="tx1"/>
                </a:solidFill>
              </a:rPr>
              <a:t>.    S  </a:t>
            </a:r>
            <a:r>
              <a:rPr lang="en-US" sz="2000" dirty="0" smtClean="0">
                <a:solidFill>
                  <a:schemeClr val="tx1"/>
                </a:solidFill>
                <a:latin typeface="cmsy10"/>
              </a:rPr>
              <a:t>2</a:t>
            </a:r>
            <a:r>
              <a:rPr lang="en-US" sz="2000" dirty="0" smtClean="0">
                <a:solidFill>
                  <a:schemeClr val="tx1"/>
                </a:solidFill>
              </a:rPr>
              <a:t> PATH(</a:t>
            </a:r>
            <a:r>
              <a:rPr lang="en-US" sz="2000" dirty="0" err="1" smtClean="0">
                <a:solidFill>
                  <a:schemeClr val="tx1"/>
                </a:solidFill>
              </a:rPr>
              <a:t>s,t</a:t>
            </a:r>
            <a:r>
              <a:rPr lang="en-US" sz="2000" dirty="0" smtClean="0">
                <a:solidFill>
                  <a:schemeClr val="tx1"/>
                </a:solidFill>
              </a:rPr>
              <a:t>)    </a:t>
            </a:r>
            <a:endParaRPr lang="en-US" sz="2000" dirty="0">
              <a:solidFill>
                <a:schemeClr val="tx1"/>
              </a:solidFill>
            </a:endParaRPr>
          </a:p>
        </p:txBody>
      </p:sp>
      <p:sp>
        <p:nvSpPr>
          <p:cNvPr id="13" name="TextBox 12"/>
          <p:cNvSpPr txBox="1"/>
          <p:nvPr/>
        </p:nvSpPr>
        <p:spPr>
          <a:xfrm>
            <a:off x="1066800" y="5029200"/>
            <a:ext cx="7696200" cy="369332"/>
          </a:xfrm>
          <a:prstGeom prst="rect">
            <a:avLst/>
          </a:prstGeom>
          <a:noFill/>
        </p:spPr>
        <p:txBody>
          <a:bodyPr wrap="square" rtlCol="0">
            <a:spAutoFit/>
          </a:bodyPr>
          <a:lstStyle/>
          <a:p>
            <a:r>
              <a:rPr lang="en-US" dirty="0" smtClean="0">
                <a:solidFill>
                  <a:srgbClr val="FF0000"/>
                </a:solidFill>
              </a:rPr>
              <a:t>*</a:t>
            </a:r>
            <a:r>
              <a:rPr lang="en-US" dirty="0" smtClean="0"/>
              <a:t> Minimizing over g(S) is equivalent to minimizing just the additive part  </a:t>
            </a:r>
            <a:endParaRPr lang="en-US" dirty="0"/>
          </a:p>
        </p:txBody>
      </p:sp>
      <p:sp>
        <p:nvSpPr>
          <p:cNvPr id="14" name="TextBox 13"/>
          <p:cNvSpPr txBox="1"/>
          <p:nvPr/>
        </p:nvSpPr>
        <p:spPr>
          <a:xfrm>
            <a:off x="4038600" y="2133600"/>
            <a:ext cx="1524000" cy="369332"/>
          </a:xfrm>
          <a:prstGeom prst="rect">
            <a:avLst/>
          </a:prstGeom>
          <a:noFill/>
        </p:spPr>
        <p:txBody>
          <a:bodyPr wrap="square" rtlCol="0">
            <a:spAutoFit/>
          </a:bodyPr>
          <a:lstStyle/>
          <a:p>
            <a:r>
              <a:rPr lang="en-US" dirty="0" smtClean="0">
                <a:solidFill>
                  <a:srgbClr val="0107F5"/>
                </a:solidFill>
              </a:rPr>
              <a:t>[GHIM ‘09]</a:t>
            </a:r>
            <a:endParaRPr lang="en-US" dirty="0">
              <a:solidFill>
                <a:srgbClr val="0107F5"/>
              </a:solidFill>
            </a:endParaRPr>
          </a:p>
        </p:txBody>
      </p:sp>
      <p:sp>
        <p:nvSpPr>
          <p:cNvPr id="15" name="TextBox 14"/>
          <p:cNvSpPr txBox="1"/>
          <p:nvPr/>
        </p:nvSpPr>
        <p:spPr>
          <a:xfrm>
            <a:off x="381000" y="5410200"/>
            <a:ext cx="5257800" cy="892552"/>
          </a:xfrm>
          <a:prstGeom prst="rect">
            <a:avLst/>
          </a:prstGeom>
          <a:noFill/>
        </p:spPr>
        <p:txBody>
          <a:bodyPr wrap="square" rtlCol="0">
            <a:spAutoFit/>
          </a:bodyPr>
          <a:lstStyle/>
          <a:p>
            <a:r>
              <a:rPr lang="en-US" sz="2800" b="1" dirty="0" smtClean="0">
                <a:solidFill>
                  <a:srgbClr val="FF0000"/>
                </a:solidFill>
              </a:rPr>
              <a:t>Analysis</a:t>
            </a:r>
            <a:r>
              <a:rPr lang="en-US" sz="2400" dirty="0" smtClean="0">
                <a:solidFill>
                  <a:srgbClr val="FF0000"/>
                </a:solidFill>
              </a:rPr>
              <a:t>:</a:t>
            </a:r>
            <a:r>
              <a:rPr lang="en-US" sz="2400" dirty="0" smtClean="0"/>
              <a:t>  f(P) ≤       g(P) </a:t>
            </a:r>
          </a:p>
          <a:p>
            <a:r>
              <a:rPr lang="en-US" sz="2400" dirty="0" smtClean="0"/>
              <a:t>                            ≤        g(O) ≤        f(O) </a:t>
            </a:r>
            <a:endParaRPr lang="en-US" sz="2400" dirty="0"/>
          </a:p>
        </p:txBody>
      </p:sp>
      <p:sp>
        <p:nvSpPr>
          <p:cNvPr id="16" name="Rectangle 15"/>
          <p:cNvSpPr/>
          <p:nvPr/>
        </p:nvSpPr>
        <p:spPr>
          <a:xfrm>
            <a:off x="5715000" y="2286000"/>
            <a:ext cx="2590800" cy="838200"/>
          </a:xfrm>
          <a:prstGeom prst="rect">
            <a:avLst/>
          </a:prstGeom>
          <a:solidFill>
            <a:srgbClr val="C00000">
              <a:alpha val="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tx1"/>
              </a:solidFill>
            </a:endParaRPr>
          </a:p>
          <a:p>
            <a:endParaRPr lang="en-US" sz="2000" dirty="0" smtClean="0">
              <a:solidFill>
                <a:schemeClr val="tx1"/>
              </a:solidFill>
            </a:endParaRPr>
          </a:p>
          <a:p>
            <a:r>
              <a:rPr lang="en-US" sz="2000" dirty="0" smtClean="0">
                <a:solidFill>
                  <a:schemeClr val="tx1"/>
                </a:solidFill>
              </a:rPr>
              <a:t>      g(S): =  </a:t>
            </a:r>
            <a:r>
              <a:rPr lang="en-US" sz="2000" dirty="0" smtClean="0">
                <a:solidFill>
                  <a:schemeClr val="tx1"/>
                </a:solidFill>
                <a:latin typeface="Times New Roman"/>
                <a:cs typeface="Times New Roman"/>
              </a:rPr>
              <a:t>√</a:t>
            </a:r>
            <a:r>
              <a:rPr lang="en-US" sz="2000" dirty="0" smtClean="0">
                <a:solidFill>
                  <a:schemeClr val="tx1"/>
                </a:solidFill>
              </a:rPr>
              <a:t>  </a:t>
            </a:r>
            <a:r>
              <a:rPr lang="en-US" sz="2000" dirty="0" smtClean="0">
                <a:solidFill>
                  <a:schemeClr val="tx1"/>
                </a:solidFill>
                <a:latin typeface="Symbol"/>
                <a:sym typeface="Symbol"/>
              </a:rPr>
              <a:t>  </a:t>
            </a:r>
            <a:r>
              <a:rPr lang="en-US" sz="2000" dirty="0" smtClean="0">
                <a:solidFill>
                  <a:schemeClr val="tx1"/>
                </a:solidFill>
                <a:latin typeface="Franklin Gothic Book"/>
              </a:rPr>
              <a:t>d</a:t>
            </a:r>
            <a:r>
              <a:rPr lang="en-US" sz="2000" baseline="-25000" dirty="0" smtClean="0">
                <a:solidFill>
                  <a:schemeClr val="tx1"/>
                </a:solidFill>
              </a:rPr>
              <a:t>e</a:t>
            </a:r>
          </a:p>
          <a:p>
            <a:r>
              <a:rPr lang="en-US" sz="2000" dirty="0" smtClean="0">
                <a:solidFill>
                  <a:schemeClr val="tx1"/>
                </a:solidFill>
              </a:rPr>
              <a:t> </a:t>
            </a:r>
          </a:p>
        </p:txBody>
      </p:sp>
      <p:sp>
        <p:nvSpPr>
          <p:cNvPr id="21" name="TextBox 20"/>
          <p:cNvSpPr txBox="1"/>
          <p:nvPr/>
        </p:nvSpPr>
        <p:spPr>
          <a:xfrm>
            <a:off x="5715000" y="5486400"/>
            <a:ext cx="3581400" cy="830997"/>
          </a:xfrm>
          <a:prstGeom prst="rect">
            <a:avLst/>
          </a:prstGeom>
          <a:noFill/>
        </p:spPr>
        <p:txBody>
          <a:bodyPr wrap="square" rtlCol="0">
            <a:spAutoFit/>
          </a:bodyPr>
          <a:lstStyle/>
          <a:p>
            <a:r>
              <a:rPr lang="en-US" sz="2400" dirty="0" smtClean="0"/>
              <a:t>P:  Optimum path under g</a:t>
            </a:r>
          </a:p>
          <a:p>
            <a:r>
              <a:rPr lang="en-US" sz="2400" dirty="0" smtClean="0"/>
              <a:t>O:  Optimum path under f</a:t>
            </a:r>
            <a:endParaRPr lang="en-US" sz="2400" dirty="0"/>
          </a:p>
        </p:txBody>
      </p:sp>
      <p:sp>
        <p:nvSpPr>
          <p:cNvPr id="25" name="TextBox 24"/>
          <p:cNvSpPr txBox="1"/>
          <p:nvPr/>
        </p:nvSpPr>
        <p:spPr>
          <a:xfrm>
            <a:off x="6248400" y="2362200"/>
            <a:ext cx="593432" cy="646331"/>
          </a:xfrm>
          <a:prstGeom prst="rect">
            <a:avLst/>
          </a:prstGeom>
          <a:noFill/>
        </p:spPr>
        <p:txBody>
          <a:bodyPr wrap="none" rtlCol="0">
            <a:spAutoFit/>
          </a:bodyPr>
          <a:lstStyle/>
          <a:p>
            <a:r>
              <a:rPr lang="en-US" dirty="0" smtClean="0"/>
              <a:t>{</a:t>
            </a:r>
            <a:r>
              <a:rPr lang="en-US" dirty="0" smtClean="0">
                <a:latin typeface="Franklin Gothic Book"/>
              </a:rPr>
              <a:t>d</a:t>
            </a:r>
            <a:r>
              <a:rPr lang="en-US" baseline="-25000" dirty="0" smtClean="0">
                <a:latin typeface="Perpetua"/>
              </a:rPr>
              <a:t>e</a:t>
            </a:r>
            <a:r>
              <a:rPr lang="en-US" dirty="0" smtClean="0"/>
              <a:t>}</a:t>
            </a:r>
          </a:p>
          <a:p>
            <a:endParaRPr lang="en-US" dirty="0"/>
          </a:p>
        </p:txBody>
      </p:sp>
      <p:cxnSp>
        <p:nvCxnSpPr>
          <p:cNvPr id="27" name="Straight Connector 26"/>
          <p:cNvCxnSpPr/>
          <p:nvPr/>
        </p:nvCxnSpPr>
        <p:spPr>
          <a:xfrm>
            <a:off x="7028329" y="2707342"/>
            <a:ext cx="76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660020" y="5556339"/>
            <a:ext cx="428322" cy="369332"/>
          </a:xfrm>
          <a:prstGeom prst="rect">
            <a:avLst/>
          </a:prstGeom>
          <a:noFill/>
        </p:spPr>
        <p:txBody>
          <a:bodyPr wrap="none" rtlCol="0">
            <a:spAutoFit/>
          </a:bodyPr>
          <a:lstStyle/>
          <a:p>
            <a:r>
              <a:rPr lang="en-US" dirty="0" smtClean="0">
                <a:latin typeface="Times New Roman"/>
                <a:cs typeface="Times New Roman"/>
              </a:rPr>
              <a:t>√</a:t>
            </a:r>
            <a:r>
              <a:rPr lang="en-US" dirty="0" smtClean="0"/>
              <a:t>E</a:t>
            </a:r>
            <a:endParaRPr lang="en-US" dirty="0"/>
          </a:p>
        </p:txBody>
      </p:sp>
      <p:sp>
        <p:nvSpPr>
          <p:cNvPr id="30" name="TextBox 29"/>
          <p:cNvSpPr txBox="1"/>
          <p:nvPr/>
        </p:nvSpPr>
        <p:spPr>
          <a:xfrm>
            <a:off x="2684929" y="5921187"/>
            <a:ext cx="428322" cy="369332"/>
          </a:xfrm>
          <a:prstGeom prst="rect">
            <a:avLst/>
          </a:prstGeom>
          <a:noFill/>
        </p:spPr>
        <p:txBody>
          <a:bodyPr wrap="none" rtlCol="0">
            <a:spAutoFit/>
          </a:bodyPr>
          <a:lstStyle/>
          <a:p>
            <a:r>
              <a:rPr lang="en-US" dirty="0" smtClean="0">
                <a:latin typeface="Times New Roman"/>
                <a:cs typeface="Times New Roman"/>
              </a:rPr>
              <a:t>√</a:t>
            </a:r>
            <a:r>
              <a:rPr lang="en-US" dirty="0" smtClean="0"/>
              <a:t>E</a:t>
            </a:r>
            <a:endParaRPr lang="en-US" dirty="0"/>
          </a:p>
        </p:txBody>
      </p:sp>
      <p:sp>
        <p:nvSpPr>
          <p:cNvPr id="31" name="TextBox 30"/>
          <p:cNvSpPr txBox="1"/>
          <p:nvPr/>
        </p:nvSpPr>
        <p:spPr>
          <a:xfrm>
            <a:off x="4009207" y="5885329"/>
            <a:ext cx="428322" cy="369332"/>
          </a:xfrm>
          <a:prstGeom prst="rect">
            <a:avLst/>
          </a:prstGeom>
          <a:noFill/>
        </p:spPr>
        <p:txBody>
          <a:bodyPr wrap="none" rtlCol="0">
            <a:spAutoFit/>
          </a:bodyPr>
          <a:lstStyle/>
          <a:p>
            <a:r>
              <a:rPr lang="en-US" dirty="0" smtClean="0">
                <a:latin typeface="Times New Roman"/>
                <a:cs typeface="Times New Roman"/>
              </a:rPr>
              <a:t>√</a:t>
            </a:r>
            <a:r>
              <a:rPr lang="en-US" dirty="0" smtClean="0"/>
              <a:t>E</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1" grpId="0"/>
      <p:bldP spid="12" grpId="0" animBg="1"/>
      <p:bldP spid="13" grpId="0"/>
      <p:bldP spid="14" grpId="0"/>
      <p:bldP spid="16" grpId="0" animBg="1"/>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sz="quarter" idx="1"/>
          </p:nvPr>
        </p:nvSpPr>
        <p:spPr/>
        <p:txBody>
          <a:bodyPr/>
          <a:lstStyle/>
          <a:p>
            <a:pPr>
              <a:buFont typeface="Wingdings" pitchFamily="2" charset="2"/>
              <a:buChar char="ü"/>
            </a:pPr>
            <a:r>
              <a:rPr lang="en-US" dirty="0" smtClean="0"/>
              <a:t> Approximating by linear functions : Works for graphs with small diameter</a:t>
            </a:r>
          </a:p>
          <a:p>
            <a:pPr>
              <a:buFont typeface="Wingdings" pitchFamily="2" charset="2"/>
              <a:buChar char="ü"/>
            </a:pPr>
            <a:r>
              <a:rPr lang="en-US" dirty="0" smtClean="0"/>
              <a:t> Approximating by ellipsoid functions : Works for sparse graphs</a:t>
            </a:r>
            <a:endParaRPr lang="en-US" dirty="0"/>
          </a:p>
        </p:txBody>
      </p:sp>
      <p:sp>
        <p:nvSpPr>
          <p:cNvPr id="4" name="Oval 3"/>
          <p:cNvSpPr/>
          <p:nvPr/>
        </p:nvSpPr>
        <p:spPr>
          <a:xfrm>
            <a:off x="1219200" y="441513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3124200" y="441513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2209800" y="441513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3962400" y="441513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4800600" y="441513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 name="Straight Connector 8"/>
          <p:cNvCxnSpPr>
            <a:stCxn id="4" idx="6"/>
            <a:endCxn id="6" idx="2"/>
          </p:cNvCxnSpPr>
          <p:nvPr/>
        </p:nvCxnSpPr>
        <p:spPr>
          <a:xfrm>
            <a:off x="1447800" y="4529435"/>
            <a:ext cx="76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6"/>
            <a:endCxn id="5" idx="2"/>
          </p:cNvCxnSpPr>
          <p:nvPr/>
        </p:nvCxnSpPr>
        <p:spPr>
          <a:xfrm>
            <a:off x="2438400" y="4529435"/>
            <a:ext cx="685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5" idx="6"/>
            <a:endCxn id="7" idx="2"/>
          </p:cNvCxnSpPr>
          <p:nvPr/>
        </p:nvCxnSpPr>
        <p:spPr>
          <a:xfrm>
            <a:off x="3352800" y="4529435"/>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7" idx="6"/>
            <a:endCxn id="8" idx="2"/>
          </p:cNvCxnSpPr>
          <p:nvPr/>
        </p:nvCxnSpPr>
        <p:spPr>
          <a:xfrm>
            <a:off x="4191000" y="4529435"/>
            <a:ext cx="609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5715000" y="350073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5410200" y="532953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6705600" y="510093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Oval 15"/>
          <p:cNvSpPr/>
          <p:nvPr/>
        </p:nvSpPr>
        <p:spPr>
          <a:xfrm>
            <a:off x="6629400" y="395793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7" name="Straight Connector 16"/>
          <p:cNvCxnSpPr>
            <a:stCxn id="8" idx="7"/>
            <a:endCxn id="13" idx="3"/>
          </p:cNvCxnSpPr>
          <p:nvPr/>
        </p:nvCxnSpPr>
        <p:spPr>
          <a:xfrm rot="5400000" flipH="1" flipV="1">
            <a:off x="4995722" y="3695857"/>
            <a:ext cx="752756" cy="7527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3" idx="6"/>
            <a:endCxn id="16" idx="1"/>
          </p:cNvCxnSpPr>
          <p:nvPr/>
        </p:nvCxnSpPr>
        <p:spPr>
          <a:xfrm>
            <a:off x="5943600" y="3615035"/>
            <a:ext cx="719278" cy="37637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6" idx="4"/>
            <a:endCxn id="15" idx="0"/>
          </p:cNvCxnSpPr>
          <p:nvPr/>
        </p:nvCxnSpPr>
        <p:spPr>
          <a:xfrm rot="16200000" flipH="1">
            <a:off x="6324600" y="4605635"/>
            <a:ext cx="9144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5" idx="2"/>
            <a:endCxn id="14" idx="6"/>
          </p:cNvCxnSpPr>
          <p:nvPr/>
        </p:nvCxnSpPr>
        <p:spPr>
          <a:xfrm rot="10800000" flipV="1">
            <a:off x="5638800" y="5215235"/>
            <a:ext cx="10668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4" idx="1"/>
            <a:endCxn id="8" idx="5"/>
          </p:cNvCxnSpPr>
          <p:nvPr/>
        </p:nvCxnSpPr>
        <p:spPr>
          <a:xfrm rot="16200000" flipV="1">
            <a:off x="4843322" y="4762657"/>
            <a:ext cx="752756" cy="4479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a:endCxn id="14" idx="0"/>
          </p:cNvCxnSpPr>
          <p:nvPr/>
        </p:nvCxnSpPr>
        <p:spPr>
          <a:xfrm rot="5400000">
            <a:off x="4876800" y="4377035"/>
            <a:ext cx="16002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3" idx="4"/>
            <a:endCxn id="15" idx="1"/>
          </p:cNvCxnSpPr>
          <p:nvPr/>
        </p:nvCxnSpPr>
        <p:spPr>
          <a:xfrm rot="16200000" flipH="1">
            <a:off x="5581650" y="3976985"/>
            <a:ext cx="1405078" cy="9097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8" idx="6"/>
            <a:endCxn id="15" idx="1"/>
          </p:cNvCxnSpPr>
          <p:nvPr/>
        </p:nvCxnSpPr>
        <p:spPr>
          <a:xfrm>
            <a:off x="5029200" y="4529435"/>
            <a:ext cx="1709878" cy="6049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6" idx="2"/>
            <a:endCxn id="8" idx="7"/>
          </p:cNvCxnSpPr>
          <p:nvPr/>
        </p:nvCxnSpPr>
        <p:spPr>
          <a:xfrm rot="10800000" flipV="1">
            <a:off x="4995722" y="4072235"/>
            <a:ext cx="1633678" cy="3763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6" idx="4"/>
            <a:endCxn id="14" idx="7"/>
          </p:cNvCxnSpPr>
          <p:nvPr/>
        </p:nvCxnSpPr>
        <p:spPr>
          <a:xfrm rot="5400000">
            <a:off x="5586272" y="4205585"/>
            <a:ext cx="1176478" cy="1138378"/>
          </a:xfrm>
          <a:prstGeom prst="line">
            <a:avLst/>
          </a:prstGeom>
        </p:spPr>
        <p:style>
          <a:lnRef idx="1">
            <a:schemeClr val="accent1"/>
          </a:lnRef>
          <a:fillRef idx="0">
            <a:schemeClr val="accent1"/>
          </a:fillRef>
          <a:effectRef idx="0">
            <a:schemeClr val="accent1"/>
          </a:effectRef>
          <a:fontRef idx="minor">
            <a:schemeClr val="tx1"/>
          </a:fontRef>
        </p:style>
      </p:cxnSp>
      <p:sp>
        <p:nvSpPr>
          <p:cNvPr id="27" name="Right Brace 26"/>
          <p:cNvSpPr/>
          <p:nvPr/>
        </p:nvSpPr>
        <p:spPr>
          <a:xfrm rot="5400000">
            <a:off x="2628900" y="3543300"/>
            <a:ext cx="457200" cy="3276600"/>
          </a:xfrm>
          <a:prstGeom prst="rightBrace">
            <a:avLst>
              <a:gd name="adj1" fmla="val 23529"/>
              <a:gd name="adj2" fmla="val 50000"/>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TextBox 27"/>
          <p:cNvSpPr txBox="1"/>
          <p:nvPr/>
        </p:nvSpPr>
        <p:spPr>
          <a:xfrm>
            <a:off x="2438400" y="5410200"/>
            <a:ext cx="990600" cy="369332"/>
          </a:xfrm>
          <a:prstGeom prst="rect">
            <a:avLst/>
          </a:prstGeom>
          <a:noFill/>
        </p:spPr>
        <p:txBody>
          <a:bodyPr wrap="square" rtlCol="0">
            <a:spAutoFit/>
          </a:bodyPr>
          <a:lstStyle/>
          <a:p>
            <a:r>
              <a:rPr lang="en-US" dirty="0" smtClean="0"/>
              <a:t>n/2</a:t>
            </a:r>
            <a:endParaRPr lang="en-US" dirty="0"/>
          </a:p>
        </p:txBody>
      </p:sp>
      <p:sp>
        <p:nvSpPr>
          <p:cNvPr id="29" name="Right Brace 28"/>
          <p:cNvSpPr/>
          <p:nvPr/>
        </p:nvSpPr>
        <p:spPr>
          <a:xfrm>
            <a:off x="7086600" y="3424535"/>
            <a:ext cx="457200" cy="2209800"/>
          </a:xfrm>
          <a:prstGeom prst="righ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 name="TextBox 29"/>
          <p:cNvSpPr txBox="1"/>
          <p:nvPr/>
        </p:nvSpPr>
        <p:spPr>
          <a:xfrm>
            <a:off x="7620000" y="4338935"/>
            <a:ext cx="990600" cy="369332"/>
          </a:xfrm>
          <a:prstGeom prst="rect">
            <a:avLst/>
          </a:prstGeom>
          <a:noFill/>
        </p:spPr>
        <p:txBody>
          <a:bodyPr wrap="square" rtlCol="0">
            <a:spAutoFit/>
          </a:bodyPr>
          <a:lstStyle/>
          <a:p>
            <a:r>
              <a:rPr lang="en-US" dirty="0" smtClean="0"/>
              <a:t>n/2</a:t>
            </a:r>
            <a:endParaRPr lang="en-US" dirty="0"/>
          </a:p>
        </p:txBody>
      </p:sp>
      <p:sp>
        <p:nvSpPr>
          <p:cNvPr id="31" name="TextBox 30"/>
          <p:cNvSpPr txBox="1"/>
          <p:nvPr/>
        </p:nvSpPr>
        <p:spPr>
          <a:xfrm>
            <a:off x="2286000" y="6096000"/>
            <a:ext cx="4343400" cy="461665"/>
          </a:xfrm>
          <a:prstGeom prst="rect">
            <a:avLst/>
          </a:prstGeom>
          <a:noFill/>
        </p:spPr>
        <p:txBody>
          <a:bodyPr wrap="square" rtlCol="0">
            <a:spAutoFit/>
          </a:bodyPr>
          <a:lstStyle/>
          <a:p>
            <a:r>
              <a:rPr lang="en-US" sz="2400" dirty="0" smtClean="0"/>
              <a:t>Dense Graph with large diameter </a:t>
            </a:r>
            <a:endParaRPr lang="en-US" sz="2400" dirty="0"/>
          </a:p>
        </p:txBody>
      </p:sp>
      <p:pic>
        <p:nvPicPr>
          <p:cNvPr id="33" name="Picture 2" descr="C:\Users\Gagan\AppData\Local\Microsoft\Windows\Temporary Internet Files\Content.IE5\P90RMSTL\MCj04379840000[1].wmf"/>
          <p:cNvPicPr>
            <a:picLocks noChangeAspect="1" noChangeArrowheads="1"/>
          </p:cNvPicPr>
          <p:nvPr/>
        </p:nvPicPr>
        <p:blipFill>
          <a:blip r:embed="rId3" cstate="print"/>
          <a:srcRect/>
          <a:stretch>
            <a:fillRect/>
          </a:stretch>
        </p:blipFill>
        <p:spPr bwMode="auto">
          <a:xfrm>
            <a:off x="7848600" y="2667000"/>
            <a:ext cx="830008" cy="9906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3" grpId="0" animBg="1"/>
      <p:bldP spid="14" grpId="0" animBg="1"/>
      <p:bldP spid="15" grpId="0" animBg="1"/>
      <p:bldP spid="16" grpId="0" animBg="1"/>
      <p:bldP spid="27" grpId="0" animBg="1"/>
      <p:bldP spid="28" grpId="0"/>
      <p:bldP spid="29" grpId="0" animBg="1"/>
      <p:bldP spid="30"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 for Shortest Path</a:t>
            </a:r>
            <a:endParaRPr lang="en-US" dirty="0"/>
          </a:p>
        </p:txBody>
      </p:sp>
      <p:sp>
        <p:nvSpPr>
          <p:cNvPr id="5" name="Content Placeholder 2"/>
          <p:cNvSpPr txBox="1">
            <a:spLocks/>
          </p:cNvSpPr>
          <p:nvPr/>
        </p:nvSpPr>
        <p:spPr>
          <a:xfrm>
            <a:off x="1066800" y="1447800"/>
            <a:ext cx="8382000" cy="4572000"/>
          </a:xfrm>
          <a:prstGeom prst="rect">
            <a:avLst/>
          </a:prstGeom>
        </p:spPr>
        <p:txBody>
          <a:bodyPr vert="horz">
            <a:normAutofit/>
          </a:bodyPr>
          <a:lstStyle/>
          <a:p>
            <a:pPr marL="514350" marR="0" lvl="0" indent="-514350" algn="l" defTabSz="914400" rtl="0" eaLnBrk="1" fontAlgn="auto" latinLnBrk="0" hangingPunct="1">
              <a:lnSpc>
                <a:spcPct val="80000"/>
              </a:lnSpc>
              <a:spcBef>
                <a:spcPts val="580"/>
              </a:spcBef>
              <a:spcAft>
                <a:spcPts val="0"/>
              </a:spcAft>
              <a:buClr>
                <a:schemeClr val="accent1"/>
              </a:buClr>
              <a:buSzPct val="85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STEP 1: </a:t>
            </a:r>
            <a:r>
              <a:rPr kumimoji="0" lang="en-US" sz="2400" b="1" i="0" u="none" strike="noStrike" kern="1200" cap="none" spc="0" normalizeH="0" baseline="0" noProof="0" dirty="0" smtClean="0">
                <a:ln>
                  <a:noFill/>
                </a:ln>
                <a:solidFill>
                  <a:srgbClr val="00B050"/>
                </a:solidFill>
                <a:effectLst/>
                <a:uLnTx/>
                <a:uFillTx/>
                <a:latin typeface="+mn-lt"/>
                <a:ea typeface="+mn-ea"/>
                <a:cs typeface="+mn-cs"/>
              </a:rPr>
              <a:t>Pruning</a:t>
            </a:r>
          </a:p>
          <a:p>
            <a:pPr marL="274320" marR="0" lvl="0" indent="-274320" algn="l" defTabSz="914400" rtl="0" eaLnBrk="1" fontAlgn="auto" latinLnBrk="0" hangingPunct="1">
              <a:lnSpc>
                <a:spcPct val="80000"/>
              </a:lnSpc>
              <a:spcBef>
                <a:spcPts val="580"/>
              </a:spcBef>
              <a:spcAft>
                <a:spcPts val="0"/>
              </a:spcAft>
              <a:buClr>
                <a:schemeClr val="accent1"/>
              </a:buClr>
              <a:buSzPct val="85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 Guess edge e* =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argmax</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{w</a:t>
            </a:r>
            <a:r>
              <a:rPr kumimoji="0" lang="en-US" sz="2400" b="0" i="0" u="none" strike="noStrike" kern="1200" cap="none" spc="0" normalizeH="0" baseline="-25000" noProof="0" dirty="0" smtClean="0">
                <a:ln>
                  <a:noFill/>
                </a:ln>
                <a:solidFill>
                  <a:schemeClr val="tx1"/>
                </a:solidFill>
                <a:effectLst/>
                <a:uLnTx/>
                <a:uFillTx/>
                <a:latin typeface="+mn-lt"/>
                <a:ea typeface="+mn-ea"/>
                <a:cs typeface="+mn-cs"/>
              </a:rPr>
              <a:t>e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e  </a:t>
            </a:r>
            <a:r>
              <a:rPr kumimoji="0" lang="el-GR" sz="2400" b="0" i="0" u="none" strike="noStrike" kern="1200" cap="none" spc="0" normalizeH="0" baseline="0" noProof="0" dirty="0" smtClean="0">
                <a:ln>
                  <a:noFill/>
                </a:ln>
                <a:solidFill>
                  <a:schemeClr val="tx1"/>
                </a:solidFill>
                <a:effectLst/>
                <a:uLnTx/>
                <a:uFillTx/>
                <a:latin typeface="+mn-lt"/>
                <a:ea typeface="Cambria Math" pitchFamily="18" charset="0"/>
                <a:cs typeface="Cambria Math" pitchFamily="18" charset="0"/>
              </a:rPr>
              <a:t>ϵ</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OPT path}</a:t>
            </a:r>
          </a:p>
          <a:p>
            <a:pPr marL="274320" marR="0" lvl="0" indent="-274320" algn="l" defTabSz="914400" rtl="0" eaLnBrk="1" fontAlgn="auto" latinLnBrk="0" hangingPunct="1">
              <a:lnSpc>
                <a:spcPct val="80000"/>
              </a:lnSpc>
              <a:spcBef>
                <a:spcPts val="580"/>
              </a:spcBef>
              <a:spcAft>
                <a:spcPts val="0"/>
              </a:spcAft>
              <a:buClr>
                <a:schemeClr val="accent1"/>
              </a:buClr>
              <a:buSzPct val="85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 Remove edges costlier than w</a:t>
            </a:r>
            <a:r>
              <a:rPr kumimoji="0" lang="en-US" sz="2400" b="0" i="0" u="none" strike="noStrike" kern="1200" cap="none" spc="0" normalizeH="0" baseline="-25000" noProof="0" dirty="0" smtClean="0">
                <a:ln>
                  <a:noFill/>
                </a:ln>
                <a:solidFill>
                  <a:schemeClr val="tx1"/>
                </a:solidFill>
                <a:effectLst/>
                <a:uLnTx/>
                <a:uFillTx/>
                <a:latin typeface="+mn-lt"/>
                <a:ea typeface="+mn-ea"/>
                <a:cs typeface="+mn-cs"/>
              </a:rPr>
              <a:t>e*</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80000"/>
              </a:lnSpc>
              <a:spcBef>
                <a:spcPts val="580"/>
              </a:spcBef>
              <a:spcAft>
                <a:spcPts val="0"/>
              </a:spcAft>
              <a:buClr>
                <a:schemeClr val="accent1"/>
              </a:buClr>
              <a:buSzPct val="85000"/>
              <a:buFont typeface="Wingdings 2"/>
              <a:buNone/>
              <a:tabLst/>
              <a:defRPr/>
            </a:pPr>
            <a:endParaRPr kumimoji="0" lang="en-US" sz="2400" b="1" i="0" u="none" strike="noStrike" kern="1200" cap="none" spc="0" normalizeH="0" baseline="3000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n-US" sz="2400" b="1" i="0" u="none" strike="noStrike" kern="1200" cap="none" spc="0" normalizeH="0" baseline="0" noProof="0" dirty="0">
              <a:ln>
                <a:noFill/>
              </a:ln>
              <a:solidFill>
                <a:srgbClr val="00B050"/>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 for Shortest Path</a:t>
            </a:r>
            <a:endParaRPr lang="en-US" dirty="0"/>
          </a:p>
        </p:txBody>
      </p:sp>
      <p:sp>
        <p:nvSpPr>
          <p:cNvPr id="3" name="Content Placeholder 2"/>
          <p:cNvSpPr>
            <a:spLocks noGrp="1"/>
          </p:cNvSpPr>
          <p:nvPr>
            <p:ph sz="quarter" idx="1"/>
          </p:nvPr>
        </p:nvSpPr>
        <p:spPr>
          <a:xfrm>
            <a:off x="1066800" y="1447800"/>
            <a:ext cx="8382000" cy="4572000"/>
          </a:xfrm>
        </p:spPr>
        <p:txBody>
          <a:bodyPr>
            <a:normAutofit/>
          </a:bodyPr>
          <a:lstStyle/>
          <a:p>
            <a:pPr marL="514350" indent="-514350">
              <a:lnSpc>
                <a:spcPct val="80000"/>
              </a:lnSpc>
              <a:buNone/>
            </a:pPr>
            <a:r>
              <a:rPr lang="en-US" sz="2400" dirty="0" smtClean="0"/>
              <a:t>STEP 1: </a:t>
            </a:r>
            <a:r>
              <a:rPr lang="en-US" sz="2400" b="1" dirty="0" smtClean="0">
                <a:solidFill>
                  <a:srgbClr val="00B050"/>
                </a:solidFill>
              </a:rPr>
              <a:t>Pruning</a:t>
            </a:r>
          </a:p>
          <a:p>
            <a:pPr>
              <a:lnSpc>
                <a:spcPct val="80000"/>
              </a:lnSpc>
              <a:buNone/>
            </a:pPr>
            <a:r>
              <a:rPr lang="en-US" sz="2400" dirty="0" smtClean="0"/>
              <a:t>		   - Guess edge e* = </a:t>
            </a:r>
            <a:r>
              <a:rPr lang="en-US" sz="2400" dirty="0" err="1" smtClean="0"/>
              <a:t>argmax</a:t>
            </a:r>
            <a:r>
              <a:rPr lang="en-US" sz="2400" dirty="0" smtClean="0"/>
              <a:t> {w</a:t>
            </a:r>
            <a:r>
              <a:rPr lang="en-US" sz="2400" baseline="-25000" dirty="0" smtClean="0"/>
              <a:t>e  </a:t>
            </a:r>
            <a:r>
              <a:rPr lang="en-US" sz="2400" dirty="0" smtClean="0"/>
              <a:t>| e  </a:t>
            </a:r>
            <a:r>
              <a:rPr lang="el-GR" sz="2400" dirty="0" smtClean="0">
                <a:ea typeface="Cambria Math" pitchFamily="18" charset="0"/>
                <a:cs typeface="Cambria Math" pitchFamily="18" charset="0"/>
              </a:rPr>
              <a:t>ϵ</a:t>
            </a:r>
            <a:r>
              <a:rPr lang="en-US" sz="2400" dirty="0" smtClean="0"/>
              <a:t> OPT path}</a:t>
            </a:r>
          </a:p>
          <a:p>
            <a:pPr>
              <a:lnSpc>
                <a:spcPct val="80000"/>
              </a:lnSpc>
              <a:buNone/>
            </a:pPr>
            <a:r>
              <a:rPr lang="en-US" sz="2400" dirty="0" smtClean="0"/>
              <a:t>		   - Remove edges costlier than w</a:t>
            </a:r>
            <a:r>
              <a:rPr lang="en-US" sz="2400" baseline="-25000" dirty="0" smtClean="0"/>
              <a:t>e*</a:t>
            </a:r>
            <a:endParaRPr lang="en-US" sz="2400" dirty="0" smtClean="0"/>
          </a:p>
          <a:p>
            <a:pPr>
              <a:buNone/>
            </a:pPr>
            <a:r>
              <a:rPr lang="en-US" sz="2400" dirty="0" smtClean="0"/>
              <a:t>STEP 2 : </a:t>
            </a:r>
            <a:r>
              <a:rPr lang="en-US" sz="2400" b="1" dirty="0" smtClean="0">
                <a:solidFill>
                  <a:srgbClr val="00B050"/>
                </a:solidFill>
              </a:rPr>
              <a:t>Contraction</a:t>
            </a:r>
          </a:p>
          <a:p>
            <a:pPr>
              <a:lnSpc>
                <a:spcPct val="80000"/>
              </a:lnSpc>
              <a:buNone/>
            </a:pPr>
            <a:r>
              <a:rPr lang="en-US" sz="2400" dirty="0" smtClean="0"/>
              <a:t>		   -</a:t>
            </a:r>
            <a:r>
              <a:rPr lang="en-US" sz="2400" dirty="0" smtClean="0">
                <a:solidFill>
                  <a:srgbClr val="FF0000"/>
                </a:solidFill>
              </a:rPr>
              <a:t> </a:t>
            </a:r>
            <a:r>
              <a:rPr lang="en-US" sz="2400" dirty="0" smtClean="0"/>
              <a:t>if </a:t>
            </a:r>
            <a:r>
              <a:rPr lang="en-US" sz="2400" dirty="0" smtClean="0">
                <a:ea typeface="Arial Unicode MS" pitchFamily="34" charset="-128"/>
                <a:cs typeface="Arial Unicode MS" pitchFamily="34" charset="-128"/>
              </a:rPr>
              <a:t>∃ v , </a:t>
            </a:r>
            <a:r>
              <a:rPr lang="en-US" sz="2400" dirty="0" err="1" smtClean="0">
                <a:ea typeface="Arial Unicode MS" pitchFamily="34" charset="-128"/>
                <a:cs typeface="Arial Unicode MS" pitchFamily="34" charset="-128"/>
              </a:rPr>
              <a:t>s.t</a:t>
            </a:r>
            <a:r>
              <a:rPr lang="en-US" sz="2400" dirty="0" smtClean="0">
                <a:ea typeface="Arial Unicode MS" pitchFamily="34" charset="-128"/>
                <a:cs typeface="Arial Unicode MS" pitchFamily="34" charset="-128"/>
              </a:rPr>
              <a:t>. </a:t>
            </a:r>
            <a:r>
              <a:rPr lang="en-US" sz="2400" dirty="0" smtClean="0"/>
              <a:t>degree(v) &gt; n</a:t>
            </a:r>
            <a:r>
              <a:rPr lang="en-US" sz="2400" baseline="30000" dirty="0" smtClean="0"/>
              <a:t>1/3</a:t>
            </a:r>
            <a:r>
              <a:rPr lang="en-US" sz="2400" dirty="0" smtClean="0"/>
              <a:t>, contract neighborhood of  v</a:t>
            </a:r>
          </a:p>
          <a:p>
            <a:pPr>
              <a:lnSpc>
                <a:spcPct val="80000"/>
              </a:lnSpc>
              <a:buNone/>
            </a:pPr>
            <a:r>
              <a:rPr lang="en-US" sz="2400" dirty="0" smtClean="0"/>
              <a:t>		   - repeat</a:t>
            </a:r>
          </a:p>
          <a:p>
            <a:pPr>
              <a:lnSpc>
                <a:spcPct val="80000"/>
              </a:lnSpc>
              <a:buNone/>
            </a:pPr>
            <a:endParaRPr lang="en-US" sz="2400" b="1" baseline="30000" dirty="0" smtClean="0"/>
          </a:p>
          <a:p>
            <a:pPr>
              <a:buNone/>
            </a:pPr>
            <a:endParaRPr lang="en-US" sz="2400" b="1" dirty="0">
              <a:solidFill>
                <a:srgbClr val="00B050"/>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sp>
        <p:nvSpPr>
          <p:cNvPr id="4" name="Oval 3"/>
          <p:cNvSpPr/>
          <p:nvPr/>
        </p:nvSpPr>
        <p:spPr>
          <a:xfrm>
            <a:off x="1447800" y="2590800"/>
            <a:ext cx="1295400" cy="1600200"/>
          </a:xfrm>
          <a:prstGeom prst="ellipse">
            <a:avLst/>
          </a:prstGeom>
          <a:solidFill>
            <a:srgbClr val="FFC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2971800" y="1905000"/>
            <a:ext cx="914400" cy="1295400"/>
          </a:xfrm>
          <a:prstGeom prst="ellipse">
            <a:avLst/>
          </a:prstGeom>
          <a:solidFill>
            <a:srgbClr val="00B05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3581400" y="3352800"/>
            <a:ext cx="914400" cy="1295400"/>
          </a:xfrm>
          <a:prstGeom prst="ellipse">
            <a:avLst/>
          </a:prstGeom>
          <a:solidFill>
            <a:srgbClr val="00B05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2286000" y="4419600"/>
            <a:ext cx="914400" cy="1295400"/>
          </a:xfrm>
          <a:prstGeom prst="ellipse">
            <a:avLst/>
          </a:prstGeom>
          <a:solidFill>
            <a:srgbClr val="00B05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8"/>
          <p:cNvSpPr txBox="1"/>
          <p:nvPr/>
        </p:nvSpPr>
        <p:spPr>
          <a:xfrm>
            <a:off x="1524000" y="2971800"/>
            <a:ext cx="228600" cy="369332"/>
          </a:xfrm>
          <a:prstGeom prst="rect">
            <a:avLst/>
          </a:prstGeom>
          <a:noFill/>
        </p:spPr>
        <p:txBody>
          <a:bodyPr wrap="square" rtlCol="0">
            <a:spAutoFit/>
          </a:bodyPr>
          <a:lstStyle/>
          <a:p>
            <a:r>
              <a:rPr lang="en-US" dirty="0" smtClean="0"/>
              <a:t>s</a:t>
            </a:r>
            <a:endParaRPr lang="en-US" dirty="0"/>
          </a:p>
        </p:txBody>
      </p:sp>
      <p:sp>
        <p:nvSpPr>
          <p:cNvPr id="10" name="TextBox 9"/>
          <p:cNvSpPr txBox="1"/>
          <p:nvPr/>
        </p:nvSpPr>
        <p:spPr>
          <a:xfrm>
            <a:off x="3048000" y="5410200"/>
            <a:ext cx="228600" cy="369332"/>
          </a:xfrm>
          <a:prstGeom prst="rect">
            <a:avLst/>
          </a:prstGeom>
          <a:noFill/>
        </p:spPr>
        <p:txBody>
          <a:bodyPr wrap="square" rtlCol="0">
            <a:spAutoFit/>
          </a:bodyPr>
          <a:lstStyle/>
          <a:p>
            <a:r>
              <a:rPr lang="en-US" dirty="0" smtClean="0"/>
              <a:t>t</a:t>
            </a:r>
            <a:endParaRPr lang="en-US" dirty="0"/>
          </a:p>
        </p:txBody>
      </p:sp>
      <p:sp>
        <p:nvSpPr>
          <p:cNvPr id="13" name="Oval 12"/>
          <p:cNvSpPr/>
          <p:nvPr/>
        </p:nvSpPr>
        <p:spPr>
          <a:xfrm>
            <a:off x="838200" y="5937339"/>
            <a:ext cx="304800" cy="457200"/>
          </a:xfrm>
          <a:prstGeom prst="ellipse">
            <a:avLst/>
          </a:prstGeom>
          <a:solidFill>
            <a:srgbClr val="00B05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Straight Connector 14"/>
          <p:cNvCxnSpPr>
            <a:stCxn id="4" idx="7"/>
            <a:endCxn id="5" idx="2"/>
          </p:cNvCxnSpPr>
          <p:nvPr/>
        </p:nvCxnSpPr>
        <p:spPr>
          <a:xfrm rot="5400000" flipH="1" flipV="1">
            <a:off x="2626424" y="2479769"/>
            <a:ext cx="272444" cy="4183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7"/>
            <a:endCxn id="5" idx="3"/>
          </p:cNvCxnSpPr>
          <p:nvPr/>
        </p:nvCxnSpPr>
        <p:spPr>
          <a:xfrm rot="16200000" flipH="1">
            <a:off x="2736827" y="2641809"/>
            <a:ext cx="185549" cy="5522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4" idx="6"/>
            <a:endCxn id="5" idx="2"/>
          </p:cNvCxnSpPr>
          <p:nvPr/>
        </p:nvCxnSpPr>
        <p:spPr>
          <a:xfrm flipV="1">
            <a:off x="2743200" y="2552700"/>
            <a:ext cx="22860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6" idx="1"/>
          </p:cNvCxnSpPr>
          <p:nvPr/>
        </p:nvCxnSpPr>
        <p:spPr>
          <a:xfrm>
            <a:off x="2743200" y="3505200"/>
            <a:ext cx="972111" cy="3730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6" idx="2"/>
          </p:cNvCxnSpPr>
          <p:nvPr/>
        </p:nvCxnSpPr>
        <p:spPr>
          <a:xfrm>
            <a:off x="2743200" y="3505200"/>
            <a:ext cx="838200" cy="495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4" idx="5"/>
            <a:endCxn id="7" idx="0"/>
          </p:cNvCxnSpPr>
          <p:nvPr/>
        </p:nvCxnSpPr>
        <p:spPr>
          <a:xfrm rot="16200000" flipH="1">
            <a:off x="2416874" y="4093274"/>
            <a:ext cx="462944" cy="189707"/>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2247900" y="41529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endCxn id="6" idx="1"/>
          </p:cNvCxnSpPr>
          <p:nvPr/>
        </p:nvCxnSpPr>
        <p:spPr>
          <a:xfrm flipV="1">
            <a:off x="2667000" y="3542507"/>
            <a:ext cx="1048311" cy="115093"/>
          </a:xfrm>
          <a:prstGeom prst="line">
            <a:avLst/>
          </a:prstGeom>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5562600" y="2514600"/>
            <a:ext cx="1295400" cy="1600200"/>
          </a:xfrm>
          <a:prstGeom prst="ellipse">
            <a:avLst/>
          </a:prstGeom>
          <a:solidFill>
            <a:srgbClr val="FFC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Oval 37"/>
          <p:cNvSpPr/>
          <p:nvPr/>
        </p:nvSpPr>
        <p:spPr>
          <a:xfrm>
            <a:off x="7391400" y="2286000"/>
            <a:ext cx="228600" cy="228600"/>
          </a:xfrm>
          <a:prstGeom prst="ellipse">
            <a:avLst/>
          </a:prstGeom>
          <a:solidFill>
            <a:srgbClr val="00B05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Oval 38"/>
          <p:cNvSpPr/>
          <p:nvPr/>
        </p:nvSpPr>
        <p:spPr>
          <a:xfrm>
            <a:off x="7696200" y="3276600"/>
            <a:ext cx="228600" cy="228600"/>
          </a:xfrm>
          <a:prstGeom prst="ellipse">
            <a:avLst/>
          </a:prstGeom>
          <a:solidFill>
            <a:srgbClr val="00B05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Oval 39"/>
          <p:cNvSpPr/>
          <p:nvPr/>
        </p:nvSpPr>
        <p:spPr>
          <a:xfrm>
            <a:off x="6934200" y="4572000"/>
            <a:ext cx="228600" cy="228600"/>
          </a:xfrm>
          <a:prstGeom prst="ellipse">
            <a:avLst/>
          </a:prstGeom>
          <a:solidFill>
            <a:srgbClr val="00B05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TextBox 40"/>
          <p:cNvSpPr txBox="1"/>
          <p:nvPr/>
        </p:nvSpPr>
        <p:spPr>
          <a:xfrm>
            <a:off x="5638800" y="2895600"/>
            <a:ext cx="228600" cy="369332"/>
          </a:xfrm>
          <a:prstGeom prst="rect">
            <a:avLst/>
          </a:prstGeom>
          <a:noFill/>
        </p:spPr>
        <p:txBody>
          <a:bodyPr wrap="square" rtlCol="0">
            <a:spAutoFit/>
          </a:bodyPr>
          <a:lstStyle/>
          <a:p>
            <a:r>
              <a:rPr lang="en-US" dirty="0" smtClean="0"/>
              <a:t>s</a:t>
            </a:r>
            <a:endParaRPr lang="en-US" dirty="0"/>
          </a:p>
        </p:txBody>
      </p:sp>
      <p:sp>
        <p:nvSpPr>
          <p:cNvPr id="42" name="TextBox 41"/>
          <p:cNvSpPr txBox="1"/>
          <p:nvPr/>
        </p:nvSpPr>
        <p:spPr>
          <a:xfrm>
            <a:off x="6934200" y="4724400"/>
            <a:ext cx="228600" cy="369332"/>
          </a:xfrm>
          <a:prstGeom prst="rect">
            <a:avLst/>
          </a:prstGeom>
          <a:noFill/>
        </p:spPr>
        <p:txBody>
          <a:bodyPr wrap="square" rtlCol="0">
            <a:spAutoFit/>
          </a:bodyPr>
          <a:lstStyle/>
          <a:p>
            <a:r>
              <a:rPr lang="en-US" dirty="0" smtClean="0"/>
              <a:t>t</a:t>
            </a:r>
            <a:endParaRPr lang="en-US" dirty="0"/>
          </a:p>
        </p:txBody>
      </p:sp>
      <p:cxnSp>
        <p:nvCxnSpPr>
          <p:cNvPr id="44" name="Straight Connector 43"/>
          <p:cNvCxnSpPr>
            <a:stCxn id="37" idx="7"/>
            <a:endCxn id="38" idx="2"/>
          </p:cNvCxnSpPr>
          <p:nvPr/>
        </p:nvCxnSpPr>
        <p:spPr>
          <a:xfrm rot="5400000" flipH="1" flipV="1">
            <a:off x="6855524" y="2213069"/>
            <a:ext cx="348644" cy="723107"/>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37" idx="7"/>
            <a:endCxn id="38" idx="4"/>
          </p:cNvCxnSpPr>
          <p:nvPr/>
        </p:nvCxnSpPr>
        <p:spPr>
          <a:xfrm rot="5400000" flipH="1" flipV="1">
            <a:off x="6969824" y="2213069"/>
            <a:ext cx="234344" cy="837407"/>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37" idx="6"/>
            <a:endCxn id="38" idx="4"/>
          </p:cNvCxnSpPr>
          <p:nvPr/>
        </p:nvCxnSpPr>
        <p:spPr>
          <a:xfrm flipV="1">
            <a:off x="6858000" y="2514600"/>
            <a:ext cx="647700" cy="800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endCxn id="39" idx="1"/>
          </p:cNvCxnSpPr>
          <p:nvPr/>
        </p:nvCxnSpPr>
        <p:spPr>
          <a:xfrm flipV="1">
            <a:off x="6858000" y="3310078"/>
            <a:ext cx="871678" cy="118922"/>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a:endCxn id="39" idx="3"/>
          </p:cNvCxnSpPr>
          <p:nvPr/>
        </p:nvCxnSpPr>
        <p:spPr>
          <a:xfrm>
            <a:off x="6858000" y="3429000"/>
            <a:ext cx="871678" cy="42722"/>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37" idx="5"/>
            <a:endCxn id="40" idx="0"/>
          </p:cNvCxnSpPr>
          <p:nvPr/>
        </p:nvCxnSpPr>
        <p:spPr>
          <a:xfrm rot="16200000" flipH="1">
            <a:off x="6512624" y="4036124"/>
            <a:ext cx="691544" cy="380207"/>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37" idx="4"/>
            <a:endCxn id="40" idx="1"/>
          </p:cNvCxnSpPr>
          <p:nvPr/>
        </p:nvCxnSpPr>
        <p:spPr>
          <a:xfrm rot="16200000" flipH="1">
            <a:off x="6343650" y="3981450"/>
            <a:ext cx="490678" cy="757378"/>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39" idx="3"/>
          </p:cNvCxnSpPr>
          <p:nvPr/>
        </p:nvCxnSpPr>
        <p:spPr>
          <a:xfrm flipV="1">
            <a:off x="6781800" y="3471722"/>
            <a:ext cx="947878" cy="109680"/>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1219200" y="6031468"/>
            <a:ext cx="2653290" cy="369332"/>
          </a:xfrm>
          <a:prstGeom prst="rect">
            <a:avLst/>
          </a:prstGeom>
          <a:noFill/>
        </p:spPr>
        <p:txBody>
          <a:bodyPr wrap="none" rtlCol="0">
            <a:spAutoFit/>
          </a:bodyPr>
          <a:lstStyle/>
          <a:p>
            <a:r>
              <a:rPr lang="en-US" dirty="0" smtClean="0"/>
              <a:t>Dense connected component</a:t>
            </a: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a:off x="5257800" y="3863787"/>
            <a:ext cx="1152525" cy="295275"/>
          </a:xfrm>
          <a:prstGeom prst="rect">
            <a:avLst/>
          </a:prstGeom>
          <a:noFill/>
          <a:ln w="9525">
            <a:noFill/>
            <a:miter lim="800000"/>
            <a:headEnd/>
            <a:tailEnd/>
          </a:ln>
          <a:effectLst/>
        </p:spPr>
      </p:pic>
      <p:pic>
        <p:nvPicPr>
          <p:cNvPr id="1026" name="Picture 2" descr="C:\Program Files\Microsoft Office\MEDIA\CAGCAT10\j0292020.wmf"/>
          <p:cNvPicPr>
            <a:picLocks noChangeAspect="1" noChangeArrowheads="1"/>
          </p:cNvPicPr>
          <p:nvPr/>
        </p:nvPicPr>
        <p:blipFill>
          <a:blip r:embed="rId4" cstate="print"/>
          <a:srcRect/>
          <a:stretch>
            <a:fillRect/>
          </a:stretch>
        </p:blipFill>
        <p:spPr bwMode="auto">
          <a:xfrm>
            <a:off x="6553200" y="1828800"/>
            <a:ext cx="1219200" cy="1157166"/>
          </a:xfrm>
          <a:prstGeom prst="rect">
            <a:avLst/>
          </a:prstGeom>
          <a:noFill/>
        </p:spPr>
      </p:pic>
      <p:sp>
        <p:nvSpPr>
          <p:cNvPr id="37" name="Rectangle 36"/>
          <p:cNvSpPr/>
          <p:nvPr/>
        </p:nvSpPr>
        <p:spPr>
          <a:xfrm>
            <a:off x="6553200" y="1752600"/>
            <a:ext cx="1295400" cy="1219200"/>
          </a:xfrm>
          <a:prstGeom prst="rect">
            <a:avLst/>
          </a:prstGeom>
          <a:no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Arrow Connector 56"/>
          <p:cNvCxnSpPr>
            <a:stCxn id="42" idx="1"/>
          </p:cNvCxnSpPr>
          <p:nvPr/>
        </p:nvCxnSpPr>
        <p:spPr>
          <a:xfrm rot="10800000">
            <a:off x="5029200" y="3795835"/>
            <a:ext cx="1524000" cy="451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Motivation	</a:t>
            </a:r>
            <a:endParaRPr lang="en-US" dirty="0"/>
          </a:p>
        </p:txBody>
      </p:sp>
      <p:sp>
        <p:nvSpPr>
          <p:cNvPr id="3" name="Content Placeholder 2"/>
          <p:cNvSpPr>
            <a:spLocks noGrp="1"/>
          </p:cNvSpPr>
          <p:nvPr>
            <p:ph sz="quarter" idx="1"/>
          </p:nvPr>
        </p:nvSpPr>
        <p:spPr/>
        <p:txBody>
          <a:bodyPr/>
          <a:lstStyle/>
          <a:p>
            <a:pPr>
              <a:buNone/>
            </a:pPr>
            <a:r>
              <a:rPr lang="en-US" dirty="0" smtClean="0"/>
              <a:t>Network Design Problem</a:t>
            </a:r>
          </a:p>
        </p:txBody>
      </p:sp>
      <p:sp>
        <p:nvSpPr>
          <p:cNvPr id="4" name="Oval 3"/>
          <p:cNvSpPr/>
          <p:nvPr/>
        </p:nvSpPr>
        <p:spPr>
          <a:xfrm>
            <a:off x="26670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p>
        </p:txBody>
      </p:sp>
      <p:sp>
        <p:nvSpPr>
          <p:cNvPr id="7" name="Oval 6"/>
          <p:cNvSpPr/>
          <p:nvPr/>
        </p:nvSpPr>
        <p:spPr>
          <a:xfrm>
            <a:off x="38862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p>
        </p:txBody>
      </p:sp>
      <p:sp>
        <p:nvSpPr>
          <p:cNvPr id="8" name="Oval 7"/>
          <p:cNvSpPr/>
          <p:nvPr/>
        </p:nvSpPr>
        <p:spPr>
          <a:xfrm>
            <a:off x="3505200" y="3581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p>
        </p:txBody>
      </p:sp>
      <p:sp>
        <p:nvSpPr>
          <p:cNvPr id="9" name="Oval 8"/>
          <p:cNvSpPr/>
          <p:nvPr/>
        </p:nvSpPr>
        <p:spPr>
          <a:xfrm>
            <a:off x="2514600" y="4038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p>
        </p:txBody>
      </p:sp>
      <p:sp>
        <p:nvSpPr>
          <p:cNvPr id="10" name="Oval 9"/>
          <p:cNvSpPr/>
          <p:nvPr/>
        </p:nvSpPr>
        <p:spPr>
          <a:xfrm>
            <a:off x="3048000" y="4495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p>
        </p:txBody>
      </p:sp>
      <p:sp>
        <p:nvSpPr>
          <p:cNvPr id="11" name="Oval 10"/>
          <p:cNvSpPr/>
          <p:nvPr/>
        </p:nvSpPr>
        <p:spPr>
          <a:xfrm>
            <a:off x="4419600" y="3657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p>
        </p:txBody>
      </p:sp>
      <p:sp>
        <p:nvSpPr>
          <p:cNvPr id="12" name="Oval 11"/>
          <p:cNvSpPr/>
          <p:nvPr/>
        </p:nvSpPr>
        <p:spPr>
          <a:xfrm>
            <a:off x="3352800" y="4114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p>
        </p:txBody>
      </p:sp>
      <p:sp>
        <p:nvSpPr>
          <p:cNvPr id="13" name="Oval 12"/>
          <p:cNvSpPr/>
          <p:nvPr/>
        </p:nvSpPr>
        <p:spPr>
          <a:xfrm>
            <a:off x="3276600" y="2819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p>
        </p:txBody>
      </p:sp>
      <p:sp>
        <p:nvSpPr>
          <p:cNvPr id="14" name="Oval 13"/>
          <p:cNvSpPr/>
          <p:nvPr/>
        </p:nvSpPr>
        <p:spPr>
          <a:xfrm>
            <a:off x="3962400" y="3886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p>
        </p:txBody>
      </p:sp>
      <p:cxnSp>
        <p:nvCxnSpPr>
          <p:cNvPr id="16" name="Straight Connector 15"/>
          <p:cNvCxnSpPr>
            <a:stCxn id="4" idx="6"/>
            <a:endCxn id="8" idx="2"/>
          </p:cNvCxnSpPr>
          <p:nvPr/>
        </p:nvCxnSpPr>
        <p:spPr>
          <a:xfrm>
            <a:off x="2819400" y="3276600"/>
            <a:ext cx="6858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3" idx="5"/>
            <a:endCxn id="8" idx="0"/>
          </p:cNvCxnSpPr>
          <p:nvPr/>
        </p:nvCxnSpPr>
        <p:spPr>
          <a:xfrm rot="16200000" flipH="1">
            <a:off x="3178082" y="3178082"/>
            <a:ext cx="631918" cy="1747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8" idx="7"/>
            <a:endCxn id="7" idx="3"/>
          </p:cNvCxnSpPr>
          <p:nvPr/>
        </p:nvCxnSpPr>
        <p:spPr>
          <a:xfrm rot="5400000" flipH="1" flipV="1">
            <a:off x="3482882" y="3178082"/>
            <a:ext cx="578036" cy="27323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8" idx="5"/>
            <a:endCxn id="14" idx="1"/>
          </p:cNvCxnSpPr>
          <p:nvPr/>
        </p:nvCxnSpPr>
        <p:spPr>
          <a:xfrm rot="16200000" flipH="1">
            <a:off x="3711482" y="3635282"/>
            <a:ext cx="197036" cy="34943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7" idx="5"/>
            <a:endCxn id="11" idx="1"/>
          </p:cNvCxnSpPr>
          <p:nvPr/>
        </p:nvCxnSpPr>
        <p:spPr>
          <a:xfrm rot="16200000" flipH="1">
            <a:off x="3901982" y="3139982"/>
            <a:ext cx="654236" cy="425636"/>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3" idx="3"/>
            <a:endCxn id="4" idx="7"/>
          </p:cNvCxnSpPr>
          <p:nvPr/>
        </p:nvCxnSpPr>
        <p:spPr>
          <a:xfrm rot="5400000">
            <a:off x="2911382" y="2835182"/>
            <a:ext cx="273236" cy="50183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8" idx="4"/>
            <a:endCxn id="12" idx="0"/>
          </p:cNvCxnSpPr>
          <p:nvPr/>
        </p:nvCxnSpPr>
        <p:spPr>
          <a:xfrm rot="5400000">
            <a:off x="3314700" y="3848100"/>
            <a:ext cx="381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2" idx="3"/>
            <a:endCxn id="10" idx="7"/>
          </p:cNvCxnSpPr>
          <p:nvPr/>
        </p:nvCxnSpPr>
        <p:spPr>
          <a:xfrm rot="5400000">
            <a:off x="3139982" y="4282982"/>
            <a:ext cx="273236" cy="197036"/>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4" idx="4"/>
            <a:endCxn id="9" idx="7"/>
          </p:cNvCxnSpPr>
          <p:nvPr/>
        </p:nvCxnSpPr>
        <p:spPr>
          <a:xfrm rot="5400000">
            <a:off x="2339882" y="3657600"/>
            <a:ext cx="708118" cy="985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12" idx="2"/>
            <a:endCxn id="9" idx="6"/>
          </p:cNvCxnSpPr>
          <p:nvPr/>
        </p:nvCxnSpPr>
        <p:spPr>
          <a:xfrm rot="10800000">
            <a:off x="2667000" y="4114800"/>
            <a:ext cx="685800" cy="76200"/>
          </a:xfrm>
          <a:prstGeom prst="line">
            <a:avLst/>
          </a:prstGeom>
        </p:spPr>
        <p:style>
          <a:lnRef idx="1">
            <a:schemeClr val="accent1"/>
          </a:lnRef>
          <a:fillRef idx="0">
            <a:schemeClr val="accent1"/>
          </a:fillRef>
          <a:effectRef idx="0">
            <a:schemeClr val="accent1"/>
          </a:effectRef>
          <a:fontRef idx="minor">
            <a:schemeClr val="tx1"/>
          </a:fontRef>
        </p:style>
      </p:cxnSp>
      <p:pic>
        <p:nvPicPr>
          <p:cNvPr id="42" name="Picture 2" descr="C:\Program Files\Microsoft Office\MEDIA\CAGCAT10\j0292020.wmf"/>
          <p:cNvPicPr>
            <a:picLocks noChangeAspect="1" noChangeArrowheads="1"/>
          </p:cNvPicPr>
          <p:nvPr/>
        </p:nvPicPr>
        <p:blipFill>
          <a:blip r:embed="rId4" cstate="print"/>
          <a:srcRect/>
          <a:stretch>
            <a:fillRect/>
          </a:stretch>
        </p:blipFill>
        <p:spPr bwMode="auto">
          <a:xfrm>
            <a:off x="6553200" y="3262434"/>
            <a:ext cx="1219200" cy="1157166"/>
          </a:xfrm>
          <a:prstGeom prst="rect">
            <a:avLst/>
          </a:prstGeom>
          <a:noFill/>
        </p:spPr>
      </p:pic>
      <p:pic>
        <p:nvPicPr>
          <p:cNvPr id="43" name="Picture 2" descr="C:\Program Files\Microsoft Office\MEDIA\CAGCAT10\j0292020.wmf"/>
          <p:cNvPicPr>
            <a:picLocks noChangeAspect="1" noChangeArrowheads="1"/>
          </p:cNvPicPr>
          <p:nvPr/>
        </p:nvPicPr>
        <p:blipFill>
          <a:blip r:embed="rId4" cstate="print"/>
          <a:srcRect/>
          <a:stretch>
            <a:fillRect/>
          </a:stretch>
        </p:blipFill>
        <p:spPr bwMode="auto">
          <a:xfrm>
            <a:off x="6629400" y="4495800"/>
            <a:ext cx="1219200" cy="1157166"/>
          </a:xfrm>
          <a:prstGeom prst="rect">
            <a:avLst/>
          </a:prstGeom>
          <a:noFill/>
        </p:spPr>
      </p:pic>
      <p:pic>
        <p:nvPicPr>
          <p:cNvPr id="1027" name="Picture 3"/>
          <p:cNvPicPr>
            <a:picLocks noChangeAspect="1" noChangeArrowheads="1"/>
          </p:cNvPicPr>
          <p:nvPr/>
        </p:nvPicPr>
        <p:blipFill>
          <a:blip r:embed="rId3" cstate="print"/>
          <a:srcRect/>
          <a:stretch>
            <a:fillRect/>
          </a:stretch>
        </p:blipFill>
        <p:spPr bwMode="auto">
          <a:xfrm>
            <a:off x="4940121" y="2299445"/>
            <a:ext cx="1152525" cy="295275"/>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srcRect/>
          <a:stretch>
            <a:fillRect/>
          </a:stretch>
        </p:blipFill>
        <p:spPr bwMode="auto">
          <a:xfrm>
            <a:off x="4791075" y="4876800"/>
            <a:ext cx="1152525" cy="295275"/>
          </a:xfrm>
          <a:prstGeom prst="rect">
            <a:avLst/>
          </a:prstGeom>
          <a:noFill/>
          <a:ln w="9525">
            <a:noFill/>
            <a:miter lim="800000"/>
            <a:headEnd/>
            <a:tailEnd/>
          </a:ln>
          <a:effectLst/>
        </p:spPr>
      </p:pic>
      <p:sp>
        <p:nvSpPr>
          <p:cNvPr id="51" name="TextBox 50"/>
          <p:cNvSpPr txBox="1"/>
          <p:nvPr/>
        </p:nvSpPr>
        <p:spPr>
          <a:xfrm>
            <a:off x="990600" y="5675293"/>
            <a:ext cx="7391400" cy="95410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800" b="1" dirty="0" smtClean="0">
                <a:solidFill>
                  <a:srgbClr val="00B050"/>
                </a:solidFill>
              </a:rPr>
              <a:t>Objective</a:t>
            </a:r>
            <a:r>
              <a:rPr lang="en-US" sz="2800" dirty="0" smtClean="0"/>
              <a:t>: Find minimum spanning tree that can be built collaboratively by these agents</a:t>
            </a:r>
            <a:endParaRPr lang="en-US" sz="2800" dirty="0"/>
          </a:p>
        </p:txBody>
      </p:sp>
      <p:sp>
        <p:nvSpPr>
          <p:cNvPr id="44" name="TextBox 43"/>
          <p:cNvSpPr txBox="1"/>
          <p:nvPr/>
        </p:nvSpPr>
        <p:spPr>
          <a:xfrm>
            <a:off x="5410200" y="1600200"/>
            <a:ext cx="762000" cy="646331"/>
          </a:xfrm>
          <a:prstGeom prst="rect">
            <a:avLst/>
          </a:prstGeom>
          <a:noFill/>
        </p:spPr>
        <p:txBody>
          <a:bodyPr wrap="square" rtlCol="0">
            <a:spAutoFit/>
          </a:bodyPr>
          <a:lstStyle/>
          <a:p>
            <a:r>
              <a:rPr lang="en-US" sz="5400" i="1" baseline="-25000" dirty="0" smtClean="0"/>
              <a:t>f</a:t>
            </a:r>
            <a:endParaRPr lang="en-US" sz="5400" i="1" baseline="-25000" dirty="0"/>
          </a:p>
        </p:txBody>
      </p:sp>
      <p:sp>
        <p:nvSpPr>
          <p:cNvPr id="46" name="TextBox 45"/>
          <p:cNvSpPr txBox="1"/>
          <p:nvPr/>
        </p:nvSpPr>
        <p:spPr>
          <a:xfrm>
            <a:off x="5222385" y="4240368"/>
            <a:ext cx="762000" cy="646331"/>
          </a:xfrm>
          <a:prstGeom prst="rect">
            <a:avLst/>
          </a:prstGeom>
          <a:noFill/>
        </p:spPr>
        <p:txBody>
          <a:bodyPr wrap="square" rtlCol="0">
            <a:spAutoFit/>
          </a:bodyPr>
          <a:lstStyle/>
          <a:p>
            <a:r>
              <a:rPr lang="en-US" sz="5400" i="1" baseline="-25000" dirty="0" smtClean="0"/>
              <a:t>h</a:t>
            </a:r>
            <a:endParaRPr lang="en-US" sz="5400" i="1" baseline="-25000" dirty="0"/>
          </a:p>
        </p:txBody>
      </p:sp>
      <p:cxnSp>
        <p:nvCxnSpPr>
          <p:cNvPr id="53" name="Straight Arrow Connector 52"/>
          <p:cNvCxnSpPr>
            <a:stCxn id="1026" idx="1"/>
          </p:cNvCxnSpPr>
          <p:nvPr/>
        </p:nvCxnSpPr>
        <p:spPr>
          <a:xfrm rot="10800000" flipV="1">
            <a:off x="4724400" y="2407382"/>
            <a:ext cx="1828800" cy="7168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43" idx="1"/>
          </p:cNvCxnSpPr>
          <p:nvPr/>
        </p:nvCxnSpPr>
        <p:spPr>
          <a:xfrm rot="10800000">
            <a:off x="4876800" y="4191001"/>
            <a:ext cx="1752600" cy="8833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562600" y="2971800"/>
            <a:ext cx="762000" cy="1200329"/>
          </a:xfrm>
          <a:prstGeom prst="rect">
            <a:avLst/>
          </a:prstGeom>
          <a:noFill/>
        </p:spPr>
        <p:txBody>
          <a:bodyPr wrap="square" rtlCol="0">
            <a:spAutoFit/>
          </a:bodyPr>
          <a:lstStyle/>
          <a:p>
            <a:r>
              <a:rPr lang="en-US" sz="5400" i="1" baseline="-25000" dirty="0" smtClean="0"/>
              <a:t>g</a:t>
            </a:r>
          </a:p>
          <a:p>
            <a:endParaRPr lang="en-US" sz="5400" i="1" baseline="-25000" dirty="0" smtClean="0"/>
          </a:p>
        </p:txBody>
      </p:sp>
      <p:sp>
        <p:nvSpPr>
          <p:cNvPr id="45" name="Rectangle 44"/>
          <p:cNvSpPr/>
          <p:nvPr/>
        </p:nvSpPr>
        <p:spPr>
          <a:xfrm>
            <a:off x="6553200" y="4495800"/>
            <a:ext cx="1295400" cy="1066800"/>
          </a:xfrm>
          <a:prstGeom prst="rect">
            <a:avLst/>
          </a:prstGeom>
          <a:noFill/>
          <a:ln w="889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553200" y="3200400"/>
            <a:ext cx="1295400" cy="1143000"/>
          </a:xfrm>
          <a:prstGeom prst="rect">
            <a:avLst/>
          </a:prstGeom>
          <a:noFill/>
          <a:ln w="889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2819400" y="3298919"/>
            <a:ext cx="685800" cy="381000"/>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3178082" y="3200401"/>
            <a:ext cx="631918" cy="174718"/>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3139982" y="4305301"/>
            <a:ext cx="273236" cy="197036"/>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707093" y="3653210"/>
            <a:ext cx="197036" cy="349436"/>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310311" y="3866028"/>
            <a:ext cx="381000" cy="15240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0800000">
            <a:off x="2662611" y="4132728"/>
            <a:ext cx="685800" cy="7620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flipH="1" flipV="1">
            <a:off x="3478493" y="3200400"/>
            <a:ext cx="578036" cy="273236"/>
          </a:xfrm>
          <a:prstGeom prst="line">
            <a:avLst/>
          </a:prstGeom>
          <a:ln w="508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3897593" y="3162300"/>
            <a:ext cx="654236" cy="425636"/>
          </a:xfrm>
          <a:prstGeom prst="line">
            <a:avLst/>
          </a:prstGeom>
          <a:ln w="50800">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4" grpId="0"/>
      <p:bldP spid="46"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 for Shortest Path</a:t>
            </a:r>
            <a:endParaRPr lang="en-US" dirty="0"/>
          </a:p>
        </p:txBody>
      </p:sp>
      <p:sp>
        <p:nvSpPr>
          <p:cNvPr id="3" name="Content Placeholder 2"/>
          <p:cNvSpPr>
            <a:spLocks noGrp="1"/>
          </p:cNvSpPr>
          <p:nvPr>
            <p:ph sz="quarter" idx="1"/>
          </p:nvPr>
        </p:nvSpPr>
        <p:spPr>
          <a:xfrm>
            <a:off x="533400" y="1447800"/>
            <a:ext cx="8382000" cy="4572000"/>
          </a:xfrm>
        </p:spPr>
        <p:txBody>
          <a:bodyPr>
            <a:normAutofit/>
          </a:bodyPr>
          <a:lstStyle/>
          <a:p>
            <a:pPr marL="514350" indent="-514350">
              <a:lnSpc>
                <a:spcPct val="80000"/>
              </a:lnSpc>
              <a:buNone/>
            </a:pPr>
            <a:r>
              <a:rPr lang="en-US" sz="2400" dirty="0" smtClean="0"/>
              <a:t>STEP 1: </a:t>
            </a:r>
            <a:r>
              <a:rPr lang="en-US" sz="2400" b="1" dirty="0" smtClean="0">
                <a:solidFill>
                  <a:srgbClr val="00B050"/>
                </a:solidFill>
              </a:rPr>
              <a:t>Pruning</a:t>
            </a:r>
          </a:p>
          <a:p>
            <a:pPr>
              <a:lnSpc>
                <a:spcPct val="80000"/>
              </a:lnSpc>
              <a:buNone/>
            </a:pPr>
            <a:r>
              <a:rPr lang="en-US" sz="2400" dirty="0" smtClean="0"/>
              <a:t>                - Let w</a:t>
            </a:r>
            <a:r>
              <a:rPr lang="en-US" sz="2400" baseline="-25000" dirty="0" smtClean="0"/>
              <a:t>e </a:t>
            </a:r>
            <a:r>
              <a:rPr lang="en-US" sz="2400" dirty="0" smtClean="0"/>
              <a:t> =  f({e})</a:t>
            </a:r>
          </a:p>
          <a:p>
            <a:pPr>
              <a:lnSpc>
                <a:spcPct val="80000"/>
              </a:lnSpc>
              <a:buNone/>
            </a:pPr>
            <a:r>
              <a:rPr lang="en-US" sz="2400" dirty="0" smtClean="0"/>
              <a:t>		   - Guess edge e* = </a:t>
            </a:r>
            <a:r>
              <a:rPr lang="en-US" sz="2400" dirty="0" err="1" smtClean="0"/>
              <a:t>argmax</a:t>
            </a:r>
            <a:r>
              <a:rPr lang="en-US" sz="2400" dirty="0" smtClean="0"/>
              <a:t> {w</a:t>
            </a:r>
            <a:r>
              <a:rPr lang="en-US" sz="2400" baseline="-25000" dirty="0" smtClean="0"/>
              <a:t>e  </a:t>
            </a:r>
            <a:r>
              <a:rPr lang="en-US" sz="2400" dirty="0" smtClean="0"/>
              <a:t>| e  </a:t>
            </a:r>
            <a:r>
              <a:rPr lang="el-GR" sz="2400" dirty="0" smtClean="0">
                <a:ea typeface="Cambria Math" pitchFamily="18" charset="0"/>
                <a:cs typeface="Cambria Math" pitchFamily="18" charset="0"/>
              </a:rPr>
              <a:t>ϵ</a:t>
            </a:r>
            <a:r>
              <a:rPr lang="en-US" sz="2400" dirty="0" smtClean="0"/>
              <a:t> OPT path}</a:t>
            </a:r>
          </a:p>
          <a:p>
            <a:pPr>
              <a:lnSpc>
                <a:spcPct val="80000"/>
              </a:lnSpc>
              <a:buNone/>
            </a:pPr>
            <a:r>
              <a:rPr lang="en-US" sz="2400" dirty="0" smtClean="0"/>
              <a:t>		   - Remove edges costlier than w</a:t>
            </a:r>
            <a:r>
              <a:rPr lang="en-US" sz="2400" baseline="-25000" dirty="0" smtClean="0"/>
              <a:t>e*</a:t>
            </a:r>
            <a:endParaRPr lang="en-US" sz="2400" dirty="0" smtClean="0"/>
          </a:p>
          <a:p>
            <a:pPr>
              <a:buNone/>
            </a:pPr>
            <a:r>
              <a:rPr lang="en-US" sz="2400" dirty="0" smtClean="0"/>
              <a:t>STEP 2 : </a:t>
            </a:r>
            <a:r>
              <a:rPr lang="en-US" sz="2400" b="1" dirty="0" smtClean="0">
                <a:solidFill>
                  <a:srgbClr val="00B050"/>
                </a:solidFill>
              </a:rPr>
              <a:t>Contraction</a:t>
            </a:r>
          </a:p>
          <a:p>
            <a:pPr>
              <a:lnSpc>
                <a:spcPct val="80000"/>
              </a:lnSpc>
              <a:buNone/>
            </a:pPr>
            <a:r>
              <a:rPr lang="en-US" sz="2400" dirty="0" smtClean="0"/>
              <a:t>		   -</a:t>
            </a:r>
            <a:r>
              <a:rPr lang="en-US" sz="2400" dirty="0" smtClean="0">
                <a:solidFill>
                  <a:srgbClr val="FF0000"/>
                </a:solidFill>
              </a:rPr>
              <a:t> </a:t>
            </a:r>
            <a:r>
              <a:rPr lang="en-US" sz="2400" dirty="0" smtClean="0"/>
              <a:t>if </a:t>
            </a:r>
            <a:r>
              <a:rPr lang="en-US" sz="2400" dirty="0" smtClean="0">
                <a:ea typeface="Arial Unicode MS" pitchFamily="34" charset="-128"/>
                <a:cs typeface="Arial Unicode MS" pitchFamily="34" charset="-128"/>
              </a:rPr>
              <a:t>∃ v , </a:t>
            </a:r>
            <a:r>
              <a:rPr lang="en-US" sz="2400" dirty="0" err="1" smtClean="0">
                <a:ea typeface="Arial Unicode MS" pitchFamily="34" charset="-128"/>
                <a:cs typeface="Arial Unicode MS" pitchFamily="34" charset="-128"/>
              </a:rPr>
              <a:t>s.t</a:t>
            </a:r>
            <a:r>
              <a:rPr lang="en-US" sz="2400" dirty="0" smtClean="0">
                <a:ea typeface="Arial Unicode MS" pitchFamily="34" charset="-128"/>
                <a:cs typeface="Arial Unicode MS" pitchFamily="34" charset="-128"/>
              </a:rPr>
              <a:t>. </a:t>
            </a:r>
            <a:r>
              <a:rPr lang="en-US" sz="2400" dirty="0" smtClean="0"/>
              <a:t>degree(v) &lt; n</a:t>
            </a:r>
            <a:r>
              <a:rPr lang="en-US" sz="2400" baseline="30000" dirty="0" smtClean="0"/>
              <a:t>1/3</a:t>
            </a:r>
            <a:r>
              <a:rPr lang="en-US" sz="2400" dirty="0" smtClean="0"/>
              <a:t>, contract neighborhood of  v</a:t>
            </a:r>
          </a:p>
          <a:p>
            <a:pPr>
              <a:lnSpc>
                <a:spcPct val="80000"/>
              </a:lnSpc>
              <a:buNone/>
            </a:pPr>
            <a:r>
              <a:rPr lang="en-US" sz="2400" dirty="0" smtClean="0"/>
              <a:t>		   - repeat</a:t>
            </a:r>
          </a:p>
          <a:p>
            <a:pPr>
              <a:buNone/>
            </a:pPr>
            <a:r>
              <a:rPr lang="en-US" sz="2400" dirty="0" smtClean="0"/>
              <a:t>STEP 3 : </a:t>
            </a:r>
            <a:r>
              <a:rPr lang="en-US" sz="2400" b="1" dirty="0" smtClean="0">
                <a:solidFill>
                  <a:srgbClr val="00B050"/>
                </a:solidFill>
              </a:rPr>
              <a:t>Ellipsoid Approximation</a:t>
            </a:r>
          </a:p>
          <a:p>
            <a:pPr>
              <a:lnSpc>
                <a:spcPct val="80000"/>
              </a:lnSpc>
              <a:buNone/>
            </a:pPr>
            <a:r>
              <a:rPr lang="en-US" sz="2400" dirty="0" smtClean="0"/>
              <a:t>		   -</a:t>
            </a:r>
            <a:r>
              <a:rPr lang="en-US" sz="2400" dirty="0" smtClean="0">
                <a:solidFill>
                  <a:srgbClr val="FF0000"/>
                </a:solidFill>
              </a:rPr>
              <a:t> </a:t>
            </a:r>
            <a:r>
              <a:rPr lang="en-US" sz="2400" dirty="0" smtClean="0"/>
              <a:t>Calculate ellipsoidal approximation (</a:t>
            </a:r>
            <a:r>
              <a:rPr lang="en-US" sz="2400" dirty="0" err="1" smtClean="0"/>
              <a:t>d,g</a:t>
            </a:r>
            <a:r>
              <a:rPr lang="en-US" sz="2400" dirty="0" smtClean="0"/>
              <a:t>) for the residual graph</a:t>
            </a:r>
          </a:p>
          <a:p>
            <a:pPr>
              <a:lnSpc>
                <a:spcPct val="80000"/>
              </a:lnSpc>
              <a:buNone/>
            </a:pPr>
            <a:endParaRPr lang="en-US" sz="2400" dirty="0" smtClean="0"/>
          </a:p>
          <a:p>
            <a:pPr>
              <a:lnSpc>
                <a:spcPct val="80000"/>
              </a:lnSpc>
              <a:buNone/>
            </a:pPr>
            <a:endParaRPr lang="en-US" sz="2400" b="1" baseline="30000" dirty="0" smtClean="0"/>
          </a:p>
          <a:p>
            <a:pPr>
              <a:buNone/>
            </a:pPr>
            <a:endParaRPr lang="en-US" sz="2400" b="1" dirty="0">
              <a:solidFill>
                <a:srgbClr val="00B050"/>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 for Shortest Path</a:t>
            </a:r>
            <a:endParaRPr lang="en-US" dirty="0"/>
          </a:p>
        </p:txBody>
      </p:sp>
      <p:sp>
        <p:nvSpPr>
          <p:cNvPr id="3" name="Content Placeholder 2"/>
          <p:cNvSpPr>
            <a:spLocks noGrp="1"/>
          </p:cNvSpPr>
          <p:nvPr>
            <p:ph sz="quarter" idx="1"/>
          </p:nvPr>
        </p:nvSpPr>
        <p:spPr>
          <a:xfrm>
            <a:off x="533400" y="1447800"/>
            <a:ext cx="8382000" cy="5029200"/>
          </a:xfrm>
        </p:spPr>
        <p:txBody>
          <a:bodyPr>
            <a:normAutofit/>
          </a:bodyPr>
          <a:lstStyle/>
          <a:p>
            <a:pPr marL="514350" indent="-514350">
              <a:lnSpc>
                <a:spcPct val="80000"/>
              </a:lnSpc>
              <a:buNone/>
            </a:pPr>
            <a:r>
              <a:rPr lang="en-US" sz="2400" dirty="0" smtClean="0"/>
              <a:t>STEP 1: </a:t>
            </a:r>
            <a:r>
              <a:rPr lang="en-US" sz="2400" b="1" dirty="0" smtClean="0">
                <a:solidFill>
                  <a:srgbClr val="00B050"/>
                </a:solidFill>
              </a:rPr>
              <a:t>Pruning</a:t>
            </a:r>
          </a:p>
          <a:p>
            <a:pPr>
              <a:lnSpc>
                <a:spcPct val="80000"/>
              </a:lnSpc>
              <a:buNone/>
            </a:pPr>
            <a:r>
              <a:rPr lang="en-US" sz="2400" dirty="0" smtClean="0"/>
              <a:t>                - Let w</a:t>
            </a:r>
            <a:r>
              <a:rPr lang="en-US" sz="2400" baseline="-25000" dirty="0" smtClean="0"/>
              <a:t>e </a:t>
            </a:r>
            <a:r>
              <a:rPr lang="en-US" sz="2400" dirty="0" smtClean="0"/>
              <a:t> =  f({e})</a:t>
            </a:r>
          </a:p>
          <a:p>
            <a:pPr>
              <a:lnSpc>
                <a:spcPct val="80000"/>
              </a:lnSpc>
              <a:buNone/>
            </a:pPr>
            <a:r>
              <a:rPr lang="en-US" sz="2400" dirty="0" smtClean="0"/>
              <a:t>		   - Guess edge e* = </a:t>
            </a:r>
            <a:r>
              <a:rPr lang="en-US" sz="2400" dirty="0" err="1" smtClean="0"/>
              <a:t>argmax</a:t>
            </a:r>
            <a:r>
              <a:rPr lang="en-US" sz="2400" dirty="0" smtClean="0"/>
              <a:t> {w</a:t>
            </a:r>
            <a:r>
              <a:rPr lang="en-US" sz="2400" baseline="-25000" dirty="0" smtClean="0"/>
              <a:t>e  </a:t>
            </a:r>
            <a:r>
              <a:rPr lang="en-US" sz="2400" dirty="0" smtClean="0"/>
              <a:t>| e  </a:t>
            </a:r>
            <a:r>
              <a:rPr lang="el-GR" sz="2400" dirty="0" smtClean="0">
                <a:ea typeface="Cambria Math" pitchFamily="18" charset="0"/>
                <a:cs typeface="Cambria Math" pitchFamily="18" charset="0"/>
              </a:rPr>
              <a:t>ϵ</a:t>
            </a:r>
            <a:r>
              <a:rPr lang="en-US" sz="2400" dirty="0" smtClean="0"/>
              <a:t> OPT path}</a:t>
            </a:r>
          </a:p>
          <a:p>
            <a:pPr>
              <a:lnSpc>
                <a:spcPct val="80000"/>
              </a:lnSpc>
              <a:buNone/>
            </a:pPr>
            <a:r>
              <a:rPr lang="en-US" sz="2400" dirty="0" smtClean="0"/>
              <a:t>		   - Remove edges costlier than w</a:t>
            </a:r>
            <a:r>
              <a:rPr lang="en-US" sz="2400" baseline="-25000" dirty="0" smtClean="0"/>
              <a:t>e*</a:t>
            </a:r>
            <a:endParaRPr lang="en-US" sz="2400" dirty="0" smtClean="0"/>
          </a:p>
          <a:p>
            <a:pPr>
              <a:buNone/>
            </a:pPr>
            <a:r>
              <a:rPr lang="en-US" sz="2400" dirty="0" smtClean="0"/>
              <a:t>STEP 2 : </a:t>
            </a:r>
            <a:r>
              <a:rPr lang="en-US" sz="2400" b="1" dirty="0" smtClean="0">
                <a:solidFill>
                  <a:srgbClr val="00B050"/>
                </a:solidFill>
              </a:rPr>
              <a:t>Contraction</a:t>
            </a:r>
          </a:p>
          <a:p>
            <a:pPr>
              <a:lnSpc>
                <a:spcPct val="80000"/>
              </a:lnSpc>
              <a:buNone/>
            </a:pPr>
            <a:r>
              <a:rPr lang="en-US" sz="2400" dirty="0" smtClean="0"/>
              <a:t>		   -</a:t>
            </a:r>
            <a:r>
              <a:rPr lang="en-US" sz="2400" dirty="0" smtClean="0">
                <a:solidFill>
                  <a:srgbClr val="FF0000"/>
                </a:solidFill>
              </a:rPr>
              <a:t> </a:t>
            </a:r>
            <a:r>
              <a:rPr lang="en-US" sz="2400" dirty="0" smtClean="0"/>
              <a:t>if </a:t>
            </a:r>
            <a:r>
              <a:rPr lang="en-US" sz="2400" dirty="0" smtClean="0">
                <a:ea typeface="Arial Unicode MS" pitchFamily="34" charset="-128"/>
                <a:cs typeface="Arial Unicode MS" pitchFamily="34" charset="-128"/>
              </a:rPr>
              <a:t>∃ v , </a:t>
            </a:r>
            <a:r>
              <a:rPr lang="en-US" sz="2400" dirty="0" err="1" smtClean="0">
                <a:ea typeface="Arial Unicode MS" pitchFamily="34" charset="-128"/>
                <a:cs typeface="Arial Unicode MS" pitchFamily="34" charset="-128"/>
              </a:rPr>
              <a:t>s.t</a:t>
            </a:r>
            <a:r>
              <a:rPr lang="en-US" sz="2400" dirty="0" smtClean="0">
                <a:ea typeface="Arial Unicode MS" pitchFamily="34" charset="-128"/>
                <a:cs typeface="Arial Unicode MS" pitchFamily="34" charset="-128"/>
              </a:rPr>
              <a:t>. </a:t>
            </a:r>
            <a:r>
              <a:rPr lang="en-US" sz="2400" dirty="0" smtClean="0"/>
              <a:t>degree(v) &lt; n</a:t>
            </a:r>
            <a:r>
              <a:rPr lang="en-US" sz="2400" baseline="30000" dirty="0" smtClean="0"/>
              <a:t>1/3</a:t>
            </a:r>
            <a:r>
              <a:rPr lang="en-US" sz="2400" dirty="0" smtClean="0"/>
              <a:t>, contract neighborhood of  v</a:t>
            </a:r>
          </a:p>
          <a:p>
            <a:pPr>
              <a:lnSpc>
                <a:spcPct val="80000"/>
              </a:lnSpc>
              <a:buNone/>
            </a:pPr>
            <a:r>
              <a:rPr lang="en-US" sz="2400" dirty="0" smtClean="0"/>
              <a:t>		   - repeat</a:t>
            </a:r>
          </a:p>
          <a:p>
            <a:pPr>
              <a:buNone/>
            </a:pPr>
            <a:r>
              <a:rPr lang="en-US" sz="2400" dirty="0" smtClean="0"/>
              <a:t>STEP 3 : </a:t>
            </a:r>
            <a:r>
              <a:rPr lang="en-US" sz="2400" b="1" dirty="0" smtClean="0">
                <a:solidFill>
                  <a:srgbClr val="00B050"/>
                </a:solidFill>
              </a:rPr>
              <a:t>Ellipsoid Approximation</a:t>
            </a:r>
          </a:p>
          <a:p>
            <a:pPr>
              <a:lnSpc>
                <a:spcPct val="80000"/>
              </a:lnSpc>
              <a:buNone/>
            </a:pPr>
            <a:r>
              <a:rPr lang="en-US" sz="2400" dirty="0" smtClean="0"/>
              <a:t>		   -</a:t>
            </a:r>
            <a:r>
              <a:rPr lang="en-US" sz="2400" dirty="0" smtClean="0">
                <a:solidFill>
                  <a:srgbClr val="FF0000"/>
                </a:solidFill>
              </a:rPr>
              <a:t> </a:t>
            </a:r>
            <a:r>
              <a:rPr lang="en-US" sz="2400" dirty="0" smtClean="0"/>
              <a:t>Calculate ellipsoidal approximation (</a:t>
            </a:r>
            <a:r>
              <a:rPr lang="en-US" sz="2400" dirty="0" err="1" smtClean="0"/>
              <a:t>d,g</a:t>
            </a:r>
            <a:r>
              <a:rPr lang="en-US" sz="2400" dirty="0" smtClean="0"/>
              <a:t>) for the residual graph</a:t>
            </a:r>
          </a:p>
          <a:p>
            <a:pPr>
              <a:buNone/>
            </a:pPr>
            <a:r>
              <a:rPr lang="en-US" sz="2400" dirty="0" smtClean="0"/>
              <a:t>STEP 4 : </a:t>
            </a:r>
            <a:r>
              <a:rPr lang="en-US" sz="2400" b="1" dirty="0" smtClean="0">
                <a:solidFill>
                  <a:srgbClr val="00B050"/>
                </a:solidFill>
              </a:rPr>
              <a:t>Search</a:t>
            </a:r>
          </a:p>
          <a:p>
            <a:pPr>
              <a:buNone/>
            </a:pPr>
            <a:r>
              <a:rPr lang="en-US" sz="2400" dirty="0" smtClean="0"/>
              <a:t>		   -</a:t>
            </a:r>
            <a:r>
              <a:rPr lang="en-US" sz="2400" dirty="0" smtClean="0">
                <a:solidFill>
                  <a:srgbClr val="FF0000"/>
                </a:solidFill>
              </a:rPr>
              <a:t> </a:t>
            </a:r>
            <a:r>
              <a:rPr lang="en-US" sz="2400" dirty="0" smtClean="0"/>
              <a:t>Find shortest </a:t>
            </a:r>
            <a:r>
              <a:rPr lang="en-US" sz="2400" i="1" dirty="0" smtClean="0"/>
              <a:t>s-t </a:t>
            </a:r>
            <a:r>
              <a:rPr lang="en-US" sz="2400" dirty="0" smtClean="0"/>
              <a:t>path according to g.</a:t>
            </a:r>
          </a:p>
          <a:p>
            <a:pPr>
              <a:buNone/>
            </a:pPr>
            <a:endParaRPr lang="en-US" sz="2400" dirty="0" smtClean="0"/>
          </a:p>
          <a:p>
            <a:pPr>
              <a:lnSpc>
                <a:spcPct val="80000"/>
              </a:lnSpc>
              <a:buNone/>
            </a:pPr>
            <a:endParaRPr lang="en-US" sz="2400" dirty="0" smtClean="0"/>
          </a:p>
          <a:p>
            <a:pPr>
              <a:lnSpc>
                <a:spcPct val="80000"/>
              </a:lnSpc>
              <a:buNone/>
            </a:pPr>
            <a:endParaRPr lang="en-US" sz="2400" b="1" baseline="30000" dirty="0" smtClean="0"/>
          </a:p>
          <a:p>
            <a:pPr>
              <a:buNone/>
            </a:pPr>
            <a:endParaRPr lang="en-US" sz="2400" b="1" dirty="0">
              <a:solidFill>
                <a:srgbClr val="00B050"/>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1600200" y="1219200"/>
            <a:ext cx="3810000" cy="4572000"/>
            <a:chOff x="1828800" y="2286000"/>
            <a:chExt cx="2362200" cy="2807732"/>
          </a:xfrm>
        </p:grpSpPr>
        <p:sp>
          <p:nvSpPr>
            <p:cNvPr id="20" name="Oval 19"/>
            <p:cNvSpPr/>
            <p:nvPr/>
          </p:nvSpPr>
          <p:spPr>
            <a:xfrm>
              <a:off x="1828800" y="2514600"/>
              <a:ext cx="1295400" cy="1600200"/>
            </a:xfrm>
            <a:prstGeom prst="ellipse">
              <a:avLst/>
            </a:prstGeom>
            <a:solidFill>
              <a:srgbClr val="FFC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Oval 20"/>
            <p:cNvSpPr/>
            <p:nvPr/>
          </p:nvSpPr>
          <p:spPr>
            <a:xfrm>
              <a:off x="3657600" y="2286000"/>
              <a:ext cx="228600" cy="228600"/>
            </a:xfrm>
            <a:prstGeom prst="ellipse">
              <a:avLst/>
            </a:prstGeom>
            <a:solidFill>
              <a:srgbClr val="00B05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Oval 21"/>
            <p:cNvSpPr/>
            <p:nvPr/>
          </p:nvSpPr>
          <p:spPr>
            <a:xfrm>
              <a:off x="3962400" y="3276600"/>
              <a:ext cx="228600" cy="228600"/>
            </a:xfrm>
            <a:prstGeom prst="ellipse">
              <a:avLst/>
            </a:prstGeom>
            <a:solidFill>
              <a:srgbClr val="00B05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Oval 22"/>
            <p:cNvSpPr/>
            <p:nvPr/>
          </p:nvSpPr>
          <p:spPr>
            <a:xfrm>
              <a:off x="3200400" y="4572000"/>
              <a:ext cx="228600" cy="228600"/>
            </a:xfrm>
            <a:prstGeom prst="ellipse">
              <a:avLst/>
            </a:prstGeom>
            <a:solidFill>
              <a:srgbClr val="00B05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TextBox 23"/>
            <p:cNvSpPr txBox="1"/>
            <p:nvPr/>
          </p:nvSpPr>
          <p:spPr>
            <a:xfrm>
              <a:off x="1887071" y="2983468"/>
              <a:ext cx="228600" cy="369332"/>
            </a:xfrm>
            <a:prstGeom prst="rect">
              <a:avLst/>
            </a:prstGeom>
            <a:noFill/>
          </p:spPr>
          <p:txBody>
            <a:bodyPr wrap="square" rtlCol="0">
              <a:spAutoFit/>
            </a:bodyPr>
            <a:lstStyle/>
            <a:p>
              <a:r>
                <a:rPr lang="en-US" dirty="0" smtClean="0"/>
                <a:t>s</a:t>
              </a:r>
              <a:endParaRPr lang="en-US" dirty="0"/>
            </a:p>
          </p:txBody>
        </p:sp>
        <p:sp>
          <p:nvSpPr>
            <p:cNvPr id="25" name="TextBox 24"/>
            <p:cNvSpPr txBox="1"/>
            <p:nvPr/>
          </p:nvSpPr>
          <p:spPr>
            <a:xfrm>
              <a:off x="3200400" y="4724400"/>
              <a:ext cx="228600" cy="369332"/>
            </a:xfrm>
            <a:prstGeom prst="rect">
              <a:avLst/>
            </a:prstGeom>
            <a:noFill/>
          </p:spPr>
          <p:txBody>
            <a:bodyPr wrap="square" rtlCol="0">
              <a:spAutoFit/>
            </a:bodyPr>
            <a:lstStyle/>
            <a:p>
              <a:r>
                <a:rPr lang="en-US" dirty="0" smtClean="0"/>
                <a:t>t</a:t>
              </a:r>
              <a:endParaRPr lang="en-US" dirty="0"/>
            </a:p>
          </p:txBody>
        </p:sp>
        <p:cxnSp>
          <p:nvCxnSpPr>
            <p:cNvPr id="26" name="Straight Connector 25"/>
            <p:cNvCxnSpPr>
              <a:stCxn id="20" idx="7"/>
              <a:endCxn id="21" idx="2"/>
            </p:cNvCxnSpPr>
            <p:nvPr/>
          </p:nvCxnSpPr>
          <p:spPr>
            <a:xfrm rot="5400000" flipH="1" flipV="1">
              <a:off x="3121724" y="2213069"/>
              <a:ext cx="348644" cy="72310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0" idx="7"/>
              <a:endCxn id="21" idx="4"/>
            </p:cNvCxnSpPr>
            <p:nvPr/>
          </p:nvCxnSpPr>
          <p:spPr>
            <a:xfrm rot="5400000" flipH="1" flipV="1">
              <a:off x="3236024" y="2213069"/>
              <a:ext cx="234344" cy="837407"/>
            </a:xfrm>
            <a:prstGeom prst="line">
              <a:avLst/>
            </a:prstGeom>
            <a:ln w="476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0" idx="6"/>
              <a:endCxn id="21" idx="4"/>
            </p:cNvCxnSpPr>
            <p:nvPr/>
          </p:nvCxnSpPr>
          <p:spPr>
            <a:xfrm flipV="1">
              <a:off x="3124200" y="2514600"/>
              <a:ext cx="647700" cy="800100"/>
            </a:xfrm>
            <a:prstGeom prst="line">
              <a:avLst/>
            </a:prstGeom>
            <a:ln w="476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endCxn id="22" idx="1"/>
            </p:cNvCxnSpPr>
            <p:nvPr/>
          </p:nvCxnSpPr>
          <p:spPr>
            <a:xfrm flipV="1">
              <a:off x="3124200" y="3310078"/>
              <a:ext cx="871678" cy="118922"/>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endCxn id="22" idx="3"/>
            </p:cNvCxnSpPr>
            <p:nvPr/>
          </p:nvCxnSpPr>
          <p:spPr>
            <a:xfrm>
              <a:off x="3124200" y="3429000"/>
              <a:ext cx="871678" cy="4272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0" idx="5"/>
              <a:endCxn id="23" idx="0"/>
            </p:cNvCxnSpPr>
            <p:nvPr/>
          </p:nvCxnSpPr>
          <p:spPr>
            <a:xfrm rot="16200000" flipH="1">
              <a:off x="2778824" y="4036124"/>
              <a:ext cx="691544" cy="380207"/>
            </a:xfrm>
            <a:prstGeom prst="line">
              <a:avLst/>
            </a:prstGeom>
            <a:ln w="476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0" idx="4"/>
              <a:endCxn id="23" idx="1"/>
            </p:cNvCxnSpPr>
            <p:nvPr/>
          </p:nvCxnSpPr>
          <p:spPr>
            <a:xfrm rot="16200000" flipH="1">
              <a:off x="2609850" y="3981450"/>
              <a:ext cx="490678" cy="7573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22" idx="3"/>
            </p:cNvCxnSpPr>
            <p:nvPr/>
          </p:nvCxnSpPr>
          <p:spPr>
            <a:xfrm flipV="1">
              <a:off x="3048000" y="3471722"/>
              <a:ext cx="947878" cy="109680"/>
            </a:xfrm>
            <a:prstGeom prst="line">
              <a:avLst/>
            </a:prstGeom>
          </p:spPr>
          <p:style>
            <a:lnRef idx="1">
              <a:schemeClr val="accent1"/>
            </a:lnRef>
            <a:fillRef idx="0">
              <a:schemeClr val="accent1"/>
            </a:fillRef>
            <a:effectRef idx="0">
              <a:schemeClr val="accent1"/>
            </a:effectRef>
            <a:fontRef idx="minor">
              <a:schemeClr val="tx1"/>
            </a:fontRef>
          </p:style>
        </p:cxnSp>
        <p:sp>
          <p:nvSpPr>
            <p:cNvPr id="40" name="Freeform 39"/>
            <p:cNvSpPr/>
            <p:nvPr/>
          </p:nvSpPr>
          <p:spPr>
            <a:xfrm>
              <a:off x="2061882" y="2620683"/>
              <a:ext cx="896471" cy="561788"/>
            </a:xfrm>
            <a:custGeom>
              <a:avLst/>
              <a:gdLst>
                <a:gd name="connsiteX0" fmla="*/ 0 w 896471"/>
                <a:gd name="connsiteY0" fmla="*/ 463176 h 561788"/>
                <a:gd name="connsiteX1" fmla="*/ 125506 w 896471"/>
                <a:gd name="connsiteY1" fmla="*/ 122517 h 561788"/>
                <a:gd name="connsiteX2" fmla="*/ 484094 w 896471"/>
                <a:gd name="connsiteY2" fmla="*/ 552823 h 561788"/>
                <a:gd name="connsiteX3" fmla="*/ 519953 w 896471"/>
                <a:gd name="connsiteY3" fmla="*/ 68729 h 561788"/>
                <a:gd name="connsiteX4" fmla="*/ 896471 w 896471"/>
                <a:gd name="connsiteY4" fmla="*/ 140446 h 561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471" h="561788">
                  <a:moveTo>
                    <a:pt x="0" y="463176"/>
                  </a:moveTo>
                  <a:cubicBezTo>
                    <a:pt x="22412" y="285376"/>
                    <a:pt x="44824" y="107576"/>
                    <a:pt x="125506" y="122517"/>
                  </a:cubicBezTo>
                  <a:cubicBezTo>
                    <a:pt x="206188" y="137458"/>
                    <a:pt x="418353" y="561788"/>
                    <a:pt x="484094" y="552823"/>
                  </a:cubicBezTo>
                  <a:cubicBezTo>
                    <a:pt x="549835" y="543858"/>
                    <a:pt x="451224" y="137458"/>
                    <a:pt x="519953" y="68729"/>
                  </a:cubicBezTo>
                  <a:cubicBezTo>
                    <a:pt x="588682" y="0"/>
                    <a:pt x="742576" y="70223"/>
                    <a:pt x="896471" y="140446"/>
                  </a:cubicBezTo>
                </a:path>
              </a:pathLst>
            </a:custGeom>
            <a:ln w="4762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2348753" y="3281082"/>
              <a:ext cx="788894" cy="627530"/>
            </a:xfrm>
            <a:custGeom>
              <a:avLst/>
              <a:gdLst>
                <a:gd name="connsiteX0" fmla="*/ 788894 w 788894"/>
                <a:gd name="connsiteY0" fmla="*/ 0 h 627530"/>
                <a:gd name="connsiteX1" fmla="*/ 35859 w 788894"/>
                <a:gd name="connsiteY1" fmla="*/ 286871 h 627530"/>
                <a:gd name="connsiteX2" fmla="*/ 573741 w 788894"/>
                <a:gd name="connsiteY2" fmla="*/ 286871 h 627530"/>
                <a:gd name="connsiteX3" fmla="*/ 179294 w 788894"/>
                <a:gd name="connsiteY3" fmla="*/ 573742 h 627530"/>
                <a:gd name="connsiteX4" fmla="*/ 591671 w 788894"/>
                <a:gd name="connsiteY4" fmla="*/ 609600 h 627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894" h="627530">
                  <a:moveTo>
                    <a:pt x="788894" y="0"/>
                  </a:moveTo>
                  <a:cubicBezTo>
                    <a:pt x="430306" y="119529"/>
                    <a:pt x="71718" y="239059"/>
                    <a:pt x="35859" y="286871"/>
                  </a:cubicBezTo>
                  <a:cubicBezTo>
                    <a:pt x="0" y="334683"/>
                    <a:pt x="549835" y="239059"/>
                    <a:pt x="573741" y="286871"/>
                  </a:cubicBezTo>
                  <a:cubicBezTo>
                    <a:pt x="597647" y="334683"/>
                    <a:pt x="176306" y="519954"/>
                    <a:pt x="179294" y="573742"/>
                  </a:cubicBezTo>
                  <a:cubicBezTo>
                    <a:pt x="182282" y="627530"/>
                    <a:pt x="386976" y="618565"/>
                    <a:pt x="591671" y="609600"/>
                  </a:cubicBezTo>
                </a:path>
              </a:pathLst>
            </a:custGeom>
            <a:ln w="4762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 for Shortest Path</a:t>
            </a:r>
            <a:endParaRPr lang="en-US" dirty="0"/>
          </a:p>
        </p:txBody>
      </p:sp>
      <p:sp>
        <p:nvSpPr>
          <p:cNvPr id="3" name="Content Placeholder 2"/>
          <p:cNvSpPr>
            <a:spLocks noGrp="1"/>
          </p:cNvSpPr>
          <p:nvPr>
            <p:ph sz="quarter" idx="1"/>
          </p:nvPr>
        </p:nvSpPr>
        <p:spPr>
          <a:xfrm>
            <a:off x="533400" y="1447800"/>
            <a:ext cx="8382000" cy="5029200"/>
          </a:xfrm>
        </p:spPr>
        <p:txBody>
          <a:bodyPr>
            <a:normAutofit fontScale="92500" lnSpcReduction="10000"/>
          </a:bodyPr>
          <a:lstStyle/>
          <a:p>
            <a:pPr marL="514350" indent="-514350">
              <a:lnSpc>
                <a:spcPct val="80000"/>
              </a:lnSpc>
              <a:buNone/>
            </a:pPr>
            <a:r>
              <a:rPr lang="en-US" sz="2400" dirty="0" smtClean="0"/>
              <a:t>STEP 1: </a:t>
            </a:r>
            <a:r>
              <a:rPr lang="en-US" sz="2400" b="1" dirty="0" smtClean="0">
                <a:solidFill>
                  <a:srgbClr val="00B050"/>
                </a:solidFill>
              </a:rPr>
              <a:t>Pruning</a:t>
            </a:r>
          </a:p>
          <a:p>
            <a:pPr>
              <a:lnSpc>
                <a:spcPct val="80000"/>
              </a:lnSpc>
              <a:buNone/>
            </a:pPr>
            <a:r>
              <a:rPr lang="en-US" sz="2400" dirty="0" smtClean="0"/>
              <a:t>                - Let w</a:t>
            </a:r>
            <a:r>
              <a:rPr lang="en-US" sz="2400" baseline="-25000" dirty="0" smtClean="0"/>
              <a:t>e </a:t>
            </a:r>
            <a:r>
              <a:rPr lang="en-US" sz="2400" dirty="0" smtClean="0"/>
              <a:t> =  f({e})</a:t>
            </a:r>
          </a:p>
          <a:p>
            <a:pPr>
              <a:lnSpc>
                <a:spcPct val="80000"/>
              </a:lnSpc>
              <a:buNone/>
            </a:pPr>
            <a:r>
              <a:rPr lang="en-US" sz="2400" dirty="0" smtClean="0"/>
              <a:t>		   - Guess edge e* = </a:t>
            </a:r>
            <a:r>
              <a:rPr lang="en-US" sz="2400" dirty="0" err="1" smtClean="0"/>
              <a:t>argmax</a:t>
            </a:r>
            <a:r>
              <a:rPr lang="en-US" sz="2400" dirty="0" smtClean="0"/>
              <a:t> {w</a:t>
            </a:r>
            <a:r>
              <a:rPr lang="en-US" sz="2400" baseline="-25000" dirty="0" smtClean="0"/>
              <a:t>e  </a:t>
            </a:r>
            <a:r>
              <a:rPr lang="en-US" sz="2400" dirty="0" smtClean="0"/>
              <a:t>| e  </a:t>
            </a:r>
            <a:r>
              <a:rPr lang="el-GR" sz="2400" dirty="0" smtClean="0">
                <a:ea typeface="Cambria Math" pitchFamily="18" charset="0"/>
                <a:cs typeface="Cambria Math" pitchFamily="18" charset="0"/>
              </a:rPr>
              <a:t>ϵ</a:t>
            </a:r>
            <a:r>
              <a:rPr lang="en-US" sz="2400" dirty="0" smtClean="0"/>
              <a:t> OPT path}</a:t>
            </a:r>
          </a:p>
          <a:p>
            <a:pPr>
              <a:lnSpc>
                <a:spcPct val="80000"/>
              </a:lnSpc>
              <a:buNone/>
            </a:pPr>
            <a:r>
              <a:rPr lang="en-US" sz="2400" dirty="0" smtClean="0"/>
              <a:t>		   - Remove edges costlier than w</a:t>
            </a:r>
            <a:r>
              <a:rPr lang="en-US" sz="2400" baseline="-25000" dirty="0" smtClean="0"/>
              <a:t>e*</a:t>
            </a:r>
            <a:endParaRPr lang="en-US" sz="2400" dirty="0" smtClean="0"/>
          </a:p>
          <a:p>
            <a:pPr>
              <a:buNone/>
            </a:pPr>
            <a:r>
              <a:rPr lang="en-US" sz="2400" dirty="0" smtClean="0"/>
              <a:t>STEP 2 : </a:t>
            </a:r>
            <a:r>
              <a:rPr lang="en-US" sz="2400" b="1" dirty="0" smtClean="0">
                <a:solidFill>
                  <a:srgbClr val="00B050"/>
                </a:solidFill>
              </a:rPr>
              <a:t>Contraction</a:t>
            </a:r>
          </a:p>
          <a:p>
            <a:pPr>
              <a:lnSpc>
                <a:spcPct val="80000"/>
              </a:lnSpc>
              <a:buNone/>
            </a:pPr>
            <a:r>
              <a:rPr lang="en-US" sz="2400" dirty="0" smtClean="0"/>
              <a:t>		   -</a:t>
            </a:r>
            <a:r>
              <a:rPr lang="en-US" sz="2400" dirty="0" smtClean="0">
                <a:solidFill>
                  <a:srgbClr val="FF0000"/>
                </a:solidFill>
              </a:rPr>
              <a:t> </a:t>
            </a:r>
            <a:r>
              <a:rPr lang="en-US" sz="2400" dirty="0" smtClean="0"/>
              <a:t>if </a:t>
            </a:r>
            <a:r>
              <a:rPr lang="en-US" sz="2400" dirty="0" smtClean="0">
                <a:ea typeface="Arial Unicode MS" pitchFamily="34" charset="-128"/>
                <a:cs typeface="Arial Unicode MS" pitchFamily="34" charset="-128"/>
              </a:rPr>
              <a:t>∃ v , </a:t>
            </a:r>
            <a:r>
              <a:rPr lang="en-US" sz="2400" dirty="0" err="1" smtClean="0">
                <a:ea typeface="Arial Unicode MS" pitchFamily="34" charset="-128"/>
                <a:cs typeface="Arial Unicode MS" pitchFamily="34" charset="-128"/>
              </a:rPr>
              <a:t>s.t</a:t>
            </a:r>
            <a:r>
              <a:rPr lang="en-US" sz="2400" dirty="0" smtClean="0">
                <a:ea typeface="Arial Unicode MS" pitchFamily="34" charset="-128"/>
                <a:cs typeface="Arial Unicode MS" pitchFamily="34" charset="-128"/>
              </a:rPr>
              <a:t>. </a:t>
            </a:r>
            <a:r>
              <a:rPr lang="en-US" sz="2400" dirty="0" smtClean="0"/>
              <a:t>degree(v) &lt; n</a:t>
            </a:r>
            <a:r>
              <a:rPr lang="en-US" sz="2400" baseline="30000" dirty="0" smtClean="0"/>
              <a:t>1/3</a:t>
            </a:r>
            <a:r>
              <a:rPr lang="en-US" sz="2400" dirty="0" smtClean="0"/>
              <a:t>, contract neighborhood of  v</a:t>
            </a:r>
          </a:p>
          <a:p>
            <a:pPr>
              <a:lnSpc>
                <a:spcPct val="80000"/>
              </a:lnSpc>
              <a:buNone/>
            </a:pPr>
            <a:r>
              <a:rPr lang="en-US" sz="2400" dirty="0" smtClean="0"/>
              <a:t>		   - repeat</a:t>
            </a:r>
          </a:p>
          <a:p>
            <a:pPr>
              <a:buNone/>
            </a:pPr>
            <a:r>
              <a:rPr lang="en-US" sz="2400" dirty="0" smtClean="0"/>
              <a:t>STEP 3 : </a:t>
            </a:r>
            <a:r>
              <a:rPr lang="en-US" sz="2400" b="1" dirty="0" smtClean="0">
                <a:solidFill>
                  <a:srgbClr val="00B050"/>
                </a:solidFill>
              </a:rPr>
              <a:t>Ellipsoid Approximation</a:t>
            </a:r>
          </a:p>
          <a:p>
            <a:pPr>
              <a:lnSpc>
                <a:spcPct val="80000"/>
              </a:lnSpc>
              <a:buNone/>
            </a:pPr>
            <a:r>
              <a:rPr lang="en-US" sz="2400" dirty="0" smtClean="0"/>
              <a:t>		   -</a:t>
            </a:r>
            <a:r>
              <a:rPr lang="en-US" sz="2400" dirty="0" smtClean="0">
                <a:solidFill>
                  <a:srgbClr val="FF0000"/>
                </a:solidFill>
              </a:rPr>
              <a:t> </a:t>
            </a:r>
            <a:r>
              <a:rPr lang="en-US" sz="2400" dirty="0" smtClean="0"/>
              <a:t>Calculate ellipsoidal approximation (</a:t>
            </a:r>
            <a:r>
              <a:rPr lang="en-US" sz="2400" dirty="0" err="1" smtClean="0"/>
              <a:t>d,g</a:t>
            </a:r>
            <a:r>
              <a:rPr lang="en-US" sz="2400" dirty="0" smtClean="0"/>
              <a:t>) for the residual graph</a:t>
            </a:r>
          </a:p>
          <a:p>
            <a:pPr>
              <a:buNone/>
            </a:pPr>
            <a:r>
              <a:rPr lang="en-US" sz="2400" dirty="0" smtClean="0"/>
              <a:t>STEP 4 : </a:t>
            </a:r>
            <a:r>
              <a:rPr lang="en-US" sz="2400" b="1" dirty="0" smtClean="0">
                <a:solidFill>
                  <a:srgbClr val="00B050"/>
                </a:solidFill>
              </a:rPr>
              <a:t>Search</a:t>
            </a:r>
          </a:p>
          <a:p>
            <a:pPr>
              <a:buNone/>
            </a:pPr>
            <a:r>
              <a:rPr lang="en-US" sz="2400" dirty="0" smtClean="0"/>
              <a:t>		   -</a:t>
            </a:r>
            <a:r>
              <a:rPr lang="en-US" sz="2400" dirty="0" smtClean="0">
                <a:solidFill>
                  <a:srgbClr val="FF0000"/>
                </a:solidFill>
              </a:rPr>
              <a:t> </a:t>
            </a:r>
            <a:r>
              <a:rPr lang="en-US" sz="2400" dirty="0" smtClean="0"/>
              <a:t>Find shortest </a:t>
            </a:r>
            <a:r>
              <a:rPr lang="en-US" sz="2400" i="1" dirty="0" smtClean="0"/>
              <a:t>s-t </a:t>
            </a:r>
            <a:r>
              <a:rPr lang="en-US" sz="2400" dirty="0" smtClean="0"/>
              <a:t>path according to g.</a:t>
            </a:r>
          </a:p>
          <a:p>
            <a:pPr>
              <a:buNone/>
            </a:pPr>
            <a:r>
              <a:rPr lang="en-US" sz="2400" dirty="0" smtClean="0"/>
              <a:t>STEP 5 : </a:t>
            </a:r>
            <a:r>
              <a:rPr lang="en-US" sz="2400" b="1" dirty="0" smtClean="0">
                <a:solidFill>
                  <a:srgbClr val="00B050"/>
                </a:solidFill>
              </a:rPr>
              <a:t>Reconstruction</a:t>
            </a:r>
          </a:p>
          <a:p>
            <a:pPr>
              <a:buNone/>
            </a:pPr>
            <a:r>
              <a:rPr lang="en-US" sz="2400" dirty="0" smtClean="0"/>
              <a:t>		   -</a:t>
            </a:r>
            <a:r>
              <a:rPr lang="en-US" sz="2400" dirty="0" smtClean="0">
                <a:solidFill>
                  <a:srgbClr val="FF0000"/>
                </a:solidFill>
              </a:rPr>
              <a:t> </a:t>
            </a:r>
            <a:r>
              <a:rPr lang="en-US" sz="2400" dirty="0" smtClean="0"/>
              <a:t>Replace the path through each contracted vertex with one having the fewest  edges.</a:t>
            </a:r>
          </a:p>
          <a:p>
            <a:pPr>
              <a:buNone/>
            </a:pPr>
            <a:endParaRPr lang="en-US" sz="2400" dirty="0" smtClean="0"/>
          </a:p>
          <a:p>
            <a:pPr>
              <a:lnSpc>
                <a:spcPct val="80000"/>
              </a:lnSpc>
              <a:buNone/>
            </a:pPr>
            <a:endParaRPr lang="en-US" sz="2400" dirty="0" smtClean="0"/>
          </a:p>
          <a:p>
            <a:pPr>
              <a:lnSpc>
                <a:spcPct val="80000"/>
              </a:lnSpc>
              <a:buNone/>
            </a:pPr>
            <a:endParaRPr lang="en-US" sz="2400" b="1" baseline="30000" dirty="0" smtClean="0"/>
          </a:p>
          <a:p>
            <a:pPr>
              <a:buNone/>
            </a:pPr>
            <a:endParaRPr lang="en-US" sz="2400" b="1" dirty="0">
              <a:solidFill>
                <a:srgbClr val="00B050"/>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p:cNvSpPr/>
          <p:nvPr/>
        </p:nvSpPr>
        <p:spPr>
          <a:xfrm>
            <a:off x="1600200" y="1591443"/>
            <a:ext cx="2089355" cy="2605703"/>
          </a:xfrm>
          <a:prstGeom prst="ellipse">
            <a:avLst/>
          </a:prstGeom>
          <a:solidFill>
            <a:srgbClr val="FFC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Oval 20"/>
          <p:cNvSpPr/>
          <p:nvPr/>
        </p:nvSpPr>
        <p:spPr>
          <a:xfrm>
            <a:off x="4549876" y="762000"/>
            <a:ext cx="1088924" cy="1752600"/>
          </a:xfrm>
          <a:prstGeom prst="ellipse">
            <a:avLst/>
          </a:prstGeom>
          <a:solidFill>
            <a:srgbClr val="00B05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Oval 21"/>
          <p:cNvSpPr/>
          <p:nvPr/>
        </p:nvSpPr>
        <p:spPr>
          <a:xfrm>
            <a:off x="5041490" y="2832254"/>
            <a:ext cx="825910" cy="1587346"/>
          </a:xfrm>
          <a:prstGeom prst="ellipse">
            <a:avLst/>
          </a:prstGeom>
          <a:solidFill>
            <a:srgbClr val="00B05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Oval 22"/>
          <p:cNvSpPr/>
          <p:nvPr/>
        </p:nvSpPr>
        <p:spPr>
          <a:xfrm>
            <a:off x="3812458" y="4941632"/>
            <a:ext cx="835742" cy="1306768"/>
          </a:xfrm>
          <a:prstGeom prst="ellipse">
            <a:avLst/>
          </a:prstGeom>
          <a:solidFill>
            <a:srgbClr val="00B05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TextBox 23"/>
          <p:cNvSpPr txBox="1"/>
          <p:nvPr/>
        </p:nvSpPr>
        <p:spPr>
          <a:xfrm>
            <a:off x="1694185" y="2354929"/>
            <a:ext cx="368710" cy="461665"/>
          </a:xfrm>
          <a:prstGeom prst="rect">
            <a:avLst/>
          </a:prstGeom>
          <a:noFill/>
        </p:spPr>
        <p:txBody>
          <a:bodyPr wrap="square" rtlCol="0">
            <a:spAutoFit/>
          </a:bodyPr>
          <a:lstStyle/>
          <a:p>
            <a:r>
              <a:rPr lang="en-US" sz="2400" dirty="0" smtClean="0"/>
              <a:t>s</a:t>
            </a:r>
            <a:endParaRPr lang="en-US" sz="2400" dirty="0"/>
          </a:p>
        </p:txBody>
      </p:sp>
      <p:sp>
        <p:nvSpPr>
          <p:cNvPr id="25" name="TextBox 24"/>
          <p:cNvSpPr txBox="1"/>
          <p:nvPr/>
        </p:nvSpPr>
        <p:spPr>
          <a:xfrm>
            <a:off x="4373619" y="5674658"/>
            <a:ext cx="368710" cy="461665"/>
          </a:xfrm>
          <a:prstGeom prst="rect">
            <a:avLst/>
          </a:prstGeom>
          <a:noFill/>
        </p:spPr>
        <p:txBody>
          <a:bodyPr wrap="square" rtlCol="0">
            <a:spAutoFit/>
          </a:bodyPr>
          <a:lstStyle/>
          <a:p>
            <a:r>
              <a:rPr lang="en-US" sz="2400" dirty="0" smtClean="0"/>
              <a:t>t</a:t>
            </a:r>
            <a:endParaRPr lang="en-US" sz="2000" dirty="0"/>
          </a:p>
        </p:txBody>
      </p:sp>
      <p:cxnSp>
        <p:nvCxnSpPr>
          <p:cNvPr id="26" name="Straight Connector 25"/>
          <p:cNvCxnSpPr>
            <a:stCxn id="20" idx="7"/>
            <a:endCxn id="21" idx="2"/>
          </p:cNvCxnSpPr>
          <p:nvPr/>
        </p:nvCxnSpPr>
        <p:spPr>
          <a:xfrm rot="5400000" flipH="1" flipV="1">
            <a:off x="3799357" y="1222520"/>
            <a:ext cx="334739" cy="1166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0" idx="7"/>
            <a:endCxn id="21" idx="1"/>
          </p:cNvCxnSpPr>
          <p:nvPr/>
        </p:nvCxnSpPr>
        <p:spPr>
          <a:xfrm rot="5400000" flipH="1" flipV="1">
            <a:off x="3569272" y="832967"/>
            <a:ext cx="954377" cy="1325769"/>
          </a:xfrm>
          <a:prstGeom prst="line">
            <a:avLst/>
          </a:prstGeom>
          <a:ln w="476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0" idx="6"/>
            <a:endCxn id="21" idx="4"/>
          </p:cNvCxnSpPr>
          <p:nvPr/>
        </p:nvCxnSpPr>
        <p:spPr>
          <a:xfrm flipV="1">
            <a:off x="3689555" y="2514600"/>
            <a:ext cx="1404783" cy="379695"/>
          </a:xfrm>
          <a:prstGeom prst="line">
            <a:avLst/>
          </a:prstGeom>
          <a:ln w="476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endCxn id="22" idx="1"/>
          </p:cNvCxnSpPr>
          <p:nvPr/>
        </p:nvCxnSpPr>
        <p:spPr>
          <a:xfrm flipV="1">
            <a:off x="3689555" y="3064715"/>
            <a:ext cx="1472887" cy="15702"/>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endCxn id="22" idx="3"/>
          </p:cNvCxnSpPr>
          <p:nvPr/>
        </p:nvCxnSpPr>
        <p:spPr>
          <a:xfrm>
            <a:off x="3689555" y="3080416"/>
            <a:ext cx="1472887" cy="1106723"/>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0" idx="5"/>
            <a:endCxn id="23" idx="0"/>
          </p:cNvCxnSpPr>
          <p:nvPr/>
        </p:nvCxnSpPr>
        <p:spPr>
          <a:xfrm rot="16200000" flipH="1">
            <a:off x="3243911" y="3955214"/>
            <a:ext cx="1126082" cy="846753"/>
          </a:xfrm>
          <a:prstGeom prst="line">
            <a:avLst/>
          </a:prstGeom>
          <a:ln w="476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0" idx="4"/>
            <a:endCxn id="23" idx="1"/>
          </p:cNvCxnSpPr>
          <p:nvPr/>
        </p:nvCxnSpPr>
        <p:spPr>
          <a:xfrm rot="16200000" flipH="1">
            <a:off x="2821935" y="4020089"/>
            <a:ext cx="935858" cy="128997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22" idx="3"/>
          </p:cNvCxnSpPr>
          <p:nvPr/>
        </p:nvCxnSpPr>
        <p:spPr>
          <a:xfrm>
            <a:off x="3566652" y="3328583"/>
            <a:ext cx="1595790" cy="858556"/>
          </a:xfrm>
          <a:prstGeom prst="line">
            <a:avLst/>
          </a:prstGeom>
        </p:spPr>
        <p:style>
          <a:lnRef idx="1">
            <a:schemeClr val="accent1"/>
          </a:lnRef>
          <a:fillRef idx="0">
            <a:schemeClr val="accent1"/>
          </a:fillRef>
          <a:effectRef idx="0">
            <a:schemeClr val="accent1"/>
          </a:effectRef>
          <a:fontRef idx="minor">
            <a:schemeClr val="tx1"/>
          </a:fontRef>
        </p:style>
      </p:cxnSp>
      <p:sp>
        <p:nvSpPr>
          <p:cNvPr id="40" name="Freeform 39"/>
          <p:cNvSpPr/>
          <p:nvPr/>
        </p:nvSpPr>
        <p:spPr>
          <a:xfrm>
            <a:off x="1976139" y="1764185"/>
            <a:ext cx="1445921" cy="914793"/>
          </a:xfrm>
          <a:custGeom>
            <a:avLst/>
            <a:gdLst>
              <a:gd name="connsiteX0" fmla="*/ 0 w 896471"/>
              <a:gd name="connsiteY0" fmla="*/ 463176 h 561788"/>
              <a:gd name="connsiteX1" fmla="*/ 125506 w 896471"/>
              <a:gd name="connsiteY1" fmla="*/ 122517 h 561788"/>
              <a:gd name="connsiteX2" fmla="*/ 484094 w 896471"/>
              <a:gd name="connsiteY2" fmla="*/ 552823 h 561788"/>
              <a:gd name="connsiteX3" fmla="*/ 519953 w 896471"/>
              <a:gd name="connsiteY3" fmla="*/ 68729 h 561788"/>
              <a:gd name="connsiteX4" fmla="*/ 896471 w 896471"/>
              <a:gd name="connsiteY4" fmla="*/ 140446 h 561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471" h="561788">
                <a:moveTo>
                  <a:pt x="0" y="463176"/>
                </a:moveTo>
                <a:cubicBezTo>
                  <a:pt x="22412" y="285376"/>
                  <a:pt x="44824" y="107576"/>
                  <a:pt x="125506" y="122517"/>
                </a:cubicBezTo>
                <a:cubicBezTo>
                  <a:pt x="206188" y="137458"/>
                  <a:pt x="418353" y="561788"/>
                  <a:pt x="484094" y="552823"/>
                </a:cubicBezTo>
                <a:cubicBezTo>
                  <a:pt x="549835" y="543858"/>
                  <a:pt x="451224" y="137458"/>
                  <a:pt x="519953" y="68729"/>
                </a:cubicBezTo>
                <a:cubicBezTo>
                  <a:pt x="588682" y="0"/>
                  <a:pt x="742576" y="70223"/>
                  <a:pt x="896471" y="140446"/>
                </a:cubicBezTo>
              </a:path>
            </a:pathLst>
          </a:custGeom>
          <a:ln w="4762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2438834" y="2839552"/>
            <a:ext cx="1272410" cy="1021845"/>
          </a:xfrm>
          <a:custGeom>
            <a:avLst/>
            <a:gdLst>
              <a:gd name="connsiteX0" fmla="*/ 788894 w 788894"/>
              <a:gd name="connsiteY0" fmla="*/ 0 h 627530"/>
              <a:gd name="connsiteX1" fmla="*/ 35859 w 788894"/>
              <a:gd name="connsiteY1" fmla="*/ 286871 h 627530"/>
              <a:gd name="connsiteX2" fmla="*/ 573741 w 788894"/>
              <a:gd name="connsiteY2" fmla="*/ 286871 h 627530"/>
              <a:gd name="connsiteX3" fmla="*/ 179294 w 788894"/>
              <a:gd name="connsiteY3" fmla="*/ 573742 h 627530"/>
              <a:gd name="connsiteX4" fmla="*/ 591671 w 788894"/>
              <a:gd name="connsiteY4" fmla="*/ 609600 h 627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894" h="627530">
                <a:moveTo>
                  <a:pt x="788894" y="0"/>
                </a:moveTo>
                <a:cubicBezTo>
                  <a:pt x="430306" y="119529"/>
                  <a:pt x="71718" y="239059"/>
                  <a:pt x="35859" y="286871"/>
                </a:cubicBezTo>
                <a:cubicBezTo>
                  <a:pt x="0" y="334683"/>
                  <a:pt x="549835" y="239059"/>
                  <a:pt x="573741" y="286871"/>
                </a:cubicBezTo>
                <a:cubicBezTo>
                  <a:pt x="597647" y="334683"/>
                  <a:pt x="176306" y="519954"/>
                  <a:pt x="179294" y="573742"/>
                </a:cubicBezTo>
                <a:cubicBezTo>
                  <a:pt x="182282" y="627530"/>
                  <a:pt x="386976" y="618565"/>
                  <a:pt x="591671" y="609600"/>
                </a:cubicBezTo>
              </a:path>
            </a:pathLst>
          </a:custGeom>
          <a:ln w="4762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4697506" y="1057835"/>
            <a:ext cx="376518" cy="1470212"/>
          </a:xfrm>
          <a:custGeom>
            <a:avLst/>
            <a:gdLst>
              <a:gd name="connsiteX0" fmla="*/ 0 w 376518"/>
              <a:gd name="connsiteY0" fmla="*/ 0 h 1470212"/>
              <a:gd name="connsiteX1" fmla="*/ 304800 w 376518"/>
              <a:gd name="connsiteY1" fmla="*/ 788894 h 1470212"/>
              <a:gd name="connsiteX2" fmla="*/ 376518 w 376518"/>
              <a:gd name="connsiteY2" fmla="*/ 1470212 h 1470212"/>
            </a:gdLst>
            <a:ahLst/>
            <a:cxnLst>
              <a:cxn ang="0">
                <a:pos x="connsiteX0" y="connsiteY0"/>
              </a:cxn>
              <a:cxn ang="0">
                <a:pos x="connsiteX1" y="connsiteY1"/>
              </a:cxn>
              <a:cxn ang="0">
                <a:pos x="connsiteX2" y="connsiteY2"/>
              </a:cxn>
            </a:cxnLst>
            <a:rect l="l" t="t" r="r" b="b"/>
            <a:pathLst>
              <a:path w="376518" h="1470212">
                <a:moveTo>
                  <a:pt x="0" y="0"/>
                </a:moveTo>
                <a:cubicBezTo>
                  <a:pt x="121023" y="271929"/>
                  <a:pt x="242047" y="543859"/>
                  <a:pt x="304800" y="788894"/>
                </a:cubicBezTo>
                <a:cubicBezTo>
                  <a:pt x="367553" y="1033929"/>
                  <a:pt x="372035" y="1252070"/>
                  <a:pt x="376518" y="1470212"/>
                </a:cubicBezTo>
              </a:path>
            </a:pathLst>
          </a:custGeom>
          <a:ln w="34925">
            <a:solidFill>
              <a:srgbClr val="0070C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4213412" y="4948518"/>
            <a:ext cx="409388" cy="806823"/>
          </a:xfrm>
          <a:custGeom>
            <a:avLst/>
            <a:gdLst>
              <a:gd name="connsiteX0" fmla="*/ 0 w 409388"/>
              <a:gd name="connsiteY0" fmla="*/ 0 h 806823"/>
              <a:gd name="connsiteX1" fmla="*/ 358588 w 409388"/>
              <a:gd name="connsiteY1" fmla="*/ 609600 h 806823"/>
              <a:gd name="connsiteX2" fmla="*/ 304800 w 409388"/>
              <a:gd name="connsiteY2" fmla="*/ 806823 h 806823"/>
            </a:gdLst>
            <a:ahLst/>
            <a:cxnLst>
              <a:cxn ang="0">
                <a:pos x="connsiteX0" y="connsiteY0"/>
              </a:cxn>
              <a:cxn ang="0">
                <a:pos x="connsiteX1" y="connsiteY1"/>
              </a:cxn>
              <a:cxn ang="0">
                <a:pos x="connsiteX2" y="connsiteY2"/>
              </a:cxn>
            </a:cxnLst>
            <a:rect l="l" t="t" r="r" b="b"/>
            <a:pathLst>
              <a:path w="409388" h="806823">
                <a:moveTo>
                  <a:pt x="0" y="0"/>
                </a:moveTo>
                <a:cubicBezTo>
                  <a:pt x="153894" y="237564"/>
                  <a:pt x="307788" y="475129"/>
                  <a:pt x="358588" y="609600"/>
                </a:cubicBezTo>
                <a:cubicBezTo>
                  <a:pt x="409388" y="744071"/>
                  <a:pt x="242047" y="785905"/>
                  <a:pt x="304800" y="806823"/>
                </a:cubicBezTo>
              </a:path>
            </a:pathLst>
          </a:custGeom>
          <a:ln w="34925">
            <a:solidFill>
              <a:srgbClr val="0070C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TextBox 55"/>
          <p:cNvSpPr txBox="1"/>
          <p:nvPr/>
        </p:nvSpPr>
        <p:spPr>
          <a:xfrm>
            <a:off x="6172200" y="1524000"/>
            <a:ext cx="1804853" cy="954107"/>
          </a:xfrm>
          <a:prstGeom prst="rect">
            <a:avLst/>
          </a:prstGeom>
          <a:noFill/>
        </p:spPr>
        <p:txBody>
          <a:bodyPr wrap="none" rtlCol="0">
            <a:spAutoFit/>
          </a:bodyPr>
          <a:lstStyle/>
          <a:p>
            <a:pPr algn="ctr"/>
            <a:r>
              <a:rPr lang="en-US" sz="2800" dirty="0" smtClean="0"/>
              <a:t>Path having </a:t>
            </a:r>
          </a:p>
          <a:p>
            <a:pPr algn="ctr"/>
            <a:r>
              <a:rPr lang="en-US" sz="2800" dirty="0" smtClean="0"/>
              <a:t>fewest edges</a:t>
            </a:r>
            <a:endParaRPr lang="en-US" sz="2800" dirty="0"/>
          </a:p>
        </p:txBody>
      </p:sp>
      <p:cxnSp>
        <p:nvCxnSpPr>
          <p:cNvPr id="58" name="Straight Arrow Connector 57"/>
          <p:cNvCxnSpPr>
            <a:stCxn id="53" idx="1"/>
          </p:cNvCxnSpPr>
          <p:nvPr/>
        </p:nvCxnSpPr>
        <p:spPr>
          <a:xfrm flipV="1">
            <a:off x="5002306" y="1828800"/>
            <a:ext cx="1246094" cy="1792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3" name="Content Placeholder 2"/>
          <p:cNvSpPr>
            <a:spLocks noGrp="1"/>
          </p:cNvSpPr>
          <p:nvPr>
            <p:ph sz="quarter" idx="1"/>
          </p:nvPr>
        </p:nvSpPr>
        <p:spPr/>
        <p:txBody>
          <a:bodyPr/>
          <a:lstStyle/>
          <a:p>
            <a:endParaRPr lang="en-US" dirty="0"/>
          </a:p>
        </p:txBody>
      </p:sp>
      <p:sp>
        <p:nvSpPr>
          <p:cNvPr id="4" name="Oval 3"/>
          <p:cNvSpPr/>
          <p:nvPr/>
        </p:nvSpPr>
        <p:spPr>
          <a:xfrm>
            <a:off x="1143000" y="1896243"/>
            <a:ext cx="2089355" cy="2605703"/>
          </a:xfrm>
          <a:prstGeom prst="ellipse">
            <a:avLst/>
          </a:prstGeom>
          <a:solidFill>
            <a:srgbClr val="FFC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4092676" y="1066800"/>
            <a:ext cx="1088924" cy="1752600"/>
          </a:xfrm>
          <a:prstGeom prst="ellipse">
            <a:avLst/>
          </a:prstGeom>
          <a:solidFill>
            <a:srgbClr val="00B05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4584290" y="3137054"/>
            <a:ext cx="825910" cy="1587346"/>
          </a:xfrm>
          <a:prstGeom prst="ellipse">
            <a:avLst/>
          </a:prstGeom>
          <a:solidFill>
            <a:srgbClr val="00B05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3355258" y="5246432"/>
            <a:ext cx="835742" cy="1306768"/>
          </a:xfrm>
          <a:prstGeom prst="ellipse">
            <a:avLst/>
          </a:prstGeom>
          <a:solidFill>
            <a:srgbClr val="00B05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p:nvPr/>
        </p:nvSpPr>
        <p:spPr>
          <a:xfrm>
            <a:off x="1236985" y="2659729"/>
            <a:ext cx="368710" cy="461665"/>
          </a:xfrm>
          <a:prstGeom prst="rect">
            <a:avLst/>
          </a:prstGeom>
          <a:noFill/>
        </p:spPr>
        <p:txBody>
          <a:bodyPr wrap="square" rtlCol="0">
            <a:spAutoFit/>
          </a:bodyPr>
          <a:lstStyle/>
          <a:p>
            <a:r>
              <a:rPr lang="en-US" sz="2400" dirty="0" smtClean="0"/>
              <a:t>s</a:t>
            </a:r>
            <a:endParaRPr lang="en-US" sz="2400" dirty="0"/>
          </a:p>
        </p:txBody>
      </p:sp>
      <p:sp>
        <p:nvSpPr>
          <p:cNvPr id="9" name="TextBox 8"/>
          <p:cNvSpPr txBox="1"/>
          <p:nvPr/>
        </p:nvSpPr>
        <p:spPr>
          <a:xfrm>
            <a:off x="3916419" y="5979458"/>
            <a:ext cx="368710" cy="461665"/>
          </a:xfrm>
          <a:prstGeom prst="rect">
            <a:avLst/>
          </a:prstGeom>
          <a:noFill/>
        </p:spPr>
        <p:txBody>
          <a:bodyPr wrap="square" rtlCol="0">
            <a:spAutoFit/>
          </a:bodyPr>
          <a:lstStyle/>
          <a:p>
            <a:r>
              <a:rPr lang="en-US" sz="2400" dirty="0" smtClean="0"/>
              <a:t>t</a:t>
            </a:r>
            <a:endParaRPr lang="en-US" sz="2000" dirty="0"/>
          </a:p>
        </p:txBody>
      </p:sp>
      <p:cxnSp>
        <p:nvCxnSpPr>
          <p:cNvPr id="10" name="Straight Connector 9"/>
          <p:cNvCxnSpPr>
            <a:stCxn id="4" idx="7"/>
            <a:endCxn id="5" idx="2"/>
          </p:cNvCxnSpPr>
          <p:nvPr/>
        </p:nvCxnSpPr>
        <p:spPr>
          <a:xfrm rot="5400000" flipH="1" flipV="1">
            <a:off x="3342157" y="1527320"/>
            <a:ext cx="334739" cy="1166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4" idx="7"/>
            <a:endCxn id="5" idx="1"/>
          </p:cNvCxnSpPr>
          <p:nvPr/>
        </p:nvCxnSpPr>
        <p:spPr>
          <a:xfrm rot="5400000" flipH="1" flipV="1">
            <a:off x="3112072" y="1137767"/>
            <a:ext cx="954377" cy="1325769"/>
          </a:xfrm>
          <a:prstGeom prst="line">
            <a:avLst/>
          </a:prstGeom>
          <a:ln w="476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4" idx="6"/>
            <a:endCxn id="5" idx="4"/>
          </p:cNvCxnSpPr>
          <p:nvPr/>
        </p:nvCxnSpPr>
        <p:spPr>
          <a:xfrm flipV="1">
            <a:off x="3232355" y="2819400"/>
            <a:ext cx="1404783" cy="379695"/>
          </a:xfrm>
          <a:prstGeom prst="line">
            <a:avLst/>
          </a:prstGeom>
          <a:ln w="476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6" idx="1"/>
          </p:cNvCxnSpPr>
          <p:nvPr/>
        </p:nvCxnSpPr>
        <p:spPr>
          <a:xfrm flipV="1">
            <a:off x="3232355" y="3369515"/>
            <a:ext cx="1472887" cy="157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6" idx="3"/>
          </p:cNvCxnSpPr>
          <p:nvPr/>
        </p:nvCxnSpPr>
        <p:spPr>
          <a:xfrm>
            <a:off x="3232355" y="3385216"/>
            <a:ext cx="1472887" cy="11067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4" idx="5"/>
            <a:endCxn id="7" idx="0"/>
          </p:cNvCxnSpPr>
          <p:nvPr/>
        </p:nvCxnSpPr>
        <p:spPr>
          <a:xfrm rot="16200000" flipH="1">
            <a:off x="2786711" y="4260014"/>
            <a:ext cx="1126082" cy="846753"/>
          </a:xfrm>
          <a:prstGeom prst="line">
            <a:avLst/>
          </a:prstGeom>
          <a:ln w="476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4" idx="4"/>
            <a:endCxn id="7" idx="1"/>
          </p:cNvCxnSpPr>
          <p:nvPr/>
        </p:nvCxnSpPr>
        <p:spPr>
          <a:xfrm rot="16200000" flipH="1">
            <a:off x="2364735" y="4324889"/>
            <a:ext cx="935858" cy="12899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6" idx="3"/>
          </p:cNvCxnSpPr>
          <p:nvPr/>
        </p:nvCxnSpPr>
        <p:spPr>
          <a:xfrm>
            <a:off x="3109452" y="3633383"/>
            <a:ext cx="1595790" cy="85855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1518939" y="2068985"/>
            <a:ext cx="1445921" cy="914793"/>
          </a:xfrm>
          <a:custGeom>
            <a:avLst/>
            <a:gdLst>
              <a:gd name="connsiteX0" fmla="*/ 0 w 896471"/>
              <a:gd name="connsiteY0" fmla="*/ 463176 h 561788"/>
              <a:gd name="connsiteX1" fmla="*/ 125506 w 896471"/>
              <a:gd name="connsiteY1" fmla="*/ 122517 h 561788"/>
              <a:gd name="connsiteX2" fmla="*/ 484094 w 896471"/>
              <a:gd name="connsiteY2" fmla="*/ 552823 h 561788"/>
              <a:gd name="connsiteX3" fmla="*/ 519953 w 896471"/>
              <a:gd name="connsiteY3" fmla="*/ 68729 h 561788"/>
              <a:gd name="connsiteX4" fmla="*/ 896471 w 896471"/>
              <a:gd name="connsiteY4" fmla="*/ 140446 h 561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471" h="561788">
                <a:moveTo>
                  <a:pt x="0" y="463176"/>
                </a:moveTo>
                <a:cubicBezTo>
                  <a:pt x="22412" y="285376"/>
                  <a:pt x="44824" y="107576"/>
                  <a:pt x="125506" y="122517"/>
                </a:cubicBezTo>
                <a:cubicBezTo>
                  <a:pt x="206188" y="137458"/>
                  <a:pt x="418353" y="561788"/>
                  <a:pt x="484094" y="552823"/>
                </a:cubicBezTo>
                <a:cubicBezTo>
                  <a:pt x="549835" y="543858"/>
                  <a:pt x="451224" y="137458"/>
                  <a:pt x="519953" y="68729"/>
                </a:cubicBezTo>
                <a:cubicBezTo>
                  <a:pt x="588682" y="0"/>
                  <a:pt x="742576" y="70223"/>
                  <a:pt x="896471" y="140446"/>
                </a:cubicBezTo>
              </a:path>
            </a:pathLst>
          </a:custGeom>
          <a:ln w="4762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1981634" y="3144352"/>
            <a:ext cx="1272410" cy="1021845"/>
          </a:xfrm>
          <a:custGeom>
            <a:avLst/>
            <a:gdLst>
              <a:gd name="connsiteX0" fmla="*/ 788894 w 788894"/>
              <a:gd name="connsiteY0" fmla="*/ 0 h 627530"/>
              <a:gd name="connsiteX1" fmla="*/ 35859 w 788894"/>
              <a:gd name="connsiteY1" fmla="*/ 286871 h 627530"/>
              <a:gd name="connsiteX2" fmla="*/ 573741 w 788894"/>
              <a:gd name="connsiteY2" fmla="*/ 286871 h 627530"/>
              <a:gd name="connsiteX3" fmla="*/ 179294 w 788894"/>
              <a:gd name="connsiteY3" fmla="*/ 573742 h 627530"/>
              <a:gd name="connsiteX4" fmla="*/ 591671 w 788894"/>
              <a:gd name="connsiteY4" fmla="*/ 609600 h 627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894" h="627530">
                <a:moveTo>
                  <a:pt x="788894" y="0"/>
                </a:moveTo>
                <a:cubicBezTo>
                  <a:pt x="430306" y="119529"/>
                  <a:pt x="71718" y="239059"/>
                  <a:pt x="35859" y="286871"/>
                </a:cubicBezTo>
                <a:cubicBezTo>
                  <a:pt x="0" y="334683"/>
                  <a:pt x="549835" y="239059"/>
                  <a:pt x="573741" y="286871"/>
                </a:cubicBezTo>
                <a:cubicBezTo>
                  <a:pt x="597647" y="334683"/>
                  <a:pt x="176306" y="519954"/>
                  <a:pt x="179294" y="573742"/>
                </a:cubicBezTo>
                <a:cubicBezTo>
                  <a:pt x="182282" y="627530"/>
                  <a:pt x="386976" y="618565"/>
                  <a:pt x="591671" y="609600"/>
                </a:cubicBezTo>
              </a:path>
            </a:pathLst>
          </a:custGeom>
          <a:ln w="4762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4240306" y="1362635"/>
            <a:ext cx="376518" cy="1470212"/>
          </a:xfrm>
          <a:custGeom>
            <a:avLst/>
            <a:gdLst>
              <a:gd name="connsiteX0" fmla="*/ 0 w 376518"/>
              <a:gd name="connsiteY0" fmla="*/ 0 h 1470212"/>
              <a:gd name="connsiteX1" fmla="*/ 304800 w 376518"/>
              <a:gd name="connsiteY1" fmla="*/ 788894 h 1470212"/>
              <a:gd name="connsiteX2" fmla="*/ 376518 w 376518"/>
              <a:gd name="connsiteY2" fmla="*/ 1470212 h 1470212"/>
            </a:gdLst>
            <a:ahLst/>
            <a:cxnLst>
              <a:cxn ang="0">
                <a:pos x="connsiteX0" y="connsiteY0"/>
              </a:cxn>
              <a:cxn ang="0">
                <a:pos x="connsiteX1" y="connsiteY1"/>
              </a:cxn>
              <a:cxn ang="0">
                <a:pos x="connsiteX2" y="connsiteY2"/>
              </a:cxn>
            </a:cxnLst>
            <a:rect l="l" t="t" r="r" b="b"/>
            <a:pathLst>
              <a:path w="376518" h="1470212">
                <a:moveTo>
                  <a:pt x="0" y="0"/>
                </a:moveTo>
                <a:cubicBezTo>
                  <a:pt x="121023" y="271929"/>
                  <a:pt x="242047" y="543859"/>
                  <a:pt x="304800" y="788894"/>
                </a:cubicBezTo>
                <a:cubicBezTo>
                  <a:pt x="367553" y="1033929"/>
                  <a:pt x="372035" y="1252070"/>
                  <a:pt x="376518" y="1470212"/>
                </a:cubicBezTo>
              </a:path>
            </a:pathLst>
          </a:custGeom>
          <a:ln w="34925">
            <a:solidFill>
              <a:srgbClr val="0070C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3756212" y="5253318"/>
            <a:ext cx="409388" cy="806823"/>
          </a:xfrm>
          <a:custGeom>
            <a:avLst/>
            <a:gdLst>
              <a:gd name="connsiteX0" fmla="*/ 0 w 409388"/>
              <a:gd name="connsiteY0" fmla="*/ 0 h 806823"/>
              <a:gd name="connsiteX1" fmla="*/ 358588 w 409388"/>
              <a:gd name="connsiteY1" fmla="*/ 609600 h 806823"/>
              <a:gd name="connsiteX2" fmla="*/ 304800 w 409388"/>
              <a:gd name="connsiteY2" fmla="*/ 806823 h 806823"/>
            </a:gdLst>
            <a:ahLst/>
            <a:cxnLst>
              <a:cxn ang="0">
                <a:pos x="connsiteX0" y="connsiteY0"/>
              </a:cxn>
              <a:cxn ang="0">
                <a:pos x="connsiteX1" y="connsiteY1"/>
              </a:cxn>
              <a:cxn ang="0">
                <a:pos x="connsiteX2" y="connsiteY2"/>
              </a:cxn>
            </a:cxnLst>
            <a:rect l="l" t="t" r="r" b="b"/>
            <a:pathLst>
              <a:path w="409388" h="806823">
                <a:moveTo>
                  <a:pt x="0" y="0"/>
                </a:moveTo>
                <a:cubicBezTo>
                  <a:pt x="153894" y="237564"/>
                  <a:pt x="307788" y="475129"/>
                  <a:pt x="358588" y="609600"/>
                </a:cubicBezTo>
                <a:cubicBezTo>
                  <a:pt x="409388" y="744071"/>
                  <a:pt x="242047" y="785905"/>
                  <a:pt x="304800" y="806823"/>
                </a:cubicBezTo>
              </a:path>
            </a:pathLst>
          </a:custGeom>
          <a:ln w="34925">
            <a:solidFill>
              <a:srgbClr val="0070C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7528652" y="3429000"/>
            <a:ext cx="548548" cy="1200329"/>
          </a:xfrm>
          <a:prstGeom prst="rect">
            <a:avLst/>
          </a:prstGeom>
          <a:noFill/>
        </p:spPr>
        <p:txBody>
          <a:bodyPr wrap="none" rtlCol="0">
            <a:spAutoFit/>
          </a:bodyPr>
          <a:lstStyle/>
          <a:p>
            <a:r>
              <a:rPr lang="en-US" sz="2400" dirty="0" smtClean="0"/>
              <a:t> P1</a:t>
            </a:r>
          </a:p>
          <a:p>
            <a:endParaRPr lang="en-US" sz="2400" dirty="0" smtClean="0"/>
          </a:p>
          <a:p>
            <a:r>
              <a:rPr lang="en-US" sz="2400" dirty="0" smtClean="0"/>
              <a:t>P2</a:t>
            </a:r>
            <a:endParaRPr lang="en-US" sz="2400" dirty="0"/>
          </a:p>
        </p:txBody>
      </p:sp>
      <p:cxnSp>
        <p:nvCxnSpPr>
          <p:cNvPr id="25" name="Straight Connector 24"/>
          <p:cNvCxnSpPr/>
          <p:nvPr/>
        </p:nvCxnSpPr>
        <p:spPr>
          <a:xfrm>
            <a:off x="6853516" y="3657600"/>
            <a:ext cx="609600" cy="0"/>
          </a:xfrm>
          <a:prstGeom prst="line">
            <a:avLst/>
          </a:prstGeom>
          <a:ln w="476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858000" y="4343400"/>
            <a:ext cx="609600" cy="0"/>
          </a:xfrm>
          <a:prstGeom prst="line">
            <a:avLst/>
          </a:prstGeom>
          <a:ln w="47625">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92742" y="3025587"/>
            <a:ext cx="453970" cy="584775"/>
          </a:xfrm>
          <a:prstGeom prst="rect">
            <a:avLst/>
          </a:prstGeom>
          <a:noFill/>
        </p:spPr>
        <p:txBody>
          <a:bodyPr wrap="none" rtlCol="0">
            <a:spAutoFit/>
          </a:bodyPr>
          <a:lstStyle/>
          <a:p>
            <a:r>
              <a:rPr lang="en-US" sz="3200" b="1" dirty="0" smtClean="0"/>
              <a:t>R</a:t>
            </a:r>
            <a:endParaRPr lang="en-US" sz="3200" b="1" dirty="0"/>
          </a:p>
        </p:txBody>
      </p:sp>
      <p:sp>
        <p:nvSpPr>
          <p:cNvPr id="36" name="Left Brace 35"/>
          <p:cNvSpPr/>
          <p:nvPr/>
        </p:nvSpPr>
        <p:spPr>
          <a:xfrm>
            <a:off x="533400" y="2057400"/>
            <a:ext cx="609600" cy="2438400"/>
          </a:xfrm>
          <a:prstGeom prst="leftBrace">
            <a:avLst>
              <a:gd name="adj1" fmla="val 40686"/>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38780"/>
            <a:ext cx="7772400" cy="1143000"/>
          </a:xfrm>
        </p:spPr>
        <p:txBody>
          <a:bodyPr>
            <a:normAutofit/>
          </a:bodyPr>
          <a:lstStyle/>
          <a:p>
            <a:r>
              <a:rPr lang="en-US" dirty="0" smtClean="0"/>
              <a:t>Bounding the cost of P1</a:t>
            </a:r>
            <a:endParaRPr lang="en-US" dirty="0"/>
          </a:p>
        </p:txBody>
      </p:sp>
      <p:sp>
        <p:nvSpPr>
          <p:cNvPr id="3" name="Content Placeholder 2"/>
          <p:cNvSpPr>
            <a:spLocks noGrp="1"/>
          </p:cNvSpPr>
          <p:nvPr>
            <p:ph sz="quarter" idx="1"/>
          </p:nvPr>
        </p:nvSpPr>
        <p:spPr/>
        <p:txBody>
          <a:bodyPr/>
          <a:lstStyle/>
          <a:p>
            <a:endParaRPr lang="en-US" dirty="0"/>
          </a:p>
        </p:txBody>
      </p:sp>
      <p:sp>
        <p:nvSpPr>
          <p:cNvPr id="4" name="Oval 3"/>
          <p:cNvSpPr/>
          <p:nvPr/>
        </p:nvSpPr>
        <p:spPr>
          <a:xfrm>
            <a:off x="1143000" y="2066572"/>
            <a:ext cx="2089355" cy="2605703"/>
          </a:xfrm>
          <a:prstGeom prst="ellipse">
            <a:avLst/>
          </a:prstGeom>
          <a:solidFill>
            <a:srgbClr val="FFC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600" b="1" dirty="0">
              <a:solidFill>
                <a:schemeClr val="tx1"/>
              </a:solidFill>
            </a:endParaRPr>
          </a:p>
        </p:txBody>
      </p:sp>
      <p:sp>
        <p:nvSpPr>
          <p:cNvPr id="5" name="Oval 4"/>
          <p:cNvSpPr/>
          <p:nvPr/>
        </p:nvSpPr>
        <p:spPr>
          <a:xfrm>
            <a:off x="4092676" y="1237129"/>
            <a:ext cx="1088924" cy="1752600"/>
          </a:xfrm>
          <a:prstGeom prst="ellipse">
            <a:avLst/>
          </a:prstGeom>
          <a:solidFill>
            <a:srgbClr val="00B05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4584290" y="3307383"/>
            <a:ext cx="825910" cy="1587346"/>
          </a:xfrm>
          <a:prstGeom prst="ellipse">
            <a:avLst/>
          </a:prstGeom>
          <a:solidFill>
            <a:srgbClr val="00B05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3355258" y="5416761"/>
            <a:ext cx="835742" cy="1306768"/>
          </a:xfrm>
          <a:prstGeom prst="ellipse">
            <a:avLst/>
          </a:prstGeom>
          <a:solidFill>
            <a:srgbClr val="00B05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p:nvPr/>
        </p:nvSpPr>
        <p:spPr>
          <a:xfrm>
            <a:off x="1236985" y="2830058"/>
            <a:ext cx="368710" cy="461665"/>
          </a:xfrm>
          <a:prstGeom prst="rect">
            <a:avLst/>
          </a:prstGeom>
          <a:noFill/>
        </p:spPr>
        <p:txBody>
          <a:bodyPr wrap="square" rtlCol="0">
            <a:spAutoFit/>
          </a:bodyPr>
          <a:lstStyle/>
          <a:p>
            <a:r>
              <a:rPr lang="en-US" sz="2400" dirty="0" smtClean="0"/>
              <a:t>s</a:t>
            </a:r>
            <a:endParaRPr lang="en-US" sz="2400" dirty="0"/>
          </a:p>
        </p:txBody>
      </p:sp>
      <p:sp>
        <p:nvSpPr>
          <p:cNvPr id="9" name="TextBox 8"/>
          <p:cNvSpPr txBox="1"/>
          <p:nvPr/>
        </p:nvSpPr>
        <p:spPr>
          <a:xfrm>
            <a:off x="3916419" y="6149787"/>
            <a:ext cx="368710" cy="461665"/>
          </a:xfrm>
          <a:prstGeom prst="rect">
            <a:avLst/>
          </a:prstGeom>
          <a:noFill/>
        </p:spPr>
        <p:txBody>
          <a:bodyPr wrap="square" rtlCol="0">
            <a:spAutoFit/>
          </a:bodyPr>
          <a:lstStyle/>
          <a:p>
            <a:r>
              <a:rPr lang="en-US" sz="2400" dirty="0" smtClean="0"/>
              <a:t>t</a:t>
            </a:r>
            <a:endParaRPr lang="en-US" sz="2000" dirty="0"/>
          </a:p>
        </p:txBody>
      </p:sp>
      <p:cxnSp>
        <p:nvCxnSpPr>
          <p:cNvPr id="10" name="Straight Connector 9"/>
          <p:cNvCxnSpPr>
            <a:stCxn id="4" idx="7"/>
            <a:endCxn id="5" idx="2"/>
          </p:cNvCxnSpPr>
          <p:nvPr/>
        </p:nvCxnSpPr>
        <p:spPr>
          <a:xfrm rot="5400000" flipH="1" flipV="1">
            <a:off x="3342157" y="1697649"/>
            <a:ext cx="334739" cy="1166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4" idx="7"/>
            <a:endCxn id="5" idx="1"/>
          </p:cNvCxnSpPr>
          <p:nvPr/>
        </p:nvCxnSpPr>
        <p:spPr>
          <a:xfrm rot="5400000" flipH="1" flipV="1">
            <a:off x="3112072" y="1308096"/>
            <a:ext cx="954377" cy="1325769"/>
          </a:xfrm>
          <a:prstGeom prst="line">
            <a:avLst/>
          </a:prstGeom>
          <a:ln w="476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4" idx="6"/>
            <a:endCxn id="5" idx="4"/>
          </p:cNvCxnSpPr>
          <p:nvPr/>
        </p:nvCxnSpPr>
        <p:spPr>
          <a:xfrm flipV="1">
            <a:off x="3232355" y="2989729"/>
            <a:ext cx="1404783" cy="379695"/>
          </a:xfrm>
          <a:prstGeom prst="line">
            <a:avLst/>
          </a:prstGeom>
          <a:ln w="476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6" idx="1"/>
          </p:cNvCxnSpPr>
          <p:nvPr/>
        </p:nvCxnSpPr>
        <p:spPr>
          <a:xfrm flipV="1">
            <a:off x="3232355" y="3539844"/>
            <a:ext cx="1472887" cy="157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6" idx="3"/>
          </p:cNvCxnSpPr>
          <p:nvPr/>
        </p:nvCxnSpPr>
        <p:spPr>
          <a:xfrm>
            <a:off x="3232355" y="3555545"/>
            <a:ext cx="1472887" cy="11067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4" idx="5"/>
            <a:endCxn id="7" idx="0"/>
          </p:cNvCxnSpPr>
          <p:nvPr/>
        </p:nvCxnSpPr>
        <p:spPr>
          <a:xfrm rot="16200000" flipH="1">
            <a:off x="2786711" y="4430343"/>
            <a:ext cx="1126082" cy="846753"/>
          </a:xfrm>
          <a:prstGeom prst="line">
            <a:avLst/>
          </a:prstGeom>
          <a:ln w="476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4" idx="4"/>
            <a:endCxn id="7" idx="1"/>
          </p:cNvCxnSpPr>
          <p:nvPr/>
        </p:nvCxnSpPr>
        <p:spPr>
          <a:xfrm rot="16200000" flipH="1">
            <a:off x="2364735" y="4495218"/>
            <a:ext cx="935858" cy="12899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6" idx="3"/>
          </p:cNvCxnSpPr>
          <p:nvPr/>
        </p:nvCxnSpPr>
        <p:spPr>
          <a:xfrm>
            <a:off x="3109452" y="3803712"/>
            <a:ext cx="1595790" cy="85855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1518939" y="2239314"/>
            <a:ext cx="1445921" cy="914793"/>
          </a:xfrm>
          <a:custGeom>
            <a:avLst/>
            <a:gdLst>
              <a:gd name="connsiteX0" fmla="*/ 0 w 896471"/>
              <a:gd name="connsiteY0" fmla="*/ 463176 h 561788"/>
              <a:gd name="connsiteX1" fmla="*/ 125506 w 896471"/>
              <a:gd name="connsiteY1" fmla="*/ 122517 h 561788"/>
              <a:gd name="connsiteX2" fmla="*/ 484094 w 896471"/>
              <a:gd name="connsiteY2" fmla="*/ 552823 h 561788"/>
              <a:gd name="connsiteX3" fmla="*/ 519953 w 896471"/>
              <a:gd name="connsiteY3" fmla="*/ 68729 h 561788"/>
              <a:gd name="connsiteX4" fmla="*/ 896471 w 896471"/>
              <a:gd name="connsiteY4" fmla="*/ 140446 h 561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471" h="561788">
                <a:moveTo>
                  <a:pt x="0" y="463176"/>
                </a:moveTo>
                <a:cubicBezTo>
                  <a:pt x="22412" y="285376"/>
                  <a:pt x="44824" y="107576"/>
                  <a:pt x="125506" y="122517"/>
                </a:cubicBezTo>
                <a:cubicBezTo>
                  <a:pt x="206188" y="137458"/>
                  <a:pt x="418353" y="561788"/>
                  <a:pt x="484094" y="552823"/>
                </a:cubicBezTo>
                <a:cubicBezTo>
                  <a:pt x="549835" y="543858"/>
                  <a:pt x="451224" y="137458"/>
                  <a:pt x="519953" y="68729"/>
                </a:cubicBezTo>
                <a:cubicBezTo>
                  <a:pt x="588682" y="0"/>
                  <a:pt x="742576" y="70223"/>
                  <a:pt x="896471" y="140446"/>
                </a:cubicBezTo>
              </a:path>
            </a:pathLst>
          </a:custGeom>
          <a:ln w="4762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1981634" y="3314681"/>
            <a:ext cx="1272410" cy="1021845"/>
          </a:xfrm>
          <a:custGeom>
            <a:avLst/>
            <a:gdLst>
              <a:gd name="connsiteX0" fmla="*/ 788894 w 788894"/>
              <a:gd name="connsiteY0" fmla="*/ 0 h 627530"/>
              <a:gd name="connsiteX1" fmla="*/ 35859 w 788894"/>
              <a:gd name="connsiteY1" fmla="*/ 286871 h 627530"/>
              <a:gd name="connsiteX2" fmla="*/ 573741 w 788894"/>
              <a:gd name="connsiteY2" fmla="*/ 286871 h 627530"/>
              <a:gd name="connsiteX3" fmla="*/ 179294 w 788894"/>
              <a:gd name="connsiteY3" fmla="*/ 573742 h 627530"/>
              <a:gd name="connsiteX4" fmla="*/ 591671 w 788894"/>
              <a:gd name="connsiteY4" fmla="*/ 609600 h 627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894" h="627530">
                <a:moveTo>
                  <a:pt x="788894" y="0"/>
                </a:moveTo>
                <a:cubicBezTo>
                  <a:pt x="430306" y="119529"/>
                  <a:pt x="71718" y="239059"/>
                  <a:pt x="35859" y="286871"/>
                </a:cubicBezTo>
                <a:cubicBezTo>
                  <a:pt x="0" y="334683"/>
                  <a:pt x="549835" y="239059"/>
                  <a:pt x="573741" y="286871"/>
                </a:cubicBezTo>
                <a:cubicBezTo>
                  <a:pt x="597647" y="334683"/>
                  <a:pt x="176306" y="519954"/>
                  <a:pt x="179294" y="573742"/>
                </a:cubicBezTo>
                <a:cubicBezTo>
                  <a:pt x="182282" y="627530"/>
                  <a:pt x="386976" y="618565"/>
                  <a:pt x="591671" y="609600"/>
                </a:cubicBezTo>
              </a:path>
            </a:pathLst>
          </a:custGeom>
          <a:ln w="4762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4240306" y="1532964"/>
            <a:ext cx="376518" cy="1470212"/>
          </a:xfrm>
          <a:custGeom>
            <a:avLst/>
            <a:gdLst>
              <a:gd name="connsiteX0" fmla="*/ 0 w 376518"/>
              <a:gd name="connsiteY0" fmla="*/ 0 h 1470212"/>
              <a:gd name="connsiteX1" fmla="*/ 304800 w 376518"/>
              <a:gd name="connsiteY1" fmla="*/ 788894 h 1470212"/>
              <a:gd name="connsiteX2" fmla="*/ 376518 w 376518"/>
              <a:gd name="connsiteY2" fmla="*/ 1470212 h 1470212"/>
            </a:gdLst>
            <a:ahLst/>
            <a:cxnLst>
              <a:cxn ang="0">
                <a:pos x="connsiteX0" y="connsiteY0"/>
              </a:cxn>
              <a:cxn ang="0">
                <a:pos x="connsiteX1" y="connsiteY1"/>
              </a:cxn>
              <a:cxn ang="0">
                <a:pos x="connsiteX2" y="connsiteY2"/>
              </a:cxn>
            </a:cxnLst>
            <a:rect l="l" t="t" r="r" b="b"/>
            <a:pathLst>
              <a:path w="376518" h="1470212">
                <a:moveTo>
                  <a:pt x="0" y="0"/>
                </a:moveTo>
                <a:cubicBezTo>
                  <a:pt x="121023" y="271929"/>
                  <a:pt x="242047" y="543859"/>
                  <a:pt x="304800" y="788894"/>
                </a:cubicBezTo>
                <a:cubicBezTo>
                  <a:pt x="367553" y="1033929"/>
                  <a:pt x="372035" y="1252070"/>
                  <a:pt x="376518" y="1470212"/>
                </a:cubicBezTo>
              </a:path>
            </a:pathLst>
          </a:custGeom>
          <a:ln w="34925">
            <a:solidFill>
              <a:srgbClr val="0070C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3756212" y="5423647"/>
            <a:ext cx="409388" cy="806823"/>
          </a:xfrm>
          <a:custGeom>
            <a:avLst/>
            <a:gdLst>
              <a:gd name="connsiteX0" fmla="*/ 0 w 409388"/>
              <a:gd name="connsiteY0" fmla="*/ 0 h 806823"/>
              <a:gd name="connsiteX1" fmla="*/ 358588 w 409388"/>
              <a:gd name="connsiteY1" fmla="*/ 609600 h 806823"/>
              <a:gd name="connsiteX2" fmla="*/ 304800 w 409388"/>
              <a:gd name="connsiteY2" fmla="*/ 806823 h 806823"/>
            </a:gdLst>
            <a:ahLst/>
            <a:cxnLst>
              <a:cxn ang="0">
                <a:pos x="connsiteX0" y="connsiteY0"/>
              </a:cxn>
              <a:cxn ang="0">
                <a:pos x="connsiteX1" y="connsiteY1"/>
              </a:cxn>
              <a:cxn ang="0">
                <a:pos x="connsiteX2" y="connsiteY2"/>
              </a:cxn>
            </a:cxnLst>
            <a:rect l="l" t="t" r="r" b="b"/>
            <a:pathLst>
              <a:path w="409388" h="806823">
                <a:moveTo>
                  <a:pt x="0" y="0"/>
                </a:moveTo>
                <a:cubicBezTo>
                  <a:pt x="153894" y="237564"/>
                  <a:pt x="307788" y="475129"/>
                  <a:pt x="358588" y="609600"/>
                </a:cubicBezTo>
                <a:cubicBezTo>
                  <a:pt x="409388" y="744071"/>
                  <a:pt x="242047" y="785905"/>
                  <a:pt x="304800" y="806823"/>
                </a:cubicBezTo>
              </a:path>
            </a:pathLst>
          </a:custGeom>
          <a:ln w="34925">
            <a:solidFill>
              <a:srgbClr val="0070C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7528652" y="2000071"/>
            <a:ext cx="548548" cy="1200329"/>
          </a:xfrm>
          <a:prstGeom prst="rect">
            <a:avLst/>
          </a:prstGeom>
          <a:noFill/>
        </p:spPr>
        <p:txBody>
          <a:bodyPr wrap="none" rtlCol="0">
            <a:spAutoFit/>
          </a:bodyPr>
          <a:lstStyle/>
          <a:p>
            <a:r>
              <a:rPr lang="en-US" sz="2400" dirty="0" smtClean="0"/>
              <a:t> P1</a:t>
            </a:r>
          </a:p>
          <a:p>
            <a:endParaRPr lang="en-US" sz="2400" dirty="0" smtClean="0"/>
          </a:p>
          <a:p>
            <a:r>
              <a:rPr lang="en-US" sz="2400" dirty="0" smtClean="0"/>
              <a:t>P2</a:t>
            </a:r>
            <a:endParaRPr lang="en-US" sz="2400" dirty="0"/>
          </a:p>
        </p:txBody>
      </p:sp>
      <p:cxnSp>
        <p:nvCxnSpPr>
          <p:cNvPr id="25" name="Straight Connector 24"/>
          <p:cNvCxnSpPr/>
          <p:nvPr/>
        </p:nvCxnSpPr>
        <p:spPr>
          <a:xfrm>
            <a:off x="6853516" y="2228671"/>
            <a:ext cx="609600" cy="0"/>
          </a:xfrm>
          <a:prstGeom prst="line">
            <a:avLst/>
          </a:prstGeom>
          <a:ln w="476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858000" y="2914471"/>
            <a:ext cx="609600" cy="0"/>
          </a:xfrm>
          <a:prstGeom prst="line">
            <a:avLst/>
          </a:prstGeom>
          <a:ln w="47625">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1104900" y="4704229"/>
            <a:ext cx="838200" cy="3048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09600" y="5294293"/>
            <a:ext cx="1699183" cy="954107"/>
          </a:xfrm>
          <a:prstGeom prst="rect">
            <a:avLst/>
          </a:prstGeom>
          <a:noFill/>
        </p:spPr>
        <p:txBody>
          <a:bodyPr wrap="none" rtlCol="0">
            <a:spAutoFit/>
          </a:bodyPr>
          <a:lstStyle/>
          <a:p>
            <a:r>
              <a:rPr lang="en-US" sz="2800" dirty="0" smtClean="0"/>
              <a:t>Has at most</a:t>
            </a:r>
          </a:p>
          <a:p>
            <a:r>
              <a:rPr lang="en-US" sz="2800" dirty="0" smtClean="0"/>
              <a:t> </a:t>
            </a:r>
            <a:r>
              <a:rPr lang="en-US" sz="2800" dirty="0" smtClean="0">
                <a:latin typeface="Franklin Gothic Book"/>
              </a:rPr>
              <a:t>n</a:t>
            </a:r>
            <a:r>
              <a:rPr lang="en-US" sz="2800" baseline="30000" dirty="0" smtClean="0">
                <a:latin typeface="Perpetua"/>
              </a:rPr>
              <a:t>4/3</a:t>
            </a:r>
            <a:r>
              <a:rPr lang="en-US" sz="2800" dirty="0" smtClean="0"/>
              <a:t> edges</a:t>
            </a:r>
            <a:endParaRPr lang="en-US" sz="2800" dirty="0"/>
          </a:p>
        </p:txBody>
      </p:sp>
      <p:sp>
        <p:nvSpPr>
          <p:cNvPr id="30" name="TextBox 29"/>
          <p:cNvSpPr txBox="1"/>
          <p:nvPr/>
        </p:nvSpPr>
        <p:spPr>
          <a:xfrm>
            <a:off x="192742" y="3195916"/>
            <a:ext cx="453970" cy="584775"/>
          </a:xfrm>
          <a:prstGeom prst="rect">
            <a:avLst/>
          </a:prstGeom>
          <a:noFill/>
        </p:spPr>
        <p:txBody>
          <a:bodyPr wrap="none" rtlCol="0">
            <a:spAutoFit/>
          </a:bodyPr>
          <a:lstStyle/>
          <a:p>
            <a:r>
              <a:rPr lang="en-US" sz="3200" b="1" dirty="0" smtClean="0"/>
              <a:t>R</a:t>
            </a:r>
            <a:endParaRPr lang="en-US" sz="3200" b="1" dirty="0"/>
          </a:p>
        </p:txBody>
      </p:sp>
      <p:sp>
        <p:nvSpPr>
          <p:cNvPr id="33" name="Left Brace 32"/>
          <p:cNvSpPr/>
          <p:nvPr/>
        </p:nvSpPr>
        <p:spPr>
          <a:xfrm>
            <a:off x="533400" y="2227729"/>
            <a:ext cx="609600" cy="2438400"/>
          </a:xfrm>
          <a:prstGeom prst="leftBrace">
            <a:avLst>
              <a:gd name="adj1" fmla="val 40686"/>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p:cNvSpPr txBox="1"/>
          <p:nvPr/>
        </p:nvSpPr>
        <p:spPr>
          <a:xfrm>
            <a:off x="5486400" y="4343400"/>
            <a:ext cx="3657600" cy="1815882"/>
          </a:xfrm>
          <a:prstGeom prst="rect">
            <a:avLst/>
          </a:prstGeom>
          <a:noFill/>
        </p:spPr>
        <p:txBody>
          <a:bodyPr wrap="square" rtlCol="0">
            <a:spAutoFit/>
          </a:bodyPr>
          <a:lstStyle/>
          <a:p>
            <a:r>
              <a:rPr lang="en-US" sz="2800" dirty="0" smtClean="0">
                <a:solidFill>
                  <a:srgbClr val="FF0000"/>
                </a:solidFill>
              </a:rPr>
              <a:t>   </a:t>
            </a:r>
            <a:r>
              <a:rPr lang="en-US" sz="2800" dirty="0" smtClean="0"/>
              <a:t> f(P</a:t>
            </a:r>
            <a:r>
              <a:rPr lang="en-US" sz="2800" baseline="-25000" dirty="0" smtClean="0"/>
              <a:t>1</a:t>
            </a:r>
            <a:r>
              <a:rPr lang="en-US" sz="2800" dirty="0" smtClean="0"/>
              <a:t>) ≤   </a:t>
            </a:r>
            <a:r>
              <a:rPr lang="en-US" sz="2800" dirty="0" smtClean="0">
                <a:cs typeface="Times New Roman"/>
              </a:rPr>
              <a:t>√ </a:t>
            </a:r>
            <a:r>
              <a:rPr lang="en-US" sz="2800" dirty="0" smtClean="0"/>
              <a:t>E(R) .g(P</a:t>
            </a:r>
            <a:r>
              <a:rPr lang="en-US" sz="2800" baseline="-25000" dirty="0" smtClean="0"/>
              <a:t>1</a:t>
            </a:r>
            <a:r>
              <a:rPr lang="en-US" sz="2800" dirty="0" smtClean="0"/>
              <a:t>) </a:t>
            </a:r>
          </a:p>
          <a:p>
            <a:r>
              <a:rPr lang="en-US" sz="2800" dirty="0" smtClean="0"/>
              <a:t>            ≤   </a:t>
            </a:r>
            <a:r>
              <a:rPr lang="en-US" sz="2800" dirty="0" smtClean="0">
                <a:cs typeface="Times New Roman"/>
              </a:rPr>
              <a:t>√ </a:t>
            </a:r>
            <a:r>
              <a:rPr lang="en-US" sz="2800" dirty="0" smtClean="0"/>
              <a:t>E(R).g(OPT)</a:t>
            </a:r>
          </a:p>
          <a:p>
            <a:r>
              <a:rPr lang="en-US" sz="2800" dirty="0" smtClean="0"/>
              <a:t>            ≤   </a:t>
            </a:r>
            <a:r>
              <a:rPr lang="en-US" sz="2800" dirty="0" smtClean="0">
                <a:cs typeface="Times New Roman"/>
              </a:rPr>
              <a:t>√ </a:t>
            </a:r>
            <a:r>
              <a:rPr lang="en-US" sz="2800" dirty="0" smtClean="0"/>
              <a:t>E(R) .f(OPT)</a:t>
            </a:r>
          </a:p>
          <a:p>
            <a:r>
              <a:rPr lang="en-US" sz="2800" dirty="0" smtClean="0"/>
              <a:t>            ≤   </a:t>
            </a:r>
            <a:r>
              <a:rPr lang="en-US" sz="2800" dirty="0" smtClean="0">
                <a:latin typeface="Franklin Gothic Book"/>
              </a:rPr>
              <a:t>n</a:t>
            </a:r>
            <a:r>
              <a:rPr lang="en-US" sz="2800" baseline="30000" dirty="0" smtClean="0">
                <a:latin typeface="Perpetua"/>
              </a:rPr>
              <a:t>2/3</a:t>
            </a:r>
            <a:r>
              <a:rPr lang="en-US" sz="2800" dirty="0" smtClean="0"/>
              <a:t> f(OPT) </a:t>
            </a:r>
            <a:endParaRPr lang="en-US" sz="2800" dirty="0"/>
          </a:p>
        </p:txBody>
      </p:sp>
      <p:sp>
        <p:nvSpPr>
          <p:cNvPr id="35" name="Rounded Rectangle 34"/>
          <p:cNvSpPr/>
          <p:nvPr/>
        </p:nvSpPr>
        <p:spPr>
          <a:xfrm>
            <a:off x="5791199" y="4325471"/>
            <a:ext cx="3227297" cy="1828800"/>
          </a:xfrm>
          <a:prstGeom prst="roundRect">
            <a:avLst/>
          </a:prstGeom>
          <a:solidFill>
            <a:schemeClr val="accent1">
              <a:alpha val="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p:cNvCxnSpPr>
            <a:stCxn id="28" idx="3"/>
          </p:cNvCxnSpPr>
          <p:nvPr/>
        </p:nvCxnSpPr>
        <p:spPr>
          <a:xfrm>
            <a:off x="2308783" y="5771347"/>
            <a:ext cx="4015817" cy="96053"/>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4" grpId="0"/>
      <p:bldP spid="3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02922"/>
            <a:ext cx="7772400" cy="1143000"/>
          </a:xfrm>
        </p:spPr>
        <p:txBody>
          <a:bodyPr>
            <a:normAutofit/>
          </a:bodyPr>
          <a:lstStyle/>
          <a:p>
            <a:r>
              <a:rPr lang="en-US" dirty="0" smtClean="0"/>
              <a:t>Bounding the cost of P2</a:t>
            </a:r>
            <a:endParaRPr lang="en-US" dirty="0"/>
          </a:p>
        </p:txBody>
      </p:sp>
      <p:sp>
        <p:nvSpPr>
          <p:cNvPr id="3" name="Content Placeholder 2"/>
          <p:cNvSpPr>
            <a:spLocks noGrp="1"/>
          </p:cNvSpPr>
          <p:nvPr>
            <p:ph sz="quarter" idx="1"/>
          </p:nvPr>
        </p:nvSpPr>
        <p:spPr/>
        <p:txBody>
          <a:bodyPr/>
          <a:lstStyle/>
          <a:p>
            <a:endParaRPr lang="en-US" dirty="0"/>
          </a:p>
        </p:txBody>
      </p:sp>
      <p:sp>
        <p:nvSpPr>
          <p:cNvPr id="4" name="Oval 3"/>
          <p:cNvSpPr/>
          <p:nvPr/>
        </p:nvSpPr>
        <p:spPr>
          <a:xfrm>
            <a:off x="381000" y="2039682"/>
            <a:ext cx="2089355" cy="2605703"/>
          </a:xfrm>
          <a:prstGeom prst="ellipse">
            <a:avLst/>
          </a:prstGeom>
          <a:solidFill>
            <a:srgbClr val="FFC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600" b="1" dirty="0">
              <a:solidFill>
                <a:schemeClr val="tx1"/>
              </a:solidFill>
            </a:endParaRPr>
          </a:p>
        </p:txBody>
      </p:sp>
      <p:sp>
        <p:nvSpPr>
          <p:cNvPr id="5" name="Oval 4"/>
          <p:cNvSpPr/>
          <p:nvPr/>
        </p:nvSpPr>
        <p:spPr>
          <a:xfrm>
            <a:off x="3330676" y="1210239"/>
            <a:ext cx="1088924" cy="1752600"/>
          </a:xfrm>
          <a:prstGeom prst="ellipse">
            <a:avLst/>
          </a:prstGeom>
          <a:solidFill>
            <a:srgbClr val="00B05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3822290" y="3280493"/>
            <a:ext cx="825910" cy="1587346"/>
          </a:xfrm>
          <a:prstGeom prst="ellipse">
            <a:avLst/>
          </a:prstGeom>
          <a:solidFill>
            <a:srgbClr val="00B05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2593258" y="5389871"/>
            <a:ext cx="835742" cy="1306768"/>
          </a:xfrm>
          <a:prstGeom prst="ellipse">
            <a:avLst/>
          </a:prstGeom>
          <a:solidFill>
            <a:srgbClr val="00B05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p:nvPr/>
        </p:nvSpPr>
        <p:spPr>
          <a:xfrm>
            <a:off x="474985" y="2803168"/>
            <a:ext cx="368710" cy="461665"/>
          </a:xfrm>
          <a:prstGeom prst="rect">
            <a:avLst/>
          </a:prstGeom>
          <a:noFill/>
        </p:spPr>
        <p:txBody>
          <a:bodyPr wrap="square" rtlCol="0">
            <a:spAutoFit/>
          </a:bodyPr>
          <a:lstStyle/>
          <a:p>
            <a:r>
              <a:rPr lang="en-US" sz="2400" dirty="0" smtClean="0"/>
              <a:t>s</a:t>
            </a:r>
            <a:endParaRPr lang="en-US" sz="2400" dirty="0"/>
          </a:p>
        </p:txBody>
      </p:sp>
      <p:sp>
        <p:nvSpPr>
          <p:cNvPr id="9" name="TextBox 8"/>
          <p:cNvSpPr txBox="1"/>
          <p:nvPr/>
        </p:nvSpPr>
        <p:spPr>
          <a:xfrm>
            <a:off x="3154419" y="6122897"/>
            <a:ext cx="368710" cy="461665"/>
          </a:xfrm>
          <a:prstGeom prst="rect">
            <a:avLst/>
          </a:prstGeom>
          <a:noFill/>
        </p:spPr>
        <p:txBody>
          <a:bodyPr wrap="square" rtlCol="0">
            <a:spAutoFit/>
          </a:bodyPr>
          <a:lstStyle/>
          <a:p>
            <a:r>
              <a:rPr lang="en-US" sz="2400" dirty="0" smtClean="0"/>
              <a:t>t</a:t>
            </a:r>
            <a:endParaRPr lang="en-US" sz="2000" dirty="0"/>
          </a:p>
        </p:txBody>
      </p:sp>
      <p:cxnSp>
        <p:nvCxnSpPr>
          <p:cNvPr id="10" name="Straight Connector 9"/>
          <p:cNvCxnSpPr>
            <a:stCxn id="4" idx="7"/>
            <a:endCxn id="5" idx="2"/>
          </p:cNvCxnSpPr>
          <p:nvPr/>
        </p:nvCxnSpPr>
        <p:spPr>
          <a:xfrm rot="5400000" flipH="1" flipV="1">
            <a:off x="2580157" y="1670759"/>
            <a:ext cx="334739" cy="1166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4" idx="7"/>
            <a:endCxn id="5" idx="1"/>
          </p:cNvCxnSpPr>
          <p:nvPr/>
        </p:nvCxnSpPr>
        <p:spPr>
          <a:xfrm rot="5400000" flipH="1" flipV="1">
            <a:off x="2350072" y="1281206"/>
            <a:ext cx="954377" cy="1325769"/>
          </a:xfrm>
          <a:prstGeom prst="line">
            <a:avLst/>
          </a:prstGeom>
          <a:ln w="476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4" idx="6"/>
            <a:endCxn id="5" idx="4"/>
          </p:cNvCxnSpPr>
          <p:nvPr/>
        </p:nvCxnSpPr>
        <p:spPr>
          <a:xfrm flipV="1">
            <a:off x="2470355" y="2962839"/>
            <a:ext cx="1404783" cy="379695"/>
          </a:xfrm>
          <a:prstGeom prst="line">
            <a:avLst/>
          </a:prstGeom>
          <a:ln w="476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6" idx="1"/>
          </p:cNvCxnSpPr>
          <p:nvPr/>
        </p:nvCxnSpPr>
        <p:spPr>
          <a:xfrm flipV="1">
            <a:off x="2470355" y="3512954"/>
            <a:ext cx="1472887" cy="157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6" idx="3"/>
          </p:cNvCxnSpPr>
          <p:nvPr/>
        </p:nvCxnSpPr>
        <p:spPr>
          <a:xfrm>
            <a:off x="2470355" y="3528655"/>
            <a:ext cx="1472887" cy="11067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4" idx="5"/>
            <a:endCxn id="7" idx="0"/>
          </p:cNvCxnSpPr>
          <p:nvPr/>
        </p:nvCxnSpPr>
        <p:spPr>
          <a:xfrm rot="16200000" flipH="1">
            <a:off x="2024711" y="4403453"/>
            <a:ext cx="1126082" cy="846753"/>
          </a:xfrm>
          <a:prstGeom prst="line">
            <a:avLst/>
          </a:prstGeom>
          <a:ln w="476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4" idx="4"/>
            <a:endCxn id="7" idx="1"/>
          </p:cNvCxnSpPr>
          <p:nvPr/>
        </p:nvCxnSpPr>
        <p:spPr>
          <a:xfrm rot="16200000" flipH="1">
            <a:off x="1602735" y="4468328"/>
            <a:ext cx="935858" cy="12899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6" idx="3"/>
          </p:cNvCxnSpPr>
          <p:nvPr/>
        </p:nvCxnSpPr>
        <p:spPr>
          <a:xfrm>
            <a:off x="2347452" y="3776822"/>
            <a:ext cx="1595790" cy="85855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756939" y="2212424"/>
            <a:ext cx="1445921" cy="914793"/>
          </a:xfrm>
          <a:custGeom>
            <a:avLst/>
            <a:gdLst>
              <a:gd name="connsiteX0" fmla="*/ 0 w 896471"/>
              <a:gd name="connsiteY0" fmla="*/ 463176 h 561788"/>
              <a:gd name="connsiteX1" fmla="*/ 125506 w 896471"/>
              <a:gd name="connsiteY1" fmla="*/ 122517 h 561788"/>
              <a:gd name="connsiteX2" fmla="*/ 484094 w 896471"/>
              <a:gd name="connsiteY2" fmla="*/ 552823 h 561788"/>
              <a:gd name="connsiteX3" fmla="*/ 519953 w 896471"/>
              <a:gd name="connsiteY3" fmla="*/ 68729 h 561788"/>
              <a:gd name="connsiteX4" fmla="*/ 896471 w 896471"/>
              <a:gd name="connsiteY4" fmla="*/ 140446 h 561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471" h="561788">
                <a:moveTo>
                  <a:pt x="0" y="463176"/>
                </a:moveTo>
                <a:cubicBezTo>
                  <a:pt x="22412" y="285376"/>
                  <a:pt x="44824" y="107576"/>
                  <a:pt x="125506" y="122517"/>
                </a:cubicBezTo>
                <a:cubicBezTo>
                  <a:pt x="206188" y="137458"/>
                  <a:pt x="418353" y="561788"/>
                  <a:pt x="484094" y="552823"/>
                </a:cubicBezTo>
                <a:cubicBezTo>
                  <a:pt x="549835" y="543858"/>
                  <a:pt x="451224" y="137458"/>
                  <a:pt x="519953" y="68729"/>
                </a:cubicBezTo>
                <a:cubicBezTo>
                  <a:pt x="588682" y="0"/>
                  <a:pt x="742576" y="70223"/>
                  <a:pt x="896471" y="140446"/>
                </a:cubicBezTo>
              </a:path>
            </a:pathLst>
          </a:custGeom>
          <a:ln w="4762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1219634" y="3287791"/>
            <a:ext cx="1272410" cy="1021845"/>
          </a:xfrm>
          <a:custGeom>
            <a:avLst/>
            <a:gdLst>
              <a:gd name="connsiteX0" fmla="*/ 788894 w 788894"/>
              <a:gd name="connsiteY0" fmla="*/ 0 h 627530"/>
              <a:gd name="connsiteX1" fmla="*/ 35859 w 788894"/>
              <a:gd name="connsiteY1" fmla="*/ 286871 h 627530"/>
              <a:gd name="connsiteX2" fmla="*/ 573741 w 788894"/>
              <a:gd name="connsiteY2" fmla="*/ 286871 h 627530"/>
              <a:gd name="connsiteX3" fmla="*/ 179294 w 788894"/>
              <a:gd name="connsiteY3" fmla="*/ 573742 h 627530"/>
              <a:gd name="connsiteX4" fmla="*/ 591671 w 788894"/>
              <a:gd name="connsiteY4" fmla="*/ 609600 h 627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894" h="627530">
                <a:moveTo>
                  <a:pt x="788894" y="0"/>
                </a:moveTo>
                <a:cubicBezTo>
                  <a:pt x="430306" y="119529"/>
                  <a:pt x="71718" y="239059"/>
                  <a:pt x="35859" y="286871"/>
                </a:cubicBezTo>
                <a:cubicBezTo>
                  <a:pt x="0" y="334683"/>
                  <a:pt x="549835" y="239059"/>
                  <a:pt x="573741" y="286871"/>
                </a:cubicBezTo>
                <a:cubicBezTo>
                  <a:pt x="597647" y="334683"/>
                  <a:pt x="176306" y="519954"/>
                  <a:pt x="179294" y="573742"/>
                </a:cubicBezTo>
                <a:cubicBezTo>
                  <a:pt x="182282" y="627530"/>
                  <a:pt x="386976" y="618565"/>
                  <a:pt x="591671" y="609600"/>
                </a:cubicBezTo>
              </a:path>
            </a:pathLst>
          </a:custGeom>
          <a:ln w="4762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3478306" y="1506074"/>
            <a:ext cx="376518" cy="1470212"/>
          </a:xfrm>
          <a:custGeom>
            <a:avLst/>
            <a:gdLst>
              <a:gd name="connsiteX0" fmla="*/ 0 w 376518"/>
              <a:gd name="connsiteY0" fmla="*/ 0 h 1470212"/>
              <a:gd name="connsiteX1" fmla="*/ 304800 w 376518"/>
              <a:gd name="connsiteY1" fmla="*/ 788894 h 1470212"/>
              <a:gd name="connsiteX2" fmla="*/ 376518 w 376518"/>
              <a:gd name="connsiteY2" fmla="*/ 1470212 h 1470212"/>
            </a:gdLst>
            <a:ahLst/>
            <a:cxnLst>
              <a:cxn ang="0">
                <a:pos x="connsiteX0" y="connsiteY0"/>
              </a:cxn>
              <a:cxn ang="0">
                <a:pos x="connsiteX1" y="connsiteY1"/>
              </a:cxn>
              <a:cxn ang="0">
                <a:pos x="connsiteX2" y="connsiteY2"/>
              </a:cxn>
            </a:cxnLst>
            <a:rect l="l" t="t" r="r" b="b"/>
            <a:pathLst>
              <a:path w="376518" h="1470212">
                <a:moveTo>
                  <a:pt x="0" y="0"/>
                </a:moveTo>
                <a:cubicBezTo>
                  <a:pt x="121023" y="271929"/>
                  <a:pt x="242047" y="543859"/>
                  <a:pt x="304800" y="788894"/>
                </a:cubicBezTo>
                <a:cubicBezTo>
                  <a:pt x="367553" y="1033929"/>
                  <a:pt x="372035" y="1252070"/>
                  <a:pt x="376518" y="1470212"/>
                </a:cubicBezTo>
              </a:path>
            </a:pathLst>
          </a:custGeom>
          <a:ln w="34925">
            <a:solidFill>
              <a:srgbClr val="0070C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2994212" y="5396757"/>
            <a:ext cx="409388" cy="806823"/>
          </a:xfrm>
          <a:custGeom>
            <a:avLst/>
            <a:gdLst>
              <a:gd name="connsiteX0" fmla="*/ 0 w 409388"/>
              <a:gd name="connsiteY0" fmla="*/ 0 h 806823"/>
              <a:gd name="connsiteX1" fmla="*/ 358588 w 409388"/>
              <a:gd name="connsiteY1" fmla="*/ 609600 h 806823"/>
              <a:gd name="connsiteX2" fmla="*/ 304800 w 409388"/>
              <a:gd name="connsiteY2" fmla="*/ 806823 h 806823"/>
            </a:gdLst>
            <a:ahLst/>
            <a:cxnLst>
              <a:cxn ang="0">
                <a:pos x="connsiteX0" y="connsiteY0"/>
              </a:cxn>
              <a:cxn ang="0">
                <a:pos x="connsiteX1" y="connsiteY1"/>
              </a:cxn>
              <a:cxn ang="0">
                <a:pos x="connsiteX2" y="connsiteY2"/>
              </a:cxn>
            </a:cxnLst>
            <a:rect l="l" t="t" r="r" b="b"/>
            <a:pathLst>
              <a:path w="409388" h="806823">
                <a:moveTo>
                  <a:pt x="0" y="0"/>
                </a:moveTo>
                <a:cubicBezTo>
                  <a:pt x="153894" y="237564"/>
                  <a:pt x="307788" y="475129"/>
                  <a:pt x="358588" y="609600"/>
                </a:cubicBezTo>
                <a:cubicBezTo>
                  <a:pt x="409388" y="744071"/>
                  <a:pt x="242047" y="785905"/>
                  <a:pt x="304800" y="806823"/>
                </a:cubicBezTo>
              </a:path>
            </a:pathLst>
          </a:custGeom>
          <a:ln w="34925">
            <a:solidFill>
              <a:srgbClr val="0070C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 name="Straight Arrow Connector 26"/>
          <p:cNvCxnSpPr>
            <a:stCxn id="36" idx="3"/>
          </p:cNvCxnSpPr>
          <p:nvPr/>
        </p:nvCxnSpPr>
        <p:spPr>
          <a:xfrm>
            <a:off x="4288016" y="2050672"/>
            <a:ext cx="741184" cy="45496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975413" y="2344271"/>
            <a:ext cx="3334567" cy="523220"/>
          </a:xfrm>
          <a:prstGeom prst="rect">
            <a:avLst/>
          </a:prstGeom>
          <a:noFill/>
        </p:spPr>
        <p:txBody>
          <a:bodyPr wrap="none" rtlCol="0">
            <a:spAutoFit/>
          </a:bodyPr>
          <a:lstStyle/>
          <a:p>
            <a:r>
              <a:rPr lang="en-US" sz="2800" dirty="0" err="1" smtClean="0">
                <a:latin typeface="Franklin Gothic Book"/>
              </a:rPr>
              <a:t>Diam</a:t>
            </a:r>
            <a:r>
              <a:rPr lang="en-US" sz="2800" dirty="0" smtClean="0">
                <a:latin typeface="Franklin Gothic Book"/>
              </a:rPr>
              <a:t>(</a:t>
            </a:r>
            <a:r>
              <a:rPr lang="en-US" sz="2800" dirty="0" err="1" smtClean="0">
                <a:latin typeface="Franklin Gothic Book"/>
              </a:rPr>
              <a:t>G</a:t>
            </a:r>
            <a:r>
              <a:rPr lang="en-US" sz="2800" baseline="-25000" dirty="0" err="1" smtClean="0">
                <a:latin typeface="Perpetua"/>
              </a:rPr>
              <a:t>i</a:t>
            </a:r>
            <a:r>
              <a:rPr lang="en-US" sz="2800" dirty="0" smtClean="0"/>
              <a:t>) </a:t>
            </a:r>
            <a:r>
              <a:rPr lang="en-US" sz="2800" dirty="0" smtClean="0">
                <a:latin typeface="cmsy10"/>
              </a:rPr>
              <a:t>·</a:t>
            </a:r>
            <a:r>
              <a:rPr lang="en-US" sz="2800" dirty="0" smtClean="0"/>
              <a:t> |</a:t>
            </a:r>
            <a:r>
              <a:rPr lang="en-US" sz="2800" dirty="0" err="1" smtClean="0">
                <a:latin typeface="Franklin Gothic Book"/>
              </a:rPr>
              <a:t>G</a:t>
            </a:r>
            <a:r>
              <a:rPr lang="en-US" sz="2800" baseline="-25000" dirty="0" err="1" smtClean="0">
                <a:latin typeface="Perpetua"/>
              </a:rPr>
              <a:t>i</a:t>
            </a:r>
            <a:r>
              <a:rPr lang="en-US" sz="2800" dirty="0" smtClean="0"/>
              <a:t>|/</a:t>
            </a:r>
            <a:r>
              <a:rPr lang="en-US" sz="2800" dirty="0" smtClean="0">
                <a:latin typeface="Franklin Gothic Book"/>
              </a:rPr>
              <a:t>n</a:t>
            </a:r>
            <a:r>
              <a:rPr lang="en-US" sz="2800" baseline="30000" dirty="0" smtClean="0">
                <a:latin typeface="Perpetua"/>
              </a:rPr>
              <a:t>1/3</a:t>
            </a:r>
            <a:endParaRPr lang="en-US" sz="2800" baseline="30000" dirty="0">
              <a:latin typeface="Perpetua"/>
            </a:endParaRPr>
          </a:p>
        </p:txBody>
      </p:sp>
      <p:sp>
        <p:nvSpPr>
          <p:cNvPr id="34" name="TextBox 33"/>
          <p:cNvSpPr txBox="1"/>
          <p:nvPr/>
        </p:nvSpPr>
        <p:spPr>
          <a:xfrm>
            <a:off x="3962400" y="4876800"/>
            <a:ext cx="5029200" cy="1815882"/>
          </a:xfrm>
          <a:prstGeom prst="rect">
            <a:avLst/>
          </a:prstGeom>
          <a:noFill/>
        </p:spPr>
        <p:txBody>
          <a:bodyPr wrap="square" rtlCol="0">
            <a:spAutoFit/>
          </a:bodyPr>
          <a:lstStyle/>
          <a:p>
            <a:r>
              <a:rPr lang="en-US" sz="2800" dirty="0" smtClean="0"/>
              <a:t>f(P</a:t>
            </a:r>
            <a:r>
              <a:rPr lang="en-US" sz="2800" baseline="-25000" dirty="0" smtClean="0"/>
              <a:t>2</a:t>
            </a:r>
            <a:r>
              <a:rPr lang="en-US" sz="2800" dirty="0" smtClean="0"/>
              <a:t>) ≤  (</a:t>
            </a:r>
            <a:r>
              <a:rPr lang="en-US" sz="2800" dirty="0" err="1" smtClean="0"/>
              <a:t>dia</a:t>
            </a:r>
            <a:r>
              <a:rPr lang="en-US" sz="2800" dirty="0" smtClean="0"/>
              <a:t>(G</a:t>
            </a:r>
            <a:r>
              <a:rPr lang="en-US" sz="2800" baseline="-25000" dirty="0" smtClean="0"/>
              <a:t>1</a:t>
            </a:r>
            <a:r>
              <a:rPr lang="en-US" sz="2800" dirty="0" smtClean="0"/>
              <a:t>) +.. +</a:t>
            </a:r>
            <a:r>
              <a:rPr lang="en-US" sz="2800" dirty="0" err="1" smtClean="0"/>
              <a:t>dia</a:t>
            </a:r>
            <a:r>
              <a:rPr lang="en-US" sz="2800" dirty="0" smtClean="0"/>
              <a:t>(G</a:t>
            </a:r>
            <a:r>
              <a:rPr lang="en-US" sz="2800" baseline="-25000" dirty="0" smtClean="0"/>
              <a:t>k</a:t>
            </a:r>
            <a:r>
              <a:rPr lang="en-US" sz="2800" dirty="0" smtClean="0"/>
              <a:t>) ) w</a:t>
            </a:r>
            <a:r>
              <a:rPr lang="en-US" sz="2800" baseline="-25000" dirty="0" smtClean="0"/>
              <a:t>e*</a:t>
            </a:r>
          </a:p>
          <a:p>
            <a:r>
              <a:rPr lang="en-US" sz="2800" dirty="0" smtClean="0"/>
              <a:t>         ≤  (|G</a:t>
            </a:r>
            <a:r>
              <a:rPr lang="en-US" sz="2800" baseline="-25000" dirty="0" smtClean="0"/>
              <a:t>1</a:t>
            </a:r>
            <a:r>
              <a:rPr lang="en-US" sz="2800" dirty="0" smtClean="0"/>
              <a:t>| / n</a:t>
            </a:r>
            <a:r>
              <a:rPr lang="en-US" sz="2800" baseline="30000" dirty="0" smtClean="0"/>
              <a:t>1/3</a:t>
            </a:r>
            <a:r>
              <a:rPr lang="en-US" sz="2800" dirty="0" smtClean="0"/>
              <a:t>  + …. ) w</a:t>
            </a:r>
            <a:r>
              <a:rPr lang="en-US" sz="2800" baseline="-25000" dirty="0" smtClean="0"/>
              <a:t>e*</a:t>
            </a:r>
          </a:p>
          <a:p>
            <a:r>
              <a:rPr lang="en-US" sz="2800" dirty="0" smtClean="0"/>
              <a:t>         ≤   (n / n</a:t>
            </a:r>
            <a:r>
              <a:rPr lang="en-US" sz="2800" baseline="30000" dirty="0" smtClean="0"/>
              <a:t>1/3</a:t>
            </a:r>
            <a:r>
              <a:rPr lang="en-US" sz="2800" dirty="0" smtClean="0"/>
              <a:t>) w</a:t>
            </a:r>
            <a:r>
              <a:rPr lang="en-US" sz="2800" baseline="-25000" dirty="0" smtClean="0"/>
              <a:t>e* </a:t>
            </a:r>
          </a:p>
          <a:p>
            <a:r>
              <a:rPr lang="en-US" sz="2800" baseline="-25000" dirty="0" smtClean="0"/>
              <a:t>             </a:t>
            </a:r>
            <a:r>
              <a:rPr lang="en-US" sz="2800" dirty="0" smtClean="0"/>
              <a:t>≤  n</a:t>
            </a:r>
            <a:r>
              <a:rPr lang="en-US" sz="2800" baseline="30000" dirty="0" smtClean="0"/>
              <a:t>2/3</a:t>
            </a:r>
            <a:r>
              <a:rPr lang="en-US" sz="2800" dirty="0" smtClean="0"/>
              <a:t> f(OPT)</a:t>
            </a:r>
            <a:endParaRPr lang="en-US" sz="2800" dirty="0"/>
          </a:p>
        </p:txBody>
      </p:sp>
      <p:sp>
        <p:nvSpPr>
          <p:cNvPr id="35" name="Rounded Rectangle 34"/>
          <p:cNvSpPr/>
          <p:nvPr/>
        </p:nvSpPr>
        <p:spPr>
          <a:xfrm>
            <a:off x="3908613" y="4953000"/>
            <a:ext cx="4953000" cy="1600200"/>
          </a:xfrm>
          <a:prstGeom prst="roundRect">
            <a:avLst/>
          </a:prstGeom>
          <a:solidFill>
            <a:schemeClr val="accent1">
              <a:alpha val="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p:cNvSpPr txBox="1"/>
          <p:nvPr/>
        </p:nvSpPr>
        <p:spPr>
          <a:xfrm>
            <a:off x="3810000" y="1819839"/>
            <a:ext cx="478016" cy="461665"/>
          </a:xfrm>
          <a:prstGeom prst="rect">
            <a:avLst/>
          </a:prstGeom>
          <a:noFill/>
        </p:spPr>
        <p:txBody>
          <a:bodyPr wrap="none" rtlCol="0">
            <a:spAutoFit/>
          </a:bodyPr>
          <a:lstStyle/>
          <a:p>
            <a:r>
              <a:rPr lang="en-US" sz="2400" b="1" dirty="0" smtClean="0">
                <a:latin typeface="Franklin Gothic Book"/>
              </a:rPr>
              <a:t>G</a:t>
            </a:r>
            <a:r>
              <a:rPr lang="en-US" sz="2400" b="1" baseline="-25000" dirty="0" smtClean="0">
                <a:latin typeface="Perpetua"/>
              </a:rPr>
              <a:t>1</a:t>
            </a:r>
            <a:endParaRPr lang="en-US" sz="2400" b="1" baseline="-25000" dirty="0">
              <a:latin typeface="Perpetua"/>
            </a:endParaRPr>
          </a:p>
        </p:txBody>
      </p:sp>
      <p:sp>
        <p:nvSpPr>
          <p:cNvPr id="37" name="TextBox 36"/>
          <p:cNvSpPr txBox="1"/>
          <p:nvPr/>
        </p:nvSpPr>
        <p:spPr>
          <a:xfrm>
            <a:off x="4038600" y="3877239"/>
            <a:ext cx="478016" cy="461665"/>
          </a:xfrm>
          <a:prstGeom prst="rect">
            <a:avLst/>
          </a:prstGeom>
          <a:noFill/>
        </p:spPr>
        <p:txBody>
          <a:bodyPr wrap="none" rtlCol="0">
            <a:spAutoFit/>
          </a:bodyPr>
          <a:lstStyle/>
          <a:p>
            <a:r>
              <a:rPr lang="en-US" sz="2400" b="1" dirty="0" smtClean="0">
                <a:latin typeface="Franklin Gothic Book"/>
              </a:rPr>
              <a:t>G</a:t>
            </a:r>
            <a:r>
              <a:rPr lang="en-US" sz="2400" b="1" baseline="-25000" dirty="0" smtClean="0">
                <a:latin typeface="Perpetua"/>
              </a:rPr>
              <a:t>2</a:t>
            </a:r>
            <a:endParaRPr lang="en-US" sz="2400" b="1" baseline="-25000" dirty="0">
              <a:latin typeface="Perpetua"/>
            </a:endParaRPr>
          </a:p>
        </p:txBody>
      </p:sp>
      <p:sp>
        <p:nvSpPr>
          <p:cNvPr id="38" name="TextBox 37"/>
          <p:cNvSpPr txBox="1"/>
          <p:nvPr/>
        </p:nvSpPr>
        <p:spPr>
          <a:xfrm>
            <a:off x="2743200" y="5853974"/>
            <a:ext cx="478016" cy="461665"/>
          </a:xfrm>
          <a:prstGeom prst="rect">
            <a:avLst/>
          </a:prstGeom>
          <a:noFill/>
        </p:spPr>
        <p:txBody>
          <a:bodyPr wrap="none" rtlCol="0">
            <a:spAutoFit/>
          </a:bodyPr>
          <a:lstStyle/>
          <a:p>
            <a:r>
              <a:rPr lang="en-US" sz="2400" b="1" dirty="0" smtClean="0">
                <a:latin typeface="Franklin Gothic Book"/>
              </a:rPr>
              <a:t>G</a:t>
            </a:r>
            <a:r>
              <a:rPr lang="en-US" sz="2400" b="1" baseline="-25000" dirty="0" smtClean="0">
                <a:latin typeface="Perpetua"/>
              </a:rPr>
              <a:t>3</a:t>
            </a:r>
            <a:endParaRPr lang="en-US" sz="2400" b="1" baseline="-25000" dirty="0">
              <a:latin typeface="Perpetua"/>
            </a:endParaRPr>
          </a:p>
        </p:txBody>
      </p:sp>
      <p:cxnSp>
        <p:nvCxnSpPr>
          <p:cNvPr id="41" name="Straight Arrow Connector 40"/>
          <p:cNvCxnSpPr/>
          <p:nvPr/>
        </p:nvCxnSpPr>
        <p:spPr>
          <a:xfrm rot="5400000" flipH="1" flipV="1">
            <a:off x="4191001" y="2971801"/>
            <a:ext cx="1066801" cy="60960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4" grpId="0"/>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this talk</a:t>
            </a:r>
            <a:endParaRPr lang="en-US" dirty="0"/>
          </a:p>
        </p:txBody>
      </p:sp>
      <p:sp>
        <p:nvSpPr>
          <p:cNvPr id="3" name="Content Placeholder 2"/>
          <p:cNvSpPr>
            <a:spLocks noGrp="1"/>
          </p:cNvSpPr>
          <p:nvPr>
            <p:ph sz="quarter" idx="1"/>
          </p:nvPr>
        </p:nvSpPr>
        <p:spPr/>
        <p:txBody>
          <a:bodyPr>
            <a:normAutofit/>
          </a:bodyPr>
          <a:lstStyle/>
          <a:p>
            <a:r>
              <a:rPr lang="en-US" sz="2800" dirty="0" err="1" smtClean="0"/>
              <a:t>Submodular</a:t>
            </a:r>
            <a:r>
              <a:rPr lang="en-US" sz="2800" dirty="0" smtClean="0"/>
              <a:t> Shortest Path with single agent</a:t>
            </a:r>
          </a:p>
          <a:p>
            <a:pPr lvl="1">
              <a:buFont typeface="Wingdings" pitchFamily="2" charset="2"/>
              <a:buChar char="ü"/>
            </a:pPr>
            <a:r>
              <a:rPr lang="en-US" sz="2600" dirty="0" smtClean="0"/>
              <a:t> O(n </a:t>
            </a:r>
            <a:r>
              <a:rPr lang="en-US" sz="2600" baseline="30000" dirty="0" smtClean="0"/>
              <a:t>2/3</a:t>
            </a:r>
            <a:r>
              <a:rPr lang="en-US" sz="2600" dirty="0" smtClean="0"/>
              <a:t>) approximation algorithm</a:t>
            </a:r>
          </a:p>
          <a:p>
            <a:pPr lvl="1">
              <a:buFont typeface="Wingdings" pitchFamily="2" charset="2"/>
              <a:buChar char="ü"/>
            </a:pPr>
            <a:r>
              <a:rPr lang="en-US" sz="2600" dirty="0" smtClean="0"/>
              <a:t> </a:t>
            </a:r>
            <a:r>
              <a:rPr lang="en-US" sz="2600" dirty="0" smtClean="0">
                <a:solidFill>
                  <a:srgbClr val="FF0000"/>
                </a:solidFill>
              </a:rPr>
              <a:t>Matching hardness of approximation</a:t>
            </a:r>
            <a:endParaRPr lang="en-US" sz="2600" dirty="0">
              <a:solidFill>
                <a:srgbClr val="FF0000"/>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Information Theoretic Lower Bound</a:t>
            </a:r>
            <a:endParaRPr lang="en-US" dirty="0"/>
          </a:p>
        </p:txBody>
      </p:sp>
      <p:sp>
        <p:nvSpPr>
          <p:cNvPr id="3" name="Content Placeholder 2"/>
          <p:cNvSpPr>
            <a:spLocks noGrp="1"/>
          </p:cNvSpPr>
          <p:nvPr>
            <p:ph sz="quarter" idx="1"/>
          </p:nvPr>
        </p:nvSpPr>
        <p:spPr>
          <a:xfrm>
            <a:off x="914400" y="1447800"/>
            <a:ext cx="7772400" cy="4876800"/>
          </a:xfrm>
        </p:spPr>
        <p:txBody>
          <a:bodyPr>
            <a:normAutofit fontScale="92500" lnSpcReduction="1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Polynomial number of queries to the oracle</a:t>
            </a:r>
          </a:p>
          <a:p>
            <a:r>
              <a:rPr lang="en-US" dirty="0" smtClean="0"/>
              <a:t>Algorithm is allowed unbounded amount of time to process the results of the queries</a:t>
            </a:r>
          </a:p>
          <a:p>
            <a:r>
              <a:rPr lang="en-US" dirty="0" smtClean="0"/>
              <a:t>Not contingent on P </a:t>
            </a:r>
            <a:r>
              <a:rPr lang="en-US" dirty="0" err="1" smtClean="0"/>
              <a:t>vs</a:t>
            </a:r>
            <a:r>
              <a:rPr lang="en-US" dirty="0" smtClean="0"/>
              <a:t> NP</a:t>
            </a:r>
          </a:p>
          <a:p>
            <a:endParaRPr lang="en-US" dirty="0"/>
          </a:p>
        </p:txBody>
      </p:sp>
      <p:sp>
        <p:nvSpPr>
          <p:cNvPr id="4" name="Rounded Rectangle 3"/>
          <p:cNvSpPr/>
          <p:nvPr/>
        </p:nvSpPr>
        <p:spPr>
          <a:xfrm>
            <a:off x="3276600" y="1524000"/>
            <a:ext cx="1981200" cy="297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05143" y="2667000"/>
            <a:ext cx="762000" cy="646331"/>
          </a:xfrm>
          <a:prstGeom prst="rect">
            <a:avLst/>
          </a:prstGeom>
          <a:noFill/>
        </p:spPr>
        <p:txBody>
          <a:bodyPr wrap="square" rtlCol="0">
            <a:spAutoFit/>
          </a:bodyPr>
          <a:lstStyle/>
          <a:p>
            <a:r>
              <a:rPr lang="en-US" sz="5400" baseline="-25000" dirty="0" smtClean="0"/>
              <a:t>f</a:t>
            </a:r>
            <a:endParaRPr lang="en-US" sz="5400" baseline="-25000" dirty="0"/>
          </a:p>
        </p:txBody>
      </p:sp>
      <p:sp>
        <p:nvSpPr>
          <p:cNvPr id="6" name="TextBox 5"/>
          <p:cNvSpPr txBox="1"/>
          <p:nvPr/>
        </p:nvSpPr>
        <p:spPr>
          <a:xfrm>
            <a:off x="1905000" y="1769766"/>
            <a:ext cx="685800" cy="646331"/>
          </a:xfrm>
          <a:prstGeom prst="rect">
            <a:avLst/>
          </a:prstGeom>
          <a:noFill/>
        </p:spPr>
        <p:txBody>
          <a:bodyPr wrap="square" rtlCol="0">
            <a:spAutoFit/>
          </a:bodyPr>
          <a:lstStyle/>
          <a:p>
            <a:r>
              <a:rPr lang="en-US" sz="5400" i="1" baseline="-25000" dirty="0" smtClean="0"/>
              <a:t>S1</a:t>
            </a:r>
            <a:endParaRPr lang="en-US" sz="5400" i="1" baseline="-25000" dirty="0"/>
          </a:p>
        </p:txBody>
      </p:sp>
      <p:cxnSp>
        <p:nvCxnSpPr>
          <p:cNvPr id="7" name="Straight Arrow Connector 6"/>
          <p:cNvCxnSpPr/>
          <p:nvPr/>
        </p:nvCxnSpPr>
        <p:spPr>
          <a:xfrm flipV="1">
            <a:off x="5257800" y="2209800"/>
            <a:ext cx="762000" cy="123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172200" y="1752600"/>
            <a:ext cx="1219200" cy="646331"/>
          </a:xfrm>
          <a:prstGeom prst="rect">
            <a:avLst/>
          </a:prstGeom>
          <a:noFill/>
        </p:spPr>
        <p:txBody>
          <a:bodyPr wrap="square" rtlCol="0">
            <a:spAutoFit/>
          </a:bodyPr>
          <a:lstStyle/>
          <a:p>
            <a:r>
              <a:rPr lang="en-US" sz="5400" i="1" baseline="-25000" dirty="0" smtClean="0"/>
              <a:t>f(S1)</a:t>
            </a:r>
            <a:endParaRPr lang="en-US" sz="5400" i="1" baseline="-25000" dirty="0"/>
          </a:p>
        </p:txBody>
      </p:sp>
      <p:cxnSp>
        <p:nvCxnSpPr>
          <p:cNvPr id="9" name="Straight Arrow Connector 8"/>
          <p:cNvCxnSpPr/>
          <p:nvPr/>
        </p:nvCxnSpPr>
        <p:spPr>
          <a:xfrm flipV="1">
            <a:off x="2512470" y="2226966"/>
            <a:ext cx="762000" cy="123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905000" y="2590800"/>
            <a:ext cx="685800" cy="646331"/>
          </a:xfrm>
          <a:prstGeom prst="rect">
            <a:avLst/>
          </a:prstGeom>
          <a:noFill/>
        </p:spPr>
        <p:txBody>
          <a:bodyPr wrap="square" rtlCol="0">
            <a:spAutoFit/>
          </a:bodyPr>
          <a:lstStyle/>
          <a:p>
            <a:r>
              <a:rPr lang="en-US" sz="5400" i="1" baseline="-25000" dirty="0" smtClean="0"/>
              <a:t>S2</a:t>
            </a:r>
            <a:endParaRPr lang="en-US" sz="5400" i="1" baseline="-25000" dirty="0"/>
          </a:p>
        </p:txBody>
      </p:sp>
      <p:cxnSp>
        <p:nvCxnSpPr>
          <p:cNvPr id="11" name="Straight Arrow Connector 10"/>
          <p:cNvCxnSpPr/>
          <p:nvPr/>
        </p:nvCxnSpPr>
        <p:spPr>
          <a:xfrm flipV="1">
            <a:off x="5257800" y="3030834"/>
            <a:ext cx="762000" cy="123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172200" y="2573634"/>
            <a:ext cx="1219200" cy="646331"/>
          </a:xfrm>
          <a:prstGeom prst="rect">
            <a:avLst/>
          </a:prstGeom>
          <a:noFill/>
        </p:spPr>
        <p:txBody>
          <a:bodyPr wrap="square" rtlCol="0">
            <a:spAutoFit/>
          </a:bodyPr>
          <a:lstStyle/>
          <a:p>
            <a:r>
              <a:rPr lang="en-US" sz="5400" i="1" baseline="-25000" dirty="0" smtClean="0"/>
              <a:t>f(S2)</a:t>
            </a:r>
            <a:endParaRPr lang="en-US" sz="5400" i="1" baseline="-25000" dirty="0"/>
          </a:p>
        </p:txBody>
      </p:sp>
      <p:cxnSp>
        <p:nvCxnSpPr>
          <p:cNvPr id="13" name="Straight Arrow Connector 12"/>
          <p:cNvCxnSpPr/>
          <p:nvPr/>
        </p:nvCxnSpPr>
        <p:spPr>
          <a:xfrm flipV="1">
            <a:off x="2512470" y="3048000"/>
            <a:ext cx="762000" cy="123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905000" y="3429000"/>
            <a:ext cx="685800" cy="646331"/>
          </a:xfrm>
          <a:prstGeom prst="rect">
            <a:avLst/>
          </a:prstGeom>
          <a:noFill/>
        </p:spPr>
        <p:txBody>
          <a:bodyPr wrap="square" rtlCol="0">
            <a:spAutoFit/>
          </a:bodyPr>
          <a:lstStyle/>
          <a:p>
            <a:r>
              <a:rPr lang="en-US" sz="5400" i="1" baseline="-25000" dirty="0" smtClean="0"/>
              <a:t>S3</a:t>
            </a:r>
            <a:endParaRPr lang="en-US" sz="5400" i="1" baseline="-25000" dirty="0"/>
          </a:p>
        </p:txBody>
      </p:sp>
      <p:cxnSp>
        <p:nvCxnSpPr>
          <p:cNvPr id="15" name="Straight Arrow Connector 14"/>
          <p:cNvCxnSpPr/>
          <p:nvPr/>
        </p:nvCxnSpPr>
        <p:spPr>
          <a:xfrm flipV="1">
            <a:off x="5257800" y="3869034"/>
            <a:ext cx="762000" cy="123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172200" y="3411834"/>
            <a:ext cx="1219200" cy="646331"/>
          </a:xfrm>
          <a:prstGeom prst="rect">
            <a:avLst/>
          </a:prstGeom>
          <a:noFill/>
        </p:spPr>
        <p:txBody>
          <a:bodyPr wrap="square" rtlCol="0">
            <a:spAutoFit/>
          </a:bodyPr>
          <a:lstStyle/>
          <a:p>
            <a:r>
              <a:rPr lang="en-US" sz="5400" i="1" baseline="-25000" dirty="0" smtClean="0"/>
              <a:t>f(S2)</a:t>
            </a:r>
            <a:endParaRPr lang="en-US" sz="5400" i="1" baseline="-25000" dirty="0"/>
          </a:p>
        </p:txBody>
      </p:sp>
      <p:cxnSp>
        <p:nvCxnSpPr>
          <p:cNvPr id="17" name="Straight Arrow Connector 16"/>
          <p:cNvCxnSpPr/>
          <p:nvPr/>
        </p:nvCxnSpPr>
        <p:spPr>
          <a:xfrm flipV="1">
            <a:off x="2512470" y="3886200"/>
            <a:ext cx="762000" cy="123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973998"/>
            <a:ext cx="3124200" cy="461665"/>
          </a:xfrm>
          <a:prstGeom prst="rect">
            <a:avLst/>
          </a:prstGeom>
          <a:solidFill>
            <a:schemeClr val="tx2">
              <a:lumMod val="20000"/>
              <a:lumOff val="80000"/>
            </a:schemeClr>
          </a:solidFill>
        </p:spPr>
        <p:txBody>
          <a:bodyPr wrap="square">
            <a:spAutoFit/>
          </a:bodyPr>
          <a:lstStyle/>
          <a:p>
            <a:pPr fontAlgn="auto">
              <a:spcBef>
                <a:spcPts val="0"/>
              </a:spcBef>
              <a:spcAft>
                <a:spcPts val="0"/>
              </a:spcAft>
              <a:defRPr/>
            </a:pPr>
            <a:r>
              <a:rPr lang="en-US" sz="2400" dirty="0" smtClean="0">
                <a:latin typeface="+mn-lt"/>
              </a:rPr>
              <a:t>Additive Cost Function</a:t>
            </a:r>
            <a:endParaRPr lang="en-US" sz="2400" dirty="0">
              <a:latin typeface="+mn-lt"/>
            </a:endParaRPr>
          </a:p>
        </p:txBody>
      </p:sp>
      <p:sp>
        <p:nvSpPr>
          <p:cNvPr id="6" name="Right Arrow 5"/>
          <p:cNvSpPr/>
          <p:nvPr/>
        </p:nvSpPr>
        <p:spPr>
          <a:xfrm>
            <a:off x="3733800" y="2050197"/>
            <a:ext cx="1371600" cy="2321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p:nvSpPr>
        <p:spPr>
          <a:xfrm>
            <a:off x="5410200" y="1752600"/>
            <a:ext cx="3200400" cy="830997"/>
          </a:xfrm>
          <a:prstGeom prst="rect">
            <a:avLst/>
          </a:prstGeom>
          <a:solidFill>
            <a:schemeClr val="tx2">
              <a:lumMod val="20000"/>
              <a:lumOff val="80000"/>
            </a:schemeClr>
          </a:solidFill>
        </p:spPr>
        <p:txBody>
          <a:bodyPr wrap="square">
            <a:spAutoFit/>
          </a:bodyPr>
          <a:lstStyle/>
          <a:p>
            <a:pPr fontAlgn="auto">
              <a:spcBef>
                <a:spcPts val="0"/>
              </a:spcBef>
              <a:spcAft>
                <a:spcPts val="0"/>
              </a:spcAft>
              <a:defRPr/>
            </a:pPr>
            <a:r>
              <a:rPr lang="en-US" sz="2400" dirty="0" smtClean="0">
                <a:latin typeface="+mn-lt"/>
              </a:rPr>
              <a:t>Functions which capture economies of scale</a:t>
            </a:r>
            <a:endParaRPr lang="en-US" sz="2400" dirty="0">
              <a:latin typeface="+mn-lt"/>
            </a:endParaRPr>
          </a:p>
        </p:txBody>
      </p:sp>
      <p:sp>
        <p:nvSpPr>
          <p:cNvPr id="8" name="TextBox 7"/>
          <p:cNvSpPr txBox="1"/>
          <p:nvPr/>
        </p:nvSpPr>
        <p:spPr>
          <a:xfrm>
            <a:off x="914400" y="2583597"/>
            <a:ext cx="1752600" cy="1200329"/>
          </a:xfrm>
          <a:prstGeom prst="rect">
            <a:avLst/>
          </a:prstGeom>
          <a:noFill/>
        </p:spPr>
        <p:txBody>
          <a:bodyPr wrap="square" rtlCol="0">
            <a:spAutoFit/>
          </a:bodyPr>
          <a:lstStyle/>
          <a:p>
            <a:r>
              <a:rPr lang="en-US" sz="2400" dirty="0" smtClean="0"/>
              <a:t>cost(a) = 1</a:t>
            </a:r>
          </a:p>
          <a:p>
            <a:r>
              <a:rPr lang="en-US" sz="2400" dirty="0" smtClean="0"/>
              <a:t>cost(b) = 1</a:t>
            </a:r>
          </a:p>
          <a:p>
            <a:r>
              <a:rPr lang="en-US" sz="2400" dirty="0" smtClean="0"/>
              <a:t>cost(</a:t>
            </a:r>
            <a:r>
              <a:rPr lang="en-US" sz="2400" dirty="0" err="1" smtClean="0"/>
              <a:t>a,b</a:t>
            </a:r>
            <a:r>
              <a:rPr lang="en-US" sz="2400" dirty="0" smtClean="0"/>
              <a:t>) = 2</a:t>
            </a:r>
            <a:endParaRPr lang="en-US" sz="2400" dirty="0"/>
          </a:p>
        </p:txBody>
      </p:sp>
      <p:sp>
        <p:nvSpPr>
          <p:cNvPr id="9" name="TextBox 8"/>
          <p:cNvSpPr txBox="1"/>
          <p:nvPr/>
        </p:nvSpPr>
        <p:spPr>
          <a:xfrm>
            <a:off x="5867400" y="2659797"/>
            <a:ext cx="2133600" cy="1200329"/>
          </a:xfrm>
          <a:prstGeom prst="rect">
            <a:avLst/>
          </a:prstGeom>
          <a:noFill/>
        </p:spPr>
        <p:txBody>
          <a:bodyPr wrap="square" rtlCol="0">
            <a:spAutoFit/>
          </a:bodyPr>
          <a:lstStyle/>
          <a:p>
            <a:r>
              <a:rPr lang="en-US" sz="2400" dirty="0" smtClean="0"/>
              <a:t>cost(a) = 1</a:t>
            </a:r>
          </a:p>
          <a:p>
            <a:r>
              <a:rPr lang="en-US" sz="2400" dirty="0" smtClean="0"/>
              <a:t>cost(b) = 1</a:t>
            </a:r>
          </a:p>
          <a:p>
            <a:r>
              <a:rPr lang="en-US" sz="2400" dirty="0" smtClean="0"/>
              <a:t>cost(</a:t>
            </a:r>
            <a:r>
              <a:rPr lang="en-US" sz="2400" dirty="0" err="1" smtClean="0"/>
              <a:t>a,b</a:t>
            </a:r>
            <a:r>
              <a:rPr lang="en-US" sz="2400" dirty="0" smtClean="0"/>
              <a:t>) = 1.5</a:t>
            </a:r>
            <a:endParaRPr lang="en-US" sz="2400" dirty="0"/>
          </a:p>
        </p:txBody>
      </p:sp>
      <p:sp>
        <p:nvSpPr>
          <p:cNvPr id="10" name="TextBox 9"/>
          <p:cNvSpPr txBox="1"/>
          <p:nvPr/>
        </p:nvSpPr>
        <p:spPr>
          <a:xfrm>
            <a:off x="838200" y="4233208"/>
            <a:ext cx="7239000" cy="1938992"/>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smtClean="0">
                <a:solidFill>
                  <a:srgbClr val="0107F5"/>
                </a:solidFill>
              </a:rPr>
              <a:t>How to mathematically model these functions?</a:t>
            </a:r>
          </a:p>
          <a:p>
            <a:r>
              <a:rPr lang="en-US" sz="2400" dirty="0" smtClean="0">
                <a:solidFill>
                  <a:srgbClr val="0107F5"/>
                </a:solidFill>
              </a:rPr>
              <a:t>   </a:t>
            </a:r>
            <a:r>
              <a:rPr lang="en-US" sz="2400" dirty="0" smtClean="0"/>
              <a:t>-  We use </a:t>
            </a:r>
            <a:r>
              <a:rPr lang="en-US" sz="2400" dirty="0" err="1" smtClean="0">
                <a:solidFill>
                  <a:srgbClr val="FF0000"/>
                </a:solidFill>
              </a:rPr>
              <a:t>Submodular</a:t>
            </a:r>
            <a:r>
              <a:rPr lang="en-US" sz="2400" dirty="0" smtClean="0">
                <a:solidFill>
                  <a:srgbClr val="FF0000"/>
                </a:solidFill>
              </a:rPr>
              <a:t> Functions</a:t>
            </a:r>
            <a:r>
              <a:rPr lang="en-US" sz="2400" dirty="0" smtClean="0"/>
              <a:t> as a starting point.</a:t>
            </a:r>
          </a:p>
          <a:p>
            <a:endParaRPr lang="en-US" sz="2400" dirty="0" smtClean="0">
              <a:solidFill>
                <a:srgbClr val="0107F5"/>
              </a:solidFill>
            </a:endParaRPr>
          </a:p>
          <a:p>
            <a:r>
              <a:rPr lang="en-US" sz="2400" dirty="0" smtClean="0">
                <a:solidFill>
                  <a:srgbClr val="0107F5"/>
                </a:solidFill>
              </a:rPr>
              <a:t>Can one design efficient approximation algorithms under </a:t>
            </a:r>
            <a:r>
              <a:rPr lang="en-US" sz="2400" dirty="0" err="1" smtClean="0">
                <a:solidFill>
                  <a:srgbClr val="0107F5"/>
                </a:solidFill>
              </a:rPr>
              <a:t>Submodular</a:t>
            </a:r>
            <a:r>
              <a:rPr lang="en-US" sz="2400" dirty="0" smtClean="0">
                <a:solidFill>
                  <a:srgbClr val="0107F5"/>
                </a:solidFill>
              </a:rPr>
              <a:t> Cost Functions?</a:t>
            </a:r>
            <a:endParaRPr lang="en-US" sz="2400" dirty="0">
              <a:solidFill>
                <a:srgbClr val="0107F5"/>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Technique</a:t>
            </a:r>
            <a:endParaRPr lang="en-US" dirty="0"/>
          </a:p>
        </p:txBody>
      </p:sp>
      <p:sp>
        <p:nvSpPr>
          <p:cNvPr id="3" name="Content Placeholder 2"/>
          <p:cNvSpPr>
            <a:spLocks noGrp="1"/>
          </p:cNvSpPr>
          <p:nvPr>
            <p:ph sz="quarter" idx="1"/>
          </p:nvPr>
        </p:nvSpPr>
        <p:spPr/>
        <p:txBody>
          <a:bodyPr>
            <a:normAutofit/>
          </a:bodyPr>
          <a:lstStyle/>
          <a:p>
            <a:r>
              <a:rPr lang="en-US" dirty="0" smtClean="0"/>
              <a:t>Cost functions f , g satisfying</a:t>
            </a:r>
          </a:p>
          <a:p>
            <a:pPr lvl="1"/>
            <a:r>
              <a:rPr lang="en-US" dirty="0" smtClean="0"/>
              <a:t>OPT( f )   &gt;&gt;  OPT( g )</a:t>
            </a:r>
          </a:p>
          <a:p>
            <a:pPr lvl="1"/>
            <a:r>
              <a:rPr lang="en-US" dirty="0" smtClean="0"/>
              <a:t>f (S) = g(S)</a:t>
            </a:r>
            <a:r>
              <a:rPr lang="en-US" i="1" dirty="0" smtClean="0"/>
              <a:t> </a:t>
            </a:r>
            <a:r>
              <a:rPr lang="en-US" dirty="0" smtClean="0"/>
              <a:t>for ‘</a:t>
            </a:r>
            <a:r>
              <a:rPr lang="en-US" i="1" dirty="0" smtClean="0"/>
              <a:t>most’</a:t>
            </a:r>
            <a:r>
              <a:rPr lang="en-US" dirty="0" smtClean="0"/>
              <a:t> sets </a:t>
            </a:r>
            <a:r>
              <a:rPr lang="en-US" i="1" dirty="0" smtClean="0"/>
              <a:t>S</a:t>
            </a:r>
            <a:r>
              <a:rPr lang="en-US" dirty="0" smtClean="0"/>
              <a:t> </a:t>
            </a:r>
          </a:p>
          <a:p>
            <a:endParaRPr lang="en-US" dirty="0" smtClean="0"/>
          </a:p>
          <a:p>
            <a:r>
              <a:rPr lang="en-US" i="1" dirty="0" smtClean="0"/>
              <a:t>A</a:t>
            </a:r>
            <a:r>
              <a:rPr lang="en-US" dirty="0" smtClean="0"/>
              <a:t> – any randomized algorithm</a:t>
            </a:r>
          </a:p>
          <a:p>
            <a:endParaRPr lang="en-US" dirty="0" smtClean="0"/>
          </a:p>
          <a:p>
            <a:r>
              <a:rPr lang="en-US" dirty="0" smtClean="0"/>
              <a:t>f(Q ) = g( Q )</a:t>
            </a:r>
            <a:r>
              <a:rPr lang="en-US" i="1" dirty="0" smtClean="0"/>
              <a:t> </a:t>
            </a:r>
            <a:r>
              <a:rPr lang="en-US" dirty="0" smtClean="0"/>
              <a:t>with high probability for every query Q made by </a:t>
            </a:r>
            <a:r>
              <a:rPr lang="en-US" i="1" dirty="0" smtClean="0"/>
              <a:t>A. </a:t>
            </a:r>
            <a:r>
              <a:rPr lang="en-US" dirty="0" smtClean="0"/>
              <a:t>Probability over random bits in </a:t>
            </a:r>
            <a:r>
              <a:rPr lang="en-US" i="1" dirty="0" smtClean="0"/>
              <a:t>A.</a:t>
            </a:r>
          </a:p>
          <a:p>
            <a:endParaRPr lang="en-US" i="1" dirty="0" smtClean="0"/>
          </a:p>
          <a:p>
            <a:pPr>
              <a:buNone/>
            </a:pPr>
            <a:r>
              <a:rPr lang="en-US" dirty="0" smtClean="0"/>
              <a:t>	</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Yao’s Lemma</a:t>
            </a:r>
            <a:endParaRPr lang="en-US" dirty="0"/>
          </a:p>
        </p:txBody>
      </p:sp>
      <p:sp>
        <p:nvSpPr>
          <p:cNvPr id="3" name="Content Placeholder 2"/>
          <p:cNvSpPr>
            <a:spLocks noGrp="1"/>
          </p:cNvSpPr>
          <p:nvPr>
            <p:ph sz="quarter" idx="1"/>
          </p:nvPr>
        </p:nvSpPr>
        <p:spPr/>
        <p:txBody>
          <a:bodyPr/>
          <a:lstStyle/>
          <a:p>
            <a:endParaRPr lang="en-US" dirty="0" smtClean="0"/>
          </a:p>
          <a:p>
            <a:pPr>
              <a:buNone/>
            </a:pPr>
            <a:r>
              <a:rPr lang="en-US" dirty="0" smtClean="0"/>
              <a:t>f(Q) = g(Q) with high probability for </a:t>
            </a:r>
            <a:r>
              <a:rPr lang="en-US" u="sng" dirty="0" smtClean="0"/>
              <a:t>every query </a:t>
            </a:r>
            <a:r>
              <a:rPr lang="en-US" dirty="0" smtClean="0"/>
              <a:t>Q made by randomized algorithm </a:t>
            </a:r>
            <a:r>
              <a:rPr lang="en-US" i="1" dirty="0" smtClean="0"/>
              <a:t>A. </a:t>
            </a:r>
            <a:endParaRPr lang="en-US" dirty="0" smtClean="0"/>
          </a:p>
          <a:p>
            <a:endParaRPr lang="en-US" i="1" dirty="0" smtClean="0"/>
          </a:p>
          <a:p>
            <a:endParaRPr lang="en-US" i="1" dirty="0" smtClean="0"/>
          </a:p>
          <a:p>
            <a:pPr>
              <a:buNone/>
            </a:pPr>
            <a:r>
              <a:rPr lang="en-US" dirty="0" smtClean="0"/>
              <a:t>f</a:t>
            </a:r>
            <a:r>
              <a:rPr lang="en-US" i="1" dirty="0" smtClean="0"/>
              <a:t> </a:t>
            </a:r>
            <a:r>
              <a:rPr lang="en-US" dirty="0" smtClean="0"/>
              <a:t>and a distribution </a:t>
            </a:r>
            <a:r>
              <a:rPr lang="en-US" i="1" dirty="0" smtClean="0"/>
              <a:t>D </a:t>
            </a:r>
            <a:r>
              <a:rPr lang="en-US" dirty="0" smtClean="0"/>
              <a:t>from which we choose g</a:t>
            </a:r>
            <a:r>
              <a:rPr lang="en-US" i="1" dirty="0" smtClean="0"/>
              <a:t>, </a:t>
            </a:r>
            <a:r>
              <a:rPr lang="en-US" dirty="0" smtClean="0"/>
              <a:t>such that for an </a:t>
            </a:r>
            <a:r>
              <a:rPr lang="en-US" u="sng" dirty="0" smtClean="0"/>
              <a:t>arbitrary</a:t>
            </a:r>
            <a:r>
              <a:rPr lang="en-US" dirty="0" smtClean="0"/>
              <a:t> query Q</a:t>
            </a:r>
            <a:r>
              <a:rPr lang="en-US" i="1" dirty="0" smtClean="0"/>
              <a:t>   ,  </a:t>
            </a:r>
            <a:r>
              <a:rPr lang="en-US" dirty="0" smtClean="0"/>
              <a:t>f(Q) = g(Q)  with high probability</a:t>
            </a:r>
            <a:r>
              <a:rPr lang="en-US" i="1" dirty="0" smtClean="0"/>
              <a:t> </a:t>
            </a:r>
          </a:p>
          <a:p>
            <a:endParaRPr lang="en-US" dirty="0" smtClean="0"/>
          </a:p>
          <a:p>
            <a:endParaRPr lang="en-US" dirty="0" smtClean="0"/>
          </a:p>
          <a:p>
            <a:endParaRPr lang="en-US" dirty="0"/>
          </a:p>
        </p:txBody>
      </p:sp>
      <p:sp>
        <p:nvSpPr>
          <p:cNvPr id="4" name="Up-Down Arrow 3"/>
          <p:cNvSpPr/>
          <p:nvPr/>
        </p:nvSpPr>
        <p:spPr>
          <a:xfrm>
            <a:off x="3886200" y="2971800"/>
            <a:ext cx="152400" cy="6858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Non-combinatorial Setting</a:t>
            </a:r>
            <a:endParaRPr lang="en-US" dirty="0"/>
          </a:p>
        </p:txBody>
      </p:sp>
      <p:sp>
        <p:nvSpPr>
          <p:cNvPr id="3" name="Content Placeholder 2"/>
          <p:cNvSpPr>
            <a:spLocks noGrp="1"/>
          </p:cNvSpPr>
          <p:nvPr>
            <p:ph sz="quarter" idx="1"/>
          </p:nvPr>
        </p:nvSpPr>
        <p:spPr/>
        <p:txBody>
          <a:bodyPr/>
          <a:lstStyle/>
          <a:p>
            <a:pPr>
              <a:buNone/>
            </a:pPr>
            <a:r>
              <a:rPr lang="en-US" dirty="0" smtClean="0"/>
              <a:t>X : Ground set</a:t>
            </a:r>
          </a:p>
          <a:p>
            <a:pPr>
              <a:buNone/>
            </a:pPr>
            <a:endParaRPr lang="en-US" dirty="0" smtClean="0"/>
          </a:p>
          <a:p>
            <a:pPr>
              <a:buNone/>
            </a:pPr>
            <a:endParaRPr lang="en-US" dirty="0" smtClean="0"/>
          </a:p>
          <a:p>
            <a:pPr>
              <a:buNone/>
            </a:pPr>
            <a:r>
              <a:rPr lang="en-US" dirty="0" smtClean="0"/>
              <a:t> </a:t>
            </a:r>
          </a:p>
          <a:p>
            <a:endParaRPr lang="en-US" dirty="0" smtClean="0"/>
          </a:p>
          <a:p>
            <a:endParaRPr lang="en-US" dirty="0" smtClean="0">
              <a:latin typeface="cmmi10"/>
            </a:endParaRPr>
          </a:p>
          <a:p>
            <a:pPr lvl="1">
              <a:buNone/>
            </a:pPr>
            <a:r>
              <a:rPr lang="en-US" dirty="0" smtClean="0"/>
              <a:t>	</a:t>
            </a:r>
          </a:p>
          <a:p>
            <a:endParaRPr lang="en-US" dirty="0"/>
          </a:p>
        </p:txBody>
      </p:sp>
      <p:sp>
        <p:nvSpPr>
          <p:cNvPr id="26" name="Rounded Rectangle 25"/>
          <p:cNvSpPr/>
          <p:nvPr/>
        </p:nvSpPr>
        <p:spPr>
          <a:xfrm>
            <a:off x="990600" y="1981200"/>
            <a:ext cx="3048000" cy="685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buNone/>
            </a:pPr>
            <a:r>
              <a:rPr lang="en-US" sz="2800" dirty="0" smtClean="0"/>
              <a:t>f(S) = min{ |S|, </a:t>
            </a:r>
            <a:r>
              <a:rPr lang="en-US" sz="2800" dirty="0" smtClean="0">
                <a:latin typeface="cmmi10"/>
              </a:rPr>
              <a:t>®</a:t>
            </a:r>
            <a:r>
              <a:rPr lang="en-US" sz="2800" dirty="0" smtClean="0"/>
              <a:t> }</a:t>
            </a:r>
          </a:p>
        </p:txBody>
      </p:sp>
      <p:sp>
        <p:nvSpPr>
          <p:cNvPr id="5" name="Rounded Rectangle 4"/>
          <p:cNvSpPr/>
          <p:nvPr/>
        </p:nvSpPr>
        <p:spPr>
          <a:xfrm>
            <a:off x="990600" y="2895600"/>
            <a:ext cx="6019800" cy="1143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800" dirty="0" smtClean="0">
                <a:latin typeface="cmmi10"/>
              </a:rPr>
              <a:t>D</a:t>
            </a:r>
            <a:r>
              <a:rPr lang="en-US" sz="2800" dirty="0" smtClean="0"/>
              <a:t> : R </a:t>
            </a:r>
            <a:r>
              <a:rPr lang="en-US" sz="2800" dirty="0" smtClean="0">
                <a:latin typeface="cmsy10"/>
              </a:rPr>
              <a:t>µ</a:t>
            </a:r>
            <a:r>
              <a:rPr lang="en-US" sz="2800" dirty="0" smtClean="0"/>
              <a:t> X, |R| = </a:t>
            </a:r>
            <a:r>
              <a:rPr lang="en-US" sz="2800" dirty="0" smtClean="0">
                <a:latin typeface="cmmi10"/>
              </a:rPr>
              <a:t>®</a:t>
            </a:r>
          </a:p>
          <a:p>
            <a:r>
              <a:rPr lang="en-US" sz="2800" dirty="0" err="1" smtClean="0">
                <a:latin typeface="Franklin Gothic Book"/>
              </a:rPr>
              <a:t>g</a:t>
            </a:r>
            <a:r>
              <a:rPr lang="en-US" sz="2800" i="1" baseline="-25000" dirty="0" err="1" smtClean="0"/>
              <a:t>R</a:t>
            </a:r>
            <a:r>
              <a:rPr lang="en-US" sz="2800" dirty="0" smtClean="0"/>
              <a:t>(S) = min{| S </a:t>
            </a:r>
            <a:r>
              <a:rPr lang="en-US" sz="2800" dirty="0" smtClean="0">
                <a:latin typeface="cmsy10"/>
              </a:rPr>
              <a:t>Å</a:t>
            </a:r>
            <a:r>
              <a:rPr lang="en-US" sz="2800" dirty="0" smtClean="0"/>
              <a:t> </a:t>
            </a:r>
            <a:r>
              <a:rPr lang="en-US" sz="2800" dirty="0" err="1" smtClean="0"/>
              <a:t>R</a:t>
            </a:r>
            <a:r>
              <a:rPr lang="en-US" sz="2800" baseline="30000" dirty="0" err="1" smtClean="0"/>
              <a:t>c</a:t>
            </a:r>
            <a:r>
              <a:rPr lang="en-US" sz="2800" dirty="0" smtClean="0"/>
              <a:t>| +</a:t>
            </a:r>
            <a:r>
              <a:rPr lang="en-US" sz="2800" i="1" dirty="0" smtClean="0"/>
              <a:t> </a:t>
            </a:r>
            <a:r>
              <a:rPr lang="en-US" sz="2800" dirty="0" smtClean="0"/>
              <a:t>min( S </a:t>
            </a:r>
            <a:r>
              <a:rPr lang="en-US" sz="2800" dirty="0" smtClean="0">
                <a:latin typeface="cmsy10"/>
              </a:rPr>
              <a:t>Å</a:t>
            </a:r>
            <a:r>
              <a:rPr lang="en-US" sz="2800" dirty="0" smtClean="0"/>
              <a:t> R, </a:t>
            </a:r>
            <a:r>
              <a:rPr lang="en-US" sz="2800" dirty="0" smtClean="0">
                <a:latin typeface="cmmi10"/>
              </a:rPr>
              <a:t>¯ </a:t>
            </a:r>
            <a:r>
              <a:rPr lang="en-US" sz="2800" dirty="0" smtClean="0"/>
              <a:t>) }</a:t>
            </a: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Optimal Query </a:t>
            </a:r>
            <a:endParaRPr lang="en-US" dirty="0"/>
          </a:p>
        </p:txBody>
      </p:sp>
      <p:sp>
        <p:nvSpPr>
          <p:cNvPr id="3" name="Content Placeholder 2"/>
          <p:cNvSpPr>
            <a:spLocks noGrp="1"/>
          </p:cNvSpPr>
          <p:nvPr>
            <p:ph sz="quarter" idx="1"/>
          </p:nvPr>
        </p:nvSpPr>
        <p:spPr/>
        <p:txBody>
          <a:bodyPr/>
          <a:lstStyle/>
          <a:p>
            <a:pPr>
              <a:buNone/>
            </a:pPr>
            <a:r>
              <a:rPr lang="en-US" sz="2800" b="1" dirty="0" smtClean="0">
                <a:solidFill>
                  <a:srgbClr val="FF0000"/>
                </a:solidFill>
              </a:rPr>
              <a:t>Claim</a:t>
            </a:r>
            <a:r>
              <a:rPr lang="en-US" dirty="0" smtClean="0"/>
              <a:t> : Optimal query has size </a:t>
            </a:r>
            <a:r>
              <a:rPr lang="en-US" dirty="0" smtClean="0">
                <a:latin typeface="cmmi10"/>
              </a:rPr>
              <a:t>®</a:t>
            </a:r>
          </a:p>
          <a:p>
            <a:pPr>
              <a:buNone/>
            </a:pPr>
            <a:r>
              <a:rPr lang="en-US" b="1" u="sng" dirty="0" smtClean="0">
                <a:solidFill>
                  <a:srgbClr val="00B050"/>
                </a:solidFill>
              </a:rPr>
              <a:t>Case 1</a:t>
            </a:r>
            <a:r>
              <a:rPr lang="en-US" dirty="0" smtClean="0"/>
              <a:t> : |Q| &lt; </a:t>
            </a:r>
            <a:r>
              <a:rPr lang="en-US" dirty="0" smtClean="0">
                <a:latin typeface="cmmi10"/>
              </a:rPr>
              <a:t>®</a:t>
            </a:r>
          </a:p>
          <a:p>
            <a:pPr>
              <a:buNone/>
            </a:pPr>
            <a:endParaRPr lang="en-US" dirty="0" smtClean="0">
              <a:latin typeface="cmmi10"/>
            </a:endParaRPr>
          </a:p>
          <a:p>
            <a:pPr>
              <a:buNone/>
            </a:pPr>
            <a:endParaRPr lang="en-US" dirty="0" smtClean="0">
              <a:latin typeface="cmmi10"/>
            </a:endParaRPr>
          </a:p>
          <a:p>
            <a:pPr>
              <a:buNone/>
            </a:pPr>
            <a:endParaRPr lang="en-US" dirty="0" smtClean="0">
              <a:latin typeface="cmmi10"/>
            </a:endParaRPr>
          </a:p>
          <a:p>
            <a:pPr>
              <a:buNone/>
            </a:pPr>
            <a:endParaRPr lang="en-US" dirty="0" smtClean="0">
              <a:latin typeface="cmmi10"/>
            </a:endParaRPr>
          </a:p>
          <a:p>
            <a:pPr>
              <a:buNone/>
            </a:pPr>
            <a:endParaRPr lang="en-US" dirty="0" smtClean="0">
              <a:latin typeface="cmmi10"/>
            </a:endParaRPr>
          </a:p>
          <a:p>
            <a:pPr>
              <a:buNone/>
            </a:pPr>
            <a:r>
              <a:rPr lang="en-US" sz="2800" dirty="0" smtClean="0">
                <a:solidFill>
                  <a:srgbClr val="FF0000"/>
                </a:solidFill>
              </a:rPr>
              <a:t>Probability can only increase if we increase |Q|</a:t>
            </a:r>
          </a:p>
          <a:p>
            <a:pPr>
              <a:buNone/>
            </a:pPr>
            <a:endParaRPr lang="en-US" dirty="0" smtClean="0">
              <a:latin typeface="cmmi10"/>
            </a:endParaRPr>
          </a:p>
          <a:p>
            <a:pPr>
              <a:buNone/>
            </a:pPr>
            <a:endParaRPr lang="en-US" dirty="0" smtClean="0">
              <a:latin typeface="cmmi10"/>
            </a:endParaRPr>
          </a:p>
          <a:p>
            <a:pPr>
              <a:buNone/>
            </a:pPr>
            <a:endParaRPr lang="en-US" dirty="0" smtClean="0">
              <a:latin typeface="cmmi10"/>
            </a:endParaRPr>
          </a:p>
          <a:p>
            <a:pPr>
              <a:buNone/>
            </a:pPr>
            <a:endParaRPr lang="en-US" dirty="0" smtClean="0">
              <a:latin typeface="cmmi10"/>
            </a:endParaRPr>
          </a:p>
          <a:p>
            <a:pPr>
              <a:buNone/>
            </a:pPr>
            <a:endParaRPr lang="en-US" dirty="0" smtClean="0">
              <a:latin typeface="cmmi10"/>
            </a:endParaRPr>
          </a:p>
          <a:p>
            <a:pPr>
              <a:buNone/>
            </a:pPr>
            <a:endParaRPr lang="en-US" dirty="0" smtClean="0">
              <a:latin typeface="cmmi10"/>
            </a:endParaRPr>
          </a:p>
          <a:p>
            <a:pPr>
              <a:buNone/>
            </a:pPr>
            <a:endParaRPr lang="en-US" dirty="0">
              <a:latin typeface="cmmi10"/>
            </a:endParaRPr>
          </a:p>
        </p:txBody>
      </p:sp>
      <p:pic>
        <p:nvPicPr>
          <p:cNvPr id="1027" name="Picture 3"/>
          <p:cNvPicPr>
            <a:picLocks noChangeAspect="1" noChangeArrowheads="1"/>
          </p:cNvPicPr>
          <p:nvPr/>
        </p:nvPicPr>
        <p:blipFill>
          <a:blip r:embed="rId3" cstate="print"/>
          <a:srcRect/>
          <a:stretch>
            <a:fillRect/>
          </a:stretch>
        </p:blipFill>
        <p:spPr bwMode="auto">
          <a:xfrm>
            <a:off x="1084729" y="2590800"/>
            <a:ext cx="2268071" cy="456878"/>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3450365" y="2621176"/>
            <a:ext cx="4931635" cy="169673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US" b="1" u="sng" dirty="0" smtClean="0">
                <a:solidFill>
                  <a:srgbClr val="00B050"/>
                </a:solidFill>
              </a:rPr>
              <a:t>Case 2</a:t>
            </a:r>
            <a:r>
              <a:rPr lang="en-US" dirty="0" smtClean="0"/>
              <a:t> : |Q| &gt; </a:t>
            </a:r>
            <a:r>
              <a:rPr lang="en-US" dirty="0" smtClean="0">
                <a:latin typeface="cmmi10"/>
              </a:rPr>
              <a:t>®</a:t>
            </a:r>
          </a:p>
          <a:p>
            <a:pPr>
              <a:buNone/>
            </a:pPr>
            <a:endParaRPr lang="en-US" dirty="0" smtClean="0">
              <a:latin typeface="cmmi10"/>
            </a:endParaRPr>
          </a:p>
          <a:p>
            <a:pPr>
              <a:buNone/>
            </a:pPr>
            <a:endParaRPr lang="en-US" dirty="0" smtClean="0">
              <a:latin typeface="cmmi10"/>
            </a:endParaRPr>
          </a:p>
          <a:p>
            <a:pPr>
              <a:buNone/>
            </a:pPr>
            <a:endParaRPr lang="en-US" dirty="0" smtClean="0">
              <a:latin typeface="cmmi10"/>
            </a:endParaRPr>
          </a:p>
          <a:p>
            <a:pPr>
              <a:buNone/>
            </a:pPr>
            <a:endParaRPr lang="en-US" dirty="0" smtClean="0">
              <a:latin typeface="cmmi10"/>
            </a:endParaRPr>
          </a:p>
          <a:p>
            <a:pPr>
              <a:buNone/>
            </a:pPr>
            <a:r>
              <a:rPr lang="en-US" sz="2800" dirty="0" smtClean="0">
                <a:solidFill>
                  <a:srgbClr val="FF0000"/>
                </a:solidFill>
              </a:rPr>
              <a:t>Probability can only increase if we decrease |Q|</a:t>
            </a:r>
          </a:p>
          <a:p>
            <a:pPr>
              <a:buNone/>
            </a:pPr>
            <a:endParaRPr lang="en-US" dirty="0" smtClean="0">
              <a:latin typeface="cmmi10"/>
            </a:endParaRPr>
          </a:p>
          <a:p>
            <a:pPr>
              <a:buNone/>
            </a:pPr>
            <a:endParaRPr lang="en-US" dirty="0" smtClean="0">
              <a:latin typeface="cmmi10"/>
            </a:endParaRPr>
          </a:p>
          <a:p>
            <a:pPr>
              <a:buNone/>
            </a:pPr>
            <a:endParaRPr lang="en-US" dirty="0" smtClean="0">
              <a:latin typeface="cmmi10"/>
            </a:endParaRPr>
          </a:p>
          <a:p>
            <a:pPr>
              <a:buNone/>
            </a:pPr>
            <a:endParaRPr lang="en-US" dirty="0" smtClean="0">
              <a:latin typeface="cmmi10"/>
            </a:endParaRPr>
          </a:p>
          <a:p>
            <a:pPr>
              <a:buNone/>
            </a:pPr>
            <a:endParaRPr lang="en-US" dirty="0" smtClean="0">
              <a:latin typeface="cmmi10"/>
            </a:endParaRPr>
          </a:p>
          <a:p>
            <a:pPr>
              <a:buNone/>
            </a:pPr>
            <a:endParaRPr lang="en-US" dirty="0" smtClean="0">
              <a:latin typeface="cmmi10"/>
            </a:endParaRPr>
          </a:p>
          <a:p>
            <a:pPr>
              <a:buNone/>
            </a:pP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990600" y="2209800"/>
            <a:ext cx="6907389" cy="838200"/>
          </a:xfrm>
          <a:prstGeom prst="rect">
            <a:avLst/>
          </a:prstGeom>
          <a:noFill/>
          <a:ln w="9525">
            <a:noFill/>
            <a:miter lim="800000"/>
            <a:headEnd/>
            <a:tailEnd/>
          </a:ln>
          <a:effectLst/>
        </p:spPr>
      </p:pic>
      <p:sp>
        <p:nvSpPr>
          <p:cNvPr id="6" name="Rounded Rectangle 5"/>
          <p:cNvSpPr/>
          <p:nvPr/>
        </p:nvSpPr>
        <p:spPr>
          <a:xfrm>
            <a:off x="990600" y="4800600"/>
            <a:ext cx="6248400" cy="685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t>Optimal query size to distinguish f and </a:t>
            </a:r>
            <a:r>
              <a:rPr lang="en-US" sz="2800" dirty="0" err="1" smtClean="0">
                <a:latin typeface="Franklin Gothic Book"/>
              </a:rPr>
              <a:t>g</a:t>
            </a:r>
            <a:r>
              <a:rPr lang="en-US" sz="2800" baseline="-25000" dirty="0" err="1" smtClean="0">
                <a:latin typeface="Perpetua"/>
              </a:rPr>
              <a:t>R</a:t>
            </a:r>
            <a:r>
              <a:rPr lang="en-US" sz="2800" dirty="0" smtClean="0"/>
              <a:t> is </a:t>
            </a:r>
            <a:r>
              <a:rPr lang="en-US" sz="2800" dirty="0" smtClean="0">
                <a:latin typeface="cmmi10"/>
              </a:rPr>
              <a:t>®</a:t>
            </a:r>
            <a:endParaRPr lang="en-US" sz="2800" dirty="0">
              <a:latin typeface="cmmi1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Distinguishing f and </a:t>
            </a:r>
            <a:r>
              <a:rPr lang="en-US" dirty="0" err="1" smtClean="0"/>
              <a:t>g</a:t>
            </a:r>
            <a:r>
              <a:rPr lang="en-US" baseline="-25000" dirty="0" err="1" smtClean="0"/>
              <a:t>R</a:t>
            </a:r>
            <a:endParaRPr lang="en-US" baseline="-25000" dirty="0"/>
          </a:p>
        </p:txBody>
      </p:sp>
      <p:sp>
        <p:nvSpPr>
          <p:cNvPr id="3" name="Content Placeholder 2"/>
          <p:cNvSpPr>
            <a:spLocks noGrp="1"/>
          </p:cNvSpPr>
          <p:nvPr>
            <p:ph sz="quarter" idx="1"/>
          </p:nvPr>
        </p:nvSpPr>
        <p:spPr/>
        <p:txBody>
          <a:bodyPr/>
          <a:lstStyle/>
          <a:p>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990600" y="1524000"/>
            <a:ext cx="5814060" cy="1066800"/>
          </a:xfrm>
          <a:prstGeom prst="rect">
            <a:avLst/>
          </a:prstGeom>
          <a:noFill/>
          <a:ln w="9525">
            <a:noFill/>
            <a:miter lim="800000"/>
            <a:headEnd/>
            <a:tailEnd/>
          </a:ln>
          <a:effectLst/>
        </p:spPr>
      </p:pic>
      <p:sp>
        <p:nvSpPr>
          <p:cNvPr id="5" name="Rounded Rectangle 4"/>
          <p:cNvSpPr/>
          <p:nvPr/>
        </p:nvSpPr>
        <p:spPr>
          <a:xfrm>
            <a:off x="5791200" y="3505200"/>
            <a:ext cx="3124200" cy="685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mmi10"/>
              </a:rPr>
              <a:t>¯</a:t>
            </a:r>
            <a:r>
              <a:rPr lang="en-US" sz="2400" dirty="0" smtClean="0"/>
              <a:t> = (1+ </a:t>
            </a:r>
            <a:r>
              <a:rPr lang="en-US" sz="2400" dirty="0" smtClean="0">
                <a:latin typeface="cmmi10"/>
              </a:rPr>
              <a:t>±</a:t>
            </a:r>
            <a:r>
              <a:rPr lang="en-US" sz="2400" dirty="0" smtClean="0"/>
              <a:t>) E[|Q </a:t>
            </a:r>
            <a:r>
              <a:rPr lang="en-US" sz="2400" dirty="0" smtClean="0">
                <a:latin typeface="cmsy10"/>
              </a:rPr>
              <a:t>Å</a:t>
            </a:r>
            <a:r>
              <a:rPr lang="en-US" sz="2400" dirty="0" smtClean="0"/>
              <a:t> R|]</a:t>
            </a:r>
          </a:p>
        </p:txBody>
      </p:sp>
      <p:sp>
        <p:nvSpPr>
          <p:cNvPr id="6" name="Rounded Rectangle 5"/>
          <p:cNvSpPr/>
          <p:nvPr/>
        </p:nvSpPr>
        <p:spPr>
          <a:xfrm>
            <a:off x="304800" y="3581400"/>
            <a:ext cx="3733800" cy="60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t>f and g are hard to distinguish</a:t>
            </a:r>
            <a:endParaRPr lang="en-US" sz="2400" dirty="0"/>
          </a:p>
        </p:txBody>
      </p:sp>
      <p:sp>
        <p:nvSpPr>
          <p:cNvPr id="8" name="Left Arrow 7"/>
          <p:cNvSpPr/>
          <p:nvPr/>
        </p:nvSpPr>
        <p:spPr>
          <a:xfrm rot="2281759">
            <a:off x="4916894" y="2820867"/>
            <a:ext cx="1483400" cy="33825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rot="19355841">
            <a:off x="2124815" y="2893608"/>
            <a:ext cx="1483400" cy="33825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877661" y="2477869"/>
            <a:ext cx="1080360" cy="707886"/>
          </a:xfrm>
          <a:prstGeom prst="rect">
            <a:avLst/>
          </a:prstGeom>
          <a:noFill/>
        </p:spPr>
        <p:txBody>
          <a:bodyPr wrap="none" rtlCol="0">
            <a:spAutoFit/>
          </a:bodyPr>
          <a:lstStyle/>
          <a:p>
            <a:pPr algn="ctr"/>
            <a:r>
              <a:rPr lang="en-US" sz="2000" dirty="0" err="1" smtClean="0"/>
              <a:t>Chernoff</a:t>
            </a:r>
            <a:r>
              <a:rPr lang="en-US" sz="2000" dirty="0" smtClean="0"/>
              <a:t> </a:t>
            </a:r>
          </a:p>
          <a:p>
            <a:pPr algn="ctr"/>
            <a:r>
              <a:rPr lang="en-US" sz="2000" dirty="0" smtClean="0"/>
              <a:t>Bounds</a:t>
            </a:r>
            <a:endParaRPr lang="en-US"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Hardness of learning </a:t>
            </a:r>
            <a:r>
              <a:rPr lang="en-US" dirty="0" err="1" smtClean="0"/>
              <a:t>submodular</a:t>
            </a:r>
            <a:r>
              <a:rPr lang="en-US" dirty="0" smtClean="0"/>
              <a:t> functions</a:t>
            </a:r>
            <a:endParaRPr lang="en-US" dirty="0"/>
          </a:p>
        </p:txBody>
      </p:sp>
      <p:sp>
        <p:nvSpPr>
          <p:cNvPr id="3" name="Content Placeholder 2"/>
          <p:cNvSpPr>
            <a:spLocks noGrp="1"/>
          </p:cNvSpPr>
          <p:nvPr>
            <p:ph sz="quarter" idx="1"/>
          </p:nvPr>
        </p:nvSpPr>
        <p:spPr/>
        <p:txBody>
          <a:bodyPr>
            <a:normAutofit/>
          </a:bodyPr>
          <a:lstStyle/>
          <a:p>
            <a:r>
              <a:rPr lang="en-US" dirty="0" smtClean="0"/>
              <a:t>Set </a:t>
            </a:r>
            <a:r>
              <a:rPr lang="en-US" dirty="0" smtClean="0">
                <a:latin typeface="cmmi10"/>
              </a:rPr>
              <a:t>®</a:t>
            </a:r>
            <a:r>
              <a:rPr lang="en-US" dirty="0" smtClean="0"/>
              <a:t> = </a:t>
            </a:r>
            <a:r>
              <a:rPr lang="en-US" dirty="0" smtClean="0">
                <a:latin typeface="Franklin Gothic Book"/>
              </a:rPr>
              <a:t>n</a:t>
            </a:r>
            <a:r>
              <a:rPr lang="en-US" baseline="30000" dirty="0" smtClean="0">
                <a:latin typeface="Perpetua"/>
              </a:rPr>
              <a:t>1/2</a:t>
            </a:r>
            <a:r>
              <a:rPr lang="en-US" dirty="0" smtClean="0">
                <a:latin typeface="Franklin Gothic Book"/>
              </a:rPr>
              <a:t>log</a:t>
            </a:r>
            <a:r>
              <a:rPr lang="en-US" dirty="0" smtClean="0"/>
              <a:t> n</a:t>
            </a:r>
          </a:p>
          <a:p>
            <a:r>
              <a:rPr lang="en-US" dirty="0" smtClean="0"/>
              <a:t>Optimal query size = </a:t>
            </a:r>
            <a:r>
              <a:rPr lang="en-US" dirty="0" smtClean="0">
                <a:latin typeface="cmmi10"/>
              </a:rPr>
              <a:t>®</a:t>
            </a:r>
            <a:r>
              <a:rPr lang="en-US" dirty="0" smtClean="0"/>
              <a:t> = </a:t>
            </a:r>
            <a:r>
              <a:rPr lang="en-US" dirty="0" smtClean="0">
                <a:latin typeface="Franklin Gothic Book"/>
              </a:rPr>
              <a:t>n</a:t>
            </a:r>
            <a:r>
              <a:rPr lang="en-US" baseline="30000" dirty="0" smtClean="0">
                <a:latin typeface="Perpetua"/>
              </a:rPr>
              <a:t>1/2</a:t>
            </a:r>
            <a:r>
              <a:rPr lang="en-US" dirty="0" smtClean="0">
                <a:latin typeface="Franklin Gothic Book"/>
              </a:rPr>
              <a:t>log</a:t>
            </a:r>
            <a:r>
              <a:rPr lang="en-US" dirty="0" smtClean="0"/>
              <a:t> n</a:t>
            </a:r>
          </a:p>
          <a:p>
            <a:r>
              <a:rPr lang="en-US" dirty="0" smtClean="0"/>
              <a:t>|R| = </a:t>
            </a:r>
            <a:r>
              <a:rPr lang="en-US" dirty="0" smtClean="0">
                <a:latin typeface="cmmi10"/>
              </a:rPr>
              <a:t>®</a:t>
            </a:r>
            <a:r>
              <a:rPr lang="en-US" dirty="0" smtClean="0"/>
              <a:t> = </a:t>
            </a:r>
            <a:r>
              <a:rPr lang="en-US" dirty="0" smtClean="0">
                <a:latin typeface="Franklin Gothic Book"/>
              </a:rPr>
              <a:t>n</a:t>
            </a:r>
            <a:r>
              <a:rPr lang="en-US" baseline="30000" dirty="0" smtClean="0">
                <a:latin typeface="Perpetua"/>
              </a:rPr>
              <a:t>1/2</a:t>
            </a:r>
            <a:r>
              <a:rPr lang="en-US" dirty="0" smtClean="0">
                <a:latin typeface="Franklin Gothic Book"/>
              </a:rPr>
              <a:t>log</a:t>
            </a:r>
            <a:r>
              <a:rPr lang="en-US" dirty="0" smtClean="0"/>
              <a:t> n</a:t>
            </a:r>
          </a:p>
          <a:p>
            <a:r>
              <a:rPr lang="en-US" dirty="0" smtClean="0"/>
              <a:t>E[ Q </a:t>
            </a:r>
            <a:r>
              <a:rPr lang="en-US" dirty="0" smtClean="0">
                <a:latin typeface="cmsy10"/>
              </a:rPr>
              <a:t>Å</a:t>
            </a:r>
            <a:r>
              <a:rPr lang="en-US" dirty="0" smtClean="0"/>
              <a:t> R] = </a:t>
            </a:r>
            <a:r>
              <a:rPr lang="en-US" dirty="0" smtClean="0">
                <a:latin typeface="Franklin Gothic Book"/>
              </a:rPr>
              <a:t>log</a:t>
            </a:r>
            <a:r>
              <a:rPr lang="en-US" baseline="30000" dirty="0" smtClean="0">
                <a:latin typeface="Perpetua"/>
              </a:rPr>
              <a:t>2</a:t>
            </a:r>
            <a:r>
              <a:rPr lang="en-US" dirty="0" smtClean="0">
                <a:latin typeface="Franklin Gothic Book"/>
              </a:rPr>
              <a:t>n</a:t>
            </a:r>
          </a:p>
          <a:p>
            <a:r>
              <a:rPr lang="en-US" dirty="0" smtClean="0"/>
              <a:t> </a:t>
            </a:r>
            <a:r>
              <a:rPr lang="en-US" dirty="0" smtClean="0">
                <a:latin typeface="cmmi10"/>
              </a:rPr>
              <a:t>¯</a:t>
            </a:r>
            <a:r>
              <a:rPr lang="en-US" dirty="0" smtClean="0"/>
              <a:t> = (1+</a:t>
            </a:r>
            <a:r>
              <a:rPr lang="en-US" dirty="0" smtClean="0">
                <a:latin typeface="cmmi10"/>
              </a:rPr>
              <a:t>±</a:t>
            </a:r>
            <a:r>
              <a:rPr lang="en-US" dirty="0" smtClean="0"/>
              <a:t>) E[ Q </a:t>
            </a:r>
            <a:r>
              <a:rPr lang="en-US" dirty="0" smtClean="0">
                <a:latin typeface="cmsy10"/>
              </a:rPr>
              <a:t>Å</a:t>
            </a:r>
            <a:r>
              <a:rPr lang="en-US" dirty="0" smtClean="0"/>
              <a:t> R] = (1+</a:t>
            </a:r>
            <a:r>
              <a:rPr lang="en-US" dirty="0" smtClean="0">
                <a:latin typeface="cmmi10"/>
              </a:rPr>
              <a:t>±</a:t>
            </a:r>
            <a:r>
              <a:rPr lang="en-US" dirty="0" smtClean="0"/>
              <a:t>)</a:t>
            </a:r>
            <a:r>
              <a:rPr lang="en-US" dirty="0" smtClean="0">
                <a:latin typeface="Franklin Gothic Book"/>
              </a:rPr>
              <a:t>log</a:t>
            </a:r>
            <a:r>
              <a:rPr lang="en-US" baseline="30000" dirty="0" smtClean="0"/>
              <a:t>2</a:t>
            </a:r>
            <a:r>
              <a:rPr lang="en-US" dirty="0" smtClean="0">
                <a:latin typeface="Franklin Gothic Book"/>
              </a:rPr>
              <a:t>n</a:t>
            </a:r>
          </a:p>
          <a:p>
            <a:endParaRPr lang="en-US" dirty="0" smtClean="0">
              <a:latin typeface="Franklin Gothic Book"/>
            </a:endParaRPr>
          </a:p>
          <a:p>
            <a:endParaRPr lang="en-US" dirty="0" smtClean="0"/>
          </a:p>
          <a:p>
            <a:endParaRPr lang="en-US" dirty="0" smtClean="0"/>
          </a:p>
          <a:p>
            <a:endParaRPr lang="en-US" dirty="0" smtClean="0"/>
          </a:p>
          <a:p>
            <a:endParaRPr lang="en-US" dirty="0"/>
          </a:p>
        </p:txBody>
      </p:sp>
      <p:cxnSp>
        <p:nvCxnSpPr>
          <p:cNvPr id="6" name="Straight Arrow Connector 5"/>
          <p:cNvCxnSpPr/>
          <p:nvPr/>
        </p:nvCxnSpPr>
        <p:spPr>
          <a:xfrm rot="10800000">
            <a:off x="3810000" y="3124201"/>
            <a:ext cx="1524000" cy="22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5334000" y="2895600"/>
            <a:ext cx="2743200" cy="457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t>Super logarithmic</a:t>
            </a:r>
          </a:p>
        </p:txBody>
      </p:sp>
      <p:sp>
        <p:nvSpPr>
          <p:cNvPr id="8" name="Right Brace 7"/>
          <p:cNvSpPr/>
          <p:nvPr/>
        </p:nvSpPr>
        <p:spPr>
          <a:xfrm rot="5400000">
            <a:off x="4610100" y="266700"/>
            <a:ext cx="685800" cy="7467600"/>
          </a:xfrm>
          <a:prstGeom prst="rightBrace">
            <a:avLst>
              <a:gd name="adj1" fmla="val 3953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ounded Rectangle 8"/>
          <p:cNvSpPr/>
          <p:nvPr/>
        </p:nvSpPr>
        <p:spPr>
          <a:xfrm>
            <a:off x="838200" y="5791200"/>
            <a:ext cx="7924800" cy="685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400" b="1" dirty="0" smtClean="0"/>
              <a:t>Corollary</a:t>
            </a:r>
            <a:r>
              <a:rPr lang="en-US" sz="2400" dirty="0" smtClean="0"/>
              <a:t> : Hard to learn a </a:t>
            </a:r>
            <a:r>
              <a:rPr lang="en-US" sz="2400" dirty="0" err="1" smtClean="0"/>
              <a:t>submodular</a:t>
            </a:r>
            <a:r>
              <a:rPr lang="en-US" sz="2400" dirty="0" smtClean="0"/>
              <a:t> function to a factor better than </a:t>
            </a:r>
            <a:r>
              <a:rPr lang="en-US" sz="2400" dirty="0" smtClean="0">
                <a:latin typeface="Franklin Gothic Book"/>
              </a:rPr>
              <a:t>n</a:t>
            </a:r>
            <a:r>
              <a:rPr lang="en-US" sz="2400" baseline="30000" dirty="0" smtClean="0">
                <a:latin typeface="Perpetua"/>
              </a:rPr>
              <a:t>1/2</a:t>
            </a:r>
            <a:r>
              <a:rPr lang="en-US" sz="2400" dirty="0" smtClean="0">
                <a:latin typeface="Franklin Gothic Book"/>
              </a:rPr>
              <a:t>/log</a:t>
            </a:r>
            <a:r>
              <a:rPr lang="en-US" sz="2400" dirty="0" smtClean="0"/>
              <a:t> n in polynomial value queries.</a:t>
            </a:r>
            <a:endParaRPr lang="en-US" sz="2400" dirty="0"/>
          </a:p>
        </p:txBody>
      </p:sp>
      <p:sp>
        <p:nvSpPr>
          <p:cNvPr id="10" name="TextBox 9"/>
          <p:cNvSpPr txBox="1"/>
          <p:nvPr/>
        </p:nvSpPr>
        <p:spPr>
          <a:xfrm>
            <a:off x="3314493" y="4343400"/>
            <a:ext cx="3238707" cy="461665"/>
          </a:xfrm>
          <a:prstGeom prst="rect">
            <a:avLst/>
          </a:prstGeom>
          <a:noFill/>
        </p:spPr>
        <p:txBody>
          <a:bodyPr wrap="none" rtlCol="0">
            <a:spAutoFit/>
          </a:bodyPr>
          <a:lstStyle/>
          <a:p>
            <a:r>
              <a:rPr lang="en-US" sz="2400" dirty="0" smtClean="0"/>
              <a:t>f and g are indistinguishable</a:t>
            </a:r>
            <a:endParaRPr lang="en-US" sz="2400" dirty="0"/>
          </a:p>
        </p:txBody>
      </p:sp>
      <p:sp>
        <p:nvSpPr>
          <p:cNvPr id="11" name="TextBox 10"/>
          <p:cNvSpPr txBox="1"/>
          <p:nvPr/>
        </p:nvSpPr>
        <p:spPr>
          <a:xfrm>
            <a:off x="1143000" y="4800600"/>
            <a:ext cx="7415300" cy="892552"/>
          </a:xfrm>
          <a:prstGeom prst="rect">
            <a:avLst/>
          </a:prstGeom>
          <a:noFill/>
          <a:ln w="25400">
            <a:solidFill>
              <a:schemeClr val="tx1"/>
            </a:solidFill>
          </a:ln>
        </p:spPr>
        <p:txBody>
          <a:bodyPr wrap="none" rtlCol="0">
            <a:spAutoFit/>
          </a:bodyPr>
          <a:lstStyle/>
          <a:p>
            <a:r>
              <a:rPr lang="en-US" sz="2600" dirty="0" smtClean="0"/>
              <a:t>f(R) = min{ |R|, </a:t>
            </a:r>
            <a:r>
              <a:rPr lang="en-US" sz="2600" dirty="0" smtClean="0">
                <a:latin typeface="cmmi10"/>
              </a:rPr>
              <a:t>®</a:t>
            </a:r>
            <a:r>
              <a:rPr lang="en-US" sz="2600" dirty="0" smtClean="0"/>
              <a:t> } = |R| = </a:t>
            </a:r>
            <a:r>
              <a:rPr lang="en-US" sz="2600" dirty="0" smtClean="0">
                <a:latin typeface="cmmi10"/>
              </a:rPr>
              <a:t>®</a:t>
            </a:r>
            <a:r>
              <a:rPr lang="en-US" sz="2600" dirty="0" smtClean="0"/>
              <a:t> = </a:t>
            </a:r>
            <a:r>
              <a:rPr lang="en-US" sz="2600" dirty="0" smtClean="0">
                <a:latin typeface="Franklin Gothic Book"/>
              </a:rPr>
              <a:t>n</a:t>
            </a:r>
            <a:r>
              <a:rPr lang="en-US" sz="2600" baseline="30000" dirty="0" smtClean="0"/>
              <a:t>1/2</a:t>
            </a:r>
            <a:r>
              <a:rPr lang="en-US" sz="2600" dirty="0" smtClean="0"/>
              <a:t> log n</a:t>
            </a:r>
          </a:p>
          <a:p>
            <a:r>
              <a:rPr lang="en-US" sz="2600" dirty="0" err="1" smtClean="0">
                <a:latin typeface="Franklin Gothic Book"/>
              </a:rPr>
              <a:t>g</a:t>
            </a:r>
            <a:r>
              <a:rPr lang="en-US" sz="2600" baseline="-25000" dirty="0" err="1" smtClean="0"/>
              <a:t>R</a:t>
            </a:r>
            <a:r>
              <a:rPr lang="en-US" sz="2600" dirty="0" smtClean="0">
                <a:latin typeface="Franklin Gothic Book"/>
              </a:rPr>
              <a:t>(R</a:t>
            </a:r>
            <a:r>
              <a:rPr lang="en-US" sz="2600" dirty="0" smtClean="0"/>
              <a:t>) = min{| R </a:t>
            </a:r>
            <a:r>
              <a:rPr lang="en-US" sz="2600" dirty="0" smtClean="0">
                <a:latin typeface="cmsy10"/>
              </a:rPr>
              <a:t>Å</a:t>
            </a:r>
            <a:r>
              <a:rPr lang="en-US" sz="2600" dirty="0" smtClean="0"/>
              <a:t> </a:t>
            </a:r>
            <a:r>
              <a:rPr lang="en-US" sz="2600" dirty="0" err="1" smtClean="0"/>
              <a:t>R</a:t>
            </a:r>
            <a:r>
              <a:rPr lang="en-US" sz="2600" baseline="30000" dirty="0" err="1" smtClean="0"/>
              <a:t>c</a:t>
            </a:r>
            <a:r>
              <a:rPr lang="en-US" sz="2600" dirty="0" smtClean="0"/>
              <a:t>| +</a:t>
            </a:r>
            <a:r>
              <a:rPr lang="en-US" sz="2600" i="1" dirty="0" smtClean="0"/>
              <a:t> </a:t>
            </a:r>
            <a:r>
              <a:rPr lang="en-US" sz="2600" dirty="0" smtClean="0"/>
              <a:t>min( R </a:t>
            </a:r>
            <a:r>
              <a:rPr lang="en-US" sz="2600" dirty="0" smtClean="0">
                <a:latin typeface="cmsy10"/>
              </a:rPr>
              <a:t>Å</a:t>
            </a:r>
            <a:r>
              <a:rPr lang="en-US" sz="2600" dirty="0" smtClean="0"/>
              <a:t> R, </a:t>
            </a:r>
            <a:r>
              <a:rPr lang="en-US" sz="2600" dirty="0" smtClean="0">
                <a:latin typeface="cmmi10"/>
              </a:rPr>
              <a:t>¯ </a:t>
            </a:r>
            <a:r>
              <a:rPr lang="en-US" sz="2600" dirty="0" smtClean="0"/>
              <a:t>) } = </a:t>
            </a:r>
            <a:r>
              <a:rPr lang="en-US" sz="2600" dirty="0" smtClean="0">
                <a:latin typeface="cmmi10"/>
              </a:rPr>
              <a:t>¯</a:t>
            </a:r>
            <a:r>
              <a:rPr lang="en-US" sz="2600" dirty="0" smtClean="0"/>
              <a:t> = </a:t>
            </a:r>
            <a:r>
              <a:rPr lang="en-US" sz="2600" dirty="0" smtClean="0">
                <a:latin typeface="Franklin Gothic Book"/>
              </a:rPr>
              <a:t>log</a:t>
            </a:r>
            <a:r>
              <a:rPr lang="en-US" sz="2600" baseline="30000" dirty="0" smtClean="0"/>
              <a:t>2</a:t>
            </a:r>
            <a:r>
              <a:rPr lang="en-US" sz="2600" dirty="0" smtClean="0"/>
              <a:t> n</a:t>
            </a:r>
            <a:endParaRPr lang="en-US" sz="2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514350" indent="-514350"/>
            <a:r>
              <a:rPr lang="en-US" dirty="0" smtClean="0"/>
              <a:t>Randomly chosen set may not be a feasible solution in the combinatorial setting.</a:t>
            </a:r>
          </a:p>
          <a:p>
            <a:pPr marL="514350" indent="-514350">
              <a:buNone/>
            </a:pPr>
            <a:endParaRPr lang="en-US" dirty="0" smtClean="0"/>
          </a:p>
          <a:p>
            <a:pPr marL="514350" indent="-514350">
              <a:buNone/>
            </a:pPr>
            <a:r>
              <a:rPr lang="en-US" dirty="0" err="1" smtClean="0"/>
              <a:t>Eg</a:t>
            </a:r>
            <a:r>
              <a:rPr lang="en-US" dirty="0" smtClean="0"/>
              <a:t>. Randomly chosen set of edges rarely yield a s-t path.</a:t>
            </a:r>
            <a:endParaRPr lang="en-US" dirty="0"/>
          </a:p>
        </p:txBody>
      </p:sp>
      <p:sp>
        <p:nvSpPr>
          <p:cNvPr id="4" name="Title 1"/>
          <p:cNvSpPr>
            <a:spLocks noGrp="1"/>
          </p:cNvSpPr>
          <p:nvPr>
            <p:ph type="title"/>
          </p:nvPr>
        </p:nvSpPr>
        <p:spPr>
          <a:xfrm>
            <a:off x="914400" y="274638"/>
            <a:ext cx="7772400" cy="1143000"/>
          </a:xfrm>
        </p:spPr>
        <p:txBody>
          <a:bodyPr>
            <a:normAutofit/>
          </a:bodyPr>
          <a:lstStyle/>
          <a:p>
            <a:r>
              <a:rPr lang="en-US" dirty="0" smtClean="0"/>
              <a:t>Difficulty in Combinatorial Setting</a:t>
            </a:r>
            <a:endParaRPr lang="en-US" dirty="0"/>
          </a:p>
        </p:txBody>
      </p:sp>
      <p:sp>
        <p:nvSpPr>
          <p:cNvPr id="6" name="Rounded Rectangle 5"/>
          <p:cNvSpPr/>
          <p:nvPr/>
        </p:nvSpPr>
        <p:spPr>
          <a:xfrm>
            <a:off x="609600" y="3581400"/>
            <a:ext cx="8229600" cy="1295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endParaRPr lang="en-US" sz="2400" b="1" dirty="0" smtClean="0"/>
          </a:p>
          <a:p>
            <a:r>
              <a:rPr lang="en-US" sz="2400" b="1" dirty="0" smtClean="0"/>
              <a:t>Solution </a:t>
            </a:r>
            <a:r>
              <a:rPr lang="en-US" sz="2400" dirty="0" smtClean="0"/>
              <a:t>: </a:t>
            </a:r>
          </a:p>
          <a:p>
            <a:pPr marL="342900" indent="-342900">
              <a:buFont typeface="+mj-lt"/>
              <a:buAutoNum type="arabicPeriod"/>
            </a:pPr>
            <a:r>
              <a:rPr lang="en-US" sz="2400" dirty="0" smtClean="0"/>
              <a:t>Do not choose R randomly from the entire domain X.</a:t>
            </a:r>
          </a:p>
          <a:p>
            <a:pPr marL="342900" indent="-342900">
              <a:buFont typeface="+mj-lt"/>
              <a:buAutoNum type="arabicPeriod"/>
            </a:pPr>
            <a:r>
              <a:rPr lang="en-US" sz="2400" dirty="0" smtClean="0"/>
              <a:t>Use a subset of R as a proxy for the solution.</a:t>
            </a:r>
          </a:p>
          <a:p>
            <a:pPr algn="ctr"/>
            <a:endParaRPr 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 Graph G</a:t>
            </a:r>
            <a:endParaRPr lang="en-US" dirty="0"/>
          </a:p>
        </p:txBody>
      </p:sp>
      <p:sp>
        <p:nvSpPr>
          <p:cNvPr id="3" name="Content Placeholder 2"/>
          <p:cNvSpPr>
            <a:spLocks noGrp="1"/>
          </p:cNvSpPr>
          <p:nvPr>
            <p:ph sz="quarter" idx="1"/>
          </p:nvPr>
        </p:nvSpPr>
        <p:spPr/>
        <p:txBody>
          <a:bodyPr/>
          <a:lstStyle/>
          <a:p>
            <a:endParaRPr lang="en-US"/>
          </a:p>
        </p:txBody>
      </p:sp>
      <p:sp>
        <p:nvSpPr>
          <p:cNvPr id="4" name="Title 1"/>
          <p:cNvSpPr txBox="1">
            <a:spLocks/>
          </p:cNvSpPr>
          <p:nvPr/>
        </p:nvSpPr>
        <p:spPr>
          <a:xfrm>
            <a:off x="457200" y="274638"/>
            <a:ext cx="8229600" cy="1143000"/>
          </a:xfrm>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mj-lt"/>
              <a:ea typeface="+mj-ea"/>
              <a:cs typeface="+mj-cs"/>
            </a:endParaRPr>
          </a:p>
        </p:txBody>
      </p:sp>
      <p:sp>
        <p:nvSpPr>
          <p:cNvPr id="5" name="Oval 4"/>
          <p:cNvSpPr/>
          <p:nvPr/>
        </p:nvSpPr>
        <p:spPr>
          <a:xfrm>
            <a:off x="2895600" y="2438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28956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2895600" y="3352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2895600" y="3810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a:off x="2895600" y="4267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3962400" y="2438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39624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3962400" y="3352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3962400" y="3810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3962400" y="4267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6248400" y="2438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Oval 15"/>
          <p:cNvSpPr/>
          <p:nvPr/>
        </p:nvSpPr>
        <p:spPr>
          <a:xfrm>
            <a:off x="62484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a:off x="6248400" y="3352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Oval 17"/>
          <p:cNvSpPr/>
          <p:nvPr/>
        </p:nvSpPr>
        <p:spPr>
          <a:xfrm>
            <a:off x="6248400" y="3810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Oval 18"/>
          <p:cNvSpPr/>
          <p:nvPr/>
        </p:nvSpPr>
        <p:spPr>
          <a:xfrm>
            <a:off x="6248400" y="4267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Oval 19"/>
          <p:cNvSpPr/>
          <p:nvPr/>
        </p:nvSpPr>
        <p:spPr>
          <a:xfrm>
            <a:off x="1524000" y="3352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Oval 20"/>
          <p:cNvSpPr/>
          <p:nvPr/>
        </p:nvSpPr>
        <p:spPr>
          <a:xfrm>
            <a:off x="7391400" y="3352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2" name="Straight Connector 21"/>
          <p:cNvCxnSpPr>
            <a:stCxn id="20" idx="6"/>
            <a:endCxn id="5" idx="2"/>
          </p:cNvCxnSpPr>
          <p:nvPr/>
        </p:nvCxnSpPr>
        <p:spPr>
          <a:xfrm flipV="1">
            <a:off x="1676400" y="2514600"/>
            <a:ext cx="12192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20" idx="6"/>
            <a:endCxn id="6" idx="2"/>
          </p:cNvCxnSpPr>
          <p:nvPr/>
        </p:nvCxnSpPr>
        <p:spPr>
          <a:xfrm flipV="1">
            <a:off x="1676400" y="2971800"/>
            <a:ext cx="12192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20" idx="6"/>
            <a:endCxn id="7" idx="2"/>
          </p:cNvCxnSpPr>
          <p:nvPr/>
        </p:nvCxnSpPr>
        <p:spPr>
          <a:xfrm>
            <a:off x="1676400" y="3429000"/>
            <a:ext cx="1219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0" idx="6"/>
            <a:endCxn id="8" idx="2"/>
          </p:cNvCxnSpPr>
          <p:nvPr/>
        </p:nvCxnSpPr>
        <p:spPr>
          <a:xfrm>
            <a:off x="1676400" y="3429000"/>
            <a:ext cx="12192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0" idx="6"/>
            <a:endCxn id="9" idx="2"/>
          </p:cNvCxnSpPr>
          <p:nvPr/>
        </p:nvCxnSpPr>
        <p:spPr>
          <a:xfrm>
            <a:off x="1676400" y="3429000"/>
            <a:ext cx="12192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5" idx="6"/>
            <a:endCxn id="21" idx="1"/>
          </p:cNvCxnSpPr>
          <p:nvPr/>
        </p:nvCxnSpPr>
        <p:spPr>
          <a:xfrm>
            <a:off x="6400800" y="2514600"/>
            <a:ext cx="1012918" cy="8605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6" idx="6"/>
            <a:endCxn id="21" idx="1"/>
          </p:cNvCxnSpPr>
          <p:nvPr/>
        </p:nvCxnSpPr>
        <p:spPr>
          <a:xfrm>
            <a:off x="6400800" y="2971800"/>
            <a:ext cx="1012918" cy="4033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7" idx="6"/>
            <a:endCxn id="21" idx="2"/>
          </p:cNvCxnSpPr>
          <p:nvPr/>
        </p:nvCxnSpPr>
        <p:spPr>
          <a:xfrm>
            <a:off x="6400800" y="3429000"/>
            <a:ext cx="990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8" idx="6"/>
            <a:endCxn id="21" idx="2"/>
          </p:cNvCxnSpPr>
          <p:nvPr/>
        </p:nvCxnSpPr>
        <p:spPr>
          <a:xfrm flipV="1">
            <a:off x="6400800" y="3429000"/>
            <a:ext cx="9906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7"/>
            <a:endCxn id="21" idx="2"/>
          </p:cNvCxnSpPr>
          <p:nvPr/>
        </p:nvCxnSpPr>
        <p:spPr>
          <a:xfrm rot="5400000" flipH="1" flipV="1">
            <a:off x="6454682" y="3352800"/>
            <a:ext cx="860518" cy="10129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5" idx="6"/>
            <a:endCxn id="10" idx="2"/>
          </p:cNvCxnSpPr>
          <p:nvPr/>
        </p:nvCxnSpPr>
        <p:spPr>
          <a:xfrm>
            <a:off x="3048000" y="2514600"/>
            <a:ext cx="914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6" idx="6"/>
            <a:endCxn id="11" idx="2"/>
          </p:cNvCxnSpPr>
          <p:nvPr/>
        </p:nvCxnSpPr>
        <p:spPr>
          <a:xfrm>
            <a:off x="3048000" y="2971800"/>
            <a:ext cx="914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7" idx="6"/>
            <a:endCxn id="12" idx="2"/>
          </p:cNvCxnSpPr>
          <p:nvPr/>
        </p:nvCxnSpPr>
        <p:spPr>
          <a:xfrm>
            <a:off x="3048000" y="3429000"/>
            <a:ext cx="914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8" idx="6"/>
            <a:endCxn id="13" idx="2"/>
          </p:cNvCxnSpPr>
          <p:nvPr/>
        </p:nvCxnSpPr>
        <p:spPr>
          <a:xfrm>
            <a:off x="3048000" y="3886200"/>
            <a:ext cx="914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9" idx="6"/>
            <a:endCxn id="14" idx="2"/>
          </p:cNvCxnSpPr>
          <p:nvPr/>
        </p:nvCxnSpPr>
        <p:spPr>
          <a:xfrm>
            <a:off x="3048000" y="4343400"/>
            <a:ext cx="914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5" idx="6"/>
            <a:endCxn id="11" idx="2"/>
          </p:cNvCxnSpPr>
          <p:nvPr/>
        </p:nvCxnSpPr>
        <p:spPr>
          <a:xfrm>
            <a:off x="3048000" y="2514600"/>
            <a:ext cx="914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5" idx="6"/>
            <a:endCxn id="12" idx="2"/>
          </p:cNvCxnSpPr>
          <p:nvPr/>
        </p:nvCxnSpPr>
        <p:spPr>
          <a:xfrm>
            <a:off x="3048000" y="25146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5" idx="6"/>
            <a:endCxn id="13" idx="2"/>
          </p:cNvCxnSpPr>
          <p:nvPr/>
        </p:nvCxnSpPr>
        <p:spPr>
          <a:xfrm>
            <a:off x="3048000" y="2514600"/>
            <a:ext cx="914400"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 idx="6"/>
            <a:endCxn id="14" idx="3"/>
          </p:cNvCxnSpPr>
          <p:nvPr/>
        </p:nvCxnSpPr>
        <p:spPr>
          <a:xfrm>
            <a:off x="3048000" y="2514600"/>
            <a:ext cx="936718" cy="1882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6" idx="6"/>
            <a:endCxn id="10" idx="2"/>
          </p:cNvCxnSpPr>
          <p:nvPr/>
        </p:nvCxnSpPr>
        <p:spPr>
          <a:xfrm flipV="1">
            <a:off x="3048000" y="2514600"/>
            <a:ext cx="914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6" idx="6"/>
          </p:cNvCxnSpPr>
          <p:nvPr/>
        </p:nvCxnSpPr>
        <p:spPr>
          <a:xfrm>
            <a:off x="3048000" y="29718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6" idx="6"/>
            <a:endCxn id="12" idx="2"/>
          </p:cNvCxnSpPr>
          <p:nvPr/>
        </p:nvCxnSpPr>
        <p:spPr>
          <a:xfrm>
            <a:off x="3048000" y="2971800"/>
            <a:ext cx="914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 idx="6"/>
            <a:endCxn id="14" idx="2"/>
          </p:cNvCxnSpPr>
          <p:nvPr/>
        </p:nvCxnSpPr>
        <p:spPr>
          <a:xfrm>
            <a:off x="3048000" y="2971800"/>
            <a:ext cx="914400"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7" idx="6"/>
            <a:endCxn id="10" idx="2"/>
          </p:cNvCxnSpPr>
          <p:nvPr/>
        </p:nvCxnSpPr>
        <p:spPr>
          <a:xfrm flipV="1">
            <a:off x="3048000" y="25146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7" idx="6"/>
            <a:endCxn id="11" idx="2"/>
          </p:cNvCxnSpPr>
          <p:nvPr/>
        </p:nvCxnSpPr>
        <p:spPr>
          <a:xfrm flipV="1">
            <a:off x="3048000" y="2971800"/>
            <a:ext cx="914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7" idx="6"/>
            <a:endCxn id="13" idx="2"/>
          </p:cNvCxnSpPr>
          <p:nvPr/>
        </p:nvCxnSpPr>
        <p:spPr>
          <a:xfrm>
            <a:off x="3048000" y="3429000"/>
            <a:ext cx="914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7" idx="6"/>
            <a:endCxn id="14" idx="2"/>
          </p:cNvCxnSpPr>
          <p:nvPr/>
        </p:nvCxnSpPr>
        <p:spPr>
          <a:xfrm>
            <a:off x="3048000" y="34290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8" idx="6"/>
            <a:endCxn id="12" idx="2"/>
          </p:cNvCxnSpPr>
          <p:nvPr/>
        </p:nvCxnSpPr>
        <p:spPr>
          <a:xfrm flipV="1">
            <a:off x="3048000" y="3429000"/>
            <a:ext cx="914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8" idx="6"/>
            <a:endCxn id="11" idx="2"/>
          </p:cNvCxnSpPr>
          <p:nvPr/>
        </p:nvCxnSpPr>
        <p:spPr>
          <a:xfrm flipV="1">
            <a:off x="3048000" y="29718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8" idx="6"/>
            <a:endCxn id="10" idx="2"/>
          </p:cNvCxnSpPr>
          <p:nvPr/>
        </p:nvCxnSpPr>
        <p:spPr>
          <a:xfrm flipV="1">
            <a:off x="3048000" y="2514600"/>
            <a:ext cx="914400"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8" idx="6"/>
            <a:endCxn id="14" idx="2"/>
          </p:cNvCxnSpPr>
          <p:nvPr/>
        </p:nvCxnSpPr>
        <p:spPr>
          <a:xfrm>
            <a:off x="3048000" y="3886200"/>
            <a:ext cx="914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9" idx="6"/>
            <a:endCxn id="10" idx="2"/>
          </p:cNvCxnSpPr>
          <p:nvPr/>
        </p:nvCxnSpPr>
        <p:spPr>
          <a:xfrm flipV="1">
            <a:off x="3048000" y="2514600"/>
            <a:ext cx="914400" cy="1828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9" idx="6"/>
            <a:endCxn id="11" idx="2"/>
          </p:cNvCxnSpPr>
          <p:nvPr/>
        </p:nvCxnSpPr>
        <p:spPr>
          <a:xfrm flipV="1">
            <a:off x="3048000" y="2971800"/>
            <a:ext cx="914400"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9" idx="6"/>
            <a:endCxn id="12" idx="2"/>
          </p:cNvCxnSpPr>
          <p:nvPr/>
        </p:nvCxnSpPr>
        <p:spPr>
          <a:xfrm flipV="1">
            <a:off x="3048000" y="34290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9" idx="6"/>
            <a:endCxn id="13" idx="2"/>
          </p:cNvCxnSpPr>
          <p:nvPr/>
        </p:nvCxnSpPr>
        <p:spPr>
          <a:xfrm flipV="1">
            <a:off x="3048000" y="3886200"/>
            <a:ext cx="914400" cy="457200"/>
          </a:xfrm>
          <a:prstGeom prst="line">
            <a:avLst/>
          </a:prstGeom>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5029200" y="2438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 name="Oval 57"/>
          <p:cNvSpPr/>
          <p:nvPr/>
        </p:nvSpPr>
        <p:spPr>
          <a:xfrm>
            <a:off x="50292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 name="Oval 58"/>
          <p:cNvSpPr/>
          <p:nvPr/>
        </p:nvSpPr>
        <p:spPr>
          <a:xfrm>
            <a:off x="5029200" y="3352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Oval 59"/>
          <p:cNvSpPr/>
          <p:nvPr/>
        </p:nvSpPr>
        <p:spPr>
          <a:xfrm>
            <a:off x="5029200" y="3810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 name="Oval 60"/>
          <p:cNvSpPr/>
          <p:nvPr/>
        </p:nvSpPr>
        <p:spPr>
          <a:xfrm>
            <a:off x="5029200" y="4267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2" name="Straight Connector 61"/>
          <p:cNvCxnSpPr>
            <a:endCxn id="57" idx="2"/>
          </p:cNvCxnSpPr>
          <p:nvPr/>
        </p:nvCxnSpPr>
        <p:spPr>
          <a:xfrm>
            <a:off x="4114800" y="2514600"/>
            <a:ext cx="914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a:endCxn id="58" idx="2"/>
          </p:cNvCxnSpPr>
          <p:nvPr/>
        </p:nvCxnSpPr>
        <p:spPr>
          <a:xfrm>
            <a:off x="4114800" y="2971800"/>
            <a:ext cx="914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a:endCxn id="59" idx="2"/>
          </p:cNvCxnSpPr>
          <p:nvPr/>
        </p:nvCxnSpPr>
        <p:spPr>
          <a:xfrm>
            <a:off x="4114800" y="3429000"/>
            <a:ext cx="914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a:endCxn id="60" idx="2"/>
          </p:cNvCxnSpPr>
          <p:nvPr/>
        </p:nvCxnSpPr>
        <p:spPr>
          <a:xfrm>
            <a:off x="4114800" y="3886200"/>
            <a:ext cx="914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a:endCxn id="61" idx="2"/>
          </p:cNvCxnSpPr>
          <p:nvPr/>
        </p:nvCxnSpPr>
        <p:spPr>
          <a:xfrm>
            <a:off x="4114800" y="4343400"/>
            <a:ext cx="914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58" idx="2"/>
          </p:cNvCxnSpPr>
          <p:nvPr/>
        </p:nvCxnSpPr>
        <p:spPr>
          <a:xfrm>
            <a:off x="4114800" y="2514600"/>
            <a:ext cx="914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a:endCxn id="59" idx="2"/>
          </p:cNvCxnSpPr>
          <p:nvPr/>
        </p:nvCxnSpPr>
        <p:spPr>
          <a:xfrm>
            <a:off x="4114800" y="25146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a:endCxn id="60" idx="2"/>
          </p:cNvCxnSpPr>
          <p:nvPr/>
        </p:nvCxnSpPr>
        <p:spPr>
          <a:xfrm>
            <a:off x="4114800" y="2514600"/>
            <a:ext cx="914400"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a:endCxn id="61" idx="3"/>
          </p:cNvCxnSpPr>
          <p:nvPr/>
        </p:nvCxnSpPr>
        <p:spPr>
          <a:xfrm>
            <a:off x="4114800" y="2514600"/>
            <a:ext cx="936718" cy="1882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a:endCxn id="57" idx="2"/>
          </p:cNvCxnSpPr>
          <p:nvPr/>
        </p:nvCxnSpPr>
        <p:spPr>
          <a:xfrm flipV="1">
            <a:off x="4114800" y="2514600"/>
            <a:ext cx="914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4114800" y="29718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a:endCxn id="59" idx="2"/>
          </p:cNvCxnSpPr>
          <p:nvPr/>
        </p:nvCxnSpPr>
        <p:spPr>
          <a:xfrm>
            <a:off x="4114800" y="2971800"/>
            <a:ext cx="914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a:endCxn id="61" idx="2"/>
          </p:cNvCxnSpPr>
          <p:nvPr/>
        </p:nvCxnSpPr>
        <p:spPr>
          <a:xfrm>
            <a:off x="4114800" y="2971800"/>
            <a:ext cx="914400"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a:endCxn id="57" idx="2"/>
          </p:cNvCxnSpPr>
          <p:nvPr/>
        </p:nvCxnSpPr>
        <p:spPr>
          <a:xfrm flipV="1">
            <a:off x="4114800" y="25146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a:endCxn id="58" idx="2"/>
          </p:cNvCxnSpPr>
          <p:nvPr/>
        </p:nvCxnSpPr>
        <p:spPr>
          <a:xfrm flipV="1">
            <a:off x="4114800" y="2971800"/>
            <a:ext cx="914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a:endCxn id="60" idx="2"/>
          </p:cNvCxnSpPr>
          <p:nvPr/>
        </p:nvCxnSpPr>
        <p:spPr>
          <a:xfrm>
            <a:off x="4114800" y="3429000"/>
            <a:ext cx="914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a:endCxn id="61" idx="2"/>
          </p:cNvCxnSpPr>
          <p:nvPr/>
        </p:nvCxnSpPr>
        <p:spPr>
          <a:xfrm>
            <a:off x="4114800" y="34290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a:endCxn id="59" idx="2"/>
          </p:cNvCxnSpPr>
          <p:nvPr/>
        </p:nvCxnSpPr>
        <p:spPr>
          <a:xfrm flipV="1">
            <a:off x="4114800" y="3429000"/>
            <a:ext cx="914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a:endCxn id="58" idx="2"/>
          </p:cNvCxnSpPr>
          <p:nvPr/>
        </p:nvCxnSpPr>
        <p:spPr>
          <a:xfrm flipV="1">
            <a:off x="4114800" y="29718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a:endCxn id="57" idx="2"/>
          </p:cNvCxnSpPr>
          <p:nvPr/>
        </p:nvCxnSpPr>
        <p:spPr>
          <a:xfrm flipV="1">
            <a:off x="4114800" y="2514600"/>
            <a:ext cx="914400"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a:endCxn id="61" idx="2"/>
          </p:cNvCxnSpPr>
          <p:nvPr/>
        </p:nvCxnSpPr>
        <p:spPr>
          <a:xfrm>
            <a:off x="4114800" y="3886200"/>
            <a:ext cx="914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a:endCxn id="57" idx="2"/>
          </p:cNvCxnSpPr>
          <p:nvPr/>
        </p:nvCxnSpPr>
        <p:spPr>
          <a:xfrm flipV="1">
            <a:off x="4114800" y="2514600"/>
            <a:ext cx="914400" cy="1828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a:endCxn id="58" idx="2"/>
          </p:cNvCxnSpPr>
          <p:nvPr/>
        </p:nvCxnSpPr>
        <p:spPr>
          <a:xfrm flipV="1">
            <a:off x="4114800" y="2971800"/>
            <a:ext cx="914400"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a:endCxn id="59" idx="2"/>
          </p:cNvCxnSpPr>
          <p:nvPr/>
        </p:nvCxnSpPr>
        <p:spPr>
          <a:xfrm flipV="1">
            <a:off x="4114800" y="34290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a:endCxn id="60" idx="2"/>
          </p:cNvCxnSpPr>
          <p:nvPr/>
        </p:nvCxnSpPr>
        <p:spPr>
          <a:xfrm flipV="1">
            <a:off x="4114800" y="3886200"/>
            <a:ext cx="914400" cy="457200"/>
          </a:xfrm>
          <a:prstGeom prst="line">
            <a:avLst/>
          </a:prstGeom>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5410200" y="3200400"/>
            <a:ext cx="685800" cy="369332"/>
          </a:xfrm>
          <a:prstGeom prst="rect">
            <a:avLst/>
          </a:prstGeom>
          <a:noFill/>
        </p:spPr>
        <p:txBody>
          <a:bodyPr wrap="square" rtlCol="0">
            <a:spAutoFit/>
          </a:bodyPr>
          <a:lstStyle/>
          <a:p>
            <a:r>
              <a:rPr lang="en-US" dirty="0" smtClean="0"/>
              <a:t>…...</a:t>
            </a:r>
            <a:endParaRPr lang="en-US" dirty="0"/>
          </a:p>
        </p:txBody>
      </p:sp>
      <p:sp>
        <p:nvSpPr>
          <p:cNvPr id="88" name="TextBox 87"/>
          <p:cNvSpPr txBox="1"/>
          <p:nvPr/>
        </p:nvSpPr>
        <p:spPr>
          <a:xfrm>
            <a:off x="1143000" y="3200400"/>
            <a:ext cx="457200" cy="369332"/>
          </a:xfrm>
          <a:prstGeom prst="rect">
            <a:avLst/>
          </a:prstGeom>
          <a:noFill/>
        </p:spPr>
        <p:txBody>
          <a:bodyPr wrap="square" rtlCol="0">
            <a:spAutoFit/>
          </a:bodyPr>
          <a:lstStyle/>
          <a:p>
            <a:r>
              <a:rPr lang="en-US" dirty="0" smtClean="0"/>
              <a:t>s</a:t>
            </a:r>
            <a:endParaRPr lang="en-US" dirty="0"/>
          </a:p>
        </p:txBody>
      </p:sp>
      <p:sp>
        <p:nvSpPr>
          <p:cNvPr id="89" name="TextBox 88"/>
          <p:cNvSpPr txBox="1"/>
          <p:nvPr/>
        </p:nvSpPr>
        <p:spPr>
          <a:xfrm>
            <a:off x="7620000" y="3200400"/>
            <a:ext cx="457200" cy="369332"/>
          </a:xfrm>
          <a:prstGeom prst="rect">
            <a:avLst/>
          </a:prstGeom>
          <a:noFill/>
        </p:spPr>
        <p:txBody>
          <a:bodyPr wrap="square" rtlCol="0">
            <a:spAutoFit/>
          </a:bodyPr>
          <a:lstStyle/>
          <a:p>
            <a:r>
              <a:rPr lang="en-US" dirty="0" smtClean="0"/>
              <a:t>t</a:t>
            </a:r>
            <a:endParaRPr lang="en-US" dirty="0"/>
          </a:p>
        </p:txBody>
      </p:sp>
      <p:sp>
        <p:nvSpPr>
          <p:cNvPr id="90" name="Right Brace 89"/>
          <p:cNvSpPr/>
          <p:nvPr/>
        </p:nvSpPr>
        <p:spPr>
          <a:xfrm rot="5400000">
            <a:off x="4343400" y="2971800"/>
            <a:ext cx="609600" cy="42672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1" name="TextBox 90"/>
          <p:cNvSpPr txBox="1"/>
          <p:nvPr/>
        </p:nvSpPr>
        <p:spPr>
          <a:xfrm>
            <a:off x="4267200" y="5486400"/>
            <a:ext cx="1752600" cy="369332"/>
          </a:xfrm>
          <a:prstGeom prst="rect">
            <a:avLst/>
          </a:prstGeom>
          <a:noFill/>
        </p:spPr>
        <p:txBody>
          <a:bodyPr wrap="square" rtlCol="0">
            <a:spAutoFit/>
          </a:bodyPr>
          <a:lstStyle/>
          <a:p>
            <a:r>
              <a:rPr lang="en-US" dirty="0" smtClean="0"/>
              <a:t>n</a:t>
            </a:r>
            <a:r>
              <a:rPr lang="en-US" baseline="30000" dirty="0" smtClean="0"/>
              <a:t>2/3</a:t>
            </a:r>
            <a:r>
              <a:rPr lang="en-US" dirty="0" smtClean="0"/>
              <a:t> levels</a:t>
            </a:r>
            <a:endParaRPr lang="en-US" dirty="0"/>
          </a:p>
        </p:txBody>
      </p:sp>
      <p:sp>
        <p:nvSpPr>
          <p:cNvPr id="92" name="Right Brace 91"/>
          <p:cNvSpPr/>
          <p:nvPr/>
        </p:nvSpPr>
        <p:spPr>
          <a:xfrm>
            <a:off x="7848600" y="2133600"/>
            <a:ext cx="457200" cy="24384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TextBox 92"/>
          <p:cNvSpPr txBox="1"/>
          <p:nvPr/>
        </p:nvSpPr>
        <p:spPr>
          <a:xfrm>
            <a:off x="8077200" y="3352800"/>
            <a:ext cx="1752600" cy="646331"/>
          </a:xfrm>
          <a:prstGeom prst="rect">
            <a:avLst/>
          </a:prstGeom>
          <a:noFill/>
        </p:spPr>
        <p:txBody>
          <a:bodyPr wrap="square" rtlCol="0">
            <a:spAutoFit/>
          </a:bodyPr>
          <a:lstStyle/>
          <a:p>
            <a:r>
              <a:rPr lang="en-US" dirty="0" smtClean="0"/>
              <a:t>n</a:t>
            </a:r>
            <a:r>
              <a:rPr lang="en-US" baseline="30000" dirty="0" smtClean="0"/>
              <a:t>1/3</a:t>
            </a:r>
            <a:r>
              <a:rPr lang="en-US" dirty="0" smtClean="0"/>
              <a:t> </a:t>
            </a:r>
          </a:p>
          <a:p>
            <a:r>
              <a:rPr lang="en-US" dirty="0" smtClean="0"/>
              <a:t>vertices</a:t>
            </a:r>
            <a:endParaRPr lang="en-US"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f and g</a:t>
            </a:r>
            <a:endParaRPr lang="en-US" dirty="0"/>
          </a:p>
        </p:txBody>
      </p:sp>
      <p:sp>
        <p:nvSpPr>
          <p:cNvPr id="4" name="Title 1"/>
          <p:cNvSpPr txBox="1">
            <a:spLocks/>
          </p:cNvSpPr>
          <p:nvPr/>
        </p:nvSpPr>
        <p:spPr>
          <a:xfrm>
            <a:off x="457200" y="274638"/>
            <a:ext cx="8229600" cy="1143000"/>
          </a:xfrm>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mj-lt"/>
              <a:ea typeface="+mj-ea"/>
              <a:cs typeface="+mj-cs"/>
            </a:endParaRPr>
          </a:p>
        </p:txBody>
      </p:sp>
      <p:sp>
        <p:nvSpPr>
          <p:cNvPr id="97" name="Oval 96"/>
          <p:cNvSpPr/>
          <p:nvPr/>
        </p:nvSpPr>
        <p:spPr>
          <a:xfrm>
            <a:off x="2358858" y="2389436"/>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8" name="Oval 97"/>
          <p:cNvSpPr/>
          <p:nvPr/>
        </p:nvSpPr>
        <p:spPr>
          <a:xfrm>
            <a:off x="2358858" y="2773191"/>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9" name="Oval 98"/>
          <p:cNvSpPr/>
          <p:nvPr/>
        </p:nvSpPr>
        <p:spPr>
          <a:xfrm>
            <a:off x="2358858" y="3156945"/>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0" name="Oval 99"/>
          <p:cNvSpPr/>
          <p:nvPr/>
        </p:nvSpPr>
        <p:spPr>
          <a:xfrm>
            <a:off x="2358858" y="3540699"/>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1" name="Oval 100"/>
          <p:cNvSpPr/>
          <p:nvPr/>
        </p:nvSpPr>
        <p:spPr>
          <a:xfrm>
            <a:off x="2358858" y="3924454"/>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 name="Oval 101"/>
          <p:cNvSpPr/>
          <p:nvPr/>
        </p:nvSpPr>
        <p:spPr>
          <a:xfrm>
            <a:off x="3191711" y="2389436"/>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 name="Oval 102"/>
          <p:cNvSpPr/>
          <p:nvPr/>
        </p:nvSpPr>
        <p:spPr>
          <a:xfrm>
            <a:off x="3191711" y="2773191"/>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4" name="Oval 103"/>
          <p:cNvSpPr/>
          <p:nvPr/>
        </p:nvSpPr>
        <p:spPr>
          <a:xfrm>
            <a:off x="3191711" y="3156945"/>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5" name="Oval 104"/>
          <p:cNvSpPr/>
          <p:nvPr/>
        </p:nvSpPr>
        <p:spPr>
          <a:xfrm>
            <a:off x="3191711" y="3540699"/>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6" name="Oval 105"/>
          <p:cNvSpPr/>
          <p:nvPr/>
        </p:nvSpPr>
        <p:spPr>
          <a:xfrm>
            <a:off x="3191711" y="3924454"/>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7" name="Oval 106"/>
          <p:cNvSpPr/>
          <p:nvPr/>
        </p:nvSpPr>
        <p:spPr>
          <a:xfrm>
            <a:off x="4876800" y="2389436"/>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8" name="Oval 107"/>
          <p:cNvSpPr/>
          <p:nvPr/>
        </p:nvSpPr>
        <p:spPr>
          <a:xfrm>
            <a:off x="4876800" y="2773191"/>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9" name="Oval 108"/>
          <p:cNvSpPr/>
          <p:nvPr/>
        </p:nvSpPr>
        <p:spPr>
          <a:xfrm>
            <a:off x="4876800" y="3156945"/>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0" name="Oval 109"/>
          <p:cNvSpPr/>
          <p:nvPr/>
        </p:nvSpPr>
        <p:spPr>
          <a:xfrm>
            <a:off x="4876800" y="3540699"/>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1" name="Oval 110"/>
          <p:cNvSpPr/>
          <p:nvPr/>
        </p:nvSpPr>
        <p:spPr>
          <a:xfrm>
            <a:off x="4876800" y="3924454"/>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 name="Oval 111"/>
          <p:cNvSpPr/>
          <p:nvPr/>
        </p:nvSpPr>
        <p:spPr>
          <a:xfrm>
            <a:off x="1288047" y="3156945"/>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3" name="Oval 112"/>
          <p:cNvSpPr/>
          <p:nvPr/>
        </p:nvSpPr>
        <p:spPr>
          <a:xfrm>
            <a:off x="6553200" y="3124200"/>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14" name="Straight Connector 113"/>
          <p:cNvCxnSpPr>
            <a:stCxn id="112" idx="6"/>
            <a:endCxn id="97" idx="2"/>
          </p:cNvCxnSpPr>
          <p:nvPr/>
        </p:nvCxnSpPr>
        <p:spPr>
          <a:xfrm flipV="1">
            <a:off x="1407026" y="2453395"/>
            <a:ext cx="951832" cy="7675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112" idx="6"/>
            <a:endCxn id="98" idx="2"/>
          </p:cNvCxnSpPr>
          <p:nvPr/>
        </p:nvCxnSpPr>
        <p:spPr>
          <a:xfrm flipV="1">
            <a:off x="1407026" y="2837150"/>
            <a:ext cx="951832" cy="383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Straight Connector 115"/>
          <p:cNvCxnSpPr>
            <a:stCxn id="112" idx="6"/>
            <a:endCxn id="99" idx="2"/>
          </p:cNvCxnSpPr>
          <p:nvPr/>
        </p:nvCxnSpPr>
        <p:spPr>
          <a:xfrm>
            <a:off x="1407026" y="3220904"/>
            <a:ext cx="951832" cy="13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112" idx="6"/>
            <a:endCxn id="100" idx="2"/>
          </p:cNvCxnSpPr>
          <p:nvPr/>
        </p:nvCxnSpPr>
        <p:spPr>
          <a:xfrm>
            <a:off x="1407026" y="3220904"/>
            <a:ext cx="951832" cy="383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112" idx="6"/>
            <a:endCxn id="101" idx="2"/>
          </p:cNvCxnSpPr>
          <p:nvPr/>
        </p:nvCxnSpPr>
        <p:spPr>
          <a:xfrm>
            <a:off x="1407026" y="3220904"/>
            <a:ext cx="951832" cy="7675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5884825" y="2438400"/>
            <a:ext cx="790787" cy="7222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5884825" y="2822155"/>
            <a:ext cx="790787" cy="3385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5884825" y="3205909"/>
            <a:ext cx="773363" cy="13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V="1">
            <a:off x="5884825" y="3205909"/>
            <a:ext cx="773363" cy="383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flipH="1" flipV="1">
            <a:off x="5901653" y="3171657"/>
            <a:ext cx="722282" cy="7907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p:cNvCxnSpPr>
            <a:stCxn id="97" idx="6"/>
            <a:endCxn id="102" idx="2"/>
          </p:cNvCxnSpPr>
          <p:nvPr/>
        </p:nvCxnSpPr>
        <p:spPr>
          <a:xfrm>
            <a:off x="2477837" y="2453395"/>
            <a:ext cx="713874" cy="13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98" idx="6"/>
            <a:endCxn id="103" idx="2"/>
          </p:cNvCxnSpPr>
          <p:nvPr/>
        </p:nvCxnSpPr>
        <p:spPr>
          <a:xfrm>
            <a:off x="2477837" y="2837150"/>
            <a:ext cx="713874" cy="13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p:cNvCxnSpPr>
            <a:stCxn id="99" idx="6"/>
            <a:endCxn id="104" idx="2"/>
          </p:cNvCxnSpPr>
          <p:nvPr/>
        </p:nvCxnSpPr>
        <p:spPr>
          <a:xfrm>
            <a:off x="2477837" y="3220904"/>
            <a:ext cx="713874" cy="13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100" idx="6"/>
            <a:endCxn id="105" idx="2"/>
          </p:cNvCxnSpPr>
          <p:nvPr/>
        </p:nvCxnSpPr>
        <p:spPr>
          <a:xfrm>
            <a:off x="2477837" y="3604658"/>
            <a:ext cx="713874" cy="13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101" idx="6"/>
            <a:endCxn id="106" idx="2"/>
          </p:cNvCxnSpPr>
          <p:nvPr/>
        </p:nvCxnSpPr>
        <p:spPr>
          <a:xfrm>
            <a:off x="2477837" y="3988413"/>
            <a:ext cx="713874" cy="13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97" idx="6"/>
            <a:endCxn id="103" idx="2"/>
          </p:cNvCxnSpPr>
          <p:nvPr/>
        </p:nvCxnSpPr>
        <p:spPr>
          <a:xfrm>
            <a:off x="2477837" y="2453395"/>
            <a:ext cx="713874" cy="383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p:cNvCxnSpPr>
            <a:stCxn id="97" idx="6"/>
            <a:endCxn id="104" idx="2"/>
          </p:cNvCxnSpPr>
          <p:nvPr/>
        </p:nvCxnSpPr>
        <p:spPr>
          <a:xfrm>
            <a:off x="2477837" y="2453395"/>
            <a:ext cx="713874" cy="7675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97" idx="6"/>
            <a:endCxn id="105" idx="2"/>
          </p:cNvCxnSpPr>
          <p:nvPr/>
        </p:nvCxnSpPr>
        <p:spPr>
          <a:xfrm>
            <a:off x="2477837" y="2453395"/>
            <a:ext cx="713874" cy="1151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p:cNvCxnSpPr>
            <a:stCxn id="97" idx="6"/>
            <a:endCxn id="106" idx="3"/>
          </p:cNvCxnSpPr>
          <p:nvPr/>
        </p:nvCxnSpPr>
        <p:spPr>
          <a:xfrm>
            <a:off x="2477837" y="2453395"/>
            <a:ext cx="731297" cy="15802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p:cNvCxnSpPr>
            <a:stCxn id="98" idx="6"/>
            <a:endCxn id="102" idx="2"/>
          </p:cNvCxnSpPr>
          <p:nvPr/>
        </p:nvCxnSpPr>
        <p:spPr>
          <a:xfrm flipV="1">
            <a:off x="2477837" y="2453395"/>
            <a:ext cx="713874" cy="383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p:cNvCxnSpPr>
            <a:stCxn id="98" idx="6"/>
          </p:cNvCxnSpPr>
          <p:nvPr/>
        </p:nvCxnSpPr>
        <p:spPr>
          <a:xfrm>
            <a:off x="2477837" y="2837150"/>
            <a:ext cx="713874" cy="7675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98" idx="6"/>
            <a:endCxn id="104" idx="2"/>
          </p:cNvCxnSpPr>
          <p:nvPr/>
        </p:nvCxnSpPr>
        <p:spPr>
          <a:xfrm>
            <a:off x="2477837" y="2837150"/>
            <a:ext cx="713874" cy="383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a:stCxn id="98" idx="6"/>
            <a:endCxn id="106" idx="2"/>
          </p:cNvCxnSpPr>
          <p:nvPr/>
        </p:nvCxnSpPr>
        <p:spPr>
          <a:xfrm>
            <a:off x="2477837" y="2837150"/>
            <a:ext cx="713874" cy="1151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a:stCxn id="99" idx="6"/>
            <a:endCxn id="102" idx="2"/>
          </p:cNvCxnSpPr>
          <p:nvPr/>
        </p:nvCxnSpPr>
        <p:spPr>
          <a:xfrm flipV="1">
            <a:off x="2477837" y="2453395"/>
            <a:ext cx="713874" cy="7675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99" idx="6"/>
            <a:endCxn id="103" idx="2"/>
          </p:cNvCxnSpPr>
          <p:nvPr/>
        </p:nvCxnSpPr>
        <p:spPr>
          <a:xfrm flipV="1">
            <a:off x="2477837" y="2837150"/>
            <a:ext cx="713874" cy="383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99" idx="6"/>
            <a:endCxn id="105" idx="2"/>
          </p:cNvCxnSpPr>
          <p:nvPr/>
        </p:nvCxnSpPr>
        <p:spPr>
          <a:xfrm>
            <a:off x="2477837" y="3220904"/>
            <a:ext cx="713874" cy="383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99" idx="6"/>
            <a:endCxn id="106" idx="2"/>
          </p:cNvCxnSpPr>
          <p:nvPr/>
        </p:nvCxnSpPr>
        <p:spPr>
          <a:xfrm>
            <a:off x="2477837" y="3220904"/>
            <a:ext cx="713874" cy="7675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p:cNvCxnSpPr>
            <a:stCxn id="100" idx="6"/>
            <a:endCxn id="104" idx="2"/>
          </p:cNvCxnSpPr>
          <p:nvPr/>
        </p:nvCxnSpPr>
        <p:spPr>
          <a:xfrm flipV="1">
            <a:off x="2477837" y="3220904"/>
            <a:ext cx="713874" cy="383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a:stCxn id="100" idx="6"/>
            <a:endCxn id="103" idx="2"/>
          </p:cNvCxnSpPr>
          <p:nvPr/>
        </p:nvCxnSpPr>
        <p:spPr>
          <a:xfrm flipV="1">
            <a:off x="2477837" y="2837150"/>
            <a:ext cx="713874" cy="7675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100" idx="6"/>
            <a:endCxn id="102" idx="2"/>
          </p:cNvCxnSpPr>
          <p:nvPr/>
        </p:nvCxnSpPr>
        <p:spPr>
          <a:xfrm flipV="1">
            <a:off x="2477837" y="2453395"/>
            <a:ext cx="713874" cy="1151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100" idx="6"/>
            <a:endCxn id="106" idx="2"/>
          </p:cNvCxnSpPr>
          <p:nvPr/>
        </p:nvCxnSpPr>
        <p:spPr>
          <a:xfrm>
            <a:off x="2477837" y="3604658"/>
            <a:ext cx="713874" cy="383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101" idx="6"/>
            <a:endCxn id="102" idx="2"/>
          </p:cNvCxnSpPr>
          <p:nvPr/>
        </p:nvCxnSpPr>
        <p:spPr>
          <a:xfrm flipV="1">
            <a:off x="2477837" y="2453395"/>
            <a:ext cx="713874" cy="1535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p:cNvCxnSpPr>
            <a:stCxn id="101" idx="6"/>
            <a:endCxn id="103" idx="2"/>
          </p:cNvCxnSpPr>
          <p:nvPr/>
        </p:nvCxnSpPr>
        <p:spPr>
          <a:xfrm flipV="1">
            <a:off x="2477837" y="2837150"/>
            <a:ext cx="713874" cy="1151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p:cNvCxnSpPr>
            <a:stCxn id="101" idx="6"/>
            <a:endCxn id="104" idx="2"/>
          </p:cNvCxnSpPr>
          <p:nvPr/>
        </p:nvCxnSpPr>
        <p:spPr>
          <a:xfrm flipV="1">
            <a:off x="2477837" y="3220904"/>
            <a:ext cx="713874" cy="7675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p:cNvCxnSpPr>
            <a:stCxn id="101" idx="6"/>
            <a:endCxn id="105" idx="2"/>
          </p:cNvCxnSpPr>
          <p:nvPr/>
        </p:nvCxnSpPr>
        <p:spPr>
          <a:xfrm flipV="1">
            <a:off x="2477837" y="3604658"/>
            <a:ext cx="713874" cy="383754"/>
          </a:xfrm>
          <a:prstGeom prst="line">
            <a:avLst/>
          </a:prstGeom>
        </p:spPr>
        <p:style>
          <a:lnRef idx="1">
            <a:schemeClr val="accent1"/>
          </a:lnRef>
          <a:fillRef idx="0">
            <a:schemeClr val="accent1"/>
          </a:fillRef>
          <a:effectRef idx="0">
            <a:schemeClr val="accent1"/>
          </a:effectRef>
          <a:fontRef idx="minor">
            <a:schemeClr val="tx1"/>
          </a:fontRef>
        </p:style>
      </p:cxnSp>
      <p:sp>
        <p:nvSpPr>
          <p:cNvPr id="149" name="Oval 148"/>
          <p:cNvSpPr/>
          <p:nvPr/>
        </p:nvSpPr>
        <p:spPr>
          <a:xfrm>
            <a:off x="4024563" y="2389436"/>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0" name="Oval 149"/>
          <p:cNvSpPr/>
          <p:nvPr/>
        </p:nvSpPr>
        <p:spPr>
          <a:xfrm>
            <a:off x="4024563" y="2773191"/>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1" name="Oval 150"/>
          <p:cNvSpPr/>
          <p:nvPr/>
        </p:nvSpPr>
        <p:spPr>
          <a:xfrm>
            <a:off x="4024563" y="3156945"/>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2" name="Oval 151"/>
          <p:cNvSpPr/>
          <p:nvPr/>
        </p:nvSpPr>
        <p:spPr>
          <a:xfrm>
            <a:off x="4024563" y="3540699"/>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 name="Oval 152"/>
          <p:cNvSpPr/>
          <p:nvPr/>
        </p:nvSpPr>
        <p:spPr>
          <a:xfrm>
            <a:off x="4024563" y="3924454"/>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4" name="Straight Connector 153"/>
          <p:cNvCxnSpPr>
            <a:endCxn id="149" idx="2"/>
          </p:cNvCxnSpPr>
          <p:nvPr/>
        </p:nvCxnSpPr>
        <p:spPr>
          <a:xfrm>
            <a:off x="3310689" y="2453395"/>
            <a:ext cx="713874" cy="13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p:cNvCxnSpPr>
            <a:endCxn id="150" idx="2"/>
          </p:cNvCxnSpPr>
          <p:nvPr/>
        </p:nvCxnSpPr>
        <p:spPr>
          <a:xfrm>
            <a:off x="3310689" y="2837150"/>
            <a:ext cx="713874" cy="13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p:cNvCxnSpPr>
            <a:endCxn id="151" idx="2"/>
          </p:cNvCxnSpPr>
          <p:nvPr/>
        </p:nvCxnSpPr>
        <p:spPr>
          <a:xfrm>
            <a:off x="3310689" y="3220904"/>
            <a:ext cx="713874" cy="13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p:cNvCxnSpPr>
            <a:endCxn id="152" idx="2"/>
          </p:cNvCxnSpPr>
          <p:nvPr/>
        </p:nvCxnSpPr>
        <p:spPr>
          <a:xfrm>
            <a:off x="3310689" y="3604658"/>
            <a:ext cx="713874" cy="13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p:cNvCxnSpPr>
            <a:endCxn id="153" idx="2"/>
          </p:cNvCxnSpPr>
          <p:nvPr/>
        </p:nvCxnSpPr>
        <p:spPr>
          <a:xfrm>
            <a:off x="3310689" y="3988413"/>
            <a:ext cx="713874" cy="13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p:cNvCxnSpPr>
            <a:endCxn id="150" idx="2"/>
          </p:cNvCxnSpPr>
          <p:nvPr/>
        </p:nvCxnSpPr>
        <p:spPr>
          <a:xfrm>
            <a:off x="3310689" y="2453395"/>
            <a:ext cx="713874" cy="383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p:cNvCxnSpPr>
            <a:endCxn id="151" idx="2"/>
          </p:cNvCxnSpPr>
          <p:nvPr/>
        </p:nvCxnSpPr>
        <p:spPr>
          <a:xfrm>
            <a:off x="3310689" y="2453395"/>
            <a:ext cx="713874" cy="7675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p:cNvCxnSpPr>
            <a:endCxn id="152" idx="2"/>
          </p:cNvCxnSpPr>
          <p:nvPr/>
        </p:nvCxnSpPr>
        <p:spPr>
          <a:xfrm>
            <a:off x="3310689" y="2453395"/>
            <a:ext cx="713874" cy="1151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p:cNvCxnSpPr>
            <a:endCxn id="153" idx="3"/>
          </p:cNvCxnSpPr>
          <p:nvPr/>
        </p:nvCxnSpPr>
        <p:spPr>
          <a:xfrm>
            <a:off x="3310689" y="2453395"/>
            <a:ext cx="731297" cy="15802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p:cNvCxnSpPr>
            <a:endCxn id="149" idx="2"/>
          </p:cNvCxnSpPr>
          <p:nvPr/>
        </p:nvCxnSpPr>
        <p:spPr>
          <a:xfrm flipV="1">
            <a:off x="3310689" y="2453395"/>
            <a:ext cx="713874" cy="383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3310689" y="2837150"/>
            <a:ext cx="713874" cy="7675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p:cNvCxnSpPr>
            <a:endCxn id="151" idx="2"/>
          </p:cNvCxnSpPr>
          <p:nvPr/>
        </p:nvCxnSpPr>
        <p:spPr>
          <a:xfrm>
            <a:off x="3310689" y="2837150"/>
            <a:ext cx="713874" cy="383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p:cNvCxnSpPr>
            <a:endCxn id="153" idx="2"/>
          </p:cNvCxnSpPr>
          <p:nvPr/>
        </p:nvCxnSpPr>
        <p:spPr>
          <a:xfrm>
            <a:off x="3310689" y="2837150"/>
            <a:ext cx="713874" cy="1151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p:cNvCxnSpPr>
            <a:endCxn id="149" idx="2"/>
          </p:cNvCxnSpPr>
          <p:nvPr/>
        </p:nvCxnSpPr>
        <p:spPr>
          <a:xfrm flipV="1">
            <a:off x="3310689" y="2453395"/>
            <a:ext cx="713874" cy="7675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p:cNvCxnSpPr>
            <a:endCxn id="150" idx="2"/>
          </p:cNvCxnSpPr>
          <p:nvPr/>
        </p:nvCxnSpPr>
        <p:spPr>
          <a:xfrm flipV="1">
            <a:off x="3310689" y="2837150"/>
            <a:ext cx="713874" cy="383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p:cNvCxnSpPr>
            <a:endCxn id="152" idx="2"/>
          </p:cNvCxnSpPr>
          <p:nvPr/>
        </p:nvCxnSpPr>
        <p:spPr>
          <a:xfrm>
            <a:off x="3310689" y="3220904"/>
            <a:ext cx="713874" cy="383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p:cNvCxnSpPr>
            <a:endCxn id="153" idx="2"/>
          </p:cNvCxnSpPr>
          <p:nvPr/>
        </p:nvCxnSpPr>
        <p:spPr>
          <a:xfrm>
            <a:off x="3310689" y="3220904"/>
            <a:ext cx="713874" cy="7675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p:cNvCxnSpPr>
            <a:endCxn id="151" idx="2"/>
          </p:cNvCxnSpPr>
          <p:nvPr/>
        </p:nvCxnSpPr>
        <p:spPr>
          <a:xfrm flipV="1">
            <a:off x="3310689" y="3220904"/>
            <a:ext cx="713874" cy="383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p:cNvCxnSpPr>
            <a:endCxn id="150" idx="2"/>
          </p:cNvCxnSpPr>
          <p:nvPr/>
        </p:nvCxnSpPr>
        <p:spPr>
          <a:xfrm flipV="1">
            <a:off x="3310689" y="2837150"/>
            <a:ext cx="713874" cy="7675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a:endCxn id="149" idx="2"/>
          </p:cNvCxnSpPr>
          <p:nvPr/>
        </p:nvCxnSpPr>
        <p:spPr>
          <a:xfrm flipV="1">
            <a:off x="3310689" y="2453395"/>
            <a:ext cx="713874" cy="1151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p:cNvCxnSpPr>
            <a:endCxn id="153" idx="2"/>
          </p:cNvCxnSpPr>
          <p:nvPr/>
        </p:nvCxnSpPr>
        <p:spPr>
          <a:xfrm>
            <a:off x="3310689" y="3604658"/>
            <a:ext cx="713874" cy="383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p:cNvCxnSpPr>
            <a:endCxn id="149" idx="2"/>
          </p:cNvCxnSpPr>
          <p:nvPr/>
        </p:nvCxnSpPr>
        <p:spPr>
          <a:xfrm flipV="1">
            <a:off x="3310689" y="2453395"/>
            <a:ext cx="713874" cy="1535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p:cNvCxnSpPr>
            <a:endCxn id="150" idx="2"/>
          </p:cNvCxnSpPr>
          <p:nvPr/>
        </p:nvCxnSpPr>
        <p:spPr>
          <a:xfrm flipV="1">
            <a:off x="3310689" y="2837150"/>
            <a:ext cx="713874" cy="1151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a:endCxn id="151" idx="2"/>
          </p:cNvCxnSpPr>
          <p:nvPr/>
        </p:nvCxnSpPr>
        <p:spPr>
          <a:xfrm flipV="1">
            <a:off x="3310689" y="3220904"/>
            <a:ext cx="713874" cy="7675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a:endCxn id="152" idx="2"/>
          </p:cNvCxnSpPr>
          <p:nvPr/>
        </p:nvCxnSpPr>
        <p:spPr>
          <a:xfrm flipV="1">
            <a:off x="3310689" y="3604658"/>
            <a:ext cx="713874" cy="383754"/>
          </a:xfrm>
          <a:prstGeom prst="line">
            <a:avLst/>
          </a:prstGeom>
        </p:spPr>
        <p:style>
          <a:lnRef idx="1">
            <a:schemeClr val="accent1"/>
          </a:lnRef>
          <a:fillRef idx="0">
            <a:schemeClr val="accent1"/>
          </a:fillRef>
          <a:effectRef idx="0">
            <a:schemeClr val="accent1"/>
          </a:effectRef>
          <a:fontRef idx="minor">
            <a:schemeClr val="tx1"/>
          </a:fontRef>
        </p:style>
      </p:cxnSp>
      <p:sp>
        <p:nvSpPr>
          <p:cNvPr id="179" name="TextBox 178"/>
          <p:cNvSpPr txBox="1"/>
          <p:nvPr/>
        </p:nvSpPr>
        <p:spPr>
          <a:xfrm>
            <a:off x="4322011" y="3029026"/>
            <a:ext cx="535405" cy="646331"/>
          </a:xfrm>
          <a:prstGeom prst="rect">
            <a:avLst/>
          </a:prstGeom>
          <a:noFill/>
        </p:spPr>
        <p:txBody>
          <a:bodyPr wrap="square" rtlCol="0">
            <a:spAutoFit/>
          </a:bodyPr>
          <a:lstStyle/>
          <a:p>
            <a:r>
              <a:rPr lang="en-US" b="1" dirty="0" smtClean="0"/>
              <a:t>…….</a:t>
            </a:r>
            <a:endParaRPr lang="en-US" b="1" dirty="0"/>
          </a:p>
        </p:txBody>
      </p:sp>
      <p:sp>
        <p:nvSpPr>
          <p:cNvPr id="180" name="TextBox 179"/>
          <p:cNvSpPr txBox="1"/>
          <p:nvPr/>
        </p:nvSpPr>
        <p:spPr>
          <a:xfrm>
            <a:off x="990600" y="3029027"/>
            <a:ext cx="356937" cy="310002"/>
          </a:xfrm>
          <a:prstGeom prst="rect">
            <a:avLst/>
          </a:prstGeom>
          <a:noFill/>
        </p:spPr>
        <p:txBody>
          <a:bodyPr wrap="square" rtlCol="0">
            <a:spAutoFit/>
          </a:bodyPr>
          <a:lstStyle/>
          <a:p>
            <a:r>
              <a:rPr lang="en-US" dirty="0" smtClean="0"/>
              <a:t>s</a:t>
            </a:r>
            <a:endParaRPr lang="en-US" dirty="0"/>
          </a:p>
        </p:txBody>
      </p:sp>
      <p:sp>
        <p:nvSpPr>
          <p:cNvPr id="181" name="TextBox 180"/>
          <p:cNvSpPr txBox="1"/>
          <p:nvPr/>
        </p:nvSpPr>
        <p:spPr>
          <a:xfrm>
            <a:off x="6656805" y="3029027"/>
            <a:ext cx="356937" cy="310002"/>
          </a:xfrm>
          <a:prstGeom prst="rect">
            <a:avLst/>
          </a:prstGeom>
          <a:noFill/>
        </p:spPr>
        <p:txBody>
          <a:bodyPr wrap="square" rtlCol="0">
            <a:spAutoFit/>
          </a:bodyPr>
          <a:lstStyle/>
          <a:p>
            <a:r>
              <a:rPr lang="en-US" dirty="0" smtClean="0"/>
              <a:t>t</a:t>
            </a:r>
            <a:endParaRPr lang="en-US" dirty="0"/>
          </a:p>
        </p:txBody>
      </p:sp>
      <p:sp>
        <p:nvSpPr>
          <p:cNvPr id="187" name="Rectangle 186"/>
          <p:cNvSpPr/>
          <p:nvPr/>
        </p:nvSpPr>
        <p:spPr>
          <a:xfrm>
            <a:off x="2438400" y="2133600"/>
            <a:ext cx="838200" cy="2057400"/>
          </a:xfrm>
          <a:prstGeom prst="rect">
            <a:avLst/>
          </a:prstGeom>
          <a:solidFill>
            <a:srgbClr val="FFC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276"/>
          <p:cNvSpPr/>
          <p:nvPr/>
        </p:nvSpPr>
        <p:spPr>
          <a:xfrm>
            <a:off x="4114800" y="2133600"/>
            <a:ext cx="838200" cy="2057400"/>
          </a:xfrm>
          <a:prstGeom prst="rect">
            <a:avLst/>
          </a:prstGeom>
          <a:solidFill>
            <a:srgbClr val="FFC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p:cNvSpPr/>
          <p:nvPr/>
        </p:nvSpPr>
        <p:spPr>
          <a:xfrm>
            <a:off x="3276600" y="2133600"/>
            <a:ext cx="838200" cy="2057400"/>
          </a:xfrm>
          <a:prstGeom prst="rect">
            <a:avLst/>
          </a:prstGeom>
          <a:solidFill>
            <a:srgbClr val="0070C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0" name="Straight Arrow Connector 279"/>
          <p:cNvCxnSpPr>
            <a:stCxn id="187" idx="0"/>
            <a:endCxn id="283" idx="1"/>
          </p:cNvCxnSpPr>
          <p:nvPr/>
        </p:nvCxnSpPr>
        <p:spPr>
          <a:xfrm rot="5400000" flipH="1" flipV="1">
            <a:off x="3027834" y="1656234"/>
            <a:ext cx="307032" cy="647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2" name="Straight Arrow Connector 281"/>
          <p:cNvCxnSpPr>
            <a:stCxn id="277" idx="0"/>
            <a:endCxn id="283" idx="3"/>
          </p:cNvCxnSpPr>
          <p:nvPr/>
        </p:nvCxnSpPr>
        <p:spPr>
          <a:xfrm rot="16200000" flipV="1">
            <a:off x="4052944" y="1652644"/>
            <a:ext cx="307032" cy="6548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3" name="TextBox 282"/>
          <p:cNvSpPr txBox="1"/>
          <p:nvPr/>
        </p:nvSpPr>
        <p:spPr>
          <a:xfrm>
            <a:off x="3505200" y="1595735"/>
            <a:ext cx="373820" cy="461665"/>
          </a:xfrm>
          <a:prstGeom prst="rect">
            <a:avLst/>
          </a:prstGeom>
          <a:noFill/>
        </p:spPr>
        <p:txBody>
          <a:bodyPr wrap="none" rtlCol="0">
            <a:spAutoFit/>
          </a:bodyPr>
          <a:lstStyle/>
          <a:p>
            <a:r>
              <a:rPr lang="en-US" sz="2400" b="1" dirty="0" smtClean="0"/>
              <a:t>Y</a:t>
            </a:r>
            <a:endParaRPr lang="en-US" sz="2400" b="1" dirty="0"/>
          </a:p>
        </p:txBody>
      </p:sp>
      <p:sp>
        <p:nvSpPr>
          <p:cNvPr id="286" name="TextBox 285"/>
          <p:cNvSpPr txBox="1"/>
          <p:nvPr/>
        </p:nvSpPr>
        <p:spPr>
          <a:xfrm>
            <a:off x="4343400" y="4343400"/>
            <a:ext cx="373820" cy="461665"/>
          </a:xfrm>
          <a:prstGeom prst="rect">
            <a:avLst/>
          </a:prstGeom>
          <a:noFill/>
        </p:spPr>
        <p:txBody>
          <a:bodyPr wrap="none" rtlCol="0">
            <a:spAutoFit/>
          </a:bodyPr>
          <a:lstStyle/>
          <a:p>
            <a:r>
              <a:rPr lang="en-US" sz="2400" b="1" dirty="0" smtClean="0"/>
              <a:t>B</a:t>
            </a:r>
            <a:endParaRPr lang="en-US" sz="2400" b="1" dirty="0"/>
          </a:p>
        </p:txBody>
      </p:sp>
      <p:cxnSp>
        <p:nvCxnSpPr>
          <p:cNvPr id="288" name="Straight Arrow Connector 287"/>
          <p:cNvCxnSpPr>
            <a:stCxn id="278" idx="2"/>
            <a:endCxn id="286" idx="1"/>
          </p:cNvCxnSpPr>
          <p:nvPr/>
        </p:nvCxnSpPr>
        <p:spPr>
          <a:xfrm rot="16200000" flipH="1">
            <a:off x="3827934" y="4058766"/>
            <a:ext cx="383233" cy="647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0" name="Straight Arrow Connector 289"/>
          <p:cNvCxnSpPr>
            <a:stCxn id="301" idx="2"/>
            <a:endCxn id="286" idx="3"/>
          </p:cNvCxnSpPr>
          <p:nvPr/>
        </p:nvCxnSpPr>
        <p:spPr>
          <a:xfrm rot="5400000">
            <a:off x="4853044" y="4055176"/>
            <a:ext cx="383233" cy="6548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6" name="Oval 295"/>
          <p:cNvSpPr/>
          <p:nvPr/>
        </p:nvSpPr>
        <p:spPr>
          <a:xfrm>
            <a:off x="5748421" y="2362200"/>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7" name="Oval 296"/>
          <p:cNvSpPr/>
          <p:nvPr/>
        </p:nvSpPr>
        <p:spPr>
          <a:xfrm>
            <a:off x="5748421" y="2745955"/>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8" name="Oval 297"/>
          <p:cNvSpPr/>
          <p:nvPr/>
        </p:nvSpPr>
        <p:spPr>
          <a:xfrm>
            <a:off x="5748421" y="3129709"/>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9" name="Oval 298"/>
          <p:cNvSpPr/>
          <p:nvPr/>
        </p:nvSpPr>
        <p:spPr>
          <a:xfrm>
            <a:off x="5748421" y="3513463"/>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0" name="Oval 299"/>
          <p:cNvSpPr/>
          <p:nvPr/>
        </p:nvSpPr>
        <p:spPr>
          <a:xfrm>
            <a:off x="5748421" y="3897218"/>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1" name="Rectangle 300"/>
          <p:cNvSpPr/>
          <p:nvPr/>
        </p:nvSpPr>
        <p:spPr>
          <a:xfrm>
            <a:off x="4953000" y="2133600"/>
            <a:ext cx="838200" cy="2057400"/>
          </a:xfrm>
          <a:prstGeom prst="rect">
            <a:avLst/>
          </a:prstGeom>
          <a:solidFill>
            <a:srgbClr val="0070C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TextBox 304"/>
          <p:cNvSpPr txBox="1"/>
          <p:nvPr/>
        </p:nvSpPr>
        <p:spPr>
          <a:xfrm>
            <a:off x="5105400" y="3011269"/>
            <a:ext cx="535405" cy="646331"/>
          </a:xfrm>
          <a:prstGeom prst="rect">
            <a:avLst/>
          </a:prstGeom>
          <a:noFill/>
        </p:spPr>
        <p:txBody>
          <a:bodyPr wrap="square" rtlCol="0">
            <a:spAutoFit/>
          </a:bodyPr>
          <a:lstStyle/>
          <a:p>
            <a:r>
              <a:rPr lang="en-US" b="1" dirty="0" smtClean="0"/>
              <a:t>…….</a:t>
            </a:r>
            <a:endParaRPr lang="en-US" b="1" dirty="0"/>
          </a:p>
        </p:txBody>
      </p:sp>
      <p:grpSp>
        <p:nvGrpSpPr>
          <p:cNvPr id="309" name="Group 308"/>
          <p:cNvGrpSpPr/>
          <p:nvPr/>
        </p:nvGrpSpPr>
        <p:grpSpPr>
          <a:xfrm>
            <a:off x="1981200" y="5029200"/>
            <a:ext cx="5257800" cy="609600"/>
            <a:chOff x="1143000" y="5029200"/>
            <a:chExt cx="5029200" cy="609600"/>
          </a:xfrm>
        </p:grpSpPr>
        <p:sp>
          <p:nvSpPr>
            <p:cNvPr id="308" name="Rounded Rectangle 307"/>
            <p:cNvSpPr/>
            <p:nvPr/>
          </p:nvSpPr>
          <p:spPr>
            <a:xfrm>
              <a:off x="1143000" y="5029200"/>
              <a:ext cx="5029200" cy="60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07" name="TextBox 306"/>
            <p:cNvSpPr txBox="1"/>
            <p:nvPr/>
          </p:nvSpPr>
          <p:spPr>
            <a:xfrm>
              <a:off x="1219200" y="5105400"/>
              <a:ext cx="4953000" cy="523220"/>
            </a:xfrm>
            <a:prstGeom prst="rect">
              <a:avLst/>
            </a:prstGeom>
            <a:noFill/>
          </p:spPr>
          <p:txBody>
            <a:bodyPr wrap="square" rtlCol="0">
              <a:spAutoFit/>
            </a:bodyPr>
            <a:lstStyle/>
            <a:p>
              <a:r>
                <a:rPr lang="en-US" sz="2800" dirty="0" smtClean="0"/>
                <a:t>f(S) = f( S </a:t>
              </a:r>
              <a:r>
                <a:rPr lang="en-US" sz="2800" dirty="0" smtClean="0">
                  <a:latin typeface="cmsy10"/>
                </a:rPr>
                <a:t>Å</a:t>
              </a:r>
              <a:r>
                <a:rPr lang="en-US" sz="2800" dirty="0" smtClean="0"/>
                <a:t> B )    &amp;   g(S) = g( S </a:t>
              </a:r>
              <a:r>
                <a:rPr lang="en-US" sz="2800" dirty="0" smtClean="0">
                  <a:latin typeface="cmsy10"/>
                </a:rPr>
                <a:t>Å</a:t>
              </a:r>
              <a:r>
                <a:rPr lang="en-US" sz="2800" dirty="0" smtClean="0"/>
                <a:t> B )</a:t>
              </a:r>
              <a:endParaRPr lang="en-US" sz="2800" dirty="0"/>
            </a:p>
          </p:txBody>
        </p:sp>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Assumptions over cost functions</a:t>
            </a:r>
            <a:endParaRPr lang="en-US" dirty="0"/>
          </a:p>
        </p:txBody>
      </p:sp>
      <p:sp>
        <p:nvSpPr>
          <p:cNvPr id="3" name="Content Placeholder 2"/>
          <p:cNvSpPr>
            <a:spLocks noGrp="1"/>
          </p:cNvSpPr>
          <p:nvPr>
            <p:ph sz="quarter" idx="1"/>
          </p:nvPr>
        </p:nvSpPr>
        <p:spPr/>
        <p:txBody>
          <a:bodyPr/>
          <a:lstStyle/>
          <a:p>
            <a:pPr>
              <a:buFont typeface="Wingdings" pitchFamily="2" charset="2"/>
              <a:buChar char="Ø"/>
            </a:pPr>
            <a:r>
              <a:rPr lang="en-US" dirty="0" smtClean="0"/>
              <a:t>Normalized:</a:t>
            </a:r>
          </a:p>
          <a:p>
            <a:pPr>
              <a:buNone/>
            </a:pPr>
            <a:r>
              <a:rPr lang="en-US" dirty="0" smtClean="0"/>
              <a:t>		</a:t>
            </a:r>
          </a:p>
          <a:p>
            <a:pPr>
              <a:buFont typeface="Wingdings" pitchFamily="2" charset="2"/>
              <a:buChar char="Ø"/>
            </a:pPr>
            <a:r>
              <a:rPr lang="en-US" dirty="0" smtClean="0"/>
              <a:t>Monotone: </a:t>
            </a:r>
          </a:p>
          <a:p>
            <a:pPr>
              <a:buFont typeface="Wingdings" pitchFamily="2" charset="2"/>
              <a:buChar char="Ø"/>
            </a:pPr>
            <a:endParaRPr lang="en-US" dirty="0" smtClean="0"/>
          </a:p>
          <a:p>
            <a:pPr>
              <a:buFont typeface="Wingdings" pitchFamily="2" charset="2"/>
              <a:buChar char="Ø"/>
            </a:pPr>
            <a:r>
              <a:rPr lang="en-US" dirty="0" smtClean="0"/>
              <a:t>Decreasing Marginal: </a:t>
            </a:r>
            <a:r>
              <a:rPr lang="en-US" dirty="0" err="1" smtClean="0"/>
              <a:t>Submodularity</a:t>
            </a:r>
            <a:endParaRPr lang="en-US" dirty="0" smtClean="0"/>
          </a:p>
          <a:p>
            <a:pPr>
              <a:buFont typeface="Wingdings" pitchFamily="2" charset="2"/>
              <a:buChar char="Ø"/>
            </a:pP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2819400" y="1473558"/>
            <a:ext cx="1223122" cy="437748"/>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cstate="print"/>
          <a:srcRect/>
          <a:stretch>
            <a:fillRect/>
          </a:stretch>
        </p:blipFill>
        <p:spPr bwMode="auto">
          <a:xfrm>
            <a:off x="2743200" y="2477037"/>
            <a:ext cx="2506196" cy="400050"/>
          </a:xfrm>
          <a:prstGeom prst="rect">
            <a:avLst/>
          </a:prstGeom>
          <a:noFill/>
          <a:ln w="9525">
            <a:noFill/>
            <a:miter lim="800000"/>
            <a:headEnd/>
            <a:tailEnd/>
          </a:ln>
          <a:effectLst/>
        </p:spPr>
      </p:pic>
      <p:pic>
        <p:nvPicPr>
          <p:cNvPr id="1030" name="Picture 6"/>
          <p:cNvPicPr>
            <a:picLocks noChangeAspect="1" noChangeArrowheads="1"/>
          </p:cNvPicPr>
          <p:nvPr/>
        </p:nvPicPr>
        <p:blipFill>
          <a:blip r:embed="rId5" cstate="print"/>
          <a:srcRect/>
          <a:stretch>
            <a:fillRect/>
          </a:stretch>
        </p:blipFill>
        <p:spPr bwMode="auto">
          <a:xfrm>
            <a:off x="2667000" y="3810000"/>
            <a:ext cx="5537835" cy="361950"/>
          </a:xfrm>
          <a:prstGeom prst="rect">
            <a:avLst/>
          </a:prstGeom>
          <a:noFill/>
          <a:ln w="9525">
            <a:noFill/>
            <a:miter lim="800000"/>
            <a:headEnd/>
            <a:tailEnd/>
          </a:ln>
          <a:effectLst/>
        </p:spPr>
      </p:pic>
      <p:sp>
        <p:nvSpPr>
          <p:cNvPr id="11" name="TextBox 10"/>
          <p:cNvSpPr txBox="1"/>
          <p:nvPr/>
        </p:nvSpPr>
        <p:spPr>
          <a:xfrm>
            <a:off x="4267200" y="4876800"/>
            <a:ext cx="1066800" cy="1938992"/>
          </a:xfrm>
          <a:prstGeom prst="rect">
            <a:avLst/>
          </a:prstGeom>
          <a:noFill/>
        </p:spPr>
        <p:txBody>
          <a:bodyPr wrap="square" rtlCol="0">
            <a:spAutoFit/>
          </a:bodyPr>
          <a:lstStyle/>
          <a:p>
            <a:r>
              <a:rPr lang="en-US" sz="6000" dirty="0" smtClean="0">
                <a:latin typeface="Times New Roman"/>
                <a:cs typeface="Times New Roman"/>
              </a:rPr>
              <a:t>≥</a:t>
            </a:r>
            <a:endParaRPr lang="en-US" sz="6000" dirty="0" smtClean="0"/>
          </a:p>
          <a:p>
            <a:endParaRPr lang="en-US" sz="6000" dirty="0"/>
          </a:p>
        </p:txBody>
      </p:sp>
      <p:sp>
        <p:nvSpPr>
          <p:cNvPr id="13" name="Oval 12"/>
          <p:cNvSpPr/>
          <p:nvPr/>
        </p:nvSpPr>
        <p:spPr>
          <a:xfrm>
            <a:off x="1143000" y="4953000"/>
            <a:ext cx="914400" cy="12954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352800" y="5257800"/>
            <a:ext cx="152400" cy="1524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371857" y="4851737"/>
            <a:ext cx="304800" cy="1015663"/>
          </a:xfrm>
          <a:prstGeom prst="rect">
            <a:avLst/>
          </a:prstGeom>
          <a:noFill/>
        </p:spPr>
        <p:txBody>
          <a:bodyPr wrap="square" rtlCol="0">
            <a:spAutoFit/>
          </a:bodyPr>
          <a:lstStyle/>
          <a:p>
            <a:r>
              <a:rPr lang="en-US" sz="6000" dirty="0" smtClean="0"/>
              <a:t>+</a:t>
            </a:r>
            <a:endParaRPr lang="en-US" dirty="0"/>
          </a:p>
        </p:txBody>
      </p:sp>
      <p:grpSp>
        <p:nvGrpSpPr>
          <p:cNvPr id="17" name="Group 16"/>
          <p:cNvGrpSpPr/>
          <p:nvPr/>
        </p:nvGrpSpPr>
        <p:grpSpPr>
          <a:xfrm>
            <a:off x="5943600" y="4343400"/>
            <a:ext cx="2286000" cy="1905000"/>
            <a:chOff x="1676400" y="4114800"/>
            <a:chExt cx="2286000" cy="1905000"/>
          </a:xfrm>
        </p:grpSpPr>
        <p:sp>
          <p:nvSpPr>
            <p:cNvPr id="9" name="Oval 8"/>
            <p:cNvSpPr/>
            <p:nvPr/>
          </p:nvSpPr>
          <p:spPr>
            <a:xfrm>
              <a:off x="1676400" y="4114800"/>
              <a:ext cx="1295400" cy="1905000"/>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810000" y="5029200"/>
              <a:ext cx="152400" cy="1524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048000" y="4648200"/>
              <a:ext cx="304800" cy="1015663"/>
            </a:xfrm>
            <a:prstGeom prst="rect">
              <a:avLst/>
            </a:prstGeom>
            <a:noFill/>
          </p:spPr>
          <p:txBody>
            <a:bodyPr wrap="square" rtlCol="0">
              <a:spAutoFit/>
            </a:bodyPr>
            <a:lstStyle/>
            <a:p>
              <a:r>
                <a:rPr lang="en-US" sz="6000" dirty="0" smtClean="0"/>
                <a:t>+</a:t>
              </a:r>
              <a:endParaRPr lang="en-US" dirty="0"/>
            </a:p>
          </p:txBody>
        </p:sp>
        <p:sp>
          <p:nvSpPr>
            <p:cNvPr id="16" name="Oval 15"/>
            <p:cNvSpPr/>
            <p:nvPr/>
          </p:nvSpPr>
          <p:spPr>
            <a:xfrm>
              <a:off x="1866363" y="4724400"/>
              <a:ext cx="914400" cy="12954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p:cNvSpPr txBox="1"/>
          <p:nvPr/>
        </p:nvSpPr>
        <p:spPr>
          <a:xfrm>
            <a:off x="3198261" y="6212985"/>
            <a:ext cx="3048000" cy="400110"/>
          </a:xfrm>
          <a:prstGeom prst="rect">
            <a:avLst/>
          </a:prstGeom>
          <a:noFill/>
        </p:spPr>
        <p:txBody>
          <a:bodyPr wrap="square" rtlCol="0">
            <a:spAutoFit/>
          </a:bodyPr>
          <a:lstStyle/>
          <a:p>
            <a:r>
              <a:rPr lang="en-US" sz="2000" b="1" dirty="0" err="1" smtClean="0"/>
              <a:t>Submodular</a:t>
            </a:r>
            <a:r>
              <a:rPr lang="en-US" sz="2000" b="1" dirty="0" smtClean="0"/>
              <a:t> Functions</a:t>
            </a:r>
            <a:endParaRPr lang="en-US" sz="2000" b="1"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f and g</a:t>
            </a:r>
            <a:endParaRPr lang="en-US" dirty="0"/>
          </a:p>
        </p:txBody>
      </p:sp>
      <p:sp>
        <p:nvSpPr>
          <p:cNvPr id="4" name="Title 1"/>
          <p:cNvSpPr txBox="1">
            <a:spLocks/>
          </p:cNvSpPr>
          <p:nvPr/>
        </p:nvSpPr>
        <p:spPr>
          <a:xfrm>
            <a:off x="457200" y="274638"/>
            <a:ext cx="8229600" cy="1143000"/>
          </a:xfrm>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mj-lt"/>
              <a:ea typeface="+mj-ea"/>
              <a:cs typeface="+mj-cs"/>
            </a:endParaRPr>
          </a:p>
        </p:txBody>
      </p:sp>
      <p:sp>
        <p:nvSpPr>
          <p:cNvPr id="97" name="Oval 96"/>
          <p:cNvSpPr/>
          <p:nvPr/>
        </p:nvSpPr>
        <p:spPr>
          <a:xfrm>
            <a:off x="2358858" y="2389436"/>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8" name="Oval 97"/>
          <p:cNvSpPr/>
          <p:nvPr/>
        </p:nvSpPr>
        <p:spPr>
          <a:xfrm>
            <a:off x="2358858" y="2773191"/>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9" name="Oval 98"/>
          <p:cNvSpPr/>
          <p:nvPr/>
        </p:nvSpPr>
        <p:spPr>
          <a:xfrm>
            <a:off x="2358858" y="3156945"/>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0" name="Oval 99"/>
          <p:cNvSpPr/>
          <p:nvPr/>
        </p:nvSpPr>
        <p:spPr>
          <a:xfrm>
            <a:off x="2358858" y="3540699"/>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1" name="Oval 100"/>
          <p:cNvSpPr/>
          <p:nvPr/>
        </p:nvSpPr>
        <p:spPr>
          <a:xfrm>
            <a:off x="2358858" y="3924454"/>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 name="Oval 101"/>
          <p:cNvSpPr/>
          <p:nvPr/>
        </p:nvSpPr>
        <p:spPr>
          <a:xfrm>
            <a:off x="3191711" y="2389436"/>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 name="Oval 102"/>
          <p:cNvSpPr/>
          <p:nvPr/>
        </p:nvSpPr>
        <p:spPr>
          <a:xfrm>
            <a:off x="3191711" y="2773191"/>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4" name="Oval 103"/>
          <p:cNvSpPr/>
          <p:nvPr/>
        </p:nvSpPr>
        <p:spPr>
          <a:xfrm>
            <a:off x="3191711" y="3156945"/>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5" name="Oval 104"/>
          <p:cNvSpPr/>
          <p:nvPr/>
        </p:nvSpPr>
        <p:spPr>
          <a:xfrm>
            <a:off x="3191711" y="3540699"/>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6" name="Oval 105"/>
          <p:cNvSpPr/>
          <p:nvPr/>
        </p:nvSpPr>
        <p:spPr>
          <a:xfrm>
            <a:off x="3191711" y="3924454"/>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7" name="Oval 106"/>
          <p:cNvSpPr/>
          <p:nvPr/>
        </p:nvSpPr>
        <p:spPr>
          <a:xfrm>
            <a:off x="4876800" y="2389436"/>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8" name="Oval 107"/>
          <p:cNvSpPr/>
          <p:nvPr/>
        </p:nvSpPr>
        <p:spPr>
          <a:xfrm>
            <a:off x="4876800" y="2773191"/>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9" name="Oval 108"/>
          <p:cNvSpPr/>
          <p:nvPr/>
        </p:nvSpPr>
        <p:spPr>
          <a:xfrm>
            <a:off x="4876800" y="3156945"/>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0" name="Oval 109"/>
          <p:cNvSpPr/>
          <p:nvPr/>
        </p:nvSpPr>
        <p:spPr>
          <a:xfrm>
            <a:off x="4876800" y="3540699"/>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1" name="Oval 110"/>
          <p:cNvSpPr/>
          <p:nvPr/>
        </p:nvSpPr>
        <p:spPr>
          <a:xfrm>
            <a:off x="4876800" y="3924454"/>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2" name="Oval 111"/>
          <p:cNvSpPr/>
          <p:nvPr/>
        </p:nvSpPr>
        <p:spPr>
          <a:xfrm>
            <a:off x="1288047" y="3156945"/>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3" name="Oval 112"/>
          <p:cNvSpPr/>
          <p:nvPr/>
        </p:nvSpPr>
        <p:spPr>
          <a:xfrm>
            <a:off x="6553200" y="3124200"/>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14" name="Straight Connector 113"/>
          <p:cNvCxnSpPr>
            <a:stCxn id="112" idx="6"/>
            <a:endCxn id="97" idx="2"/>
          </p:cNvCxnSpPr>
          <p:nvPr/>
        </p:nvCxnSpPr>
        <p:spPr>
          <a:xfrm flipV="1">
            <a:off x="1407026" y="2453395"/>
            <a:ext cx="951832" cy="7675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112" idx="6"/>
            <a:endCxn id="98" idx="2"/>
          </p:cNvCxnSpPr>
          <p:nvPr/>
        </p:nvCxnSpPr>
        <p:spPr>
          <a:xfrm flipV="1">
            <a:off x="1407026" y="2837150"/>
            <a:ext cx="951832" cy="383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Straight Connector 115"/>
          <p:cNvCxnSpPr>
            <a:stCxn id="112" idx="6"/>
            <a:endCxn id="99" idx="2"/>
          </p:cNvCxnSpPr>
          <p:nvPr/>
        </p:nvCxnSpPr>
        <p:spPr>
          <a:xfrm>
            <a:off x="1407026" y="3220904"/>
            <a:ext cx="951832" cy="13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112" idx="6"/>
            <a:endCxn id="100" idx="2"/>
          </p:cNvCxnSpPr>
          <p:nvPr/>
        </p:nvCxnSpPr>
        <p:spPr>
          <a:xfrm>
            <a:off x="1407026" y="3220904"/>
            <a:ext cx="951832" cy="383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112" idx="6"/>
            <a:endCxn id="101" idx="2"/>
          </p:cNvCxnSpPr>
          <p:nvPr/>
        </p:nvCxnSpPr>
        <p:spPr>
          <a:xfrm>
            <a:off x="1407026" y="3220904"/>
            <a:ext cx="951832" cy="7675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5884825" y="2438400"/>
            <a:ext cx="790787" cy="7222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5884825" y="2822155"/>
            <a:ext cx="790787" cy="3385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5884825" y="3205909"/>
            <a:ext cx="773363" cy="13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V="1">
            <a:off x="5884825" y="3205909"/>
            <a:ext cx="773363" cy="383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flipH="1" flipV="1">
            <a:off x="5901653" y="3171657"/>
            <a:ext cx="722282" cy="7907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p:cNvCxnSpPr>
            <a:stCxn id="97" idx="6"/>
            <a:endCxn id="102" idx="2"/>
          </p:cNvCxnSpPr>
          <p:nvPr/>
        </p:nvCxnSpPr>
        <p:spPr>
          <a:xfrm>
            <a:off x="2477837" y="2453395"/>
            <a:ext cx="713874" cy="13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98" idx="6"/>
            <a:endCxn id="103" idx="2"/>
          </p:cNvCxnSpPr>
          <p:nvPr/>
        </p:nvCxnSpPr>
        <p:spPr>
          <a:xfrm>
            <a:off x="2477837" y="2837150"/>
            <a:ext cx="713874" cy="13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p:cNvCxnSpPr>
            <a:stCxn id="99" idx="6"/>
            <a:endCxn id="104" idx="2"/>
          </p:cNvCxnSpPr>
          <p:nvPr/>
        </p:nvCxnSpPr>
        <p:spPr>
          <a:xfrm>
            <a:off x="2477837" y="3220904"/>
            <a:ext cx="713874" cy="13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100" idx="6"/>
            <a:endCxn id="105" idx="2"/>
          </p:cNvCxnSpPr>
          <p:nvPr/>
        </p:nvCxnSpPr>
        <p:spPr>
          <a:xfrm>
            <a:off x="2477837" y="3604658"/>
            <a:ext cx="713874" cy="13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101" idx="6"/>
            <a:endCxn id="106" idx="2"/>
          </p:cNvCxnSpPr>
          <p:nvPr/>
        </p:nvCxnSpPr>
        <p:spPr>
          <a:xfrm>
            <a:off x="2477837" y="3988413"/>
            <a:ext cx="713874" cy="13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97" idx="6"/>
            <a:endCxn id="103" idx="2"/>
          </p:cNvCxnSpPr>
          <p:nvPr/>
        </p:nvCxnSpPr>
        <p:spPr>
          <a:xfrm>
            <a:off x="2477837" y="2453395"/>
            <a:ext cx="713874" cy="383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p:cNvCxnSpPr>
            <a:stCxn id="97" idx="6"/>
            <a:endCxn id="104" idx="2"/>
          </p:cNvCxnSpPr>
          <p:nvPr/>
        </p:nvCxnSpPr>
        <p:spPr>
          <a:xfrm>
            <a:off x="2477837" y="2453395"/>
            <a:ext cx="713874" cy="7675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97" idx="6"/>
            <a:endCxn id="105" idx="2"/>
          </p:cNvCxnSpPr>
          <p:nvPr/>
        </p:nvCxnSpPr>
        <p:spPr>
          <a:xfrm>
            <a:off x="2477837" y="2453395"/>
            <a:ext cx="713874" cy="1151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p:cNvCxnSpPr>
            <a:stCxn id="97" idx="6"/>
            <a:endCxn id="106" idx="3"/>
          </p:cNvCxnSpPr>
          <p:nvPr/>
        </p:nvCxnSpPr>
        <p:spPr>
          <a:xfrm>
            <a:off x="2477837" y="2453395"/>
            <a:ext cx="731297" cy="15802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p:cNvCxnSpPr>
            <a:stCxn id="98" idx="6"/>
            <a:endCxn id="102" idx="2"/>
          </p:cNvCxnSpPr>
          <p:nvPr/>
        </p:nvCxnSpPr>
        <p:spPr>
          <a:xfrm flipV="1">
            <a:off x="2477837" y="2453395"/>
            <a:ext cx="713874" cy="383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p:cNvCxnSpPr>
            <a:stCxn id="98" idx="6"/>
          </p:cNvCxnSpPr>
          <p:nvPr/>
        </p:nvCxnSpPr>
        <p:spPr>
          <a:xfrm>
            <a:off x="2477837" y="2837150"/>
            <a:ext cx="713874" cy="7675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98" idx="6"/>
            <a:endCxn id="104" idx="2"/>
          </p:cNvCxnSpPr>
          <p:nvPr/>
        </p:nvCxnSpPr>
        <p:spPr>
          <a:xfrm>
            <a:off x="2477837" y="2837150"/>
            <a:ext cx="713874" cy="383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a:stCxn id="98" idx="6"/>
            <a:endCxn id="106" idx="2"/>
          </p:cNvCxnSpPr>
          <p:nvPr/>
        </p:nvCxnSpPr>
        <p:spPr>
          <a:xfrm>
            <a:off x="2477837" y="2837150"/>
            <a:ext cx="713874" cy="1151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a:stCxn id="99" idx="6"/>
            <a:endCxn id="102" idx="2"/>
          </p:cNvCxnSpPr>
          <p:nvPr/>
        </p:nvCxnSpPr>
        <p:spPr>
          <a:xfrm flipV="1">
            <a:off x="2477837" y="2453395"/>
            <a:ext cx="713874" cy="7675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99" idx="6"/>
            <a:endCxn id="103" idx="2"/>
          </p:cNvCxnSpPr>
          <p:nvPr/>
        </p:nvCxnSpPr>
        <p:spPr>
          <a:xfrm flipV="1">
            <a:off x="2477837" y="2837150"/>
            <a:ext cx="713874" cy="383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99" idx="6"/>
            <a:endCxn id="105" idx="2"/>
          </p:cNvCxnSpPr>
          <p:nvPr/>
        </p:nvCxnSpPr>
        <p:spPr>
          <a:xfrm>
            <a:off x="2477837" y="3220904"/>
            <a:ext cx="713874" cy="383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99" idx="6"/>
            <a:endCxn id="106" idx="2"/>
          </p:cNvCxnSpPr>
          <p:nvPr/>
        </p:nvCxnSpPr>
        <p:spPr>
          <a:xfrm>
            <a:off x="2477837" y="3220904"/>
            <a:ext cx="713874" cy="7675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p:cNvCxnSpPr>
            <a:stCxn id="100" idx="6"/>
            <a:endCxn id="104" idx="2"/>
          </p:cNvCxnSpPr>
          <p:nvPr/>
        </p:nvCxnSpPr>
        <p:spPr>
          <a:xfrm flipV="1">
            <a:off x="2477837" y="3220904"/>
            <a:ext cx="713874" cy="383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a:stCxn id="100" idx="6"/>
            <a:endCxn id="103" idx="2"/>
          </p:cNvCxnSpPr>
          <p:nvPr/>
        </p:nvCxnSpPr>
        <p:spPr>
          <a:xfrm flipV="1">
            <a:off x="2477837" y="2837150"/>
            <a:ext cx="713874" cy="7675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100" idx="6"/>
            <a:endCxn id="102" idx="2"/>
          </p:cNvCxnSpPr>
          <p:nvPr/>
        </p:nvCxnSpPr>
        <p:spPr>
          <a:xfrm flipV="1">
            <a:off x="2477837" y="2453395"/>
            <a:ext cx="713874" cy="1151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100" idx="6"/>
            <a:endCxn id="106" idx="2"/>
          </p:cNvCxnSpPr>
          <p:nvPr/>
        </p:nvCxnSpPr>
        <p:spPr>
          <a:xfrm>
            <a:off x="2477837" y="3604658"/>
            <a:ext cx="713874" cy="383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101" idx="6"/>
            <a:endCxn id="102" idx="2"/>
          </p:cNvCxnSpPr>
          <p:nvPr/>
        </p:nvCxnSpPr>
        <p:spPr>
          <a:xfrm flipV="1">
            <a:off x="2477837" y="2453395"/>
            <a:ext cx="713874" cy="1535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p:cNvCxnSpPr>
            <a:stCxn id="101" idx="6"/>
            <a:endCxn id="103" idx="2"/>
          </p:cNvCxnSpPr>
          <p:nvPr/>
        </p:nvCxnSpPr>
        <p:spPr>
          <a:xfrm flipV="1">
            <a:off x="2477837" y="2837150"/>
            <a:ext cx="713874" cy="1151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p:cNvCxnSpPr>
            <a:stCxn id="101" idx="6"/>
            <a:endCxn id="104" idx="2"/>
          </p:cNvCxnSpPr>
          <p:nvPr/>
        </p:nvCxnSpPr>
        <p:spPr>
          <a:xfrm flipV="1">
            <a:off x="2477837" y="3220904"/>
            <a:ext cx="713874" cy="7675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p:cNvCxnSpPr>
            <a:stCxn id="101" idx="6"/>
            <a:endCxn id="105" idx="2"/>
          </p:cNvCxnSpPr>
          <p:nvPr/>
        </p:nvCxnSpPr>
        <p:spPr>
          <a:xfrm flipV="1">
            <a:off x="2477837" y="3604658"/>
            <a:ext cx="713874" cy="383754"/>
          </a:xfrm>
          <a:prstGeom prst="line">
            <a:avLst/>
          </a:prstGeom>
        </p:spPr>
        <p:style>
          <a:lnRef idx="1">
            <a:schemeClr val="accent1"/>
          </a:lnRef>
          <a:fillRef idx="0">
            <a:schemeClr val="accent1"/>
          </a:fillRef>
          <a:effectRef idx="0">
            <a:schemeClr val="accent1"/>
          </a:effectRef>
          <a:fontRef idx="minor">
            <a:schemeClr val="tx1"/>
          </a:fontRef>
        </p:style>
      </p:cxnSp>
      <p:sp>
        <p:nvSpPr>
          <p:cNvPr id="149" name="Oval 148"/>
          <p:cNvSpPr/>
          <p:nvPr/>
        </p:nvSpPr>
        <p:spPr>
          <a:xfrm>
            <a:off x="4024563" y="2389436"/>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0" name="Oval 149"/>
          <p:cNvSpPr/>
          <p:nvPr/>
        </p:nvSpPr>
        <p:spPr>
          <a:xfrm>
            <a:off x="4024563" y="2773191"/>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1" name="Oval 150"/>
          <p:cNvSpPr/>
          <p:nvPr/>
        </p:nvSpPr>
        <p:spPr>
          <a:xfrm>
            <a:off x="4024563" y="3156945"/>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2" name="Oval 151"/>
          <p:cNvSpPr/>
          <p:nvPr/>
        </p:nvSpPr>
        <p:spPr>
          <a:xfrm>
            <a:off x="4024563" y="3540699"/>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3" name="Oval 152"/>
          <p:cNvSpPr/>
          <p:nvPr/>
        </p:nvSpPr>
        <p:spPr>
          <a:xfrm>
            <a:off x="4024563" y="3924454"/>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54" name="Straight Connector 153"/>
          <p:cNvCxnSpPr>
            <a:endCxn id="149" idx="2"/>
          </p:cNvCxnSpPr>
          <p:nvPr/>
        </p:nvCxnSpPr>
        <p:spPr>
          <a:xfrm>
            <a:off x="3310689" y="2453395"/>
            <a:ext cx="713874" cy="13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p:cNvCxnSpPr>
            <a:endCxn id="150" idx="2"/>
          </p:cNvCxnSpPr>
          <p:nvPr/>
        </p:nvCxnSpPr>
        <p:spPr>
          <a:xfrm>
            <a:off x="3310689" y="2837150"/>
            <a:ext cx="713874" cy="13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p:cNvCxnSpPr>
            <a:endCxn id="151" idx="2"/>
          </p:cNvCxnSpPr>
          <p:nvPr/>
        </p:nvCxnSpPr>
        <p:spPr>
          <a:xfrm>
            <a:off x="3310689" y="3220904"/>
            <a:ext cx="713874" cy="13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p:cNvCxnSpPr>
            <a:endCxn id="152" idx="2"/>
          </p:cNvCxnSpPr>
          <p:nvPr/>
        </p:nvCxnSpPr>
        <p:spPr>
          <a:xfrm>
            <a:off x="3310689" y="3604658"/>
            <a:ext cx="713874" cy="13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p:cNvCxnSpPr>
            <a:endCxn id="153" idx="2"/>
          </p:cNvCxnSpPr>
          <p:nvPr/>
        </p:nvCxnSpPr>
        <p:spPr>
          <a:xfrm>
            <a:off x="3310689" y="3988413"/>
            <a:ext cx="713874" cy="13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p:cNvCxnSpPr>
            <a:endCxn id="150" idx="2"/>
          </p:cNvCxnSpPr>
          <p:nvPr/>
        </p:nvCxnSpPr>
        <p:spPr>
          <a:xfrm>
            <a:off x="3310689" y="2453395"/>
            <a:ext cx="713874" cy="383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p:cNvCxnSpPr>
            <a:endCxn id="151" idx="2"/>
          </p:cNvCxnSpPr>
          <p:nvPr/>
        </p:nvCxnSpPr>
        <p:spPr>
          <a:xfrm>
            <a:off x="3310689" y="2453395"/>
            <a:ext cx="713874" cy="7675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p:cNvCxnSpPr>
            <a:endCxn id="152" idx="2"/>
          </p:cNvCxnSpPr>
          <p:nvPr/>
        </p:nvCxnSpPr>
        <p:spPr>
          <a:xfrm>
            <a:off x="3310689" y="2453395"/>
            <a:ext cx="713874" cy="1151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p:cNvCxnSpPr>
            <a:endCxn id="153" idx="3"/>
          </p:cNvCxnSpPr>
          <p:nvPr/>
        </p:nvCxnSpPr>
        <p:spPr>
          <a:xfrm>
            <a:off x="3310689" y="2453395"/>
            <a:ext cx="731297" cy="15802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p:cNvCxnSpPr>
            <a:endCxn id="149" idx="2"/>
          </p:cNvCxnSpPr>
          <p:nvPr/>
        </p:nvCxnSpPr>
        <p:spPr>
          <a:xfrm flipV="1">
            <a:off x="3310689" y="2453395"/>
            <a:ext cx="713874" cy="383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3310689" y="2837150"/>
            <a:ext cx="713874" cy="7675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p:cNvCxnSpPr>
            <a:endCxn id="151" idx="2"/>
          </p:cNvCxnSpPr>
          <p:nvPr/>
        </p:nvCxnSpPr>
        <p:spPr>
          <a:xfrm>
            <a:off x="3310689" y="2837150"/>
            <a:ext cx="713874" cy="383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p:cNvCxnSpPr>
            <a:endCxn id="153" idx="2"/>
          </p:cNvCxnSpPr>
          <p:nvPr/>
        </p:nvCxnSpPr>
        <p:spPr>
          <a:xfrm>
            <a:off x="3310689" y="2837150"/>
            <a:ext cx="713874" cy="1151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p:cNvCxnSpPr>
            <a:endCxn id="149" idx="2"/>
          </p:cNvCxnSpPr>
          <p:nvPr/>
        </p:nvCxnSpPr>
        <p:spPr>
          <a:xfrm flipV="1">
            <a:off x="3310689" y="2453395"/>
            <a:ext cx="713874" cy="7675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p:cNvCxnSpPr>
            <a:endCxn id="150" idx="2"/>
          </p:cNvCxnSpPr>
          <p:nvPr/>
        </p:nvCxnSpPr>
        <p:spPr>
          <a:xfrm flipV="1">
            <a:off x="3310689" y="2837150"/>
            <a:ext cx="713874" cy="383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p:cNvCxnSpPr>
            <a:endCxn id="152" idx="2"/>
          </p:cNvCxnSpPr>
          <p:nvPr/>
        </p:nvCxnSpPr>
        <p:spPr>
          <a:xfrm>
            <a:off x="3310689" y="3220904"/>
            <a:ext cx="713874" cy="383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p:cNvCxnSpPr>
            <a:endCxn id="153" idx="2"/>
          </p:cNvCxnSpPr>
          <p:nvPr/>
        </p:nvCxnSpPr>
        <p:spPr>
          <a:xfrm>
            <a:off x="3310689" y="3220904"/>
            <a:ext cx="713874" cy="7675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p:cNvCxnSpPr>
            <a:endCxn id="151" idx="2"/>
          </p:cNvCxnSpPr>
          <p:nvPr/>
        </p:nvCxnSpPr>
        <p:spPr>
          <a:xfrm flipV="1">
            <a:off x="3310689" y="3220904"/>
            <a:ext cx="713874" cy="383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p:cNvCxnSpPr>
            <a:endCxn id="150" idx="2"/>
          </p:cNvCxnSpPr>
          <p:nvPr/>
        </p:nvCxnSpPr>
        <p:spPr>
          <a:xfrm flipV="1">
            <a:off x="3310689" y="2837150"/>
            <a:ext cx="713874" cy="7675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a:endCxn id="149" idx="2"/>
          </p:cNvCxnSpPr>
          <p:nvPr/>
        </p:nvCxnSpPr>
        <p:spPr>
          <a:xfrm flipV="1">
            <a:off x="3310689" y="2453395"/>
            <a:ext cx="713874" cy="1151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p:cNvCxnSpPr>
            <a:endCxn id="153" idx="2"/>
          </p:cNvCxnSpPr>
          <p:nvPr/>
        </p:nvCxnSpPr>
        <p:spPr>
          <a:xfrm>
            <a:off x="3310689" y="3604658"/>
            <a:ext cx="713874" cy="383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p:cNvCxnSpPr>
            <a:endCxn id="149" idx="2"/>
          </p:cNvCxnSpPr>
          <p:nvPr/>
        </p:nvCxnSpPr>
        <p:spPr>
          <a:xfrm flipV="1">
            <a:off x="3310689" y="2453395"/>
            <a:ext cx="713874" cy="1535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p:cNvCxnSpPr>
            <a:endCxn id="150" idx="2"/>
          </p:cNvCxnSpPr>
          <p:nvPr/>
        </p:nvCxnSpPr>
        <p:spPr>
          <a:xfrm flipV="1">
            <a:off x="3310689" y="2837150"/>
            <a:ext cx="713874" cy="1151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a:endCxn id="151" idx="2"/>
          </p:cNvCxnSpPr>
          <p:nvPr/>
        </p:nvCxnSpPr>
        <p:spPr>
          <a:xfrm flipV="1">
            <a:off x="3310689" y="3220904"/>
            <a:ext cx="713874" cy="7675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a:endCxn id="152" idx="2"/>
          </p:cNvCxnSpPr>
          <p:nvPr/>
        </p:nvCxnSpPr>
        <p:spPr>
          <a:xfrm flipV="1">
            <a:off x="3310689" y="3604658"/>
            <a:ext cx="713874" cy="383754"/>
          </a:xfrm>
          <a:prstGeom prst="line">
            <a:avLst/>
          </a:prstGeom>
        </p:spPr>
        <p:style>
          <a:lnRef idx="1">
            <a:schemeClr val="accent1"/>
          </a:lnRef>
          <a:fillRef idx="0">
            <a:schemeClr val="accent1"/>
          </a:fillRef>
          <a:effectRef idx="0">
            <a:schemeClr val="accent1"/>
          </a:effectRef>
          <a:fontRef idx="minor">
            <a:schemeClr val="tx1"/>
          </a:fontRef>
        </p:style>
      </p:cxnSp>
      <p:sp>
        <p:nvSpPr>
          <p:cNvPr id="179" name="TextBox 178"/>
          <p:cNvSpPr txBox="1"/>
          <p:nvPr/>
        </p:nvSpPr>
        <p:spPr>
          <a:xfrm>
            <a:off x="4322011" y="3029026"/>
            <a:ext cx="535405" cy="646331"/>
          </a:xfrm>
          <a:prstGeom prst="rect">
            <a:avLst/>
          </a:prstGeom>
          <a:noFill/>
        </p:spPr>
        <p:txBody>
          <a:bodyPr wrap="square" rtlCol="0">
            <a:spAutoFit/>
          </a:bodyPr>
          <a:lstStyle/>
          <a:p>
            <a:r>
              <a:rPr lang="en-US" b="1" dirty="0" smtClean="0"/>
              <a:t>…….</a:t>
            </a:r>
            <a:endParaRPr lang="en-US" b="1" dirty="0"/>
          </a:p>
        </p:txBody>
      </p:sp>
      <p:sp>
        <p:nvSpPr>
          <p:cNvPr id="180" name="TextBox 179"/>
          <p:cNvSpPr txBox="1"/>
          <p:nvPr/>
        </p:nvSpPr>
        <p:spPr>
          <a:xfrm>
            <a:off x="990600" y="3029027"/>
            <a:ext cx="356937" cy="310002"/>
          </a:xfrm>
          <a:prstGeom prst="rect">
            <a:avLst/>
          </a:prstGeom>
          <a:noFill/>
        </p:spPr>
        <p:txBody>
          <a:bodyPr wrap="square" rtlCol="0">
            <a:spAutoFit/>
          </a:bodyPr>
          <a:lstStyle/>
          <a:p>
            <a:r>
              <a:rPr lang="en-US" dirty="0" smtClean="0"/>
              <a:t>s</a:t>
            </a:r>
            <a:endParaRPr lang="en-US" dirty="0"/>
          </a:p>
        </p:txBody>
      </p:sp>
      <p:sp>
        <p:nvSpPr>
          <p:cNvPr id="181" name="TextBox 180"/>
          <p:cNvSpPr txBox="1"/>
          <p:nvPr/>
        </p:nvSpPr>
        <p:spPr>
          <a:xfrm>
            <a:off x="6656805" y="3029027"/>
            <a:ext cx="356937" cy="310002"/>
          </a:xfrm>
          <a:prstGeom prst="rect">
            <a:avLst/>
          </a:prstGeom>
          <a:noFill/>
        </p:spPr>
        <p:txBody>
          <a:bodyPr wrap="square" rtlCol="0">
            <a:spAutoFit/>
          </a:bodyPr>
          <a:lstStyle/>
          <a:p>
            <a:r>
              <a:rPr lang="en-US" dirty="0" smtClean="0"/>
              <a:t>t</a:t>
            </a:r>
            <a:endParaRPr lang="en-US" dirty="0"/>
          </a:p>
        </p:txBody>
      </p:sp>
      <p:sp>
        <p:nvSpPr>
          <p:cNvPr id="187" name="Rectangle 186"/>
          <p:cNvSpPr/>
          <p:nvPr/>
        </p:nvSpPr>
        <p:spPr>
          <a:xfrm>
            <a:off x="2438400" y="2133600"/>
            <a:ext cx="838200" cy="2057400"/>
          </a:xfrm>
          <a:prstGeom prst="rect">
            <a:avLst/>
          </a:prstGeom>
          <a:solidFill>
            <a:srgbClr val="FFC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7" name="Rectangle 276"/>
          <p:cNvSpPr/>
          <p:nvPr/>
        </p:nvSpPr>
        <p:spPr>
          <a:xfrm>
            <a:off x="4114800" y="2133600"/>
            <a:ext cx="838200" cy="2057400"/>
          </a:xfrm>
          <a:prstGeom prst="rect">
            <a:avLst/>
          </a:prstGeom>
          <a:solidFill>
            <a:srgbClr val="FFC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8" name="Rectangle 277"/>
          <p:cNvSpPr/>
          <p:nvPr/>
        </p:nvSpPr>
        <p:spPr>
          <a:xfrm>
            <a:off x="3276600" y="2133600"/>
            <a:ext cx="838200" cy="2057400"/>
          </a:xfrm>
          <a:prstGeom prst="rect">
            <a:avLst/>
          </a:prstGeom>
          <a:solidFill>
            <a:srgbClr val="0070C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0" name="Straight Arrow Connector 279"/>
          <p:cNvCxnSpPr>
            <a:stCxn id="187" idx="0"/>
            <a:endCxn id="283" idx="1"/>
          </p:cNvCxnSpPr>
          <p:nvPr/>
        </p:nvCxnSpPr>
        <p:spPr>
          <a:xfrm rot="5400000" flipH="1" flipV="1">
            <a:off x="3027834" y="1656234"/>
            <a:ext cx="307032" cy="647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2" name="Straight Arrow Connector 281"/>
          <p:cNvCxnSpPr>
            <a:stCxn id="277" idx="0"/>
            <a:endCxn id="283" idx="3"/>
          </p:cNvCxnSpPr>
          <p:nvPr/>
        </p:nvCxnSpPr>
        <p:spPr>
          <a:xfrm rot="16200000" flipV="1">
            <a:off x="4052944" y="1652644"/>
            <a:ext cx="307032" cy="6548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3" name="TextBox 282"/>
          <p:cNvSpPr txBox="1"/>
          <p:nvPr/>
        </p:nvSpPr>
        <p:spPr>
          <a:xfrm>
            <a:off x="3505200" y="1595735"/>
            <a:ext cx="373820" cy="461665"/>
          </a:xfrm>
          <a:prstGeom prst="rect">
            <a:avLst/>
          </a:prstGeom>
          <a:noFill/>
        </p:spPr>
        <p:txBody>
          <a:bodyPr wrap="none" rtlCol="0">
            <a:spAutoFit/>
          </a:bodyPr>
          <a:lstStyle/>
          <a:p>
            <a:r>
              <a:rPr lang="en-US" sz="2400" b="1" dirty="0" smtClean="0"/>
              <a:t>Y</a:t>
            </a:r>
            <a:endParaRPr lang="en-US" sz="2400" b="1" dirty="0"/>
          </a:p>
        </p:txBody>
      </p:sp>
      <p:sp>
        <p:nvSpPr>
          <p:cNvPr id="286" name="TextBox 285"/>
          <p:cNvSpPr txBox="1"/>
          <p:nvPr/>
        </p:nvSpPr>
        <p:spPr>
          <a:xfrm>
            <a:off x="4343400" y="4343400"/>
            <a:ext cx="373820" cy="461665"/>
          </a:xfrm>
          <a:prstGeom prst="rect">
            <a:avLst/>
          </a:prstGeom>
          <a:noFill/>
        </p:spPr>
        <p:txBody>
          <a:bodyPr wrap="none" rtlCol="0">
            <a:spAutoFit/>
          </a:bodyPr>
          <a:lstStyle/>
          <a:p>
            <a:r>
              <a:rPr lang="en-US" sz="2400" b="1" dirty="0" smtClean="0"/>
              <a:t>B</a:t>
            </a:r>
            <a:endParaRPr lang="en-US" sz="2400" b="1" dirty="0"/>
          </a:p>
        </p:txBody>
      </p:sp>
      <p:cxnSp>
        <p:nvCxnSpPr>
          <p:cNvPr id="288" name="Straight Arrow Connector 287"/>
          <p:cNvCxnSpPr>
            <a:stCxn id="278" idx="2"/>
            <a:endCxn id="286" idx="1"/>
          </p:cNvCxnSpPr>
          <p:nvPr/>
        </p:nvCxnSpPr>
        <p:spPr>
          <a:xfrm rot="16200000" flipH="1">
            <a:off x="3827934" y="4058766"/>
            <a:ext cx="383233" cy="647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0" name="Straight Arrow Connector 289"/>
          <p:cNvCxnSpPr>
            <a:stCxn id="301" idx="2"/>
            <a:endCxn id="286" idx="3"/>
          </p:cNvCxnSpPr>
          <p:nvPr/>
        </p:nvCxnSpPr>
        <p:spPr>
          <a:xfrm rot="5400000">
            <a:off x="4853044" y="4055176"/>
            <a:ext cx="383233" cy="6548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6" name="Oval 295"/>
          <p:cNvSpPr/>
          <p:nvPr/>
        </p:nvSpPr>
        <p:spPr>
          <a:xfrm>
            <a:off x="5748421" y="2362200"/>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7" name="Oval 296"/>
          <p:cNvSpPr/>
          <p:nvPr/>
        </p:nvSpPr>
        <p:spPr>
          <a:xfrm>
            <a:off x="5748421" y="2745955"/>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8" name="Oval 297"/>
          <p:cNvSpPr/>
          <p:nvPr/>
        </p:nvSpPr>
        <p:spPr>
          <a:xfrm>
            <a:off x="5748421" y="3129709"/>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9" name="Oval 298"/>
          <p:cNvSpPr/>
          <p:nvPr/>
        </p:nvSpPr>
        <p:spPr>
          <a:xfrm>
            <a:off x="5748421" y="3513463"/>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0" name="Oval 299"/>
          <p:cNvSpPr/>
          <p:nvPr/>
        </p:nvSpPr>
        <p:spPr>
          <a:xfrm>
            <a:off x="5748421" y="3897218"/>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1" name="Rectangle 300"/>
          <p:cNvSpPr/>
          <p:nvPr/>
        </p:nvSpPr>
        <p:spPr>
          <a:xfrm>
            <a:off x="4953000" y="2133600"/>
            <a:ext cx="838200" cy="2057400"/>
          </a:xfrm>
          <a:prstGeom prst="rect">
            <a:avLst/>
          </a:prstGeom>
          <a:solidFill>
            <a:srgbClr val="0070C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5" name="TextBox 304"/>
          <p:cNvSpPr txBox="1"/>
          <p:nvPr/>
        </p:nvSpPr>
        <p:spPr>
          <a:xfrm>
            <a:off x="5105400" y="3011269"/>
            <a:ext cx="535405" cy="646331"/>
          </a:xfrm>
          <a:prstGeom prst="rect">
            <a:avLst/>
          </a:prstGeom>
          <a:noFill/>
        </p:spPr>
        <p:txBody>
          <a:bodyPr wrap="square" rtlCol="0">
            <a:spAutoFit/>
          </a:bodyPr>
          <a:lstStyle/>
          <a:p>
            <a:r>
              <a:rPr lang="en-US" b="1" dirty="0" smtClean="0"/>
              <a:t>…….</a:t>
            </a:r>
            <a:endParaRPr lang="en-US" b="1" dirty="0"/>
          </a:p>
        </p:txBody>
      </p:sp>
      <p:grpSp>
        <p:nvGrpSpPr>
          <p:cNvPr id="3" name="Group 308"/>
          <p:cNvGrpSpPr/>
          <p:nvPr/>
        </p:nvGrpSpPr>
        <p:grpSpPr>
          <a:xfrm>
            <a:off x="685800" y="4724400"/>
            <a:ext cx="2895600" cy="609600"/>
            <a:chOff x="1143000" y="5029200"/>
            <a:chExt cx="5029200" cy="609600"/>
          </a:xfrm>
        </p:grpSpPr>
        <p:sp>
          <p:nvSpPr>
            <p:cNvPr id="308" name="Rounded Rectangle 307"/>
            <p:cNvSpPr/>
            <p:nvPr/>
          </p:nvSpPr>
          <p:spPr>
            <a:xfrm>
              <a:off x="1143000" y="5029200"/>
              <a:ext cx="5029200" cy="60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07" name="TextBox 306"/>
            <p:cNvSpPr txBox="1"/>
            <p:nvPr/>
          </p:nvSpPr>
          <p:spPr>
            <a:xfrm>
              <a:off x="1219200" y="5105400"/>
              <a:ext cx="4953000" cy="461665"/>
            </a:xfrm>
            <a:prstGeom prst="rect">
              <a:avLst/>
            </a:prstGeom>
            <a:noFill/>
          </p:spPr>
          <p:txBody>
            <a:bodyPr wrap="square" rtlCol="0">
              <a:spAutoFit/>
            </a:bodyPr>
            <a:lstStyle/>
            <a:p>
              <a:r>
                <a:rPr lang="en-US" sz="2400" dirty="0" smtClean="0"/>
                <a:t>f(S) = min( |S </a:t>
              </a:r>
              <a:r>
                <a:rPr lang="en-US" sz="2400" dirty="0" smtClean="0">
                  <a:latin typeface="cmsy10"/>
                </a:rPr>
                <a:t>Å</a:t>
              </a:r>
              <a:r>
                <a:rPr lang="en-US" sz="2400" dirty="0" smtClean="0"/>
                <a:t> B|, </a:t>
              </a:r>
              <a:r>
                <a:rPr lang="el-GR" sz="2400" dirty="0" smtClean="0">
                  <a:latin typeface="Times New Roman"/>
                  <a:cs typeface="Times New Roman"/>
                </a:rPr>
                <a:t>α</a:t>
              </a:r>
              <a:r>
                <a:rPr lang="en-US" sz="2400" dirty="0" smtClean="0">
                  <a:latin typeface="Times New Roman"/>
                  <a:cs typeface="Times New Roman"/>
                </a:rPr>
                <a:t>)</a:t>
              </a:r>
              <a:endParaRPr lang="en-US" sz="2400" dirty="0"/>
            </a:p>
          </p:txBody>
        </p:sp>
      </p:grpSp>
      <p:sp>
        <p:nvSpPr>
          <p:cNvPr id="184" name="TextBox 183"/>
          <p:cNvSpPr txBox="1"/>
          <p:nvPr/>
        </p:nvSpPr>
        <p:spPr>
          <a:xfrm>
            <a:off x="6553200" y="4953000"/>
            <a:ext cx="1676400" cy="369332"/>
          </a:xfrm>
          <a:prstGeom prst="rect">
            <a:avLst/>
          </a:prstGeom>
          <a:noFill/>
        </p:spPr>
        <p:txBody>
          <a:bodyPr wrap="square" rtlCol="0">
            <a:spAutoFit/>
          </a:bodyPr>
          <a:lstStyle/>
          <a:p>
            <a:endParaRPr lang="en-US"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f and g</a:t>
            </a:r>
            <a:endParaRPr lang="en-US" dirty="0"/>
          </a:p>
        </p:txBody>
      </p:sp>
      <p:sp>
        <p:nvSpPr>
          <p:cNvPr id="4" name="Title 1"/>
          <p:cNvSpPr txBox="1">
            <a:spLocks/>
          </p:cNvSpPr>
          <p:nvPr/>
        </p:nvSpPr>
        <p:spPr>
          <a:xfrm>
            <a:off x="457200" y="274638"/>
            <a:ext cx="8229600" cy="1143000"/>
          </a:xfrm>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mj-lt"/>
              <a:ea typeface="+mj-ea"/>
              <a:cs typeface="+mj-cs"/>
            </a:endParaRPr>
          </a:p>
        </p:txBody>
      </p:sp>
      <p:sp>
        <p:nvSpPr>
          <p:cNvPr id="283" name="TextBox 282"/>
          <p:cNvSpPr txBox="1"/>
          <p:nvPr/>
        </p:nvSpPr>
        <p:spPr>
          <a:xfrm>
            <a:off x="2257950" y="2743200"/>
            <a:ext cx="279027" cy="384293"/>
          </a:xfrm>
          <a:prstGeom prst="rect">
            <a:avLst/>
          </a:prstGeom>
          <a:noFill/>
        </p:spPr>
        <p:txBody>
          <a:bodyPr wrap="none" rtlCol="0">
            <a:spAutoFit/>
          </a:bodyPr>
          <a:lstStyle/>
          <a:p>
            <a:r>
              <a:rPr lang="en-US" sz="2400" b="1" dirty="0" smtClean="0"/>
              <a:t>Y</a:t>
            </a:r>
            <a:endParaRPr lang="en-US" sz="2400" b="1" dirty="0"/>
          </a:p>
        </p:txBody>
      </p:sp>
      <p:sp>
        <p:nvSpPr>
          <p:cNvPr id="286" name="TextBox 285"/>
          <p:cNvSpPr txBox="1"/>
          <p:nvPr/>
        </p:nvSpPr>
        <p:spPr>
          <a:xfrm>
            <a:off x="2883601" y="5030372"/>
            <a:ext cx="279027" cy="384293"/>
          </a:xfrm>
          <a:prstGeom prst="rect">
            <a:avLst/>
          </a:prstGeom>
          <a:noFill/>
        </p:spPr>
        <p:txBody>
          <a:bodyPr wrap="none" rtlCol="0">
            <a:spAutoFit/>
          </a:bodyPr>
          <a:lstStyle/>
          <a:p>
            <a:r>
              <a:rPr lang="en-US" sz="2400" b="1" dirty="0" smtClean="0"/>
              <a:t>B</a:t>
            </a:r>
            <a:endParaRPr lang="en-US" sz="2400" b="1" dirty="0"/>
          </a:p>
        </p:txBody>
      </p:sp>
      <p:sp>
        <p:nvSpPr>
          <p:cNvPr id="97" name="Oval 96"/>
          <p:cNvSpPr/>
          <p:nvPr/>
        </p:nvSpPr>
        <p:spPr>
          <a:xfrm>
            <a:off x="1402297" y="3403882"/>
            <a:ext cx="88808" cy="106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8" name="Oval 97"/>
          <p:cNvSpPr/>
          <p:nvPr/>
        </p:nvSpPr>
        <p:spPr>
          <a:xfrm>
            <a:off x="1402297" y="3723322"/>
            <a:ext cx="88808" cy="106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9" name="Oval 98"/>
          <p:cNvSpPr/>
          <p:nvPr/>
        </p:nvSpPr>
        <p:spPr>
          <a:xfrm>
            <a:off x="1402297" y="4042761"/>
            <a:ext cx="88808" cy="106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0" name="Oval 99"/>
          <p:cNvSpPr/>
          <p:nvPr/>
        </p:nvSpPr>
        <p:spPr>
          <a:xfrm>
            <a:off x="1402297" y="4362200"/>
            <a:ext cx="88808" cy="106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1" name="Oval 100"/>
          <p:cNvSpPr/>
          <p:nvPr/>
        </p:nvSpPr>
        <p:spPr>
          <a:xfrm>
            <a:off x="1402297" y="4681640"/>
            <a:ext cx="88808" cy="106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 name="Oval 101"/>
          <p:cNvSpPr/>
          <p:nvPr/>
        </p:nvSpPr>
        <p:spPr>
          <a:xfrm>
            <a:off x="2023956" y="3403882"/>
            <a:ext cx="88808" cy="106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 name="Oval 102"/>
          <p:cNvSpPr/>
          <p:nvPr/>
        </p:nvSpPr>
        <p:spPr>
          <a:xfrm>
            <a:off x="2023956" y="3723322"/>
            <a:ext cx="88808" cy="106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4" name="Oval 103"/>
          <p:cNvSpPr/>
          <p:nvPr/>
        </p:nvSpPr>
        <p:spPr>
          <a:xfrm>
            <a:off x="2023956" y="4042761"/>
            <a:ext cx="88808" cy="106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5" name="Oval 104"/>
          <p:cNvSpPr/>
          <p:nvPr/>
        </p:nvSpPr>
        <p:spPr>
          <a:xfrm>
            <a:off x="2023956" y="4362200"/>
            <a:ext cx="88808" cy="106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6" name="Oval 105"/>
          <p:cNvSpPr/>
          <p:nvPr/>
        </p:nvSpPr>
        <p:spPr>
          <a:xfrm>
            <a:off x="2023956" y="4681640"/>
            <a:ext cx="88808" cy="106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7" name="Oval 106"/>
          <p:cNvSpPr/>
          <p:nvPr/>
        </p:nvSpPr>
        <p:spPr>
          <a:xfrm>
            <a:off x="3281742" y="3403882"/>
            <a:ext cx="88808" cy="106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8" name="Oval 107"/>
          <p:cNvSpPr/>
          <p:nvPr/>
        </p:nvSpPr>
        <p:spPr>
          <a:xfrm>
            <a:off x="3281742" y="3723322"/>
            <a:ext cx="88808" cy="106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9" name="Oval 108"/>
          <p:cNvSpPr/>
          <p:nvPr/>
        </p:nvSpPr>
        <p:spPr>
          <a:xfrm>
            <a:off x="3281742" y="4042761"/>
            <a:ext cx="88808" cy="106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0" name="Oval 109"/>
          <p:cNvSpPr/>
          <p:nvPr/>
        </p:nvSpPr>
        <p:spPr>
          <a:xfrm>
            <a:off x="3281742" y="4362200"/>
            <a:ext cx="88808" cy="106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1" name="Oval 110"/>
          <p:cNvSpPr/>
          <p:nvPr/>
        </p:nvSpPr>
        <p:spPr>
          <a:xfrm>
            <a:off x="3281742" y="4681640"/>
            <a:ext cx="88808" cy="106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2" name="Oval 111"/>
          <p:cNvSpPr/>
          <p:nvPr/>
        </p:nvSpPr>
        <p:spPr>
          <a:xfrm>
            <a:off x="603021" y="4042761"/>
            <a:ext cx="88808" cy="106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3" name="Oval 112"/>
          <p:cNvSpPr/>
          <p:nvPr/>
        </p:nvSpPr>
        <p:spPr>
          <a:xfrm>
            <a:off x="4533042" y="4015504"/>
            <a:ext cx="88808" cy="106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14" name="Straight Connector 113"/>
          <p:cNvCxnSpPr>
            <a:stCxn id="112" idx="6"/>
            <a:endCxn id="97" idx="2"/>
          </p:cNvCxnSpPr>
          <p:nvPr/>
        </p:nvCxnSpPr>
        <p:spPr>
          <a:xfrm flipV="1">
            <a:off x="691829" y="3457122"/>
            <a:ext cx="710467" cy="638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112" idx="6"/>
            <a:endCxn id="98" idx="2"/>
          </p:cNvCxnSpPr>
          <p:nvPr/>
        </p:nvCxnSpPr>
        <p:spPr>
          <a:xfrm flipV="1">
            <a:off x="691829" y="3776562"/>
            <a:ext cx="710467" cy="319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Straight Connector 115"/>
          <p:cNvCxnSpPr>
            <a:stCxn id="112" idx="6"/>
            <a:endCxn id="99" idx="2"/>
          </p:cNvCxnSpPr>
          <p:nvPr/>
        </p:nvCxnSpPr>
        <p:spPr>
          <a:xfrm>
            <a:off x="691829" y="4096001"/>
            <a:ext cx="710467" cy="11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112" idx="6"/>
            <a:endCxn id="100" idx="2"/>
          </p:cNvCxnSpPr>
          <p:nvPr/>
        </p:nvCxnSpPr>
        <p:spPr>
          <a:xfrm>
            <a:off x="691829" y="4096001"/>
            <a:ext cx="710467" cy="319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112" idx="6"/>
            <a:endCxn id="101" idx="2"/>
          </p:cNvCxnSpPr>
          <p:nvPr/>
        </p:nvCxnSpPr>
        <p:spPr>
          <a:xfrm>
            <a:off x="691829" y="4096001"/>
            <a:ext cx="710467" cy="638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4034153" y="3444640"/>
            <a:ext cx="590260" cy="6012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4034153" y="3764080"/>
            <a:ext cx="590260" cy="2817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4034153" y="4083519"/>
            <a:ext cx="577254" cy="11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V="1">
            <a:off x="4034153" y="4083519"/>
            <a:ext cx="577254" cy="319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flipH="1" flipV="1">
            <a:off x="4015661" y="4089005"/>
            <a:ext cx="601232" cy="5902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p:cNvCxnSpPr>
            <a:stCxn id="97" idx="6"/>
            <a:endCxn id="102" idx="2"/>
          </p:cNvCxnSpPr>
          <p:nvPr/>
        </p:nvCxnSpPr>
        <p:spPr>
          <a:xfrm>
            <a:off x="1491105" y="3457122"/>
            <a:ext cx="532851" cy="11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98" idx="6"/>
            <a:endCxn id="103" idx="2"/>
          </p:cNvCxnSpPr>
          <p:nvPr/>
        </p:nvCxnSpPr>
        <p:spPr>
          <a:xfrm>
            <a:off x="1491105" y="3776562"/>
            <a:ext cx="532851" cy="11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p:cNvCxnSpPr>
            <a:stCxn id="99" idx="6"/>
            <a:endCxn id="104" idx="2"/>
          </p:cNvCxnSpPr>
          <p:nvPr/>
        </p:nvCxnSpPr>
        <p:spPr>
          <a:xfrm>
            <a:off x="1491105" y="4096001"/>
            <a:ext cx="532851" cy="11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100" idx="6"/>
            <a:endCxn id="105" idx="2"/>
          </p:cNvCxnSpPr>
          <p:nvPr/>
        </p:nvCxnSpPr>
        <p:spPr>
          <a:xfrm>
            <a:off x="1491105" y="4415440"/>
            <a:ext cx="532851" cy="11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101" idx="6"/>
            <a:endCxn id="106" idx="2"/>
          </p:cNvCxnSpPr>
          <p:nvPr/>
        </p:nvCxnSpPr>
        <p:spPr>
          <a:xfrm>
            <a:off x="1491105" y="4734880"/>
            <a:ext cx="532851" cy="11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97" idx="6"/>
            <a:endCxn id="103" idx="2"/>
          </p:cNvCxnSpPr>
          <p:nvPr/>
        </p:nvCxnSpPr>
        <p:spPr>
          <a:xfrm>
            <a:off x="1491105" y="3457122"/>
            <a:ext cx="532851" cy="319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p:cNvCxnSpPr>
            <a:stCxn id="97" idx="6"/>
            <a:endCxn id="104" idx="2"/>
          </p:cNvCxnSpPr>
          <p:nvPr/>
        </p:nvCxnSpPr>
        <p:spPr>
          <a:xfrm>
            <a:off x="1491105" y="3457122"/>
            <a:ext cx="532851" cy="638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97" idx="6"/>
            <a:endCxn id="105" idx="2"/>
          </p:cNvCxnSpPr>
          <p:nvPr/>
        </p:nvCxnSpPr>
        <p:spPr>
          <a:xfrm>
            <a:off x="1491105" y="3457122"/>
            <a:ext cx="532851" cy="9583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p:cNvCxnSpPr>
            <a:stCxn id="97" idx="6"/>
            <a:endCxn id="106" idx="3"/>
          </p:cNvCxnSpPr>
          <p:nvPr/>
        </p:nvCxnSpPr>
        <p:spPr>
          <a:xfrm>
            <a:off x="1491105" y="3457122"/>
            <a:ext cx="545855" cy="13154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p:cNvCxnSpPr>
            <a:stCxn id="98" idx="6"/>
            <a:endCxn id="102" idx="2"/>
          </p:cNvCxnSpPr>
          <p:nvPr/>
        </p:nvCxnSpPr>
        <p:spPr>
          <a:xfrm flipV="1">
            <a:off x="1491105" y="3457122"/>
            <a:ext cx="532851" cy="319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p:cNvCxnSpPr>
            <a:stCxn id="98" idx="6"/>
          </p:cNvCxnSpPr>
          <p:nvPr/>
        </p:nvCxnSpPr>
        <p:spPr>
          <a:xfrm>
            <a:off x="1491105" y="3776562"/>
            <a:ext cx="532851" cy="638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98" idx="6"/>
            <a:endCxn id="104" idx="2"/>
          </p:cNvCxnSpPr>
          <p:nvPr/>
        </p:nvCxnSpPr>
        <p:spPr>
          <a:xfrm>
            <a:off x="1491105" y="3776562"/>
            <a:ext cx="532851" cy="319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a:stCxn id="98" idx="6"/>
            <a:endCxn id="106" idx="2"/>
          </p:cNvCxnSpPr>
          <p:nvPr/>
        </p:nvCxnSpPr>
        <p:spPr>
          <a:xfrm>
            <a:off x="1491105" y="3776562"/>
            <a:ext cx="532851" cy="9583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a:stCxn id="99" idx="6"/>
            <a:endCxn id="102" idx="2"/>
          </p:cNvCxnSpPr>
          <p:nvPr/>
        </p:nvCxnSpPr>
        <p:spPr>
          <a:xfrm flipV="1">
            <a:off x="1491105" y="3457122"/>
            <a:ext cx="532851" cy="638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99" idx="6"/>
            <a:endCxn id="103" idx="2"/>
          </p:cNvCxnSpPr>
          <p:nvPr/>
        </p:nvCxnSpPr>
        <p:spPr>
          <a:xfrm flipV="1">
            <a:off x="1491105" y="3776562"/>
            <a:ext cx="532851" cy="319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99" idx="6"/>
            <a:endCxn id="105" idx="2"/>
          </p:cNvCxnSpPr>
          <p:nvPr/>
        </p:nvCxnSpPr>
        <p:spPr>
          <a:xfrm>
            <a:off x="1491105" y="4096001"/>
            <a:ext cx="532851" cy="319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99" idx="6"/>
            <a:endCxn id="106" idx="2"/>
          </p:cNvCxnSpPr>
          <p:nvPr/>
        </p:nvCxnSpPr>
        <p:spPr>
          <a:xfrm>
            <a:off x="1491105" y="4096001"/>
            <a:ext cx="532851" cy="638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p:cNvCxnSpPr>
            <a:stCxn id="100" idx="6"/>
            <a:endCxn id="104" idx="2"/>
          </p:cNvCxnSpPr>
          <p:nvPr/>
        </p:nvCxnSpPr>
        <p:spPr>
          <a:xfrm flipV="1">
            <a:off x="1491105" y="4096001"/>
            <a:ext cx="532851" cy="319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a:stCxn id="100" idx="6"/>
            <a:endCxn id="103" idx="2"/>
          </p:cNvCxnSpPr>
          <p:nvPr/>
        </p:nvCxnSpPr>
        <p:spPr>
          <a:xfrm flipV="1">
            <a:off x="1491105" y="3776562"/>
            <a:ext cx="532851" cy="638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100" idx="6"/>
            <a:endCxn id="102" idx="2"/>
          </p:cNvCxnSpPr>
          <p:nvPr/>
        </p:nvCxnSpPr>
        <p:spPr>
          <a:xfrm flipV="1">
            <a:off x="1491105" y="3457122"/>
            <a:ext cx="532851" cy="9583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100" idx="6"/>
            <a:endCxn id="106" idx="2"/>
          </p:cNvCxnSpPr>
          <p:nvPr/>
        </p:nvCxnSpPr>
        <p:spPr>
          <a:xfrm>
            <a:off x="1491105" y="4415440"/>
            <a:ext cx="532851" cy="319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101" idx="6"/>
            <a:endCxn id="102" idx="2"/>
          </p:cNvCxnSpPr>
          <p:nvPr/>
        </p:nvCxnSpPr>
        <p:spPr>
          <a:xfrm flipV="1">
            <a:off x="1491105" y="3457122"/>
            <a:ext cx="532851" cy="12777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p:cNvCxnSpPr>
            <a:stCxn id="101" idx="6"/>
            <a:endCxn id="103" idx="2"/>
          </p:cNvCxnSpPr>
          <p:nvPr/>
        </p:nvCxnSpPr>
        <p:spPr>
          <a:xfrm flipV="1">
            <a:off x="1491105" y="3776562"/>
            <a:ext cx="532851" cy="9583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p:cNvCxnSpPr>
            <a:stCxn id="101" idx="6"/>
            <a:endCxn id="104" idx="2"/>
          </p:cNvCxnSpPr>
          <p:nvPr/>
        </p:nvCxnSpPr>
        <p:spPr>
          <a:xfrm flipV="1">
            <a:off x="1491105" y="4096001"/>
            <a:ext cx="532851" cy="638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p:cNvCxnSpPr>
            <a:stCxn id="101" idx="6"/>
            <a:endCxn id="105" idx="2"/>
          </p:cNvCxnSpPr>
          <p:nvPr/>
        </p:nvCxnSpPr>
        <p:spPr>
          <a:xfrm flipV="1">
            <a:off x="1491105" y="4415440"/>
            <a:ext cx="532851" cy="319439"/>
          </a:xfrm>
          <a:prstGeom prst="line">
            <a:avLst/>
          </a:prstGeom>
        </p:spPr>
        <p:style>
          <a:lnRef idx="1">
            <a:schemeClr val="accent1"/>
          </a:lnRef>
          <a:fillRef idx="0">
            <a:schemeClr val="accent1"/>
          </a:fillRef>
          <a:effectRef idx="0">
            <a:schemeClr val="accent1"/>
          </a:effectRef>
          <a:fontRef idx="minor">
            <a:schemeClr val="tx1"/>
          </a:fontRef>
        </p:style>
      </p:cxnSp>
      <p:sp>
        <p:nvSpPr>
          <p:cNvPr id="149" name="Oval 148"/>
          <p:cNvSpPr/>
          <p:nvPr/>
        </p:nvSpPr>
        <p:spPr>
          <a:xfrm>
            <a:off x="2645614" y="3403882"/>
            <a:ext cx="88808" cy="106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0" name="Oval 149"/>
          <p:cNvSpPr/>
          <p:nvPr/>
        </p:nvSpPr>
        <p:spPr>
          <a:xfrm>
            <a:off x="2645614" y="3723322"/>
            <a:ext cx="88808" cy="106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1" name="Oval 150"/>
          <p:cNvSpPr/>
          <p:nvPr/>
        </p:nvSpPr>
        <p:spPr>
          <a:xfrm>
            <a:off x="2645614" y="4042761"/>
            <a:ext cx="88808" cy="106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2" name="Oval 151"/>
          <p:cNvSpPr/>
          <p:nvPr/>
        </p:nvSpPr>
        <p:spPr>
          <a:xfrm>
            <a:off x="2645614" y="4362200"/>
            <a:ext cx="88808" cy="106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3" name="Oval 152"/>
          <p:cNvSpPr/>
          <p:nvPr/>
        </p:nvSpPr>
        <p:spPr>
          <a:xfrm>
            <a:off x="2645614" y="4681640"/>
            <a:ext cx="88808" cy="106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54" name="Straight Connector 153"/>
          <p:cNvCxnSpPr>
            <a:endCxn id="149" idx="2"/>
          </p:cNvCxnSpPr>
          <p:nvPr/>
        </p:nvCxnSpPr>
        <p:spPr>
          <a:xfrm>
            <a:off x="2112763" y="3457122"/>
            <a:ext cx="532851" cy="11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p:cNvCxnSpPr>
            <a:endCxn id="150" idx="2"/>
          </p:cNvCxnSpPr>
          <p:nvPr/>
        </p:nvCxnSpPr>
        <p:spPr>
          <a:xfrm>
            <a:off x="2112763" y="3776562"/>
            <a:ext cx="532851" cy="11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p:cNvCxnSpPr>
            <a:endCxn id="151" idx="2"/>
          </p:cNvCxnSpPr>
          <p:nvPr/>
        </p:nvCxnSpPr>
        <p:spPr>
          <a:xfrm>
            <a:off x="2112763" y="4096001"/>
            <a:ext cx="532851" cy="11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p:cNvCxnSpPr>
            <a:endCxn id="152" idx="2"/>
          </p:cNvCxnSpPr>
          <p:nvPr/>
        </p:nvCxnSpPr>
        <p:spPr>
          <a:xfrm>
            <a:off x="2112763" y="4415440"/>
            <a:ext cx="532851" cy="11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p:cNvCxnSpPr>
            <a:endCxn id="153" idx="2"/>
          </p:cNvCxnSpPr>
          <p:nvPr/>
        </p:nvCxnSpPr>
        <p:spPr>
          <a:xfrm>
            <a:off x="2112763" y="4734880"/>
            <a:ext cx="532851" cy="11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p:cNvCxnSpPr>
            <a:endCxn id="150" idx="2"/>
          </p:cNvCxnSpPr>
          <p:nvPr/>
        </p:nvCxnSpPr>
        <p:spPr>
          <a:xfrm>
            <a:off x="2112763" y="3457122"/>
            <a:ext cx="532851" cy="319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p:cNvCxnSpPr>
            <a:endCxn id="151" idx="2"/>
          </p:cNvCxnSpPr>
          <p:nvPr/>
        </p:nvCxnSpPr>
        <p:spPr>
          <a:xfrm>
            <a:off x="2112763" y="3457122"/>
            <a:ext cx="532851" cy="638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p:cNvCxnSpPr>
            <a:endCxn id="152" idx="2"/>
          </p:cNvCxnSpPr>
          <p:nvPr/>
        </p:nvCxnSpPr>
        <p:spPr>
          <a:xfrm>
            <a:off x="2112763" y="3457122"/>
            <a:ext cx="532851" cy="9583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p:cNvCxnSpPr>
            <a:endCxn id="153" idx="3"/>
          </p:cNvCxnSpPr>
          <p:nvPr/>
        </p:nvCxnSpPr>
        <p:spPr>
          <a:xfrm>
            <a:off x="2112763" y="3457122"/>
            <a:ext cx="545855" cy="13154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p:cNvCxnSpPr>
            <a:endCxn id="149" idx="2"/>
          </p:cNvCxnSpPr>
          <p:nvPr/>
        </p:nvCxnSpPr>
        <p:spPr>
          <a:xfrm flipV="1">
            <a:off x="2112763" y="3457122"/>
            <a:ext cx="532851" cy="319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2112763" y="3776562"/>
            <a:ext cx="532851" cy="638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p:cNvCxnSpPr>
            <a:endCxn id="151" idx="2"/>
          </p:cNvCxnSpPr>
          <p:nvPr/>
        </p:nvCxnSpPr>
        <p:spPr>
          <a:xfrm>
            <a:off x="2112763" y="3776562"/>
            <a:ext cx="532851" cy="319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p:cNvCxnSpPr>
            <a:endCxn id="153" idx="2"/>
          </p:cNvCxnSpPr>
          <p:nvPr/>
        </p:nvCxnSpPr>
        <p:spPr>
          <a:xfrm>
            <a:off x="2112763" y="3776562"/>
            <a:ext cx="532851" cy="9583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p:cNvCxnSpPr>
            <a:endCxn id="149" idx="2"/>
          </p:cNvCxnSpPr>
          <p:nvPr/>
        </p:nvCxnSpPr>
        <p:spPr>
          <a:xfrm flipV="1">
            <a:off x="2112763" y="3457122"/>
            <a:ext cx="532851" cy="638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p:cNvCxnSpPr>
            <a:endCxn id="150" idx="2"/>
          </p:cNvCxnSpPr>
          <p:nvPr/>
        </p:nvCxnSpPr>
        <p:spPr>
          <a:xfrm flipV="1">
            <a:off x="2112763" y="3776562"/>
            <a:ext cx="532851" cy="319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p:cNvCxnSpPr>
            <a:endCxn id="152" idx="2"/>
          </p:cNvCxnSpPr>
          <p:nvPr/>
        </p:nvCxnSpPr>
        <p:spPr>
          <a:xfrm>
            <a:off x="2112763" y="4096001"/>
            <a:ext cx="532851" cy="319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p:cNvCxnSpPr>
            <a:endCxn id="153" idx="2"/>
          </p:cNvCxnSpPr>
          <p:nvPr/>
        </p:nvCxnSpPr>
        <p:spPr>
          <a:xfrm>
            <a:off x="2112763" y="4096001"/>
            <a:ext cx="532851" cy="638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p:cNvCxnSpPr>
            <a:endCxn id="151" idx="2"/>
          </p:cNvCxnSpPr>
          <p:nvPr/>
        </p:nvCxnSpPr>
        <p:spPr>
          <a:xfrm flipV="1">
            <a:off x="2112763" y="4096001"/>
            <a:ext cx="532851" cy="319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p:cNvCxnSpPr>
            <a:endCxn id="150" idx="2"/>
          </p:cNvCxnSpPr>
          <p:nvPr/>
        </p:nvCxnSpPr>
        <p:spPr>
          <a:xfrm flipV="1">
            <a:off x="2112763" y="3776562"/>
            <a:ext cx="532851" cy="638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a:endCxn id="149" idx="2"/>
          </p:cNvCxnSpPr>
          <p:nvPr/>
        </p:nvCxnSpPr>
        <p:spPr>
          <a:xfrm flipV="1">
            <a:off x="2112763" y="3457122"/>
            <a:ext cx="532851" cy="9583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p:cNvCxnSpPr>
            <a:endCxn id="153" idx="2"/>
          </p:cNvCxnSpPr>
          <p:nvPr/>
        </p:nvCxnSpPr>
        <p:spPr>
          <a:xfrm>
            <a:off x="2112763" y="4415440"/>
            <a:ext cx="532851" cy="319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p:cNvCxnSpPr>
            <a:endCxn id="149" idx="2"/>
          </p:cNvCxnSpPr>
          <p:nvPr/>
        </p:nvCxnSpPr>
        <p:spPr>
          <a:xfrm flipV="1">
            <a:off x="2112763" y="3457122"/>
            <a:ext cx="532851" cy="12777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p:cNvCxnSpPr>
            <a:endCxn id="150" idx="2"/>
          </p:cNvCxnSpPr>
          <p:nvPr/>
        </p:nvCxnSpPr>
        <p:spPr>
          <a:xfrm flipV="1">
            <a:off x="2112763" y="3776562"/>
            <a:ext cx="532851" cy="9583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a:endCxn id="151" idx="2"/>
          </p:cNvCxnSpPr>
          <p:nvPr/>
        </p:nvCxnSpPr>
        <p:spPr>
          <a:xfrm flipV="1">
            <a:off x="2112763" y="4096001"/>
            <a:ext cx="532851" cy="638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a:endCxn id="152" idx="2"/>
          </p:cNvCxnSpPr>
          <p:nvPr/>
        </p:nvCxnSpPr>
        <p:spPr>
          <a:xfrm flipV="1">
            <a:off x="2112763" y="4415440"/>
            <a:ext cx="532851" cy="319439"/>
          </a:xfrm>
          <a:prstGeom prst="line">
            <a:avLst/>
          </a:prstGeom>
        </p:spPr>
        <p:style>
          <a:lnRef idx="1">
            <a:schemeClr val="accent1"/>
          </a:lnRef>
          <a:fillRef idx="0">
            <a:schemeClr val="accent1"/>
          </a:fillRef>
          <a:effectRef idx="0">
            <a:schemeClr val="accent1"/>
          </a:effectRef>
          <a:fontRef idx="minor">
            <a:schemeClr val="tx1"/>
          </a:fontRef>
        </p:style>
      </p:cxnSp>
      <p:sp>
        <p:nvSpPr>
          <p:cNvPr id="179" name="TextBox 178"/>
          <p:cNvSpPr txBox="1"/>
          <p:nvPr/>
        </p:nvSpPr>
        <p:spPr>
          <a:xfrm>
            <a:off x="2867635" y="3936280"/>
            <a:ext cx="399638" cy="538010"/>
          </a:xfrm>
          <a:prstGeom prst="rect">
            <a:avLst/>
          </a:prstGeom>
          <a:noFill/>
        </p:spPr>
        <p:txBody>
          <a:bodyPr wrap="square" rtlCol="0">
            <a:spAutoFit/>
          </a:bodyPr>
          <a:lstStyle/>
          <a:p>
            <a:r>
              <a:rPr lang="en-US" b="1" dirty="0" smtClean="0"/>
              <a:t>…….</a:t>
            </a:r>
            <a:endParaRPr lang="en-US" b="1" dirty="0"/>
          </a:p>
        </p:txBody>
      </p:sp>
      <p:sp>
        <p:nvSpPr>
          <p:cNvPr id="180" name="TextBox 179"/>
          <p:cNvSpPr txBox="1"/>
          <p:nvPr/>
        </p:nvSpPr>
        <p:spPr>
          <a:xfrm>
            <a:off x="381000" y="3936281"/>
            <a:ext cx="266425" cy="258048"/>
          </a:xfrm>
          <a:prstGeom prst="rect">
            <a:avLst/>
          </a:prstGeom>
          <a:noFill/>
        </p:spPr>
        <p:txBody>
          <a:bodyPr wrap="square" rtlCol="0">
            <a:spAutoFit/>
          </a:bodyPr>
          <a:lstStyle/>
          <a:p>
            <a:r>
              <a:rPr lang="en-US" dirty="0" smtClean="0"/>
              <a:t>s</a:t>
            </a:r>
            <a:endParaRPr lang="en-US" dirty="0"/>
          </a:p>
        </p:txBody>
      </p:sp>
      <p:sp>
        <p:nvSpPr>
          <p:cNvPr id="181" name="TextBox 180"/>
          <p:cNvSpPr txBox="1"/>
          <p:nvPr/>
        </p:nvSpPr>
        <p:spPr>
          <a:xfrm>
            <a:off x="4610375" y="3936281"/>
            <a:ext cx="266425" cy="258048"/>
          </a:xfrm>
          <a:prstGeom prst="rect">
            <a:avLst/>
          </a:prstGeom>
          <a:noFill/>
        </p:spPr>
        <p:txBody>
          <a:bodyPr wrap="square" rtlCol="0">
            <a:spAutoFit/>
          </a:bodyPr>
          <a:lstStyle/>
          <a:p>
            <a:r>
              <a:rPr lang="en-US" dirty="0" smtClean="0"/>
              <a:t>t</a:t>
            </a:r>
            <a:endParaRPr lang="en-US" dirty="0"/>
          </a:p>
        </p:txBody>
      </p:sp>
      <p:sp>
        <p:nvSpPr>
          <p:cNvPr id="187" name="Rectangle 186"/>
          <p:cNvSpPr/>
          <p:nvPr/>
        </p:nvSpPr>
        <p:spPr>
          <a:xfrm>
            <a:off x="1461668" y="3190922"/>
            <a:ext cx="625650" cy="1712592"/>
          </a:xfrm>
          <a:prstGeom prst="rect">
            <a:avLst/>
          </a:prstGeom>
          <a:solidFill>
            <a:srgbClr val="FFC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7" name="Rectangle 276"/>
          <p:cNvSpPr/>
          <p:nvPr/>
        </p:nvSpPr>
        <p:spPr>
          <a:xfrm>
            <a:off x="2712969" y="3190922"/>
            <a:ext cx="625650" cy="1712592"/>
          </a:xfrm>
          <a:prstGeom prst="rect">
            <a:avLst/>
          </a:prstGeom>
          <a:solidFill>
            <a:srgbClr val="FFC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8" name="Rectangle 277"/>
          <p:cNvSpPr/>
          <p:nvPr/>
        </p:nvSpPr>
        <p:spPr>
          <a:xfrm>
            <a:off x="2076855" y="3190922"/>
            <a:ext cx="625650" cy="1712592"/>
          </a:xfrm>
          <a:prstGeom prst="rect">
            <a:avLst/>
          </a:prstGeom>
          <a:solidFill>
            <a:srgbClr val="0070C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0" name="Straight Arrow Connector 279"/>
          <p:cNvCxnSpPr>
            <a:stCxn id="187" idx="0"/>
            <a:endCxn id="283" idx="1"/>
          </p:cNvCxnSpPr>
          <p:nvPr/>
        </p:nvCxnSpPr>
        <p:spPr>
          <a:xfrm rot="5400000" flipH="1" flipV="1">
            <a:off x="1888434" y="2821406"/>
            <a:ext cx="255575" cy="4834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2" name="Straight Arrow Connector 281"/>
          <p:cNvCxnSpPr>
            <a:stCxn id="277" idx="0"/>
            <a:endCxn id="283" idx="3"/>
          </p:cNvCxnSpPr>
          <p:nvPr/>
        </p:nvCxnSpPr>
        <p:spPr>
          <a:xfrm rot="16200000" flipV="1">
            <a:off x="2653598" y="2818727"/>
            <a:ext cx="255575" cy="4888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8" name="Straight Arrow Connector 287"/>
          <p:cNvCxnSpPr>
            <a:stCxn id="278" idx="2"/>
            <a:endCxn id="286" idx="1"/>
          </p:cNvCxnSpPr>
          <p:nvPr/>
        </p:nvCxnSpPr>
        <p:spPr>
          <a:xfrm rot="16200000" flipH="1">
            <a:off x="2477138" y="4816055"/>
            <a:ext cx="319005" cy="4939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0" name="Straight Arrow Connector 289"/>
          <p:cNvCxnSpPr>
            <a:stCxn id="301" idx="2"/>
            <a:endCxn id="286" idx="3"/>
          </p:cNvCxnSpPr>
          <p:nvPr/>
        </p:nvCxnSpPr>
        <p:spPr>
          <a:xfrm rot="5400000">
            <a:off x="3247533" y="4818609"/>
            <a:ext cx="319005" cy="4888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6" name="Oval 295"/>
          <p:cNvSpPr/>
          <p:nvPr/>
        </p:nvSpPr>
        <p:spPr>
          <a:xfrm>
            <a:off x="3932338" y="3381210"/>
            <a:ext cx="88808" cy="106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7" name="Oval 296"/>
          <p:cNvSpPr/>
          <p:nvPr/>
        </p:nvSpPr>
        <p:spPr>
          <a:xfrm>
            <a:off x="3932338" y="3700650"/>
            <a:ext cx="88808" cy="106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8" name="Oval 297"/>
          <p:cNvSpPr/>
          <p:nvPr/>
        </p:nvSpPr>
        <p:spPr>
          <a:xfrm>
            <a:off x="3932338" y="4020089"/>
            <a:ext cx="88808" cy="106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9" name="Oval 298"/>
          <p:cNvSpPr/>
          <p:nvPr/>
        </p:nvSpPr>
        <p:spPr>
          <a:xfrm>
            <a:off x="3932338" y="4339529"/>
            <a:ext cx="88808" cy="106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0" name="Oval 299"/>
          <p:cNvSpPr/>
          <p:nvPr/>
        </p:nvSpPr>
        <p:spPr>
          <a:xfrm>
            <a:off x="3932338" y="4658968"/>
            <a:ext cx="88808" cy="106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1" name="Rectangle 300"/>
          <p:cNvSpPr/>
          <p:nvPr/>
        </p:nvSpPr>
        <p:spPr>
          <a:xfrm>
            <a:off x="3338619" y="3190922"/>
            <a:ext cx="625650" cy="1712592"/>
          </a:xfrm>
          <a:prstGeom prst="rect">
            <a:avLst/>
          </a:prstGeom>
          <a:solidFill>
            <a:srgbClr val="0070C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5" name="TextBox 304"/>
          <p:cNvSpPr txBox="1"/>
          <p:nvPr/>
        </p:nvSpPr>
        <p:spPr>
          <a:xfrm>
            <a:off x="3452373" y="3921499"/>
            <a:ext cx="399638" cy="538010"/>
          </a:xfrm>
          <a:prstGeom prst="rect">
            <a:avLst/>
          </a:prstGeom>
          <a:noFill/>
        </p:spPr>
        <p:txBody>
          <a:bodyPr wrap="square" rtlCol="0">
            <a:spAutoFit/>
          </a:bodyPr>
          <a:lstStyle/>
          <a:p>
            <a:r>
              <a:rPr lang="en-US" b="1" dirty="0" smtClean="0"/>
              <a:t>…….</a:t>
            </a:r>
            <a:endParaRPr lang="en-US" b="1" dirty="0"/>
          </a:p>
        </p:txBody>
      </p:sp>
      <p:sp>
        <p:nvSpPr>
          <p:cNvPr id="183" name="Rounded Rectangle 182"/>
          <p:cNvSpPr/>
          <p:nvPr/>
        </p:nvSpPr>
        <p:spPr>
          <a:xfrm>
            <a:off x="609600" y="5791200"/>
            <a:ext cx="6019800" cy="60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err="1" smtClean="0">
                <a:latin typeface="Franklin Gothic Book"/>
              </a:rPr>
              <a:t>g</a:t>
            </a:r>
            <a:r>
              <a:rPr lang="en-US" sz="2400" i="1" baseline="-25000" dirty="0" err="1" smtClean="0"/>
              <a:t>R</a:t>
            </a:r>
            <a:r>
              <a:rPr lang="en-US" sz="2400" dirty="0" smtClean="0"/>
              <a:t>(S) = min{| S </a:t>
            </a:r>
            <a:r>
              <a:rPr lang="en-US" sz="2400" dirty="0" smtClean="0">
                <a:latin typeface="cmsy10"/>
              </a:rPr>
              <a:t>Å</a:t>
            </a:r>
            <a:r>
              <a:rPr lang="en-US" sz="2400" dirty="0" smtClean="0"/>
              <a:t> R </a:t>
            </a:r>
            <a:r>
              <a:rPr lang="en-US" sz="2400" dirty="0" smtClean="0">
                <a:latin typeface="cmsy10"/>
              </a:rPr>
              <a:t>Å</a:t>
            </a:r>
            <a:r>
              <a:rPr lang="en-US" sz="2400" dirty="0" smtClean="0"/>
              <a:t> B| +</a:t>
            </a:r>
            <a:r>
              <a:rPr lang="en-US" sz="2400" i="1" dirty="0" smtClean="0"/>
              <a:t> </a:t>
            </a:r>
            <a:r>
              <a:rPr lang="en-US" sz="2400" dirty="0" smtClean="0"/>
              <a:t>min( S </a:t>
            </a:r>
            <a:r>
              <a:rPr lang="en-US" sz="2400" dirty="0" smtClean="0">
                <a:latin typeface="cmsy10"/>
              </a:rPr>
              <a:t>Å</a:t>
            </a:r>
            <a:r>
              <a:rPr lang="en-US" sz="2400" dirty="0" smtClean="0"/>
              <a:t> R </a:t>
            </a:r>
            <a:r>
              <a:rPr lang="en-US" sz="2400" dirty="0" smtClean="0">
                <a:latin typeface="cmsy10"/>
              </a:rPr>
              <a:t>Å</a:t>
            </a:r>
            <a:r>
              <a:rPr lang="en-US" sz="2400" dirty="0" smtClean="0"/>
              <a:t> B, </a:t>
            </a:r>
            <a:r>
              <a:rPr lang="en-US" sz="2400" dirty="0" smtClean="0">
                <a:latin typeface="cmmi10"/>
              </a:rPr>
              <a:t>¯ </a:t>
            </a:r>
            <a:r>
              <a:rPr lang="en-US" sz="2400" dirty="0" smtClean="0"/>
              <a:t>)}</a:t>
            </a:r>
            <a:endParaRPr lang="en-US" sz="2400" dirty="0"/>
          </a:p>
        </p:txBody>
      </p:sp>
      <p:sp>
        <p:nvSpPr>
          <p:cNvPr id="184" name="TextBox 183"/>
          <p:cNvSpPr txBox="1"/>
          <p:nvPr/>
        </p:nvSpPr>
        <p:spPr>
          <a:xfrm>
            <a:off x="6553200" y="4953000"/>
            <a:ext cx="1676400" cy="369332"/>
          </a:xfrm>
          <a:prstGeom prst="rect">
            <a:avLst/>
          </a:prstGeom>
          <a:noFill/>
        </p:spPr>
        <p:txBody>
          <a:bodyPr wrap="square" rtlCol="0">
            <a:spAutoFit/>
          </a:bodyPr>
          <a:lstStyle/>
          <a:p>
            <a:endParaRPr lang="en-US" dirty="0"/>
          </a:p>
        </p:txBody>
      </p:sp>
      <p:sp>
        <p:nvSpPr>
          <p:cNvPr id="186" name="TextBox 185"/>
          <p:cNvSpPr txBox="1"/>
          <p:nvPr/>
        </p:nvSpPr>
        <p:spPr>
          <a:xfrm>
            <a:off x="5029200" y="4800600"/>
            <a:ext cx="2667000" cy="830997"/>
          </a:xfrm>
          <a:prstGeom prst="rect">
            <a:avLst/>
          </a:prstGeom>
          <a:noFill/>
        </p:spPr>
        <p:txBody>
          <a:bodyPr wrap="square" rtlCol="0">
            <a:spAutoFit/>
          </a:bodyPr>
          <a:lstStyle/>
          <a:p>
            <a:r>
              <a:rPr lang="en-US" sz="2400" dirty="0" smtClean="0"/>
              <a:t>Uniform  random subset of  B of size </a:t>
            </a:r>
            <a:r>
              <a:rPr lang="en-US" sz="2400" dirty="0" smtClean="0">
                <a:latin typeface="cmmi10"/>
              </a:rPr>
              <a:t>®</a:t>
            </a:r>
            <a:endParaRPr lang="en-US" sz="2400" dirty="0">
              <a:latin typeface="cmmi10"/>
            </a:endParaRPr>
          </a:p>
        </p:txBody>
      </p:sp>
      <p:sp>
        <p:nvSpPr>
          <p:cNvPr id="182" name="Oval 181"/>
          <p:cNvSpPr/>
          <p:nvPr/>
        </p:nvSpPr>
        <p:spPr>
          <a:xfrm>
            <a:off x="2895600" y="5867400"/>
            <a:ext cx="304800"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9" name="Curved Connector 188"/>
          <p:cNvCxnSpPr>
            <a:stCxn id="182" idx="7"/>
          </p:cNvCxnSpPr>
          <p:nvPr/>
        </p:nvCxnSpPr>
        <p:spPr>
          <a:xfrm rot="5400000" flipH="1" flipV="1">
            <a:off x="3716104" y="4621260"/>
            <a:ext cx="752754" cy="1873437"/>
          </a:xfrm>
          <a:prstGeom prst="curvedConnector2">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192" name="Rounded Rectangle 191"/>
          <p:cNvSpPr/>
          <p:nvPr/>
        </p:nvSpPr>
        <p:spPr>
          <a:xfrm>
            <a:off x="457200" y="1371600"/>
            <a:ext cx="8229600" cy="1295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endParaRPr lang="en-US" sz="2400" b="1" dirty="0" smtClean="0"/>
          </a:p>
          <a:p>
            <a:r>
              <a:rPr lang="en-US" sz="2400" b="1" dirty="0" smtClean="0"/>
              <a:t>Solution </a:t>
            </a:r>
            <a:r>
              <a:rPr lang="en-US" sz="2400" dirty="0" smtClean="0"/>
              <a:t>: </a:t>
            </a:r>
          </a:p>
          <a:p>
            <a:pPr marL="342900" indent="-342900">
              <a:buFont typeface="+mj-lt"/>
              <a:buAutoNum type="arabicPeriod"/>
            </a:pPr>
            <a:r>
              <a:rPr lang="en-US" sz="2400" dirty="0" smtClean="0"/>
              <a:t>Do not choose R randomly from the entire domain X.</a:t>
            </a:r>
          </a:p>
          <a:p>
            <a:pPr marL="342900" indent="-342900">
              <a:buFont typeface="+mj-lt"/>
              <a:buAutoNum type="arabicPeriod"/>
            </a:pPr>
            <a:r>
              <a:rPr lang="en-US" sz="2400" dirty="0" smtClean="0"/>
              <a:t>Use a subset of R as a proxy for the solution.</a:t>
            </a:r>
          </a:p>
          <a:p>
            <a:pPr algn="ctr"/>
            <a:endParaRPr 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animBg="1"/>
      <p:bldP spid="186" grpId="0"/>
      <p:bldP spid="18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Rectangle 186"/>
          <p:cNvSpPr/>
          <p:nvPr/>
        </p:nvSpPr>
        <p:spPr>
          <a:xfrm>
            <a:off x="2438400" y="3281065"/>
            <a:ext cx="838200" cy="2057400"/>
          </a:xfrm>
          <a:prstGeom prst="rect">
            <a:avLst/>
          </a:prstGeom>
          <a:solidFill>
            <a:srgbClr val="FFC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300"/>
          <p:cNvSpPr/>
          <p:nvPr/>
        </p:nvSpPr>
        <p:spPr>
          <a:xfrm>
            <a:off x="4953000" y="3281065"/>
            <a:ext cx="838200" cy="2057400"/>
          </a:xfrm>
          <a:prstGeom prst="rect">
            <a:avLst/>
          </a:prstGeom>
          <a:solidFill>
            <a:srgbClr val="0070C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p:cNvSpPr/>
          <p:nvPr/>
        </p:nvSpPr>
        <p:spPr>
          <a:xfrm>
            <a:off x="3276600" y="3281065"/>
            <a:ext cx="838200" cy="2057400"/>
          </a:xfrm>
          <a:prstGeom prst="rect">
            <a:avLst/>
          </a:prstGeom>
          <a:solidFill>
            <a:srgbClr val="0070C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Functions f and g</a:t>
            </a:r>
            <a:endParaRPr lang="en-US" dirty="0"/>
          </a:p>
        </p:txBody>
      </p:sp>
      <p:sp>
        <p:nvSpPr>
          <p:cNvPr id="4" name="Title 1"/>
          <p:cNvSpPr txBox="1">
            <a:spLocks/>
          </p:cNvSpPr>
          <p:nvPr/>
        </p:nvSpPr>
        <p:spPr>
          <a:xfrm>
            <a:off x="457200" y="274638"/>
            <a:ext cx="8229600" cy="1143000"/>
          </a:xfrm>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mj-lt"/>
              <a:ea typeface="+mj-ea"/>
              <a:cs typeface="+mj-cs"/>
            </a:endParaRPr>
          </a:p>
        </p:txBody>
      </p:sp>
      <p:sp>
        <p:nvSpPr>
          <p:cNvPr id="97" name="Oval 96"/>
          <p:cNvSpPr/>
          <p:nvPr/>
        </p:nvSpPr>
        <p:spPr>
          <a:xfrm>
            <a:off x="2358858" y="3536901"/>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8" name="Oval 97"/>
          <p:cNvSpPr/>
          <p:nvPr/>
        </p:nvSpPr>
        <p:spPr>
          <a:xfrm>
            <a:off x="2358858" y="3920656"/>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9" name="Oval 98"/>
          <p:cNvSpPr/>
          <p:nvPr/>
        </p:nvSpPr>
        <p:spPr>
          <a:xfrm>
            <a:off x="2358858" y="4304410"/>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0" name="Oval 99"/>
          <p:cNvSpPr/>
          <p:nvPr/>
        </p:nvSpPr>
        <p:spPr>
          <a:xfrm>
            <a:off x="2358858" y="4688164"/>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1" name="Oval 100"/>
          <p:cNvSpPr/>
          <p:nvPr/>
        </p:nvSpPr>
        <p:spPr>
          <a:xfrm>
            <a:off x="2358858" y="5071919"/>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 name="Oval 101"/>
          <p:cNvSpPr/>
          <p:nvPr/>
        </p:nvSpPr>
        <p:spPr>
          <a:xfrm>
            <a:off x="3191711" y="3536901"/>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 name="Oval 102"/>
          <p:cNvSpPr/>
          <p:nvPr/>
        </p:nvSpPr>
        <p:spPr>
          <a:xfrm>
            <a:off x="3191711" y="3920656"/>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4" name="Oval 103"/>
          <p:cNvSpPr/>
          <p:nvPr/>
        </p:nvSpPr>
        <p:spPr>
          <a:xfrm>
            <a:off x="3191711" y="4304410"/>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5" name="Oval 104"/>
          <p:cNvSpPr/>
          <p:nvPr/>
        </p:nvSpPr>
        <p:spPr>
          <a:xfrm>
            <a:off x="3191711" y="4688164"/>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6" name="Oval 105"/>
          <p:cNvSpPr/>
          <p:nvPr/>
        </p:nvSpPr>
        <p:spPr>
          <a:xfrm>
            <a:off x="3191711" y="5071919"/>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7" name="Oval 106"/>
          <p:cNvSpPr/>
          <p:nvPr/>
        </p:nvSpPr>
        <p:spPr>
          <a:xfrm>
            <a:off x="4876800" y="3536901"/>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8" name="Oval 107"/>
          <p:cNvSpPr/>
          <p:nvPr/>
        </p:nvSpPr>
        <p:spPr>
          <a:xfrm>
            <a:off x="4876800" y="3920656"/>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9" name="Oval 108"/>
          <p:cNvSpPr/>
          <p:nvPr/>
        </p:nvSpPr>
        <p:spPr>
          <a:xfrm>
            <a:off x="4876800" y="4304410"/>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0" name="Oval 109"/>
          <p:cNvSpPr/>
          <p:nvPr/>
        </p:nvSpPr>
        <p:spPr>
          <a:xfrm>
            <a:off x="4876800" y="4688164"/>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1" name="Oval 110"/>
          <p:cNvSpPr/>
          <p:nvPr/>
        </p:nvSpPr>
        <p:spPr>
          <a:xfrm>
            <a:off x="4876800" y="5071919"/>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 name="Oval 111"/>
          <p:cNvSpPr/>
          <p:nvPr/>
        </p:nvSpPr>
        <p:spPr>
          <a:xfrm>
            <a:off x="1288047" y="4304410"/>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3" name="Oval 112"/>
          <p:cNvSpPr/>
          <p:nvPr/>
        </p:nvSpPr>
        <p:spPr>
          <a:xfrm>
            <a:off x="6553200" y="4271665"/>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14" name="Straight Connector 113"/>
          <p:cNvCxnSpPr>
            <a:stCxn id="112" idx="6"/>
            <a:endCxn id="97" idx="2"/>
          </p:cNvCxnSpPr>
          <p:nvPr/>
        </p:nvCxnSpPr>
        <p:spPr>
          <a:xfrm flipV="1">
            <a:off x="1407026" y="3600860"/>
            <a:ext cx="951832" cy="7675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112" idx="6"/>
            <a:endCxn id="98" idx="2"/>
          </p:cNvCxnSpPr>
          <p:nvPr/>
        </p:nvCxnSpPr>
        <p:spPr>
          <a:xfrm flipV="1">
            <a:off x="1407026" y="3984615"/>
            <a:ext cx="951832" cy="383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Straight Connector 115"/>
          <p:cNvCxnSpPr>
            <a:stCxn id="112" idx="6"/>
            <a:endCxn id="99" idx="2"/>
          </p:cNvCxnSpPr>
          <p:nvPr/>
        </p:nvCxnSpPr>
        <p:spPr>
          <a:xfrm>
            <a:off x="1407026" y="4368369"/>
            <a:ext cx="951832" cy="13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112" idx="6"/>
            <a:endCxn id="100" idx="2"/>
          </p:cNvCxnSpPr>
          <p:nvPr/>
        </p:nvCxnSpPr>
        <p:spPr>
          <a:xfrm>
            <a:off x="1407026" y="4368369"/>
            <a:ext cx="951832" cy="383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112" idx="6"/>
            <a:endCxn id="101" idx="2"/>
          </p:cNvCxnSpPr>
          <p:nvPr/>
        </p:nvCxnSpPr>
        <p:spPr>
          <a:xfrm>
            <a:off x="1407026" y="4368369"/>
            <a:ext cx="951832" cy="7675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5884825" y="3585865"/>
            <a:ext cx="790787" cy="7222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5884825" y="3969620"/>
            <a:ext cx="790787" cy="3385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5884825" y="4353374"/>
            <a:ext cx="773363" cy="13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V="1">
            <a:off x="5884825" y="4353374"/>
            <a:ext cx="773363" cy="383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flipH="1" flipV="1">
            <a:off x="5901653" y="4319122"/>
            <a:ext cx="722282" cy="7907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p:cNvCxnSpPr>
            <a:stCxn id="97" idx="6"/>
            <a:endCxn id="102" idx="2"/>
          </p:cNvCxnSpPr>
          <p:nvPr/>
        </p:nvCxnSpPr>
        <p:spPr>
          <a:xfrm>
            <a:off x="2477837" y="3600860"/>
            <a:ext cx="713874" cy="13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98" idx="6"/>
            <a:endCxn id="103" idx="2"/>
          </p:cNvCxnSpPr>
          <p:nvPr/>
        </p:nvCxnSpPr>
        <p:spPr>
          <a:xfrm>
            <a:off x="2477837" y="3984615"/>
            <a:ext cx="713874" cy="13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p:cNvCxnSpPr>
            <a:stCxn id="99" idx="6"/>
            <a:endCxn id="104" idx="2"/>
          </p:cNvCxnSpPr>
          <p:nvPr/>
        </p:nvCxnSpPr>
        <p:spPr>
          <a:xfrm>
            <a:off x="2477837" y="4368369"/>
            <a:ext cx="713874" cy="13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100" idx="6"/>
            <a:endCxn id="105" idx="2"/>
          </p:cNvCxnSpPr>
          <p:nvPr/>
        </p:nvCxnSpPr>
        <p:spPr>
          <a:xfrm>
            <a:off x="2477837" y="4752123"/>
            <a:ext cx="713874" cy="13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101" idx="6"/>
            <a:endCxn id="106" idx="2"/>
          </p:cNvCxnSpPr>
          <p:nvPr/>
        </p:nvCxnSpPr>
        <p:spPr>
          <a:xfrm>
            <a:off x="2477837" y="5135878"/>
            <a:ext cx="713874" cy="13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97" idx="6"/>
            <a:endCxn id="103" idx="2"/>
          </p:cNvCxnSpPr>
          <p:nvPr/>
        </p:nvCxnSpPr>
        <p:spPr>
          <a:xfrm>
            <a:off x="2477837" y="3600860"/>
            <a:ext cx="713874" cy="383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p:cNvCxnSpPr>
            <a:stCxn id="97" idx="6"/>
            <a:endCxn id="104" idx="2"/>
          </p:cNvCxnSpPr>
          <p:nvPr/>
        </p:nvCxnSpPr>
        <p:spPr>
          <a:xfrm>
            <a:off x="2477837" y="3600860"/>
            <a:ext cx="713874" cy="7675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97" idx="6"/>
            <a:endCxn id="105" idx="2"/>
          </p:cNvCxnSpPr>
          <p:nvPr/>
        </p:nvCxnSpPr>
        <p:spPr>
          <a:xfrm>
            <a:off x="2477837" y="3600860"/>
            <a:ext cx="713874" cy="1151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p:cNvCxnSpPr>
            <a:stCxn id="97" idx="6"/>
            <a:endCxn id="106" idx="3"/>
          </p:cNvCxnSpPr>
          <p:nvPr/>
        </p:nvCxnSpPr>
        <p:spPr>
          <a:xfrm>
            <a:off x="2477837" y="3600860"/>
            <a:ext cx="731297" cy="15802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p:cNvCxnSpPr>
            <a:stCxn id="98" idx="6"/>
            <a:endCxn id="102" idx="2"/>
          </p:cNvCxnSpPr>
          <p:nvPr/>
        </p:nvCxnSpPr>
        <p:spPr>
          <a:xfrm flipV="1">
            <a:off x="2477837" y="3600860"/>
            <a:ext cx="713874" cy="383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p:cNvCxnSpPr>
            <a:stCxn id="98" idx="6"/>
          </p:cNvCxnSpPr>
          <p:nvPr/>
        </p:nvCxnSpPr>
        <p:spPr>
          <a:xfrm>
            <a:off x="2477837" y="3984615"/>
            <a:ext cx="713874" cy="7675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98" idx="6"/>
            <a:endCxn id="104" idx="2"/>
          </p:cNvCxnSpPr>
          <p:nvPr/>
        </p:nvCxnSpPr>
        <p:spPr>
          <a:xfrm>
            <a:off x="2477837" y="3984615"/>
            <a:ext cx="713874" cy="383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a:stCxn id="98" idx="6"/>
            <a:endCxn id="106" idx="2"/>
          </p:cNvCxnSpPr>
          <p:nvPr/>
        </p:nvCxnSpPr>
        <p:spPr>
          <a:xfrm>
            <a:off x="2477837" y="3984615"/>
            <a:ext cx="713874" cy="1151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a:stCxn id="99" idx="6"/>
            <a:endCxn id="102" idx="2"/>
          </p:cNvCxnSpPr>
          <p:nvPr/>
        </p:nvCxnSpPr>
        <p:spPr>
          <a:xfrm flipV="1">
            <a:off x="2477837" y="3600860"/>
            <a:ext cx="713874" cy="7675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99" idx="6"/>
            <a:endCxn id="103" idx="2"/>
          </p:cNvCxnSpPr>
          <p:nvPr/>
        </p:nvCxnSpPr>
        <p:spPr>
          <a:xfrm flipV="1">
            <a:off x="2477837" y="3984615"/>
            <a:ext cx="713874" cy="383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99" idx="6"/>
            <a:endCxn id="105" idx="2"/>
          </p:cNvCxnSpPr>
          <p:nvPr/>
        </p:nvCxnSpPr>
        <p:spPr>
          <a:xfrm>
            <a:off x="2477837" y="4368369"/>
            <a:ext cx="713874" cy="383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99" idx="6"/>
            <a:endCxn id="106" idx="2"/>
          </p:cNvCxnSpPr>
          <p:nvPr/>
        </p:nvCxnSpPr>
        <p:spPr>
          <a:xfrm>
            <a:off x="2477837" y="4368369"/>
            <a:ext cx="713874" cy="7675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p:cNvCxnSpPr>
            <a:stCxn id="100" idx="6"/>
            <a:endCxn id="104" idx="2"/>
          </p:cNvCxnSpPr>
          <p:nvPr/>
        </p:nvCxnSpPr>
        <p:spPr>
          <a:xfrm flipV="1">
            <a:off x="2477837" y="4368369"/>
            <a:ext cx="713874" cy="383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a:stCxn id="100" idx="6"/>
            <a:endCxn id="103" idx="2"/>
          </p:cNvCxnSpPr>
          <p:nvPr/>
        </p:nvCxnSpPr>
        <p:spPr>
          <a:xfrm flipV="1">
            <a:off x="2477837" y="3984615"/>
            <a:ext cx="713874" cy="7675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100" idx="6"/>
            <a:endCxn id="102" idx="2"/>
          </p:cNvCxnSpPr>
          <p:nvPr/>
        </p:nvCxnSpPr>
        <p:spPr>
          <a:xfrm flipV="1">
            <a:off x="2477837" y="3600860"/>
            <a:ext cx="713874" cy="1151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100" idx="6"/>
            <a:endCxn id="106" idx="2"/>
          </p:cNvCxnSpPr>
          <p:nvPr/>
        </p:nvCxnSpPr>
        <p:spPr>
          <a:xfrm>
            <a:off x="2477837" y="4752123"/>
            <a:ext cx="713874" cy="383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101" idx="6"/>
            <a:endCxn id="102" idx="2"/>
          </p:cNvCxnSpPr>
          <p:nvPr/>
        </p:nvCxnSpPr>
        <p:spPr>
          <a:xfrm flipV="1">
            <a:off x="2477837" y="3600860"/>
            <a:ext cx="713874" cy="1535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p:cNvCxnSpPr>
            <a:stCxn id="101" idx="6"/>
            <a:endCxn id="103" idx="2"/>
          </p:cNvCxnSpPr>
          <p:nvPr/>
        </p:nvCxnSpPr>
        <p:spPr>
          <a:xfrm flipV="1">
            <a:off x="2477837" y="3984615"/>
            <a:ext cx="713874" cy="1151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p:cNvCxnSpPr>
            <a:stCxn id="101" idx="6"/>
            <a:endCxn id="104" idx="2"/>
          </p:cNvCxnSpPr>
          <p:nvPr/>
        </p:nvCxnSpPr>
        <p:spPr>
          <a:xfrm flipV="1">
            <a:off x="2477837" y="4368369"/>
            <a:ext cx="713874" cy="7675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p:cNvCxnSpPr>
            <a:stCxn id="101" idx="6"/>
            <a:endCxn id="105" idx="2"/>
          </p:cNvCxnSpPr>
          <p:nvPr/>
        </p:nvCxnSpPr>
        <p:spPr>
          <a:xfrm flipV="1">
            <a:off x="2477837" y="4752123"/>
            <a:ext cx="713874" cy="383754"/>
          </a:xfrm>
          <a:prstGeom prst="line">
            <a:avLst/>
          </a:prstGeom>
        </p:spPr>
        <p:style>
          <a:lnRef idx="1">
            <a:schemeClr val="accent1"/>
          </a:lnRef>
          <a:fillRef idx="0">
            <a:schemeClr val="accent1"/>
          </a:fillRef>
          <a:effectRef idx="0">
            <a:schemeClr val="accent1"/>
          </a:effectRef>
          <a:fontRef idx="minor">
            <a:schemeClr val="tx1"/>
          </a:fontRef>
        </p:style>
      </p:cxnSp>
      <p:sp>
        <p:nvSpPr>
          <p:cNvPr id="149" name="Oval 148"/>
          <p:cNvSpPr/>
          <p:nvPr/>
        </p:nvSpPr>
        <p:spPr>
          <a:xfrm>
            <a:off x="4024563" y="3536901"/>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0" name="Oval 149"/>
          <p:cNvSpPr/>
          <p:nvPr/>
        </p:nvSpPr>
        <p:spPr>
          <a:xfrm>
            <a:off x="4024563" y="3920656"/>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1" name="Oval 150"/>
          <p:cNvSpPr/>
          <p:nvPr/>
        </p:nvSpPr>
        <p:spPr>
          <a:xfrm>
            <a:off x="4024563" y="4304410"/>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2" name="Oval 151"/>
          <p:cNvSpPr/>
          <p:nvPr/>
        </p:nvSpPr>
        <p:spPr>
          <a:xfrm>
            <a:off x="4024563" y="4688164"/>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 name="Oval 152"/>
          <p:cNvSpPr/>
          <p:nvPr/>
        </p:nvSpPr>
        <p:spPr>
          <a:xfrm>
            <a:off x="4024563" y="5071919"/>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4" name="Straight Connector 153"/>
          <p:cNvCxnSpPr>
            <a:endCxn id="149" idx="2"/>
          </p:cNvCxnSpPr>
          <p:nvPr/>
        </p:nvCxnSpPr>
        <p:spPr>
          <a:xfrm>
            <a:off x="3310689" y="3600860"/>
            <a:ext cx="713874" cy="13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p:cNvCxnSpPr>
            <a:endCxn id="150" idx="2"/>
          </p:cNvCxnSpPr>
          <p:nvPr/>
        </p:nvCxnSpPr>
        <p:spPr>
          <a:xfrm>
            <a:off x="3310689" y="3984615"/>
            <a:ext cx="713874" cy="13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p:cNvCxnSpPr>
            <a:endCxn id="151" idx="2"/>
          </p:cNvCxnSpPr>
          <p:nvPr/>
        </p:nvCxnSpPr>
        <p:spPr>
          <a:xfrm>
            <a:off x="3310689" y="4368369"/>
            <a:ext cx="713874" cy="13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p:cNvCxnSpPr>
            <a:endCxn id="152" idx="2"/>
          </p:cNvCxnSpPr>
          <p:nvPr/>
        </p:nvCxnSpPr>
        <p:spPr>
          <a:xfrm>
            <a:off x="3310689" y="4752123"/>
            <a:ext cx="713874" cy="13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p:cNvCxnSpPr>
            <a:endCxn id="153" idx="2"/>
          </p:cNvCxnSpPr>
          <p:nvPr/>
        </p:nvCxnSpPr>
        <p:spPr>
          <a:xfrm>
            <a:off x="3310689" y="5135878"/>
            <a:ext cx="713874" cy="13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p:cNvCxnSpPr>
            <a:endCxn id="150" idx="2"/>
          </p:cNvCxnSpPr>
          <p:nvPr/>
        </p:nvCxnSpPr>
        <p:spPr>
          <a:xfrm>
            <a:off x="3310689" y="3600860"/>
            <a:ext cx="713874" cy="383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p:cNvCxnSpPr>
            <a:endCxn id="151" idx="2"/>
          </p:cNvCxnSpPr>
          <p:nvPr/>
        </p:nvCxnSpPr>
        <p:spPr>
          <a:xfrm>
            <a:off x="3310689" y="3600860"/>
            <a:ext cx="713874" cy="7675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p:cNvCxnSpPr>
            <a:endCxn id="152" idx="2"/>
          </p:cNvCxnSpPr>
          <p:nvPr/>
        </p:nvCxnSpPr>
        <p:spPr>
          <a:xfrm>
            <a:off x="3310689" y="3600860"/>
            <a:ext cx="713874" cy="1151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p:cNvCxnSpPr>
            <a:endCxn id="153" idx="3"/>
          </p:cNvCxnSpPr>
          <p:nvPr/>
        </p:nvCxnSpPr>
        <p:spPr>
          <a:xfrm>
            <a:off x="3310689" y="3600860"/>
            <a:ext cx="731297" cy="15802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p:cNvCxnSpPr>
            <a:endCxn id="149" idx="2"/>
          </p:cNvCxnSpPr>
          <p:nvPr/>
        </p:nvCxnSpPr>
        <p:spPr>
          <a:xfrm flipV="1">
            <a:off x="3310689" y="3600860"/>
            <a:ext cx="713874" cy="383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3310689" y="3984615"/>
            <a:ext cx="713874" cy="7675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p:cNvCxnSpPr>
            <a:endCxn id="151" idx="2"/>
          </p:cNvCxnSpPr>
          <p:nvPr/>
        </p:nvCxnSpPr>
        <p:spPr>
          <a:xfrm>
            <a:off x="3310689" y="3984615"/>
            <a:ext cx="713874" cy="383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p:cNvCxnSpPr>
            <a:endCxn id="153" idx="2"/>
          </p:cNvCxnSpPr>
          <p:nvPr/>
        </p:nvCxnSpPr>
        <p:spPr>
          <a:xfrm>
            <a:off x="3310689" y="3984615"/>
            <a:ext cx="713874" cy="1151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p:cNvCxnSpPr>
            <a:endCxn id="149" idx="2"/>
          </p:cNvCxnSpPr>
          <p:nvPr/>
        </p:nvCxnSpPr>
        <p:spPr>
          <a:xfrm flipV="1">
            <a:off x="3310689" y="3600860"/>
            <a:ext cx="713874" cy="7675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p:cNvCxnSpPr>
            <a:endCxn id="150" idx="2"/>
          </p:cNvCxnSpPr>
          <p:nvPr/>
        </p:nvCxnSpPr>
        <p:spPr>
          <a:xfrm flipV="1">
            <a:off x="3310689" y="3984615"/>
            <a:ext cx="713874" cy="383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p:cNvCxnSpPr>
            <a:endCxn id="152" idx="2"/>
          </p:cNvCxnSpPr>
          <p:nvPr/>
        </p:nvCxnSpPr>
        <p:spPr>
          <a:xfrm>
            <a:off x="3310689" y="4368369"/>
            <a:ext cx="713874" cy="383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p:cNvCxnSpPr>
            <a:endCxn id="153" idx="2"/>
          </p:cNvCxnSpPr>
          <p:nvPr/>
        </p:nvCxnSpPr>
        <p:spPr>
          <a:xfrm>
            <a:off x="3310689" y="4368369"/>
            <a:ext cx="713874" cy="7675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p:cNvCxnSpPr>
            <a:endCxn id="151" idx="2"/>
          </p:cNvCxnSpPr>
          <p:nvPr/>
        </p:nvCxnSpPr>
        <p:spPr>
          <a:xfrm flipV="1">
            <a:off x="3310689" y="4368369"/>
            <a:ext cx="713874" cy="383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p:cNvCxnSpPr>
            <a:endCxn id="150" idx="2"/>
          </p:cNvCxnSpPr>
          <p:nvPr/>
        </p:nvCxnSpPr>
        <p:spPr>
          <a:xfrm flipV="1">
            <a:off x="3310689" y="3984615"/>
            <a:ext cx="713874" cy="7675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a:endCxn id="149" idx="2"/>
          </p:cNvCxnSpPr>
          <p:nvPr/>
        </p:nvCxnSpPr>
        <p:spPr>
          <a:xfrm flipV="1">
            <a:off x="3310689" y="3600860"/>
            <a:ext cx="713874" cy="1151263"/>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a:endCxn id="153" idx="2"/>
          </p:cNvCxnSpPr>
          <p:nvPr/>
        </p:nvCxnSpPr>
        <p:spPr>
          <a:xfrm>
            <a:off x="3310689" y="4752123"/>
            <a:ext cx="713874" cy="383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p:cNvCxnSpPr>
            <a:endCxn id="149" idx="2"/>
          </p:cNvCxnSpPr>
          <p:nvPr/>
        </p:nvCxnSpPr>
        <p:spPr>
          <a:xfrm flipV="1">
            <a:off x="3310689" y="3600860"/>
            <a:ext cx="713874" cy="1535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p:cNvCxnSpPr>
            <a:endCxn id="150" idx="2"/>
          </p:cNvCxnSpPr>
          <p:nvPr/>
        </p:nvCxnSpPr>
        <p:spPr>
          <a:xfrm flipV="1">
            <a:off x="3310689" y="3984615"/>
            <a:ext cx="713874" cy="1151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a:endCxn id="151" idx="2"/>
          </p:cNvCxnSpPr>
          <p:nvPr/>
        </p:nvCxnSpPr>
        <p:spPr>
          <a:xfrm flipV="1">
            <a:off x="3310689" y="4368369"/>
            <a:ext cx="713874" cy="7675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a:endCxn id="152" idx="2"/>
          </p:cNvCxnSpPr>
          <p:nvPr/>
        </p:nvCxnSpPr>
        <p:spPr>
          <a:xfrm flipV="1">
            <a:off x="3310689" y="4752123"/>
            <a:ext cx="713874" cy="383754"/>
          </a:xfrm>
          <a:prstGeom prst="line">
            <a:avLst/>
          </a:prstGeom>
        </p:spPr>
        <p:style>
          <a:lnRef idx="1">
            <a:schemeClr val="accent1"/>
          </a:lnRef>
          <a:fillRef idx="0">
            <a:schemeClr val="accent1"/>
          </a:fillRef>
          <a:effectRef idx="0">
            <a:schemeClr val="accent1"/>
          </a:effectRef>
          <a:fontRef idx="minor">
            <a:schemeClr val="tx1"/>
          </a:fontRef>
        </p:style>
      </p:cxnSp>
      <p:sp>
        <p:nvSpPr>
          <p:cNvPr id="179" name="TextBox 178"/>
          <p:cNvSpPr txBox="1"/>
          <p:nvPr/>
        </p:nvSpPr>
        <p:spPr>
          <a:xfrm>
            <a:off x="4322011" y="4176491"/>
            <a:ext cx="535405" cy="646331"/>
          </a:xfrm>
          <a:prstGeom prst="rect">
            <a:avLst/>
          </a:prstGeom>
          <a:noFill/>
        </p:spPr>
        <p:txBody>
          <a:bodyPr wrap="square" rtlCol="0">
            <a:spAutoFit/>
          </a:bodyPr>
          <a:lstStyle/>
          <a:p>
            <a:r>
              <a:rPr lang="en-US" b="1" dirty="0" smtClean="0"/>
              <a:t>…….</a:t>
            </a:r>
            <a:endParaRPr lang="en-US" b="1" dirty="0"/>
          </a:p>
        </p:txBody>
      </p:sp>
      <p:sp>
        <p:nvSpPr>
          <p:cNvPr id="180" name="TextBox 179"/>
          <p:cNvSpPr txBox="1"/>
          <p:nvPr/>
        </p:nvSpPr>
        <p:spPr>
          <a:xfrm>
            <a:off x="990600" y="4176492"/>
            <a:ext cx="356937" cy="310002"/>
          </a:xfrm>
          <a:prstGeom prst="rect">
            <a:avLst/>
          </a:prstGeom>
          <a:noFill/>
        </p:spPr>
        <p:txBody>
          <a:bodyPr wrap="square" rtlCol="0">
            <a:spAutoFit/>
          </a:bodyPr>
          <a:lstStyle/>
          <a:p>
            <a:r>
              <a:rPr lang="en-US" dirty="0" smtClean="0"/>
              <a:t>s</a:t>
            </a:r>
            <a:endParaRPr lang="en-US" dirty="0"/>
          </a:p>
        </p:txBody>
      </p:sp>
      <p:sp>
        <p:nvSpPr>
          <p:cNvPr id="181" name="TextBox 180"/>
          <p:cNvSpPr txBox="1"/>
          <p:nvPr/>
        </p:nvSpPr>
        <p:spPr>
          <a:xfrm>
            <a:off x="6656805" y="4176492"/>
            <a:ext cx="356937" cy="310002"/>
          </a:xfrm>
          <a:prstGeom prst="rect">
            <a:avLst/>
          </a:prstGeom>
          <a:noFill/>
        </p:spPr>
        <p:txBody>
          <a:bodyPr wrap="square" rtlCol="0">
            <a:spAutoFit/>
          </a:bodyPr>
          <a:lstStyle/>
          <a:p>
            <a:r>
              <a:rPr lang="en-US" dirty="0" smtClean="0"/>
              <a:t>t</a:t>
            </a:r>
            <a:endParaRPr lang="en-US" dirty="0"/>
          </a:p>
        </p:txBody>
      </p:sp>
      <p:sp>
        <p:nvSpPr>
          <p:cNvPr id="277" name="Rectangle 276"/>
          <p:cNvSpPr/>
          <p:nvPr/>
        </p:nvSpPr>
        <p:spPr>
          <a:xfrm>
            <a:off x="4114800" y="3281065"/>
            <a:ext cx="838200" cy="2057400"/>
          </a:xfrm>
          <a:prstGeom prst="rect">
            <a:avLst/>
          </a:prstGeom>
          <a:solidFill>
            <a:srgbClr val="FFC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0" name="Straight Arrow Connector 279"/>
          <p:cNvCxnSpPr>
            <a:stCxn id="187" idx="0"/>
            <a:endCxn id="283" idx="1"/>
          </p:cNvCxnSpPr>
          <p:nvPr/>
        </p:nvCxnSpPr>
        <p:spPr>
          <a:xfrm rot="5400000" flipH="1" flipV="1">
            <a:off x="3027834" y="2803699"/>
            <a:ext cx="307032" cy="647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2" name="Straight Arrow Connector 281"/>
          <p:cNvCxnSpPr>
            <a:stCxn id="277" idx="0"/>
            <a:endCxn id="283" idx="3"/>
          </p:cNvCxnSpPr>
          <p:nvPr/>
        </p:nvCxnSpPr>
        <p:spPr>
          <a:xfrm rot="16200000" flipV="1">
            <a:off x="4052944" y="2800109"/>
            <a:ext cx="307032" cy="6548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3" name="TextBox 282"/>
          <p:cNvSpPr txBox="1"/>
          <p:nvPr/>
        </p:nvSpPr>
        <p:spPr>
          <a:xfrm>
            <a:off x="3505200" y="2743200"/>
            <a:ext cx="373820" cy="461665"/>
          </a:xfrm>
          <a:prstGeom prst="rect">
            <a:avLst/>
          </a:prstGeom>
          <a:noFill/>
        </p:spPr>
        <p:txBody>
          <a:bodyPr wrap="none" rtlCol="0">
            <a:spAutoFit/>
          </a:bodyPr>
          <a:lstStyle/>
          <a:p>
            <a:r>
              <a:rPr lang="en-US" sz="2400" b="1" dirty="0" smtClean="0"/>
              <a:t>Y</a:t>
            </a:r>
            <a:endParaRPr lang="en-US" sz="2400" b="1" dirty="0"/>
          </a:p>
        </p:txBody>
      </p:sp>
      <p:sp>
        <p:nvSpPr>
          <p:cNvPr id="286" name="TextBox 285"/>
          <p:cNvSpPr txBox="1"/>
          <p:nvPr/>
        </p:nvSpPr>
        <p:spPr>
          <a:xfrm>
            <a:off x="4343400" y="5490865"/>
            <a:ext cx="373820" cy="461665"/>
          </a:xfrm>
          <a:prstGeom prst="rect">
            <a:avLst/>
          </a:prstGeom>
          <a:noFill/>
        </p:spPr>
        <p:txBody>
          <a:bodyPr wrap="none" rtlCol="0">
            <a:spAutoFit/>
          </a:bodyPr>
          <a:lstStyle/>
          <a:p>
            <a:r>
              <a:rPr lang="en-US" sz="2400" b="1" dirty="0" smtClean="0"/>
              <a:t>B</a:t>
            </a:r>
            <a:endParaRPr lang="en-US" sz="2400" b="1" dirty="0"/>
          </a:p>
        </p:txBody>
      </p:sp>
      <p:cxnSp>
        <p:nvCxnSpPr>
          <p:cNvPr id="288" name="Straight Arrow Connector 287"/>
          <p:cNvCxnSpPr>
            <a:stCxn id="278" idx="2"/>
            <a:endCxn id="286" idx="1"/>
          </p:cNvCxnSpPr>
          <p:nvPr/>
        </p:nvCxnSpPr>
        <p:spPr>
          <a:xfrm rot="16200000" flipH="1">
            <a:off x="3827934" y="5206231"/>
            <a:ext cx="383233" cy="647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0" name="Straight Arrow Connector 289"/>
          <p:cNvCxnSpPr>
            <a:stCxn id="301" idx="2"/>
            <a:endCxn id="286" idx="3"/>
          </p:cNvCxnSpPr>
          <p:nvPr/>
        </p:nvCxnSpPr>
        <p:spPr>
          <a:xfrm rot="5400000">
            <a:off x="4853044" y="5202641"/>
            <a:ext cx="383233" cy="6548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6" name="Oval 295"/>
          <p:cNvSpPr/>
          <p:nvPr/>
        </p:nvSpPr>
        <p:spPr>
          <a:xfrm>
            <a:off x="5748421" y="3509665"/>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7" name="Oval 296"/>
          <p:cNvSpPr/>
          <p:nvPr/>
        </p:nvSpPr>
        <p:spPr>
          <a:xfrm>
            <a:off x="5748421" y="3893420"/>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8" name="Oval 297"/>
          <p:cNvSpPr/>
          <p:nvPr/>
        </p:nvSpPr>
        <p:spPr>
          <a:xfrm>
            <a:off x="5748421" y="4277174"/>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9" name="Oval 298"/>
          <p:cNvSpPr/>
          <p:nvPr/>
        </p:nvSpPr>
        <p:spPr>
          <a:xfrm>
            <a:off x="5748421" y="4660928"/>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0" name="Oval 299"/>
          <p:cNvSpPr/>
          <p:nvPr/>
        </p:nvSpPr>
        <p:spPr>
          <a:xfrm>
            <a:off x="5748421" y="5044683"/>
            <a:ext cx="118979" cy="12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5" name="TextBox 304"/>
          <p:cNvSpPr txBox="1"/>
          <p:nvPr/>
        </p:nvSpPr>
        <p:spPr>
          <a:xfrm>
            <a:off x="5105400" y="4158734"/>
            <a:ext cx="535405" cy="646331"/>
          </a:xfrm>
          <a:prstGeom prst="rect">
            <a:avLst/>
          </a:prstGeom>
          <a:noFill/>
        </p:spPr>
        <p:txBody>
          <a:bodyPr wrap="square" rtlCol="0">
            <a:spAutoFit/>
          </a:bodyPr>
          <a:lstStyle/>
          <a:p>
            <a:r>
              <a:rPr lang="en-US" b="1" dirty="0" smtClean="0"/>
              <a:t>…….</a:t>
            </a:r>
            <a:endParaRPr lang="en-US" b="1" dirty="0"/>
          </a:p>
        </p:txBody>
      </p:sp>
      <p:sp>
        <p:nvSpPr>
          <p:cNvPr id="184" name="TextBox 183"/>
          <p:cNvSpPr txBox="1"/>
          <p:nvPr/>
        </p:nvSpPr>
        <p:spPr>
          <a:xfrm>
            <a:off x="6553200" y="4953000"/>
            <a:ext cx="1676400" cy="369332"/>
          </a:xfrm>
          <a:prstGeom prst="rect">
            <a:avLst/>
          </a:prstGeom>
          <a:noFill/>
        </p:spPr>
        <p:txBody>
          <a:bodyPr wrap="square" rtlCol="0">
            <a:spAutoFit/>
          </a:bodyPr>
          <a:lstStyle/>
          <a:p>
            <a:endParaRPr lang="en-US" dirty="0"/>
          </a:p>
        </p:txBody>
      </p:sp>
      <p:sp>
        <p:nvSpPr>
          <p:cNvPr id="182" name="Rounded Rectangle 181"/>
          <p:cNvSpPr/>
          <p:nvPr/>
        </p:nvSpPr>
        <p:spPr>
          <a:xfrm>
            <a:off x="1676400" y="5943600"/>
            <a:ext cx="6019800" cy="60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err="1" smtClean="0">
                <a:latin typeface="Franklin Gothic Book"/>
              </a:rPr>
              <a:t>g</a:t>
            </a:r>
            <a:r>
              <a:rPr lang="en-US" sz="2400" i="1" baseline="-25000" dirty="0" err="1" smtClean="0"/>
              <a:t>R</a:t>
            </a:r>
            <a:r>
              <a:rPr lang="en-US" sz="2400" dirty="0" smtClean="0"/>
              <a:t>(S) = min{| S </a:t>
            </a:r>
            <a:r>
              <a:rPr lang="en-US" sz="2400" dirty="0" smtClean="0">
                <a:latin typeface="cmsy10"/>
              </a:rPr>
              <a:t>Å</a:t>
            </a:r>
            <a:r>
              <a:rPr lang="en-US" sz="2400" dirty="0" smtClean="0"/>
              <a:t> R </a:t>
            </a:r>
            <a:r>
              <a:rPr lang="en-US" sz="2400" dirty="0" smtClean="0">
                <a:latin typeface="cmsy10"/>
              </a:rPr>
              <a:t>Å</a:t>
            </a:r>
            <a:r>
              <a:rPr lang="en-US" sz="2400" dirty="0" smtClean="0"/>
              <a:t> B| +</a:t>
            </a:r>
            <a:r>
              <a:rPr lang="en-US" sz="2400" i="1" dirty="0" smtClean="0"/>
              <a:t> </a:t>
            </a:r>
            <a:r>
              <a:rPr lang="en-US" sz="2400" dirty="0" smtClean="0"/>
              <a:t>min( S </a:t>
            </a:r>
            <a:r>
              <a:rPr lang="en-US" sz="2400" dirty="0" smtClean="0">
                <a:latin typeface="cmsy10"/>
              </a:rPr>
              <a:t>Å</a:t>
            </a:r>
            <a:r>
              <a:rPr lang="en-US" sz="2400" dirty="0" smtClean="0"/>
              <a:t> R </a:t>
            </a:r>
            <a:r>
              <a:rPr lang="en-US" sz="2400" dirty="0" smtClean="0">
                <a:latin typeface="cmsy10"/>
              </a:rPr>
              <a:t>Å</a:t>
            </a:r>
            <a:r>
              <a:rPr lang="en-US" sz="2400" dirty="0" smtClean="0"/>
              <a:t> B, </a:t>
            </a:r>
            <a:r>
              <a:rPr lang="en-US" sz="2400" dirty="0" smtClean="0">
                <a:latin typeface="cmmi10"/>
              </a:rPr>
              <a:t>¯ </a:t>
            </a:r>
            <a:r>
              <a:rPr lang="en-US" sz="2400" dirty="0" smtClean="0"/>
              <a:t>) </a:t>
            </a:r>
            <a:endParaRPr lang="en-US" sz="2400" dirty="0"/>
          </a:p>
        </p:txBody>
      </p:sp>
      <p:sp>
        <p:nvSpPr>
          <p:cNvPr id="185" name="Rounded Rectangle 184"/>
          <p:cNvSpPr/>
          <p:nvPr/>
        </p:nvSpPr>
        <p:spPr>
          <a:xfrm>
            <a:off x="457200" y="1371600"/>
            <a:ext cx="8229600" cy="1295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endParaRPr lang="en-US" sz="2400" b="1" dirty="0" smtClean="0"/>
          </a:p>
          <a:p>
            <a:r>
              <a:rPr lang="en-US" sz="2400" b="1" dirty="0" smtClean="0"/>
              <a:t>Solution </a:t>
            </a:r>
            <a:r>
              <a:rPr lang="en-US" sz="2400" dirty="0" smtClean="0"/>
              <a:t>: </a:t>
            </a:r>
          </a:p>
          <a:p>
            <a:pPr marL="342900" indent="-342900">
              <a:buFont typeface="+mj-lt"/>
              <a:buAutoNum type="arabicPeriod"/>
            </a:pPr>
            <a:r>
              <a:rPr lang="en-US" sz="2400" dirty="0" smtClean="0"/>
              <a:t>Do not choose R randomly from the entire domain X.</a:t>
            </a:r>
          </a:p>
          <a:p>
            <a:pPr marL="342900" indent="-342900">
              <a:buFont typeface="+mj-lt"/>
              <a:buAutoNum type="arabicPeriod"/>
            </a:pPr>
            <a:r>
              <a:rPr lang="en-US" sz="2400" dirty="0" smtClean="0"/>
              <a:t>Use a subset of R as a proxy for the solution.</a:t>
            </a:r>
          </a:p>
          <a:p>
            <a:pPr algn="ctr"/>
            <a:endParaRPr lang="en-US" sz="2400" dirty="0"/>
          </a:p>
        </p:txBody>
      </p:sp>
      <p:sp>
        <p:nvSpPr>
          <p:cNvPr id="186" name="TextBox 185"/>
          <p:cNvSpPr txBox="1"/>
          <p:nvPr/>
        </p:nvSpPr>
        <p:spPr>
          <a:xfrm>
            <a:off x="7010400" y="3657600"/>
            <a:ext cx="2133600" cy="461665"/>
          </a:xfrm>
          <a:prstGeom prst="rect">
            <a:avLst/>
          </a:prstGeom>
          <a:noFill/>
        </p:spPr>
        <p:txBody>
          <a:bodyPr wrap="square" rtlCol="0">
            <a:spAutoFit/>
          </a:bodyPr>
          <a:lstStyle/>
          <a:p>
            <a:r>
              <a:rPr lang="en-US" sz="2400" b="1" dirty="0" smtClean="0"/>
              <a:t>R</a:t>
            </a:r>
            <a:r>
              <a:rPr lang="en-US" sz="2400" dirty="0" smtClean="0"/>
              <a:t> = </a:t>
            </a:r>
            <a:r>
              <a:rPr lang="en-US" sz="2400" dirty="0" smtClean="0">
                <a:latin typeface="Franklin Gothic Book"/>
              </a:rPr>
              <a:t>n</a:t>
            </a:r>
            <a:r>
              <a:rPr lang="en-US" sz="2400" baseline="30000" dirty="0" smtClean="0">
                <a:latin typeface="Perpetua"/>
              </a:rPr>
              <a:t>2/3</a:t>
            </a:r>
            <a:r>
              <a:rPr lang="en-US" sz="2400" dirty="0" smtClean="0"/>
              <a:t> </a:t>
            </a:r>
            <a:r>
              <a:rPr lang="en-US" sz="2400" dirty="0" smtClean="0">
                <a:latin typeface="Franklin Gothic Book"/>
              </a:rPr>
              <a:t>log</a:t>
            </a:r>
            <a:r>
              <a:rPr lang="en-US" sz="2400" baseline="30000" dirty="0" smtClean="0">
                <a:latin typeface="Perpetua"/>
              </a:rPr>
              <a:t>2</a:t>
            </a:r>
            <a:r>
              <a:rPr lang="en-US" sz="2400" dirty="0" smtClean="0"/>
              <a:t> n</a:t>
            </a:r>
            <a:endParaRPr lang="en-US" sz="2400" dirty="0"/>
          </a:p>
        </p:txBody>
      </p:sp>
      <p:cxnSp>
        <p:nvCxnSpPr>
          <p:cNvPr id="188" name="Straight Connector 187"/>
          <p:cNvCxnSpPr>
            <a:stCxn id="110" idx="6"/>
          </p:cNvCxnSpPr>
          <p:nvPr/>
        </p:nvCxnSpPr>
        <p:spPr>
          <a:xfrm flipV="1">
            <a:off x="4995779" y="3581402"/>
            <a:ext cx="795421" cy="1170721"/>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a:stCxn id="108" idx="6"/>
            <a:endCxn id="299" idx="1"/>
          </p:cNvCxnSpPr>
          <p:nvPr/>
        </p:nvCxnSpPr>
        <p:spPr>
          <a:xfrm>
            <a:off x="4995779" y="3984615"/>
            <a:ext cx="770066" cy="695046"/>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02" name="Group 201"/>
          <p:cNvGrpSpPr/>
          <p:nvPr/>
        </p:nvGrpSpPr>
        <p:grpSpPr>
          <a:xfrm>
            <a:off x="1398104" y="3620310"/>
            <a:ext cx="5268586" cy="1554476"/>
            <a:chOff x="1429682" y="3581397"/>
            <a:chExt cx="5268586" cy="1554476"/>
          </a:xfrm>
        </p:grpSpPr>
        <p:cxnSp>
          <p:nvCxnSpPr>
            <p:cNvPr id="197" name="Straight Connector 196"/>
            <p:cNvCxnSpPr/>
            <p:nvPr/>
          </p:nvCxnSpPr>
          <p:spPr>
            <a:xfrm>
              <a:off x="1429682" y="4368364"/>
              <a:ext cx="951832" cy="767509"/>
            </a:xfrm>
            <a:prstGeom prst="line">
              <a:avLst/>
            </a:prstGeom>
            <a:ln w="1174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5907481" y="3585860"/>
              <a:ext cx="790787" cy="722282"/>
            </a:xfrm>
            <a:prstGeom prst="line">
              <a:avLst/>
            </a:prstGeom>
            <a:ln w="1174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flipV="1">
              <a:off x="2500493" y="4752118"/>
              <a:ext cx="713874" cy="383754"/>
            </a:xfrm>
            <a:prstGeom prst="line">
              <a:avLst/>
            </a:prstGeom>
            <a:ln w="1174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V="1">
              <a:off x="3333345" y="3600855"/>
              <a:ext cx="713874" cy="1151263"/>
            </a:xfrm>
            <a:prstGeom prst="line">
              <a:avLst/>
            </a:prstGeom>
            <a:ln w="1174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flipV="1">
              <a:off x="5018435" y="3581397"/>
              <a:ext cx="795421" cy="1170721"/>
            </a:xfrm>
            <a:prstGeom prst="line">
              <a:avLst/>
            </a:prstGeom>
            <a:ln w="1174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205" name="Straight Connector 204"/>
          <p:cNvCxnSpPr>
            <a:endCxn id="110" idx="6"/>
          </p:cNvCxnSpPr>
          <p:nvPr/>
        </p:nvCxnSpPr>
        <p:spPr>
          <a:xfrm rot="16200000" flipH="1">
            <a:off x="4008030" y="3764373"/>
            <a:ext cx="1094521" cy="880977"/>
          </a:xfrm>
          <a:prstGeom prst="line">
            <a:avLst/>
          </a:prstGeom>
          <a:ln w="117475">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the constants</a:t>
            </a:r>
            <a:endParaRPr lang="en-US" dirty="0"/>
          </a:p>
        </p:txBody>
      </p:sp>
      <p:sp>
        <p:nvSpPr>
          <p:cNvPr id="3" name="Content Placeholder 2"/>
          <p:cNvSpPr>
            <a:spLocks noGrp="1"/>
          </p:cNvSpPr>
          <p:nvPr>
            <p:ph sz="quarter" idx="1"/>
          </p:nvPr>
        </p:nvSpPr>
        <p:spPr/>
        <p:txBody>
          <a:bodyPr/>
          <a:lstStyle/>
          <a:p>
            <a:r>
              <a:rPr lang="en-US" dirty="0" smtClean="0"/>
              <a:t>Set </a:t>
            </a:r>
            <a:r>
              <a:rPr lang="en-US" dirty="0" smtClean="0">
                <a:latin typeface="cmmi10"/>
              </a:rPr>
              <a:t>®</a:t>
            </a:r>
            <a:r>
              <a:rPr lang="en-US" dirty="0" smtClean="0"/>
              <a:t> = </a:t>
            </a:r>
            <a:r>
              <a:rPr lang="en-US" dirty="0" smtClean="0">
                <a:latin typeface="Franklin Gothic Book"/>
              </a:rPr>
              <a:t>n</a:t>
            </a:r>
            <a:r>
              <a:rPr lang="en-US" baseline="30000" dirty="0" smtClean="0">
                <a:latin typeface="Perpetua"/>
              </a:rPr>
              <a:t>2/3</a:t>
            </a:r>
            <a:r>
              <a:rPr lang="en-US" dirty="0" smtClean="0"/>
              <a:t> </a:t>
            </a:r>
            <a:r>
              <a:rPr lang="en-US" dirty="0" smtClean="0">
                <a:latin typeface="Franklin Gothic Book"/>
              </a:rPr>
              <a:t>log</a:t>
            </a:r>
            <a:r>
              <a:rPr lang="en-US" baseline="30000" dirty="0" smtClean="0">
                <a:latin typeface="Perpetua"/>
              </a:rPr>
              <a:t>2</a:t>
            </a:r>
            <a:r>
              <a:rPr lang="en-US" dirty="0" smtClean="0"/>
              <a:t> n</a:t>
            </a:r>
          </a:p>
          <a:p>
            <a:r>
              <a:rPr lang="en-US" dirty="0" smtClean="0"/>
              <a:t>Optimal Query size = </a:t>
            </a:r>
            <a:r>
              <a:rPr lang="en-US" dirty="0" smtClean="0">
                <a:latin typeface="cmmi10"/>
              </a:rPr>
              <a:t>®</a:t>
            </a:r>
            <a:r>
              <a:rPr lang="en-US" dirty="0" smtClean="0"/>
              <a:t> =  </a:t>
            </a:r>
            <a:r>
              <a:rPr lang="en-US" dirty="0" smtClean="0">
                <a:latin typeface="Franklin Gothic Book"/>
              </a:rPr>
              <a:t>n</a:t>
            </a:r>
            <a:r>
              <a:rPr lang="en-US" baseline="30000" dirty="0" smtClean="0">
                <a:latin typeface="Perpetua"/>
              </a:rPr>
              <a:t>2/3</a:t>
            </a:r>
            <a:r>
              <a:rPr lang="en-US" dirty="0" smtClean="0"/>
              <a:t> </a:t>
            </a:r>
            <a:r>
              <a:rPr lang="en-US" dirty="0" smtClean="0">
                <a:latin typeface="Franklin Gothic Book"/>
              </a:rPr>
              <a:t>log</a:t>
            </a:r>
            <a:r>
              <a:rPr lang="en-US" baseline="30000" dirty="0" smtClean="0">
                <a:latin typeface="Perpetua"/>
              </a:rPr>
              <a:t>2</a:t>
            </a:r>
            <a:r>
              <a:rPr lang="en-US" dirty="0" smtClean="0"/>
              <a:t> n</a:t>
            </a:r>
          </a:p>
          <a:p>
            <a:r>
              <a:rPr lang="en-US" dirty="0" smtClean="0"/>
              <a:t> </a:t>
            </a:r>
            <a:r>
              <a:rPr lang="en-US" dirty="0" smtClean="0">
                <a:latin typeface="cmmi10"/>
              </a:rPr>
              <a:t>¯</a:t>
            </a:r>
            <a:r>
              <a:rPr lang="en-US" dirty="0" smtClean="0"/>
              <a:t> = </a:t>
            </a:r>
            <a:r>
              <a:rPr lang="en-US" dirty="0" smtClean="0">
                <a:latin typeface="Franklin Gothic Book"/>
              </a:rPr>
              <a:t>log</a:t>
            </a:r>
            <a:r>
              <a:rPr lang="en-US" baseline="30000" dirty="0" smtClean="0">
                <a:latin typeface="Perpetua"/>
              </a:rPr>
              <a:t>2</a:t>
            </a:r>
            <a:r>
              <a:rPr lang="en-US" dirty="0" smtClean="0"/>
              <a:t> n</a:t>
            </a:r>
          </a:p>
          <a:p>
            <a:endParaRPr lang="en-US" dirty="0" smtClean="0"/>
          </a:p>
          <a:p>
            <a:pPr>
              <a:buNone/>
            </a:pPr>
            <a:endParaRPr lang="en-US" dirty="0"/>
          </a:p>
        </p:txBody>
      </p:sp>
      <p:sp>
        <p:nvSpPr>
          <p:cNvPr id="4" name="Right Brace 3"/>
          <p:cNvSpPr/>
          <p:nvPr/>
        </p:nvSpPr>
        <p:spPr>
          <a:xfrm rot="5400000">
            <a:off x="4305300" y="-876300"/>
            <a:ext cx="685800" cy="7467600"/>
          </a:xfrm>
          <a:prstGeom prst="rightBrace">
            <a:avLst>
              <a:gd name="adj1" fmla="val 3953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2781093" y="3200400"/>
            <a:ext cx="3238707" cy="461665"/>
          </a:xfrm>
          <a:prstGeom prst="rect">
            <a:avLst/>
          </a:prstGeom>
          <a:noFill/>
        </p:spPr>
        <p:txBody>
          <a:bodyPr wrap="none" rtlCol="0">
            <a:spAutoFit/>
          </a:bodyPr>
          <a:lstStyle/>
          <a:p>
            <a:r>
              <a:rPr lang="en-US" sz="2400" dirty="0" smtClean="0"/>
              <a:t>f and g are indistinguishable</a:t>
            </a:r>
            <a:endParaRPr lang="en-US" sz="2400" dirty="0"/>
          </a:p>
        </p:txBody>
      </p:sp>
      <p:sp>
        <p:nvSpPr>
          <p:cNvPr id="6" name="TextBox 5"/>
          <p:cNvSpPr txBox="1"/>
          <p:nvPr/>
        </p:nvSpPr>
        <p:spPr>
          <a:xfrm>
            <a:off x="841037" y="3908048"/>
            <a:ext cx="7769563" cy="892552"/>
          </a:xfrm>
          <a:prstGeom prst="rect">
            <a:avLst/>
          </a:prstGeom>
          <a:noFill/>
          <a:ln w="25400">
            <a:solidFill>
              <a:schemeClr val="tx1"/>
            </a:solidFill>
          </a:ln>
        </p:spPr>
        <p:txBody>
          <a:bodyPr wrap="none" rtlCol="0">
            <a:spAutoFit/>
          </a:bodyPr>
          <a:lstStyle/>
          <a:p>
            <a:r>
              <a:rPr lang="en-US" sz="2600" dirty="0" smtClean="0"/>
              <a:t>f(OPT) = min{ |R|, </a:t>
            </a:r>
            <a:r>
              <a:rPr lang="en-US" sz="2600" dirty="0" smtClean="0">
                <a:latin typeface="cmmi10"/>
              </a:rPr>
              <a:t>®</a:t>
            </a:r>
            <a:r>
              <a:rPr lang="en-US" sz="2600" dirty="0" smtClean="0"/>
              <a:t> } = |R| = </a:t>
            </a:r>
            <a:r>
              <a:rPr lang="en-US" sz="2600" dirty="0" smtClean="0">
                <a:latin typeface="cmmi10"/>
              </a:rPr>
              <a:t>®</a:t>
            </a:r>
            <a:r>
              <a:rPr lang="en-US" sz="2600" dirty="0" smtClean="0"/>
              <a:t> = O(</a:t>
            </a:r>
            <a:r>
              <a:rPr lang="en-US" sz="2600" dirty="0" smtClean="0">
                <a:latin typeface="Franklin Gothic Book"/>
              </a:rPr>
              <a:t>n</a:t>
            </a:r>
            <a:r>
              <a:rPr lang="en-US" sz="2600" baseline="30000" dirty="0" smtClean="0"/>
              <a:t>2/3</a:t>
            </a:r>
            <a:r>
              <a:rPr lang="en-US" sz="2600" dirty="0" smtClean="0"/>
              <a:t> </a:t>
            </a:r>
            <a:r>
              <a:rPr lang="en-US" sz="2600" dirty="0" smtClean="0">
                <a:latin typeface="Franklin Gothic Book"/>
              </a:rPr>
              <a:t>log</a:t>
            </a:r>
            <a:r>
              <a:rPr lang="en-US" sz="2600" baseline="30000" dirty="0" smtClean="0">
                <a:latin typeface="Perpetua"/>
              </a:rPr>
              <a:t>2</a:t>
            </a:r>
            <a:r>
              <a:rPr lang="en-US" sz="2600" dirty="0" smtClean="0"/>
              <a:t> n)</a:t>
            </a:r>
          </a:p>
          <a:p>
            <a:r>
              <a:rPr lang="en-US" sz="2600" dirty="0" err="1" smtClean="0">
                <a:latin typeface="Franklin Gothic Book"/>
              </a:rPr>
              <a:t>g</a:t>
            </a:r>
            <a:r>
              <a:rPr lang="en-US" sz="2600" baseline="-25000" dirty="0" err="1" smtClean="0"/>
              <a:t>R</a:t>
            </a:r>
            <a:r>
              <a:rPr lang="en-US" sz="2600" dirty="0" smtClean="0">
                <a:latin typeface="Franklin Gothic Book"/>
              </a:rPr>
              <a:t>(OPT</a:t>
            </a:r>
            <a:r>
              <a:rPr lang="en-US" sz="2600" dirty="0" smtClean="0"/>
              <a:t>) = min{| R </a:t>
            </a:r>
            <a:r>
              <a:rPr lang="en-US" sz="2600" dirty="0" smtClean="0">
                <a:latin typeface="cmsy10"/>
              </a:rPr>
              <a:t>Å</a:t>
            </a:r>
            <a:r>
              <a:rPr lang="en-US" sz="2600" dirty="0" smtClean="0"/>
              <a:t> </a:t>
            </a:r>
            <a:r>
              <a:rPr lang="en-US" sz="2600" dirty="0" err="1" smtClean="0"/>
              <a:t>R</a:t>
            </a:r>
            <a:r>
              <a:rPr lang="en-US" sz="2600" baseline="30000" dirty="0" err="1" smtClean="0"/>
              <a:t>c</a:t>
            </a:r>
            <a:r>
              <a:rPr lang="en-US" sz="2600" dirty="0" smtClean="0"/>
              <a:t>| +</a:t>
            </a:r>
            <a:r>
              <a:rPr lang="en-US" sz="2600" i="1" dirty="0" smtClean="0"/>
              <a:t> </a:t>
            </a:r>
            <a:r>
              <a:rPr lang="en-US" sz="2600" dirty="0" smtClean="0"/>
              <a:t>min( R </a:t>
            </a:r>
            <a:r>
              <a:rPr lang="en-US" sz="2600" dirty="0" smtClean="0">
                <a:latin typeface="cmsy10"/>
              </a:rPr>
              <a:t>Å</a:t>
            </a:r>
            <a:r>
              <a:rPr lang="en-US" sz="2600" dirty="0" smtClean="0"/>
              <a:t> R, </a:t>
            </a:r>
            <a:r>
              <a:rPr lang="en-US" sz="2600" dirty="0" smtClean="0">
                <a:latin typeface="cmmi10"/>
              </a:rPr>
              <a:t>¯ </a:t>
            </a:r>
            <a:r>
              <a:rPr lang="en-US" sz="2600" dirty="0" smtClean="0"/>
              <a:t>) } = </a:t>
            </a:r>
            <a:r>
              <a:rPr lang="en-US" sz="2600" dirty="0" smtClean="0">
                <a:latin typeface="cmmi10"/>
              </a:rPr>
              <a:t>¯</a:t>
            </a:r>
            <a:r>
              <a:rPr lang="en-US" sz="2600" dirty="0" smtClean="0"/>
              <a:t> = </a:t>
            </a:r>
            <a:r>
              <a:rPr lang="en-US" sz="2600" dirty="0" smtClean="0">
                <a:latin typeface="Franklin Gothic Book"/>
              </a:rPr>
              <a:t>log</a:t>
            </a:r>
            <a:r>
              <a:rPr lang="en-US" sz="2600" baseline="30000" dirty="0" smtClean="0"/>
              <a:t>2</a:t>
            </a:r>
            <a:r>
              <a:rPr lang="en-US" sz="2600" dirty="0" smtClean="0"/>
              <a:t> n</a:t>
            </a:r>
            <a:endParaRPr lang="en-US" sz="2600" dirty="0"/>
          </a:p>
        </p:txBody>
      </p:sp>
      <p:sp>
        <p:nvSpPr>
          <p:cNvPr id="7" name="Rounded Rectangle 6"/>
          <p:cNvSpPr/>
          <p:nvPr/>
        </p:nvSpPr>
        <p:spPr>
          <a:xfrm>
            <a:off x="609600" y="5029200"/>
            <a:ext cx="8229600" cy="1066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800" b="1" dirty="0" smtClean="0"/>
              <a:t>Theorem </a:t>
            </a:r>
            <a:r>
              <a:rPr lang="en-US" sz="2800" dirty="0" smtClean="0"/>
              <a:t>: </a:t>
            </a:r>
            <a:r>
              <a:rPr lang="en-US" sz="2800" dirty="0" err="1" smtClean="0"/>
              <a:t>Submodular</a:t>
            </a:r>
            <a:r>
              <a:rPr lang="en-US" sz="2800" dirty="0" smtClean="0"/>
              <a:t> Shortest Path problem is hard to approximate to a factor better than O(n</a:t>
            </a:r>
            <a:r>
              <a:rPr lang="en-US" sz="2800" baseline="30000" dirty="0" smtClean="0"/>
              <a:t>2/3</a:t>
            </a:r>
            <a:r>
              <a:rPr lang="en-US" sz="2800" dirty="0" smtClean="0"/>
              <a:t>)</a:t>
            </a: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33400" y="2209800"/>
          <a:ext cx="8229600" cy="2029460"/>
        </p:xfrm>
        <a:graphic>
          <a:graphicData uri="http://schemas.openxmlformats.org/drawingml/2006/table">
            <a:tbl>
              <a:tblPr/>
              <a:tblGrid>
                <a:gridCol w="1828800"/>
                <a:gridCol w="1463675"/>
                <a:gridCol w="1644650"/>
                <a:gridCol w="1646238"/>
                <a:gridCol w="1646237"/>
              </a:tblGrid>
              <a:tr h="415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Calibri" pitchFamily="34" charset="0"/>
                        </a:rPr>
                        <a:t>Problem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162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Calibri" pitchFamily="34" charset="0"/>
                        </a:rPr>
                        <a:t>Upper Bound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162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Calibri" pitchFamily="34" charset="0"/>
                        </a:rPr>
                        <a:t>Lower Bound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162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Calibri" pitchFamily="34" charset="0"/>
                        </a:rPr>
                        <a:t>Upper Bound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162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Calibri" pitchFamily="34" charset="0"/>
                        </a:rPr>
                        <a:t>Lower Bound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16200000" scaled="1"/>
                    </a:gradFill>
                  </a:tcPr>
                </a:tc>
              </a:tr>
              <a:tr h="415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Vertex Cover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 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2 - </a:t>
                      </a:r>
                      <a:r>
                        <a:rPr kumimoji="0" lang="el-GR" sz="1800" b="0" i="0" u="none" strike="noStrike" cap="none" normalizeH="0" baseline="0" smtClean="0">
                          <a:ln>
                            <a:noFill/>
                          </a:ln>
                          <a:solidFill>
                            <a:srgbClr val="000000"/>
                          </a:solidFill>
                          <a:effectLst/>
                          <a:latin typeface="Cambria Math" pitchFamily="18" charset="0"/>
                          <a:ea typeface="Cambria Math" pitchFamily="18" charset="0"/>
                          <a:cs typeface="Cambria Math" pitchFamily="18" charset="0"/>
                        </a:rPr>
                        <a:t>ϵ</a:t>
                      </a: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2. log 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mbria Math" pitchFamily="18" charset="0"/>
                          <a:ea typeface="Cambria Math" pitchFamily="18" charset="0"/>
                          <a:cs typeface="Cambria Math" pitchFamily="18" charset="0"/>
                        </a:rPr>
                        <a:t>𝛺(log n)</a:t>
                      </a:r>
                      <a:endParaRPr kumimoji="0" lang="en-US"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15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Shortest Path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O</a:t>
                      </a:r>
                      <a:r>
                        <a:rPr kumimoji="0" lang="en-US" sz="1800" b="0" i="0" u="none" strike="noStrike" cap="none" normalizeH="0" baseline="0" smtClean="0">
                          <a:ln>
                            <a:noFill/>
                          </a:ln>
                          <a:solidFill>
                            <a:srgbClr val="000000"/>
                          </a:solidFill>
                          <a:effectLst/>
                          <a:latin typeface="Cambria Math" pitchFamily="18" charset="0"/>
                          <a:ea typeface="Cambria Math" pitchFamily="18" charset="0"/>
                          <a:cs typeface="Cambria Math" pitchFamily="18" charset="0"/>
                        </a:rPr>
                        <a:t>(n</a:t>
                      </a:r>
                      <a:r>
                        <a:rPr kumimoji="0" lang="en-US" sz="1800" b="0" i="0" u="none" strike="noStrike" cap="none" normalizeH="0" baseline="30000" smtClean="0">
                          <a:ln>
                            <a:noFill/>
                          </a:ln>
                          <a:solidFill>
                            <a:srgbClr val="000000"/>
                          </a:solidFill>
                          <a:effectLst/>
                          <a:latin typeface="Cambria Math" pitchFamily="18" charset="0"/>
                          <a:ea typeface="Cambria Math" pitchFamily="18" charset="0"/>
                          <a:cs typeface="Cambria Math" pitchFamily="18" charset="0"/>
                        </a:rPr>
                        <a:t>2/3</a:t>
                      </a:r>
                      <a:r>
                        <a:rPr kumimoji="0" lang="en-US" sz="1800" b="0" i="0" u="none" strike="noStrike" cap="none" normalizeH="0" baseline="0" smtClean="0">
                          <a:ln>
                            <a:noFill/>
                          </a:ln>
                          <a:solidFill>
                            <a:srgbClr val="000000"/>
                          </a:solidFill>
                          <a:effectLst/>
                          <a:latin typeface="Cambria Math" pitchFamily="18" charset="0"/>
                          <a:ea typeface="Cambria Math" pitchFamily="18" charset="0"/>
                          <a:cs typeface="Cambria Math" pitchFamily="18" charset="0"/>
                        </a:rPr>
                        <a:t> )</a:t>
                      </a: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mbria Math" pitchFamily="18" charset="0"/>
                          <a:ea typeface="Cambria Math" pitchFamily="18" charset="0"/>
                          <a:cs typeface="Cambria Math" pitchFamily="18" charset="0"/>
                        </a:rPr>
                        <a:t>𝛺(n</a:t>
                      </a:r>
                      <a:r>
                        <a:rPr kumimoji="0" lang="en-US" sz="1800" b="0" i="0" u="none" strike="noStrike" cap="none" normalizeH="0" baseline="30000" dirty="0" smtClean="0">
                          <a:ln>
                            <a:noFill/>
                          </a:ln>
                          <a:solidFill>
                            <a:srgbClr val="000000"/>
                          </a:solidFill>
                          <a:effectLst/>
                          <a:latin typeface="Cambria Math" pitchFamily="18" charset="0"/>
                          <a:ea typeface="Cambria Math" pitchFamily="18" charset="0"/>
                          <a:cs typeface="Cambria Math" pitchFamily="18" charset="0"/>
                        </a:rPr>
                        <a:t>2/3</a:t>
                      </a:r>
                      <a:r>
                        <a:rPr kumimoji="0" lang="en-US" sz="1800" b="0" i="0" u="none" strike="noStrike" cap="none" normalizeH="0" baseline="0" dirty="0" smtClean="0">
                          <a:ln>
                            <a:noFill/>
                          </a:ln>
                          <a:solidFill>
                            <a:srgbClr val="000000"/>
                          </a:solidFill>
                          <a:effectLst/>
                          <a:latin typeface="Cambria Math" pitchFamily="18" charset="0"/>
                          <a:ea typeface="Cambria Math" pitchFamily="18" charset="0"/>
                          <a:cs typeface="Cambria Math" pitchFamily="18" charset="0"/>
                        </a:rPr>
                        <a:t>)</a:t>
                      </a:r>
                      <a:endParaRPr kumimoji="0" lang="en-US"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O</a:t>
                      </a:r>
                      <a:r>
                        <a:rPr kumimoji="0" lang="en-US" sz="1800" b="0" i="0" u="none" strike="noStrike" cap="none" normalizeH="0" baseline="0" smtClean="0">
                          <a:ln>
                            <a:noFill/>
                          </a:ln>
                          <a:solidFill>
                            <a:srgbClr val="000000"/>
                          </a:solidFill>
                          <a:effectLst/>
                          <a:latin typeface="Cambria Math" pitchFamily="18" charset="0"/>
                          <a:ea typeface="Cambria Math" pitchFamily="18" charset="0"/>
                          <a:cs typeface="Cambria Math" pitchFamily="18" charset="0"/>
                        </a:rPr>
                        <a:t>(n</a:t>
                      </a:r>
                      <a:r>
                        <a:rPr kumimoji="0" lang="en-US" sz="1800" b="0" i="0" u="none" strike="noStrike" cap="none" normalizeH="0" baseline="30000" smtClean="0">
                          <a:ln>
                            <a:noFill/>
                          </a:ln>
                          <a:solidFill>
                            <a:srgbClr val="000000"/>
                          </a:solidFill>
                          <a:effectLst/>
                          <a:latin typeface="Cambria Math" pitchFamily="18" charset="0"/>
                          <a:ea typeface="Cambria Math" pitchFamily="18" charset="0"/>
                          <a:cs typeface="Cambria Math" pitchFamily="18" charset="0"/>
                        </a:rPr>
                        <a:t>2/3</a:t>
                      </a:r>
                      <a:r>
                        <a:rPr kumimoji="0" lang="en-US" sz="1800" b="0" i="0" u="none" strike="noStrike" cap="none" normalizeH="0" baseline="0" smtClean="0">
                          <a:ln>
                            <a:noFill/>
                          </a:ln>
                          <a:solidFill>
                            <a:srgbClr val="000000"/>
                          </a:solidFill>
                          <a:effectLst/>
                          <a:latin typeface="Cambria Math" pitchFamily="18" charset="0"/>
                          <a:ea typeface="Cambria Math" pitchFamily="18" charset="0"/>
                          <a:cs typeface="Cambria Math" pitchFamily="18" charset="0"/>
                        </a:rPr>
                        <a:t> )</a:t>
                      </a: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mbria Math" pitchFamily="18" charset="0"/>
                          <a:ea typeface="Cambria Math" pitchFamily="18" charset="0"/>
                          <a:cs typeface="Cambria Math" pitchFamily="18" charset="0"/>
                        </a:rPr>
                        <a:t>𝛺(n</a:t>
                      </a:r>
                      <a:r>
                        <a:rPr kumimoji="0" lang="en-US" sz="1800" b="0" i="0" u="none" strike="noStrike" cap="none" normalizeH="0" baseline="30000" dirty="0" smtClean="0">
                          <a:ln>
                            <a:noFill/>
                          </a:ln>
                          <a:solidFill>
                            <a:srgbClr val="000000"/>
                          </a:solidFill>
                          <a:effectLst/>
                          <a:latin typeface="Cambria Math" pitchFamily="18" charset="0"/>
                          <a:ea typeface="Cambria Math" pitchFamily="18" charset="0"/>
                          <a:cs typeface="Cambria Math" pitchFamily="18" charset="0"/>
                        </a:rPr>
                        <a:t>2/3</a:t>
                      </a:r>
                      <a:r>
                        <a:rPr kumimoji="0" lang="en-US" sz="1800" b="0" i="0" u="none" strike="noStrike" cap="none" normalizeH="0" baseline="0" dirty="0" smtClean="0">
                          <a:ln>
                            <a:noFill/>
                          </a:ln>
                          <a:solidFill>
                            <a:srgbClr val="000000"/>
                          </a:solidFill>
                          <a:effectLst/>
                          <a:latin typeface="Cambria Math" pitchFamily="18" charset="0"/>
                          <a:ea typeface="Cambria Math" pitchFamily="18" charset="0"/>
                          <a:cs typeface="Cambria Math" pitchFamily="18" charset="0"/>
                        </a:rPr>
                        <a:t>)</a:t>
                      </a:r>
                      <a:endParaRPr kumimoji="0" lang="en-US"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50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Spanning Tree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mbria Math" pitchFamily="18" charset="0"/>
                          <a:ea typeface="Cambria Math" pitchFamily="18" charset="0"/>
                          <a:cs typeface="Cambria Math" pitchFamily="18" charset="0"/>
                        </a:rPr>
                        <a:t>𝛺(n)</a:t>
                      </a:r>
                      <a:endParaRPr kumimoji="0" lang="en-US"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mbria Math" pitchFamily="18" charset="0"/>
                          <a:ea typeface="Cambria Math" pitchFamily="18" charset="0"/>
                          <a:cs typeface="Cambria Math" pitchFamily="18" charset="0"/>
                        </a:rPr>
                        <a:t>𝛺(n)</a:t>
                      </a:r>
                      <a:endParaRPr kumimoji="0" lang="en-US"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15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Perfect Matching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mbria Math" pitchFamily="18" charset="0"/>
                          <a:ea typeface="Cambria Math" pitchFamily="18" charset="0"/>
                          <a:cs typeface="Cambria Math" pitchFamily="18" charset="0"/>
                        </a:rPr>
                        <a:t>𝛺(n)</a:t>
                      </a:r>
                      <a:endParaRPr kumimoji="0" lang="en-US"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mbria Math" pitchFamily="18" charset="0"/>
                          <a:ea typeface="Cambria Math" pitchFamily="18" charset="0"/>
                          <a:cs typeface="Cambria Math" pitchFamily="18" charset="0"/>
                        </a:rPr>
                        <a:t>𝛺(n)</a:t>
                      </a:r>
                      <a:endParaRPr kumimoji="0" lang="en-US"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6" name="TextBox 5"/>
          <p:cNvSpPr txBox="1"/>
          <p:nvPr/>
        </p:nvSpPr>
        <p:spPr>
          <a:xfrm>
            <a:off x="6248400" y="1752600"/>
            <a:ext cx="1676400" cy="369888"/>
          </a:xfrm>
          <a:prstGeom prst="rect">
            <a:avLst/>
          </a:prstGeom>
          <a:gradFill flip="none" rotWithShape="1">
            <a:gsLst>
              <a:gs pos="0">
                <a:schemeClr val="accent2">
                  <a:alpha val="67000"/>
                </a:schemeClr>
              </a:gs>
              <a:gs pos="50000">
                <a:schemeClr val="accent1">
                  <a:tint val="44500"/>
                  <a:satMod val="160000"/>
                </a:schemeClr>
              </a:gs>
              <a:gs pos="100000">
                <a:schemeClr val="accent1">
                  <a:tint val="23500"/>
                  <a:satMod val="160000"/>
                </a:schemeClr>
              </a:gs>
            </a:gsLst>
            <a:lin ang="16200000" scaled="1"/>
            <a:tileRect/>
          </a:gradFill>
        </p:spPr>
        <p:txBody>
          <a:bodyPr>
            <a:spAutoFit/>
          </a:bodyPr>
          <a:lstStyle/>
          <a:p>
            <a:pPr fontAlgn="auto">
              <a:spcBef>
                <a:spcPts val="0"/>
              </a:spcBef>
              <a:spcAft>
                <a:spcPts val="0"/>
              </a:spcAft>
              <a:defRPr/>
            </a:pPr>
            <a:r>
              <a:rPr lang="en-US" dirty="0">
                <a:latin typeface="+mn-lt"/>
              </a:rPr>
              <a:t>Multiple Agents</a:t>
            </a:r>
          </a:p>
        </p:txBody>
      </p:sp>
      <p:sp>
        <p:nvSpPr>
          <p:cNvPr id="7" name="TextBox 6"/>
          <p:cNvSpPr txBox="1"/>
          <p:nvPr/>
        </p:nvSpPr>
        <p:spPr>
          <a:xfrm>
            <a:off x="3124200" y="1752600"/>
            <a:ext cx="1371600" cy="381000"/>
          </a:xfrm>
          <a:prstGeom prst="rect">
            <a:avLst/>
          </a:prstGeom>
          <a:gradFill flip="none" rotWithShape="1">
            <a:gsLst>
              <a:gs pos="0">
                <a:schemeClr val="accent2">
                  <a:alpha val="67000"/>
                </a:schemeClr>
              </a:gs>
              <a:gs pos="50000">
                <a:schemeClr val="accent1">
                  <a:tint val="44500"/>
                  <a:satMod val="160000"/>
                </a:schemeClr>
              </a:gs>
              <a:gs pos="100000">
                <a:schemeClr val="accent1">
                  <a:tint val="23500"/>
                  <a:satMod val="160000"/>
                </a:schemeClr>
              </a:gs>
            </a:gsLst>
            <a:lin ang="16200000" scaled="1"/>
            <a:tileRect/>
          </a:gradFill>
        </p:spPr>
        <p:txBody>
          <a:bodyPr>
            <a:spAutoFit/>
          </a:bodyPr>
          <a:lstStyle/>
          <a:p>
            <a:pPr fontAlgn="auto">
              <a:spcBef>
                <a:spcPts val="0"/>
              </a:spcBef>
              <a:spcAft>
                <a:spcPts val="0"/>
              </a:spcAft>
              <a:defRPr/>
            </a:pPr>
            <a:r>
              <a:rPr lang="en-US" dirty="0">
                <a:latin typeface="+mn-lt"/>
              </a:rPr>
              <a:t>Single Agent</a:t>
            </a:r>
          </a:p>
        </p:txBody>
      </p:sp>
      <p:sp>
        <p:nvSpPr>
          <p:cNvPr id="7212" name="TextBox 8"/>
          <p:cNvSpPr txBox="1">
            <a:spLocks noChangeArrowheads="1"/>
          </p:cNvSpPr>
          <p:nvPr/>
        </p:nvSpPr>
        <p:spPr bwMode="auto">
          <a:xfrm>
            <a:off x="6705600" y="4495800"/>
            <a:ext cx="1828800" cy="646113"/>
          </a:xfrm>
          <a:prstGeom prst="rect">
            <a:avLst/>
          </a:prstGeom>
          <a:noFill/>
          <a:ln w="9525">
            <a:noFill/>
            <a:miter lim="800000"/>
            <a:headEnd/>
            <a:tailEnd/>
          </a:ln>
        </p:spPr>
        <p:txBody>
          <a:bodyPr>
            <a:spAutoFit/>
          </a:bodyPr>
          <a:lstStyle/>
          <a:p>
            <a:r>
              <a:rPr lang="en-US" b="1">
                <a:latin typeface="Calibri" pitchFamily="34" charset="0"/>
              </a:rPr>
              <a:t>n: # of vertices in graph G</a:t>
            </a:r>
          </a:p>
        </p:txBody>
      </p:sp>
      <p:sp>
        <p:nvSpPr>
          <p:cNvPr id="8" name="TextBox 7"/>
          <p:cNvSpPr txBox="1"/>
          <p:nvPr/>
        </p:nvSpPr>
        <p:spPr>
          <a:xfrm>
            <a:off x="990600" y="5410200"/>
            <a:ext cx="7467600" cy="461665"/>
          </a:xfrm>
          <a:prstGeom prst="rect">
            <a:avLst/>
          </a:prstGeom>
          <a:noFill/>
        </p:spPr>
        <p:txBody>
          <a:bodyPr wrap="square" rtlCol="0">
            <a:spAutoFit/>
          </a:bodyPr>
          <a:lstStyle/>
          <a:p>
            <a:r>
              <a:rPr lang="en-US" sz="2400" dirty="0" smtClean="0">
                <a:solidFill>
                  <a:srgbClr val="FF0000"/>
                </a:solidFill>
              </a:rPr>
              <a:t>What’s the right model to study economies of scale? </a:t>
            </a:r>
            <a:endParaRPr lang="en-US" sz="2400" dirty="0">
              <a:solidFill>
                <a:srgbClr val="FF0000"/>
              </a:solidFill>
            </a:endParaRPr>
          </a:p>
        </p:txBody>
      </p:sp>
      <p:sp>
        <p:nvSpPr>
          <p:cNvPr id="9" name="Title 8"/>
          <p:cNvSpPr>
            <a:spLocks noGrp="1"/>
          </p:cNvSpPr>
          <p:nvPr>
            <p:ph type="title"/>
          </p:nvPr>
        </p:nvSpPr>
        <p:spPr/>
        <p:txBody>
          <a:bodyPr/>
          <a:lstStyle/>
          <a:p>
            <a:r>
              <a:rPr lang="en-US" dirty="0" smtClean="0"/>
              <a:t>Summary</a:t>
            </a:r>
            <a:endParaRPr lang="en-US"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Newer Models</a:t>
            </a:r>
            <a:endParaRPr lang="en-US" dirty="0"/>
          </a:p>
        </p:txBody>
      </p:sp>
      <p:sp>
        <p:nvSpPr>
          <p:cNvPr id="3" name="Content Placeholder 2"/>
          <p:cNvSpPr>
            <a:spLocks noGrp="1"/>
          </p:cNvSpPr>
          <p:nvPr>
            <p:ph sz="quarter" idx="1"/>
          </p:nvPr>
        </p:nvSpPr>
        <p:spPr/>
        <p:txBody>
          <a:bodyPr/>
          <a:lstStyle/>
          <a:p>
            <a:r>
              <a:rPr lang="en-US" dirty="0" smtClean="0"/>
              <a:t>Discount Models</a:t>
            </a:r>
          </a:p>
          <a:p>
            <a:pPr lvl="1"/>
            <a:endParaRPr lang="en-US" dirty="0"/>
          </a:p>
        </p:txBody>
      </p:sp>
      <p:sp>
        <p:nvSpPr>
          <p:cNvPr id="4" name="Oval 3"/>
          <p:cNvSpPr/>
          <p:nvPr/>
        </p:nvSpPr>
        <p:spPr>
          <a:xfrm>
            <a:off x="1600200" y="3429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p>
        </p:txBody>
      </p:sp>
      <p:sp>
        <p:nvSpPr>
          <p:cNvPr id="5" name="Oval 4"/>
          <p:cNvSpPr/>
          <p:nvPr/>
        </p:nvSpPr>
        <p:spPr>
          <a:xfrm>
            <a:off x="2819400" y="3124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p>
        </p:txBody>
      </p:sp>
      <p:sp>
        <p:nvSpPr>
          <p:cNvPr id="6" name="Oval 5"/>
          <p:cNvSpPr/>
          <p:nvPr/>
        </p:nvSpPr>
        <p:spPr>
          <a:xfrm>
            <a:off x="2438400" y="3810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p>
        </p:txBody>
      </p:sp>
      <p:sp>
        <p:nvSpPr>
          <p:cNvPr id="7" name="Oval 6"/>
          <p:cNvSpPr/>
          <p:nvPr/>
        </p:nvSpPr>
        <p:spPr>
          <a:xfrm>
            <a:off x="1981200" y="4724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p>
        </p:txBody>
      </p:sp>
      <p:sp>
        <p:nvSpPr>
          <p:cNvPr id="8" name="Oval 7"/>
          <p:cNvSpPr/>
          <p:nvPr/>
        </p:nvSpPr>
        <p:spPr>
          <a:xfrm>
            <a:off x="3352800" y="3886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p>
        </p:txBody>
      </p:sp>
      <p:sp>
        <p:nvSpPr>
          <p:cNvPr id="9" name="Oval 8"/>
          <p:cNvSpPr/>
          <p:nvPr/>
        </p:nvSpPr>
        <p:spPr>
          <a:xfrm>
            <a:off x="2286000" y="4343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p>
        </p:txBody>
      </p:sp>
      <p:sp>
        <p:nvSpPr>
          <p:cNvPr id="10" name="Oval 9"/>
          <p:cNvSpPr/>
          <p:nvPr/>
        </p:nvSpPr>
        <p:spPr>
          <a:xfrm>
            <a:off x="2209800" y="3048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p>
        </p:txBody>
      </p:sp>
      <p:sp>
        <p:nvSpPr>
          <p:cNvPr id="11" name="Oval 10"/>
          <p:cNvSpPr/>
          <p:nvPr/>
        </p:nvSpPr>
        <p:spPr>
          <a:xfrm>
            <a:off x="2895600" y="4114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p>
        </p:txBody>
      </p:sp>
      <p:cxnSp>
        <p:nvCxnSpPr>
          <p:cNvPr id="12" name="Straight Connector 11"/>
          <p:cNvCxnSpPr>
            <a:stCxn id="4" idx="6"/>
            <a:endCxn id="6" idx="2"/>
          </p:cNvCxnSpPr>
          <p:nvPr/>
        </p:nvCxnSpPr>
        <p:spPr>
          <a:xfrm>
            <a:off x="1752600" y="3505200"/>
            <a:ext cx="6858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0" idx="5"/>
            <a:endCxn id="6" idx="0"/>
          </p:cNvCxnSpPr>
          <p:nvPr/>
        </p:nvCxnSpPr>
        <p:spPr>
          <a:xfrm rot="16200000" flipH="1">
            <a:off x="2111282" y="3406682"/>
            <a:ext cx="631918" cy="1747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6" idx="7"/>
            <a:endCxn id="5" idx="3"/>
          </p:cNvCxnSpPr>
          <p:nvPr/>
        </p:nvCxnSpPr>
        <p:spPr>
          <a:xfrm rot="5400000" flipH="1" flipV="1">
            <a:off x="2416082" y="3406682"/>
            <a:ext cx="578036" cy="2732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6" idx="5"/>
            <a:endCxn id="11" idx="1"/>
          </p:cNvCxnSpPr>
          <p:nvPr/>
        </p:nvCxnSpPr>
        <p:spPr>
          <a:xfrm rot="16200000" flipH="1">
            <a:off x="2644682" y="3863882"/>
            <a:ext cx="197036" cy="3494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5" idx="5"/>
            <a:endCxn id="8" idx="1"/>
          </p:cNvCxnSpPr>
          <p:nvPr/>
        </p:nvCxnSpPr>
        <p:spPr>
          <a:xfrm rot="16200000" flipH="1">
            <a:off x="2835182" y="3368582"/>
            <a:ext cx="654236" cy="4256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 idx="4"/>
            <a:endCxn id="4" idx="7"/>
          </p:cNvCxnSpPr>
          <p:nvPr/>
        </p:nvCxnSpPr>
        <p:spPr>
          <a:xfrm rot="5400000">
            <a:off x="1882682" y="3048000"/>
            <a:ext cx="250918" cy="5557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6" idx="4"/>
            <a:endCxn id="9" idx="0"/>
          </p:cNvCxnSpPr>
          <p:nvPr/>
        </p:nvCxnSpPr>
        <p:spPr>
          <a:xfrm rot="5400000">
            <a:off x="2247900" y="4076700"/>
            <a:ext cx="381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9" idx="3"/>
            <a:endCxn id="7" idx="7"/>
          </p:cNvCxnSpPr>
          <p:nvPr/>
        </p:nvCxnSpPr>
        <p:spPr>
          <a:xfrm rot="5400000">
            <a:off x="2073182" y="4511582"/>
            <a:ext cx="273236" cy="19703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4" idx="4"/>
          </p:cNvCxnSpPr>
          <p:nvPr/>
        </p:nvCxnSpPr>
        <p:spPr>
          <a:xfrm rot="5400000">
            <a:off x="1181100" y="3924300"/>
            <a:ext cx="8382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0"/>
          </p:cNvCxnSpPr>
          <p:nvPr/>
        </p:nvCxnSpPr>
        <p:spPr>
          <a:xfrm rot="16200000" flipV="1">
            <a:off x="1981200" y="3962400"/>
            <a:ext cx="0" cy="762000"/>
          </a:xfrm>
          <a:prstGeom prst="line">
            <a:avLst/>
          </a:prstGeom>
        </p:spPr>
        <p:style>
          <a:lnRef idx="1">
            <a:schemeClr val="accent1"/>
          </a:lnRef>
          <a:fillRef idx="0">
            <a:schemeClr val="accent1"/>
          </a:fillRef>
          <a:effectRef idx="0">
            <a:schemeClr val="accent1"/>
          </a:effectRef>
          <a:fontRef idx="minor">
            <a:schemeClr val="tx1"/>
          </a:fontRef>
        </p:style>
      </p:cxnSp>
      <p:pic>
        <p:nvPicPr>
          <p:cNvPr id="22" name="Picture 2" descr="C:\Program Files\Microsoft Office\MEDIA\CAGCAT10\j0292020.wmf"/>
          <p:cNvPicPr>
            <a:picLocks noChangeAspect="1" noChangeArrowheads="1"/>
          </p:cNvPicPr>
          <p:nvPr/>
        </p:nvPicPr>
        <p:blipFill>
          <a:blip r:embed="rId3" cstate="print"/>
          <a:srcRect/>
          <a:stretch>
            <a:fillRect/>
          </a:stretch>
        </p:blipFill>
        <p:spPr bwMode="auto">
          <a:xfrm>
            <a:off x="5334000" y="1981200"/>
            <a:ext cx="1219200" cy="1157166"/>
          </a:xfrm>
          <a:prstGeom prst="rect">
            <a:avLst/>
          </a:prstGeom>
          <a:noFill/>
        </p:spPr>
      </p:pic>
      <p:pic>
        <p:nvPicPr>
          <p:cNvPr id="23" name="Picture 2" descr="C:\Program Files\Microsoft Office\MEDIA\CAGCAT10\j0292020.wmf"/>
          <p:cNvPicPr>
            <a:picLocks noChangeAspect="1" noChangeArrowheads="1"/>
          </p:cNvPicPr>
          <p:nvPr/>
        </p:nvPicPr>
        <p:blipFill>
          <a:blip r:embed="rId3" cstate="print"/>
          <a:srcRect/>
          <a:stretch>
            <a:fillRect/>
          </a:stretch>
        </p:blipFill>
        <p:spPr bwMode="auto">
          <a:xfrm>
            <a:off x="5334000" y="3429000"/>
            <a:ext cx="1219200" cy="1157166"/>
          </a:xfrm>
          <a:prstGeom prst="rect">
            <a:avLst/>
          </a:prstGeom>
          <a:noFill/>
        </p:spPr>
      </p:pic>
      <p:pic>
        <p:nvPicPr>
          <p:cNvPr id="24" name="Picture 2" descr="C:\Program Files\Microsoft Office\MEDIA\CAGCAT10\j0292020.wmf"/>
          <p:cNvPicPr>
            <a:picLocks noChangeAspect="1" noChangeArrowheads="1"/>
          </p:cNvPicPr>
          <p:nvPr/>
        </p:nvPicPr>
        <p:blipFill>
          <a:blip r:embed="rId3" cstate="print"/>
          <a:srcRect/>
          <a:stretch>
            <a:fillRect/>
          </a:stretch>
        </p:blipFill>
        <p:spPr bwMode="auto">
          <a:xfrm>
            <a:off x="5410200" y="4724400"/>
            <a:ext cx="1219200" cy="1157166"/>
          </a:xfrm>
          <a:prstGeom prst="rect">
            <a:avLst/>
          </a:prstGeom>
          <a:noFill/>
        </p:spPr>
      </p:pic>
      <p:sp>
        <p:nvSpPr>
          <p:cNvPr id="26" name="TextBox 25"/>
          <p:cNvSpPr txBox="1"/>
          <p:nvPr/>
        </p:nvSpPr>
        <p:spPr>
          <a:xfrm>
            <a:off x="4191000" y="1828800"/>
            <a:ext cx="762000" cy="646331"/>
          </a:xfrm>
          <a:prstGeom prst="rect">
            <a:avLst/>
          </a:prstGeom>
          <a:noFill/>
        </p:spPr>
        <p:txBody>
          <a:bodyPr wrap="square" rtlCol="0">
            <a:spAutoFit/>
          </a:bodyPr>
          <a:lstStyle/>
          <a:p>
            <a:r>
              <a:rPr lang="en-US" sz="5400" i="1" baseline="-25000" dirty="0" smtClean="0"/>
              <a:t>f</a:t>
            </a:r>
            <a:endParaRPr lang="en-US" sz="5400" i="1" baseline="-25000" dirty="0"/>
          </a:p>
        </p:txBody>
      </p:sp>
      <p:sp>
        <p:nvSpPr>
          <p:cNvPr id="29" name="TextBox 28"/>
          <p:cNvSpPr txBox="1"/>
          <p:nvPr/>
        </p:nvSpPr>
        <p:spPr>
          <a:xfrm>
            <a:off x="4003185" y="4468968"/>
            <a:ext cx="762000" cy="646331"/>
          </a:xfrm>
          <a:prstGeom prst="rect">
            <a:avLst/>
          </a:prstGeom>
          <a:noFill/>
        </p:spPr>
        <p:txBody>
          <a:bodyPr wrap="square" rtlCol="0">
            <a:spAutoFit/>
          </a:bodyPr>
          <a:lstStyle/>
          <a:p>
            <a:r>
              <a:rPr lang="en-US" sz="5400" i="1" baseline="-25000" dirty="0" smtClean="0"/>
              <a:t>h</a:t>
            </a:r>
            <a:endParaRPr lang="en-US" sz="5400" i="1" baseline="-25000" dirty="0"/>
          </a:p>
        </p:txBody>
      </p:sp>
      <p:sp>
        <p:nvSpPr>
          <p:cNvPr id="32" name="TextBox 31"/>
          <p:cNvSpPr txBox="1"/>
          <p:nvPr/>
        </p:nvSpPr>
        <p:spPr>
          <a:xfrm>
            <a:off x="4267200" y="3276600"/>
            <a:ext cx="762000" cy="646331"/>
          </a:xfrm>
          <a:prstGeom prst="rect">
            <a:avLst/>
          </a:prstGeom>
          <a:noFill/>
        </p:spPr>
        <p:txBody>
          <a:bodyPr wrap="square" rtlCol="0">
            <a:spAutoFit/>
          </a:bodyPr>
          <a:lstStyle/>
          <a:p>
            <a:r>
              <a:rPr lang="en-US" sz="5400" i="1" baseline="-25000" dirty="0" smtClean="0"/>
              <a:t>g</a:t>
            </a:r>
            <a:endParaRPr lang="en-US" sz="5400" i="1" baseline="-25000" dirty="0"/>
          </a:p>
        </p:txBody>
      </p:sp>
      <p:cxnSp>
        <p:nvCxnSpPr>
          <p:cNvPr id="34" name="Straight Arrow Connector 33"/>
          <p:cNvCxnSpPr>
            <a:stCxn id="22" idx="1"/>
          </p:cNvCxnSpPr>
          <p:nvPr/>
        </p:nvCxnSpPr>
        <p:spPr>
          <a:xfrm rot="10800000" flipV="1">
            <a:off x="3505200" y="2559782"/>
            <a:ext cx="1828800" cy="7168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3" idx="1"/>
          </p:cNvCxnSpPr>
          <p:nvPr/>
        </p:nvCxnSpPr>
        <p:spPr>
          <a:xfrm rot="10800000">
            <a:off x="3810000" y="3962401"/>
            <a:ext cx="1524000" cy="451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4" idx="1"/>
          </p:cNvCxnSpPr>
          <p:nvPr/>
        </p:nvCxnSpPr>
        <p:spPr>
          <a:xfrm rot="10800000">
            <a:off x="3657600" y="4419601"/>
            <a:ext cx="1752600" cy="8833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1481067" y="428222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p>
        </p:txBody>
      </p:sp>
      <p:grpSp>
        <p:nvGrpSpPr>
          <p:cNvPr id="41" name="Group 40"/>
          <p:cNvGrpSpPr/>
          <p:nvPr/>
        </p:nvGrpSpPr>
        <p:grpSpPr>
          <a:xfrm>
            <a:off x="3847563" y="2474889"/>
            <a:ext cx="990600" cy="369332"/>
            <a:chOff x="3886200" y="2590800"/>
            <a:chExt cx="990600" cy="369332"/>
          </a:xfrm>
        </p:grpSpPr>
        <p:sp>
          <p:nvSpPr>
            <p:cNvPr id="38" name="TextBox 37"/>
            <p:cNvSpPr txBox="1"/>
            <p:nvPr/>
          </p:nvSpPr>
          <p:spPr>
            <a:xfrm>
              <a:off x="3886200" y="2590800"/>
              <a:ext cx="990600" cy="369332"/>
            </a:xfrm>
            <a:prstGeom prst="rect">
              <a:avLst/>
            </a:prstGeom>
            <a:noFill/>
          </p:spPr>
          <p:txBody>
            <a:bodyPr wrap="square" rtlCol="0">
              <a:spAutoFit/>
            </a:bodyPr>
            <a:lstStyle/>
            <a:p>
              <a:r>
                <a:rPr lang="en-US" i="1" dirty="0" smtClean="0"/>
                <a:t>E          R</a:t>
              </a:r>
              <a:endParaRPr lang="en-US" i="1" dirty="0"/>
            </a:p>
          </p:txBody>
        </p:sp>
        <p:cxnSp>
          <p:nvCxnSpPr>
            <p:cNvPr id="40" name="Straight Arrow Connector 39"/>
            <p:cNvCxnSpPr/>
            <p:nvPr/>
          </p:nvCxnSpPr>
          <p:spPr>
            <a:xfrm>
              <a:off x="4191000" y="2741612"/>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4038600" y="3962400"/>
            <a:ext cx="990600" cy="369332"/>
            <a:chOff x="3886200" y="2590800"/>
            <a:chExt cx="990600" cy="369332"/>
          </a:xfrm>
        </p:grpSpPr>
        <p:sp>
          <p:nvSpPr>
            <p:cNvPr id="43" name="TextBox 42"/>
            <p:cNvSpPr txBox="1"/>
            <p:nvPr/>
          </p:nvSpPr>
          <p:spPr>
            <a:xfrm>
              <a:off x="3886200" y="2590800"/>
              <a:ext cx="990600" cy="369332"/>
            </a:xfrm>
            <a:prstGeom prst="rect">
              <a:avLst/>
            </a:prstGeom>
            <a:noFill/>
          </p:spPr>
          <p:txBody>
            <a:bodyPr wrap="square" rtlCol="0">
              <a:spAutoFit/>
            </a:bodyPr>
            <a:lstStyle/>
            <a:p>
              <a:r>
                <a:rPr lang="en-US" i="1" dirty="0" smtClean="0"/>
                <a:t>E          R</a:t>
              </a:r>
              <a:endParaRPr lang="en-US" i="1" dirty="0"/>
            </a:p>
          </p:txBody>
        </p:sp>
        <p:cxnSp>
          <p:nvCxnSpPr>
            <p:cNvPr id="44" name="Straight Arrow Connector 43"/>
            <p:cNvCxnSpPr/>
            <p:nvPr/>
          </p:nvCxnSpPr>
          <p:spPr>
            <a:xfrm>
              <a:off x="4191000" y="2741612"/>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3708042" y="4965879"/>
            <a:ext cx="990600" cy="369332"/>
            <a:chOff x="3886200" y="2590800"/>
            <a:chExt cx="990600" cy="369332"/>
          </a:xfrm>
        </p:grpSpPr>
        <p:sp>
          <p:nvSpPr>
            <p:cNvPr id="46" name="TextBox 45"/>
            <p:cNvSpPr txBox="1"/>
            <p:nvPr/>
          </p:nvSpPr>
          <p:spPr>
            <a:xfrm>
              <a:off x="3886200" y="2590800"/>
              <a:ext cx="990600" cy="369332"/>
            </a:xfrm>
            <a:prstGeom prst="rect">
              <a:avLst/>
            </a:prstGeom>
            <a:noFill/>
          </p:spPr>
          <p:txBody>
            <a:bodyPr wrap="square" rtlCol="0">
              <a:spAutoFit/>
            </a:bodyPr>
            <a:lstStyle/>
            <a:p>
              <a:r>
                <a:rPr lang="en-US" i="1" dirty="0" smtClean="0"/>
                <a:t>E          R</a:t>
              </a:r>
              <a:endParaRPr lang="en-US" i="1" dirty="0"/>
            </a:p>
          </p:txBody>
        </p:sp>
        <p:cxnSp>
          <p:nvCxnSpPr>
            <p:cNvPr id="47" name="Straight Arrow Connector 46"/>
            <p:cNvCxnSpPr/>
            <p:nvPr/>
          </p:nvCxnSpPr>
          <p:spPr>
            <a:xfrm>
              <a:off x="4191000" y="2741612"/>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49" name="Rounded Rectangle 48"/>
          <p:cNvSpPr/>
          <p:nvPr/>
        </p:nvSpPr>
        <p:spPr>
          <a:xfrm>
            <a:off x="6781800" y="2057400"/>
            <a:ext cx="1066800" cy="838200"/>
          </a:xfrm>
          <a:prstGeom prst="roundRect">
            <a:avLst/>
          </a:prstGeom>
          <a:solidFill>
            <a:schemeClr val="accent4">
              <a:lumMod val="40000"/>
              <a:lumOff val="6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p:cNvCxnSpPr/>
          <p:nvPr/>
        </p:nvCxnSpPr>
        <p:spPr>
          <a:xfrm rot="5400000">
            <a:off x="6591300" y="24765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858000" y="2743200"/>
            <a:ext cx="914400" cy="0"/>
          </a:xfrm>
          <a:prstGeom prst="line">
            <a:avLst/>
          </a:prstGeom>
        </p:spPr>
        <p:style>
          <a:lnRef idx="1">
            <a:schemeClr val="accent1"/>
          </a:lnRef>
          <a:fillRef idx="0">
            <a:schemeClr val="accent1"/>
          </a:fillRef>
          <a:effectRef idx="0">
            <a:schemeClr val="accent1"/>
          </a:effectRef>
          <a:fontRef idx="minor">
            <a:schemeClr val="tx1"/>
          </a:fontRef>
        </p:style>
      </p:cxnSp>
      <p:sp>
        <p:nvSpPr>
          <p:cNvPr id="54" name="Arc 53"/>
          <p:cNvSpPr/>
          <p:nvPr/>
        </p:nvSpPr>
        <p:spPr>
          <a:xfrm rot="15548433">
            <a:off x="6985716" y="2209800"/>
            <a:ext cx="838200" cy="914400"/>
          </a:xfrm>
          <a:prstGeom prst="arc">
            <a:avLst>
              <a:gd name="adj1" fmla="val 16200000"/>
              <a:gd name="adj2" fmla="val 208920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Rounded Rectangle 54"/>
          <p:cNvSpPr/>
          <p:nvPr/>
        </p:nvSpPr>
        <p:spPr>
          <a:xfrm>
            <a:off x="6781800" y="3617068"/>
            <a:ext cx="1066800" cy="838200"/>
          </a:xfrm>
          <a:prstGeom prst="roundRect">
            <a:avLst/>
          </a:prstGeom>
          <a:solidFill>
            <a:schemeClr val="accent4">
              <a:lumMod val="40000"/>
              <a:lumOff val="6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p:nvPr/>
        </p:nvCxnSpPr>
        <p:spPr>
          <a:xfrm rot="5400000">
            <a:off x="6591300" y="4036168"/>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858000" y="4302868"/>
            <a:ext cx="914400" cy="0"/>
          </a:xfrm>
          <a:prstGeom prst="line">
            <a:avLst/>
          </a:prstGeom>
        </p:spPr>
        <p:style>
          <a:lnRef idx="1">
            <a:schemeClr val="accent1"/>
          </a:lnRef>
          <a:fillRef idx="0">
            <a:schemeClr val="accent1"/>
          </a:fillRef>
          <a:effectRef idx="0">
            <a:schemeClr val="accent1"/>
          </a:effectRef>
          <a:fontRef idx="minor">
            <a:schemeClr val="tx1"/>
          </a:fontRef>
        </p:style>
      </p:cxnSp>
      <p:sp>
        <p:nvSpPr>
          <p:cNvPr id="58" name="Arc 57"/>
          <p:cNvSpPr/>
          <p:nvPr/>
        </p:nvSpPr>
        <p:spPr>
          <a:xfrm rot="15548433">
            <a:off x="6985716" y="3769468"/>
            <a:ext cx="838200" cy="914400"/>
          </a:xfrm>
          <a:prstGeom prst="arc">
            <a:avLst>
              <a:gd name="adj1" fmla="val 16200000"/>
              <a:gd name="adj2" fmla="val 2042850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Rounded Rectangle 58"/>
          <p:cNvSpPr/>
          <p:nvPr/>
        </p:nvSpPr>
        <p:spPr>
          <a:xfrm>
            <a:off x="6781800" y="4988668"/>
            <a:ext cx="1066800" cy="838200"/>
          </a:xfrm>
          <a:prstGeom prst="roundRect">
            <a:avLst/>
          </a:prstGeom>
          <a:solidFill>
            <a:schemeClr val="accent4">
              <a:lumMod val="40000"/>
              <a:lumOff val="6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p:cNvCxnSpPr/>
          <p:nvPr/>
        </p:nvCxnSpPr>
        <p:spPr>
          <a:xfrm rot="5400000">
            <a:off x="6591300" y="5407768"/>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858000" y="5674468"/>
            <a:ext cx="914400" cy="0"/>
          </a:xfrm>
          <a:prstGeom prst="line">
            <a:avLst/>
          </a:prstGeom>
        </p:spPr>
        <p:style>
          <a:lnRef idx="1">
            <a:schemeClr val="accent1"/>
          </a:lnRef>
          <a:fillRef idx="0">
            <a:schemeClr val="accent1"/>
          </a:fillRef>
          <a:effectRef idx="0">
            <a:schemeClr val="accent1"/>
          </a:effectRef>
          <a:fontRef idx="minor">
            <a:schemeClr val="tx1"/>
          </a:fontRef>
        </p:style>
      </p:cxnSp>
      <p:sp>
        <p:nvSpPr>
          <p:cNvPr id="62" name="Arc 61"/>
          <p:cNvSpPr/>
          <p:nvPr/>
        </p:nvSpPr>
        <p:spPr>
          <a:xfrm rot="15548433">
            <a:off x="6985716" y="5141068"/>
            <a:ext cx="838200" cy="914400"/>
          </a:xfrm>
          <a:prstGeom prst="arc">
            <a:avLst>
              <a:gd name="adj1" fmla="val 16200000"/>
              <a:gd name="adj2" fmla="val 1990237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4" name="Straight Connector 63"/>
          <p:cNvCxnSpPr>
            <a:stCxn id="62" idx="2"/>
          </p:cNvCxnSpPr>
          <p:nvPr/>
        </p:nvCxnSpPr>
        <p:spPr>
          <a:xfrm flipV="1">
            <a:off x="7135318" y="5257800"/>
            <a:ext cx="484682" cy="9479"/>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228600"/>
            <a:ext cx="7772400" cy="5943600"/>
          </a:xfrm>
        </p:spPr>
        <p:txBody>
          <a:bodyPr>
            <a:norm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b="1" dirty="0" smtClean="0"/>
              <a:t>Task</a:t>
            </a:r>
            <a:r>
              <a:rPr lang="en-US" dirty="0" smtClean="0"/>
              <a:t>: Minimize sum of payments</a:t>
            </a:r>
          </a:p>
        </p:txBody>
      </p:sp>
      <p:grpSp>
        <p:nvGrpSpPr>
          <p:cNvPr id="10" name="Group 9"/>
          <p:cNvGrpSpPr/>
          <p:nvPr/>
        </p:nvGrpSpPr>
        <p:grpSpPr>
          <a:xfrm>
            <a:off x="1445652" y="457200"/>
            <a:ext cx="4802748" cy="3657600"/>
            <a:chOff x="1445652" y="1676400"/>
            <a:chExt cx="3988442" cy="2437325"/>
          </a:xfrm>
        </p:grpSpPr>
        <p:sp>
          <p:nvSpPr>
            <p:cNvPr id="4" name="Rounded Rectangle 3"/>
            <p:cNvSpPr/>
            <p:nvPr/>
          </p:nvSpPr>
          <p:spPr>
            <a:xfrm>
              <a:off x="1445652" y="1676400"/>
              <a:ext cx="3988442" cy="2048933"/>
            </a:xfrm>
            <a:prstGeom prst="roundRect">
              <a:avLst/>
            </a:prstGeom>
            <a:solidFill>
              <a:schemeClr val="accent4">
                <a:lumMod val="40000"/>
                <a:lumOff val="6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rot="5400000">
              <a:off x="1177229" y="2700867"/>
              <a:ext cx="1676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730541" y="3352800"/>
              <a:ext cx="3418664"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Arc 6"/>
            <p:cNvSpPr/>
            <p:nvPr/>
          </p:nvSpPr>
          <p:spPr>
            <a:xfrm rot="15548433">
              <a:off x="2673179" y="1379927"/>
              <a:ext cx="2048933" cy="3418664"/>
            </a:xfrm>
            <a:prstGeom prst="arc">
              <a:avLst>
                <a:gd name="adj1" fmla="val 16200000"/>
                <a:gd name="adj2" fmla="val 208920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 name="TextBox 11"/>
          <p:cNvSpPr txBox="1"/>
          <p:nvPr/>
        </p:nvSpPr>
        <p:spPr>
          <a:xfrm>
            <a:off x="3505200" y="3048000"/>
            <a:ext cx="2362200" cy="369332"/>
          </a:xfrm>
          <a:prstGeom prst="rect">
            <a:avLst/>
          </a:prstGeom>
          <a:noFill/>
        </p:spPr>
        <p:txBody>
          <a:bodyPr wrap="square" rtlCol="0">
            <a:spAutoFit/>
          </a:bodyPr>
          <a:lstStyle/>
          <a:p>
            <a:r>
              <a:rPr lang="en-US" dirty="0" smtClean="0"/>
              <a:t>Cost</a:t>
            </a:r>
            <a:endParaRPr lang="en-US" dirty="0"/>
          </a:p>
        </p:txBody>
      </p:sp>
      <p:sp>
        <p:nvSpPr>
          <p:cNvPr id="13" name="TextBox 12"/>
          <p:cNvSpPr txBox="1"/>
          <p:nvPr/>
        </p:nvSpPr>
        <p:spPr>
          <a:xfrm rot="16200000">
            <a:off x="1213366" y="1529834"/>
            <a:ext cx="1447800" cy="369332"/>
          </a:xfrm>
          <a:prstGeom prst="rect">
            <a:avLst/>
          </a:prstGeom>
          <a:noFill/>
        </p:spPr>
        <p:txBody>
          <a:bodyPr wrap="square" rtlCol="0">
            <a:spAutoFit/>
          </a:bodyPr>
          <a:lstStyle/>
          <a:p>
            <a:r>
              <a:rPr lang="en-US" dirty="0" smtClean="0"/>
              <a:t>Payment</a:t>
            </a:r>
            <a:endParaRPr lang="en-US" dirty="0"/>
          </a:p>
        </p:txBody>
      </p:sp>
      <p:cxnSp>
        <p:nvCxnSpPr>
          <p:cNvPr id="15" name="Straight Arrow Connector 14"/>
          <p:cNvCxnSpPr/>
          <p:nvPr/>
        </p:nvCxnSpPr>
        <p:spPr>
          <a:xfrm rot="5400000" flipH="1" flipV="1">
            <a:off x="1739184" y="12573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114800" y="3200400"/>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flipH="1" flipV="1">
            <a:off x="2552700" y="2095500"/>
            <a:ext cx="1752600" cy="1588"/>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0800000" flipV="1">
            <a:off x="2133600" y="1207395"/>
            <a:ext cx="1295400" cy="7620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3378558" y="118163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2096037" y="1219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391437" y="2947116"/>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p:cNvGrpSpPr/>
          <p:nvPr/>
        </p:nvGrpSpPr>
        <p:grpSpPr>
          <a:xfrm>
            <a:off x="990600" y="3886200"/>
            <a:ext cx="3352800" cy="533400"/>
            <a:chOff x="990600" y="3886200"/>
            <a:chExt cx="3352800" cy="533400"/>
          </a:xfrm>
        </p:grpSpPr>
        <p:sp>
          <p:nvSpPr>
            <p:cNvPr id="51" name="Oval Callout 50"/>
            <p:cNvSpPr/>
            <p:nvPr/>
          </p:nvSpPr>
          <p:spPr>
            <a:xfrm rot="10800000">
              <a:off x="990600" y="3886200"/>
              <a:ext cx="3352800" cy="533400"/>
            </a:xfrm>
            <a:prstGeom prst="wedgeEllipseCallout">
              <a:avLst>
                <a:gd name="adj1" fmla="val -22481"/>
                <a:gd name="adj2" fmla="val 220934"/>
              </a:avLst>
            </a:prstGeom>
            <a:solidFill>
              <a:schemeClr val="accent2">
                <a:lumMod val="40000"/>
                <a:lumOff val="6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470335" y="3896931"/>
              <a:ext cx="2634808" cy="461665"/>
            </a:xfrm>
            <a:prstGeom prst="rect">
              <a:avLst/>
            </a:prstGeom>
            <a:noFill/>
          </p:spPr>
          <p:txBody>
            <a:bodyPr wrap="square" rtlCol="0">
              <a:spAutoFit/>
            </a:bodyPr>
            <a:lstStyle/>
            <a:p>
              <a:r>
                <a:rPr lang="en-US" sz="2400" i="1" dirty="0" smtClean="0"/>
                <a:t>f(a) + f(b) + f(c) ….</a:t>
              </a:r>
              <a:endParaRPr lang="en-US" sz="2400" i="1" dirty="0"/>
            </a:p>
          </p:txBody>
        </p:sp>
      </p:grpSp>
      <p:sp>
        <p:nvSpPr>
          <p:cNvPr id="57" name="TextBox 56"/>
          <p:cNvSpPr txBox="1"/>
          <p:nvPr/>
        </p:nvSpPr>
        <p:spPr>
          <a:xfrm>
            <a:off x="6858000" y="1600200"/>
            <a:ext cx="1981200" cy="830997"/>
          </a:xfrm>
          <a:prstGeom prst="rect">
            <a:avLst/>
          </a:prstGeom>
          <a:noFill/>
        </p:spPr>
        <p:txBody>
          <a:bodyPr wrap="square" rtlCol="0">
            <a:spAutoFit/>
          </a:bodyPr>
          <a:lstStyle/>
          <a:p>
            <a:r>
              <a:rPr lang="en-US" sz="2400" dirty="0" smtClean="0"/>
              <a:t>Sub modular</a:t>
            </a:r>
          </a:p>
          <a:p>
            <a:r>
              <a:rPr lang="en-US" sz="2400" dirty="0" smtClean="0"/>
              <a:t>functions</a:t>
            </a:r>
            <a:endParaRPr lang="en-US" sz="2400" dirty="0"/>
          </a:p>
        </p:txBody>
      </p:sp>
      <p:sp>
        <p:nvSpPr>
          <p:cNvPr id="58" name="Left Arrow 57"/>
          <p:cNvSpPr/>
          <p:nvPr/>
        </p:nvSpPr>
        <p:spPr>
          <a:xfrm>
            <a:off x="6324600" y="1905000"/>
            <a:ext cx="5334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blinds(horizontal)">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8" grpId="0" animBg="1"/>
      <p:bldP spid="49" grpId="0" animBg="1"/>
      <p:bldP spid="5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xfrm>
            <a:off x="533400" y="274638"/>
            <a:ext cx="8305800" cy="1143000"/>
          </a:xfrm>
        </p:spPr>
        <p:txBody>
          <a:bodyPr>
            <a:normAutofit/>
          </a:bodyPr>
          <a:lstStyle/>
          <a:p>
            <a:pPr eaLnBrk="1" hangingPunct="1"/>
            <a:r>
              <a:rPr lang="en-US" sz="3000" dirty="0" err="1" smtClean="0"/>
              <a:t>Approximability</a:t>
            </a:r>
            <a:r>
              <a:rPr lang="en-US" sz="3000" dirty="0" smtClean="0"/>
              <a:t> under Discounted Costs[GTW 09] </a:t>
            </a:r>
          </a:p>
        </p:txBody>
      </p:sp>
      <p:graphicFrame>
        <p:nvGraphicFramePr>
          <p:cNvPr id="103459" name="Group 35"/>
          <p:cNvGraphicFramePr>
            <a:graphicFrameLocks noGrp="1"/>
          </p:cNvGraphicFramePr>
          <p:nvPr>
            <p:ph sz="half" idx="2"/>
          </p:nvPr>
        </p:nvGraphicFramePr>
        <p:xfrm>
          <a:off x="838200" y="2133600"/>
          <a:ext cx="7391400" cy="3178812"/>
        </p:xfrm>
        <a:graphic>
          <a:graphicData uri="http://schemas.openxmlformats.org/drawingml/2006/table">
            <a:tbl>
              <a:tblPr/>
              <a:tblGrid>
                <a:gridCol w="3603625"/>
                <a:gridCol w="2020888"/>
                <a:gridCol w="1766887"/>
              </a:tblGrid>
              <a:tr h="533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FF"/>
                          </a:solidFill>
                          <a:effectLst/>
                          <a:latin typeface="Perpetua" pitchFamily="18" charset="0"/>
                        </a:rPr>
                        <a:t>Problem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Perpetua" pitchFamily="18" charset="0"/>
                        </a:rPr>
                        <a:t>Lower Bound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Perpetua" pitchFamily="18" charset="0"/>
                        </a:rPr>
                        <a:t>Upper bound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88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Perpetua" pitchFamily="18" charset="0"/>
                        </a:rPr>
                        <a:t>Edge Cover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Perpetua" pitchFamily="18" charset="0"/>
                        </a:rPr>
                        <a:t>O(log n)</a:t>
                      </a:r>
                      <a:endParaRPr kumimoji="0" lang="en-US" sz="2400" b="0" i="0" u="none" strike="noStrike" cap="none" normalizeH="0" baseline="30000" smtClean="0">
                        <a:ln>
                          <a:noFill/>
                        </a:ln>
                        <a:solidFill>
                          <a:srgbClr val="000000"/>
                        </a:solidFill>
                        <a:effectLst/>
                        <a:latin typeface="Perpetua"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00"/>
                        </a:solidFill>
                        <a:effectLst/>
                        <a:latin typeface="Perpetua"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r>
              <a:tr h="588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Perpetua" pitchFamily="18" charset="0"/>
                        </a:rPr>
                        <a:t>Spanning Tree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Perpetua" pitchFamily="18" charset="0"/>
                        </a:rPr>
                        <a:t>O(log 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30000" dirty="0" smtClean="0">
                        <a:ln>
                          <a:noFill/>
                        </a:ln>
                        <a:solidFill>
                          <a:srgbClr val="000000"/>
                        </a:solidFill>
                        <a:effectLst/>
                        <a:latin typeface="Perpetua"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r>
              <a:tr h="588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Perpetua" pitchFamily="18" charset="0"/>
                        </a:rPr>
                        <a:t>Shortest Path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Perpetua"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dirty="0" smtClean="0">
                          <a:latin typeface="Perpetua" pitchFamily="18" charset="0"/>
                        </a:rPr>
                        <a:t>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r>
              <a:tr h="588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Perpetua" pitchFamily="18" charset="0"/>
                        </a:rPr>
                        <a:t>Minimum Perfect Matching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Perpetua" pitchFamily="18" charset="0"/>
                        </a:rPr>
                        <a:t>   O(poly log 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Perpetua" pitchFamily="18" charset="0"/>
                        </a:rPr>
                        <a:t>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r>
            </a:tbl>
          </a:graphicData>
        </a:graphic>
      </p:graphicFrame>
      <p:sp>
        <p:nvSpPr>
          <p:cNvPr id="23581" name="Text Box 36"/>
          <p:cNvSpPr txBox="1">
            <a:spLocks noChangeArrowheads="1"/>
          </p:cNvSpPr>
          <p:nvPr/>
        </p:nvSpPr>
        <p:spPr bwMode="auto">
          <a:xfrm>
            <a:off x="2514600" y="5867400"/>
            <a:ext cx="2362200" cy="366713"/>
          </a:xfrm>
          <a:prstGeom prst="rect">
            <a:avLst/>
          </a:prstGeom>
          <a:noFill/>
          <a:ln w="9525">
            <a:noFill/>
            <a:miter lim="800000"/>
            <a:headEnd/>
            <a:tailEnd/>
          </a:ln>
        </p:spPr>
        <p:txBody>
          <a:bodyPr>
            <a:spAutoFit/>
          </a:bodyPr>
          <a:lstStyle/>
          <a:p>
            <a:pPr>
              <a:spcBef>
                <a:spcPct val="50000"/>
              </a:spcBef>
            </a:pPr>
            <a:endParaRPr lang="en-US"/>
          </a:p>
        </p:txBody>
      </p:sp>
      <p:sp>
        <p:nvSpPr>
          <p:cNvPr id="103461" name="Text Box 37"/>
          <p:cNvSpPr txBox="1">
            <a:spLocks noChangeArrowheads="1"/>
          </p:cNvSpPr>
          <p:nvPr/>
        </p:nvSpPr>
        <p:spPr bwMode="auto">
          <a:xfrm>
            <a:off x="6400800" y="2949575"/>
            <a:ext cx="1981200" cy="457200"/>
          </a:xfrm>
          <a:prstGeom prst="rect">
            <a:avLst/>
          </a:prstGeom>
          <a:noFill/>
          <a:ln w="9525">
            <a:noFill/>
            <a:miter lim="800000"/>
            <a:headEnd/>
            <a:tailEnd/>
          </a:ln>
        </p:spPr>
        <p:txBody>
          <a:bodyPr>
            <a:spAutoFit/>
          </a:bodyPr>
          <a:lstStyle/>
          <a:p>
            <a:pPr algn="ctr"/>
            <a:r>
              <a:rPr lang="en-US" sz="2400">
                <a:latin typeface="Perpetua" pitchFamily="18" charset="0"/>
              </a:rPr>
              <a:t>O(log n)</a:t>
            </a:r>
          </a:p>
        </p:txBody>
      </p:sp>
      <p:sp>
        <p:nvSpPr>
          <p:cNvPr id="103462" name="Text Box 38"/>
          <p:cNvSpPr txBox="1">
            <a:spLocks noChangeArrowheads="1"/>
          </p:cNvSpPr>
          <p:nvPr/>
        </p:nvSpPr>
        <p:spPr bwMode="auto">
          <a:xfrm>
            <a:off x="4572000" y="4191000"/>
            <a:ext cx="1981200" cy="457200"/>
          </a:xfrm>
          <a:prstGeom prst="rect">
            <a:avLst/>
          </a:prstGeom>
          <a:noFill/>
          <a:ln w="9525">
            <a:noFill/>
            <a:miter lim="800000"/>
            <a:headEnd/>
            <a:tailEnd/>
          </a:ln>
        </p:spPr>
        <p:txBody>
          <a:bodyPr>
            <a:spAutoFit/>
          </a:bodyPr>
          <a:lstStyle/>
          <a:p>
            <a:pPr algn="ctr"/>
            <a:r>
              <a:rPr lang="en-US" sz="2400">
                <a:latin typeface="Perpetua" pitchFamily="18" charset="0"/>
              </a:rPr>
              <a:t>O(poly log n)</a:t>
            </a:r>
          </a:p>
        </p:txBody>
      </p:sp>
      <p:sp>
        <p:nvSpPr>
          <p:cNvPr id="10" name="Text Box 37"/>
          <p:cNvSpPr txBox="1">
            <a:spLocks noChangeArrowheads="1"/>
          </p:cNvSpPr>
          <p:nvPr/>
        </p:nvSpPr>
        <p:spPr bwMode="auto">
          <a:xfrm>
            <a:off x="6348413" y="3581400"/>
            <a:ext cx="1981200" cy="457200"/>
          </a:xfrm>
          <a:prstGeom prst="rect">
            <a:avLst/>
          </a:prstGeom>
          <a:noFill/>
          <a:ln w="9525">
            <a:noFill/>
            <a:miter lim="800000"/>
            <a:headEnd/>
            <a:tailEnd/>
          </a:ln>
        </p:spPr>
        <p:txBody>
          <a:bodyPr>
            <a:spAutoFit/>
          </a:bodyPr>
          <a:lstStyle/>
          <a:p>
            <a:pPr algn="ctr"/>
            <a:r>
              <a:rPr lang="en-US" sz="2400" dirty="0">
                <a:latin typeface="Perpetua" pitchFamily="18" charset="0"/>
              </a:rPr>
              <a:t>O(log n)</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dirty="0" smtClean="0"/>
              <a:t>Shortest Path : O(</a:t>
            </a:r>
            <a:r>
              <a:rPr lang="en-US" dirty="0" err="1" smtClean="0"/>
              <a:t>log</a:t>
            </a:r>
            <a:r>
              <a:rPr lang="en-US" baseline="30000" dirty="0" err="1" smtClean="0"/>
              <a:t>c</a:t>
            </a:r>
            <a:r>
              <a:rPr lang="en-US" dirty="0" smtClean="0"/>
              <a:t> n) hardness</a:t>
            </a:r>
          </a:p>
        </p:txBody>
      </p:sp>
      <p:sp>
        <p:nvSpPr>
          <p:cNvPr id="4" name="Oval 3"/>
          <p:cNvSpPr/>
          <p:nvPr/>
        </p:nvSpPr>
        <p:spPr>
          <a:xfrm>
            <a:off x="2454275" y="229711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2454275" y="267811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2454275" y="305911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2454275" y="351631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2454275" y="389731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2454275" y="435451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2454275" y="481171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Isosceles Triangle 17"/>
          <p:cNvSpPr/>
          <p:nvPr/>
        </p:nvSpPr>
        <p:spPr>
          <a:xfrm>
            <a:off x="701675" y="2525713"/>
            <a:ext cx="228600" cy="228600"/>
          </a:xfrm>
          <a:prstGeom prst="triangl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Isosceles Triangle 18"/>
          <p:cNvSpPr/>
          <p:nvPr/>
        </p:nvSpPr>
        <p:spPr>
          <a:xfrm>
            <a:off x="701675" y="3211513"/>
            <a:ext cx="228600" cy="2286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Isosceles Triangle 19"/>
          <p:cNvSpPr/>
          <p:nvPr/>
        </p:nvSpPr>
        <p:spPr>
          <a:xfrm>
            <a:off x="701675" y="3821113"/>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Isosceles Triangle 20"/>
          <p:cNvSpPr/>
          <p:nvPr/>
        </p:nvSpPr>
        <p:spPr>
          <a:xfrm>
            <a:off x="701675" y="4430713"/>
            <a:ext cx="228600" cy="228600"/>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3" name="Straight Connector 22"/>
          <p:cNvCxnSpPr>
            <a:stCxn id="18" idx="5"/>
            <a:endCxn id="4" idx="2"/>
          </p:cNvCxnSpPr>
          <p:nvPr/>
        </p:nvCxnSpPr>
        <p:spPr>
          <a:xfrm flipV="1">
            <a:off x="873125" y="2373313"/>
            <a:ext cx="1581150" cy="266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8" idx="5"/>
            <a:endCxn id="11" idx="1"/>
          </p:cNvCxnSpPr>
          <p:nvPr/>
        </p:nvCxnSpPr>
        <p:spPr>
          <a:xfrm>
            <a:off x="873125" y="2640013"/>
            <a:ext cx="1603375" cy="4413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9" idx="5"/>
            <a:endCxn id="4" idx="3"/>
          </p:cNvCxnSpPr>
          <p:nvPr/>
        </p:nvCxnSpPr>
        <p:spPr>
          <a:xfrm flipV="1">
            <a:off x="873125" y="2427288"/>
            <a:ext cx="1603375" cy="898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9" idx="5"/>
            <a:endCxn id="12" idx="1"/>
          </p:cNvCxnSpPr>
          <p:nvPr/>
        </p:nvCxnSpPr>
        <p:spPr>
          <a:xfrm>
            <a:off x="873125" y="3325813"/>
            <a:ext cx="1603375" cy="212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5"/>
            <a:endCxn id="15" idx="1"/>
          </p:cNvCxnSpPr>
          <p:nvPr/>
        </p:nvCxnSpPr>
        <p:spPr>
          <a:xfrm>
            <a:off x="873125" y="3325813"/>
            <a:ext cx="1603375" cy="1508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0" idx="5"/>
            <a:endCxn id="13" idx="2"/>
          </p:cNvCxnSpPr>
          <p:nvPr/>
        </p:nvCxnSpPr>
        <p:spPr>
          <a:xfrm>
            <a:off x="873125" y="3935413"/>
            <a:ext cx="1581150" cy="38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1" idx="5"/>
            <a:endCxn id="10" idx="3"/>
          </p:cNvCxnSpPr>
          <p:nvPr/>
        </p:nvCxnSpPr>
        <p:spPr>
          <a:xfrm flipV="1">
            <a:off x="873125" y="2808288"/>
            <a:ext cx="1603375" cy="1736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5"/>
            <a:endCxn id="14" idx="2"/>
          </p:cNvCxnSpPr>
          <p:nvPr/>
        </p:nvCxnSpPr>
        <p:spPr>
          <a:xfrm flipV="1">
            <a:off x="873125" y="4430713"/>
            <a:ext cx="1581150" cy="1143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a:spLocks noChangeArrowheads="1"/>
          </p:cNvSpPr>
          <p:nvPr/>
        </p:nvSpPr>
        <p:spPr bwMode="auto">
          <a:xfrm>
            <a:off x="609600" y="5421313"/>
            <a:ext cx="2438400" cy="369887"/>
          </a:xfrm>
          <a:prstGeom prst="rect">
            <a:avLst/>
          </a:prstGeom>
          <a:noFill/>
          <a:ln w="9525">
            <a:noFill/>
            <a:miter lim="800000"/>
            <a:headEnd/>
            <a:tailEnd/>
          </a:ln>
        </p:spPr>
        <p:txBody>
          <a:bodyPr>
            <a:spAutoFit/>
          </a:bodyPr>
          <a:lstStyle/>
          <a:p>
            <a:r>
              <a:rPr lang="en-US" b="1" dirty="0">
                <a:solidFill>
                  <a:srgbClr val="0000FF"/>
                </a:solidFill>
              </a:rPr>
              <a:t>Set Cover Instance</a:t>
            </a:r>
          </a:p>
        </p:txBody>
      </p:sp>
      <p:sp>
        <p:nvSpPr>
          <p:cNvPr id="39" name="TextBox 38"/>
          <p:cNvSpPr txBox="1">
            <a:spLocks noChangeArrowheads="1"/>
          </p:cNvSpPr>
          <p:nvPr/>
        </p:nvSpPr>
        <p:spPr bwMode="auto">
          <a:xfrm>
            <a:off x="2378075" y="1781175"/>
            <a:ext cx="533400" cy="369888"/>
          </a:xfrm>
          <a:prstGeom prst="rect">
            <a:avLst/>
          </a:prstGeom>
          <a:noFill/>
          <a:ln w="9525">
            <a:noFill/>
            <a:miter lim="800000"/>
            <a:headEnd/>
            <a:tailEnd/>
          </a:ln>
        </p:spPr>
        <p:txBody>
          <a:bodyPr>
            <a:spAutoFit/>
          </a:bodyPr>
          <a:lstStyle/>
          <a:p>
            <a:r>
              <a:rPr lang="en-US" b="1"/>
              <a:t>U</a:t>
            </a:r>
          </a:p>
        </p:txBody>
      </p:sp>
      <p:sp>
        <p:nvSpPr>
          <p:cNvPr id="40" name="TextBox 39"/>
          <p:cNvSpPr txBox="1">
            <a:spLocks noChangeArrowheads="1"/>
          </p:cNvSpPr>
          <p:nvPr/>
        </p:nvSpPr>
        <p:spPr bwMode="auto">
          <a:xfrm>
            <a:off x="701675" y="1763713"/>
            <a:ext cx="533400" cy="369887"/>
          </a:xfrm>
          <a:prstGeom prst="rect">
            <a:avLst/>
          </a:prstGeom>
          <a:noFill/>
          <a:ln w="9525">
            <a:noFill/>
            <a:miter lim="800000"/>
            <a:headEnd/>
            <a:tailEnd/>
          </a:ln>
        </p:spPr>
        <p:txBody>
          <a:bodyPr>
            <a:spAutoFit/>
          </a:bodyPr>
          <a:lstStyle/>
          <a:p>
            <a:r>
              <a:rPr lang="en-US" b="1"/>
              <a:t>S</a:t>
            </a:r>
          </a:p>
        </p:txBody>
      </p:sp>
      <p:sp>
        <p:nvSpPr>
          <p:cNvPr id="41" name="Right Arrow 40"/>
          <p:cNvSpPr/>
          <p:nvPr/>
        </p:nvSpPr>
        <p:spPr>
          <a:xfrm>
            <a:off x="2911475" y="3287713"/>
            <a:ext cx="6096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Oval 41"/>
          <p:cNvSpPr/>
          <p:nvPr/>
        </p:nvSpPr>
        <p:spPr>
          <a:xfrm>
            <a:off x="4572000" y="273208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Oval 42"/>
          <p:cNvSpPr/>
          <p:nvPr/>
        </p:nvSpPr>
        <p:spPr>
          <a:xfrm>
            <a:off x="5410200" y="181768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Oval 43"/>
          <p:cNvSpPr/>
          <p:nvPr/>
        </p:nvSpPr>
        <p:spPr>
          <a:xfrm>
            <a:off x="6096000" y="273208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Oval 44"/>
          <p:cNvSpPr/>
          <p:nvPr/>
        </p:nvSpPr>
        <p:spPr>
          <a:xfrm>
            <a:off x="7315200" y="273208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Oval 45"/>
          <p:cNvSpPr/>
          <p:nvPr/>
        </p:nvSpPr>
        <p:spPr>
          <a:xfrm>
            <a:off x="8001000" y="181768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Oval 46"/>
          <p:cNvSpPr/>
          <p:nvPr/>
        </p:nvSpPr>
        <p:spPr>
          <a:xfrm>
            <a:off x="8702675" y="273208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Oval 47"/>
          <p:cNvSpPr/>
          <p:nvPr/>
        </p:nvSpPr>
        <p:spPr>
          <a:xfrm>
            <a:off x="6705600" y="181768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Oval 48"/>
          <p:cNvSpPr/>
          <p:nvPr/>
        </p:nvSpPr>
        <p:spPr>
          <a:xfrm>
            <a:off x="4114800" y="181768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3" name="Shape 52"/>
          <p:cNvCxnSpPr>
            <a:stCxn id="49" idx="6"/>
            <a:endCxn id="42" idx="7"/>
          </p:cNvCxnSpPr>
          <p:nvPr/>
        </p:nvCxnSpPr>
        <p:spPr>
          <a:xfrm>
            <a:off x="4267200" y="1893888"/>
            <a:ext cx="434975" cy="860425"/>
          </a:xfrm>
          <a:prstGeom prst="curvedConnector2">
            <a:avLst/>
          </a:prstGeom>
          <a:ln w="5715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55" name="Shape 54"/>
          <p:cNvCxnSpPr>
            <a:stCxn id="49" idx="3"/>
            <a:endCxn id="42" idx="2"/>
          </p:cNvCxnSpPr>
          <p:nvPr/>
        </p:nvCxnSpPr>
        <p:spPr>
          <a:xfrm rot="16200000" flipH="1">
            <a:off x="3924300" y="2160588"/>
            <a:ext cx="860425" cy="434975"/>
          </a:xfrm>
          <a:prstGeom prst="curvedConnector2">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Shape 56"/>
          <p:cNvCxnSpPr>
            <a:stCxn id="42" idx="6"/>
            <a:endCxn id="43" idx="4"/>
          </p:cNvCxnSpPr>
          <p:nvPr/>
        </p:nvCxnSpPr>
        <p:spPr>
          <a:xfrm flipV="1">
            <a:off x="4724400" y="1970088"/>
            <a:ext cx="762000" cy="838200"/>
          </a:xfrm>
          <a:prstGeom prst="curvedConnector2">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59" name="Curved Connector 58"/>
          <p:cNvCxnSpPr>
            <a:stCxn id="43" idx="0"/>
            <a:endCxn id="44" idx="7"/>
          </p:cNvCxnSpPr>
          <p:nvPr/>
        </p:nvCxnSpPr>
        <p:spPr>
          <a:xfrm rot="16200000" flipH="1">
            <a:off x="5387975" y="1916113"/>
            <a:ext cx="936625" cy="739775"/>
          </a:xfrm>
          <a:prstGeom prst="curvedConnector3">
            <a:avLst>
              <a:gd name="adj1" fmla="val -24404"/>
            </a:avLst>
          </a:prstGeom>
          <a:ln w="5715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63" name="Shape 62"/>
          <p:cNvCxnSpPr>
            <a:stCxn id="44" idx="6"/>
            <a:endCxn id="48" idx="4"/>
          </p:cNvCxnSpPr>
          <p:nvPr/>
        </p:nvCxnSpPr>
        <p:spPr>
          <a:xfrm flipV="1">
            <a:off x="6248400" y="1970088"/>
            <a:ext cx="533400" cy="838200"/>
          </a:xfrm>
          <a:prstGeom prst="curvedConnector2">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5" name="Shape 64"/>
          <p:cNvCxnSpPr>
            <a:stCxn id="48" idx="6"/>
            <a:endCxn id="45" idx="0"/>
          </p:cNvCxnSpPr>
          <p:nvPr/>
        </p:nvCxnSpPr>
        <p:spPr>
          <a:xfrm>
            <a:off x="6858000" y="1893888"/>
            <a:ext cx="533400" cy="838200"/>
          </a:xfrm>
          <a:prstGeom prst="curvedConnector2">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7" name="Shape 66"/>
          <p:cNvCxnSpPr>
            <a:stCxn id="45" idx="6"/>
            <a:endCxn id="46" idx="3"/>
          </p:cNvCxnSpPr>
          <p:nvPr/>
        </p:nvCxnSpPr>
        <p:spPr>
          <a:xfrm flipV="1">
            <a:off x="7467600" y="1947863"/>
            <a:ext cx="555625" cy="860425"/>
          </a:xfrm>
          <a:prstGeom prst="curvedConnector2">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69" name="Shape 68"/>
          <p:cNvCxnSpPr>
            <a:stCxn id="46" idx="6"/>
            <a:endCxn id="47" idx="0"/>
          </p:cNvCxnSpPr>
          <p:nvPr/>
        </p:nvCxnSpPr>
        <p:spPr>
          <a:xfrm>
            <a:off x="8153400" y="1893888"/>
            <a:ext cx="625475" cy="838200"/>
          </a:xfrm>
          <a:prstGeom prst="curvedConnector2">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3" name="Curved Connector 72"/>
          <p:cNvCxnSpPr>
            <a:stCxn id="48" idx="6"/>
            <a:endCxn id="45" idx="2"/>
          </p:cNvCxnSpPr>
          <p:nvPr/>
        </p:nvCxnSpPr>
        <p:spPr>
          <a:xfrm>
            <a:off x="6858000" y="1893888"/>
            <a:ext cx="457200" cy="914400"/>
          </a:xfrm>
          <a:prstGeom prst="curvedConnector3">
            <a:avLst>
              <a:gd name="adj1" fmla="val 12857"/>
            </a:avLst>
          </a:prstGeom>
          <a:ln w="5715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18" idx="5"/>
            <a:endCxn id="13" idx="2"/>
          </p:cNvCxnSpPr>
          <p:nvPr/>
        </p:nvCxnSpPr>
        <p:spPr>
          <a:xfrm>
            <a:off x="873125" y="2640013"/>
            <a:ext cx="1581150" cy="1333500"/>
          </a:xfrm>
          <a:prstGeom prst="line">
            <a:avLst/>
          </a:prstGeom>
        </p:spPr>
        <p:style>
          <a:lnRef idx="1">
            <a:schemeClr val="accent1"/>
          </a:lnRef>
          <a:fillRef idx="0">
            <a:schemeClr val="accent1"/>
          </a:fillRef>
          <a:effectRef idx="0">
            <a:schemeClr val="accent1"/>
          </a:effectRef>
          <a:fontRef idx="minor">
            <a:schemeClr val="tx1"/>
          </a:fontRef>
        </p:style>
      </p:cxnSp>
      <p:sp>
        <p:nvSpPr>
          <p:cNvPr id="77" name="TextBox 76"/>
          <p:cNvSpPr txBox="1">
            <a:spLocks noChangeArrowheads="1"/>
          </p:cNvSpPr>
          <p:nvPr/>
        </p:nvSpPr>
        <p:spPr bwMode="auto">
          <a:xfrm>
            <a:off x="3810000" y="1752600"/>
            <a:ext cx="533400" cy="369888"/>
          </a:xfrm>
          <a:prstGeom prst="rect">
            <a:avLst/>
          </a:prstGeom>
          <a:noFill/>
          <a:ln w="9525">
            <a:noFill/>
            <a:miter lim="800000"/>
            <a:headEnd/>
            <a:tailEnd/>
          </a:ln>
        </p:spPr>
        <p:txBody>
          <a:bodyPr>
            <a:spAutoFit/>
          </a:bodyPr>
          <a:lstStyle/>
          <a:p>
            <a:r>
              <a:rPr lang="en-US"/>
              <a:t>s</a:t>
            </a:r>
          </a:p>
        </p:txBody>
      </p:sp>
      <p:sp>
        <p:nvSpPr>
          <p:cNvPr id="78" name="TextBox 77"/>
          <p:cNvSpPr txBox="1">
            <a:spLocks noChangeArrowheads="1"/>
          </p:cNvSpPr>
          <p:nvPr/>
        </p:nvSpPr>
        <p:spPr bwMode="auto">
          <a:xfrm>
            <a:off x="8610600" y="2971800"/>
            <a:ext cx="533400" cy="369888"/>
          </a:xfrm>
          <a:prstGeom prst="rect">
            <a:avLst/>
          </a:prstGeom>
          <a:noFill/>
          <a:ln w="9525">
            <a:noFill/>
            <a:miter lim="800000"/>
            <a:headEnd/>
            <a:tailEnd/>
          </a:ln>
        </p:spPr>
        <p:txBody>
          <a:bodyPr>
            <a:spAutoFit/>
          </a:bodyPr>
          <a:lstStyle/>
          <a:p>
            <a:r>
              <a:rPr lang="en-US"/>
              <a:t>t</a:t>
            </a:r>
          </a:p>
        </p:txBody>
      </p:sp>
      <p:sp>
        <p:nvSpPr>
          <p:cNvPr id="80" name="Isosceles Triangle 79"/>
          <p:cNvSpPr/>
          <p:nvPr/>
        </p:nvSpPr>
        <p:spPr>
          <a:xfrm>
            <a:off x="4953000" y="3276600"/>
            <a:ext cx="228600" cy="228600"/>
          </a:xfrm>
          <a:prstGeom prst="triangl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 name="Isosceles Triangle 80"/>
          <p:cNvSpPr/>
          <p:nvPr/>
        </p:nvSpPr>
        <p:spPr>
          <a:xfrm>
            <a:off x="5715000" y="3276600"/>
            <a:ext cx="228600" cy="2286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 name="Isosceles Triangle 81"/>
          <p:cNvSpPr/>
          <p:nvPr/>
        </p:nvSpPr>
        <p:spPr>
          <a:xfrm>
            <a:off x="6477000" y="3276600"/>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 name="Isosceles Triangle 82"/>
          <p:cNvSpPr/>
          <p:nvPr/>
        </p:nvSpPr>
        <p:spPr>
          <a:xfrm>
            <a:off x="7239000" y="3276600"/>
            <a:ext cx="228600" cy="228600"/>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 name="TextBox 83"/>
          <p:cNvSpPr txBox="1">
            <a:spLocks noChangeArrowheads="1"/>
          </p:cNvSpPr>
          <p:nvPr/>
        </p:nvSpPr>
        <p:spPr bwMode="auto">
          <a:xfrm>
            <a:off x="3657600" y="3200400"/>
            <a:ext cx="1219200" cy="369888"/>
          </a:xfrm>
          <a:prstGeom prst="rect">
            <a:avLst/>
          </a:prstGeom>
          <a:noFill/>
          <a:ln w="9525">
            <a:noFill/>
            <a:miter lim="800000"/>
            <a:headEnd/>
            <a:tailEnd/>
          </a:ln>
        </p:spPr>
        <p:txBody>
          <a:bodyPr>
            <a:spAutoFit/>
          </a:bodyPr>
          <a:lstStyle/>
          <a:p>
            <a:r>
              <a:rPr lang="en-US"/>
              <a:t>Agents  - </a:t>
            </a:r>
          </a:p>
        </p:txBody>
      </p:sp>
      <p:sp>
        <p:nvSpPr>
          <p:cNvPr id="85" name="TextBox 84"/>
          <p:cNvSpPr txBox="1">
            <a:spLocks noChangeArrowheads="1"/>
          </p:cNvSpPr>
          <p:nvPr/>
        </p:nvSpPr>
        <p:spPr bwMode="auto">
          <a:xfrm>
            <a:off x="3657600" y="3657600"/>
            <a:ext cx="4191000" cy="1200329"/>
          </a:xfrm>
          <a:prstGeom prst="rect">
            <a:avLst/>
          </a:prstGeom>
          <a:noFill/>
          <a:ln w="9525">
            <a:noFill/>
            <a:miter lim="800000"/>
            <a:headEnd/>
            <a:tailEnd/>
          </a:ln>
        </p:spPr>
        <p:txBody>
          <a:bodyPr>
            <a:spAutoFit/>
          </a:bodyPr>
          <a:lstStyle/>
          <a:p>
            <a:r>
              <a:rPr lang="en-US" dirty="0"/>
              <a:t>Cost of every edge is 1</a:t>
            </a:r>
          </a:p>
          <a:p>
            <a:endParaRPr lang="en-US" dirty="0"/>
          </a:p>
          <a:p>
            <a:endParaRPr lang="en-US" dirty="0"/>
          </a:p>
          <a:p>
            <a:endParaRPr lang="en-US" dirty="0"/>
          </a:p>
        </p:txBody>
      </p:sp>
      <p:cxnSp>
        <p:nvCxnSpPr>
          <p:cNvPr id="87" name="Straight Arrow Connector 86"/>
          <p:cNvCxnSpPr/>
          <p:nvPr/>
        </p:nvCxnSpPr>
        <p:spPr>
          <a:xfrm rot="5400000" flipH="1" flipV="1">
            <a:off x="6781801" y="4495800"/>
            <a:ext cx="1219200" cy="3175"/>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7391400" y="5105400"/>
            <a:ext cx="1447800" cy="1588"/>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flipH="1" flipV="1">
            <a:off x="7353300" y="4533900"/>
            <a:ext cx="609600" cy="53340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7924800" y="4495800"/>
            <a:ext cx="914400"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7391400" y="4495800"/>
            <a:ext cx="533400" cy="0"/>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a:off x="7620000" y="4800600"/>
            <a:ext cx="609600" cy="0"/>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sp>
        <p:nvSpPr>
          <p:cNvPr id="100" name="TextBox 99"/>
          <p:cNvSpPr txBox="1">
            <a:spLocks noChangeArrowheads="1"/>
          </p:cNvSpPr>
          <p:nvPr/>
        </p:nvSpPr>
        <p:spPr bwMode="auto">
          <a:xfrm>
            <a:off x="7086600" y="4302125"/>
            <a:ext cx="228600" cy="369888"/>
          </a:xfrm>
          <a:prstGeom prst="rect">
            <a:avLst/>
          </a:prstGeom>
          <a:noFill/>
          <a:ln w="9525">
            <a:noFill/>
            <a:miter lim="800000"/>
            <a:headEnd/>
            <a:tailEnd/>
          </a:ln>
        </p:spPr>
        <p:txBody>
          <a:bodyPr>
            <a:spAutoFit/>
          </a:bodyPr>
          <a:lstStyle/>
          <a:p>
            <a:r>
              <a:rPr lang="en-US"/>
              <a:t>1</a:t>
            </a:r>
          </a:p>
        </p:txBody>
      </p:sp>
      <p:sp>
        <p:nvSpPr>
          <p:cNvPr id="101" name="TextBox 100"/>
          <p:cNvSpPr txBox="1">
            <a:spLocks noChangeArrowheads="1"/>
          </p:cNvSpPr>
          <p:nvPr/>
        </p:nvSpPr>
        <p:spPr bwMode="auto">
          <a:xfrm>
            <a:off x="7772400" y="5116513"/>
            <a:ext cx="228600" cy="369887"/>
          </a:xfrm>
          <a:prstGeom prst="rect">
            <a:avLst/>
          </a:prstGeom>
          <a:noFill/>
          <a:ln w="9525">
            <a:noFill/>
            <a:miter lim="800000"/>
            <a:headEnd/>
            <a:tailEnd/>
          </a:ln>
        </p:spPr>
        <p:txBody>
          <a:bodyPr>
            <a:spAutoFit/>
          </a:bodyPr>
          <a:lstStyle/>
          <a:p>
            <a:r>
              <a:rPr lang="en-US"/>
              <a:t>1</a:t>
            </a:r>
          </a:p>
        </p:txBody>
      </p:sp>
      <p:sp>
        <p:nvSpPr>
          <p:cNvPr id="102" name="TextBox 101"/>
          <p:cNvSpPr txBox="1"/>
          <p:nvPr/>
        </p:nvSpPr>
        <p:spPr>
          <a:xfrm>
            <a:off x="990600" y="5867400"/>
            <a:ext cx="7162800" cy="646113"/>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pPr>
              <a:defRPr/>
            </a:pPr>
            <a:r>
              <a:rPr lang="en-US" sz="2400" b="1" u="sng" dirty="0"/>
              <a:t>Claim</a:t>
            </a:r>
            <a:r>
              <a:rPr lang="en-US" sz="2400" dirty="0"/>
              <a:t> : Set cover of size |S|  </a:t>
            </a:r>
            <a:r>
              <a:rPr lang="en-US" sz="3600" b="1" dirty="0"/>
              <a:t>↔</a:t>
            </a:r>
            <a:r>
              <a:rPr lang="en-US" sz="2400" dirty="0"/>
              <a:t>  Shortest path of length |S|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par>
                                <p:cTn id="47" presetID="10" presetClass="entr" presetSubtype="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par>
                                <p:cTn id="50" presetID="10" presetClass="entr" presetSubtype="0"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par>
                                <p:cTn id="53" presetID="10" presetClass="entr" presetSubtype="0"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500"/>
                                        <p:tgtEl>
                                          <p:spTgt spid="33"/>
                                        </p:tgtEl>
                                      </p:cBhvr>
                                    </p:animEffect>
                                  </p:childTnLst>
                                </p:cTn>
                              </p:par>
                              <p:par>
                                <p:cTn id="56" presetID="10" presetClass="entr" presetSubtype="0" fill="hold"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par>
                                <p:cTn id="59" presetID="10"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500"/>
                                        <p:tgtEl>
                                          <p:spTgt spid="3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500"/>
                                        <p:tgtEl>
                                          <p:spTgt spid="40"/>
                                        </p:tgtEl>
                                      </p:cBhvr>
                                    </p:animEffect>
                                  </p:childTnLst>
                                </p:cTn>
                              </p:par>
                              <p:par>
                                <p:cTn id="65" presetID="10" presetClass="entr" presetSubtype="0" fill="hold" nodeType="with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fade">
                                      <p:cBhvr>
                                        <p:cTn id="67" dur="500"/>
                                        <p:tgtEl>
                                          <p:spTgt spid="7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fade">
                                      <p:cBhvr>
                                        <p:cTn id="70" dur="500"/>
                                        <p:tgtEl>
                                          <p:spTgt spid="3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500"/>
                                        <p:tgtEl>
                                          <p:spTgt spid="38"/>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42"/>
                                        </p:tgtEl>
                                        <p:attrNameLst>
                                          <p:attrName>style.visibility</p:attrName>
                                        </p:attrNameLst>
                                      </p:cBhvr>
                                      <p:to>
                                        <p:strVal val="visible"/>
                                      </p:to>
                                    </p:set>
                                    <p:animEffect transition="in" filter="fade">
                                      <p:cBhvr>
                                        <p:cTn id="78" dur="500"/>
                                        <p:tgtEl>
                                          <p:spTgt spid="4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Effect transition="in" filter="fade">
                                      <p:cBhvr>
                                        <p:cTn id="81" dur="500"/>
                                        <p:tgtEl>
                                          <p:spTgt spid="43"/>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500"/>
                                        <p:tgtEl>
                                          <p:spTgt spid="44"/>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fade">
                                      <p:cBhvr>
                                        <p:cTn id="87" dur="500"/>
                                        <p:tgtEl>
                                          <p:spTgt spid="45"/>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fade">
                                      <p:cBhvr>
                                        <p:cTn id="90" dur="500"/>
                                        <p:tgtEl>
                                          <p:spTgt spid="46"/>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fade">
                                      <p:cBhvr>
                                        <p:cTn id="93" dur="500"/>
                                        <p:tgtEl>
                                          <p:spTgt spid="47"/>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8"/>
                                        </p:tgtEl>
                                        <p:attrNameLst>
                                          <p:attrName>style.visibility</p:attrName>
                                        </p:attrNameLst>
                                      </p:cBhvr>
                                      <p:to>
                                        <p:strVal val="visible"/>
                                      </p:to>
                                    </p:set>
                                    <p:animEffect transition="in" filter="fade">
                                      <p:cBhvr>
                                        <p:cTn id="96" dur="500"/>
                                        <p:tgtEl>
                                          <p:spTgt spid="48"/>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9"/>
                                        </p:tgtEl>
                                        <p:attrNameLst>
                                          <p:attrName>style.visibility</p:attrName>
                                        </p:attrNameLst>
                                      </p:cBhvr>
                                      <p:to>
                                        <p:strVal val="visible"/>
                                      </p:to>
                                    </p:set>
                                    <p:animEffect transition="in" filter="fade">
                                      <p:cBhvr>
                                        <p:cTn id="99" dur="500"/>
                                        <p:tgtEl>
                                          <p:spTgt spid="49"/>
                                        </p:tgtEl>
                                      </p:cBhvr>
                                    </p:animEffect>
                                  </p:childTnLst>
                                </p:cTn>
                              </p:par>
                              <p:par>
                                <p:cTn id="100" presetID="10" presetClass="entr" presetSubtype="0" fill="hold" nodeType="with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fade">
                                      <p:cBhvr>
                                        <p:cTn id="102" dur="500"/>
                                        <p:tgtEl>
                                          <p:spTgt spid="53"/>
                                        </p:tgtEl>
                                      </p:cBhvr>
                                    </p:animEffect>
                                  </p:childTnLst>
                                </p:cTn>
                              </p:par>
                              <p:par>
                                <p:cTn id="103" presetID="10"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500"/>
                                        <p:tgtEl>
                                          <p:spTgt spid="55"/>
                                        </p:tgtEl>
                                      </p:cBhvr>
                                    </p:animEffect>
                                  </p:childTnLst>
                                </p:cTn>
                              </p:par>
                              <p:par>
                                <p:cTn id="106" presetID="10" presetClass="entr" presetSubtype="0" fill="hold" nodeType="withEffect">
                                  <p:stCondLst>
                                    <p:cond delay="0"/>
                                  </p:stCondLst>
                                  <p:childTnLst>
                                    <p:set>
                                      <p:cBhvr>
                                        <p:cTn id="107" dur="1" fill="hold">
                                          <p:stCondLst>
                                            <p:cond delay="0"/>
                                          </p:stCondLst>
                                        </p:cTn>
                                        <p:tgtEl>
                                          <p:spTgt spid="57"/>
                                        </p:tgtEl>
                                        <p:attrNameLst>
                                          <p:attrName>style.visibility</p:attrName>
                                        </p:attrNameLst>
                                      </p:cBhvr>
                                      <p:to>
                                        <p:strVal val="visible"/>
                                      </p:to>
                                    </p:set>
                                    <p:animEffect transition="in" filter="fade">
                                      <p:cBhvr>
                                        <p:cTn id="108" dur="500"/>
                                        <p:tgtEl>
                                          <p:spTgt spid="57"/>
                                        </p:tgtEl>
                                      </p:cBhvr>
                                    </p:animEffect>
                                  </p:childTnLst>
                                </p:cTn>
                              </p:par>
                              <p:par>
                                <p:cTn id="109" presetID="10" presetClass="entr" presetSubtype="0" fill="hold" nodeType="withEffect">
                                  <p:stCondLst>
                                    <p:cond delay="0"/>
                                  </p:stCondLst>
                                  <p:childTnLst>
                                    <p:set>
                                      <p:cBhvr>
                                        <p:cTn id="110" dur="1" fill="hold">
                                          <p:stCondLst>
                                            <p:cond delay="0"/>
                                          </p:stCondLst>
                                        </p:cTn>
                                        <p:tgtEl>
                                          <p:spTgt spid="59"/>
                                        </p:tgtEl>
                                        <p:attrNameLst>
                                          <p:attrName>style.visibility</p:attrName>
                                        </p:attrNameLst>
                                      </p:cBhvr>
                                      <p:to>
                                        <p:strVal val="visible"/>
                                      </p:to>
                                    </p:set>
                                    <p:animEffect transition="in" filter="fade">
                                      <p:cBhvr>
                                        <p:cTn id="111" dur="500"/>
                                        <p:tgtEl>
                                          <p:spTgt spid="59"/>
                                        </p:tgtEl>
                                      </p:cBhvr>
                                    </p:animEffect>
                                  </p:childTnLst>
                                </p:cTn>
                              </p:par>
                              <p:par>
                                <p:cTn id="112" presetID="10" presetClass="entr" presetSubtype="0" fill="hold" nodeType="withEffect">
                                  <p:stCondLst>
                                    <p:cond delay="0"/>
                                  </p:stCondLst>
                                  <p:childTnLst>
                                    <p:set>
                                      <p:cBhvr>
                                        <p:cTn id="113" dur="1" fill="hold">
                                          <p:stCondLst>
                                            <p:cond delay="0"/>
                                          </p:stCondLst>
                                        </p:cTn>
                                        <p:tgtEl>
                                          <p:spTgt spid="63"/>
                                        </p:tgtEl>
                                        <p:attrNameLst>
                                          <p:attrName>style.visibility</p:attrName>
                                        </p:attrNameLst>
                                      </p:cBhvr>
                                      <p:to>
                                        <p:strVal val="visible"/>
                                      </p:to>
                                    </p:set>
                                    <p:animEffect transition="in" filter="fade">
                                      <p:cBhvr>
                                        <p:cTn id="114" dur="500"/>
                                        <p:tgtEl>
                                          <p:spTgt spid="63"/>
                                        </p:tgtEl>
                                      </p:cBhvr>
                                    </p:animEffect>
                                  </p:childTnLst>
                                </p:cTn>
                              </p:par>
                              <p:par>
                                <p:cTn id="115" presetID="10" presetClass="entr" presetSubtype="0" fill="hold" nodeType="withEffect">
                                  <p:stCondLst>
                                    <p:cond delay="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500"/>
                                        <p:tgtEl>
                                          <p:spTgt spid="65"/>
                                        </p:tgtEl>
                                      </p:cBhvr>
                                    </p:animEffect>
                                  </p:childTnLst>
                                </p:cTn>
                              </p:par>
                              <p:par>
                                <p:cTn id="118" presetID="10" presetClass="entr" presetSubtype="0" fill="hold" nodeType="with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500"/>
                                        <p:tgtEl>
                                          <p:spTgt spid="67"/>
                                        </p:tgtEl>
                                      </p:cBhvr>
                                    </p:animEffect>
                                  </p:childTnLst>
                                </p:cTn>
                              </p:par>
                              <p:par>
                                <p:cTn id="121" presetID="10" presetClass="entr" presetSubtype="0" fill="hold" nodeType="withEffect">
                                  <p:stCondLst>
                                    <p:cond delay="0"/>
                                  </p:stCondLst>
                                  <p:childTnLst>
                                    <p:set>
                                      <p:cBhvr>
                                        <p:cTn id="122" dur="1" fill="hold">
                                          <p:stCondLst>
                                            <p:cond delay="0"/>
                                          </p:stCondLst>
                                        </p:cTn>
                                        <p:tgtEl>
                                          <p:spTgt spid="69"/>
                                        </p:tgtEl>
                                        <p:attrNameLst>
                                          <p:attrName>style.visibility</p:attrName>
                                        </p:attrNameLst>
                                      </p:cBhvr>
                                      <p:to>
                                        <p:strVal val="visible"/>
                                      </p:to>
                                    </p:set>
                                    <p:animEffect transition="in" filter="fade">
                                      <p:cBhvr>
                                        <p:cTn id="123" dur="500"/>
                                        <p:tgtEl>
                                          <p:spTgt spid="69"/>
                                        </p:tgtEl>
                                      </p:cBhvr>
                                    </p:animEffect>
                                  </p:childTnLst>
                                </p:cTn>
                              </p:par>
                              <p:par>
                                <p:cTn id="124" presetID="10" presetClass="entr" presetSubtype="0" fill="hold" nodeType="withEffect">
                                  <p:stCondLst>
                                    <p:cond delay="0"/>
                                  </p:stCondLst>
                                  <p:childTnLst>
                                    <p:set>
                                      <p:cBhvr>
                                        <p:cTn id="125" dur="1" fill="hold">
                                          <p:stCondLst>
                                            <p:cond delay="0"/>
                                          </p:stCondLst>
                                        </p:cTn>
                                        <p:tgtEl>
                                          <p:spTgt spid="73"/>
                                        </p:tgtEl>
                                        <p:attrNameLst>
                                          <p:attrName>style.visibility</p:attrName>
                                        </p:attrNameLst>
                                      </p:cBhvr>
                                      <p:to>
                                        <p:strVal val="visible"/>
                                      </p:to>
                                    </p:set>
                                    <p:animEffect transition="in" filter="fade">
                                      <p:cBhvr>
                                        <p:cTn id="126" dur="500"/>
                                        <p:tgtEl>
                                          <p:spTgt spid="73"/>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77"/>
                                        </p:tgtEl>
                                        <p:attrNameLst>
                                          <p:attrName>style.visibility</p:attrName>
                                        </p:attrNameLst>
                                      </p:cBhvr>
                                      <p:to>
                                        <p:strVal val="visible"/>
                                      </p:to>
                                    </p:set>
                                    <p:animEffect transition="in" filter="fade">
                                      <p:cBhvr>
                                        <p:cTn id="129" dur="500"/>
                                        <p:tgtEl>
                                          <p:spTgt spid="77"/>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80"/>
                                        </p:tgtEl>
                                        <p:attrNameLst>
                                          <p:attrName>style.visibility</p:attrName>
                                        </p:attrNameLst>
                                      </p:cBhvr>
                                      <p:to>
                                        <p:strVal val="visible"/>
                                      </p:to>
                                    </p:set>
                                    <p:animEffect transition="in" filter="fade">
                                      <p:cBhvr>
                                        <p:cTn id="132" dur="500"/>
                                        <p:tgtEl>
                                          <p:spTgt spid="80"/>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81"/>
                                        </p:tgtEl>
                                        <p:attrNameLst>
                                          <p:attrName>style.visibility</p:attrName>
                                        </p:attrNameLst>
                                      </p:cBhvr>
                                      <p:to>
                                        <p:strVal val="visible"/>
                                      </p:to>
                                    </p:set>
                                    <p:animEffect transition="in" filter="fade">
                                      <p:cBhvr>
                                        <p:cTn id="135" dur="500"/>
                                        <p:tgtEl>
                                          <p:spTgt spid="81"/>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82"/>
                                        </p:tgtEl>
                                        <p:attrNameLst>
                                          <p:attrName>style.visibility</p:attrName>
                                        </p:attrNameLst>
                                      </p:cBhvr>
                                      <p:to>
                                        <p:strVal val="visible"/>
                                      </p:to>
                                    </p:set>
                                    <p:animEffect transition="in" filter="fade">
                                      <p:cBhvr>
                                        <p:cTn id="138" dur="500"/>
                                        <p:tgtEl>
                                          <p:spTgt spid="82"/>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500"/>
                                        <p:tgtEl>
                                          <p:spTgt spid="83"/>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84"/>
                                        </p:tgtEl>
                                        <p:attrNameLst>
                                          <p:attrName>style.visibility</p:attrName>
                                        </p:attrNameLst>
                                      </p:cBhvr>
                                      <p:to>
                                        <p:strVal val="visible"/>
                                      </p:to>
                                    </p:set>
                                    <p:animEffect transition="in" filter="fade">
                                      <p:cBhvr>
                                        <p:cTn id="144" dur="500"/>
                                        <p:tgtEl>
                                          <p:spTgt spid="84"/>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500"/>
                                        <p:tgtEl>
                                          <p:spTgt spid="85"/>
                                        </p:tgtEl>
                                      </p:cBhvr>
                                    </p:animEffect>
                                  </p:childTnLst>
                                </p:cTn>
                              </p:par>
                              <p:par>
                                <p:cTn id="148" presetID="10" presetClass="entr" presetSubtype="0" fill="hold" nodeType="withEffect">
                                  <p:stCondLst>
                                    <p:cond delay="0"/>
                                  </p:stCondLst>
                                  <p:childTnLst>
                                    <p:set>
                                      <p:cBhvr>
                                        <p:cTn id="149" dur="1" fill="hold">
                                          <p:stCondLst>
                                            <p:cond delay="0"/>
                                          </p:stCondLst>
                                        </p:cTn>
                                        <p:tgtEl>
                                          <p:spTgt spid="87"/>
                                        </p:tgtEl>
                                        <p:attrNameLst>
                                          <p:attrName>style.visibility</p:attrName>
                                        </p:attrNameLst>
                                      </p:cBhvr>
                                      <p:to>
                                        <p:strVal val="visible"/>
                                      </p:to>
                                    </p:set>
                                    <p:animEffect transition="in" filter="fade">
                                      <p:cBhvr>
                                        <p:cTn id="150" dur="500"/>
                                        <p:tgtEl>
                                          <p:spTgt spid="87"/>
                                        </p:tgtEl>
                                      </p:cBhvr>
                                    </p:animEffect>
                                  </p:childTnLst>
                                </p:cTn>
                              </p:par>
                              <p:par>
                                <p:cTn id="151" presetID="10" presetClass="entr" presetSubtype="0" fill="hold" nodeType="withEffect">
                                  <p:stCondLst>
                                    <p:cond delay="0"/>
                                  </p:stCondLst>
                                  <p:childTnLst>
                                    <p:set>
                                      <p:cBhvr>
                                        <p:cTn id="152" dur="1" fill="hold">
                                          <p:stCondLst>
                                            <p:cond delay="0"/>
                                          </p:stCondLst>
                                        </p:cTn>
                                        <p:tgtEl>
                                          <p:spTgt spid="90"/>
                                        </p:tgtEl>
                                        <p:attrNameLst>
                                          <p:attrName>style.visibility</p:attrName>
                                        </p:attrNameLst>
                                      </p:cBhvr>
                                      <p:to>
                                        <p:strVal val="visible"/>
                                      </p:to>
                                    </p:set>
                                    <p:animEffect transition="in" filter="fade">
                                      <p:cBhvr>
                                        <p:cTn id="153" dur="500"/>
                                        <p:tgtEl>
                                          <p:spTgt spid="90"/>
                                        </p:tgtEl>
                                      </p:cBhvr>
                                    </p:animEffect>
                                  </p:childTnLst>
                                </p:cTn>
                              </p:par>
                              <p:par>
                                <p:cTn id="154" presetID="10" presetClass="entr" presetSubtype="0" fill="hold" nodeType="withEffect">
                                  <p:stCondLst>
                                    <p:cond delay="0"/>
                                  </p:stCondLst>
                                  <p:childTnLst>
                                    <p:set>
                                      <p:cBhvr>
                                        <p:cTn id="155" dur="1" fill="hold">
                                          <p:stCondLst>
                                            <p:cond delay="0"/>
                                          </p:stCondLst>
                                        </p:cTn>
                                        <p:tgtEl>
                                          <p:spTgt spid="92"/>
                                        </p:tgtEl>
                                        <p:attrNameLst>
                                          <p:attrName>style.visibility</p:attrName>
                                        </p:attrNameLst>
                                      </p:cBhvr>
                                      <p:to>
                                        <p:strVal val="visible"/>
                                      </p:to>
                                    </p:set>
                                    <p:animEffect transition="in" filter="fade">
                                      <p:cBhvr>
                                        <p:cTn id="156" dur="500"/>
                                        <p:tgtEl>
                                          <p:spTgt spid="92"/>
                                        </p:tgtEl>
                                      </p:cBhvr>
                                    </p:animEffect>
                                  </p:childTnLst>
                                </p:cTn>
                              </p:par>
                              <p:par>
                                <p:cTn id="157" presetID="10" presetClass="entr" presetSubtype="0" fill="hold" nodeType="withEffect">
                                  <p:stCondLst>
                                    <p:cond delay="0"/>
                                  </p:stCondLst>
                                  <p:childTnLst>
                                    <p:set>
                                      <p:cBhvr>
                                        <p:cTn id="158" dur="1" fill="hold">
                                          <p:stCondLst>
                                            <p:cond delay="0"/>
                                          </p:stCondLst>
                                        </p:cTn>
                                        <p:tgtEl>
                                          <p:spTgt spid="94"/>
                                        </p:tgtEl>
                                        <p:attrNameLst>
                                          <p:attrName>style.visibility</p:attrName>
                                        </p:attrNameLst>
                                      </p:cBhvr>
                                      <p:to>
                                        <p:strVal val="visible"/>
                                      </p:to>
                                    </p:set>
                                    <p:animEffect transition="in" filter="fade">
                                      <p:cBhvr>
                                        <p:cTn id="159" dur="500"/>
                                        <p:tgtEl>
                                          <p:spTgt spid="94"/>
                                        </p:tgtEl>
                                      </p:cBhvr>
                                    </p:animEffect>
                                  </p:childTnLst>
                                </p:cTn>
                              </p:par>
                              <p:par>
                                <p:cTn id="160" presetID="10" presetClass="entr" presetSubtype="0" fill="hold" nodeType="withEffect">
                                  <p:stCondLst>
                                    <p:cond delay="0"/>
                                  </p:stCondLst>
                                  <p:childTnLst>
                                    <p:set>
                                      <p:cBhvr>
                                        <p:cTn id="161" dur="1" fill="hold">
                                          <p:stCondLst>
                                            <p:cond delay="0"/>
                                          </p:stCondLst>
                                        </p:cTn>
                                        <p:tgtEl>
                                          <p:spTgt spid="96"/>
                                        </p:tgtEl>
                                        <p:attrNameLst>
                                          <p:attrName>style.visibility</p:attrName>
                                        </p:attrNameLst>
                                      </p:cBhvr>
                                      <p:to>
                                        <p:strVal val="visible"/>
                                      </p:to>
                                    </p:set>
                                    <p:animEffect transition="in" filter="fade">
                                      <p:cBhvr>
                                        <p:cTn id="162" dur="500"/>
                                        <p:tgtEl>
                                          <p:spTgt spid="96"/>
                                        </p:tgtEl>
                                      </p:cBhvr>
                                    </p:animEffect>
                                  </p:childTnLst>
                                </p:cTn>
                              </p:par>
                              <p:par>
                                <p:cTn id="163" presetID="10" presetClass="entr" presetSubtype="0" fill="hold" nodeType="withEffect">
                                  <p:stCondLst>
                                    <p:cond delay="0"/>
                                  </p:stCondLst>
                                  <p:childTnLst>
                                    <p:set>
                                      <p:cBhvr>
                                        <p:cTn id="164" dur="1" fill="hold">
                                          <p:stCondLst>
                                            <p:cond delay="0"/>
                                          </p:stCondLst>
                                        </p:cTn>
                                        <p:tgtEl>
                                          <p:spTgt spid="98"/>
                                        </p:tgtEl>
                                        <p:attrNameLst>
                                          <p:attrName>style.visibility</p:attrName>
                                        </p:attrNameLst>
                                      </p:cBhvr>
                                      <p:to>
                                        <p:strVal val="visible"/>
                                      </p:to>
                                    </p:set>
                                    <p:animEffect transition="in" filter="fade">
                                      <p:cBhvr>
                                        <p:cTn id="165" dur="500"/>
                                        <p:tgtEl>
                                          <p:spTgt spid="98"/>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100"/>
                                        </p:tgtEl>
                                        <p:attrNameLst>
                                          <p:attrName>style.visibility</p:attrName>
                                        </p:attrNameLst>
                                      </p:cBhvr>
                                      <p:to>
                                        <p:strVal val="visible"/>
                                      </p:to>
                                    </p:set>
                                    <p:animEffect transition="in" filter="fade">
                                      <p:cBhvr>
                                        <p:cTn id="168" dur="500"/>
                                        <p:tgtEl>
                                          <p:spTgt spid="100"/>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41"/>
                                        </p:tgtEl>
                                        <p:attrNameLst>
                                          <p:attrName>style.visibility</p:attrName>
                                        </p:attrNameLst>
                                      </p:cBhvr>
                                      <p:to>
                                        <p:strVal val="visible"/>
                                      </p:to>
                                    </p:set>
                                    <p:animEffect transition="in" filter="fade">
                                      <p:cBhvr>
                                        <p:cTn id="171" dur="500"/>
                                        <p:tgtEl>
                                          <p:spTgt spid="41"/>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101"/>
                                        </p:tgtEl>
                                        <p:attrNameLst>
                                          <p:attrName>style.visibility</p:attrName>
                                        </p:attrNameLst>
                                      </p:cBhvr>
                                      <p:to>
                                        <p:strVal val="visible"/>
                                      </p:to>
                                    </p:set>
                                    <p:animEffect transition="in" filter="fade">
                                      <p:cBhvr>
                                        <p:cTn id="174" dur="500"/>
                                        <p:tgtEl>
                                          <p:spTgt spid="101"/>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78"/>
                                        </p:tgtEl>
                                        <p:attrNameLst>
                                          <p:attrName>style.visibility</p:attrName>
                                        </p:attrNameLst>
                                      </p:cBhvr>
                                      <p:to>
                                        <p:strVal val="visible"/>
                                      </p:to>
                                    </p:set>
                                    <p:animEffect transition="in" filter="fade">
                                      <p:cBhvr>
                                        <p:cTn id="177" dur="500"/>
                                        <p:tgtEl>
                                          <p:spTgt spid="78"/>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102"/>
                                        </p:tgtEl>
                                        <p:attrNameLst>
                                          <p:attrName>style.visibility</p:attrName>
                                        </p:attrNameLst>
                                      </p:cBhvr>
                                      <p:to>
                                        <p:strVal val="visible"/>
                                      </p:to>
                                    </p:set>
                                    <p:animEffect transition="in" filter="fade">
                                      <p:cBhvr>
                                        <p:cTn id="182"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P spid="13" grpId="0" animBg="1"/>
      <p:bldP spid="14" grpId="0" animBg="1"/>
      <p:bldP spid="15" grpId="0" animBg="1"/>
      <p:bldP spid="18" grpId="0" animBg="1"/>
      <p:bldP spid="19" grpId="0" animBg="1"/>
      <p:bldP spid="20" grpId="0" animBg="1"/>
      <p:bldP spid="21" grpId="0" animBg="1"/>
      <p:bldP spid="38" grpId="0"/>
      <p:bldP spid="39" grpId="0"/>
      <p:bldP spid="40" grpId="0"/>
      <p:bldP spid="41" grpId="0" animBg="1"/>
      <p:bldP spid="42" grpId="0" animBg="1"/>
      <p:bldP spid="43" grpId="0" animBg="1"/>
      <p:bldP spid="44" grpId="0" animBg="1"/>
      <p:bldP spid="45" grpId="0" animBg="1"/>
      <p:bldP spid="46" grpId="0" animBg="1"/>
      <p:bldP spid="47" grpId="0" animBg="1"/>
      <p:bldP spid="48" grpId="0" animBg="1"/>
      <p:bldP spid="49" grpId="0" animBg="1"/>
      <p:bldP spid="77" grpId="0"/>
      <p:bldP spid="78" grpId="0"/>
      <p:bldP spid="80" grpId="0" animBg="1"/>
      <p:bldP spid="81" grpId="0" animBg="1"/>
      <p:bldP spid="82" grpId="0" animBg="1"/>
      <p:bldP spid="83" grpId="0" animBg="1"/>
      <p:bldP spid="84" grpId="0"/>
      <p:bldP spid="85" grpId="0"/>
      <p:bldP spid="100" grpId="0"/>
      <p:bldP spid="101" grpId="0"/>
      <p:bldP spid="10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dirty="0" smtClean="0"/>
              <a:t>Hardness Gap Amplification</a:t>
            </a:r>
          </a:p>
        </p:txBody>
      </p:sp>
      <p:sp>
        <p:nvSpPr>
          <p:cNvPr id="9" name="Oval 8"/>
          <p:cNvSpPr/>
          <p:nvPr/>
        </p:nvSpPr>
        <p:spPr>
          <a:xfrm>
            <a:off x="1371600" y="2438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2209800" y="1600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 name="Shape 10"/>
          <p:cNvCxnSpPr>
            <a:stCxn id="15" idx="6"/>
            <a:endCxn id="9" idx="7"/>
          </p:cNvCxnSpPr>
          <p:nvPr/>
        </p:nvCxnSpPr>
        <p:spPr>
          <a:xfrm>
            <a:off x="685800" y="1752600"/>
            <a:ext cx="815975" cy="708025"/>
          </a:xfrm>
          <a:prstGeom prst="curvedConnector2">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2" name="Shape 11"/>
          <p:cNvCxnSpPr>
            <a:stCxn id="15" idx="3"/>
            <a:endCxn id="9" idx="2"/>
          </p:cNvCxnSpPr>
          <p:nvPr/>
        </p:nvCxnSpPr>
        <p:spPr>
          <a:xfrm rot="16200000" flipH="1">
            <a:off x="609600" y="1752600"/>
            <a:ext cx="708025" cy="815975"/>
          </a:xfrm>
          <a:prstGeom prst="curvedConnector2">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hape 12"/>
          <p:cNvCxnSpPr>
            <a:stCxn id="9" idx="6"/>
            <a:endCxn id="10" idx="4"/>
          </p:cNvCxnSpPr>
          <p:nvPr/>
        </p:nvCxnSpPr>
        <p:spPr>
          <a:xfrm flipV="1">
            <a:off x="1524000" y="1752600"/>
            <a:ext cx="762000" cy="762000"/>
          </a:xfrm>
          <a:prstGeom prst="curvedConnector2">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6632" name="TextBox 13"/>
          <p:cNvSpPr txBox="1">
            <a:spLocks noChangeArrowheads="1"/>
          </p:cNvSpPr>
          <p:nvPr/>
        </p:nvSpPr>
        <p:spPr bwMode="auto">
          <a:xfrm>
            <a:off x="304800" y="1524000"/>
            <a:ext cx="533400" cy="369888"/>
          </a:xfrm>
          <a:prstGeom prst="rect">
            <a:avLst/>
          </a:prstGeom>
          <a:noFill/>
          <a:ln w="9525">
            <a:noFill/>
            <a:miter lim="800000"/>
            <a:headEnd/>
            <a:tailEnd/>
          </a:ln>
        </p:spPr>
        <p:txBody>
          <a:bodyPr>
            <a:spAutoFit/>
          </a:bodyPr>
          <a:lstStyle/>
          <a:p>
            <a:r>
              <a:rPr lang="en-US"/>
              <a:t>s</a:t>
            </a:r>
          </a:p>
        </p:txBody>
      </p:sp>
      <p:sp>
        <p:nvSpPr>
          <p:cNvPr id="15" name="Oval 14"/>
          <p:cNvSpPr/>
          <p:nvPr/>
        </p:nvSpPr>
        <p:spPr>
          <a:xfrm>
            <a:off x="533400" y="1676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634" name="TextBox 15"/>
          <p:cNvSpPr txBox="1">
            <a:spLocks noChangeArrowheads="1"/>
          </p:cNvSpPr>
          <p:nvPr/>
        </p:nvSpPr>
        <p:spPr bwMode="auto">
          <a:xfrm>
            <a:off x="2819400" y="2590800"/>
            <a:ext cx="533400" cy="369888"/>
          </a:xfrm>
          <a:prstGeom prst="rect">
            <a:avLst/>
          </a:prstGeom>
          <a:noFill/>
          <a:ln w="9525">
            <a:noFill/>
            <a:miter lim="800000"/>
            <a:headEnd/>
            <a:tailEnd/>
          </a:ln>
        </p:spPr>
        <p:txBody>
          <a:bodyPr>
            <a:spAutoFit/>
          </a:bodyPr>
          <a:lstStyle/>
          <a:p>
            <a:r>
              <a:rPr lang="en-US"/>
              <a:t>t</a:t>
            </a:r>
          </a:p>
        </p:txBody>
      </p:sp>
      <p:sp>
        <p:nvSpPr>
          <p:cNvPr id="32" name="TextBox 31"/>
          <p:cNvSpPr txBox="1">
            <a:spLocks noChangeArrowheads="1"/>
          </p:cNvSpPr>
          <p:nvPr/>
        </p:nvSpPr>
        <p:spPr bwMode="auto">
          <a:xfrm>
            <a:off x="4038600" y="1447800"/>
            <a:ext cx="533400" cy="369888"/>
          </a:xfrm>
          <a:prstGeom prst="rect">
            <a:avLst/>
          </a:prstGeom>
          <a:noFill/>
          <a:ln w="9525">
            <a:noFill/>
            <a:miter lim="800000"/>
            <a:headEnd/>
            <a:tailEnd/>
          </a:ln>
        </p:spPr>
        <p:txBody>
          <a:bodyPr>
            <a:spAutoFit/>
          </a:bodyPr>
          <a:lstStyle/>
          <a:p>
            <a:r>
              <a:rPr lang="en-US"/>
              <a:t>s</a:t>
            </a:r>
          </a:p>
        </p:txBody>
      </p:sp>
      <p:sp>
        <p:nvSpPr>
          <p:cNvPr id="27" name="Oval 26"/>
          <p:cNvSpPr/>
          <p:nvPr/>
        </p:nvSpPr>
        <p:spPr>
          <a:xfrm rot="2772142">
            <a:off x="4421188" y="289242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p:cNvSpPr/>
          <p:nvPr/>
        </p:nvSpPr>
        <p:spPr>
          <a:xfrm rot="2772142">
            <a:off x="6051550" y="285115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9" name="Shape 28"/>
          <p:cNvCxnSpPr>
            <a:stCxn id="33" idx="6"/>
            <a:endCxn id="27" idx="7"/>
          </p:cNvCxnSpPr>
          <p:nvPr/>
        </p:nvCxnSpPr>
        <p:spPr>
          <a:xfrm rot="2772142">
            <a:off x="4138613" y="2078038"/>
            <a:ext cx="815975" cy="708025"/>
          </a:xfrm>
          <a:prstGeom prst="curvedConnector2">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0" name="Shape 29"/>
          <p:cNvCxnSpPr>
            <a:stCxn id="33" idx="3"/>
            <a:endCxn id="27" idx="2"/>
          </p:cNvCxnSpPr>
          <p:nvPr/>
        </p:nvCxnSpPr>
        <p:spPr>
          <a:xfrm rot="18972142" flipH="1">
            <a:off x="4064000" y="1966913"/>
            <a:ext cx="708025" cy="815975"/>
          </a:xfrm>
          <a:prstGeom prst="curvedConnector2">
            <a:avLst/>
          </a:prstGeom>
          <a:ln w="57150">
            <a:solidFill>
              <a:srgbClr val="FF9933"/>
            </a:solidFill>
            <a:tailEnd type="arrow"/>
          </a:ln>
        </p:spPr>
        <p:style>
          <a:lnRef idx="1">
            <a:schemeClr val="accent1"/>
          </a:lnRef>
          <a:fillRef idx="0">
            <a:schemeClr val="accent1"/>
          </a:fillRef>
          <a:effectRef idx="0">
            <a:schemeClr val="accent1"/>
          </a:effectRef>
          <a:fontRef idx="minor">
            <a:schemeClr val="tx1"/>
          </a:fontRef>
        </p:style>
      </p:cxnSp>
      <p:cxnSp>
        <p:nvCxnSpPr>
          <p:cNvPr id="31" name="Shape 30"/>
          <p:cNvCxnSpPr>
            <a:stCxn id="27" idx="6"/>
            <a:endCxn id="78" idx="0"/>
          </p:cNvCxnSpPr>
          <p:nvPr/>
        </p:nvCxnSpPr>
        <p:spPr>
          <a:xfrm rot="16200000" flipH="1">
            <a:off x="4664076" y="2911475"/>
            <a:ext cx="404812" cy="630237"/>
          </a:xfrm>
          <a:prstGeom prst="curvedConnector3">
            <a:avLst>
              <a:gd name="adj1" fmla="val 50000"/>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rot="2772142">
            <a:off x="4391025" y="176053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Oval 37"/>
          <p:cNvSpPr/>
          <p:nvPr/>
        </p:nvSpPr>
        <p:spPr>
          <a:xfrm rot="18044836">
            <a:off x="7496175" y="30765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Oval 38"/>
          <p:cNvSpPr/>
          <p:nvPr/>
        </p:nvSpPr>
        <p:spPr>
          <a:xfrm rot="18044836">
            <a:off x="7419975" y="22383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0" name="Shape 39"/>
          <p:cNvCxnSpPr>
            <a:stCxn id="43" idx="6"/>
            <a:endCxn id="38" idx="7"/>
          </p:cNvCxnSpPr>
          <p:nvPr/>
        </p:nvCxnSpPr>
        <p:spPr>
          <a:xfrm rot="5400000" flipH="1" flipV="1">
            <a:off x="6985000" y="2932113"/>
            <a:ext cx="422275" cy="714375"/>
          </a:xfrm>
          <a:prstGeom prst="curvedConnector2">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41" name="Shape 40"/>
          <p:cNvCxnSpPr>
            <a:stCxn id="43" idx="3"/>
            <a:endCxn id="38" idx="2"/>
          </p:cNvCxnSpPr>
          <p:nvPr/>
        </p:nvCxnSpPr>
        <p:spPr>
          <a:xfrm flipV="1">
            <a:off x="6818313" y="3217863"/>
            <a:ext cx="714375" cy="420687"/>
          </a:xfrm>
          <a:prstGeom prst="curvedConnector2">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hape 41"/>
          <p:cNvCxnSpPr>
            <a:stCxn id="38" idx="6"/>
            <a:endCxn id="39" idx="1"/>
          </p:cNvCxnSpPr>
          <p:nvPr/>
        </p:nvCxnSpPr>
        <p:spPr>
          <a:xfrm rot="16200000" flipV="1">
            <a:off x="7138987" y="2616201"/>
            <a:ext cx="754063" cy="188912"/>
          </a:xfrm>
          <a:prstGeom prst="curvedConnector4">
            <a:avLst>
              <a:gd name="adj1" fmla="val 45480"/>
              <a:gd name="adj2" fmla="val 222185"/>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rot="18044836">
            <a:off x="6723063" y="348932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Oval 50"/>
          <p:cNvSpPr/>
          <p:nvPr/>
        </p:nvSpPr>
        <p:spPr>
          <a:xfrm>
            <a:off x="5410200" y="2133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9" name="Shape 58"/>
          <p:cNvCxnSpPr>
            <a:stCxn id="33" idx="7"/>
            <a:endCxn id="51" idx="2"/>
          </p:cNvCxnSpPr>
          <p:nvPr/>
        </p:nvCxnSpPr>
        <p:spPr>
          <a:xfrm>
            <a:off x="4543425" y="1838325"/>
            <a:ext cx="866775" cy="371475"/>
          </a:xfrm>
          <a:prstGeom prst="curvedConnector3">
            <a:avLst>
              <a:gd name="adj1" fmla="val 50000"/>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6" name="Shape 65"/>
          <p:cNvCxnSpPr>
            <a:stCxn id="33" idx="1"/>
            <a:endCxn id="51" idx="7"/>
          </p:cNvCxnSpPr>
          <p:nvPr/>
        </p:nvCxnSpPr>
        <p:spPr>
          <a:xfrm>
            <a:off x="4468813" y="1760538"/>
            <a:ext cx="1071562" cy="395287"/>
          </a:xfrm>
          <a:prstGeom prst="curvedConnector2">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0" name="Shape 69"/>
          <p:cNvCxnSpPr>
            <a:stCxn id="51" idx="4"/>
            <a:endCxn id="28" idx="1"/>
          </p:cNvCxnSpPr>
          <p:nvPr/>
        </p:nvCxnSpPr>
        <p:spPr>
          <a:xfrm rot="16200000" flipH="1">
            <a:off x="5525294" y="2247106"/>
            <a:ext cx="565150" cy="642938"/>
          </a:xfrm>
          <a:prstGeom prst="curvedConnector4">
            <a:avLst>
              <a:gd name="adj1" fmla="val 49998"/>
              <a:gd name="adj2" fmla="val 96364"/>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73" name="Oval 72"/>
          <p:cNvSpPr/>
          <p:nvPr/>
        </p:nvSpPr>
        <p:spPr>
          <a:xfrm>
            <a:off x="2895600" y="2362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4" name="Shape 73"/>
          <p:cNvCxnSpPr>
            <a:stCxn id="10" idx="6"/>
            <a:endCxn id="73" idx="7"/>
          </p:cNvCxnSpPr>
          <p:nvPr/>
        </p:nvCxnSpPr>
        <p:spPr>
          <a:xfrm>
            <a:off x="2362200" y="1676400"/>
            <a:ext cx="663575" cy="708025"/>
          </a:xfrm>
          <a:prstGeom prst="curvedConnector2">
            <a:avLst/>
          </a:prstGeom>
          <a:ln w="5715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78" name="Oval 77"/>
          <p:cNvSpPr/>
          <p:nvPr/>
        </p:nvSpPr>
        <p:spPr>
          <a:xfrm>
            <a:off x="5105400" y="3429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3" name="Shape 82"/>
          <p:cNvCxnSpPr>
            <a:stCxn id="28" idx="6"/>
            <a:endCxn id="43" idx="1"/>
          </p:cNvCxnSpPr>
          <p:nvPr/>
        </p:nvCxnSpPr>
        <p:spPr>
          <a:xfrm rot="16200000" flipH="1">
            <a:off x="6152357" y="3010694"/>
            <a:ext cx="601662" cy="546100"/>
          </a:xfrm>
          <a:prstGeom prst="curvedConnector2">
            <a:avLst/>
          </a:prstGeom>
          <a:ln w="5715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6" name="Shape 85"/>
          <p:cNvCxnSpPr>
            <a:stCxn id="78" idx="6"/>
            <a:endCxn id="43" idx="2"/>
          </p:cNvCxnSpPr>
          <p:nvPr/>
        </p:nvCxnSpPr>
        <p:spPr>
          <a:xfrm>
            <a:off x="5257800" y="3505200"/>
            <a:ext cx="1503363" cy="125413"/>
          </a:xfrm>
          <a:prstGeom prst="curvedConnector4">
            <a:avLst>
              <a:gd name="adj1" fmla="val 48761"/>
              <a:gd name="adj2" fmla="val 281943"/>
            </a:avLst>
          </a:prstGeom>
          <a:ln w="571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3" name="Shape 92"/>
          <p:cNvCxnSpPr>
            <a:stCxn id="39" idx="5"/>
            <a:endCxn id="112" idx="2"/>
          </p:cNvCxnSpPr>
          <p:nvPr/>
        </p:nvCxnSpPr>
        <p:spPr>
          <a:xfrm>
            <a:off x="7569200" y="2295525"/>
            <a:ext cx="984250" cy="838200"/>
          </a:xfrm>
          <a:prstGeom prst="curvedConnector2">
            <a:avLst/>
          </a:prstGeom>
          <a:ln w="5715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7" name="Oval 106"/>
          <p:cNvSpPr/>
          <p:nvPr/>
        </p:nvSpPr>
        <p:spPr>
          <a:xfrm rot="5863120">
            <a:off x="7593013" y="379095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 name="Oval 107"/>
          <p:cNvSpPr/>
          <p:nvPr/>
        </p:nvSpPr>
        <p:spPr>
          <a:xfrm rot="5863120">
            <a:off x="8310563" y="473392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9" name="Shape 108"/>
          <p:cNvCxnSpPr>
            <a:stCxn id="112" idx="6"/>
            <a:endCxn id="107" idx="7"/>
          </p:cNvCxnSpPr>
          <p:nvPr/>
        </p:nvCxnSpPr>
        <p:spPr>
          <a:xfrm rot="5400000">
            <a:off x="7804150" y="3197225"/>
            <a:ext cx="641350" cy="819150"/>
          </a:xfrm>
          <a:prstGeom prst="curvedConnector2">
            <a:avLst/>
          </a:prstGeom>
          <a:ln w="571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0" name="Shape 109"/>
          <p:cNvCxnSpPr>
            <a:stCxn id="112" idx="3"/>
            <a:endCxn id="107" idx="2"/>
          </p:cNvCxnSpPr>
          <p:nvPr/>
        </p:nvCxnSpPr>
        <p:spPr>
          <a:xfrm rot="10800000" flipV="1">
            <a:off x="7678738" y="3149600"/>
            <a:ext cx="819150" cy="641350"/>
          </a:xfrm>
          <a:prstGeom prst="curvedConnector2">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1" name="Shape 110"/>
          <p:cNvCxnSpPr>
            <a:stCxn id="107" idx="6"/>
            <a:endCxn id="108" idx="4"/>
          </p:cNvCxnSpPr>
          <p:nvPr/>
        </p:nvCxnSpPr>
        <p:spPr>
          <a:xfrm rot="5863120" flipV="1">
            <a:off x="7604125" y="3990975"/>
            <a:ext cx="762000" cy="762000"/>
          </a:xfrm>
          <a:prstGeom prst="curvedConnector2">
            <a:avLst/>
          </a:prstGeom>
          <a:ln w="571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2" name="Oval 111"/>
          <p:cNvSpPr/>
          <p:nvPr/>
        </p:nvSpPr>
        <p:spPr>
          <a:xfrm rot="5863120">
            <a:off x="8467725" y="313372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3" name="Oval 112"/>
          <p:cNvSpPr/>
          <p:nvPr/>
        </p:nvSpPr>
        <p:spPr>
          <a:xfrm rot="5863120">
            <a:off x="7462838" y="53117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4" name="Shape 113"/>
          <p:cNvCxnSpPr>
            <a:stCxn id="108" idx="6"/>
            <a:endCxn id="113" idx="7"/>
          </p:cNvCxnSpPr>
          <p:nvPr/>
        </p:nvCxnSpPr>
        <p:spPr>
          <a:xfrm rot="5863120">
            <a:off x="7649369" y="4812506"/>
            <a:ext cx="663575" cy="709613"/>
          </a:xfrm>
          <a:prstGeom prst="curvedConnector2">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6" name="TextBox 115"/>
          <p:cNvSpPr txBox="1">
            <a:spLocks noChangeArrowheads="1"/>
          </p:cNvSpPr>
          <p:nvPr/>
        </p:nvSpPr>
        <p:spPr bwMode="auto">
          <a:xfrm>
            <a:off x="7162800" y="5192713"/>
            <a:ext cx="228600" cy="369887"/>
          </a:xfrm>
          <a:prstGeom prst="rect">
            <a:avLst/>
          </a:prstGeom>
          <a:noFill/>
          <a:ln w="9525">
            <a:noFill/>
            <a:miter lim="800000"/>
            <a:headEnd/>
            <a:tailEnd/>
          </a:ln>
        </p:spPr>
        <p:txBody>
          <a:bodyPr>
            <a:spAutoFit/>
          </a:bodyPr>
          <a:lstStyle/>
          <a:p>
            <a:r>
              <a:rPr lang="en-US"/>
              <a:t>t</a:t>
            </a:r>
          </a:p>
        </p:txBody>
      </p:sp>
      <p:sp>
        <p:nvSpPr>
          <p:cNvPr id="26667" name="TextBox 116"/>
          <p:cNvSpPr txBox="1">
            <a:spLocks noChangeArrowheads="1"/>
          </p:cNvSpPr>
          <p:nvPr/>
        </p:nvSpPr>
        <p:spPr bwMode="auto">
          <a:xfrm>
            <a:off x="609600" y="3124200"/>
            <a:ext cx="2133600" cy="369888"/>
          </a:xfrm>
          <a:prstGeom prst="rect">
            <a:avLst/>
          </a:prstGeom>
          <a:noFill/>
          <a:ln w="9525">
            <a:noFill/>
            <a:miter lim="800000"/>
            <a:headEnd/>
            <a:tailEnd/>
          </a:ln>
        </p:spPr>
        <p:txBody>
          <a:bodyPr>
            <a:spAutoFit/>
          </a:bodyPr>
          <a:lstStyle/>
          <a:p>
            <a:r>
              <a:rPr lang="en-US" b="1">
                <a:solidFill>
                  <a:srgbClr val="0000FF"/>
                </a:solidFill>
              </a:rPr>
              <a:t>Original Instance</a:t>
            </a:r>
          </a:p>
        </p:txBody>
      </p:sp>
      <p:sp>
        <p:nvSpPr>
          <p:cNvPr id="118" name="TextBox 117"/>
          <p:cNvSpPr txBox="1">
            <a:spLocks noChangeArrowheads="1"/>
          </p:cNvSpPr>
          <p:nvPr/>
        </p:nvSpPr>
        <p:spPr bwMode="auto">
          <a:xfrm>
            <a:off x="5486400" y="5954713"/>
            <a:ext cx="2133600" cy="369887"/>
          </a:xfrm>
          <a:prstGeom prst="rect">
            <a:avLst/>
          </a:prstGeom>
          <a:noFill/>
          <a:ln w="9525">
            <a:noFill/>
            <a:miter lim="800000"/>
            <a:headEnd/>
            <a:tailEnd/>
          </a:ln>
        </p:spPr>
        <p:txBody>
          <a:bodyPr>
            <a:spAutoFit/>
          </a:bodyPr>
          <a:lstStyle/>
          <a:p>
            <a:r>
              <a:rPr lang="en-US" b="1">
                <a:solidFill>
                  <a:srgbClr val="0000FF"/>
                </a:solidFill>
              </a:rPr>
              <a:t>Harder Instance</a:t>
            </a:r>
          </a:p>
        </p:txBody>
      </p:sp>
      <p:sp>
        <p:nvSpPr>
          <p:cNvPr id="26669" name="TextBox 118"/>
          <p:cNvSpPr txBox="1">
            <a:spLocks noChangeArrowheads="1"/>
          </p:cNvSpPr>
          <p:nvPr/>
        </p:nvSpPr>
        <p:spPr bwMode="auto">
          <a:xfrm>
            <a:off x="609600" y="3657600"/>
            <a:ext cx="2971800" cy="3140075"/>
          </a:xfrm>
          <a:prstGeom prst="rect">
            <a:avLst/>
          </a:prstGeom>
          <a:noFill/>
          <a:ln w="9525">
            <a:noFill/>
            <a:miter lim="800000"/>
            <a:headEnd/>
            <a:tailEnd/>
          </a:ln>
        </p:spPr>
        <p:txBody>
          <a:bodyPr>
            <a:spAutoFit/>
          </a:bodyPr>
          <a:lstStyle/>
          <a:p>
            <a:pPr marL="342900" indent="-342900">
              <a:buFont typeface="Arial" charset="0"/>
              <a:buChar char="•"/>
            </a:pPr>
            <a:r>
              <a:rPr lang="en-US"/>
              <a:t>Replace each edge by a copy of the original graph.</a:t>
            </a:r>
          </a:p>
          <a:p>
            <a:pPr marL="342900" indent="-342900">
              <a:buFont typeface="Arial" charset="0"/>
              <a:buChar char="•"/>
            </a:pPr>
            <a:endParaRPr lang="en-US"/>
          </a:p>
          <a:p>
            <a:pPr marL="342900" indent="-342900">
              <a:buFont typeface="Arial" charset="0"/>
              <a:buChar char="•"/>
            </a:pPr>
            <a:r>
              <a:rPr lang="en-US"/>
              <a:t>Edges of the same color get the same copy.</a:t>
            </a:r>
          </a:p>
          <a:p>
            <a:pPr marL="342900" indent="-342900">
              <a:buFont typeface="Arial" charset="0"/>
              <a:buChar char="•"/>
            </a:pPr>
            <a:endParaRPr lang="en-US"/>
          </a:p>
          <a:p>
            <a:pPr marL="342900" indent="-342900">
              <a:buFont typeface="Arial" charset="0"/>
              <a:buChar char="•"/>
            </a:pPr>
            <a:r>
              <a:rPr lang="en-US"/>
              <a:t>Edges of different colors gets copies with new colors(agents)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1000"/>
                                        <p:tgtEl>
                                          <p:spTgt spid="1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1000"/>
                                        <p:tgtEl>
                                          <p:spTgt spid="4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10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2"/>
                                        </p:tgtEl>
                                        <p:attrNameLst>
                                          <p:attrName>style.visibility</p:attrName>
                                        </p:attrNameLst>
                                      </p:cBhvr>
                                      <p:to>
                                        <p:strVal val="visible"/>
                                      </p:to>
                                    </p:set>
                                    <p:animEffect transition="in" filter="fade">
                                      <p:cBhvr>
                                        <p:cTn id="16" dur="1000"/>
                                        <p:tgtEl>
                                          <p:spTgt spid="1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1000"/>
                                        <p:tgtEl>
                                          <p:spTgt spid="3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6"/>
                                        </p:tgtEl>
                                        <p:attrNameLst>
                                          <p:attrName>style.visibility</p:attrName>
                                        </p:attrNameLst>
                                      </p:cBhvr>
                                      <p:to>
                                        <p:strVal val="visible"/>
                                      </p:to>
                                    </p:set>
                                    <p:animEffect transition="in" filter="fade">
                                      <p:cBhvr>
                                        <p:cTn id="22" dur="1000"/>
                                        <p:tgtEl>
                                          <p:spTgt spid="1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8"/>
                                        </p:tgtEl>
                                        <p:attrNameLst>
                                          <p:attrName>style.visibility</p:attrName>
                                        </p:attrNameLst>
                                      </p:cBhvr>
                                      <p:to>
                                        <p:strVal val="visible"/>
                                      </p:to>
                                    </p:set>
                                    <p:animEffect transition="in" filter="fade">
                                      <p:cBhvr>
                                        <p:cTn id="25" dur="1000"/>
                                        <p:tgtEl>
                                          <p:spTgt spid="118"/>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mph" presetSubtype="0" fill="hold" nodeType="clickEffect">
                                  <p:stCondLst>
                                    <p:cond delay="0"/>
                                  </p:stCondLst>
                                  <p:childTnLst>
                                    <p:animEffect transition="out" filter="fade">
                                      <p:cBhvr>
                                        <p:cTn id="29" dur="1000" tmFilter="0, 0; .2, .5; .8, .5; 1, 0"/>
                                        <p:tgtEl>
                                          <p:spTgt spid="11"/>
                                        </p:tgtEl>
                                      </p:cBhvr>
                                    </p:animEffect>
                                    <p:animScale>
                                      <p:cBhvr>
                                        <p:cTn id="30" dur="500" autoRev="1" fill="hold"/>
                                        <p:tgtEl>
                                          <p:spTgt spid="11"/>
                                        </p:tgtEl>
                                      </p:cBhvr>
                                      <p:by x="105000" y="105000"/>
                                    </p:animScale>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fade">
                                      <p:cBhvr>
                                        <p:cTn id="34" dur="1000"/>
                                        <p:tgtEl>
                                          <p:spTgt spid="59"/>
                                        </p:tgtEl>
                                      </p:cBhvr>
                                    </p:animEffect>
                                  </p:childTnLst>
                                </p:cTn>
                              </p:par>
                              <p:par>
                                <p:cTn id="35" presetID="10" presetClass="entr" presetSubtype="0" fill="hold"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childTnLst>
                                </p:cTn>
                              </p:par>
                              <p:par>
                                <p:cTn id="38" presetID="10" presetClass="entr" presetSubtype="0" fill="hold" nodeType="with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fade">
                                      <p:cBhvr>
                                        <p:cTn id="40" dur="1000"/>
                                        <p:tgtEl>
                                          <p:spTgt spid="70"/>
                                        </p:tgtEl>
                                      </p:cBhvr>
                                    </p:animEffect>
                                  </p:childTnLst>
                                </p:cTn>
                              </p:par>
                              <p:par>
                                <p:cTn id="41" presetID="10" presetClass="entr" presetSubtype="0" fill="hold" nodeType="with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fade">
                                      <p:cBhvr>
                                        <p:cTn id="43" dur="1000"/>
                                        <p:tgtEl>
                                          <p:spTgt spid="8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fade">
                                      <p:cBhvr>
                                        <p:cTn id="46" dur="1000"/>
                                        <p:tgtEl>
                                          <p:spTgt spid="5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10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26" presetClass="emph" presetSubtype="0" fill="hold" nodeType="clickEffect">
                                  <p:stCondLst>
                                    <p:cond delay="0"/>
                                  </p:stCondLst>
                                  <p:childTnLst>
                                    <p:animEffect transition="out" filter="fade">
                                      <p:cBhvr>
                                        <p:cTn id="53" dur="1000" tmFilter="0, 0; .2, .5; .8, .5; 1, 0"/>
                                        <p:tgtEl>
                                          <p:spTgt spid="13"/>
                                        </p:tgtEl>
                                      </p:cBhvr>
                                    </p:animEffect>
                                    <p:animScale>
                                      <p:cBhvr>
                                        <p:cTn id="54" dur="500" autoRev="1" fill="hold"/>
                                        <p:tgtEl>
                                          <p:spTgt spid="13"/>
                                        </p:tgtEl>
                                      </p:cBhvr>
                                      <p:by x="105000" y="105000"/>
                                    </p:animScale>
                                  </p:childTnLst>
                                </p:cTn>
                              </p:par>
                            </p:childTnLst>
                          </p:cTn>
                        </p:par>
                        <p:par>
                          <p:cTn id="55" fill="hold">
                            <p:stCondLst>
                              <p:cond delay="1000"/>
                            </p:stCondLst>
                            <p:childTnLst>
                              <p:par>
                                <p:cTn id="56" presetID="10" presetClass="entr" presetSubtype="0" fill="hold" nodeType="after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1000"/>
                                        <p:tgtEl>
                                          <p:spTgt spid="4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1000"/>
                                        <p:tgtEl>
                                          <p:spTgt spid="38"/>
                                        </p:tgtEl>
                                      </p:cBhvr>
                                    </p:animEffect>
                                  </p:childTnLst>
                                </p:cTn>
                              </p:par>
                              <p:par>
                                <p:cTn id="62" presetID="10" presetClass="entr" presetSubtype="0" fill="hold"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childTnLst>
                                </p:cTn>
                              </p:par>
                              <p:par>
                                <p:cTn id="65" presetID="10" presetClass="entr" presetSubtype="0" fill="hold"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fade">
                                      <p:cBhvr>
                                        <p:cTn id="70" dur="1000"/>
                                        <p:tgtEl>
                                          <p:spTgt spid="39"/>
                                        </p:tgtEl>
                                      </p:cBhvr>
                                    </p:animEffect>
                                  </p:childTnLst>
                                </p:cTn>
                              </p:par>
                              <p:par>
                                <p:cTn id="71" presetID="10" presetClass="entr" presetSubtype="0" fill="hold" nodeType="with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childTnLst>
                                </p:cTn>
                              </p:par>
                            </p:childTnLst>
                          </p:cTn>
                        </p:par>
                      </p:childTnLst>
                    </p:cTn>
                  </p:par>
                  <p:par>
                    <p:cTn id="74" fill="hold">
                      <p:stCondLst>
                        <p:cond delay="indefinite"/>
                      </p:stCondLst>
                      <p:childTnLst>
                        <p:par>
                          <p:cTn id="75" fill="hold">
                            <p:stCondLst>
                              <p:cond delay="0"/>
                            </p:stCondLst>
                            <p:childTnLst>
                              <p:par>
                                <p:cTn id="76" presetID="26" presetClass="emph" presetSubtype="0" fill="hold" nodeType="clickEffect">
                                  <p:stCondLst>
                                    <p:cond delay="0"/>
                                  </p:stCondLst>
                                  <p:childTnLst>
                                    <p:animEffect transition="out" filter="fade">
                                      <p:cBhvr>
                                        <p:cTn id="77" dur="1000" tmFilter="0, 0; .2, .5; .8, .5; 1, 0"/>
                                        <p:tgtEl>
                                          <p:spTgt spid="12"/>
                                        </p:tgtEl>
                                      </p:cBhvr>
                                    </p:animEffect>
                                    <p:animScale>
                                      <p:cBhvr>
                                        <p:cTn id="78" dur="500" autoRev="1" fill="hold"/>
                                        <p:tgtEl>
                                          <p:spTgt spid="12"/>
                                        </p:tgtEl>
                                      </p:cBhvr>
                                      <p:by x="105000" y="105000"/>
                                    </p:animScale>
                                  </p:childTnLst>
                                </p:cTn>
                              </p:par>
                            </p:childTnLst>
                          </p:cTn>
                        </p:par>
                        <p:par>
                          <p:cTn id="79" fill="hold">
                            <p:stCondLst>
                              <p:cond delay="1000"/>
                            </p:stCondLst>
                            <p:childTnLst>
                              <p:par>
                                <p:cTn id="80" presetID="10" presetClass="entr" presetSubtype="0" fill="hold" grpId="0" nodeType="after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1000"/>
                                        <p:tgtEl>
                                          <p:spTgt spid="27"/>
                                        </p:tgtEl>
                                      </p:cBhvr>
                                    </p:animEffect>
                                  </p:childTnLst>
                                </p:cTn>
                              </p:par>
                              <p:par>
                                <p:cTn id="83" presetID="10" presetClass="entr" presetSubtype="0" fill="hold"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1000"/>
                                        <p:tgtEl>
                                          <p:spTgt spid="30"/>
                                        </p:tgtEl>
                                      </p:cBhvr>
                                    </p:animEffect>
                                  </p:childTnLst>
                                </p:cTn>
                              </p:par>
                              <p:par>
                                <p:cTn id="86" presetID="10" presetClass="entr" presetSubtype="0" fill="hold" nodeType="with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fade">
                                      <p:cBhvr>
                                        <p:cTn id="88" dur="1000"/>
                                        <p:tgtEl>
                                          <p:spTgt spid="29"/>
                                        </p:tgtEl>
                                      </p:cBhvr>
                                    </p:animEffect>
                                  </p:childTnLst>
                                </p:cTn>
                              </p:par>
                              <p:par>
                                <p:cTn id="89" presetID="10" presetClass="entr" presetSubtype="0" fill="hold"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1000"/>
                                        <p:tgtEl>
                                          <p:spTgt spid="31"/>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childTnLst>
                                </p:cTn>
                              </p:par>
                              <p:par>
                                <p:cTn id="95" presetID="10" presetClass="entr" presetSubtype="0" fill="hold" nodeType="withEffect">
                                  <p:stCondLst>
                                    <p:cond delay="0"/>
                                  </p:stCondLst>
                                  <p:childTnLst>
                                    <p:set>
                                      <p:cBhvr>
                                        <p:cTn id="96" dur="1" fill="hold">
                                          <p:stCondLst>
                                            <p:cond delay="0"/>
                                          </p:stCondLst>
                                        </p:cTn>
                                        <p:tgtEl>
                                          <p:spTgt spid="86"/>
                                        </p:tgtEl>
                                        <p:attrNameLst>
                                          <p:attrName>style.visibility</p:attrName>
                                        </p:attrNameLst>
                                      </p:cBhvr>
                                      <p:to>
                                        <p:strVal val="visible"/>
                                      </p:to>
                                    </p:set>
                                    <p:animEffect transition="in" filter="fade">
                                      <p:cBhvr>
                                        <p:cTn id="97" dur="1000"/>
                                        <p:tgtEl>
                                          <p:spTgt spid="86"/>
                                        </p:tgtEl>
                                      </p:cBhvr>
                                    </p:animEffect>
                                  </p:childTnLst>
                                </p:cTn>
                              </p:par>
                            </p:childTnLst>
                          </p:cTn>
                        </p:par>
                      </p:childTnLst>
                    </p:cTn>
                  </p:par>
                  <p:par>
                    <p:cTn id="98" fill="hold">
                      <p:stCondLst>
                        <p:cond delay="indefinite"/>
                      </p:stCondLst>
                      <p:childTnLst>
                        <p:par>
                          <p:cTn id="99" fill="hold">
                            <p:stCondLst>
                              <p:cond delay="0"/>
                            </p:stCondLst>
                            <p:childTnLst>
                              <p:par>
                                <p:cTn id="100" presetID="26" presetClass="emph" presetSubtype="0" fill="hold" nodeType="clickEffect">
                                  <p:stCondLst>
                                    <p:cond delay="0"/>
                                  </p:stCondLst>
                                  <p:childTnLst>
                                    <p:animEffect transition="out" filter="fade">
                                      <p:cBhvr>
                                        <p:cTn id="101" dur="1000" tmFilter="0, 0; .2, .5; .8, .5; 1, 0"/>
                                        <p:tgtEl>
                                          <p:spTgt spid="74"/>
                                        </p:tgtEl>
                                      </p:cBhvr>
                                    </p:animEffect>
                                    <p:animScale>
                                      <p:cBhvr>
                                        <p:cTn id="102" dur="500" autoRev="1" fill="hold"/>
                                        <p:tgtEl>
                                          <p:spTgt spid="74"/>
                                        </p:tgtEl>
                                      </p:cBhvr>
                                      <p:by x="105000" y="105000"/>
                                    </p:animScale>
                                  </p:childTnLst>
                                </p:cTn>
                              </p:par>
                            </p:childTnLst>
                          </p:cTn>
                        </p:par>
                        <p:par>
                          <p:cTn id="103" fill="hold">
                            <p:stCondLst>
                              <p:cond delay="1000"/>
                            </p:stCondLst>
                            <p:childTnLst>
                              <p:par>
                                <p:cTn id="104" presetID="10" presetClass="entr" presetSubtype="0" fill="hold" nodeType="afterEffect">
                                  <p:stCondLst>
                                    <p:cond delay="0"/>
                                  </p:stCondLst>
                                  <p:childTnLst>
                                    <p:set>
                                      <p:cBhvr>
                                        <p:cTn id="105" dur="1" fill="hold">
                                          <p:stCondLst>
                                            <p:cond delay="0"/>
                                          </p:stCondLst>
                                        </p:cTn>
                                        <p:tgtEl>
                                          <p:spTgt spid="110"/>
                                        </p:tgtEl>
                                        <p:attrNameLst>
                                          <p:attrName>style.visibility</p:attrName>
                                        </p:attrNameLst>
                                      </p:cBhvr>
                                      <p:to>
                                        <p:strVal val="visible"/>
                                      </p:to>
                                    </p:set>
                                    <p:animEffect transition="in" filter="fade">
                                      <p:cBhvr>
                                        <p:cTn id="106" dur="1000"/>
                                        <p:tgtEl>
                                          <p:spTgt spid="110"/>
                                        </p:tgtEl>
                                      </p:cBhvr>
                                    </p:animEffect>
                                  </p:childTnLst>
                                </p:cTn>
                              </p:par>
                              <p:par>
                                <p:cTn id="107" presetID="10" presetClass="entr" presetSubtype="0" fill="hold" nodeType="withEffect">
                                  <p:stCondLst>
                                    <p:cond delay="0"/>
                                  </p:stCondLst>
                                  <p:childTnLst>
                                    <p:set>
                                      <p:cBhvr>
                                        <p:cTn id="108" dur="1" fill="hold">
                                          <p:stCondLst>
                                            <p:cond delay="0"/>
                                          </p:stCondLst>
                                        </p:cTn>
                                        <p:tgtEl>
                                          <p:spTgt spid="109"/>
                                        </p:tgtEl>
                                        <p:attrNameLst>
                                          <p:attrName>style.visibility</p:attrName>
                                        </p:attrNameLst>
                                      </p:cBhvr>
                                      <p:to>
                                        <p:strVal val="visible"/>
                                      </p:to>
                                    </p:set>
                                    <p:animEffect transition="in" filter="fade">
                                      <p:cBhvr>
                                        <p:cTn id="109" dur="1000"/>
                                        <p:tgtEl>
                                          <p:spTgt spid="109"/>
                                        </p:tgtEl>
                                      </p:cBhvr>
                                    </p:animEffect>
                                  </p:childTnLst>
                                </p:cTn>
                              </p:par>
                              <p:par>
                                <p:cTn id="110" presetID="10" presetClass="entr" presetSubtype="0" fill="hold" nodeType="withEffect">
                                  <p:stCondLst>
                                    <p:cond delay="0"/>
                                  </p:stCondLst>
                                  <p:childTnLst>
                                    <p:set>
                                      <p:cBhvr>
                                        <p:cTn id="111" dur="1" fill="hold">
                                          <p:stCondLst>
                                            <p:cond delay="0"/>
                                          </p:stCondLst>
                                        </p:cTn>
                                        <p:tgtEl>
                                          <p:spTgt spid="111"/>
                                        </p:tgtEl>
                                        <p:attrNameLst>
                                          <p:attrName>style.visibility</p:attrName>
                                        </p:attrNameLst>
                                      </p:cBhvr>
                                      <p:to>
                                        <p:strVal val="visible"/>
                                      </p:to>
                                    </p:set>
                                    <p:animEffect transition="in" filter="fade">
                                      <p:cBhvr>
                                        <p:cTn id="112" dur="1000"/>
                                        <p:tgtEl>
                                          <p:spTgt spid="111"/>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fade">
                                      <p:cBhvr>
                                        <p:cTn id="115" dur="1000"/>
                                        <p:tgtEl>
                                          <p:spTgt spid="108"/>
                                        </p:tgtEl>
                                      </p:cBhvr>
                                    </p:animEffect>
                                  </p:childTnLst>
                                </p:cTn>
                              </p:par>
                              <p:par>
                                <p:cTn id="116" presetID="10" presetClass="entr" presetSubtype="0" fill="hold" nodeType="withEffect">
                                  <p:stCondLst>
                                    <p:cond delay="0"/>
                                  </p:stCondLst>
                                  <p:childTnLst>
                                    <p:set>
                                      <p:cBhvr>
                                        <p:cTn id="117" dur="1" fill="hold">
                                          <p:stCondLst>
                                            <p:cond delay="0"/>
                                          </p:stCondLst>
                                        </p:cTn>
                                        <p:tgtEl>
                                          <p:spTgt spid="114"/>
                                        </p:tgtEl>
                                        <p:attrNameLst>
                                          <p:attrName>style.visibility</p:attrName>
                                        </p:attrNameLst>
                                      </p:cBhvr>
                                      <p:to>
                                        <p:strVal val="visible"/>
                                      </p:to>
                                    </p:set>
                                    <p:animEffect transition="in" filter="fade">
                                      <p:cBhvr>
                                        <p:cTn id="118" dur="1000"/>
                                        <p:tgtEl>
                                          <p:spTgt spid="114"/>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07"/>
                                        </p:tgtEl>
                                        <p:attrNameLst>
                                          <p:attrName>style.visibility</p:attrName>
                                        </p:attrNameLst>
                                      </p:cBhvr>
                                      <p:to>
                                        <p:strVal val="visible"/>
                                      </p:to>
                                    </p:set>
                                    <p:animEffect transition="in" filter="fade">
                                      <p:cBhvr>
                                        <p:cTn id="121" dur="1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7" grpId="0" animBg="1"/>
      <p:bldP spid="28" grpId="0" animBg="1"/>
      <p:bldP spid="33" grpId="0" animBg="1"/>
      <p:bldP spid="38" grpId="0" animBg="1"/>
      <p:bldP spid="39" grpId="0" animBg="1"/>
      <p:bldP spid="43" grpId="0" animBg="1"/>
      <p:bldP spid="51" grpId="0" animBg="1"/>
      <p:bldP spid="78" grpId="0" animBg="1"/>
      <p:bldP spid="107" grpId="0" animBg="1"/>
      <p:bldP spid="108" grpId="0" animBg="1"/>
      <p:bldP spid="112" grpId="0" animBg="1"/>
      <p:bldP spid="113" grpId="0" animBg="1"/>
      <p:bldP spid="116" grpId="0"/>
      <p:bldP spid="1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219200" y="268942"/>
            <a:ext cx="7772400" cy="1143000"/>
          </a:xfrm>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olidFill>
                <a:effectLst/>
                <a:uLnTx/>
                <a:uFillTx/>
                <a:latin typeface="+mj-lt"/>
                <a:ea typeface="+mj-ea"/>
                <a:cs typeface="+mj-cs"/>
              </a:rPr>
              <a:t>General</a:t>
            </a:r>
            <a:r>
              <a:rPr kumimoji="0" lang="en-US" sz="4000" b="0" i="0" u="none" strike="noStrike" kern="1200" cap="none" spc="0" normalizeH="0" noProof="0" dirty="0" smtClean="0">
                <a:ln>
                  <a:noFill/>
                </a:ln>
                <a:solidFill>
                  <a:schemeClr val="tx2"/>
                </a:solidFill>
                <a:effectLst/>
                <a:uLnTx/>
                <a:uFillTx/>
                <a:latin typeface="+mj-lt"/>
                <a:ea typeface="+mj-ea"/>
                <a:cs typeface="+mj-cs"/>
              </a:rPr>
              <a:t> Framework</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Content Placeholder 2"/>
          <p:cNvSpPr>
            <a:spLocks noGrp="1"/>
          </p:cNvSpPr>
          <p:nvPr>
            <p:ph idx="1"/>
          </p:nvPr>
        </p:nvSpPr>
        <p:spPr/>
        <p:txBody>
          <a:bodyPr>
            <a:normAutofit/>
          </a:bodyPr>
          <a:lstStyle/>
          <a:p>
            <a:r>
              <a:rPr lang="en-US" dirty="0" smtClean="0"/>
              <a:t>Ground set X and collection C </a:t>
            </a:r>
            <a:r>
              <a:rPr lang="en-US" dirty="0" smtClean="0">
                <a:latin typeface="cmsy10"/>
              </a:rPr>
              <a:t>µ</a:t>
            </a:r>
            <a:r>
              <a:rPr lang="en-US" dirty="0" smtClean="0"/>
              <a:t> </a:t>
            </a:r>
            <a:r>
              <a:rPr lang="en-US" dirty="0" smtClean="0">
                <a:latin typeface="Franklin Gothic Book"/>
              </a:rPr>
              <a:t>2</a:t>
            </a:r>
            <a:r>
              <a:rPr lang="en-US" baseline="30000" dirty="0" smtClean="0">
                <a:latin typeface="Perpetua"/>
              </a:rPr>
              <a:t>X</a:t>
            </a:r>
          </a:p>
          <a:p>
            <a:pPr lvl="1"/>
            <a:r>
              <a:rPr lang="en-US" dirty="0" smtClean="0"/>
              <a:t>  C:  set of all tours, set of all spanning trees</a:t>
            </a:r>
          </a:p>
          <a:p>
            <a:endParaRPr lang="en-US" dirty="0" smtClean="0"/>
          </a:p>
          <a:p>
            <a:r>
              <a:rPr lang="en-US" dirty="0" smtClean="0"/>
              <a:t>k agents, each specifies  </a:t>
            </a:r>
            <a:r>
              <a:rPr lang="en-US" dirty="0" err="1" smtClean="0"/>
              <a:t>f</a:t>
            </a:r>
            <a:r>
              <a:rPr lang="en-US" baseline="-25000" dirty="0" err="1" smtClean="0"/>
              <a:t>i</a:t>
            </a:r>
            <a:r>
              <a:rPr lang="en-US" dirty="0" smtClean="0"/>
              <a:t>: 2</a:t>
            </a:r>
            <a:r>
              <a:rPr lang="en-US" baseline="30000" dirty="0" smtClean="0"/>
              <a:t>X</a:t>
            </a:r>
            <a:r>
              <a:rPr lang="en-US" dirty="0" smtClean="0"/>
              <a:t>  </a:t>
            </a:r>
            <a:r>
              <a:rPr lang="en-US" dirty="0" smtClean="0">
                <a:latin typeface="Arial Unicode MS"/>
                <a:ea typeface="Arial Unicode MS"/>
                <a:cs typeface="Arial Unicode MS"/>
              </a:rPr>
              <a:t>→</a:t>
            </a:r>
            <a:r>
              <a:rPr lang="en-US" dirty="0" smtClean="0"/>
              <a:t> R</a:t>
            </a:r>
            <a:r>
              <a:rPr lang="en-US" baseline="30000" dirty="0" smtClean="0"/>
              <a:t>+</a:t>
            </a:r>
            <a:r>
              <a:rPr lang="en-US" dirty="0" smtClean="0"/>
              <a:t> </a:t>
            </a:r>
          </a:p>
          <a:p>
            <a:pPr lvl="1"/>
            <a:r>
              <a:rPr lang="en-US" dirty="0" smtClean="0"/>
              <a:t> </a:t>
            </a:r>
            <a:r>
              <a:rPr lang="en-US" dirty="0" err="1" smtClean="0"/>
              <a:t>f</a:t>
            </a:r>
            <a:r>
              <a:rPr lang="en-US" baseline="-25000" dirty="0" err="1" smtClean="0"/>
              <a:t>i</a:t>
            </a:r>
            <a:r>
              <a:rPr lang="en-US" i="1" baseline="-25000" dirty="0" smtClean="0"/>
              <a:t> </a:t>
            </a:r>
            <a:r>
              <a:rPr lang="en-US" dirty="0" smtClean="0"/>
              <a:t> is</a:t>
            </a:r>
            <a:r>
              <a:rPr lang="en-US" i="1" dirty="0" smtClean="0"/>
              <a:t> </a:t>
            </a:r>
            <a:r>
              <a:rPr lang="en-US" dirty="0" err="1" smtClean="0"/>
              <a:t>submodular</a:t>
            </a:r>
            <a:r>
              <a:rPr lang="en-US" dirty="0" smtClean="0"/>
              <a:t> and monotone </a:t>
            </a:r>
          </a:p>
          <a:p>
            <a:endParaRPr lang="en-US" dirty="0" smtClean="0"/>
          </a:p>
          <a:p>
            <a:r>
              <a:rPr lang="en-US" dirty="0" smtClean="0"/>
              <a:t>Find S</a:t>
            </a:r>
            <a:r>
              <a:rPr lang="en-US" baseline="-25000" dirty="0" smtClean="0"/>
              <a:t>1</a:t>
            </a:r>
            <a:r>
              <a:rPr lang="en-US" dirty="0" smtClean="0"/>
              <a:t>, …, </a:t>
            </a:r>
            <a:r>
              <a:rPr lang="en-US" dirty="0" err="1" smtClean="0"/>
              <a:t>S</a:t>
            </a:r>
            <a:r>
              <a:rPr lang="en-US" baseline="-25000" dirty="0" err="1" smtClean="0"/>
              <a:t>k</a:t>
            </a:r>
            <a:r>
              <a:rPr lang="en-US" dirty="0" smtClean="0"/>
              <a:t> such that:</a:t>
            </a:r>
          </a:p>
          <a:p>
            <a:pPr lvl="1"/>
            <a:r>
              <a:rPr lang="en-US" dirty="0" smtClean="0"/>
              <a:t> </a:t>
            </a:r>
            <a:r>
              <a:rPr lang="en-US" dirty="0" smtClean="0">
                <a:latin typeface="cmsy10"/>
              </a:rPr>
              <a:t>[</a:t>
            </a:r>
            <a:r>
              <a:rPr lang="en-US" dirty="0" smtClean="0"/>
              <a:t> </a:t>
            </a:r>
            <a:r>
              <a:rPr lang="en-US" dirty="0" smtClean="0">
                <a:latin typeface="Franklin Gothic Book"/>
              </a:rPr>
              <a:t>S</a:t>
            </a:r>
            <a:r>
              <a:rPr lang="en-US" baseline="-25000" dirty="0" smtClean="0">
                <a:latin typeface="Perpetua"/>
              </a:rPr>
              <a:t>i</a:t>
            </a:r>
            <a:r>
              <a:rPr lang="en-US" dirty="0" smtClean="0"/>
              <a:t> </a:t>
            </a:r>
            <a:r>
              <a:rPr lang="en-US" dirty="0" smtClean="0">
                <a:latin typeface="cmsy10"/>
              </a:rPr>
              <a:t>2</a:t>
            </a:r>
            <a:r>
              <a:rPr lang="en-US" dirty="0" smtClean="0"/>
              <a:t> C</a:t>
            </a:r>
          </a:p>
          <a:p>
            <a:pPr lvl="1"/>
            <a:r>
              <a:rPr lang="en-US" dirty="0" smtClean="0"/>
              <a:t> </a:t>
            </a:r>
            <a:r>
              <a:rPr lang="en-US" dirty="0" smtClean="0">
                <a:latin typeface="Symbol"/>
                <a:sym typeface="Symbol"/>
              </a:rPr>
              <a:t></a:t>
            </a:r>
            <a:r>
              <a:rPr lang="en-US" baseline="-25000" dirty="0" err="1" smtClean="0">
                <a:latin typeface="Perpetua"/>
                <a:sym typeface="Symbol"/>
              </a:rPr>
              <a:t>i</a:t>
            </a:r>
            <a:r>
              <a:rPr lang="en-US" dirty="0" smtClean="0"/>
              <a:t> </a:t>
            </a:r>
            <a:r>
              <a:rPr lang="en-US" dirty="0" err="1" smtClean="0">
                <a:latin typeface="Franklin Gothic Book"/>
              </a:rPr>
              <a:t>f</a:t>
            </a:r>
            <a:r>
              <a:rPr lang="en-US" baseline="-25000" dirty="0" err="1" smtClean="0">
                <a:latin typeface="Perpetua"/>
              </a:rPr>
              <a:t>i</a:t>
            </a:r>
            <a:r>
              <a:rPr lang="en-US" dirty="0" smtClean="0"/>
              <a:t>(</a:t>
            </a:r>
            <a:r>
              <a:rPr lang="en-US" dirty="0" smtClean="0">
                <a:latin typeface="Franklin Gothic Book"/>
              </a:rPr>
              <a:t>S</a:t>
            </a:r>
            <a:r>
              <a:rPr lang="en-US" baseline="-25000" dirty="0" smtClean="0">
                <a:latin typeface="Perpetua"/>
              </a:rPr>
              <a:t>i</a:t>
            </a:r>
            <a:r>
              <a:rPr lang="en-US" dirty="0" smtClean="0"/>
              <a:t>)  is minimized</a:t>
            </a:r>
          </a:p>
        </p:txBody>
      </p:sp>
      <p:sp>
        <p:nvSpPr>
          <p:cNvPr id="7" name="Rectangle 6"/>
          <p:cNvSpPr/>
          <p:nvPr/>
        </p:nvSpPr>
        <p:spPr>
          <a:xfrm>
            <a:off x="7315200" y="3962400"/>
            <a:ext cx="1274763" cy="792163"/>
          </a:xfrm>
          <a:prstGeom prst="rect">
            <a:avLst/>
          </a:prstGeom>
          <a:solidFill>
            <a:srgbClr val="FFC000">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solidFill>
                  <a:schemeClr val="tx1"/>
                </a:solidFill>
                <a:latin typeface="Algerian" pitchFamily="82" charset="0"/>
              </a:rPr>
              <a:t>ORACLE</a:t>
            </a:r>
          </a:p>
        </p:txBody>
      </p:sp>
      <p:sp>
        <p:nvSpPr>
          <p:cNvPr id="8" name="Left Arrow 7"/>
          <p:cNvSpPr/>
          <p:nvPr/>
        </p:nvSpPr>
        <p:spPr>
          <a:xfrm>
            <a:off x="6400800" y="4572000"/>
            <a:ext cx="549275" cy="1730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Left Arrow 8"/>
          <p:cNvSpPr/>
          <p:nvPr/>
        </p:nvSpPr>
        <p:spPr>
          <a:xfrm rot="10800000">
            <a:off x="6400800" y="4038600"/>
            <a:ext cx="549275" cy="1730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Box 56"/>
          <p:cNvSpPr txBox="1">
            <a:spLocks noChangeArrowheads="1"/>
          </p:cNvSpPr>
          <p:nvPr/>
        </p:nvSpPr>
        <p:spPr bwMode="auto">
          <a:xfrm>
            <a:off x="6553200" y="3733800"/>
            <a:ext cx="304800" cy="400050"/>
          </a:xfrm>
          <a:prstGeom prst="rect">
            <a:avLst/>
          </a:prstGeom>
          <a:noFill/>
          <a:ln w="9525">
            <a:noFill/>
            <a:miter lim="800000"/>
            <a:headEnd/>
            <a:tailEnd/>
          </a:ln>
        </p:spPr>
        <p:txBody>
          <a:bodyPr>
            <a:spAutoFit/>
          </a:bodyPr>
          <a:lstStyle/>
          <a:p>
            <a:r>
              <a:rPr lang="en-US" sz="2000">
                <a:latin typeface="Calibri" pitchFamily="34" charset="0"/>
              </a:rPr>
              <a:t>S</a:t>
            </a:r>
          </a:p>
        </p:txBody>
      </p:sp>
      <p:sp>
        <p:nvSpPr>
          <p:cNvPr id="12" name="TextBox 57"/>
          <p:cNvSpPr txBox="1">
            <a:spLocks noChangeArrowheads="1"/>
          </p:cNvSpPr>
          <p:nvPr/>
        </p:nvSpPr>
        <p:spPr bwMode="auto">
          <a:xfrm>
            <a:off x="6477000" y="4267200"/>
            <a:ext cx="685800" cy="400050"/>
          </a:xfrm>
          <a:prstGeom prst="rect">
            <a:avLst/>
          </a:prstGeom>
          <a:noFill/>
          <a:ln w="9525">
            <a:noFill/>
            <a:miter lim="800000"/>
            <a:headEnd/>
            <a:tailEnd/>
          </a:ln>
        </p:spPr>
        <p:txBody>
          <a:bodyPr>
            <a:spAutoFit/>
          </a:bodyPr>
          <a:lstStyle/>
          <a:p>
            <a:r>
              <a:rPr lang="en-US" sz="2000">
                <a:latin typeface="Calibri" pitchFamily="34" charset="0"/>
              </a:rPr>
              <a:t>f(S)</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endParaRPr lang="en-US" smtClean="0"/>
          </a:p>
        </p:txBody>
      </p:sp>
      <p:sp>
        <p:nvSpPr>
          <p:cNvPr id="27651" name="Content Placeholder 2"/>
          <p:cNvSpPr>
            <a:spLocks noGrp="1"/>
          </p:cNvSpPr>
          <p:nvPr>
            <p:ph sz="quarter" idx="1"/>
          </p:nvPr>
        </p:nvSpPr>
        <p:spPr/>
        <p:txBody>
          <a:bodyPr/>
          <a:lstStyle/>
          <a:p>
            <a:pPr eaLnBrk="1" hangingPunct="1"/>
            <a:r>
              <a:rPr lang="en-US" b="1" u="sng" dirty="0" smtClean="0"/>
              <a:t>Claim</a:t>
            </a:r>
            <a:r>
              <a:rPr lang="en-US" dirty="0" smtClean="0"/>
              <a:t> : The new instance has a solution of cost </a:t>
            </a:r>
            <a:r>
              <a:rPr lang="el-GR" dirty="0" smtClean="0">
                <a:latin typeface="Times New Roman" pitchFamily="18" charset="0"/>
                <a:cs typeface="Times New Roman" pitchFamily="18" charset="0"/>
              </a:rPr>
              <a:t>α</a:t>
            </a:r>
            <a:r>
              <a:rPr lang="en-US" baseline="30000" dirty="0" smtClean="0">
                <a:latin typeface="Times New Roman" pitchFamily="18" charset="0"/>
                <a:cs typeface="Times New Roman" pitchFamily="18" charset="0"/>
              </a:rPr>
              <a:t>2</a:t>
            </a:r>
            <a:r>
              <a:rPr lang="en-US" dirty="0" smtClean="0"/>
              <a:t> </a:t>
            </a:r>
            <a:r>
              <a:rPr lang="en-US" dirty="0" err="1" smtClean="0"/>
              <a:t>iff</a:t>
            </a:r>
            <a:r>
              <a:rPr lang="en-US" dirty="0" smtClean="0"/>
              <a:t> the original instance has a solution of cost </a:t>
            </a:r>
            <a:r>
              <a:rPr lang="el-GR" dirty="0" smtClean="0">
                <a:latin typeface="Times New Roman" pitchFamily="18" charset="0"/>
                <a:cs typeface="Times New Roman" pitchFamily="18" charset="0"/>
              </a:rPr>
              <a:t>α</a:t>
            </a:r>
            <a:r>
              <a:rPr lang="en-US" dirty="0" smtClean="0"/>
              <a:t>.</a:t>
            </a:r>
          </a:p>
          <a:p>
            <a:pPr eaLnBrk="1" hangingPunct="1"/>
            <a:endParaRPr lang="en-US" dirty="0" smtClean="0"/>
          </a:p>
          <a:p>
            <a:pPr eaLnBrk="1" hangingPunct="1"/>
            <a:r>
              <a:rPr lang="en-US" dirty="0" smtClean="0"/>
              <a:t>For any fixed constant c iterate this construction c times to further amplify the lower bound to O(</a:t>
            </a:r>
            <a:r>
              <a:rPr lang="en-US" dirty="0" err="1" smtClean="0"/>
              <a:t>log</a:t>
            </a:r>
            <a:r>
              <a:rPr lang="en-US" baseline="30000" dirty="0" err="1" smtClean="0"/>
              <a:t>c</a:t>
            </a:r>
            <a:r>
              <a:rPr lang="en-US" dirty="0" err="1" smtClean="0"/>
              <a:t>n</a:t>
            </a:r>
            <a:r>
              <a:rPr lang="en-US" dirty="0" smtClean="0"/>
              <a:t>).</a:t>
            </a:r>
          </a:p>
          <a:p>
            <a:pPr eaLnBrk="1" hangingPunct="1"/>
            <a:endParaRPr lang="en-US" dirty="0" smtClean="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fontScale="77500" lnSpcReduction="20000"/>
          </a:bodyPr>
          <a:lstStyle/>
          <a:p>
            <a:endParaRPr lang="en-US" dirty="0" smtClean="0">
              <a:sym typeface="Wingdings" pitchFamily="2" charset="2"/>
            </a:endParaRPr>
          </a:p>
          <a:p>
            <a:endParaRPr lang="en-US" dirty="0" smtClean="0">
              <a:sym typeface="Wingdings" pitchFamily="2" charset="2"/>
            </a:endParaRPr>
          </a:p>
          <a:p>
            <a:endParaRPr lang="en-US" dirty="0" smtClean="0">
              <a:sym typeface="Wingdings" pitchFamily="2" charset="2"/>
            </a:endParaRPr>
          </a:p>
          <a:p>
            <a:pPr>
              <a:buNone/>
            </a:pPr>
            <a:r>
              <a:rPr lang="en-US" sz="34400" dirty="0" smtClean="0">
                <a:sym typeface="Wingdings" pitchFamily="2" charset="2"/>
              </a:rPr>
              <a:t>			</a:t>
            </a:r>
            <a:endParaRPr lang="en-US" sz="34400" dirty="0"/>
          </a:p>
        </p:txBody>
      </p:sp>
      <p:grpSp>
        <p:nvGrpSpPr>
          <p:cNvPr id="6" name="Group 5"/>
          <p:cNvGrpSpPr/>
          <p:nvPr/>
        </p:nvGrpSpPr>
        <p:grpSpPr>
          <a:xfrm>
            <a:off x="7010400" y="5943600"/>
            <a:ext cx="1676400" cy="567291"/>
            <a:chOff x="2743200" y="2374005"/>
            <a:chExt cx="2361126" cy="707886"/>
          </a:xfrm>
        </p:grpSpPr>
        <p:sp>
          <p:nvSpPr>
            <p:cNvPr id="4" name="Rectangle 3"/>
            <p:cNvSpPr/>
            <p:nvPr/>
          </p:nvSpPr>
          <p:spPr>
            <a:xfrm>
              <a:off x="2743200" y="25146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275526" y="2374005"/>
              <a:ext cx="1828800" cy="707886"/>
            </a:xfrm>
            <a:prstGeom prst="rect">
              <a:avLst/>
            </a:prstGeom>
            <a:noFill/>
          </p:spPr>
          <p:txBody>
            <a:bodyPr wrap="square" rtlCol="0">
              <a:spAutoFit/>
            </a:bodyPr>
            <a:lstStyle/>
            <a:p>
              <a:r>
                <a:rPr lang="en-US" sz="4000" dirty="0" smtClean="0"/>
                <a:t>Q.E.F</a:t>
              </a:r>
              <a:endParaRPr lang="en-US" sz="4000" dirty="0"/>
            </a:p>
          </p:txBody>
        </p:sp>
      </p:gr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924800" cy="1143000"/>
          </a:xfrm>
        </p:spPr>
        <p:txBody>
          <a:bodyPr>
            <a:normAutofit fontScale="90000"/>
          </a:bodyPr>
          <a:lstStyle/>
          <a:p>
            <a:r>
              <a:rPr lang="en-US" dirty="0" smtClean="0"/>
              <a:t>Why is it so hard to distinguish </a:t>
            </a:r>
            <a:r>
              <a:rPr lang="en-US" i="1" dirty="0" smtClean="0"/>
              <a:t>f </a:t>
            </a:r>
            <a:r>
              <a:rPr lang="en-US" dirty="0" smtClean="0"/>
              <a:t>and </a:t>
            </a:r>
            <a:r>
              <a:rPr lang="en-US" i="1" dirty="0" smtClean="0"/>
              <a:t>g ?</a:t>
            </a:r>
            <a:endParaRPr lang="en-US" dirty="0"/>
          </a:p>
        </p:txBody>
      </p:sp>
      <p:sp>
        <p:nvSpPr>
          <p:cNvPr id="3" name="Content Placeholder 2"/>
          <p:cNvSpPr>
            <a:spLocks noGrp="1"/>
          </p:cNvSpPr>
          <p:nvPr>
            <p:ph sz="quarter" idx="1"/>
          </p:nvPr>
        </p:nvSpPr>
        <p:spPr/>
        <p:txBody>
          <a:bodyPr/>
          <a:lstStyle/>
          <a:p>
            <a:r>
              <a:rPr lang="en-US" dirty="0" smtClean="0"/>
              <a:t>Observation: </a:t>
            </a:r>
            <a:r>
              <a:rPr lang="en-US" i="1" dirty="0" err="1" smtClean="0"/>
              <a:t>f</a:t>
            </a:r>
            <a:r>
              <a:rPr lang="en-US" i="1" baseline="-25000" dirty="0" err="1" smtClean="0"/>
              <a:t>R</a:t>
            </a:r>
            <a:r>
              <a:rPr lang="en-US" i="1" dirty="0" smtClean="0"/>
              <a:t>(S ) </a:t>
            </a:r>
            <a:r>
              <a:rPr lang="en-US" dirty="0" smtClean="0"/>
              <a:t>is at most </a:t>
            </a:r>
            <a:r>
              <a:rPr lang="en-US" i="1" dirty="0" smtClean="0"/>
              <a:t>g(S ) </a:t>
            </a:r>
            <a:r>
              <a:rPr lang="en-US" dirty="0" smtClean="0"/>
              <a:t>for any set </a:t>
            </a:r>
            <a:r>
              <a:rPr lang="en-US" i="1" dirty="0" smtClean="0"/>
              <a:t>S.</a:t>
            </a:r>
            <a:endParaRPr lang="en-US" dirty="0" smtClean="0"/>
          </a:p>
          <a:p>
            <a:r>
              <a:rPr lang="en-US" u="sng" dirty="0" smtClean="0"/>
              <a:t>Case 1: ‘Small’ size queries </a:t>
            </a:r>
            <a:r>
              <a:rPr lang="en-US" dirty="0" smtClean="0"/>
              <a:t>- </a:t>
            </a:r>
            <a:r>
              <a:rPr lang="en-US" i="1" dirty="0" smtClean="0"/>
              <a:t>|Q  | </a:t>
            </a:r>
            <a:r>
              <a:rPr lang="en-US" i="1" dirty="0" smtClean="0">
                <a:latin typeface="Times New Roman"/>
                <a:cs typeface="Times New Roman"/>
              </a:rPr>
              <a:t>≤  </a:t>
            </a:r>
            <a:r>
              <a:rPr lang="en-US" i="1" dirty="0" smtClean="0"/>
              <a:t>n</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This probability can only increase if we increase </a:t>
            </a:r>
            <a:r>
              <a:rPr lang="en-US" i="1" dirty="0" smtClean="0"/>
              <a:t>|Q  |</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371600" y="2590800"/>
            <a:ext cx="6951080" cy="22098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a:bodyPr>
          <a:lstStyle/>
          <a:p>
            <a:r>
              <a:rPr lang="en-US" u="sng" dirty="0" smtClean="0"/>
              <a:t>Case 2: ‘Large’ size queries </a:t>
            </a:r>
            <a:r>
              <a:rPr lang="en-US" dirty="0" smtClean="0"/>
              <a:t>- </a:t>
            </a:r>
            <a:r>
              <a:rPr lang="en-US" i="1" dirty="0" smtClean="0"/>
              <a:t>|Q  | </a:t>
            </a:r>
            <a:r>
              <a:rPr lang="en-US" i="1" dirty="0" smtClean="0">
                <a:latin typeface="Times New Roman"/>
                <a:cs typeface="Times New Roman"/>
              </a:rPr>
              <a:t>≥  </a:t>
            </a:r>
            <a:r>
              <a:rPr lang="en-US" i="1" dirty="0" smtClean="0"/>
              <a:t>n</a:t>
            </a:r>
            <a:endParaRPr lang="en-US" dirty="0" smtClean="0"/>
          </a:p>
          <a:p>
            <a:endParaRPr lang="en-US" dirty="0" smtClean="0"/>
          </a:p>
          <a:p>
            <a:endParaRPr lang="en-US" dirty="0" smtClean="0"/>
          </a:p>
          <a:p>
            <a:endParaRPr lang="en-US" dirty="0" smtClean="0"/>
          </a:p>
          <a:p>
            <a:endParaRPr lang="en-US" dirty="0" smtClean="0"/>
          </a:p>
          <a:p>
            <a:r>
              <a:rPr lang="en-US" dirty="0" smtClean="0"/>
              <a:t>This probability can only increase if we decrease </a:t>
            </a:r>
            <a:r>
              <a:rPr lang="en-US" i="1" dirty="0" smtClean="0"/>
              <a:t>|Q  |</a:t>
            </a:r>
            <a:endParaRPr lang="en-US" dirty="0" smtClean="0"/>
          </a:p>
          <a:p>
            <a:endParaRPr lang="en-US" u="sng" dirty="0"/>
          </a:p>
        </p:txBody>
      </p:sp>
      <p:pic>
        <p:nvPicPr>
          <p:cNvPr id="2051" name="Picture 3"/>
          <p:cNvPicPr>
            <a:picLocks noChangeAspect="1" noChangeArrowheads="1"/>
          </p:cNvPicPr>
          <p:nvPr/>
        </p:nvPicPr>
        <p:blipFill>
          <a:blip r:embed="rId3" cstate="print"/>
          <a:srcRect/>
          <a:stretch>
            <a:fillRect/>
          </a:stretch>
        </p:blipFill>
        <p:spPr bwMode="auto">
          <a:xfrm>
            <a:off x="1371599" y="2209800"/>
            <a:ext cx="6690049" cy="13716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Combinatorial Optimization</a:t>
            </a:r>
            <a:endParaRPr lang="en-US" dirty="0"/>
          </a:p>
        </p:txBody>
      </p:sp>
      <p:sp>
        <p:nvSpPr>
          <p:cNvPr id="3" name="Content Placeholder 2"/>
          <p:cNvSpPr>
            <a:spLocks noGrp="1"/>
          </p:cNvSpPr>
          <p:nvPr>
            <p:ph sz="quarter" idx="1"/>
          </p:nvPr>
        </p:nvSpPr>
        <p:spPr/>
        <p:txBody>
          <a:bodyPr>
            <a:normAutofit/>
          </a:bodyPr>
          <a:lstStyle/>
          <a:p>
            <a:pPr>
              <a:buFont typeface="Wingdings" pitchFamily="2" charset="2"/>
              <a:buChar char="Ø"/>
            </a:pPr>
            <a:r>
              <a:rPr lang="en-US" sz="2800" b="1" i="1" dirty="0" smtClean="0">
                <a:solidFill>
                  <a:srgbClr val="00B050"/>
                </a:solidFill>
              </a:rPr>
              <a:t>C</a:t>
            </a:r>
            <a:r>
              <a:rPr lang="en-US" sz="2800" b="1" dirty="0" smtClean="0">
                <a:solidFill>
                  <a:srgbClr val="00B050"/>
                </a:solidFill>
              </a:rPr>
              <a:t> </a:t>
            </a:r>
            <a:r>
              <a:rPr lang="en-US" sz="2800" dirty="0" smtClean="0"/>
              <a:t>- Ground set</a:t>
            </a:r>
          </a:p>
          <a:p>
            <a:pPr>
              <a:buFont typeface="Wingdings" pitchFamily="2" charset="2"/>
              <a:buChar char="Ø"/>
            </a:pPr>
            <a:r>
              <a:rPr lang="en-US" sz="2800" b="1" i="1" dirty="0" smtClean="0">
                <a:solidFill>
                  <a:srgbClr val="00B050"/>
                </a:solidFill>
              </a:rPr>
              <a:t>f </a:t>
            </a:r>
            <a:r>
              <a:rPr lang="en-US" sz="2800" dirty="0" smtClean="0"/>
              <a:t>-  Valuation function over subsets of </a:t>
            </a:r>
            <a:r>
              <a:rPr lang="en-US" sz="2800" b="1" i="1" dirty="0" smtClean="0">
                <a:solidFill>
                  <a:srgbClr val="00B050"/>
                </a:solidFill>
              </a:rPr>
              <a:t>C</a:t>
            </a:r>
            <a:endParaRPr lang="en-US" sz="2800" dirty="0" smtClean="0"/>
          </a:p>
          <a:p>
            <a:pPr>
              <a:buFont typeface="Wingdings" pitchFamily="2" charset="2"/>
              <a:buChar char="Ø"/>
            </a:pPr>
            <a:r>
              <a:rPr lang="en-US" sz="2800" b="1" i="1" dirty="0" smtClean="0">
                <a:solidFill>
                  <a:srgbClr val="00B050"/>
                </a:solidFill>
              </a:rPr>
              <a:t>X</a:t>
            </a:r>
            <a:r>
              <a:rPr lang="en-US" sz="2800" dirty="0" smtClean="0"/>
              <a:t> - Collection of some subsets C having a special property</a:t>
            </a:r>
          </a:p>
          <a:p>
            <a:pPr>
              <a:buFont typeface="Wingdings" pitchFamily="2" charset="2"/>
              <a:buChar char="Ø"/>
            </a:pPr>
            <a:r>
              <a:rPr lang="en-US" sz="2800" b="1" dirty="0" smtClean="0">
                <a:solidFill>
                  <a:srgbClr val="00B050"/>
                </a:solidFill>
              </a:rPr>
              <a:t>Task</a:t>
            </a:r>
            <a:r>
              <a:rPr lang="en-US" sz="2800" dirty="0" smtClean="0"/>
              <a:t> - Find the set in </a:t>
            </a:r>
            <a:r>
              <a:rPr lang="en-US" sz="2800" i="1" dirty="0" smtClean="0"/>
              <a:t>X</a:t>
            </a:r>
            <a:r>
              <a:rPr lang="en-US" sz="2800" dirty="0" smtClean="0"/>
              <a:t> that has minimum cost under a given valuation function.</a:t>
            </a:r>
          </a:p>
          <a:p>
            <a:endParaRPr lang="en-US" dirty="0" smtClean="0"/>
          </a:p>
          <a:p>
            <a:pPr>
              <a:buNone/>
            </a:pPr>
            <a:r>
              <a:rPr lang="en-US" dirty="0" smtClean="0"/>
              <a:t>	</a:t>
            </a:r>
          </a:p>
          <a:p>
            <a:pPr lvl="1">
              <a:buNone/>
            </a:pPr>
            <a:endParaRPr lang="en-US" dirty="0" smtClean="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Technique cont.</a:t>
            </a:r>
            <a:endParaRPr lang="en-US" dirty="0"/>
          </a:p>
        </p:txBody>
      </p:sp>
      <p:sp>
        <p:nvSpPr>
          <p:cNvPr id="16" name="Rounded Rectangle 15"/>
          <p:cNvSpPr/>
          <p:nvPr/>
        </p:nvSpPr>
        <p:spPr>
          <a:xfrm>
            <a:off x="3276600" y="1524000"/>
            <a:ext cx="1981200" cy="297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105143" y="2667000"/>
            <a:ext cx="762000" cy="646331"/>
          </a:xfrm>
          <a:prstGeom prst="rect">
            <a:avLst/>
          </a:prstGeom>
          <a:noFill/>
        </p:spPr>
        <p:txBody>
          <a:bodyPr wrap="square" rtlCol="0">
            <a:spAutoFit/>
          </a:bodyPr>
          <a:lstStyle/>
          <a:p>
            <a:r>
              <a:rPr lang="en-US" sz="5400" baseline="-25000" dirty="0" smtClean="0"/>
              <a:t>f</a:t>
            </a:r>
            <a:endParaRPr lang="en-US" sz="5400" baseline="-25000" dirty="0"/>
          </a:p>
        </p:txBody>
      </p:sp>
      <p:cxnSp>
        <p:nvCxnSpPr>
          <p:cNvPr id="18" name="Straight Arrow Connector 17"/>
          <p:cNvCxnSpPr/>
          <p:nvPr/>
        </p:nvCxnSpPr>
        <p:spPr>
          <a:xfrm flipV="1">
            <a:off x="5257800" y="2209800"/>
            <a:ext cx="762000" cy="123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512470" y="2226966"/>
            <a:ext cx="762000" cy="123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905000" y="2590800"/>
            <a:ext cx="685800" cy="646331"/>
          </a:xfrm>
          <a:prstGeom prst="rect">
            <a:avLst/>
          </a:prstGeom>
          <a:noFill/>
        </p:spPr>
        <p:txBody>
          <a:bodyPr wrap="square" rtlCol="0">
            <a:spAutoFit/>
          </a:bodyPr>
          <a:lstStyle/>
          <a:p>
            <a:r>
              <a:rPr lang="en-US" sz="5400" i="1" baseline="-25000" dirty="0" smtClean="0"/>
              <a:t>S2</a:t>
            </a:r>
            <a:endParaRPr lang="en-US" sz="5400" i="1" baseline="-25000" dirty="0"/>
          </a:p>
        </p:txBody>
      </p:sp>
      <p:cxnSp>
        <p:nvCxnSpPr>
          <p:cNvPr id="21" name="Straight Arrow Connector 20"/>
          <p:cNvCxnSpPr/>
          <p:nvPr/>
        </p:nvCxnSpPr>
        <p:spPr>
          <a:xfrm flipV="1">
            <a:off x="5257800" y="3030834"/>
            <a:ext cx="762000" cy="123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2512470" y="3048000"/>
            <a:ext cx="762000" cy="123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905000" y="3429000"/>
            <a:ext cx="685800" cy="646331"/>
          </a:xfrm>
          <a:prstGeom prst="rect">
            <a:avLst/>
          </a:prstGeom>
          <a:noFill/>
        </p:spPr>
        <p:txBody>
          <a:bodyPr wrap="square" rtlCol="0">
            <a:spAutoFit/>
          </a:bodyPr>
          <a:lstStyle/>
          <a:p>
            <a:r>
              <a:rPr lang="en-US" sz="5400" i="1" baseline="-25000" dirty="0" smtClean="0"/>
              <a:t>S3</a:t>
            </a:r>
            <a:endParaRPr lang="en-US" sz="5400" i="1" baseline="-25000" dirty="0"/>
          </a:p>
        </p:txBody>
      </p:sp>
      <p:cxnSp>
        <p:nvCxnSpPr>
          <p:cNvPr id="25" name="Straight Arrow Connector 24"/>
          <p:cNvCxnSpPr/>
          <p:nvPr/>
        </p:nvCxnSpPr>
        <p:spPr>
          <a:xfrm flipV="1">
            <a:off x="5257800" y="3869034"/>
            <a:ext cx="762000" cy="123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2512470" y="3886200"/>
            <a:ext cx="762000" cy="123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905000" y="1752600"/>
            <a:ext cx="685800" cy="646331"/>
          </a:xfrm>
          <a:prstGeom prst="rect">
            <a:avLst/>
          </a:prstGeom>
          <a:noFill/>
        </p:spPr>
        <p:txBody>
          <a:bodyPr wrap="square" rtlCol="0">
            <a:spAutoFit/>
          </a:bodyPr>
          <a:lstStyle/>
          <a:p>
            <a:r>
              <a:rPr lang="en-US" sz="5400" i="1" baseline="-25000" dirty="0" smtClean="0"/>
              <a:t>S1</a:t>
            </a:r>
            <a:endParaRPr lang="en-US" sz="5400" i="1" baseline="-25000" dirty="0"/>
          </a:p>
        </p:txBody>
      </p:sp>
      <p:sp>
        <p:nvSpPr>
          <p:cNvPr id="29" name="TextBox 28"/>
          <p:cNvSpPr txBox="1"/>
          <p:nvPr/>
        </p:nvSpPr>
        <p:spPr>
          <a:xfrm>
            <a:off x="6019800" y="1752601"/>
            <a:ext cx="2590800" cy="646331"/>
          </a:xfrm>
          <a:prstGeom prst="rect">
            <a:avLst/>
          </a:prstGeom>
          <a:noFill/>
        </p:spPr>
        <p:txBody>
          <a:bodyPr wrap="square" rtlCol="0">
            <a:spAutoFit/>
          </a:bodyPr>
          <a:lstStyle/>
          <a:p>
            <a:r>
              <a:rPr lang="en-US" sz="5400" i="1" baseline="-25000" dirty="0" smtClean="0"/>
              <a:t>f(S1) = g(S1)</a:t>
            </a:r>
            <a:endParaRPr lang="en-US" sz="5400" i="1" baseline="-25000" dirty="0"/>
          </a:p>
        </p:txBody>
      </p:sp>
      <p:sp>
        <p:nvSpPr>
          <p:cNvPr id="30" name="TextBox 29"/>
          <p:cNvSpPr txBox="1"/>
          <p:nvPr/>
        </p:nvSpPr>
        <p:spPr>
          <a:xfrm>
            <a:off x="6019800" y="2514600"/>
            <a:ext cx="2590800" cy="646331"/>
          </a:xfrm>
          <a:prstGeom prst="rect">
            <a:avLst/>
          </a:prstGeom>
          <a:noFill/>
        </p:spPr>
        <p:txBody>
          <a:bodyPr wrap="square" rtlCol="0">
            <a:spAutoFit/>
          </a:bodyPr>
          <a:lstStyle/>
          <a:p>
            <a:r>
              <a:rPr lang="en-US" sz="5400" i="1" baseline="-25000" dirty="0" smtClean="0"/>
              <a:t>f(S2) = g(S2)</a:t>
            </a:r>
            <a:endParaRPr lang="en-US" sz="5400" i="1" baseline="-25000" dirty="0"/>
          </a:p>
        </p:txBody>
      </p:sp>
      <p:sp>
        <p:nvSpPr>
          <p:cNvPr id="31" name="TextBox 30"/>
          <p:cNvSpPr txBox="1"/>
          <p:nvPr/>
        </p:nvSpPr>
        <p:spPr>
          <a:xfrm>
            <a:off x="6019800" y="3352800"/>
            <a:ext cx="2590800" cy="646331"/>
          </a:xfrm>
          <a:prstGeom prst="rect">
            <a:avLst/>
          </a:prstGeom>
          <a:noFill/>
        </p:spPr>
        <p:txBody>
          <a:bodyPr wrap="square" rtlCol="0">
            <a:spAutoFit/>
          </a:bodyPr>
          <a:lstStyle/>
          <a:p>
            <a:r>
              <a:rPr lang="en-US" sz="5400" i="1" baseline="-25000" dirty="0" smtClean="0"/>
              <a:t>f(S3) = g(S3)</a:t>
            </a:r>
            <a:endParaRPr lang="en-US" sz="5400" i="1" baseline="-25000" dirty="0"/>
          </a:p>
        </p:txBody>
      </p:sp>
      <p:sp>
        <p:nvSpPr>
          <p:cNvPr id="32" name="TextBox 31"/>
          <p:cNvSpPr txBox="1"/>
          <p:nvPr/>
        </p:nvSpPr>
        <p:spPr>
          <a:xfrm>
            <a:off x="1295400" y="4876800"/>
            <a:ext cx="2819400" cy="954107"/>
          </a:xfrm>
          <a:prstGeom prst="rect">
            <a:avLst/>
          </a:prstGeom>
          <a:noFill/>
        </p:spPr>
        <p:txBody>
          <a:bodyPr wrap="square" rtlCol="0">
            <a:spAutoFit/>
          </a:bodyPr>
          <a:lstStyle/>
          <a:p>
            <a:r>
              <a:rPr lang="en-US" sz="2800" i="1" dirty="0" smtClean="0"/>
              <a:t>A </a:t>
            </a:r>
            <a:r>
              <a:rPr lang="en-US" sz="2800" dirty="0" smtClean="0"/>
              <a:t>cannot distinguish between </a:t>
            </a:r>
            <a:r>
              <a:rPr lang="en-US" sz="2800" i="1" dirty="0" smtClean="0"/>
              <a:t>f </a:t>
            </a:r>
            <a:r>
              <a:rPr lang="en-US" sz="2800" dirty="0" smtClean="0"/>
              <a:t>and </a:t>
            </a:r>
            <a:r>
              <a:rPr lang="en-US" sz="2800" i="1" dirty="0" smtClean="0"/>
              <a:t>g </a:t>
            </a:r>
            <a:endParaRPr lang="en-US" sz="2800" i="1" dirty="0"/>
          </a:p>
        </p:txBody>
      </p:sp>
      <p:sp>
        <p:nvSpPr>
          <p:cNvPr id="33" name="Right Arrow 32"/>
          <p:cNvSpPr/>
          <p:nvPr/>
        </p:nvSpPr>
        <p:spPr>
          <a:xfrm>
            <a:off x="4191000" y="5257800"/>
            <a:ext cx="990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5410200" y="4876800"/>
            <a:ext cx="2819400" cy="954107"/>
          </a:xfrm>
          <a:prstGeom prst="rect">
            <a:avLst/>
          </a:prstGeom>
          <a:noFill/>
        </p:spPr>
        <p:txBody>
          <a:bodyPr wrap="square" rtlCol="0">
            <a:spAutoFit/>
          </a:bodyPr>
          <a:lstStyle/>
          <a:p>
            <a:r>
              <a:rPr lang="en-US" sz="2800" dirty="0" smtClean="0"/>
              <a:t>Output is at least </a:t>
            </a:r>
            <a:r>
              <a:rPr lang="en-US" sz="2800" i="1" dirty="0" smtClean="0"/>
              <a:t>OPT( g ) </a:t>
            </a:r>
            <a:endParaRPr lang="en-US" sz="2800" i="1" dirty="0"/>
          </a:p>
        </p:txBody>
      </p:sp>
      <p:sp>
        <p:nvSpPr>
          <p:cNvPr id="35" name="Rectangle 34"/>
          <p:cNvSpPr/>
          <p:nvPr/>
        </p:nvSpPr>
        <p:spPr>
          <a:xfrm>
            <a:off x="3657600" y="5879205"/>
            <a:ext cx="2119491" cy="523220"/>
          </a:xfrm>
          <a:prstGeom prst="rect">
            <a:avLst/>
          </a:prstGeom>
        </p:spPr>
        <p:txBody>
          <a:bodyPr wrap="none">
            <a:spAutoFit/>
          </a:bodyPr>
          <a:lstStyle/>
          <a:p>
            <a:r>
              <a:rPr lang="el-GR" sz="2800" i="1" dirty="0" smtClean="0">
                <a:latin typeface="Times New Roman"/>
                <a:cs typeface="Times New Roman"/>
              </a:rPr>
              <a:t>α</a:t>
            </a:r>
            <a:r>
              <a:rPr lang="en-US" sz="2800" i="1" dirty="0" smtClean="0">
                <a:latin typeface="Times New Roman"/>
                <a:cs typeface="Times New Roman"/>
              </a:rPr>
              <a:t>  ≥ OPT( g )</a:t>
            </a:r>
            <a:endParaRPr lang="en-US" sz="2800" dirty="0"/>
          </a:p>
        </p:txBody>
      </p:sp>
      <p:sp>
        <p:nvSpPr>
          <p:cNvPr id="36" name="TextBox 35"/>
          <p:cNvSpPr txBox="1"/>
          <p:nvPr/>
        </p:nvSpPr>
        <p:spPr>
          <a:xfrm>
            <a:off x="4191000" y="6287037"/>
            <a:ext cx="1752600" cy="523220"/>
          </a:xfrm>
          <a:prstGeom prst="rect">
            <a:avLst/>
          </a:prstGeom>
          <a:noFill/>
        </p:spPr>
        <p:txBody>
          <a:bodyPr wrap="square" rtlCol="0">
            <a:spAutoFit/>
          </a:bodyPr>
          <a:lstStyle/>
          <a:p>
            <a:r>
              <a:rPr lang="en-US" sz="2800" i="1" dirty="0" smtClean="0">
                <a:latin typeface="Times New Roman"/>
                <a:cs typeface="Times New Roman"/>
              </a:rPr>
              <a:t> OPT( f )</a:t>
            </a:r>
            <a:endParaRPr lang="en-US" sz="2800" dirty="0"/>
          </a:p>
        </p:txBody>
      </p:sp>
      <p:cxnSp>
        <p:nvCxnSpPr>
          <p:cNvPr id="38" name="Straight Connector 37"/>
          <p:cNvCxnSpPr/>
          <p:nvPr/>
        </p:nvCxnSpPr>
        <p:spPr>
          <a:xfrm>
            <a:off x="4419600" y="6337479"/>
            <a:ext cx="1143000" cy="0"/>
          </a:xfrm>
          <a:prstGeom prst="line">
            <a:avLst/>
          </a:prstGeom>
          <a:ln w="31750"/>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a:t>
            </a:r>
            <a:endParaRPr lang="en-US" dirty="0"/>
          </a:p>
        </p:txBody>
      </p:sp>
      <p:sp>
        <p:nvSpPr>
          <p:cNvPr id="3" name="Content Placeholder 2"/>
          <p:cNvSpPr>
            <a:spLocks noGrp="1"/>
          </p:cNvSpPr>
          <p:nvPr>
            <p:ph sz="quarter" idx="1"/>
          </p:nvPr>
        </p:nvSpPr>
        <p:spPr>
          <a:xfrm>
            <a:off x="914400" y="1828800"/>
            <a:ext cx="7772400" cy="4572000"/>
          </a:xfrm>
        </p:spPr>
        <p:txBody>
          <a:bodyPr/>
          <a:lstStyle/>
          <a:p>
            <a:r>
              <a:rPr lang="en-US" dirty="0" smtClean="0"/>
              <a:t>Fix a cost function f</a:t>
            </a:r>
          </a:p>
          <a:p>
            <a:r>
              <a:rPr lang="en-US" dirty="0" smtClean="0"/>
              <a:t>Fix a distribution </a:t>
            </a:r>
            <a:r>
              <a:rPr lang="en-US" i="1" dirty="0" smtClean="0"/>
              <a:t>D </a:t>
            </a:r>
            <a:r>
              <a:rPr lang="en-US" dirty="0" smtClean="0"/>
              <a:t>of functions such that for every g</a:t>
            </a:r>
            <a:r>
              <a:rPr lang="en-US" i="1" dirty="0" smtClean="0"/>
              <a:t> </a:t>
            </a:r>
            <a:r>
              <a:rPr lang="en-US" dirty="0" smtClean="0"/>
              <a:t>in </a:t>
            </a:r>
            <a:r>
              <a:rPr lang="en-US" i="1" dirty="0" smtClean="0"/>
              <a:t>D</a:t>
            </a:r>
            <a:r>
              <a:rPr lang="en-US" dirty="0" smtClean="0"/>
              <a:t> </a:t>
            </a:r>
          </a:p>
          <a:p>
            <a:pPr lvl="1"/>
            <a:r>
              <a:rPr lang="en-US" dirty="0" smtClean="0"/>
              <a:t>OPT(f ) &gt;&gt; OPT (g)</a:t>
            </a:r>
          </a:p>
          <a:p>
            <a:pPr lvl="1"/>
            <a:r>
              <a:rPr lang="en-US" dirty="0" smtClean="0"/>
              <a:t>For an arbitrary query Q  , f(Q) = g(Q)</a:t>
            </a:r>
            <a:r>
              <a:rPr lang="en-US" i="1" dirty="0" smtClean="0"/>
              <a:t> </a:t>
            </a:r>
            <a:r>
              <a:rPr lang="en-US" dirty="0" smtClean="0"/>
              <a:t>with high probability</a:t>
            </a:r>
            <a:endParaRPr lang="en-US" i="1" dirty="0"/>
          </a:p>
        </p:txBody>
      </p:sp>
      <p:pic>
        <p:nvPicPr>
          <p:cNvPr id="4098" name="Picture 2" descr="C:\Users\pushkar\Desktop\brain.gif"/>
          <p:cNvPicPr>
            <a:picLocks noChangeAspect="1" noChangeArrowheads="1"/>
          </p:cNvPicPr>
          <p:nvPr/>
        </p:nvPicPr>
        <p:blipFill>
          <a:blip r:embed="rId3" cstate="print"/>
          <a:srcRect/>
          <a:stretch>
            <a:fillRect/>
          </a:stretch>
        </p:blipFill>
        <p:spPr bwMode="auto">
          <a:xfrm>
            <a:off x="7086600" y="152400"/>
            <a:ext cx="1743075" cy="1759066"/>
          </a:xfrm>
          <a:prstGeom prst="rect">
            <a:avLst/>
          </a:prstGeom>
          <a:noFill/>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Optimal size queries</a:t>
            </a:r>
            <a:endParaRPr lang="en-US" dirty="0"/>
          </a:p>
        </p:txBody>
      </p:sp>
      <p:sp>
        <p:nvSpPr>
          <p:cNvPr id="3" name="Content Placeholder 2"/>
          <p:cNvSpPr>
            <a:spLocks noGrp="1"/>
          </p:cNvSpPr>
          <p:nvPr>
            <p:ph sz="quarter" idx="1"/>
          </p:nvPr>
        </p:nvSpPr>
        <p:spPr/>
        <p:txBody>
          <a:bodyPr/>
          <a:lstStyle/>
          <a:p>
            <a:r>
              <a:rPr lang="en-US" u="sng" dirty="0" smtClean="0"/>
              <a:t>Queries of size </a:t>
            </a:r>
            <a:r>
              <a:rPr lang="en-US" i="1" u="sng" dirty="0" smtClean="0"/>
              <a:t>n</a:t>
            </a:r>
            <a:r>
              <a:rPr lang="en-US" dirty="0" smtClean="0"/>
              <a:t>- </a:t>
            </a:r>
            <a:r>
              <a:rPr lang="en-US" i="1" dirty="0" smtClean="0"/>
              <a:t>|Q  | </a:t>
            </a:r>
            <a:r>
              <a:rPr lang="en-US" i="1" dirty="0" smtClean="0">
                <a:latin typeface="Times New Roman"/>
                <a:cs typeface="Times New Roman"/>
              </a:rPr>
              <a:t>=  </a:t>
            </a:r>
            <a:r>
              <a:rPr lang="en-US" i="1" dirty="0" smtClean="0"/>
              <a:t>n</a:t>
            </a:r>
            <a:endParaRPr lang="en-US" dirty="0" smtClean="0"/>
          </a:p>
          <a:p>
            <a:endParaRPr lang="en-US" dirty="0"/>
          </a:p>
        </p:txBody>
      </p:sp>
      <p:pic>
        <p:nvPicPr>
          <p:cNvPr id="4" name="Picture 2"/>
          <p:cNvPicPr>
            <a:picLocks noChangeAspect="1" noChangeArrowheads="1"/>
          </p:cNvPicPr>
          <p:nvPr/>
        </p:nvPicPr>
        <p:blipFill>
          <a:blip r:embed="rId3" cstate="print"/>
          <a:srcRect/>
          <a:stretch>
            <a:fillRect/>
          </a:stretch>
        </p:blipFill>
        <p:spPr bwMode="auto">
          <a:xfrm>
            <a:off x="1295399" y="1981200"/>
            <a:ext cx="6543869" cy="1219200"/>
          </a:xfrm>
          <a:prstGeom prst="rect">
            <a:avLst/>
          </a:prstGeom>
          <a:noFill/>
          <a:ln w="9525">
            <a:noFill/>
            <a:miter lim="800000"/>
            <a:headEnd/>
            <a:tailEnd/>
          </a:ln>
          <a:effectLst/>
        </p:spPr>
      </p:pic>
      <p:pic>
        <p:nvPicPr>
          <p:cNvPr id="4098" name="Picture 2"/>
          <p:cNvPicPr>
            <a:picLocks noChangeAspect="1" noChangeArrowheads="1"/>
          </p:cNvPicPr>
          <p:nvPr/>
        </p:nvPicPr>
        <p:blipFill>
          <a:blip r:embed="rId4" cstate="print"/>
          <a:srcRect/>
          <a:stretch>
            <a:fillRect/>
          </a:stretch>
        </p:blipFill>
        <p:spPr bwMode="auto">
          <a:xfrm>
            <a:off x="4114800" y="4572000"/>
            <a:ext cx="3616712" cy="533400"/>
          </a:xfrm>
          <a:prstGeom prst="rect">
            <a:avLst/>
          </a:prstGeom>
          <a:noFill/>
          <a:ln w="9525">
            <a:noFill/>
            <a:miter lim="800000"/>
            <a:headEnd/>
            <a:tailEnd/>
          </a:ln>
          <a:effectLst/>
        </p:spPr>
      </p:pic>
      <p:sp>
        <p:nvSpPr>
          <p:cNvPr id="6" name="Down Arrow 5"/>
          <p:cNvSpPr/>
          <p:nvPr/>
        </p:nvSpPr>
        <p:spPr>
          <a:xfrm>
            <a:off x="5867400" y="3200400"/>
            <a:ext cx="152400" cy="1371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Results</a:t>
            </a:r>
            <a:endParaRPr lang="en-US" dirty="0"/>
          </a:p>
        </p:txBody>
      </p:sp>
      <p:sp>
        <p:nvSpPr>
          <p:cNvPr id="3" name="Content Placeholder 2"/>
          <p:cNvSpPr>
            <a:spLocks noGrp="1"/>
          </p:cNvSpPr>
          <p:nvPr>
            <p:ph sz="quarter" idx="1"/>
          </p:nvPr>
        </p:nvSpPr>
        <p:spPr/>
        <p:txBody>
          <a:bodyPr>
            <a:normAutofit fontScale="92500" lnSpcReduction="1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b="1" dirty="0" smtClean="0">
              <a:solidFill>
                <a:srgbClr val="00B050"/>
              </a:solidFill>
            </a:endParaRPr>
          </a:p>
          <a:p>
            <a:pPr>
              <a:buNone/>
            </a:pPr>
            <a:r>
              <a:rPr lang="en-US" b="1" dirty="0" smtClean="0">
                <a:solidFill>
                  <a:srgbClr val="00B050"/>
                </a:solidFill>
              </a:rPr>
              <a:t>	Lower Bounds</a:t>
            </a:r>
            <a:r>
              <a:rPr lang="en-US" dirty="0" smtClean="0"/>
              <a:t> : Information theoretic</a:t>
            </a:r>
          </a:p>
          <a:p>
            <a:pPr>
              <a:buNone/>
            </a:pPr>
            <a:r>
              <a:rPr lang="en-US" b="1" dirty="0" smtClean="0">
                <a:solidFill>
                  <a:srgbClr val="00B050"/>
                </a:solidFill>
              </a:rPr>
              <a:t>    Upper Bounds</a:t>
            </a:r>
            <a:r>
              <a:rPr lang="en-US" dirty="0" smtClean="0"/>
              <a:t> : Rounding of </a:t>
            </a:r>
            <a:r>
              <a:rPr lang="en-US" dirty="0" err="1" smtClean="0"/>
              <a:t>configurational</a:t>
            </a:r>
            <a:r>
              <a:rPr lang="en-US" dirty="0" smtClean="0"/>
              <a:t> LPs, Approximating </a:t>
            </a:r>
            <a:r>
              <a:rPr lang="en-US" dirty="0" err="1" smtClean="0"/>
              <a:t>sumdodular</a:t>
            </a:r>
            <a:r>
              <a:rPr lang="en-US" dirty="0" smtClean="0"/>
              <a:t> functions and Greedy</a:t>
            </a:r>
            <a:endParaRPr lang="en-US" dirty="0"/>
          </a:p>
        </p:txBody>
      </p:sp>
      <p:graphicFrame>
        <p:nvGraphicFramePr>
          <p:cNvPr id="4" name="Content Placeholder 3"/>
          <p:cNvGraphicFramePr>
            <a:graphicFrameLocks/>
          </p:cNvGraphicFramePr>
          <p:nvPr/>
        </p:nvGraphicFramePr>
        <p:xfrm>
          <a:off x="533400" y="2057400"/>
          <a:ext cx="8229600" cy="2029460"/>
        </p:xfrm>
        <a:graphic>
          <a:graphicData uri="http://schemas.openxmlformats.org/drawingml/2006/table">
            <a:tbl>
              <a:tblPr/>
              <a:tblGrid>
                <a:gridCol w="1828800"/>
                <a:gridCol w="1463675"/>
                <a:gridCol w="1644650"/>
                <a:gridCol w="1646238"/>
                <a:gridCol w="1646237"/>
              </a:tblGrid>
              <a:tr h="415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Calibri" pitchFamily="34" charset="0"/>
                        </a:rPr>
                        <a:t>Problem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162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Calibri" pitchFamily="34" charset="0"/>
                        </a:rPr>
                        <a:t>Upper Bound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162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Calibri" pitchFamily="34" charset="0"/>
                        </a:rPr>
                        <a:t>Lower Bound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162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Calibri" pitchFamily="34" charset="0"/>
                        </a:rPr>
                        <a:t>Upper Bound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162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Calibri" pitchFamily="34" charset="0"/>
                        </a:rPr>
                        <a:t>Lower Bound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16200000" scaled="1"/>
                    </a:gradFill>
                  </a:tcPr>
                </a:tc>
              </a:tr>
              <a:tr h="415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Vertex Cover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 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2 - </a:t>
                      </a:r>
                      <a:r>
                        <a:rPr kumimoji="0" lang="el-GR" sz="1800" b="0" i="0" u="none" strike="noStrike" cap="none" normalizeH="0" baseline="0" smtClean="0">
                          <a:ln>
                            <a:noFill/>
                          </a:ln>
                          <a:solidFill>
                            <a:srgbClr val="000000"/>
                          </a:solidFill>
                          <a:effectLst/>
                          <a:latin typeface="Cambria Math" pitchFamily="18" charset="0"/>
                          <a:ea typeface="Cambria Math" pitchFamily="18" charset="0"/>
                          <a:cs typeface="Cambria Math" pitchFamily="18" charset="0"/>
                        </a:rPr>
                        <a:t>ϵ</a:t>
                      </a: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2. log 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mbria Math" pitchFamily="18" charset="0"/>
                          <a:ea typeface="Cambria Math" pitchFamily="18" charset="0"/>
                          <a:cs typeface="Cambria Math" pitchFamily="18" charset="0"/>
                        </a:rPr>
                        <a:t>𝛺(log n)</a:t>
                      </a:r>
                      <a:endParaRPr kumimoji="0" lang="en-US"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15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Shortest Path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O</a:t>
                      </a:r>
                      <a:r>
                        <a:rPr kumimoji="0" lang="en-US" sz="1800" b="0" i="0" u="none" strike="noStrike" cap="none" normalizeH="0" baseline="0" smtClean="0">
                          <a:ln>
                            <a:noFill/>
                          </a:ln>
                          <a:solidFill>
                            <a:srgbClr val="000000"/>
                          </a:solidFill>
                          <a:effectLst/>
                          <a:latin typeface="Cambria Math" pitchFamily="18" charset="0"/>
                          <a:ea typeface="Cambria Math" pitchFamily="18" charset="0"/>
                          <a:cs typeface="Cambria Math" pitchFamily="18" charset="0"/>
                        </a:rPr>
                        <a:t>(n</a:t>
                      </a:r>
                      <a:r>
                        <a:rPr kumimoji="0" lang="en-US" sz="1800" b="0" i="0" u="none" strike="noStrike" cap="none" normalizeH="0" baseline="30000" smtClean="0">
                          <a:ln>
                            <a:noFill/>
                          </a:ln>
                          <a:solidFill>
                            <a:srgbClr val="000000"/>
                          </a:solidFill>
                          <a:effectLst/>
                          <a:latin typeface="Cambria Math" pitchFamily="18" charset="0"/>
                          <a:ea typeface="Cambria Math" pitchFamily="18" charset="0"/>
                          <a:cs typeface="Cambria Math" pitchFamily="18" charset="0"/>
                        </a:rPr>
                        <a:t>2/3</a:t>
                      </a:r>
                      <a:r>
                        <a:rPr kumimoji="0" lang="en-US" sz="1800" b="0" i="0" u="none" strike="noStrike" cap="none" normalizeH="0" baseline="0" smtClean="0">
                          <a:ln>
                            <a:noFill/>
                          </a:ln>
                          <a:solidFill>
                            <a:srgbClr val="000000"/>
                          </a:solidFill>
                          <a:effectLst/>
                          <a:latin typeface="Cambria Math" pitchFamily="18" charset="0"/>
                          <a:ea typeface="Cambria Math" pitchFamily="18" charset="0"/>
                          <a:cs typeface="Cambria Math" pitchFamily="18" charset="0"/>
                        </a:rPr>
                        <a:t> )</a:t>
                      </a: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mbria Math" pitchFamily="18" charset="0"/>
                          <a:ea typeface="Cambria Math" pitchFamily="18" charset="0"/>
                          <a:cs typeface="Cambria Math" pitchFamily="18" charset="0"/>
                        </a:rPr>
                        <a:t>𝛺(n</a:t>
                      </a:r>
                      <a:r>
                        <a:rPr kumimoji="0" lang="en-US" sz="1800" b="0" i="0" u="none" strike="noStrike" cap="none" normalizeH="0" baseline="30000" dirty="0" smtClean="0">
                          <a:ln>
                            <a:noFill/>
                          </a:ln>
                          <a:solidFill>
                            <a:srgbClr val="000000"/>
                          </a:solidFill>
                          <a:effectLst/>
                          <a:latin typeface="Cambria Math" pitchFamily="18" charset="0"/>
                          <a:ea typeface="Cambria Math" pitchFamily="18" charset="0"/>
                          <a:cs typeface="Cambria Math" pitchFamily="18" charset="0"/>
                        </a:rPr>
                        <a:t>2/3</a:t>
                      </a:r>
                      <a:r>
                        <a:rPr kumimoji="0" lang="en-US" sz="1800" b="0" i="0" u="none" strike="noStrike" cap="none" normalizeH="0" baseline="0" dirty="0" smtClean="0">
                          <a:ln>
                            <a:noFill/>
                          </a:ln>
                          <a:solidFill>
                            <a:srgbClr val="000000"/>
                          </a:solidFill>
                          <a:effectLst/>
                          <a:latin typeface="Cambria Math" pitchFamily="18" charset="0"/>
                          <a:ea typeface="Cambria Math" pitchFamily="18" charset="0"/>
                          <a:cs typeface="Cambria Math" pitchFamily="18" charset="0"/>
                        </a:rPr>
                        <a:t>)</a:t>
                      </a:r>
                      <a:endParaRPr kumimoji="0" lang="en-US"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O</a:t>
                      </a:r>
                      <a:r>
                        <a:rPr kumimoji="0" lang="en-US" sz="1800" b="0" i="0" u="none" strike="noStrike" cap="none" normalizeH="0" baseline="0" smtClean="0">
                          <a:ln>
                            <a:noFill/>
                          </a:ln>
                          <a:solidFill>
                            <a:srgbClr val="000000"/>
                          </a:solidFill>
                          <a:effectLst/>
                          <a:latin typeface="Cambria Math" pitchFamily="18" charset="0"/>
                          <a:ea typeface="Cambria Math" pitchFamily="18" charset="0"/>
                          <a:cs typeface="Cambria Math" pitchFamily="18" charset="0"/>
                        </a:rPr>
                        <a:t>(n</a:t>
                      </a:r>
                      <a:r>
                        <a:rPr kumimoji="0" lang="en-US" sz="1800" b="0" i="0" u="none" strike="noStrike" cap="none" normalizeH="0" baseline="30000" smtClean="0">
                          <a:ln>
                            <a:noFill/>
                          </a:ln>
                          <a:solidFill>
                            <a:srgbClr val="000000"/>
                          </a:solidFill>
                          <a:effectLst/>
                          <a:latin typeface="Cambria Math" pitchFamily="18" charset="0"/>
                          <a:ea typeface="Cambria Math" pitchFamily="18" charset="0"/>
                          <a:cs typeface="Cambria Math" pitchFamily="18" charset="0"/>
                        </a:rPr>
                        <a:t>2/3</a:t>
                      </a:r>
                      <a:r>
                        <a:rPr kumimoji="0" lang="en-US" sz="1800" b="0" i="0" u="none" strike="noStrike" cap="none" normalizeH="0" baseline="0" smtClean="0">
                          <a:ln>
                            <a:noFill/>
                          </a:ln>
                          <a:solidFill>
                            <a:srgbClr val="000000"/>
                          </a:solidFill>
                          <a:effectLst/>
                          <a:latin typeface="Cambria Math" pitchFamily="18" charset="0"/>
                          <a:ea typeface="Cambria Math" pitchFamily="18" charset="0"/>
                          <a:cs typeface="Cambria Math" pitchFamily="18" charset="0"/>
                        </a:rPr>
                        <a:t> )</a:t>
                      </a: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mbria Math" pitchFamily="18" charset="0"/>
                          <a:ea typeface="Cambria Math" pitchFamily="18" charset="0"/>
                          <a:cs typeface="Cambria Math" pitchFamily="18" charset="0"/>
                        </a:rPr>
                        <a:t>𝛺(n</a:t>
                      </a:r>
                      <a:r>
                        <a:rPr kumimoji="0" lang="en-US" sz="1800" b="0" i="0" u="none" strike="noStrike" cap="none" normalizeH="0" baseline="30000" dirty="0" smtClean="0">
                          <a:ln>
                            <a:noFill/>
                          </a:ln>
                          <a:solidFill>
                            <a:srgbClr val="000000"/>
                          </a:solidFill>
                          <a:effectLst/>
                          <a:latin typeface="Cambria Math" pitchFamily="18" charset="0"/>
                          <a:ea typeface="Cambria Math" pitchFamily="18" charset="0"/>
                          <a:cs typeface="Cambria Math" pitchFamily="18" charset="0"/>
                        </a:rPr>
                        <a:t>2/3</a:t>
                      </a:r>
                      <a:r>
                        <a:rPr kumimoji="0" lang="en-US" sz="1800" b="0" i="0" u="none" strike="noStrike" cap="none" normalizeH="0" baseline="0" dirty="0" smtClean="0">
                          <a:ln>
                            <a:noFill/>
                          </a:ln>
                          <a:solidFill>
                            <a:srgbClr val="000000"/>
                          </a:solidFill>
                          <a:effectLst/>
                          <a:latin typeface="Cambria Math" pitchFamily="18" charset="0"/>
                          <a:ea typeface="Cambria Math" pitchFamily="18" charset="0"/>
                          <a:cs typeface="Cambria Math" pitchFamily="18" charset="0"/>
                        </a:rPr>
                        <a:t>)</a:t>
                      </a:r>
                      <a:endParaRPr kumimoji="0" lang="en-US"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50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Spanning Tree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mbria Math" pitchFamily="18" charset="0"/>
                          <a:ea typeface="Cambria Math" pitchFamily="18" charset="0"/>
                          <a:cs typeface="Cambria Math" pitchFamily="18" charset="0"/>
                        </a:rPr>
                        <a:t>𝛺(n)</a:t>
                      </a:r>
                      <a:endParaRPr kumimoji="0" lang="en-US"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mbria Math" pitchFamily="18" charset="0"/>
                          <a:ea typeface="Cambria Math" pitchFamily="18" charset="0"/>
                          <a:cs typeface="Cambria Math" pitchFamily="18" charset="0"/>
                        </a:rPr>
                        <a:t>𝛺(n)</a:t>
                      </a:r>
                      <a:endParaRPr kumimoji="0" lang="en-US"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15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Perfect Matching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mbria Math" pitchFamily="18" charset="0"/>
                          <a:ea typeface="Cambria Math" pitchFamily="18" charset="0"/>
                          <a:cs typeface="Cambria Math" pitchFamily="18" charset="0"/>
                        </a:rPr>
                        <a:t>𝛺(n)</a:t>
                      </a:r>
                      <a:endParaRPr kumimoji="0" lang="en-US"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mbria Math" pitchFamily="18" charset="0"/>
                          <a:ea typeface="Cambria Math" pitchFamily="18" charset="0"/>
                          <a:cs typeface="Cambria Math" pitchFamily="18" charset="0"/>
                        </a:rPr>
                        <a:t>𝛺(n)</a:t>
                      </a:r>
                      <a:endParaRPr kumimoji="0" lang="en-US"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5" name="TextBox 4"/>
          <p:cNvSpPr txBox="1"/>
          <p:nvPr/>
        </p:nvSpPr>
        <p:spPr>
          <a:xfrm>
            <a:off x="6248400" y="1600200"/>
            <a:ext cx="1676400" cy="369888"/>
          </a:xfrm>
          <a:prstGeom prst="rect">
            <a:avLst/>
          </a:prstGeom>
          <a:gradFill flip="none" rotWithShape="1">
            <a:gsLst>
              <a:gs pos="0">
                <a:schemeClr val="accent2">
                  <a:alpha val="67000"/>
                </a:schemeClr>
              </a:gs>
              <a:gs pos="50000">
                <a:schemeClr val="accent1">
                  <a:tint val="44500"/>
                  <a:satMod val="160000"/>
                </a:schemeClr>
              </a:gs>
              <a:gs pos="100000">
                <a:schemeClr val="accent1">
                  <a:tint val="23500"/>
                  <a:satMod val="160000"/>
                </a:schemeClr>
              </a:gs>
            </a:gsLst>
            <a:lin ang="16200000" scaled="1"/>
            <a:tileRect/>
          </a:gradFill>
        </p:spPr>
        <p:txBody>
          <a:bodyPr>
            <a:spAutoFit/>
          </a:bodyPr>
          <a:lstStyle/>
          <a:p>
            <a:pPr fontAlgn="auto">
              <a:spcBef>
                <a:spcPts val="0"/>
              </a:spcBef>
              <a:spcAft>
                <a:spcPts val="0"/>
              </a:spcAft>
              <a:defRPr/>
            </a:pPr>
            <a:r>
              <a:rPr lang="en-US" dirty="0">
                <a:latin typeface="+mn-lt"/>
              </a:rPr>
              <a:t>Multiple Agents</a:t>
            </a:r>
          </a:p>
        </p:txBody>
      </p:sp>
      <p:sp>
        <p:nvSpPr>
          <p:cNvPr id="6" name="TextBox 5"/>
          <p:cNvSpPr txBox="1"/>
          <p:nvPr/>
        </p:nvSpPr>
        <p:spPr>
          <a:xfrm>
            <a:off x="3124200" y="1600200"/>
            <a:ext cx="1371600" cy="381000"/>
          </a:xfrm>
          <a:prstGeom prst="rect">
            <a:avLst/>
          </a:prstGeom>
          <a:gradFill flip="none" rotWithShape="1">
            <a:gsLst>
              <a:gs pos="0">
                <a:schemeClr val="accent2">
                  <a:alpha val="67000"/>
                </a:schemeClr>
              </a:gs>
              <a:gs pos="50000">
                <a:schemeClr val="accent1">
                  <a:tint val="44500"/>
                  <a:satMod val="160000"/>
                </a:schemeClr>
              </a:gs>
              <a:gs pos="100000">
                <a:schemeClr val="accent1">
                  <a:tint val="23500"/>
                  <a:satMod val="160000"/>
                </a:schemeClr>
              </a:gs>
            </a:gsLst>
            <a:lin ang="16200000" scaled="1"/>
            <a:tileRect/>
          </a:gradFill>
        </p:spPr>
        <p:txBody>
          <a:bodyPr>
            <a:spAutoFit/>
          </a:bodyPr>
          <a:lstStyle/>
          <a:p>
            <a:pPr fontAlgn="auto">
              <a:spcBef>
                <a:spcPts val="0"/>
              </a:spcBef>
              <a:spcAft>
                <a:spcPts val="0"/>
              </a:spcAft>
              <a:defRPr/>
            </a:pPr>
            <a:r>
              <a:rPr lang="en-US" dirty="0">
                <a:latin typeface="+mn-lt"/>
              </a:rPr>
              <a:t>Single Agent</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Selected Related Work</a:t>
            </a:r>
            <a:endParaRPr lang="en-US" dirty="0"/>
          </a:p>
        </p:txBody>
      </p:sp>
      <p:sp>
        <p:nvSpPr>
          <p:cNvPr id="4" name="Rectangle 3"/>
          <p:cNvSpPr/>
          <p:nvPr/>
        </p:nvSpPr>
        <p:spPr>
          <a:xfrm>
            <a:off x="609600" y="1479679"/>
            <a:ext cx="8305800" cy="4308872"/>
          </a:xfrm>
          <a:prstGeom prst="rect">
            <a:avLst/>
          </a:prstGeom>
        </p:spPr>
        <p:txBody>
          <a:bodyPr wrap="square">
            <a:spAutoFit/>
          </a:bodyPr>
          <a:lstStyle/>
          <a:p>
            <a:pPr>
              <a:buFont typeface="Wingdings" pitchFamily="2" charset="2"/>
              <a:buChar char="Ø"/>
            </a:pPr>
            <a:r>
              <a:rPr lang="en-US" sz="2600" dirty="0" smtClean="0">
                <a:solidFill>
                  <a:srgbClr val="00B050"/>
                </a:solidFill>
              </a:rPr>
              <a:t>  </a:t>
            </a:r>
            <a:r>
              <a:rPr lang="en-US" sz="2600" dirty="0" smtClean="0">
                <a:solidFill>
                  <a:srgbClr val="0107F5"/>
                </a:solidFill>
              </a:rPr>
              <a:t>[</a:t>
            </a:r>
            <a:r>
              <a:rPr lang="en-US" sz="2600" dirty="0" err="1" smtClean="0">
                <a:solidFill>
                  <a:srgbClr val="0107F5"/>
                </a:solidFill>
              </a:rPr>
              <a:t>Grötschel</a:t>
            </a:r>
            <a:r>
              <a:rPr lang="en-US" sz="2600" dirty="0" smtClean="0">
                <a:solidFill>
                  <a:srgbClr val="0107F5"/>
                </a:solidFill>
              </a:rPr>
              <a:t>, </a:t>
            </a:r>
            <a:r>
              <a:rPr lang="en-US" sz="2600" dirty="0" err="1" smtClean="0">
                <a:solidFill>
                  <a:srgbClr val="0107F5"/>
                </a:solidFill>
              </a:rPr>
              <a:t>Lovász</a:t>
            </a:r>
            <a:r>
              <a:rPr lang="en-US" sz="2600" dirty="0" smtClean="0">
                <a:solidFill>
                  <a:srgbClr val="0107F5"/>
                </a:solidFill>
              </a:rPr>
              <a:t>, </a:t>
            </a:r>
            <a:r>
              <a:rPr lang="en-US" sz="2600" dirty="0" err="1" smtClean="0">
                <a:solidFill>
                  <a:srgbClr val="0107F5"/>
                </a:solidFill>
              </a:rPr>
              <a:t>Schrijver</a:t>
            </a:r>
            <a:r>
              <a:rPr lang="en-US" sz="2600" dirty="0" smtClean="0">
                <a:solidFill>
                  <a:srgbClr val="0107F5"/>
                </a:solidFill>
              </a:rPr>
              <a:t>  81] </a:t>
            </a:r>
            <a:r>
              <a:rPr lang="en-US" sz="2400" dirty="0" smtClean="0"/>
              <a:t>Minimizing non-monotone </a:t>
            </a:r>
            <a:r>
              <a:rPr lang="en-US" sz="2400" dirty="0" err="1" smtClean="0"/>
              <a:t>submodular</a:t>
            </a:r>
            <a:r>
              <a:rPr lang="en-US" sz="2400" dirty="0" smtClean="0"/>
              <a:t> function is poly-time</a:t>
            </a:r>
          </a:p>
          <a:p>
            <a:pPr>
              <a:buFont typeface="Wingdings" pitchFamily="2" charset="2"/>
              <a:buChar char="Ø"/>
            </a:pPr>
            <a:r>
              <a:rPr lang="en-US" sz="2400" dirty="0" smtClean="0">
                <a:solidFill>
                  <a:srgbClr val="00B050"/>
                </a:solidFill>
              </a:rPr>
              <a:t>  </a:t>
            </a:r>
            <a:r>
              <a:rPr lang="en-US" sz="2600" dirty="0" smtClean="0">
                <a:solidFill>
                  <a:srgbClr val="0107F5"/>
                </a:solidFill>
              </a:rPr>
              <a:t>[</a:t>
            </a:r>
            <a:r>
              <a:rPr lang="en-US" sz="2600" dirty="0" err="1" smtClean="0">
                <a:solidFill>
                  <a:srgbClr val="0107F5"/>
                </a:solidFill>
              </a:rPr>
              <a:t>Feige</a:t>
            </a:r>
            <a:r>
              <a:rPr lang="en-US" sz="2600" dirty="0" smtClean="0">
                <a:solidFill>
                  <a:srgbClr val="0107F5"/>
                </a:solidFill>
              </a:rPr>
              <a:t>, </a:t>
            </a:r>
            <a:r>
              <a:rPr lang="en-US" sz="2600" dirty="0" err="1" smtClean="0">
                <a:solidFill>
                  <a:srgbClr val="0107F5"/>
                </a:solidFill>
              </a:rPr>
              <a:t>Mirrokni</a:t>
            </a:r>
            <a:r>
              <a:rPr lang="en-US" sz="2600" dirty="0" smtClean="0">
                <a:solidFill>
                  <a:srgbClr val="0107F5"/>
                </a:solidFill>
              </a:rPr>
              <a:t>, </a:t>
            </a:r>
            <a:r>
              <a:rPr lang="en-US" sz="2600" dirty="0" err="1" smtClean="0">
                <a:solidFill>
                  <a:srgbClr val="0107F5"/>
                </a:solidFill>
              </a:rPr>
              <a:t>Vondrak</a:t>
            </a:r>
            <a:r>
              <a:rPr lang="en-US" sz="2600" dirty="0" smtClean="0">
                <a:solidFill>
                  <a:srgbClr val="0107F5"/>
                </a:solidFill>
              </a:rPr>
              <a:t> 07] </a:t>
            </a:r>
            <a:r>
              <a:rPr lang="en-US" sz="2400" dirty="0" smtClean="0"/>
              <a:t>Maximizing non-monotone function is hard.  2/5-Approximation Algorithm.</a:t>
            </a:r>
          </a:p>
          <a:p>
            <a:pPr>
              <a:buFont typeface="Wingdings" pitchFamily="2" charset="2"/>
              <a:buChar char="Ø"/>
            </a:pPr>
            <a:r>
              <a:rPr lang="en-US" sz="2400" dirty="0" smtClean="0">
                <a:solidFill>
                  <a:srgbClr val="00B050"/>
                </a:solidFill>
              </a:rPr>
              <a:t>  </a:t>
            </a:r>
            <a:r>
              <a:rPr lang="en-US" sz="2400" dirty="0" smtClean="0">
                <a:solidFill>
                  <a:srgbClr val="0107F5"/>
                </a:solidFill>
              </a:rPr>
              <a:t>[</a:t>
            </a:r>
            <a:r>
              <a:rPr lang="en-US" sz="2400" dirty="0" err="1" smtClean="0">
                <a:solidFill>
                  <a:srgbClr val="0107F5"/>
                </a:solidFill>
              </a:rPr>
              <a:t>Calinescu</a:t>
            </a:r>
            <a:r>
              <a:rPr lang="en-US" sz="2400" dirty="0" smtClean="0">
                <a:solidFill>
                  <a:srgbClr val="0107F5"/>
                </a:solidFill>
              </a:rPr>
              <a:t>, </a:t>
            </a:r>
            <a:r>
              <a:rPr lang="en-US" sz="2400" dirty="0" err="1" smtClean="0">
                <a:solidFill>
                  <a:srgbClr val="0107F5"/>
                </a:solidFill>
              </a:rPr>
              <a:t>Chekuri</a:t>
            </a:r>
            <a:r>
              <a:rPr lang="en-US" sz="2400" dirty="0" smtClean="0">
                <a:solidFill>
                  <a:srgbClr val="0107F5"/>
                </a:solidFill>
              </a:rPr>
              <a:t>, Pal, </a:t>
            </a:r>
            <a:r>
              <a:rPr lang="en-US" sz="2400" dirty="0" err="1" smtClean="0">
                <a:solidFill>
                  <a:srgbClr val="0107F5"/>
                </a:solidFill>
              </a:rPr>
              <a:t>Vondrak</a:t>
            </a:r>
            <a:r>
              <a:rPr lang="en-US" sz="2400" dirty="0" smtClean="0">
                <a:solidFill>
                  <a:srgbClr val="0107F5"/>
                </a:solidFill>
              </a:rPr>
              <a:t> 08]  </a:t>
            </a:r>
            <a:r>
              <a:rPr lang="en-US" sz="2400" dirty="0" smtClean="0"/>
              <a:t>Maximizing monotone function subject to </a:t>
            </a:r>
            <a:r>
              <a:rPr lang="en-US" sz="2400" dirty="0" err="1" smtClean="0"/>
              <a:t>Matroid</a:t>
            </a:r>
            <a:r>
              <a:rPr lang="en-US" sz="2400" dirty="0" smtClean="0"/>
              <a:t> constraint:  1-1/e Approximation.</a:t>
            </a:r>
          </a:p>
          <a:p>
            <a:pPr>
              <a:buFont typeface="Wingdings" pitchFamily="2" charset="2"/>
              <a:buChar char="Ø"/>
            </a:pPr>
            <a:endParaRPr lang="en-US" sz="2400" dirty="0" smtClean="0"/>
          </a:p>
          <a:p>
            <a:pPr>
              <a:buFont typeface="Wingdings" pitchFamily="2" charset="2"/>
              <a:buChar char="Ø"/>
            </a:pPr>
            <a:r>
              <a:rPr lang="en-US" sz="2400" dirty="0" smtClean="0">
                <a:solidFill>
                  <a:srgbClr val="00B050"/>
                </a:solidFill>
              </a:rPr>
              <a:t>  </a:t>
            </a:r>
            <a:r>
              <a:rPr lang="en-US" sz="2600" dirty="0" smtClean="0">
                <a:solidFill>
                  <a:srgbClr val="0107F5"/>
                </a:solidFill>
              </a:rPr>
              <a:t>[</a:t>
            </a:r>
            <a:r>
              <a:rPr lang="en-US" sz="2600" dirty="0" err="1" smtClean="0">
                <a:solidFill>
                  <a:srgbClr val="0107F5"/>
                </a:solidFill>
              </a:rPr>
              <a:t>Svitkina</a:t>
            </a:r>
            <a:r>
              <a:rPr lang="en-US" sz="2600" dirty="0" smtClean="0">
                <a:solidFill>
                  <a:srgbClr val="0107F5"/>
                </a:solidFill>
              </a:rPr>
              <a:t>, Fleischer 09] </a:t>
            </a:r>
            <a:r>
              <a:rPr lang="en-US" sz="2400" dirty="0" smtClean="0"/>
              <a:t>Upper and lower bounds for</a:t>
            </a:r>
            <a:r>
              <a:rPr lang="en-US" sz="2400" dirty="0" smtClean="0">
                <a:solidFill>
                  <a:srgbClr val="00B050"/>
                </a:solidFill>
              </a:rPr>
              <a:t> </a:t>
            </a:r>
            <a:r>
              <a:rPr lang="en-US" sz="2400" dirty="0" err="1" smtClean="0"/>
              <a:t>Submodular</a:t>
            </a:r>
            <a:r>
              <a:rPr lang="en-US" sz="2400" dirty="0" smtClean="0"/>
              <a:t> load balancing, </a:t>
            </a:r>
            <a:r>
              <a:rPr lang="en-US" sz="2400" dirty="0" smtClean="0">
                <a:solidFill>
                  <a:srgbClr val="00B050"/>
                </a:solidFill>
              </a:rPr>
              <a:t> </a:t>
            </a:r>
            <a:r>
              <a:rPr lang="en-US" sz="2400" dirty="0" smtClean="0"/>
              <a:t>Sparsest Cut, Balanced Cut</a:t>
            </a:r>
          </a:p>
          <a:p>
            <a:pPr>
              <a:buFont typeface="Wingdings" pitchFamily="2" charset="2"/>
              <a:buChar char="Ø"/>
            </a:pPr>
            <a:r>
              <a:rPr lang="en-US" sz="2400" dirty="0" smtClean="0">
                <a:solidFill>
                  <a:srgbClr val="00B050"/>
                </a:solidFill>
              </a:rPr>
              <a:t> </a:t>
            </a:r>
            <a:r>
              <a:rPr lang="en-US" sz="2600" dirty="0" smtClean="0">
                <a:solidFill>
                  <a:srgbClr val="0107F5"/>
                </a:solidFill>
              </a:rPr>
              <a:t>[Iwata, Nagano 09] </a:t>
            </a:r>
            <a:r>
              <a:rPr lang="en-US" sz="2400" dirty="0" smtClean="0"/>
              <a:t>Bounds for </a:t>
            </a:r>
            <a:r>
              <a:rPr lang="en-US" sz="2400" dirty="0" err="1" smtClean="0"/>
              <a:t>Submodular</a:t>
            </a:r>
            <a:r>
              <a:rPr lang="en-US" sz="2400" dirty="0" smtClean="0"/>
              <a:t> Vertex Cover, Set Cover </a:t>
            </a:r>
          </a:p>
          <a:p>
            <a:pPr>
              <a:buFont typeface="Wingdings" pitchFamily="2" charset="2"/>
              <a:buChar char="Ø"/>
            </a:pPr>
            <a:r>
              <a:rPr lang="en-US" sz="2400" dirty="0" smtClean="0">
                <a:solidFill>
                  <a:srgbClr val="00B050"/>
                </a:solidFill>
              </a:rPr>
              <a:t> </a:t>
            </a:r>
            <a:r>
              <a:rPr lang="en-US" sz="2600" dirty="0" smtClean="0">
                <a:solidFill>
                  <a:srgbClr val="0107F5"/>
                </a:solidFill>
              </a:rPr>
              <a:t>[</a:t>
            </a:r>
            <a:r>
              <a:rPr lang="en-US" sz="2600" dirty="0" err="1" smtClean="0">
                <a:solidFill>
                  <a:srgbClr val="0107F5"/>
                </a:solidFill>
              </a:rPr>
              <a:t>Chekuri</a:t>
            </a:r>
            <a:r>
              <a:rPr lang="en-US" sz="2600" dirty="0" smtClean="0">
                <a:solidFill>
                  <a:srgbClr val="0107F5"/>
                </a:solidFill>
              </a:rPr>
              <a:t>, </a:t>
            </a:r>
            <a:r>
              <a:rPr lang="en-US" sz="2600" dirty="0" err="1" smtClean="0">
                <a:solidFill>
                  <a:srgbClr val="0107F5"/>
                </a:solidFill>
              </a:rPr>
              <a:t>Ene</a:t>
            </a:r>
            <a:r>
              <a:rPr lang="en-US" sz="2600" dirty="0" smtClean="0">
                <a:solidFill>
                  <a:srgbClr val="0107F5"/>
                </a:solidFill>
              </a:rPr>
              <a:t> 10] </a:t>
            </a:r>
            <a:r>
              <a:rPr lang="en-US" sz="2400" dirty="0" smtClean="0"/>
              <a:t>Bounds for </a:t>
            </a:r>
            <a:r>
              <a:rPr lang="en-US" sz="2400" dirty="0" err="1" smtClean="0"/>
              <a:t>Submodular</a:t>
            </a:r>
            <a:r>
              <a:rPr lang="en-US" sz="2400" dirty="0" smtClean="0"/>
              <a:t> </a:t>
            </a:r>
            <a:r>
              <a:rPr lang="en-US" sz="2400" dirty="0" err="1" smtClean="0"/>
              <a:t>Multiway</a:t>
            </a:r>
            <a:r>
              <a:rPr lang="en-US" sz="2400" dirty="0" smtClean="0"/>
              <a:t> Partition </a:t>
            </a:r>
            <a:endParaRPr lang="en-US" sz="2400" dirty="0" smtClean="0">
              <a:solidFill>
                <a:srgbClr val="00B050"/>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this talk</a:t>
            </a:r>
            <a:endParaRPr lang="en-US" dirty="0"/>
          </a:p>
        </p:txBody>
      </p:sp>
      <p:sp>
        <p:nvSpPr>
          <p:cNvPr id="3" name="Content Placeholder 2"/>
          <p:cNvSpPr>
            <a:spLocks noGrp="1"/>
          </p:cNvSpPr>
          <p:nvPr>
            <p:ph sz="quarter" idx="1"/>
          </p:nvPr>
        </p:nvSpPr>
        <p:spPr/>
        <p:txBody>
          <a:bodyPr>
            <a:normAutofit/>
          </a:bodyPr>
          <a:lstStyle/>
          <a:p>
            <a:r>
              <a:rPr lang="en-US" sz="2800" dirty="0" err="1" smtClean="0"/>
              <a:t>Submodular</a:t>
            </a:r>
            <a:r>
              <a:rPr lang="en-US" sz="2800" dirty="0" smtClean="0"/>
              <a:t> Shortest Path with single agent</a:t>
            </a:r>
          </a:p>
          <a:p>
            <a:pPr lvl="1">
              <a:buFont typeface="Wingdings" pitchFamily="2" charset="2"/>
              <a:buChar char="ü"/>
            </a:pPr>
            <a:r>
              <a:rPr lang="en-US" sz="2600" dirty="0" smtClean="0"/>
              <a:t> O(n </a:t>
            </a:r>
            <a:r>
              <a:rPr lang="en-US" sz="2600" baseline="30000" dirty="0" smtClean="0"/>
              <a:t>2/3</a:t>
            </a:r>
            <a:r>
              <a:rPr lang="en-US" sz="2600" dirty="0" smtClean="0"/>
              <a:t>) approximation algorithm</a:t>
            </a:r>
          </a:p>
          <a:p>
            <a:pPr lvl="1">
              <a:buFont typeface="Wingdings" pitchFamily="2" charset="2"/>
              <a:buChar char="ü"/>
            </a:pPr>
            <a:r>
              <a:rPr lang="en-US" sz="2600" dirty="0" smtClean="0"/>
              <a:t> Matching hardness of approximation</a:t>
            </a:r>
            <a:endParaRPr lang="en-US" sz="26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this talk</a:t>
            </a:r>
            <a:endParaRPr lang="en-US" dirty="0"/>
          </a:p>
        </p:txBody>
      </p:sp>
      <p:sp>
        <p:nvSpPr>
          <p:cNvPr id="3" name="Content Placeholder 2"/>
          <p:cNvSpPr>
            <a:spLocks noGrp="1"/>
          </p:cNvSpPr>
          <p:nvPr>
            <p:ph sz="quarter" idx="1"/>
          </p:nvPr>
        </p:nvSpPr>
        <p:spPr/>
        <p:txBody>
          <a:bodyPr>
            <a:normAutofit/>
          </a:bodyPr>
          <a:lstStyle/>
          <a:p>
            <a:r>
              <a:rPr lang="en-US" sz="2800" dirty="0" err="1" smtClean="0"/>
              <a:t>Submodular</a:t>
            </a:r>
            <a:r>
              <a:rPr lang="en-US" sz="2800" dirty="0" smtClean="0"/>
              <a:t> Shortest Path with single agent</a:t>
            </a:r>
          </a:p>
          <a:p>
            <a:pPr lvl="1">
              <a:buFont typeface="Wingdings" pitchFamily="2" charset="2"/>
              <a:buChar char="ü"/>
            </a:pPr>
            <a:r>
              <a:rPr lang="en-US" sz="2600" dirty="0" smtClean="0"/>
              <a:t> </a:t>
            </a:r>
            <a:r>
              <a:rPr lang="en-US" sz="2600" dirty="0" smtClean="0">
                <a:solidFill>
                  <a:srgbClr val="FF0000"/>
                </a:solidFill>
              </a:rPr>
              <a:t>O(n </a:t>
            </a:r>
            <a:r>
              <a:rPr lang="en-US" sz="2600" baseline="30000" dirty="0" smtClean="0">
                <a:solidFill>
                  <a:srgbClr val="FF0000"/>
                </a:solidFill>
              </a:rPr>
              <a:t>2/3</a:t>
            </a:r>
            <a:r>
              <a:rPr lang="en-US" sz="2600" dirty="0" smtClean="0">
                <a:solidFill>
                  <a:srgbClr val="FF0000"/>
                </a:solidFill>
              </a:rPr>
              <a:t>) approximation algorithm</a:t>
            </a:r>
          </a:p>
          <a:p>
            <a:pPr lvl="1">
              <a:buFont typeface="Wingdings" pitchFamily="2" charset="2"/>
              <a:buChar char="ü"/>
            </a:pPr>
            <a:r>
              <a:rPr lang="en-US" sz="2600" dirty="0" smtClean="0"/>
              <a:t> Matching hardness of approximation</a:t>
            </a:r>
            <a:endParaRPr lang="en-US" sz="2600" dirty="0"/>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PUSHKAR@FKQOBKNFUVWZY556" val="3966"/>
</p:tagLst>
</file>

<file path=ppt/tags/tag2.xml><?xml version="1.0" encoding="utf-8"?>
<p:tagLst xmlns:a="http://schemas.openxmlformats.org/drawingml/2006/main" xmlns:r="http://schemas.openxmlformats.org/officeDocument/2006/relationships" xmlns:p="http://schemas.openxmlformats.org/presentationml/2006/main">
  <p:tag name="TEXPOINT" val="template"/>
  <p:tag name="SOURCE" val="TPT1  equation \sqrt{n}  template TPT1  env TPENV1  fore 0  back 16777215  eqnno 1"/>
  <p:tag name="FILENAME" val="TP_tmp"/>
  <p:tag name="ORIGWIDTH" val="2"/>
  <p:tag name="PICTUREFILESIZE" val="1660"/>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sqrt{n}$&#10;\end{document}&#10;"/>
  <p:tag name="FILENAME" val="TP_tmp"/>
  <p:tag name="FORMAT" val="emf"/>
  <p:tag name="RES" val="1200"/>
  <p:tag name="BLEND" val="0"/>
  <p:tag name="TRANSPARENT" val="0"/>
  <p:tag name="TBUG" val="0"/>
  <p:tag name="ALLOWFS" val="0"/>
  <p:tag name="ORIGWIDTH" val="2"/>
  <p:tag name="PICTUREFILESIZE" val="1468"/>
</p:tagLst>
</file>

<file path=ppt/tags/tag4.xml><?xml version="1.0" encoding="utf-8"?>
<p:tagLst xmlns:a="http://schemas.openxmlformats.org/drawingml/2006/main" xmlns:r="http://schemas.openxmlformats.org/officeDocument/2006/relationships" xmlns:p="http://schemas.openxmlformats.org/presentationml/2006/main">
  <p:tag name="TEXPOINT" val="template"/>
  <p:tag name="SOURCE" val="TPT1  equation \sqrt{n}  template TPT1  env TPENV1  fore 0  back 16777215  eqnno 2"/>
  <p:tag name="FILENAME" val="TP_tmp"/>
  <p:tag name="ORIGWIDTH" val="2"/>
  <p:tag name="PICTUREFILESIZE" val="166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2842</TotalTime>
  <Words>4940</Words>
  <Application>Microsoft Office PowerPoint</Application>
  <PresentationFormat>On-screen Show (4:3)</PresentationFormat>
  <Paragraphs>748</Paragraphs>
  <Slides>57</Slides>
  <Notes>44</Notes>
  <HiddenSlides>6</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57</vt:i4>
      </vt:variant>
    </vt:vector>
  </HeadingPairs>
  <TitlesOfParts>
    <vt:vector size="72" baseType="lpstr">
      <vt:lpstr>Arial</vt:lpstr>
      <vt:lpstr>Perpetua</vt:lpstr>
      <vt:lpstr>Wingdings 2</vt:lpstr>
      <vt:lpstr>Franklin Gothic Book</vt:lpstr>
      <vt:lpstr>Wingdings</vt:lpstr>
      <vt:lpstr>Times New Roman</vt:lpstr>
      <vt:lpstr>cmsy10</vt:lpstr>
      <vt:lpstr>Arial Unicode MS</vt:lpstr>
      <vt:lpstr>Symbol</vt:lpstr>
      <vt:lpstr>Algerian</vt:lpstr>
      <vt:lpstr>Calibri</vt:lpstr>
      <vt:lpstr>Cambria Math</vt:lpstr>
      <vt:lpstr>Cambria</vt:lpstr>
      <vt:lpstr>cmmi10</vt:lpstr>
      <vt:lpstr>Equity</vt:lpstr>
      <vt:lpstr>Approximability  of Combinatorial Optimization Problems with Submodular Cost Functions</vt:lpstr>
      <vt:lpstr>Motivation </vt:lpstr>
      <vt:lpstr>Slide 3</vt:lpstr>
      <vt:lpstr>Assumptions over cost functions</vt:lpstr>
      <vt:lpstr>Slide 5</vt:lpstr>
      <vt:lpstr>Our Results</vt:lpstr>
      <vt:lpstr>Selected Related Work</vt:lpstr>
      <vt:lpstr>In this talk</vt:lpstr>
      <vt:lpstr>In this talk</vt:lpstr>
      <vt:lpstr>Submodular Shortest Path</vt:lpstr>
      <vt:lpstr>Attempt 1: Approximate by Additive function</vt:lpstr>
      <vt:lpstr>Attempt 2: Ellipsoid Approximation </vt:lpstr>
      <vt:lpstr>Attempt 2: Ellipsoid Approximation </vt:lpstr>
      <vt:lpstr>Approximating Submodular Functions</vt:lpstr>
      <vt:lpstr>Attempt 2: Ellipsoid Approximation </vt:lpstr>
      <vt:lpstr>Recap.</vt:lpstr>
      <vt:lpstr>Algorithm for Shortest Path</vt:lpstr>
      <vt:lpstr>Algorithm for Shortest Path</vt:lpstr>
      <vt:lpstr>Slide 19</vt:lpstr>
      <vt:lpstr>Algorithm for Shortest Path</vt:lpstr>
      <vt:lpstr>Algorithm for Shortest Path</vt:lpstr>
      <vt:lpstr>Slide 22</vt:lpstr>
      <vt:lpstr>Algorithm for Shortest Path</vt:lpstr>
      <vt:lpstr>Slide 24</vt:lpstr>
      <vt:lpstr>Analysis</vt:lpstr>
      <vt:lpstr>Bounding the cost of P1</vt:lpstr>
      <vt:lpstr>Bounding the cost of P2</vt:lpstr>
      <vt:lpstr>In this talk</vt:lpstr>
      <vt:lpstr>Information Theoretic Lower Bound</vt:lpstr>
      <vt:lpstr>General Technique</vt:lpstr>
      <vt:lpstr>Yao’s Lemma</vt:lpstr>
      <vt:lpstr>Non-combinatorial Setting</vt:lpstr>
      <vt:lpstr>Optimal Query </vt:lpstr>
      <vt:lpstr>Slide 34</vt:lpstr>
      <vt:lpstr>Distinguishing f and gR</vt:lpstr>
      <vt:lpstr>Hardness of learning submodular functions</vt:lpstr>
      <vt:lpstr>Difficulty in Combinatorial Setting</vt:lpstr>
      <vt:lpstr>Base Graph G</vt:lpstr>
      <vt:lpstr>Functions f and g</vt:lpstr>
      <vt:lpstr>Functions f and g</vt:lpstr>
      <vt:lpstr>Functions f and g</vt:lpstr>
      <vt:lpstr>Functions f and g</vt:lpstr>
      <vt:lpstr>Setting the constants</vt:lpstr>
      <vt:lpstr>Summary</vt:lpstr>
      <vt:lpstr>Newer Models</vt:lpstr>
      <vt:lpstr>Slide 46</vt:lpstr>
      <vt:lpstr>Approximability under Discounted Costs[GTW 09] </vt:lpstr>
      <vt:lpstr>Shortest Path : O(logc n) hardness</vt:lpstr>
      <vt:lpstr>Hardness Gap Amplification</vt:lpstr>
      <vt:lpstr>Slide 50</vt:lpstr>
      <vt:lpstr>Slide 51</vt:lpstr>
      <vt:lpstr>Why is it so hard to distinguish f and g ?</vt:lpstr>
      <vt:lpstr>Slide 53</vt:lpstr>
      <vt:lpstr>Combinatorial Optimization</vt:lpstr>
      <vt:lpstr>General Technique cont.</vt:lpstr>
      <vt:lpstr>Plan</vt:lpstr>
      <vt:lpstr>Optimal size queries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Approximability  of Combinatorial Problems with Multi-agents Submodular Cost Functions</dc:title>
  <dc:creator>pushkar</dc:creator>
  <cp:lastModifiedBy>pushkar</cp:lastModifiedBy>
  <cp:revision>251</cp:revision>
  <dcterms:created xsi:type="dcterms:W3CDTF">2006-08-16T00:00:00Z</dcterms:created>
  <dcterms:modified xsi:type="dcterms:W3CDTF">2011-06-21T22:36:26Z</dcterms:modified>
</cp:coreProperties>
</file>