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6" r:id="rId3"/>
    <p:sldId id="410" r:id="rId4"/>
    <p:sldId id="268" r:id="rId5"/>
    <p:sldId id="459" r:id="rId6"/>
    <p:sldId id="460" r:id="rId7"/>
    <p:sldId id="271" r:id="rId8"/>
    <p:sldId id="273" r:id="rId9"/>
    <p:sldId id="315" r:id="rId10"/>
    <p:sldId id="316" r:id="rId11"/>
    <p:sldId id="393" r:id="rId12"/>
    <p:sldId id="317" r:id="rId13"/>
    <p:sldId id="320" r:id="rId14"/>
    <p:sldId id="322" r:id="rId15"/>
    <p:sldId id="461" r:id="rId16"/>
    <p:sldId id="275" r:id="rId17"/>
    <p:sldId id="448" r:id="rId18"/>
    <p:sldId id="465" r:id="rId19"/>
    <p:sldId id="467" r:id="rId20"/>
    <p:sldId id="470" r:id="rId21"/>
    <p:sldId id="471" r:id="rId22"/>
    <p:sldId id="283" r:id="rId23"/>
    <p:sldId id="278" r:id="rId24"/>
    <p:sldId id="472" r:id="rId25"/>
    <p:sldId id="473" r:id="rId26"/>
    <p:sldId id="474" r:id="rId27"/>
    <p:sldId id="476" r:id="rId28"/>
    <p:sldId id="477" r:id="rId29"/>
    <p:sldId id="279" r:id="rId30"/>
    <p:sldId id="478" r:id="rId31"/>
    <p:sldId id="487" r:id="rId32"/>
    <p:sldId id="488" r:id="rId33"/>
    <p:sldId id="489" r:id="rId34"/>
    <p:sldId id="485" r:id="rId35"/>
    <p:sldId id="361" r:id="rId36"/>
    <p:sldId id="493" r:id="rId37"/>
    <p:sldId id="490" r:id="rId38"/>
    <p:sldId id="491" r:id="rId39"/>
    <p:sldId id="462" r:id="rId40"/>
    <p:sldId id="492" r:id="rId41"/>
    <p:sldId id="495" r:id="rId42"/>
  </p:sldIdLst>
  <p:sldSz cx="9144000" cy="6858000" type="screen4x3"/>
  <p:notesSz cx="7200900" cy="9512300"/>
  <p:custDataLst>
    <p:tags r:id="rId4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1919"/>
    <a:srgbClr val="1F1F1F"/>
    <a:srgbClr val="0C0C0C"/>
    <a:srgbClr val="151515"/>
    <a:srgbClr val="232323"/>
    <a:srgbClr val="000000"/>
    <a:srgbClr val="FFFF00"/>
    <a:srgbClr val="FF3300"/>
    <a:srgbClr val="008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057" autoAdjust="0"/>
  </p:normalViewPr>
  <p:slideViewPr>
    <p:cSldViewPr snapToGrid="0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0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8288" y="0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34463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8288" y="9034463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178A7AA4-B252-42E4-99A9-FA07A8707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19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8288" y="0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712788"/>
            <a:ext cx="4756150" cy="3567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0725" y="4518025"/>
            <a:ext cx="5759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34463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8288" y="9034463"/>
            <a:ext cx="312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960A5C59-A6C9-4FE7-8DD6-B6741BDD8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8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BEC6C9-D49D-40C0-BEF8-6B10FF352098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PICTURE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BEC6C9-D49D-40C0-BEF8-6B10FF352098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PICTURE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BEC6C9-D49D-40C0-BEF8-6B10FF352098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PICTURE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BEC6C9-D49D-40C0-BEF8-6B10FF352098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PICTURE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BEC6C9-D49D-40C0-BEF8-6B10FF352098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PICTURE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BEC6C9-D49D-40C0-BEF8-6B10FF352098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PICTURE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79808-9648-4B2F-B801-21E83F609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6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171E0-38F6-4EA2-8DC4-883B326BE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1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D99C1-3BC9-474A-B459-4BCE73D57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8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A9E5D-A2D9-49AF-9BFC-6AD5E8F7C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99BF3-E40D-4356-A147-C4F154098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9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43F24-333D-417F-8050-BF3906FC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6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D14B2-5D58-4F60-95F3-CCBE2AEBC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2A189-6375-4107-90B9-F6E6726DD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0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74A41-697B-4C9C-B196-859861C00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D22EB-7FE3-4E5B-8DDD-EF7E86D4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9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116F1-AED7-435D-9B72-3814D6697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5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FB36-33C1-4FDA-958A-0AD4987D1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7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smGrid">
          <a:fgClr>
            <a:srgbClr val="191919"/>
          </a:fgClr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Princeton 2011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29609E1-547D-4560-AEC8-B23EA61B7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>
              <a:lumMod val="20000"/>
              <a:lumOff val="80000"/>
            </a:schemeClr>
          </a:solidFill>
          <a:latin typeface="Lucida Bright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Lucida Bright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accent3"/>
          </a:solidFill>
          <a:latin typeface="Lucida Bright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accent2">
              <a:lumMod val="40000"/>
              <a:lumOff val="60000"/>
            </a:schemeClr>
          </a:solidFill>
          <a:latin typeface="Lucida Bright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Lucida Bright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9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36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5.png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2.png"/><Relationship Id="rId3" Type="http://schemas.openxmlformats.org/officeDocument/2006/relationships/image" Target="../media/image44.png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11" Type="http://schemas.openxmlformats.org/officeDocument/2006/relationships/image" Target="../media/image40.png"/><Relationship Id="rId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41.png"/><Relationship Id="rId9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09889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Approximating metrics by tree metrics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88079"/>
            <a:ext cx="6400800" cy="1725129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Kunal</a:t>
            </a:r>
            <a:r>
              <a:rPr lang="en-US" sz="2800" dirty="0" smtClean="0"/>
              <a:t> </a:t>
            </a:r>
            <a:r>
              <a:rPr lang="en-US" sz="2800" dirty="0" err="1" smtClean="0"/>
              <a:t>Talwar</a:t>
            </a:r>
            <a:endParaRPr lang="en-US" sz="2800" dirty="0" smtClean="0"/>
          </a:p>
          <a:p>
            <a:pPr eaLnBrk="1" hangingPunct="1"/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Microsoft Research Silicon Valley</a:t>
            </a:r>
          </a:p>
          <a:p>
            <a:pPr eaLnBrk="1" hangingPunct="1"/>
            <a:endParaRPr lang="en-US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Joint work with</a:t>
            </a:r>
            <a:endParaRPr lang="en-US" dirty="0" smtClean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40" y="4618580"/>
            <a:ext cx="1209547" cy="1693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1" y="4652800"/>
            <a:ext cx="1659147" cy="165914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51802" y="4619808"/>
            <a:ext cx="3824379" cy="172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  <a:latin typeface="Lucida Bright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Lucida Bright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accent3"/>
                </a:solidFill>
                <a:latin typeface="Lucida Bright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accent2">
                    <a:lumMod val="40000"/>
                    <a:lumOff val="60000"/>
                  </a:schemeClr>
                </a:solidFill>
                <a:latin typeface="Lucida Bright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5F5F5F"/>
                </a:solidFill>
                <a:latin typeface="Lucida Bright" pitchFamily="18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chemeClr val="accent4"/>
                </a:solidFill>
              </a:rPr>
              <a:t>Jittat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Fakcharoenphol</a:t>
            </a:r>
            <a:endParaRPr lang="en-US" dirty="0" smtClean="0">
              <a:solidFill>
                <a:schemeClr val="accent4"/>
              </a:solidFill>
            </a:endParaRPr>
          </a:p>
          <a:p>
            <a:pPr eaLnBrk="1" hangingPunct="1"/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Kasetsart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University Thailand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17773" y="4586818"/>
            <a:ext cx="2702944" cy="172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  <a:latin typeface="Lucida Bright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Lucida Bright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accent3"/>
                </a:solidFill>
                <a:latin typeface="Lucida Bright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accent2">
                    <a:lumMod val="40000"/>
                    <a:lumOff val="60000"/>
                  </a:schemeClr>
                </a:solidFill>
                <a:latin typeface="Lucida Bright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5F5F5F"/>
                </a:solidFill>
                <a:latin typeface="Lucida Bright" pitchFamily="18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chemeClr val="accent4"/>
                </a:solidFill>
              </a:rPr>
              <a:t>Satish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Rao</a:t>
            </a:r>
            <a:endParaRPr lang="en-US" dirty="0" smtClean="0">
              <a:solidFill>
                <a:schemeClr val="accent4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UC Berkeley</a:t>
            </a:r>
          </a:p>
        </p:txBody>
      </p:sp>
    </p:spTree>
  </p:cSld>
  <p:clrMapOvr>
    <a:masterClrMapping/>
  </p:clrMapOvr>
  <p:transition advTm="990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638800" cy="4525963"/>
              </a:xfrm>
            </p:spPr>
            <p:txBody>
              <a:bodyPr/>
              <a:lstStyle/>
              <a:p>
                <a:pPr eaLnBrk="1" hangingPunct="1"/>
                <a:r>
                  <a:rPr lang="en-US" sz="2000" dirty="0" smtClean="0"/>
                  <a:t>Shortest path metric on a cycle.</a:t>
                </a:r>
              </a:p>
              <a:p>
                <a:pPr eaLnBrk="1" hangingPunct="1"/>
                <a:endParaRPr lang="en-US" sz="2000" dirty="0" smtClean="0"/>
              </a:p>
              <a:p>
                <a:pPr eaLnBrk="1" hangingPunct="1"/>
                <a:r>
                  <a:rPr lang="en-US" sz="2000" dirty="0" smtClean="0"/>
                  <a:t>[</a:t>
                </a:r>
                <a:r>
                  <a:rPr lang="en-US" sz="20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Rabinovich-Raz98, Gupta01</a:t>
                </a:r>
                <a:r>
                  <a:rPr lang="en-US" sz="2000" dirty="0" smtClean="0"/>
                  <a:t>] </a:t>
                </a:r>
              </a:p>
              <a:p>
                <a:pPr eaLnBrk="1" hangingPunct="1">
                  <a:buFontTx/>
                  <a:buNone/>
                </a:pPr>
                <a:r>
                  <a:rPr lang="en-US" sz="2000" dirty="0" smtClean="0"/>
                  <a:t>Any embedding of this metric into</a:t>
                </a:r>
              </a:p>
              <a:p>
                <a:pPr eaLnBrk="1" hangingPunct="1">
                  <a:buFontTx/>
                  <a:buNone/>
                </a:pPr>
                <a:r>
                  <a:rPr lang="en-US" sz="2000" dirty="0" smtClean="0"/>
                  <a:t> a tree incurs distortion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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4"/>
                    </a:solidFill>
                  </a:rPr>
                  <a:t>.</a:t>
                </a:r>
              </a:p>
              <a:p>
                <a:pPr eaLnBrk="1" hangingPunct="1"/>
                <a:endParaRPr lang="en-US" sz="2000" dirty="0" smtClean="0">
                  <a:solidFill>
                    <a:schemeClr val="folHlink"/>
                  </a:solidFill>
                </a:endParaRPr>
              </a:p>
              <a:p>
                <a:pPr eaLnBrk="1" hangingPunct="1"/>
                <a:endParaRPr lang="en-US" sz="2000" dirty="0" smtClean="0">
                  <a:solidFill>
                    <a:schemeClr val="folHlink"/>
                  </a:solidFill>
                </a:endParaRPr>
              </a:p>
              <a:p>
                <a:pPr eaLnBrk="1" hangingPunct="1"/>
                <a:r>
                  <a:rPr lang="en-US" sz="2000" dirty="0" smtClean="0">
                    <a:solidFill>
                      <a:schemeClr val="tx1"/>
                    </a:solidFill>
                  </a:rPr>
                  <a:t>Extra edges </a:t>
                </a:r>
                <a:r>
                  <a:rPr lang="en-US" sz="2000" u="sng" dirty="0" smtClean="0">
                    <a:solidFill>
                      <a:schemeClr val="tx1"/>
                    </a:solidFill>
                  </a:rPr>
                  <a:t>don’t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help</a:t>
                </a: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638800" cy="4525963"/>
              </a:xfrm>
              <a:blipFill rotWithShape="1">
                <a:blip r:embed="rId2"/>
                <a:stretch>
                  <a:fillRect l="-108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2" name="Oval 5"/>
          <p:cNvSpPr>
            <a:spLocks noChangeArrowheads="1"/>
          </p:cNvSpPr>
          <p:nvPr/>
        </p:nvSpPr>
        <p:spPr bwMode="auto">
          <a:xfrm>
            <a:off x="5715000" y="46132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6"/>
          <p:cNvSpPr>
            <a:spLocks noChangeArrowheads="1"/>
          </p:cNvSpPr>
          <p:nvPr/>
        </p:nvSpPr>
        <p:spPr bwMode="auto">
          <a:xfrm>
            <a:off x="7162800" y="40798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7"/>
          <p:cNvSpPr>
            <a:spLocks noChangeArrowheads="1"/>
          </p:cNvSpPr>
          <p:nvPr/>
        </p:nvSpPr>
        <p:spPr bwMode="auto">
          <a:xfrm>
            <a:off x="7162800" y="52228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8"/>
          <p:cNvSpPr>
            <a:spLocks noChangeArrowheads="1"/>
          </p:cNvSpPr>
          <p:nvPr/>
        </p:nvSpPr>
        <p:spPr bwMode="auto">
          <a:xfrm>
            <a:off x="6248400" y="5070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9"/>
          <p:cNvSpPr>
            <a:spLocks noChangeArrowheads="1"/>
          </p:cNvSpPr>
          <p:nvPr/>
        </p:nvSpPr>
        <p:spPr bwMode="auto">
          <a:xfrm>
            <a:off x="6324600" y="4156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10"/>
          <p:cNvSpPr>
            <a:spLocks noChangeArrowheads="1"/>
          </p:cNvSpPr>
          <p:nvPr/>
        </p:nvSpPr>
        <p:spPr bwMode="auto">
          <a:xfrm>
            <a:off x="8001000" y="5070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1"/>
          <p:cNvSpPr>
            <a:spLocks noChangeArrowheads="1"/>
          </p:cNvSpPr>
          <p:nvPr/>
        </p:nvSpPr>
        <p:spPr bwMode="auto">
          <a:xfrm>
            <a:off x="7924800" y="4156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2"/>
          <p:cNvSpPr>
            <a:spLocks noChangeArrowheads="1"/>
          </p:cNvSpPr>
          <p:nvPr/>
        </p:nvSpPr>
        <p:spPr bwMode="auto">
          <a:xfrm>
            <a:off x="8534400" y="46132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780" name="AutoShape 24"/>
          <p:cNvCxnSpPr>
            <a:cxnSpLocks noChangeShapeType="1"/>
            <a:stCxn id="32773" idx="4"/>
            <a:endCxn id="32774" idx="0"/>
          </p:cNvCxnSpPr>
          <p:nvPr/>
        </p:nvCxnSpPr>
        <p:spPr bwMode="auto">
          <a:xfrm>
            <a:off x="7239000" y="4232275"/>
            <a:ext cx="0" cy="9906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1" name="AutoShape 25"/>
          <p:cNvCxnSpPr>
            <a:cxnSpLocks noChangeShapeType="1"/>
            <a:stCxn id="32773" idx="3"/>
            <a:endCxn id="32775" idx="7"/>
          </p:cNvCxnSpPr>
          <p:nvPr/>
        </p:nvCxnSpPr>
        <p:spPr bwMode="auto">
          <a:xfrm flipH="1">
            <a:off x="6378575" y="4210050"/>
            <a:ext cx="806450" cy="8826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2" name="AutoShape 26"/>
          <p:cNvCxnSpPr>
            <a:cxnSpLocks noChangeShapeType="1"/>
            <a:stCxn id="32778" idx="5"/>
            <a:endCxn id="32779" idx="1"/>
          </p:cNvCxnSpPr>
          <p:nvPr/>
        </p:nvCxnSpPr>
        <p:spPr bwMode="auto">
          <a:xfrm>
            <a:off x="8054975" y="4286250"/>
            <a:ext cx="501650" cy="3492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3" name="AutoShape 27"/>
          <p:cNvCxnSpPr>
            <a:cxnSpLocks noChangeShapeType="1"/>
            <a:stCxn id="32779" idx="3"/>
            <a:endCxn id="32777" idx="7"/>
          </p:cNvCxnSpPr>
          <p:nvPr/>
        </p:nvCxnSpPr>
        <p:spPr bwMode="auto">
          <a:xfrm flipH="1">
            <a:off x="8131175" y="4743450"/>
            <a:ext cx="425450" cy="3492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4" name="AutoShape 28"/>
          <p:cNvCxnSpPr>
            <a:cxnSpLocks noChangeShapeType="1"/>
            <a:stCxn id="32778" idx="4"/>
            <a:endCxn id="32774" idx="7"/>
          </p:cNvCxnSpPr>
          <p:nvPr/>
        </p:nvCxnSpPr>
        <p:spPr bwMode="auto">
          <a:xfrm flipH="1">
            <a:off x="7292975" y="4308475"/>
            <a:ext cx="708025" cy="93662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5" name="AutoShape 29"/>
          <p:cNvCxnSpPr>
            <a:cxnSpLocks noChangeShapeType="1"/>
            <a:endCxn id="32773" idx="3"/>
          </p:cNvCxnSpPr>
          <p:nvPr/>
        </p:nvCxnSpPr>
        <p:spPr bwMode="auto">
          <a:xfrm flipV="1">
            <a:off x="5867400" y="4210050"/>
            <a:ext cx="1317625" cy="47942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6" name="AutoShape 30"/>
          <p:cNvCxnSpPr>
            <a:cxnSpLocks noChangeShapeType="1"/>
            <a:stCxn id="32776" idx="6"/>
            <a:endCxn id="32773" idx="2"/>
          </p:cNvCxnSpPr>
          <p:nvPr/>
        </p:nvCxnSpPr>
        <p:spPr bwMode="auto">
          <a:xfrm flipV="1">
            <a:off x="6477000" y="4156075"/>
            <a:ext cx="685800" cy="762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87" name="Oval 48"/>
          <p:cNvSpPr>
            <a:spLocks noChangeArrowheads="1"/>
          </p:cNvSpPr>
          <p:nvPr/>
        </p:nvSpPr>
        <p:spPr bwMode="auto">
          <a:xfrm>
            <a:off x="5715000" y="1981200"/>
            <a:ext cx="2819400" cy="1143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2788" name="Oval 49"/>
          <p:cNvSpPr>
            <a:spLocks noChangeArrowheads="1"/>
          </p:cNvSpPr>
          <p:nvPr/>
        </p:nvSpPr>
        <p:spPr bwMode="auto">
          <a:xfrm>
            <a:off x="56388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Oval 50"/>
          <p:cNvSpPr>
            <a:spLocks noChangeArrowheads="1"/>
          </p:cNvSpPr>
          <p:nvPr/>
        </p:nvSpPr>
        <p:spPr bwMode="auto">
          <a:xfrm>
            <a:off x="7086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Oval 51"/>
          <p:cNvSpPr>
            <a:spLocks noChangeArrowheads="1"/>
          </p:cNvSpPr>
          <p:nvPr/>
        </p:nvSpPr>
        <p:spPr bwMode="auto">
          <a:xfrm>
            <a:off x="7086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Oval 52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Oval 53"/>
          <p:cNvSpPr>
            <a:spLocks noChangeArrowheads="1"/>
          </p:cNvSpPr>
          <p:nvPr/>
        </p:nvSpPr>
        <p:spPr bwMode="auto">
          <a:xfrm>
            <a:off x="6248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Oval 54"/>
          <p:cNvSpPr>
            <a:spLocks noChangeArrowheads="1"/>
          </p:cNvSpPr>
          <p:nvPr/>
        </p:nvSpPr>
        <p:spPr bwMode="auto">
          <a:xfrm>
            <a:off x="7924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Oval 55"/>
          <p:cNvSpPr>
            <a:spLocks noChangeArrowheads="1"/>
          </p:cNvSpPr>
          <p:nvPr/>
        </p:nvSpPr>
        <p:spPr bwMode="auto">
          <a:xfrm>
            <a:off x="7848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Oval 56"/>
          <p:cNvSpPr>
            <a:spLocks noChangeArrowheads="1"/>
          </p:cNvSpPr>
          <p:nvPr/>
        </p:nvSpPr>
        <p:spPr bwMode="auto">
          <a:xfrm>
            <a:off x="8458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Text Box 57"/>
          <p:cNvSpPr txBox="1">
            <a:spLocks noChangeArrowheads="1"/>
          </p:cNvSpPr>
          <p:nvPr/>
        </p:nvSpPr>
        <p:spPr bwMode="auto">
          <a:xfrm>
            <a:off x="6553200" y="1600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2797" name="Text Box 58"/>
          <p:cNvSpPr txBox="1">
            <a:spLocks noChangeArrowheads="1"/>
          </p:cNvSpPr>
          <p:nvPr/>
        </p:nvSpPr>
        <p:spPr bwMode="auto">
          <a:xfrm>
            <a:off x="8382000" y="2743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2798" name="Text Box 59"/>
          <p:cNvSpPr txBox="1">
            <a:spLocks noChangeArrowheads="1"/>
          </p:cNvSpPr>
          <p:nvPr/>
        </p:nvSpPr>
        <p:spPr bwMode="auto">
          <a:xfrm>
            <a:off x="6477000" y="3124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2799" name="Text Box 60"/>
          <p:cNvSpPr txBox="1">
            <a:spLocks noChangeArrowheads="1"/>
          </p:cNvSpPr>
          <p:nvPr/>
        </p:nvSpPr>
        <p:spPr bwMode="auto">
          <a:xfrm>
            <a:off x="5638800" y="28194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2800" name="Text Box 61"/>
          <p:cNvSpPr txBox="1">
            <a:spLocks noChangeArrowheads="1"/>
          </p:cNvSpPr>
          <p:nvPr/>
        </p:nvSpPr>
        <p:spPr bwMode="auto">
          <a:xfrm>
            <a:off x="5715000" y="1905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2801" name="Text Box 62"/>
          <p:cNvSpPr txBox="1">
            <a:spLocks noChangeArrowheads="1"/>
          </p:cNvSpPr>
          <p:nvPr/>
        </p:nvSpPr>
        <p:spPr bwMode="auto">
          <a:xfrm>
            <a:off x="8153400" y="1905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2802" name="Text Box 63"/>
          <p:cNvSpPr txBox="1">
            <a:spLocks noChangeArrowheads="1"/>
          </p:cNvSpPr>
          <p:nvPr/>
        </p:nvSpPr>
        <p:spPr bwMode="auto">
          <a:xfrm>
            <a:off x="7391400" y="1600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2804" name="Text Box 65"/>
          <p:cNvSpPr txBox="1">
            <a:spLocks noChangeArrowheads="1"/>
          </p:cNvSpPr>
          <p:nvPr/>
        </p:nvSpPr>
        <p:spPr bwMode="auto">
          <a:xfrm>
            <a:off x="6619875" y="381635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2805" name="Text Box 66"/>
          <p:cNvSpPr txBox="1">
            <a:spLocks noChangeArrowheads="1"/>
          </p:cNvSpPr>
          <p:nvPr/>
        </p:nvSpPr>
        <p:spPr bwMode="auto">
          <a:xfrm>
            <a:off x="6008688" y="4237038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32806" name="Text Box 67"/>
          <p:cNvSpPr txBox="1">
            <a:spLocks noChangeArrowheads="1"/>
          </p:cNvSpPr>
          <p:nvPr/>
        </p:nvSpPr>
        <p:spPr bwMode="auto">
          <a:xfrm>
            <a:off x="7450138" y="437515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3</a:t>
            </a:r>
          </a:p>
        </p:txBody>
      </p:sp>
      <p:sp>
        <p:nvSpPr>
          <p:cNvPr id="32807" name="Text Box 68"/>
          <p:cNvSpPr txBox="1">
            <a:spLocks noChangeArrowheads="1"/>
          </p:cNvSpPr>
          <p:nvPr/>
        </p:nvSpPr>
        <p:spPr bwMode="auto">
          <a:xfrm>
            <a:off x="8156575" y="4646613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2808" name="Text Box 69"/>
          <p:cNvSpPr txBox="1">
            <a:spLocks noChangeArrowheads="1"/>
          </p:cNvSpPr>
          <p:nvPr/>
        </p:nvSpPr>
        <p:spPr bwMode="auto">
          <a:xfrm>
            <a:off x="8220075" y="4125913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2809" name="Text Box 70"/>
          <p:cNvSpPr txBox="1">
            <a:spLocks noChangeArrowheads="1"/>
          </p:cNvSpPr>
          <p:nvPr/>
        </p:nvSpPr>
        <p:spPr bwMode="auto">
          <a:xfrm>
            <a:off x="6940550" y="4600575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4</a:t>
            </a:r>
          </a:p>
        </p:txBody>
      </p:sp>
      <p:sp>
        <p:nvSpPr>
          <p:cNvPr id="32810" name="Text Box 71"/>
          <p:cNvSpPr txBox="1">
            <a:spLocks noChangeArrowheads="1"/>
          </p:cNvSpPr>
          <p:nvPr/>
        </p:nvSpPr>
        <p:spPr bwMode="auto">
          <a:xfrm>
            <a:off x="6416675" y="4524375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44" name="Multiply 43"/>
          <p:cNvSpPr/>
          <p:nvPr/>
        </p:nvSpPr>
        <p:spPr bwMode="auto">
          <a:xfrm>
            <a:off x="7315200" y="2819400"/>
            <a:ext cx="609600" cy="579438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Tm="1089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638800" cy="4525963"/>
              </a:xfrm>
            </p:spPr>
            <p:txBody>
              <a:bodyPr/>
              <a:lstStyle/>
              <a:p>
                <a:pPr eaLnBrk="1" hangingPunct="1"/>
                <a:r>
                  <a:rPr lang="en-US" sz="2000" dirty="0" smtClean="0"/>
                  <a:t>Shortest path metric on a cycle.</a:t>
                </a:r>
              </a:p>
              <a:p>
                <a:pPr eaLnBrk="1" hangingPunct="1"/>
                <a:endParaRPr lang="en-US" sz="2000" dirty="0" smtClean="0"/>
              </a:p>
              <a:p>
                <a:pPr eaLnBrk="1" hangingPunct="1"/>
                <a:r>
                  <a:rPr lang="en-US" sz="2000" dirty="0" smtClean="0"/>
                  <a:t>[</a:t>
                </a:r>
                <a:r>
                  <a:rPr lang="en-US" sz="20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Rabinovich-Raz98, Gupta01</a:t>
                </a:r>
                <a:r>
                  <a:rPr lang="en-US" sz="2000" dirty="0" smtClean="0"/>
                  <a:t>] </a:t>
                </a:r>
              </a:p>
              <a:p>
                <a:pPr eaLnBrk="1" hangingPunct="1">
                  <a:buFontTx/>
                  <a:buNone/>
                </a:pPr>
                <a:r>
                  <a:rPr lang="en-US" sz="2000" dirty="0" smtClean="0"/>
                  <a:t>Any embedding of this metric into</a:t>
                </a:r>
              </a:p>
              <a:p>
                <a:pPr eaLnBrk="1" hangingPunct="1">
                  <a:buFontTx/>
                  <a:buNone/>
                </a:pPr>
                <a:r>
                  <a:rPr lang="en-US" sz="2000" dirty="0" smtClean="0"/>
                  <a:t> a tree incurs distortion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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4"/>
                    </a:solidFill>
                  </a:rPr>
                  <a:t>.</a:t>
                </a:r>
              </a:p>
              <a:p>
                <a:pPr eaLnBrk="1" hangingPunct="1"/>
                <a:endParaRPr lang="en-US" sz="2000" dirty="0" smtClean="0">
                  <a:solidFill>
                    <a:schemeClr val="folHlink"/>
                  </a:solidFill>
                </a:endParaRPr>
              </a:p>
              <a:p>
                <a:pPr eaLnBrk="1" hangingPunct="1"/>
                <a:endParaRPr lang="en-US" sz="2000" dirty="0" smtClean="0">
                  <a:solidFill>
                    <a:schemeClr val="folHlink"/>
                  </a:solidFill>
                </a:endParaRPr>
              </a:p>
              <a:p>
                <a:pPr eaLnBrk="1" hangingPunct="1"/>
                <a:r>
                  <a:rPr lang="en-US" sz="2000" dirty="0" smtClean="0">
                    <a:solidFill>
                      <a:schemeClr val="tx1"/>
                    </a:solidFill>
                  </a:rPr>
                  <a:t>Extra vertices </a:t>
                </a:r>
                <a:r>
                  <a:rPr lang="en-US" sz="2000" u="sng" dirty="0" smtClean="0">
                    <a:solidFill>
                      <a:schemeClr val="tx1"/>
                    </a:solidFill>
                  </a:rPr>
                  <a:t>don’t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help either</a:t>
                </a:r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638800" cy="4525963"/>
              </a:xfrm>
              <a:blipFill rotWithShape="1">
                <a:blip r:embed="rId2"/>
                <a:stretch>
                  <a:fillRect l="-108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6" name="Oval 19"/>
          <p:cNvSpPr>
            <a:spLocks noChangeArrowheads="1"/>
          </p:cNvSpPr>
          <p:nvPr/>
        </p:nvSpPr>
        <p:spPr bwMode="auto">
          <a:xfrm>
            <a:off x="56388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Oval 20"/>
          <p:cNvSpPr>
            <a:spLocks noChangeArrowheads="1"/>
          </p:cNvSpPr>
          <p:nvPr/>
        </p:nvSpPr>
        <p:spPr bwMode="auto">
          <a:xfrm>
            <a:off x="7086600" y="4495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Oval 21"/>
          <p:cNvSpPr>
            <a:spLocks noChangeArrowheads="1"/>
          </p:cNvSpPr>
          <p:nvPr/>
        </p:nvSpPr>
        <p:spPr bwMode="auto">
          <a:xfrm>
            <a:off x="70866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Oval 22"/>
          <p:cNvSpPr>
            <a:spLocks noChangeArrowheads="1"/>
          </p:cNvSpPr>
          <p:nvPr/>
        </p:nvSpPr>
        <p:spPr bwMode="auto">
          <a:xfrm>
            <a:off x="6361113" y="51165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Oval 23"/>
          <p:cNvSpPr>
            <a:spLocks noChangeArrowheads="1"/>
          </p:cNvSpPr>
          <p:nvPr/>
        </p:nvSpPr>
        <p:spPr bwMode="auto">
          <a:xfrm>
            <a:off x="6378575" y="40417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Oval 24"/>
          <p:cNvSpPr>
            <a:spLocks noChangeArrowheads="1"/>
          </p:cNvSpPr>
          <p:nvPr/>
        </p:nvSpPr>
        <p:spPr bwMode="auto">
          <a:xfrm>
            <a:off x="7910513" y="51149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Oval 25"/>
          <p:cNvSpPr>
            <a:spLocks noChangeArrowheads="1"/>
          </p:cNvSpPr>
          <p:nvPr/>
        </p:nvSpPr>
        <p:spPr bwMode="auto">
          <a:xfrm>
            <a:off x="7804150" y="40433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26"/>
          <p:cNvSpPr>
            <a:spLocks noChangeArrowheads="1"/>
          </p:cNvSpPr>
          <p:nvPr/>
        </p:nvSpPr>
        <p:spPr bwMode="auto">
          <a:xfrm>
            <a:off x="84582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04" name="AutoShape 27"/>
          <p:cNvCxnSpPr>
            <a:cxnSpLocks noChangeShapeType="1"/>
            <a:stCxn id="33797" idx="4"/>
            <a:endCxn id="33798" idx="0"/>
          </p:cNvCxnSpPr>
          <p:nvPr/>
        </p:nvCxnSpPr>
        <p:spPr bwMode="auto">
          <a:xfrm>
            <a:off x="7162800" y="4648200"/>
            <a:ext cx="0" cy="5334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5" name="AutoShape 28"/>
          <p:cNvCxnSpPr>
            <a:cxnSpLocks noChangeShapeType="1"/>
            <a:stCxn id="33797" idx="3"/>
            <a:endCxn id="33799" idx="7"/>
          </p:cNvCxnSpPr>
          <p:nvPr/>
        </p:nvCxnSpPr>
        <p:spPr bwMode="auto">
          <a:xfrm flipH="1">
            <a:off x="6491288" y="4625975"/>
            <a:ext cx="617537" cy="512763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6" name="AutoShape 29"/>
          <p:cNvCxnSpPr>
            <a:cxnSpLocks noChangeShapeType="1"/>
            <a:stCxn id="33797" idx="6"/>
            <a:endCxn id="33803" idx="2"/>
          </p:cNvCxnSpPr>
          <p:nvPr/>
        </p:nvCxnSpPr>
        <p:spPr bwMode="auto">
          <a:xfrm>
            <a:off x="7239000" y="4572000"/>
            <a:ext cx="1219200" cy="762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7" name="AutoShape 30"/>
          <p:cNvCxnSpPr>
            <a:cxnSpLocks noChangeShapeType="1"/>
            <a:stCxn id="33797" idx="5"/>
            <a:endCxn id="33801" idx="1"/>
          </p:cNvCxnSpPr>
          <p:nvPr/>
        </p:nvCxnSpPr>
        <p:spPr bwMode="auto">
          <a:xfrm>
            <a:off x="7216775" y="4625975"/>
            <a:ext cx="715963" cy="5111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8" name="AutoShape 31"/>
          <p:cNvCxnSpPr>
            <a:cxnSpLocks noChangeShapeType="1"/>
            <a:stCxn id="33802" idx="3"/>
            <a:endCxn id="33797" idx="7"/>
          </p:cNvCxnSpPr>
          <p:nvPr/>
        </p:nvCxnSpPr>
        <p:spPr bwMode="auto">
          <a:xfrm flipH="1">
            <a:off x="7216775" y="4173538"/>
            <a:ext cx="609600" cy="34448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9" name="AutoShape 32"/>
          <p:cNvCxnSpPr>
            <a:cxnSpLocks noChangeShapeType="1"/>
            <a:stCxn id="33796" idx="6"/>
            <a:endCxn id="33797" idx="2"/>
          </p:cNvCxnSpPr>
          <p:nvPr/>
        </p:nvCxnSpPr>
        <p:spPr bwMode="auto">
          <a:xfrm flipV="1">
            <a:off x="5791200" y="4572000"/>
            <a:ext cx="1295400" cy="762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0" name="AutoShape 33"/>
          <p:cNvCxnSpPr>
            <a:cxnSpLocks noChangeShapeType="1"/>
            <a:stCxn id="33800" idx="5"/>
            <a:endCxn id="33797" idx="1"/>
          </p:cNvCxnSpPr>
          <p:nvPr/>
        </p:nvCxnSpPr>
        <p:spPr bwMode="auto">
          <a:xfrm>
            <a:off x="6508750" y="4171950"/>
            <a:ext cx="600075" cy="3460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11" name="Oval 34"/>
          <p:cNvSpPr>
            <a:spLocks noChangeArrowheads="1"/>
          </p:cNvSpPr>
          <p:nvPr/>
        </p:nvSpPr>
        <p:spPr bwMode="auto">
          <a:xfrm>
            <a:off x="7086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12" name="AutoShape 35"/>
          <p:cNvCxnSpPr>
            <a:cxnSpLocks noChangeShapeType="1"/>
            <a:stCxn id="33811" idx="4"/>
            <a:endCxn id="33797" idx="0"/>
          </p:cNvCxnSpPr>
          <p:nvPr/>
        </p:nvCxnSpPr>
        <p:spPr bwMode="auto">
          <a:xfrm>
            <a:off x="7162800" y="4114800"/>
            <a:ext cx="0" cy="3810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13" name="Oval 36"/>
          <p:cNvSpPr>
            <a:spLocks noChangeArrowheads="1"/>
          </p:cNvSpPr>
          <p:nvPr/>
        </p:nvSpPr>
        <p:spPr bwMode="auto">
          <a:xfrm>
            <a:off x="5715000" y="1981200"/>
            <a:ext cx="2819400" cy="1143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3814" name="Oval 37"/>
          <p:cNvSpPr>
            <a:spLocks noChangeArrowheads="1"/>
          </p:cNvSpPr>
          <p:nvPr/>
        </p:nvSpPr>
        <p:spPr bwMode="auto">
          <a:xfrm>
            <a:off x="56388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38"/>
          <p:cNvSpPr>
            <a:spLocks noChangeArrowheads="1"/>
          </p:cNvSpPr>
          <p:nvPr/>
        </p:nvSpPr>
        <p:spPr bwMode="auto">
          <a:xfrm>
            <a:off x="7086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39"/>
          <p:cNvSpPr>
            <a:spLocks noChangeArrowheads="1"/>
          </p:cNvSpPr>
          <p:nvPr/>
        </p:nvSpPr>
        <p:spPr bwMode="auto">
          <a:xfrm>
            <a:off x="7086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40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Oval 41"/>
          <p:cNvSpPr>
            <a:spLocks noChangeArrowheads="1"/>
          </p:cNvSpPr>
          <p:nvPr/>
        </p:nvSpPr>
        <p:spPr bwMode="auto">
          <a:xfrm>
            <a:off x="6248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Oval 42"/>
          <p:cNvSpPr>
            <a:spLocks noChangeArrowheads="1"/>
          </p:cNvSpPr>
          <p:nvPr/>
        </p:nvSpPr>
        <p:spPr bwMode="auto">
          <a:xfrm>
            <a:off x="7924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Oval 43"/>
          <p:cNvSpPr>
            <a:spLocks noChangeArrowheads="1"/>
          </p:cNvSpPr>
          <p:nvPr/>
        </p:nvSpPr>
        <p:spPr bwMode="auto">
          <a:xfrm>
            <a:off x="7848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Oval 44"/>
          <p:cNvSpPr>
            <a:spLocks noChangeArrowheads="1"/>
          </p:cNvSpPr>
          <p:nvPr/>
        </p:nvSpPr>
        <p:spPr bwMode="auto">
          <a:xfrm>
            <a:off x="8458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Text Box 45"/>
          <p:cNvSpPr txBox="1">
            <a:spLocks noChangeArrowheads="1"/>
          </p:cNvSpPr>
          <p:nvPr/>
        </p:nvSpPr>
        <p:spPr bwMode="auto">
          <a:xfrm>
            <a:off x="6553200" y="1600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3823" name="Text Box 46"/>
          <p:cNvSpPr txBox="1">
            <a:spLocks noChangeArrowheads="1"/>
          </p:cNvSpPr>
          <p:nvPr/>
        </p:nvSpPr>
        <p:spPr bwMode="auto">
          <a:xfrm>
            <a:off x="8382000" y="2743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3824" name="Text Box 47"/>
          <p:cNvSpPr txBox="1">
            <a:spLocks noChangeArrowheads="1"/>
          </p:cNvSpPr>
          <p:nvPr/>
        </p:nvSpPr>
        <p:spPr bwMode="auto">
          <a:xfrm>
            <a:off x="6477000" y="3124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3825" name="Text Box 48"/>
          <p:cNvSpPr txBox="1">
            <a:spLocks noChangeArrowheads="1"/>
          </p:cNvSpPr>
          <p:nvPr/>
        </p:nvSpPr>
        <p:spPr bwMode="auto">
          <a:xfrm>
            <a:off x="5638800" y="28194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3826" name="Text Box 49"/>
          <p:cNvSpPr txBox="1">
            <a:spLocks noChangeArrowheads="1"/>
          </p:cNvSpPr>
          <p:nvPr/>
        </p:nvSpPr>
        <p:spPr bwMode="auto">
          <a:xfrm>
            <a:off x="5715000" y="1905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3827" name="Text Box 50"/>
          <p:cNvSpPr txBox="1">
            <a:spLocks noChangeArrowheads="1"/>
          </p:cNvSpPr>
          <p:nvPr/>
        </p:nvSpPr>
        <p:spPr bwMode="auto">
          <a:xfrm>
            <a:off x="8153400" y="1905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3828" name="Text Box 51"/>
          <p:cNvSpPr txBox="1">
            <a:spLocks noChangeArrowheads="1"/>
          </p:cNvSpPr>
          <p:nvPr/>
        </p:nvSpPr>
        <p:spPr bwMode="auto">
          <a:xfrm>
            <a:off x="7391400" y="1600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3830" name="Text Box 53"/>
          <p:cNvSpPr txBox="1">
            <a:spLocks noChangeArrowheads="1"/>
          </p:cNvSpPr>
          <p:nvPr/>
        </p:nvSpPr>
        <p:spPr bwMode="auto">
          <a:xfrm>
            <a:off x="5945188" y="4294188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33831" name="Text Box 54"/>
          <p:cNvSpPr txBox="1">
            <a:spLocks noChangeArrowheads="1"/>
          </p:cNvSpPr>
          <p:nvPr/>
        </p:nvSpPr>
        <p:spPr bwMode="auto">
          <a:xfrm>
            <a:off x="7081838" y="4075113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33832" name="Text Box 55"/>
          <p:cNvSpPr txBox="1">
            <a:spLocks noChangeArrowheads="1"/>
          </p:cNvSpPr>
          <p:nvPr/>
        </p:nvSpPr>
        <p:spPr bwMode="auto">
          <a:xfrm>
            <a:off x="7099300" y="47625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33833" name="Text Box 56"/>
          <p:cNvSpPr txBox="1">
            <a:spLocks noChangeArrowheads="1"/>
          </p:cNvSpPr>
          <p:nvPr/>
        </p:nvSpPr>
        <p:spPr bwMode="auto">
          <a:xfrm>
            <a:off x="8121650" y="4271963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33834" name="Text Box 57"/>
          <p:cNvSpPr txBox="1">
            <a:spLocks noChangeArrowheads="1"/>
          </p:cNvSpPr>
          <p:nvPr/>
        </p:nvSpPr>
        <p:spPr bwMode="auto">
          <a:xfrm>
            <a:off x="7554913" y="4648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33835" name="Text Box 58"/>
          <p:cNvSpPr txBox="1">
            <a:spLocks noChangeArrowheads="1"/>
          </p:cNvSpPr>
          <p:nvPr/>
        </p:nvSpPr>
        <p:spPr bwMode="auto">
          <a:xfrm>
            <a:off x="6494463" y="4186238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33836" name="Text Box 59"/>
          <p:cNvSpPr txBox="1">
            <a:spLocks noChangeArrowheads="1"/>
          </p:cNvSpPr>
          <p:nvPr/>
        </p:nvSpPr>
        <p:spPr bwMode="auto">
          <a:xfrm>
            <a:off x="6497638" y="4625975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33837" name="Text Box 60"/>
          <p:cNvSpPr txBox="1">
            <a:spLocks noChangeArrowheads="1"/>
          </p:cNvSpPr>
          <p:nvPr/>
        </p:nvSpPr>
        <p:spPr bwMode="auto">
          <a:xfrm>
            <a:off x="7534275" y="423545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47" name="Multiply 46"/>
          <p:cNvSpPr/>
          <p:nvPr/>
        </p:nvSpPr>
        <p:spPr bwMode="auto">
          <a:xfrm>
            <a:off x="7315200" y="2819400"/>
            <a:ext cx="609600" cy="579438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Tm="4966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7" name="Rectangle 166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600200"/>
            <a:ext cx="5618855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/>
              <a:t>[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Karp 89</a:t>
            </a:r>
            <a:r>
              <a:rPr lang="en-US" sz="2000" dirty="0" smtClean="0"/>
              <a:t>] Cut an edge at random !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…but Dice help</a:t>
            </a:r>
          </a:p>
        </p:txBody>
      </p:sp>
      <p:sp>
        <p:nvSpPr>
          <p:cNvPr id="34819" name="Oval 21"/>
          <p:cNvSpPr>
            <a:spLocks noChangeArrowheads="1"/>
          </p:cNvSpPr>
          <p:nvPr/>
        </p:nvSpPr>
        <p:spPr bwMode="auto">
          <a:xfrm>
            <a:off x="5715000" y="1981200"/>
            <a:ext cx="2819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Oval 22"/>
          <p:cNvSpPr>
            <a:spLocks noChangeArrowheads="1"/>
          </p:cNvSpPr>
          <p:nvPr/>
        </p:nvSpPr>
        <p:spPr bwMode="auto">
          <a:xfrm>
            <a:off x="56388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Oval 23"/>
          <p:cNvSpPr>
            <a:spLocks noChangeArrowheads="1"/>
          </p:cNvSpPr>
          <p:nvPr/>
        </p:nvSpPr>
        <p:spPr bwMode="auto">
          <a:xfrm>
            <a:off x="7086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24"/>
          <p:cNvSpPr>
            <a:spLocks noChangeArrowheads="1"/>
          </p:cNvSpPr>
          <p:nvPr/>
        </p:nvSpPr>
        <p:spPr bwMode="auto">
          <a:xfrm>
            <a:off x="7086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25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Oval 26"/>
          <p:cNvSpPr>
            <a:spLocks noChangeArrowheads="1"/>
          </p:cNvSpPr>
          <p:nvPr/>
        </p:nvSpPr>
        <p:spPr bwMode="auto">
          <a:xfrm>
            <a:off x="6248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27"/>
          <p:cNvSpPr>
            <a:spLocks noChangeArrowheads="1"/>
          </p:cNvSpPr>
          <p:nvPr/>
        </p:nvSpPr>
        <p:spPr bwMode="auto">
          <a:xfrm>
            <a:off x="7924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Oval 28"/>
          <p:cNvSpPr>
            <a:spLocks noChangeArrowheads="1"/>
          </p:cNvSpPr>
          <p:nvPr/>
        </p:nvSpPr>
        <p:spPr bwMode="auto">
          <a:xfrm>
            <a:off x="7848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Oval 29"/>
          <p:cNvSpPr>
            <a:spLocks noChangeArrowheads="1"/>
          </p:cNvSpPr>
          <p:nvPr/>
        </p:nvSpPr>
        <p:spPr bwMode="auto">
          <a:xfrm>
            <a:off x="8458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Text Box 30"/>
          <p:cNvSpPr txBox="1">
            <a:spLocks noChangeArrowheads="1"/>
          </p:cNvSpPr>
          <p:nvPr/>
        </p:nvSpPr>
        <p:spPr bwMode="auto">
          <a:xfrm>
            <a:off x="6553200" y="1600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4829" name="Text Box 31"/>
          <p:cNvSpPr txBox="1">
            <a:spLocks noChangeArrowheads="1"/>
          </p:cNvSpPr>
          <p:nvPr/>
        </p:nvSpPr>
        <p:spPr bwMode="auto">
          <a:xfrm>
            <a:off x="8382000" y="2743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4830" name="Text Box 32"/>
          <p:cNvSpPr txBox="1">
            <a:spLocks noChangeArrowheads="1"/>
          </p:cNvSpPr>
          <p:nvPr/>
        </p:nvSpPr>
        <p:spPr bwMode="auto">
          <a:xfrm>
            <a:off x="7543800" y="3048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4831" name="Text Box 33"/>
          <p:cNvSpPr txBox="1">
            <a:spLocks noChangeArrowheads="1"/>
          </p:cNvSpPr>
          <p:nvPr/>
        </p:nvSpPr>
        <p:spPr bwMode="auto">
          <a:xfrm>
            <a:off x="6477000" y="3124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4832" name="Text Box 34"/>
          <p:cNvSpPr txBox="1">
            <a:spLocks noChangeArrowheads="1"/>
          </p:cNvSpPr>
          <p:nvPr/>
        </p:nvSpPr>
        <p:spPr bwMode="auto">
          <a:xfrm>
            <a:off x="5638800" y="28194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4833" name="Text Box 35"/>
          <p:cNvSpPr txBox="1">
            <a:spLocks noChangeArrowheads="1"/>
          </p:cNvSpPr>
          <p:nvPr/>
        </p:nvSpPr>
        <p:spPr bwMode="auto">
          <a:xfrm>
            <a:off x="5715000" y="1905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4834" name="Text Box 36"/>
          <p:cNvSpPr txBox="1">
            <a:spLocks noChangeArrowheads="1"/>
          </p:cNvSpPr>
          <p:nvPr/>
        </p:nvSpPr>
        <p:spPr bwMode="auto">
          <a:xfrm>
            <a:off x="8153400" y="1905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4835" name="Text Box 37"/>
          <p:cNvSpPr txBox="1">
            <a:spLocks noChangeArrowheads="1"/>
          </p:cNvSpPr>
          <p:nvPr/>
        </p:nvSpPr>
        <p:spPr bwMode="auto">
          <a:xfrm>
            <a:off x="7391400" y="1600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grpSp>
        <p:nvGrpSpPr>
          <p:cNvPr id="78909" name="Group 61"/>
          <p:cNvGrpSpPr>
            <a:grpSpLocks/>
          </p:cNvGrpSpPr>
          <p:nvPr/>
        </p:nvGrpSpPr>
        <p:grpSpPr bwMode="auto">
          <a:xfrm>
            <a:off x="6019800" y="6019800"/>
            <a:ext cx="1096963" cy="642938"/>
            <a:chOff x="144" y="2256"/>
            <a:chExt cx="1872" cy="816"/>
          </a:xfrm>
        </p:grpSpPr>
        <p:sp>
          <p:nvSpPr>
            <p:cNvPr id="34918" name="Oval 39"/>
            <p:cNvSpPr>
              <a:spLocks noChangeArrowheads="1"/>
            </p:cNvSpPr>
            <p:nvPr/>
          </p:nvSpPr>
          <p:spPr bwMode="auto">
            <a:xfrm>
              <a:off x="192" y="2304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9" name="Oval 40"/>
            <p:cNvSpPr>
              <a:spLocks noChangeArrowheads="1"/>
            </p:cNvSpPr>
            <p:nvPr/>
          </p:nvSpPr>
          <p:spPr bwMode="auto">
            <a:xfrm>
              <a:off x="144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" name="Oval 41"/>
            <p:cNvSpPr>
              <a:spLocks noChangeArrowheads="1"/>
            </p:cNvSpPr>
            <p:nvPr/>
          </p:nvSpPr>
          <p:spPr bwMode="auto">
            <a:xfrm>
              <a:off x="1056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" name="Oval 42"/>
            <p:cNvSpPr>
              <a:spLocks noChangeArrowheads="1"/>
            </p:cNvSpPr>
            <p:nvPr/>
          </p:nvSpPr>
          <p:spPr bwMode="auto">
            <a:xfrm>
              <a:off x="1056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2" name="Oval 43"/>
            <p:cNvSpPr>
              <a:spLocks noChangeArrowheads="1"/>
            </p:cNvSpPr>
            <p:nvPr/>
          </p:nvSpPr>
          <p:spPr bwMode="auto">
            <a:xfrm>
              <a:off x="48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3" name="Oval 44"/>
            <p:cNvSpPr>
              <a:spLocks noChangeArrowheads="1"/>
            </p:cNvSpPr>
            <p:nvPr/>
          </p:nvSpPr>
          <p:spPr bwMode="auto">
            <a:xfrm>
              <a:off x="528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4" name="Oval 45"/>
            <p:cNvSpPr>
              <a:spLocks noChangeArrowheads="1"/>
            </p:cNvSpPr>
            <p:nvPr/>
          </p:nvSpPr>
          <p:spPr bwMode="auto">
            <a:xfrm>
              <a:off x="158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5" name="Oval 46"/>
            <p:cNvSpPr>
              <a:spLocks noChangeArrowheads="1"/>
            </p:cNvSpPr>
            <p:nvPr/>
          </p:nvSpPr>
          <p:spPr bwMode="auto">
            <a:xfrm>
              <a:off x="1536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6" name="Oval 47"/>
            <p:cNvSpPr>
              <a:spLocks noChangeArrowheads="1"/>
            </p:cNvSpPr>
            <p:nvPr/>
          </p:nvSpPr>
          <p:spPr bwMode="auto">
            <a:xfrm>
              <a:off x="1920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908" name="Group 60"/>
          <p:cNvGrpSpPr>
            <a:grpSpLocks/>
          </p:cNvGrpSpPr>
          <p:nvPr/>
        </p:nvGrpSpPr>
        <p:grpSpPr bwMode="auto">
          <a:xfrm>
            <a:off x="4495800" y="6019800"/>
            <a:ext cx="1096963" cy="642938"/>
            <a:chOff x="3024" y="2544"/>
            <a:chExt cx="1872" cy="816"/>
          </a:xfrm>
        </p:grpSpPr>
        <p:sp>
          <p:nvSpPr>
            <p:cNvPr id="34908" name="Oval 49"/>
            <p:cNvSpPr>
              <a:spLocks noChangeArrowheads="1"/>
            </p:cNvSpPr>
            <p:nvPr/>
          </p:nvSpPr>
          <p:spPr bwMode="auto">
            <a:xfrm>
              <a:off x="3072" y="2592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9" name="Oval 50"/>
            <p:cNvSpPr>
              <a:spLocks noChangeArrowheads="1"/>
            </p:cNvSpPr>
            <p:nvPr/>
          </p:nvSpPr>
          <p:spPr bwMode="auto">
            <a:xfrm>
              <a:off x="30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0" name="Oval 51"/>
            <p:cNvSpPr>
              <a:spLocks noChangeArrowheads="1"/>
            </p:cNvSpPr>
            <p:nvPr/>
          </p:nvSpPr>
          <p:spPr bwMode="auto">
            <a:xfrm>
              <a:off x="3936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1" name="Oval 52"/>
            <p:cNvSpPr>
              <a:spLocks noChangeArrowheads="1"/>
            </p:cNvSpPr>
            <p:nvPr/>
          </p:nvSpPr>
          <p:spPr bwMode="auto">
            <a:xfrm>
              <a:off x="3936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2" name="Oval 53"/>
            <p:cNvSpPr>
              <a:spLocks noChangeArrowheads="1"/>
            </p:cNvSpPr>
            <p:nvPr/>
          </p:nvSpPr>
          <p:spPr bwMode="auto">
            <a:xfrm>
              <a:off x="3360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3" name="Oval 54"/>
            <p:cNvSpPr>
              <a:spLocks noChangeArrowheads="1"/>
            </p:cNvSpPr>
            <p:nvPr/>
          </p:nvSpPr>
          <p:spPr bwMode="auto">
            <a:xfrm>
              <a:off x="3408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4" name="Oval 55"/>
            <p:cNvSpPr>
              <a:spLocks noChangeArrowheads="1"/>
            </p:cNvSpPr>
            <p:nvPr/>
          </p:nvSpPr>
          <p:spPr bwMode="auto">
            <a:xfrm>
              <a:off x="4464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5" name="Oval 56"/>
            <p:cNvSpPr>
              <a:spLocks noChangeArrowheads="1"/>
            </p:cNvSpPr>
            <p:nvPr/>
          </p:nvSpPr>
          <p:spPr bwMode="auto">
            <a:xfrm>
              <a:off x="4416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6" name="Oval 57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921" name="Group 73"/>
          <p:cNvGrpSpPr>
            <a:grpSpLocks/>
          </p:cNvGrpSpPr>
          <p:nvPr/>
        </p:nvGrpSpPr>
        <p:grpSpPr bwMode="auto">
          <a:xfrm flipV="1">
            <a:off x="1676400" y="5715000"/>
            <a:ext cx="1096963" cy="642938"/>
            <a:chOff x="144" y="2256"/>
            <a:chExt cx="1872" cy="816"/>
          </a:xfrm>
        </p:grpSpPr>
        <p:sp>
          <p:nvSpPr>
            <p:cNvPr id="34898" name="Oval 74"/>
            <p:cNvSpPr>
              <a:spLocks noChangeArrowheads="1"/>
            </p:cNvSpPr>
            <p:nvPr/>
          </p:nvSpPr>
          <p:spPr bwMode="auto">
            <a:xfrm>
              <a:off x="192" y="2304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9" name="Oval 75"/>
            <p:cNvSpPr>
              <a:spLocks noChangeArrowheads="1"/>
            </p:cNvSpPr>
            <p:nvPr/>
          </p:nvSpPr>
          <p:spPr bwMode="auto">
            <a:xfrm>
              <a:off x="144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0" name="Oval 76"/>
            <p:cNvSpPr>
              <a:spLocks noChangeArrowheads="1"/>
            </p:cNvSpPr>
            <p:nvPr/>
          </p:nvSpPr>
          <p:spPr bwMode="auto">
            <a:xfrm>
              <a:off x="1056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1" name="Oval 77"/>
            <p:cNvSpPr>
              <a:spLocks noChangeArrowheads="1"/>
            </p:cNvSpPr>
            <p:nvPr/>
          </p:nvSpPr>
          <p:spPr bwMode="auto">
            <a:xfrm>
              <a:off x="1056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2" name="Oval 78"/>
            <p:cNvSpPr>
              <a:spLocks noChangeArrowheads="1"/>
            </p:cNvSpPr>
            <p:nvPr/>
          </p:nvSpPr>
          <p:spPr bwMode="auto">
            <a:xfrm>
              <a:off x="48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3" name="Oval 79"/>
            <p:cNvSpPr>
              <a:spLocks noChangeArrowheads="1"/>
            </p:cNvSpPr>
            <p:nvPr/>
          </p:nvSpPr>
          <p:spPr bwMode="auto">
            <a:xfrm>
              <a:off x="528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4" name="Oval 80"/>
            <p:cNvSpPr>
              <a:spLocks noChangeArrowheads="1"/>
            </p:cNvSpPr>
            <p:nvPr/>
          </p:nvSpPr>
          <p:spPr bwMode="auto">
            <a:xfrm>
              <a:off x="158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5" name="Oval 81"/>
            <p:cNvSpPr>
              <a:spLocks noChangeArrowheads="1"/>
            </p:cNvSpPr>
            <p:nvPr/>
          </p:nvSpPr>
          <p:spPr bwMode="auto">
            <a:xfrm>
              <a:off x="1536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6" name="Oval 82"/>
            <p:cNvSpPr>
              <a:spLocks noChangeArrowheads="1"/>
            </p:cNvSpPr>
            <p:nvPr/>
          </p:nvSpPr>
          <p:spPr bwMode="auto">
            <a:xfrm>
              <a:off x="1920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932" name="Group 84"/>
          <p:cNvGrpSpPr>
            <a:grpSpLocks/>
          </p:cNvGrpSpPr>
          <p:nvPr/>
        </p:nvGrpSpPr>
        <p:grpSpPr bwMode="auto">
          <a:xfrm rot="10800000">
            <a:off x="838200" y="4800600"/>
            <a:ext cx="1096963" cy="642938"/>
            <a:chOff x="144" y="2256"/>
            <a:chExt cx="1872" cy="816"/>
          </a:xfrm>
        </p:grpSpPr>
        <p:sp>
          <p:nvSpPr>
            <p:cNvPr id="34888" name="Oval 85"/>
            <p:cNvSpPr>
              <a:spLocks noChangeArrowheads="1"/>
            </p:cNvSpPr>
            <p:nvPr/>
          </p:nvSpPr>
          <p:spPr bwMode="auto">
            <a:xfrm flipH="1">
              <a:off x="192" y="2304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9" name="Oval 86"/>
            <p:cNvSpPr>
              <a:spLocks noChangeArrowheads="1"/>
            </p:cNvSpPr>
            <p:nvPr/>
          </p:nvSpPr>
          <p:spPr bwMode="auto">
            <a:xfrm>
              <a:off x="144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0" name="Oval 87"/>
            <p:cNvSpPr>
              <a:spLocks noChangeArrowheads="1"/>
            </p:cNvSpPr>
            <p:nvPr/>
          </p:nvSpPr>
          <p:spPr bwMode="auto">
            <a:xfrm>
              <a:off x="1056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1" name="Oval 88"/>
            <p:cNvSpPr>
              <a:spLocks noChangeArrowheads="1"/>
            </p:cNvSpPr>
            <p:nvPr/>
          </p:nvSpPr>
          <p:spPr bwMode="auto">
            <a:xfrm>
              <a:off x="1056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2" name="Oval 89"/>
            <p:cNvSpPr>
              <a:spLocks noChangeArrowheads="1"/>
            </p:cNvSpPr>
            <p:nvPr/>
          </p:nvSpPr>
          <p:spPr bwMode="auto">
            <a:xfrm>
              <a:off x="48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3" name="Oval 90"/>
            <p:cNvSpPr>
              <a:spLocks noChangeArrowheads="1"/>
            </p:cNvSpPr>
            <p:nvPr/>
          </p:nvSpPr>
          <p:spPr bwMode="auto">
            <a:xfrm>
              <a:off x="528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4" name="Oval 91"/>
            <p:cNvSpPr>
              <a:spLocks noChangeArrowheads="1"/>
            </p:cNvSpPr>
            <p:nvPr/>
          </p:nvSpPr>
          <p:spPr bwMode="auto">
            <a:xfrm>
              <a:off x="158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5" name="Oval 92"/>
            <p:cNvSpPr>
              <a:spLocks noChangeArrowheads="1"/>
            </p:cNvSpPr>
            <p:nvPr/>
          </p:nvSpPr>
          <p:spPr bwMode="auto">
            <a:xfrm>
              <a:off x="1536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6" name="Oval 93"/>
            <p:cNvSpPr>
              <a:spLocks noChangeArrowheads="1"/>
            </p:cNvSpPr>
            <p:nvPr/>
          </p:nvSpPr>
          <p:spPr bwMode="auto">
            <a:xfrm>
              <a:off x="1920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943" name="Group 95"/>
          <p:cNvGrpSpPr>
            <a:grpSpLocks/>
          </p:cNvGrpSpPr>
          <p:nvPr/>
        </p:nvGrpSpPr>
        <p:grpSpPr bwMode="auto">
          <a:xfrm rot="10800000" flipV="1">
            <a:off x="7315200" y="5867400"/>
            <a:ext cx="1096963" cy="642938"/>
            <a:chOff x="144" y="2256"/>
            <a:chExt cx="1872" cy="816"/>
          </a:xfrm>
        </p:grpSpPr>
        <p:sp>
          <p:nvSpPr>
            <p:cNvPr id="34878" name="Oval 96"/>
            <p:cNvSpPr>
              <a:spLocks noChangeArrowheads="1"/>
            </p:cNvSpPr>
            <p:nvPr/>
          </p:nvSpPr>
          <p:spPr bwMode="auto">
            <a:xfrm>
              <a:off x="192" y="2304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9" name="Oval 97"/>
            <p:cNvSpPr>
              <a:spLocks noChangeArrowheads="1"/>
            </p:cNvSpPr>
            <p:nvPr/>
          </p:nvSpPr>
          <p:spPr bwMode="auto">
            <a:xfrm>
              <a:off x="144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0" name="Oval 98"/>
            <p:cNvSpPr>
              <a:spLocks noChangeArrowheads="1"/>
            </p:cNvSpPr>
            <p:nvPr/>
          </p:nvSpPr>
          <p:spPr bwMode="auto">
            <a:xfrm>
              <a:off x="1056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1" name="Oval 99"/>
            <p:cNvSpPr>
              <a:spLocks noChangeArrowheads="1"/>
            </p:cNvSpPr>
            <p:nvPr/>
          </p:nvSpPr>
          <p:spPr bwMode="auto">
            <a:xfrm>
              <a:off x="1056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2" name="Oval 100"/>
            <p:cNvSpPr>
              <a:spLocks noChangeArrowheads="1"/>
            </p:cNvSpPr>
            <p:nvPr/>
          </p:nvSpPr>
          <p:spPr bwMode="auto">
            <a:xfrm>
              <a:off x="48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3" name="Oval 101"/>
            <p:cNvSpPr>
              <a:spLocks noChangeArrowheads="1"/>
            </p:cNvSpPr>
            <p:nvPr/>
          </p:nvSpPr>
          <p:spPr bwMode="auto">
            <a:xfrm>
              <a:off x="528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4" name="Oval 102"/>
            <p:cNvSpPr>
              <a:spLocks noChangeArrowheads="1"/>
            </p:cNvSpPr>
            <p:nvPr/>
          </p:nvSpPr>
          <p:spPr bwMode="auto">
            <a:xfrm>
              <a:off x="158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5" name="Oval 103"/>
            <p:cNvSpPr>
              <a:spLocks noChangeArrowheads="1"/>
            </p:cNvSpPr>
            <p:nvPr/>
          </p:nvSpPr>
          <p:spPr bwMode="auto">
            <a:xfrm>
              <a:off x="1536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6" name="Oval 104"/>
            <p:cNvSpPr>
              <a:spLocks noChangeArrowheads="1"/>
            </p:cNvSpPr>
            <p:nvPr/>
          </p:nvSpPr>
          <p:spPr bwMode="auto">
            <a:xfrm>
              <a:off x="1920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954" name="Group 106"/>
          <p:cNvGrpSpPr>
            <a:grpSpLocks/>
          </p:cNvGrpSpPr>
          <p:nvPr/>
        </p:nvGrpSpPr>
        <p:grpSpPr bwMode="auto">
          <a:xfrm rot="10800000">
            <a:off x="533400" y="3733800"/>
            <a:ext cx="1096963" cy="641350"/>
            <a:chOff x="3024" y="2544"/>
            <a:chExt cx="1872" cy="816"/>
          </a:xfrm>
        </p:grpSpPr>
        <p:sp>
          <p:nvSpPr>
            <p:cNvPr id="34868" name="Oval 107"/>
            <p:cNvSpPr>
              <a:spLocks noChangeArrowheads="1"/>
            </p:cNvSpPr>
            <p:nvPr/>
          </p:nvSpPr>
          <p:spPr bwMode="auto">
            <a:xfrm>
              <a:off x="3072" y="2592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9" name="Oval 108"/>
            <p:cNvSpPr>
              <a:spLocks noChangeArrowheads="1"/>
            </p:cNvSpPr>
            <p:nvPr/>
          </p:nvSpPr>
          <p:spPr bwMode="auto">
            <a:xfrm>
              <a:off x="30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0" name="Oval 109"/>
            <p:cNvSpPr>
              <a:spLocks noChangeArrowheads="1"/>
            </p:cNvSpPr>
            <p:nvPr/>
          </p:nvSpPr>
          <p:spPr bwMode="auto">
            <a:xfrm>
              <a:off x="3936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1" name="Oval 110"/>
            <p:cNvSpPr>
              <a:spLocks noChangeArrowheads="1"/>
            </p:cNvSpPr>
            <p:nvPr/>
          </p:nvSpPr>
          <p:spPr bwMode="auto">
            <a:xfrm>
              <a:off x="3936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2" name="Oval 111"/>
            <p:cNvSpPr>
              <a:spLocks noChangeArrowheads="1"/>
            </p:cNvSpPr>
            <p:nvPr/>
          </p:nvSpPr>
          <p:spPr bwMode="auto">
            <a:xfrm>
              <a:off x="3360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3" name="Oval 112"/>
            <p:cNvSpPr>
              <a:spLocks noChangeArrowheads="1"/>
            </p:cNvSpPr>
            <p:nvPr/>
          </p:nvSpPr>
          <p:spPr bwMode="auto">
            <a:xfrm>
              <a:off x="3408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Oval 113"/>
            <p:cNvSpPr>
              <a:spLocks noChangeArrowheads="1"/>
            </p:cNvSpPr>
            <p:nvPr/>
          </p:nvSpPr>
          <p:spPr bwMode="auto">
            <a:xfrm>
              <a:off x="4464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5" name="Oval 114"/>
            <p:cNvSpPr>
              <a:spLocks noChangeArrowheads="1"/>
            </p:cNvSpPr>
            <p:nvPr/>
          </p:nvSpPr>
          <p:spPr bwMode="auto">
            <a:xfrm>
              <a:off x="4416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6" name="Oval 115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965" name="Group 117"/>
          <p:cNvGrpSpPr>
            <a:grpSpLocks/>
          </p:cNvGrpSpPr>
          <p:nvPr/>
        </p:nvGrpSpPr>
        <p:grpSpPr bwMode="auto">
          <a:xfrm flipV="1">
            <a:off x="3124200" y="5943600"/>
            <a:ext cx="1096963" cy="642938"/>
            <a:chOff x="3024" y="2544"/>
            <a:chExt cx="1872" cy="816"/>
          </a:xfrm>
        </p:grpSpPr>
        <p:sp>
          <p:nvSpPr>
            <p:cNvPr id="34858" name="Oval 118"/>
            <p:cNvSpPr>
              <a:spLocks noChangeArrowheads="1"/>
            </p:cNvSpPr>
            <p:nvPr/>
          </p:nvSpPr>
          <p:spPr bwMode="auto">
            <a:xfrm>
              <a:off x="3072" y="2592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Oval 119"/>
            <p:cNvSpPr>
              <a:spLocks noChangeArrowheads="1"/>
            </p:cNvSpPr>
            <p:nvPr/>
          </p:nvSpPr>
          <p:spPr bwMode="auto">
            <a:xfrm>
              <a:off x="30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0" name="Oval 120"/>
            <p:cNvSpPr>
              <a:spLocks noChangeArrowheads="1"/>
            </p:cNvSpPr>
            <p:nvPr/>
          </p:nvSpPr>
          <p:spPr bwMode="auto">
            <a:xfrm>
              <a:off x="3936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Oval 121"/>
            <p:cNvSpPr>
              <a:spLocks noChangeArrowheads="1"/>
            </p:cNvSpPr>
            <p:nvPr/>
          </p:nvSpPr>
          <p:spPr bwMode="auto">
            <a:xfrm>
              <a:off x="3936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2" name="Oval 122"/>
            <p:cNvSpPr>
              <a:spLocks noChangeArrowheads="1"/>
            </p:cNvSpPr>
            <p:nvPr/>
          </p:nvSpPr>
          <p:spPr bwMode="auto">
            <a:xfrm>
              <a:off x="3360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3" name="Oval 123"/>
            <p:cNvSpPr>
              <a:spLocks noChangeArrowheads="1"/>
            </p:cNvSpPr>
            <p:nvPr/>
          </p:nvSpPr>
          <p:spPr bwMode="auto">
            <a:xfrm>
              <a:off x="3408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4" name="Oval 124"/>
            <p:cNvSpPr>
              <a:spLocks noChangeArrowheads="1"/>
            </p:cNvSpPr>
            <p:nvPr/>
          </p:nvSpPr>
          <p:spPr bwMode="auto">
            <a:xfrm>
              <a:off x="4464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5" name="Oval 125"/>
            <p:cNvSpPr>
              <a:spLocks noChangeArrowheads="1"/>
            </p:cNvSpPr>
            <p:nvPr/>
          </p:nvSpPr>
          <p:spPr bwMode="auto">
            <a:xfrm>
              <a:off x="4416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6" name="Oval 126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976" name="Group 128"/>
          <p:cNvGrpSpPr>
            <a:grpSpLocks/>
          </p:cNvGrpSpPr>
          <p:nvPr/>
        </p:nvGrpSpPr>
        <p:grpSpPr bwMode="auto">
          <a:xfrm rot="10800000" flipV="1">
            <a:off x="8047038" y="5181600"/>
            <a:ext cx="1096962" cy="642938"/>
            <a:chOff x="3024" y="2544"/>
            <a:chExt cx="1872" cy="816"/>
          </a:xfrm>
        </p:grpSpPr>
        <p:sp>
          <p:nvSpPr>
            <p:cNvPr id="34848" name="Oval 129"/>
            <p:cNvSpPr>
              <a:spLocks noChangeArrowheads="1"/>
            </p:cNvSpPr>
            <p:nvPr/>
          </p:nvSpPr>
          <p:spPr bwMode="auto">
            <a:xfrm>
              <a:off x="3072" y="2592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Oval 130"/>
            <p:cNvSpPr>
              <a:spLocks noChangeArrowheads="1"/>
            </p:cNvSpPr>
            <p:nvPr/>
          </p:nvSpPr>
          <p:spPr bwMode="auto">
            <a:xfrm>
              <a:off x="30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Oval 131"/>
            <p:cNvSpPr>
              <a:spLocks noChangeArrowheads="1"/>
            </p:cNvSpPr>
            <p:nvPr/>
          </p:nvSpPr>
          <p:spPr bwMode="auto">
            <a:xfrm>
              <a:off x="3936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Oval 132"/>
            <p:cNvSpPr>
              <a:spLocks noChangeArrowheads="1"/>
            </p:cNvSpPr>
            <p:nvPr/>
          </p:nvSpPr>
          <p:spPr bwMode="auto">
            <a:xfrm>
              <a:off x="3936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Oval 133"/>
            <p:cNvSpPr>
              <a:spLocks noChangeArrowheads="1"/>
            </p:cNvSpPr>
            <p:nvPr/>
          </p:nvSpPr>
          <p:spPr bwMode="auto">
            <a:xfrm>
              <a:off x="3360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Oval 134"/>
            <p:cNvSpPr>
              <a:spLocks noChangeArrowheads="1"/>
            </p:cNvSpPr>
            <p:nvPr/>
          </p:nvSpPr>
          <p:spPr bwMode="auto">
            <a:xfrm>
              <a:off x="3408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Oval 135"/>
            <p:cNvSpPr>
              <a:spLocks noChangeArrowheads="1"/>
            </p:cNvSpPr>
            <p:nvPr/>
          </p:nvSpPr>
          <p:spPr bwMode="auto">
            <a:xfrm>
              <a:off x="4464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Oval 136"/>
            <p:cNvSpPr>
              <a:spLocks noChangeArrowheads="1"/>
            </p:cNvSpPr>
            <p:nvPr/>
          </p:nvSpPr>
          <p:spPr bwMode="auto">
            <a:xfrm>
              <a:off x="4416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Oval 137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844" name="Picture 152" descr="3ek2w1bc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98575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45" name="Text Box 164"/>
          <p:cNvSpPr txBox="1">
            <a:spLocks noChangeArrowheads="1"/>
          </p:cNvSpPr>
          <p:nvPr/>
        </p:nvSpPr>
        <p:spPr bwMode="auto">
          <a:xfrm>
            <a:off x="6934200" y="3276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</a:rPr>
              <a:t>u</a:t>
            </a:r>
          </a:p>
        </p:txBody>
      </p:sp>
      <p:sp>
        <p:nvSpPr>
          <p:cNvPr id="34846" name="Text Box 165"/>
          <p:cNvSpPr txBox="1">
            <a:spLocks noChangeArrowheads="1"/>
          </p:cNvSpPr>
          <p:nvPr/>
        </p:nvSpPr>
        <p:spPr bwMode="auto">
          <a:xfrm>
            <a:off x="8001000" y="3124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</a:rPr>
              <a:t>v</a:t>
            </a:r>
          </a:p>
        </p:txBody>
      </p:sp>
      <p:sp>
        <p:nvSpPr>
          <p:cNvPr id="113" name="Multiply 112"/>
          <p:cNvSpPr/>
          <p:nvPr/>
        </p:nvSpPr>
        <p:spPr bwMode="auto">
          <a:xfrm>
            <a:off x="1364524" y="4031588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Multiply 113"/>
          <p:cNvSpPr/>
          <p:nvPr/>
        </p:nvSpPr>
        <p:spPr bwMode="auto">
          <a:xfrm>
            <a:off x="1682193" y="4829319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Multiply 114"/>
          <p:cNvSpPr/>
          <p:nvPr/>
        </p:nvSpPr>
        <p:spPr bwMode="auto">
          <a:xfrm>
            <a:off x="2240104" y="5610178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Multiply 115"/>
          <p:cNvSpPr/>
          <p:nvPr/>
        </p:nvSpPr>
        <p:spPr bwMode="auto">
          <a:xfrm>
            <a:off x="3369251" y="5816880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Multiply 116"/>
          <p:cNvSpPr/>
          <p:nvPr/>
        </p:nvSpPr>
        <p:spPr bwMode="auto">
          <a:xfrm>
            <a:off x="4459579" y="6012329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Multiply 117"/>
          <p:cNvSpPr/>
          <p:nvPr/>
        </p:nvSpPr>
        <p:spPr bwMode="auto">
          <a:xfrm>
            <a:off x="5950193" y="6271839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Multiply 118"/>
          <p:cNvSpPr/>
          <p:nvPr/>
        </p:nvSpPr>
        <p:spPr bwMode="auto">
          <a:xfrm>
            <a:off x="7540217" y="6268131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Multiply 119"/>
          <p:cNvSpPr/>
          <p:nvPr/>
        </p:nvSpPr>
        <p:spPr bwMode="auto">
          <a:xfrm>
            <a:off x="8595519" y="5590521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53" y="0"/>
            <a:ext cx="1431422" cy="17296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51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…but Dice help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/>
              <a:t>[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Karp 89</a:t>
            </a:r>
            <a:r>
              <a:rPr lang="en-US" sz="2000" dirty="0" smtClean="0"/>
              <a:t>] Cut an edge at random !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Expected stretch of any 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fixed edge is at most</a:t>
            </a:r>
            <a:r>
              <a:rPr lang="en-US" sz="2000" dirty="0" smtClean="0">
                <a:solidFill>
                  <a:schemeClr val="folHlink"/>
                </a:solidFill>
              </a:rPr>
              <a:t> </a:t>
            </a:r>
            <a:r>
              <a:rPr lang="en-US" sz="2000" dirty="0" smtClean="0">
                <a:solidFill>
                  <a:schemeClr val="accent4"/>
                </a:solidFill>
              </a:rPr>
              <a:t>2</a:t>
            </a:r>
            <a:r>
              <a:rPr lang="en-US" sz="2000" dirty="0" smtClean="0"/>
              <a:t>.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5715000" y="1981200"/>
            <a:ext cx="2819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56388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7086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7086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6248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7924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7848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8458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553200" y="1600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8382000" y="2743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543800" y="3048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477000" y="3124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5638800" y="28194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5715000" y="1905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8153400" y="1905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7391400" y="1600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pic>
        <p:nvPicPr>
          <p:cNvPr id="35869" name="Picture 109" descr="3ek2w1bc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98575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870" name="Text Box 110"/>
              <p:cNvSpPr txBox="1">
                <a:spLocks noChangeArrowheads="1"/>
              </p:cNvSpPr>
              <p:nvPr/>
            </p:nvSpPr>
            <p:spPr bwMode="auto">
              <a:xfrm>
                <a:off x="2930181" y="3842666"/>
                <a:ext cx="4648200" cy="1192314"/>
              </a:xfrm>
              <a:prstGeom prst="rect">
                <a:avLst/>
              </a:prstGeom>
              <a:solidFill>
                <a:srgbClr val="191919"/>
              </a:solidFill>
              <a:ln w="9525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𝐸𝑥𝑝</m:t>
                      </m:r>
                      <m:r>
                        <a:rPr lang="en-US" sz="2400" i="1" dirty="0">
                          <a:solidFill>
                            <a:schemeClr val="accent4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400" i="1" dirty="0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400" i="1" dirty="0">
                          <a:solidFill>
                            <a:schemeClr val="accent4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solidFill>
                            <a:schemeClr val="accent4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i="1" dirty="0" err="1">
                          <a:solidFill>
                            <a:schemeClr val="accent4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accent4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400" i="1" dirty="0">
                          <a:solidFill>
                            <a:schemeClr val="accent4"/>
                          </a:solidFill>
                          <a:latin typeface="Cambria Math"/>
                        </a:rPr>
                        <m:t>)] = (7/8)1 + (1/8)7</m:t>
                      </m:r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algn="l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solidFill>
                            <a:schemeClr val="accent4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5870" name="Text 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0181" y="3842666"/>
                <a:ext cx="4648200" cy="11923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71" name="Text Box 111"/>
          <p:cNvSpPr txBox="1">
            <a:spLocks noChangeArrowheads="1"/>
          </p:cNvSpPr>
          <p:nvPr/>
        </p:nvSpPr>
        <p:spPr bwMode="auto">
          <a:xfrm>
            <a:off x="6934200" y="3276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</a:rPr>
              <a:t>u</a:t>
            </a:r>
          </a:p>
        </p:txBody>
      </p:sp>
      <p:sp>
        <p:nvSpPr>
          <p:cNvPr id="35872" name="Text Box 112"/>
          <p:cNvSpPr txBox="1">
            <a:spLocks noChangeArrowheads="1"/>
          </p:cNvSpPr>
          <p:nvPr/>
        </p:nvSpPr>
        <p:spPr bwMode="auto">
          <a:xfrm>
            <a:off x="8001000" y="3124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</a:rPr>
              <a:t>v</a:t>
            </a:r>
          </a:p>
        </p:txBody>
      </p:sp>
      <p:grpSp>
        <p:nvGrpSpPr>
          <p:cNvPr id="114" name="Group 61"/>
          <p:cNvGrpSpPr>
            <a:grpSpLocks/>
          </p:cNvGrpSpPr>
          <p:nvPr/>
        </p:nvGrpSpPr>
        <p:grpSpPr bwMode="auto">
          <a:xfrm>
            <a:off x="6019800" y="6019800"/>
            <a:ext cx="1096963" cy="642938"/>
            <a:chOff x="144" y="2256"/>
            <a:chExt cx="1872" cy="816"/>
          </a:xfrm>
        </p:grpSpPr>
        <p:sp>
          <p:nvSpPr>
            <p:cNvPr id="115" name="Oval 39"/>
            <p:cNvSpPr>
              <a:spLocks noChangeArrowheads="1"/>
            </p:cNvSpPr>
            <p:nvPr/>
          </p:nvSpPr>
          <p:spPr bwMode="auto">
            <a:xfrm>
              <a:off x="192" y="2304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40"/>
            <p:cNvSpPr>
              <a:spLocks noChangeArrowheads="1"/>
            </p:cNvSpPr>
            <p:nvPr/>
          </p:nvSpPr>
          <p:spPr bwMode="auto">
            <a:xfrm>
              <a:off x="144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41"/>
            <p:cNvSpPr>
              <a:spLocks noChangeArrowheads="1"/>
            </p:cNvSpPr>
            <p:nvPr/>
          </p:nvSpPr>
          <p:spPr bwMode="auto">
            <a:xfrm>
              <a:off x="1056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2"/>
            <p:cNvSpPr>
              <a:spLocks noChangeArrowheads="1"/>
            </p:cNvSpPr>
            <p:nvPr/>
          </p:nvSpPr>
          <p:spPr bwMode="auto">
            <a:xfrm>
              <a:off x="1056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43"/>
            <p:cNvSpPr>
              <a:spLocks noChangeArrowheads="1"/>
            </p:cNvSpPr>
            <p:nvPr/>
          </p:nvSpPr>
          <p:spPr bwMode="auto">
            <a:xfrm>
              <a:off x="48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44"/>
            <p:cNvSpPr>
              <a:spLocks noChangeArrowheads="1"/>
            </p:cNvSpPr>
            <p:nvPr/>
          </p:nvSpPr>
          <p:spPr bwMode="auto">
            <a:xfrm>
              <a:off x="528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45"/>
            <p:cNvSpPr>
              <a:spLocks noChangeArrowheads="1"/>
            </p:cNvSpPr>
            <p:nvPr/>
          </p:nvSpPr>
          <p:spPr bwMode="auto">
            <a:xfrm>
              <a:off x="158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46"/>
            <p:cNvSpPr>
              <a:spLocks noChangeArrowheads="1"/>
            </p:cNvSpPr>
            <p:nvPr/>
          </p:nvSpPr>
          <p:spPr bwMode="auto">
            <a:xfrm>
              <a:off x="1536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47"/>
            <p:cNvSpPr>
              <a:spLocks noChangeArrowheads="1"/>
            </p:cNvSpPr>
            <p:nvPr/>
          </p:nvSpPr>
          <p:spPr bwMode="auto">
            <a:xfrm>
              <a:off x="1920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" name="Group 60"/>
          <p:cNvGrpSpPr>
            <a:grpSpLocks/>
          </p:cNvGrpSpPr>
          <p:nvPr/>
        </p:nvGrpSpPr>
        <p:grpSpPr bwMode="auto">
          <a:xfrm>
            <a:off x="4495800" y="6019800"/>
            <a:ext cx="1096963" cy="642938"/>
            <a:chOff x="3024" y="2544"/>
            <a:chExt cx="1872" cy="816"/>
          </a:xfrm>
        </p:grpSpPr>
        <p:sp>
          <p:nvSpPr>
            <p:cNvPr id="125" name="Oval 49"/>
            <p:cNvSpPr>
              <a:spLocks noChangeArrowheads="1"/>
            </p:cNvSpPr>
            <p:nvPr/>
          </p:nvSpPr>
          <p:spPr bwMode="auto">
            <a:xfrm>
              <a:off x="3072" y="2592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50"/>
            <p:cNvSpPr>
              <a:spLocks noChangeArrowheads="1"/>
            </p:cNvSpPr>
            <p:nvPr/>
          </p:nvSpPr>
          <p:spPr bwMode="auto">
            <a:xfrm>
              <a:off x="30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Oval 51"/>
            <p:cNvSpPr>
              <a:spLocks noChangeArrowheads="1"/>
            </p:cNvSpPr>
            <p:nvPr/>
          </p:nvSpPr>
          <p:spPr bwMode="auto">
            <a:xfrm>
              <a:off x="3936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Oval 52"/>
            <p:cNvSpPr>
              <a:spLocks noChangeArrowheads="1"/>
            </p:cNvSpPr>
            <p:nvPr/>
          </p:nvSpPr>
          <p:spPr bwMode="auto">
            <a:xfrm>
              <a:off x="3936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53"/>
            <p:cNvSpPr>
              <a:spLocks noChangeArrowheads="1"/>
            </p:cNvSpPr>
            <p:nvPr/>
          </p:nvSpPr>
          <p:spPr bwMode="auto">
            <a:xfrm>
              <a:off x="3360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54"/>
            <p:cNvSpPr>
              <a:spLocks noChangeArrowheads="1"/>
            </p:cNvSpPr>
            <p:nvPr/>
          </p:nvSpPr>
          <p:spPr bwMode="auto">
            <a:xfrm>
              <a:off x="3408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55"/>
            <p:cNvSpPr>
              <a:spLocks noChangeArrowheads="1"/>
            </p:cNvSpPr>
            <p:nvPr/>
          </p:nvSpPr>
          <p:spPr bwMode="auto">
            <a:xfrm>
              <a:off x="4464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56"/>
            <p:cNvSpPr>
              <a:spLocks noChangeArrowheads="1"/>
            </p:cNvSpPr>
            <p:nvPr/>
          </p:nvSpPr>
          <p:spPr bwMode="auto">
            <a:xfrm>
              <a:off x="4416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57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" name="Group 73"/>
          <p:cNvGrpSpPr>
            <a:grpSpLocks/>
          </p:cNvGrpSpPr>
          <p:nvPr/>
        </p:nvGrpSpPr>
        <p:grpSpPr bwMode="auto">
          <a:xfrm flipV="1">
            <a:off x="1676400" y="5715000"/>
            <a:ext cx="1096963" cy="642938"/>
            <a:chOff x="144" y="2256"/>
            <a:chExt cx="1872" cy="816"/>
          </a:xfrm>
        </p:grpSpPr>
        <p:sp>
          <p:nvSpPr>
            <p:cNvPr id="135" name="Oval 74"/>
            <p:cNvSpPr>
              <a:spLocks noChangeArrowheads="1"/>
            </p:cNvSpPr>
            <p:nvPr/>
          </p:nvSpPr>
          <p:spPr bwMode="auto">
            <a:xfrm>
              <a:off x="192" y="2304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75"/>
            <p:cNvSpPr>
              <a:spLocks noChangeArrowheads="1"/>
            </p:cNvSpPr>
            <p:nvPr/>
          </p:nvSpPr>
          <p:spPr bwMode="auto">
            <a:xfrm>
              <a:off x="144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Oval 76"/>
            <p:cNvSpPr>
              <a:spLocks noChangeArrowheads="1"/>
            </p:cNvSpPr>
            <p:nvPr/>
          </p:nvSpPr>
          <p:spPr bwMode="auto">
            <a:xfrm>
              <a:off x="1056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77"/>
            <p:cNvSpPr>
              <a:spLocks noChangeArrowheads="1"/>
            </p:cNvSpPr>
            <p:nvPr/>
          </p:nvSpPr>
          <p:spPr bwMode="auto">
            <a:xfrm>
              <a:off x="1056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78"/>
            <p:cNvSpPr>
              <a:spLocks noChangeArrowheads="1"/>
            </p:cNvSpPr>
            <p:nvPr/>
          </p:nvSpPr>
          <p:spPr bwMode="auto">
            <a:xfrm>
              <a:off x="48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79"/>
            <p:cNvSpPr>
              <a:spLocks noChangeArrowheads="1"/>
            </p:cNvSpPr>
            <p:nvPr/>
          </p:nvSpPr>
          <p:spPr bwMode="auto">
            <a:xfrm>
              <a:off x="528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Oval 80"/>
            <p:cNvSpPr>
              <a:spLocks noChangeArrowheads="1"/>
            </p:cNvSpPr>
            <p:nvPr/>
          </p:nvSpPr>
          <p:spPr bwMode="auto">
            <a:xfrm>
              <a:off x="158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81"/>
            <p:cNvSpPr>
              <a:spLocks noChangeArrowheads="1"/>
            </p:cNvSpPr>
            <p:nvPr/>
          </p:nvSpPr>
          <p:spPr bwMode="auto">
            <a:xfrm>
              <a:off x="1536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82"/>
            <p:cNvSpPr>
              <a:spLocks noChangeArrowheads="1"/>
            </p:cNvSpPr>
            <p:nvPr/>
          </p:nvSpPr>
          <p:spPr bwMode="auto">
            <a:xfrm>
              <a:off x="1920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" name="Group 84"/>
          <p:cNvGrpSpPr>
            <a:grpSpLocks/>
          </p:cNvGrpSpPr>
          <p:nvPr/>
        </p:nvGrpSpPr>
        <p:grpSpPr bwMode="auto">
          <a:xfrm rot="10800000">
            <a:off x="838200" y="4800600"/>
            <a:ext cx="1096963" cy="642938"/>
            <a:chOff x="144" y="2256"/>
            <a:chExt cx="1872" cy="816"/>
          </a:xfrm>
        </p:grpSpPr>
        <p:sp>
          <p:nvSpPr>
            <p:cNvPr id="145" name="Oval 85"/>
            <p:cNvSpPr>
              <a:spLocks noChangeArrowheads="1"/>
            </p:cNvSpPr>
            <p:nvPr/>
          </p:nvSpPr>
          <p:spPr bwMode="auto">
            <a:xfrm flipH="1">
              <a:off x="192" y="2304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Oval 86"/>
            <p:cNvSpPr>
              <a:spLocks noChangeArrowheads="1"/>
            </p:cNvSpPr>
            <p:nvPr/>
          </p:nvSpPr>
          <p:spPr bwMode="auto">
            <a:xfrm>
              <a:off x="144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Oval 87"/>
            <p:cNvSpPr>
              <a:spLocks noChangeArrowheads="1"/>
            </p:cNvSpPr>
            <p:nvPr/>
          </p:nvSpPr>
          <p:spPr bwMode="auto">
            <a:xfrm>
              <a:off x="1056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Oval 88"/>
            <p:cNvSpPr>
              <a:spLocks noChangeArrowheads="1"/>
            </p:cNvSpPr>
            <p:nvPr/>
          </p:nvSpPr>
          <p:spPr bwMode="auto">
            <a:xfrm>
              <a:off x="1056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Oval 89"/>
            <p:cNvSpPr>
              <a:spLocks noChangeArrowheads="1"/>
            </p:cNvSpPr>
            <p:nvPr/>
          </p:nvSpPr>
          <p:spPr bwMode="auto">
            <a:xfrm>
              <a:off x="48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90"/>
            <p:cNvSpPr>
              <a:spLocks noChangeArrowheads="1"/>
            </p:cNvSpPr>
            <p:nvPr/>
          </p:nvSpPr>
          <p:spPr bwMode="auto">
            <a:xfrm>
              <a:off x="528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91"/>
            <p:cNvSpPr>
              <a:spLocks noChangeArrowheads="1"/>
            </p:cNvSpPr>
            <p:nvPr/>
          </p:nvSpPr>
          <p:spPr bwMode="auto">
            <a:xfrm>
              <a:off x="158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92"/>
            <p:cNvSpPr>
              <a:spLocks noChangeArrowheads="1"/>
            </p:cNvSpPr>
            <p:nvPr/>
          </p:nvSpPr>
          <p:spPr bwMode="auto">
            <a:xfrm>
              <a:off x="1536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93"/>
            <p:cNvSpPr>
              <a:spLocks noChangeArrowheads="1"/>
            </p:cNvSpPr>
            <p:nvPr/>
          </p:nvSpPr>
          <p:spPr bwMode="auto">
            <a:xfrm>
              <a:off x="1920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" name="Group 95"/>
          <p:cNvGrpSpPr>
            <a:grpSpLocks/>
          </p:cNvGrpSpPr>
          <p:nvPr/>
        </p:nvGrpSpPr>
        <p:grpSpPr bwMode="auto">
          <a:xfrm rot="10800000" flipV="1">
            <a:off x="7315200" y="5867400"/>
            <a:ext cx="1096963" cy="642938"/>
            <a:chOff x="144" y="2256"/>
            <a:chExt cx="1872" cy="816"/>
          </a:xfrm>
        </p:grpSpPr>
        <p:sp>
          <p:nvSpPr>
            <p:cNvPr id="155" name="Oval 96"/>
            <p:cNvSpPr>
              <a:spLocks noChangeArrowheads="1"/>
            </p:cNvSpPr>
            <p:nvPr/>
          </p:nvSpPr>
          <p:spPr bwMode="auto">
            <a:xfrm>
              <a:off x="192" y="2304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97"/>
            <p:cNvSpPr>
              <a:spLocks noChangeArrowheads="1"/>
            </p:cNvSpPr>
            <p:nvPr/>
          </p:nvSpPr>
          <p:spPr bwMode="auto">
            <a:xfrm>
              <a:off x="144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Oval 98"/>
            <p:cNvSpPr>
              <a:spLocks noChangeArrowheads="1"/>
            </p:cNvSpPr>
            <p:nvPr/>
          </p:nvSpPr>
          <p:spPr bwMode="auto">
            <a:xfrm>
              <a:off x="1056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Oval 99"/>
            <p:cNvSpPr>
              <a:spLocks noChangeArrowheads="1"/>
            </p:cNvSpPr>
            <p:nvPr/>
          </p:nvSpPr>
          <p:spPr bwMode="auto">
            <a:xfrm>
              <a:off x="1056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100"/>
            <p:cNvSpPr>
              <a:spLocks noChangeArrowheads="1"/>
            </p:cNvSpPr>
            <p:nvPr/>
          </p:nvSpPr>
          <p:spPr bwMode="auto">
            <a:xfrm>
              <a:off x="48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101"/>
            <p:cNvSpPr>
              <a:spLocks noChangeArrowheads="1"/>
            </p:cNvSpPr>
            <p:nvPr/>
          </p:nvSpPr>
          <p:spPr bwMode="auto">
            <a:xfrm>
              <a:off x="528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102"/>
            <p:cNvSpPr>
              <a:spLocks noChangeArrowheads="1"/>
            </p:cNvSpPr>
            <p:nvPr/>
          </p:nvSpPr>
          <p:spPr bwMode="auto">
            <a:xfrm>
              <a:off x="158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103"/>
            <p:cNvSpPr>
              <a:spLocks noChangeArrowheads="1"/>
            </p:cNvSpPr>
            <p:nvPr/>
          </p:nvSpPr>
          <p:spPr bwMode="auto">
            <a:xfrm>
              <a:off x="1536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104"/>
            <p:cNvSpPr>
              <a:spLocks noChangeArrowheads="1"/>
            </p:cNvSpPr>
            <p:nvPr/>
          </p:nvSpPr>
          <p:spPr bwMode="auto">
            <a:xfrm>
              <a:off x="1920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" name="Group 106"/>
          <p:cNvGrpSpPr>
            <a:grpSpLocks/>
          </p:cNvGrpSpPr>
          <p:nvPr/>
        </p:nvGrpSpPr>
        <p:grpSpPr bwMode="auto">
          <a:xfrm rot="10800000">
            <a:off x="533400" y="3733800"/>
            <a:ext cx="1096963" cy="641350"/>
            <a:chOff x="3024" y="2544"/>
            <a:chExt cx="1872" cy="816"/>
          </a:xfrm>
        </p:grpSpPr>
        <p:sp>
          <p:nvSpPr>
            <p:cNvPr id="165" name="Oval 107"/>
            <p:cNvSpPr>
              <a:spLocks noChangeArrowheads="1"/>
            </p:cNvSpPr>
            <p:nvPr/>
          </p:nvSpPr>
          <p:spPr bwMode="auto">
            <a:xfrm>
              <a:off x="3072" y="2592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108"/>
            <p:cNvSpPr>
              <a:spLocks noChangeArrowheads="1"/>
            </p:cNvSpPr>
            <p:nvPr/>
          </p:nvSpPr>
          <p:spPr bwMode="auto">
            <a:xfrm>
              <a:off x="30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109"/>
            <p:cNvSpPr>
              <a:spLocks noChangeArrowheads="1"/>
            </p:cNvSpPr>
            <p:nvPr/>
          </p:nvSpPr>
          <p:spPr bwMode="auto">
            <a:xfrm>
              <a:off x="3936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Oval 110"/>
            <p:cNvSpPr>
              <a:spLocks noChangeArrowheads="1"/>
            </p:cNvSpPr>
            <p:nvPr/>
          </p:nvSpPr>
          <p:spPr bwMode="auto">
            <a:xfrm>
              <a:off x="3936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111"/>
            <p:cNvSpPr>
              <a:spLocks noChangeArrowheads="1"/>
            </p:cNvSpPr>
            <p:nvPr/>
          </p:nvSpPr>
          <p:spPr bwMode="auto">
            <a:xfrm>
              <a:off x="3360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112"/>
            <p:cNvSpPr>
              <a:spLocks noChangeArrowheads="1"/>
            </p:cNvSpPr>
            <p:nvPr/>
          </p:nvSpPr>
          <p:spPr bwMode="auto">
            <a:xfrm>
              <a:off x="3408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Oval 113"/>
            <p:cNvSpPr>
              <a:spLocks noChangeArrowheads="1"/>
            </p:cNvSpPr>
            <p:nvPr/>
          </p:nvSpPr>
          <p:spPr bwMode="auto">
            <a:xfrm>
              <a:off x="4464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Oval 114"/>
            <p:cNvSpPr>
              <a:spLocks noChangeArrowheads="1"/>
            </p:cNvSpPr>
            <p:nvPr/>
          </p:nvSpPr>
          <p:spPr bwMode="auto">
            <a:xfrm>
              <a:off x="4416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115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" name="Group 117"/>
          <p:cNvGrpSpPr>
            <a:grpSpLocks/>
          </p:cNvGrpSpPr>
          <p:nvPr/>
        </p:nvGrpSpPr>
        <p:grpSpPr bwMode="auto">
          <a:xfrm flipV="1">
            <a:off x="3124200" y="5943600"/>
            <a:ext cx="1096963" cy="642938"/>
            <a:chOff x="3024" y="2544"/>
            <a:chExt cx="1872" cy="816"/>
          </a:xfrm>
        </p:grpSpPr>
        <p:sp>
          <p:nvSpPr>
            <p:cNvPr id="175" name="Oval 118"/>
            <p:cNvSpPr>
              <a:spLocks noChangeArrowheads="1"/>
            </p:cNvSpPr>
            <p:nvPr/>
          </p:nvSpPr>
          <p:spPr bwMode="auto">
            <a:xfrm>
              <a:off x="3072" y="2592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119"/>
            <p:cNvSpPr>
              <a:spLocks noChangeArrowheads="1"/>
            </p:cNvSpPr>
            <p:nvPr/>
          </p:nvSpPr>
          <p:spPr bwMode="auto">
            <a:xfrm>
              <a:off x="30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120"/>
            <p:cNvSpPr>
              <a:spLocks noChangeArrowheads="1"/>
            </p:cNvSpPr>
            <p:nvPr/>
          </p:nvSpPr>
          <p:spPr bwMode="auto">
            <a:xfrm>
              <a:off x="3936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Oval 121"/>
            <p:cNvSpPr>
              <a:spLocks noChangeArrowheads="1"/>
            </p:cNvSpPr>
            <p:nvPr/>
          </p:nvSpPr>
          <p:spPr bwMode="auto">
            <a:xfrm>
              <a:off x="3936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Oval 122"/>
            <p:cNvSpPr>
              <a:spLocks noChangeArrowheads="1"/>
            </p:cNvSpPr>
            <p:nvPr/>
          </p:nvSpPr>
          <p:spPr bwMode="auto">
            <a:xfrm>
              <a:off x="3360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123"/>
            <p:cNvSpPr>
              <a:spLocks noChangeArrowheads="1"/>
            </p:cNvSpPr>
            <p:nvPr/>
          </p:nvSpPr>
          <p:spPr bwMode="auto">
            <a:xfrm>
              <a:off x="3408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124"/>
            <p:cNvSpPr>
              <a:spLocks noChangeArrowheads="1"/>
            </p:cNvSpPr>
            <p:nvPr/>
          </p:nvSpPr>
          <p:spPr bwMode="auto">
            <a:xfrm>
              <a:off x="4464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Oval 125"/>
            <p:cNvSpPr>
              <a:spLocks noChangeArrowheads="1"/>
            </p:cNvSpPr>
            <p:nvPr/>
          </p:nvSpPr>
          <p:spPr bwMode="auto">
            <a:xfrm>
              <a:off x="4416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Oval 126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" name="Group 128"/>
          <p:cNvGrpSpPr>
            <a:grpSpLocks/>
          </p:cNvGrpSpPr>
          <p:nvPr/>
        </p:nvGrpSpPr>
        <p:grpSpPr bwMode="auto">
          <a:xfrm rot="10800000" flipV="1">
            <a:off x="8047038" y="5181600"/>
            <a:ext cx="1096962" cy="642938"/>
            <a:chOff x="3024" y="2544"/>
            <a:chExt cx="1872" cy="816"/>
          </a:xfrm>
        </p:grpSpPr>
        <p:sp>
          <p:nvSpPr>
            <p:cNvPr id="185" name="Oval 129"/>
            <p:cNvSpPr>
              <a:spLocks noChangeArrowheads="1"/>
            </p:cNvSpPr>
            <p:nvPr/>
          </p:nvSpPr>
          <p:spPr bwMode="auto">
            <a:xfrm>
              <a:off x="3072" y="2592"/>
              <a:ext cx="177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Oval 130"/>
            <p:cNvSpPr>
              <a:spLocks noChangeArrowheads="1"/>
            </p:cNvSpPr>
            <p:nvPr/>
          </p:nvSpPr>
          <p:spPr bwMode="auto">
            <a:xfrm>
              <a:off x="30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Oval 131"/>
            <p:cNvSpPr>
              <a:spLocks noChangeArrowheads="1"/>
            </p:cNvSpPr>
            <p:nvPr/>
          </p:nvSpPr>
          <p:spPr bwMode="auto">
            <a:xfrm>
              <a:off x="3936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Oval 132"/>
            <p:cNvSpPr>
              <a:spLocks noChangeArrowheads="1"/>
            </p:cNvSpPr>
            <p:nvPr/>
          </p:nvSpPr>
          <p:spPr bwMode="auto">
            <a:xfrm>
              <a:off x="3936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Oval 133"/>
            <p:cNvSpPr>
              <a:spLocks noChangeArrowheads="1"/>
            </p:cNvSpPr>
            <p:nvPr/>
          </p:nvSpPr>
          <p:spPr bwMode="auto">
            <a:xfrm>
              <a:off x="3360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134"/>
            <p:cNvSpPr>
              <a:spLocks noChangeArrowheads="1"/>
            </p:cNvSpPr>
            <p:nvPr/>
          </p:nvSpPr>
          <p:spPr bwMode="auto">
            <a:xfrm>
              <a:off x="3408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Oval 135"/>
            <p:cNvSpPr>
              <a:spLocks noChangeArrowheads="1"/>
            </p:cNvSpPr>
            <p:nvPr/>
          </p:nvSpPr>
          <p:spPr bwMode="auto">
            <a:xfrm>
              <a:off x="4464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Oval 136"/>
            <p:cNvSpPr>
              <a:spLocks noChangeArrowheads="1"/>
            </p:cNvSpPr>
            <p:nvPr/>
          </p:nvSpPr>
          <p:spPr bwMode="auto">
            <a:xfrm>
              <a:off x="4416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Oval 137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" name="Multiply 193"/>
          <p:cNvSpPr/>
          <p:nvPr/>
        </p:nvSpPr>
        <p:spPr bwMode="auto">
          <a:xfrm>
            <a:off x="1364524" y="4031588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5" name="Multiply 194"/>
          <p:cNvSpPr/>
          <p:nvPr/>
        </p:nvSpPr>
        <p:spPr bwMode="auto">
          <a:xfrm>
            <a:off x="1682193" y="4829319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6" name="Multiply 195"/>
          <p:cNvSpPr/>
          <p:nvPr/>
        </p:nvSpPr>
        <p:spPr bwMode="auto">
          <a:xfrm>
            <a:off x="2240104" y="5610178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7" name="Multiply 196"/>
          <p:cNvSpPr/>
          <p:nvPr/>
        </p:nvSpPr>
        <p:spPr bwMode="auto">
          <a:xfrm>
            <a:off x="3369251" y="5816880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8" name="Multiply 197"/>
          <p:cNvSpPr/>
          <p:nvPr/>
        </p:nvSpPr>
        <p:spPr bwMode="auto">
          <a:xfrm>
            <a:off x="4459579" y="6012329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9" name="Multiply 198"/>
          <p:cNvSpPr/>
          <p:nvPr/>
        </p:nvSpPr>
        <p:spPr bwMode="auto">
          <a:xfrm>
            <a:off x="5950193" y="6271839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0" name="Multiply 199"/>
          <p:cNvSpPr/>
          <p:nvPr/>
        </p:nvSpPr>
        <p:spPr bwMode="auto">
          <a:xfrm>
            <a:off x="7540217" y="6268131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Multiply 200"/>
          <p:cNvSpPr/>
          <p:nvPr/>
        </p:nvSpPr>
        <p:spPr bwMode="auto">
          <a:xfrm>
            <a:off x="8595519" y="5590521"/>
            <a:ext cx="317494" cy="353079"/>
          </a:xfrm>
          <a:prstGeom prst="mathMultiply">
            <a:avLst>
              <a:gd name="adj1" fmla="val 1408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53" y="0"/>
            <a:ext cx="1431422" cy="1729635"/>
          </a:xfrm>
          <a:prstGeom prst="rect">
            <a:avLst/>
          </a:prstGeom>
        </p:spPr>
      </p:pic>
    </p:spTree>
  </p:cSld>
  <p:clrMapOvr>
    <a:masterClrMapping/>
  </p:clrMapOvr>
  <p:transition advTm="1984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Probabilistic Embedding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5715000" y="1981200"/>
            <a:ext cx="2819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56388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7086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7086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6248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7924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7848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8458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553200" y="1600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8382000" y="2743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543800" y="3048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477000" y="3124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638800" y="28194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5715000" y="1905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8153400" y="1905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7391400" y="1600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7909" name="Text Box 110"/>
          <p:cNvSpPr txBox="1">
            <a:spLocks noChangeArrowheads="1"/>
          </p:cNvSpPr>
          <p:nvPr/>
        </p:nvSpPr>
        <p:spPr bwMode="auto">
          <a:xfrm>
            <a:off x="6934200" y="3276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</a:rPr>
              <a:t>u</a:t>
            </a:r>
          </a:p>
        </p:txBody>
      </p:sp>
      <p:sp>
        <p:nvSpPr>
          <p:cNvPr id="37910" name="Text Box 111"/>
          <p:cNvSpPr txBox="1">
            <a:spLocks noChangeArrowheads="1"/>
          </p:cNvSpPr>
          <p:nvPr/>
        </p:nvSpPr>
        <p:spPr bwMode="auto">
          <a:xfrm>
            <a:off x="8001000" y="3124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11" name="Rectangle 112"/>
              <p:cNvSpPr>
                <a:spLocks noChangeArrowheads="1"/>
              </p:cNvSpPr>
              <p:nvPr/>
            </p:nvSpPr>
            <p:spPr bwMode="auto">
              <a:xfrm>
                <a:off x="457200" y="1524000"/>
                <a:ext cx="5575300" cy="3170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u="sng" dirty="0" smtClean="0">
                    <a:solidFill>
                      <a:schemeClr val="accent6"/>
                    </a:solidFill>
                  </a:rPr>
                  <a:t>Probabilistic Embedding</a:t>
                </a:r>
              </a:p>
              <a:p>
                <a:pPr algn="l"/>
                <a:endParaRPr lang="en-US" sz="2000" dirty="0">
                  <a:solidFill>
                    <a:schemeClr val="hlink"/>
                  </a:solidFill>
                </a:endParaRPr>
              </a:p>
              <a:p>
                <a:pPr algn="l"/>
                <a:r>
                  <a:rPr lang="en-US" sz="2000" dirty="0"/>
                  <a:t>Embed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𝑉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/>
                  <a:t>into a probability distribution over trees</a:t>
                </a:r>
              </a:p>
              <a:p>
                <a:pPr algn="l"/>
                <a:endParaRPr lang="en-US" sz="2000" dirty="0"/>
              </a:p>
              <a:p>
                <a:pPr algn="l"/>
                <a:r>
                  <a:rPr lang="en-US" sz="2000" dirty="0"/>
                  <a:t>such that:</a:t>
                </a:r>
              </a:p>
              <a:p>
                <a:pPr algn="l"/>
                <a:endParaRPr lang="en-US" sz="2000" dirty="0"/>
              </a:p>
              <a:p>
                <a:pPr algn="l">
                  <a:buFontTx/>
                  <a:buChar char="•"/>
                </a:pPr>
                <a:r>
                  <a:rPr lang="en-US" sz="2000" dirty="0"/>
                  <a:t> For each tree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𝑇</m:t>
                    </m:r>
                    <m:r>
                      <a:rPr lang="en-US" sz="2000" i="1" baseline="-25000" dirty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 baseline="-25000" dirty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)≥ 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pPr algn="l">
                  <a:buFontTx/>
                  <a:buChar char="•"/>
                </a:pPr>
                <a:endParaRPr lang="en-US" sz="2000" dirty="0"/>
              </a:p>
              <a:p>
                <a:pPr algn="l">
                  <a:buFontTx/>
                  <a:buChar char="•"/>
                </a:pPr>
                <a:r>
                  <a:rPr lang="en-US" sz="2000" dirty="0"/>
                  <a:t> Expected value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 err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i="1" dirty="0" err="1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 dirty="0" err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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7911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524000"/>
                <a:ext cx="5575300" cy="3170099"/>
              </a:xfrm>
              <a:prstGeom prst="rect">
                <a:avLst/>
              </a:prstGeom>
              <a:blipFill rotWithShape="1">
                <a:blip r:embed="rId2"/>
                <a:stretch>
                  <a:fillRect l="-1093" t="-769" r="-109" b="-2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154" name="Line 114"/>
          <p:cNvSpPr>
            <a:spLocks noChangeShapeType="1"/>
          </p:cNvSpPr>
          <p:nvPr/>
        </p:nvSpPr>
        <p:spPr bwMode="auto">
          <a:xfrm flipH="1" flipV="1">
            <a:off x="4062622" y="4694099"/>
            <a:ext cx="660220" cy="98368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55" name="Text Box 115"/>
          <p:cNvSpPr txBox="1">
            <a:spLocks noChangeArrowheads="1"/>
          </p:cNvSpPr>
          <p:nvPr/>
        </p:nvSpPr>
        <p:spPr bwMode="auto">
          <a:xfrm>
            <a:off x="4721255" y="5449181"/>
            <a:ext cx="167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latin typeface="Trebuchet MS" pitchFamily="34" charset="0"/>
              </a:rPr>
              <a:t>Distortion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Princeton 2011</a:t>
            </a:r>
            <a:endParaRPr lang="en-US" dirty="0"/>
          </a:p>
        </p:txBody>
      </p:sp>
    </p:spTree>
  </p:cSld>
  <p:clrMapOvr>
    <a:masterClrMapping/>
  </p:clrMapOvr>
  <p:transition advTm="22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54" grpId="0" animBg="1"/>
      <p:bldP spid="871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6" y="1181893"/>
            <a:ext cx="7772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Can any metric be </a:t>
            </a:r>
            <a:r>
              <a:rPr lang="en-US" sz="2000" b="1" u="sng" dirty="0" smtClean="0">
                <a:solidFill>
                  <a:schemeClr val="accent6"/>
                </a:solidFill>
              </a:rPr>
              <a:t>probabilistically approximated</a:t>
            </a:r>
            <a:r>
              <a:rPr lang="en-US" sz="2000" dirty="0" smtClean="0">
                <a:solidFill>
                  <a:schemeClr val="accent6"/>
                </a:solidFill>
              </a:rPr>
              <a:t> by a </a:t>
            </a:r>
            <a:r>
              <a:rPr lang="en-US" sz="2000" b="1" u="sng" dirty="0" smtClean="0">
                <a:solidFill>
                  <a:schemeClr val="accent6"/>
                </a:solidFill>
              </a:rPr>
              <a:t>tree</a:t>
            </a:r>
            <a:r>
              <a:rPr lang="en-US" sz="2000" dirty="0" smtClean="0">
                <a:solidFill>
                  <a:schemeClr val="accent6"/>
                </a:solidFill>
              </a:rPr>
              <a:t> metric?</a:t>
            </a:r>
          </a:p>
        </p:txBody>
      </p:sp>
      <p:sp>
        <p:nvSpPr>
          <p:cNvPr id="29708" name="AutoShape 22"/>
          <p:cNvSpPr>
            <a:spLocks noChangeAspect="1" noChangeArrowheads="1"/>
          </p:cNvSpPr>
          <p:nvPr/>
        </p:nvSpPr>
        <p:spPr bwMode="auto">
          <a:xfrm>
            <a:off x="2087563" y="4175127"/>
            <a:ext cx="323850" cy="511175"/>
          </a:xfrm>
          <a:prstGeom prst="downArrow">
            <a:avLst>
              <a:gd name="adj1" fmla="val 50000"/>
              <a:gd name="adj2" fmla="val 394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AutoShape 23"/>
          <p:cNvSpPr>
            <a:spLocks noChangeAspect="1" noChangeArrowheads="1"/>
          </p:cNvSpPr>
          <p:nvPr/>
        </p:nvSpPr>
        <p:spPr bwMode="auto">
          <a:xfrm>
            <a:off x="3832225" y="5394325"/>
            <a:ext cx="1778000" cy="487363"/>
          </a:xfrm>
          <a:prstGeom prst="rightArrow">
            <a:avLst>
              <a:gd name="adj1" fmla="val 50000"/>
              <a:gd name="adj2" fmla="val 912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AutoShape 44"/>
          <p:cNvSpPr>
            <a:spLocks noChangeAspect="1" noChangeArrowheads="1"/>
          </p:cNvSpPr>
          <p:nvPr/>
        </p:nvSpPr>
        <p:spPr bwMode="auto">
          <a:xfrm>
            <a:off x="6885782" y="4425953"/>
            <a:ext cx="312737" cy="360363"/>
          </a:xfrm>
          <a:prstGeom prst="upArrow">
            <a:avLst>
              <a:gd name="adj1" fmla="val 50000"/>
              <a:gd name="adj2" fmla="val 288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AutoShape 45"/>
          <p:cNvSpPr>
            <a:spLocks noChangeAspect="1" noChangeArrowheads="1"/>
          </p:cNvSpPr>
          <p:nvPr/>
        </p:nvSpPr>
        <p:spPr bwMode="auto">
          <a:xfrm>
            <a:off x="3729038" y="3524250"/>
            <a:ext cx="2287587" cy="198438"/>
          </a:xfrm>
          <a:prstGeom prst="rightArrow">
            <a:avLst>
              <a:gd name="adj1" fmla="val 50000"/>
              <a:gd name="adj2" fmla="val 28819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Text Box 46"/>
          <p:cNvSpPr txBox="1">
            <a:spLocks noChangeAspect="1" noChangeArrowheads="1"/>
          </p:cNvSpPr>
          <p:nvPr/>
        </p:nvSpPr>
        <p:spPr bwMode="auto">
          <a:xfrm>
            <a:off x="-111578" y="4229102"/>
            <a:ext cx="2365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6"/>
                </a:solidFill>
                <a:latin typeface="Trebuchet MS" pitchFamily="34" charset="0"/>
              </a:rPr>
              <a:t>Approximately</a:t>
            </a:r>
          </a:p>
        </p:txBody>
      </p:sp>
      <p:sp>
        <p:nvSpPr>
          <p:cNvPr id="29723" name="Text Box 47"/>
          <p:cNvSpPr txBox="1">
            <a:spLocks noChangeAspect="1" noChangeArrowheads="1"/>
          </p:cNvSpPr>
          <p:nvPr/>
        </p:nvSpPr>
        <p:spPr bwMode="auto">
          <a:xfrm>
            <a:off x="3586163" y="5019675"/>
            <a:ext cx="23955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latin typeface="Trebuchet MS" pitchFamily="34" charset="0"/>
              </a:rPr>
              <a:t>Easy solution</a:t>
            </a:r>
          </a:p>
        </p:txBody>
      </p:sp>
      <p:sp>
        <p:nvSpPr>
          <p:cNvPr id="19504" name="Text Box 48"/>
          <p:cNvSpPr txBox="1">
            <a:spLocks noChangeAspect="1" noChangeArrowheads="1"/>
          </p:cNvSpPr>
          <p:nvPr/>
        </p:nvSpPr>
        <p:spPr bwMode="auto">
          <a:xfrm>
            <a:off x="3418681" y="2757404"/>
            <a:ext cx="29083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latin typeface="Trebuchet MS" pitchFamily="34" charset="0"/>
              </a:rPr>
              <a:t>Approximately optimal </a:t>
            </a:r>
            <a:r>
              <a:rPr lang="en-US" dirty="0" smtClean="0">
                <a:latin typeface="Trebuchet MS" pitchFamily="34" charset="0"/>
              </a:rPr>
              <a:t>solution</a:t>
            </a:r>
          </a:p>
          <a:p>
            <a:pPr algn="l" eaLnBrk="1" hangingPunct="1">
              <a:spcBef>
                <a:spcPct val="50000"/>
              </a:spcBef>
            </a:pPr>
            <a:endParaRPr lang="en-US" dirty="0">
              <a:latin typeface="Trebuchet MS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dirty="0" smtClean="0">
                <a:latin typeface="Trebuchet MS" pitchFamily="34" charset="0"/>
              </a:rPr>
              <a:t>(in Expectation)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50" name="Line 18"/>
          <p:cNvSpPr>
            <a:spLocks noChangeShapeType="1"/>
          </p:cNvSpPr>
          <p:nvPr/>
        </p:nvSpPr>
        <p:spPr bwMode="auto">
          <a:xfrm flipV="1">
            <a:off x="6037263" y="5583238"/>
            <a:ext cx="655637" cy="26035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" name="Line 19"/>
          <p:cNvSpPr>
            <a:spLocks noChangeShapeType="1"/>
          </p:cNvSpPr>
          <p:nvPr/>
        </p:nvSpPr>
        <p:spPr bwMode="auto">
          <a:xfrm flipH="1" flipV="1">
            <a:off x="6692900" y="5583238"/>
            <a:ext cx="80963" cy="7842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" name="Line 20"/>
          <p:cNvSpPr>
            <a:spLocks noChangeShapeType="1"/>
          </p:cNvSpPr>
          <p:nvPr/>
        </p:nvSpPr>
        <p:spPr bwMode="auto">
          <a:xfrm flipV="1">
            <a:off x="6692900" y="5148263"/>
            <a:ext cx="244475" cy="434975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7756525" y="5321301"/>
            <a:ext cx="712788" cy="493712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>
            <a:off x="7637463" y="4538663"/>
            <a:ext cx="152400" cy="838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 flipV="1">
            <a:off x="8086725" y="5834063"/>
            <a:ext cx="312738" cy="257175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" name="Line 30"/>
          <p:cNvSpPr>
            <a:spLocks noChangeShapeType="1"/>
          </p:cNvSpPr>
          <p:nvPr/>
        </p:nvSpPr>
        <p:spPr bwMode="auto">
          <a:xfrm>
            <a:off x="6692900" y="5605463"/>
            <a:ext cx="1676400" cy="228600"/>
          </a:xfrm>
          <a:prstGeom prst="line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Oval 32"/>
          <p:cNvSpPr>
            <a:spLocks noChangeAspect="1" noChangeArrowheads="1"/>
          </p:cNvSpPr>
          <p:nvPr/>
        </p:nvSpPr>
        <p:spPr bwMode="auto">
          <a:xfrm>
            <a:off x="6646863" y="5543551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6"/>
          <p:cNvSpPr>
            <a:spLocks noChangeAspect="1" noChangeArrowheads="1"/>
          </p:cNvSpPr>
          <p:nvPr/>
        </p:nvSpPr>
        <p:spPr bwMode="auto">
          <a:xfrm>
            <a:off x="5930900" y="5776913"/>
            <a:ext cx="182563" cy="1825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5"/>
          <p:cNvSpPr>
            <a:spLocks noChangeAspect="1" noChangeArrowheads="1"/>
          </p:cNvSpPr>
          <p:nvPr/>
        </p:nvSpPr>
        <p:spPr bwMode="auto">
          <a:xfrm>
            <a:off x="6875463" y="5010151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9"/>
          <p:cNvSpPr>
            <a:spLocks noChangeAspect="1" noChangeArrowheads="1"/>
          </p:cNvSpPr>
          <p:nvPr/>
        </p:nvSpPr>
        <p:spPr bwMode="auto">
          <a:xfrm>
            <a:off x="7727950" y="5207001"/>
            <a:ext cx="182563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1"/>
          <p:cNvSpPr>
            <a:spLocks noChangeAspect="1" noChangeArrowheads="1"/>
          </p:cNvSpPr>
          <p:nvPr/>
        </p:nvSpPr>
        <p:spPr bwMode="auto">
          <a:xfrm>
            <a:off x="7561263" y="4400551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10"/>
          <p:cNvSpPr>
            <a:spLocks noChangeAspect="1" noChangeArrowheads="1"/>
          </p:cNvSpPr>
          <p:nvPr/>
        </p:nvSpPr>
        <p:spPr bwMode="auto">
          <a:xfrm>
            <a:off x="8399463" y="5772151"/>
            <a:ext cx="182562" cy="1825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8"/>
          <p:cNvSpPr>
            <a:spLocks noChangeAspect="1" noChangeArrowheads="1"/>
          </p:cNvSpPr>
          <p:nvPr/>
        </p:nvSpPr>
        <p:spPr bwMode="auto">
          <a:xfrm>
            <a:off x="7942263" y="6076951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7"/>
          <p:cNvSpPr>
            <a:spLocks noChangeAspect="1" noChangeArrowheads="1"/>
          </p:cNvSpPr>
          <p:nvPr/>
        </p:nvSpPr>
        <p:spPr bwMode="auto">
          <a:xfrm>
            <a:off x="6710363" y="6356351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 flipV="1">
            <a:off x="935152" y="5411789"/>
            <a:ext cx="655637" cy="26035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flipH="1" flipV="1">
            <a:off x="1590789" y="5411789"/>
            <a:ext cx="80963" cy="7842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V="1">
            <a:off x="1590789" y="4976814"/>
            <a:ext cx="244475" cy="4349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" name="Line 24"/>
          <p:cNvSpPr>
            <a:spLocks noChangeShapeType="1"/>
          </p:cNvSpPr>
          <p:nvPr/>
        </p:nvSpPr>
        <p:spPr bwMode="auto">
          <a:xfrm>
            <a:off x="2654414" y="5149852"/>
            <a:ext cx="712788" cy="493712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>
            <a:off x="2535352" y="4367214"/>
            <a:ext cx="152400" cy="838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" name="Line 29"/>
          <p:cNvSpPr>
            <a:spLocks noChangeShapeType="1"/>
          </p:cNvSpPr>
          <p:nvPr/>
        </p:nvSpPr>
        <p:spPr bwMode="auto">
          <a:xfrm flipV="1">
            <a:off x="2984614" y="5662614"/>
            <a:ext cx="312738" cy="2571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" name="Line 30"/>
          <p:cNvSpPr>
            <a:spLocks noChangeShapeType="1"/>
          </p:cNvSpPr>
          <p:nvPr/>
        </p:nvSpPr>
        <p:spPr bwMode="auto">
          <a:xfrm>
            <a:off x="1620952" y="5434014"/>
            <a:ext cx="1676400" cy="2286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" name="Oval 32"/>
          <p:cNvSpPr>
            <a:spLocks noChangeAspect="1" noChangeArrowheads="1"/>
          </p:cNvSpPr>
          <p:nvPr/>
        </p:nvSpPr>
        <p:spPr bwMode="auto">
          <a:xfrm>
            <a:off x="1544752" y="5372102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6"/>
          <p:cNvSpPr>
            <a:spLocks noChangeAspect="1" noChangeArrowheads="1"/>
          </p:cNvSpPr>
          <p:nvPr/>
        </p:nvSpPr>
        <p:spPr bwMode="auto">
          <a:xfrm>
            <a:off x="828789" y="5605464"/>
            <a:ext cx="182563" cy="1825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5"/>
          <p:cNvSpPr>
            <a:spLocks noChangeAspect="1" noChangeArrowheads="1"/>
          </p:cNvSpPr>
          <p:nvPr/>
        </p:nvSpPr>
        <p:spPr bwMode="auto">
          <a:xfrm>
            <a:off x="1773352" y="4838702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9"/>
          <p:cNvSpPr>
            <a:spLocks noChangeAspect="1" noChangeArrowheads="1"/>
          </p:cNvSpPr>
          <p:nvPr/>
        </p:nvSpPr>
        <p:spPr bwMode="auto">
          <a:xfrm>
            <a:off x="2625839" y="5035552"/>
            <a:ext cx="182563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11"/>
          <p:cNvSpPr>
            <a:spLocks noChangeAspect="1" noChangeArrowheads="1"/>
          </p:cNvSpPr>
          <p:nvPr/>
        </p:nvSpPr>
        <p:spPr bwMode="auto">
          <a:xfrm>
            <a:off x="2459152" y="4229102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0"/>
          <p:cNvSpPr>
            <a:spLocks noChangeAspect="1" noChangeArrowheads="1"/>
          </p:cNvSpPr>
          <p:nvPr/>
        </p:nvSpPr>
        <p:spPr bwMode="auto">
          <a:xfrm>
            <a:off x="3297352" y="5600702"/>
            <a:ext cx="182562" cy="1825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8"/>
          <p:cNvSpPr>
            <a:spLocks noChangeAspect="1" noChangeArrowheads="1"/>
          </p:cNvSpPr>
          <p:nvPr/>
        </p:nvSpPr>
        <p:spPr bwMode="auto">
          <a:xfrm>
            <a:off x="2840152" y="5905502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7"/>
          <p:cNvSpPr>
            <a:spLocks noChangeAspect="1" noChangeArrowheads="1"/>
          </p:cNvSpPr>
          <p:nvPr/>
        </p:nvSpPr>
        <p:spPr bwMode="auto">
          <a:xfrm>
            <a:off x="1608252" y="6184902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>
            <a:off x="6915945" y="3240996"/>
            <a:ext cx="1219200" cy="5334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" name="Line 15"/>
          <p:cNvSpPr>
            <a:spLocks noChangeShapeType="1"/>
          </p:cNvSpPr>
          <p:nvPr/>
        </p:nvSpPr>
        <p:spPr bwMode="auto">
          <a:xfrm flipH="1" flipV="1">
            <a:off x="7130257" y="2769508"/>
            <a:ext cx="409575" cy="857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" name="Line 16"/>
          <p:cNvSpPr>
            <a:spLocks noChangeShapeType="1"/>
          </p:cNvSpPr>
          <p:nvPr/>
        </p:nvSpPr>
        <p:spPr bwMode="auto">
          <a:xfrm>
            <a:off x="7539832" y="2855233"/>
            <a:ext cx="246063" cy="87313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" name="Line 17"/>
          <p:cNvSpPr>
            <a:spLocks noChangeShapeType="1"/>
          </p:cNvSpPr>
          <p:nvPr/>
        </p:nvSpPr>
        <p:spPr bwMode="auto">
          <a:xfrm>
            <a:off x="7785895" y="2942546"/>
            <a:ext cx="163512" cy="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" name="Line 18"/>
          <p:cNvSpPr>
            <a:spLocks noChangeShapeType="1"/>
          </p:cNvSpPr>
          <p:nvPr/>
        </p:nvSpPr>
        <p:spPr bwMode="auto">
          <a:xfrm flipV="1">
            <a:off x="6230145" y="3204483"/>
            <a:ext cx="655637" cy="2603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5" name="Line 19"/>
          <p:cNvSpPr>
            <a:spLocks noChangeShapeType="1"/>
          </p:cNvSpPr>
          <p:nvPr/>
        </p:nvSpPr>
        <p:spPr bwMode="auto">
          <a:xfrm flipH="1" flipV="1">
            <a:off x="6885782" y="3204483"/>
            <a:ext cx="80963" cy="7842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" name="Line 20"/>
          <p:cNvSpPr>
            <a:spLocks noChangeShapeType="1"/>
          </p:cNvSpPr>
          <p:nvPr/>
        </p:nvSpPr>
        <p:spPr bwMode="auto">
          <a:xfrm flipV="1">
            <a:off x="6885782" y="2769508"/>
            <a:ext cx="244475" cy="4349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/>
        </p:nvSpPr>
        <p:spPr bwMode="auto">
          <a:xfrm flipH="1">
            <a:off x="7539832" y="2159908"/>
            <a:ext cx="246063" cy="6953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" name="Line 22"/>
          <p:cNvSpPr>
            <a:spLocks noChangeShapeType="1"/>
          </p:cNvSpPr>
          <p:nvPr/>
        </p:nvSpPr>
        <p:spPr bwMode="auto">
          <a:xfrm>
            <a:off x="7785895" y="2942546"/>
            <a:ext cx="385762" cy="7905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9" name="Line 24"/>
          <p:cNvSpPr>
            <a:spLocks noChangeShapeType="1"/>
          </p:cNvSpPr>
          <p:nvPr/>
        </p:nvSpPr>
        <p:spPr bwMode="auto">
          <a:xfrm>
            <a:off x="7949407" y="2942546"/>
            <a:ext cx="712788" cy="493712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" name="Line 25"/>
          <p:cNvSpPr>
            <a:spLocks noChangeShapeType="1"/>
          </p:cNvSpPr>
          <p:nvPr/>
        </p:nvSpPr>
        <p:spPr bwMode="auto">
          <a:xfrm>
            <a:off x="6258720" y="3550558"/>
            <a:ext cx="685800" cy="457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 flipV="1">
            <a:off x="7068345" y="3760108"/>
            <a:ext cx="1066800" cy="3048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" name="Line 28"/>
          <p:cNvSpPr>
            <a:spLocks noChangeShapeType="1"/>
          </p:cNvSpPr>
          <p:nvPr/>
        </p:nvSpPr>
        <p:spPr bwMode="auto">
          <a:xfrm>
            <a:off x="7830345" y="2159908"/>
            <a:ext cx="152400" cy="838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" name="Line 29"/>
          <p:cNvSpPr>
            <a:spLocks noChangeShapeType="1"/>
          </p:cNvSpPr>
          <p:nvPr/>
        </p:nvSpPr>
        <p:spPr bwMode="auto">
          <a:xfrm flipV="1">
            <a:off x="8279607" y="3455308"/>
            <a:ext cx="312738" cy="2571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>
            <a:off x="6915945" y="3226708"/>
            <a:ext cx="1676400" cy="228600"/>
          </a:xfrm>
          <a:prstGeom prst="line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" name="Line 31"/>
          <p:cNvSpPr>
            <a:spLocks noChangeShapeType="1"/>
          </p:cNvSpPr>
          <p:nvPr/>
        </p:nvSpPr>
        <p:spPr bwMode="auto">
          <a:xfrm flipV="1">
            <a:off x="6230145" y="2788558"/>
            <a:ext cx="857250" cy="66675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" name="Oval 32"/>
          <p:cNvSpPr>
            <a:spLocks noChangeAspect="1" noChangeArrowheads="1"/>
          </p:cNvSpPr>
          <p:nvPr/>
        </p:nvSpPr>
        <p:spPr bwMode="auto">
          <a:xfrm>
            <a:off x="6839745" y="3164796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6"/>
          <p:cNvSpPr>
            <a:spLocks noChangeAspect="1" noChangeArrowheads="1"/>
          </p:cNvSpPr>
          <p:nvPr/>
        </p:nvSpPr>
        <p:spPr bwMode="auto">
          <a:xfrm>
            <a:off x="6123782" y="3398158"/>
            <a:ext cx="182563" cy="1825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5"/>
          <p:cNvSpPr>
            <a:spLocks noChangeAspect="1" noChangeArrowheads="1"/>
          </p:cNvSpPr>
          <p:nvPr/>
        </p:nvSpPr>
        <p:spPr bwMode="auto">
          <a:xfrm>
            <a:off x="7068345" y="2631396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9"/>
          <p:cNvSpPr>
            <a:spLocks noChangeAspect="1" noChangeArrowheads="1"/>
          </p:cNvSpPr>
          <p:nvPr/>
        </p:nvSpPr>
        <p:spPr bwMode="auto">
          <a:xfrm>
            <a:off x="7920832" y="2828246"/>
            <a:ext cx="182563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11"/>
          <p:cNvSpPr>
            <a:spLocks noChangeAspect="1" noChangeArrowheads="1"/>
          </p:cNvSpPr>
          <p:nvPr/>
        </p:nvSpPr>
        <p:spPr bwMode="auto">
          <a:xfrm>
            <a:off x="7754145" y="2021796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10"/>
          <p:cNvSpPr>
            <a:spLocks noChangeAspect="1" noChangeArrowheads="1"/>
          </p:cNvSpPr>
          <p:nvPr/>
        </p:nvSpPr>
        <p:spPr bwMode="auto">
          <a:xfrm>
            <a:off x="8592345" y="3393396"/>
            <a:ext cx="182562" cy="1825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8"/>
          <p:cNvSpPr>
            <a:spLocks noChangeAspect="1" noChangeArrowheads="1"/>
          </p:cNvSpPr>
          <p:nvPr/>
        </p:nvSpPr>
        <p:spPr bwMode="auto">
          <a:xfrm>
            <a:off x="8135145" y="3698196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7"/>
          <p:cNvSpPr>
            <a:spLocks noChangeAspect="1" noChangeArrowheads="1"/>
          </p:cNvSpPr>
          <p:nvPr/>
        </p:nvSpPr>
        <p:spPr bwMode="auto">
          <a:xfrm>
            <a:off x="6903245" y="3977596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4" name="Line 12"/>
          <p:cNvSpPr>
            <a:spLocks noChangeShapeType="1"/>
          </p:cNvSpPr>
          <p:nvPr/>
        </p:nvSpPr>
        <p:spPr bwMode="auto">
          <a:xfrm>
            <a:off x="1406640" y="3292475"/>
            <a:ext cx="1219200" cy="5334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" name="Line 15"/>
          <p:cNvSpPr>
            <a:spLocks noChangeShapeType="1"/>
          </p:cNvSpPr>
          <p:nvPr/>
        </p:nvSpPr>
        <p:spPr bwMode="auto">
          <a:xfrm flipH="1" flipV="1">
            <a:off x="1620952" y="2820987"/>
            <a:ext cx="409575" cy="857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" name="Line 16"/>
          <p:cNvSpPr>
            <a:spLocks noChangeShapeType="1"/>
          </p:cNvSpPr>
          <p:nvPr/>
        </p:nvSpPr>
        <p:spPr bwMode="auto">
          <a:xfrm>
            <a:off x="2030527" y="2906712"/>
            <a:ext cx="246063" cy="87313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7" name="Line 17"/>
          <p:cNvSpPr>
            <a:spLocks noChangeShapeType="1"/>
          </p:cNvSpPr>
          <p:nvPr/>
        </p:nvSpPr>
        <p:spPr bwMode="auto">
          <a:xfrm>
            <a:off x="2276590" y="2994025"/>
            <a:ext cx="163512" cy="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" name="Line 18"/>
          <p:cNvSpPr>
            <a:spLocks noChangeShapeType="1"/>
          </p:cNvSpPr>
          <p:nvPr/>
        </p:nvSpPr>
        <p:spPr bwMode="auto">
          <a:xfrm flipV="1">
            <a:off x="720840" y="3255962"/>
            <a:ext cx="655637" cy="26035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" name="Line 19"/>
          <p:cNvSpPr>
            <a:spLocks noChangeShapeType="1"/>
          </p:cNvSpPr>
          <p:nvPr/>
        </p:nvSpPr>
        <p:spPr bwMode="auto">
          <a:xfrm flipH="1" flipV="1">
            <a:off x="1376477" y="3255962"/>
            <a:ext cx="80963" cy="7842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" name="Line 20"/>
          <p:cNvSpPr>
            <a:spLocks noChangeShapeType="1"/>
          </p:cNvSpPr>
          <p:nvPr/>
        </p:nvSpPr>
        <p:spPr bwMode="auto">
          <a:xfrm flipV="1">
            <a:off x="1376477" y="2820987"/>
            <a:ext cx="244475" cy="4349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" name="Line 21"/>
          <p:cNvSpPr>
            <a:spLocks noChangeShapeType="1"/>
          </p:cNvSpPr>
          <p:nvPr/>
        </p:nvSpPr>
        <p:spPr bwMode="auto">
          <a:xfrm flipH="1">
            <a:off x="2030527" y="2211387"/>
            <a:ext cx="246063" cy="6953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" name="Line 22"/>
          <p:cNvSpPr>
            <a:spLocks noChangeShapeType="1"/>
          </p:cNvSpPr>
          <p:nvPr/>
        </p:nvSpPr>
        <p:spPr bwMode="auto">
          <a:xfrm>
            <a:off x="2276590" y="2994025"/>
            <a:ext cx="385762" cy="7905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" name="Line 24"/>
          <p:cNvSpPr>
            <a:spLocks noChangeShapeType="1"/>
          </p:cNvSpPr>
          <p:nvPr/>
        </p:nvSpPr>
        <p:spPr bwMode="auto">
          <a:xfrm>
            <a:off x="2440102" y="2994025"/>
            <a:ext cx="712788" cy="493712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" name="Line 25"/>
          <p:cNvSpPr>
            <a:spLocks noChangeShapeType="1"/>
          </p:cNvSpPr>
          <p:nvPr/>
        </p:nvSpPr>
        <p:spPr bwMode="auto">
          <a:xfrm>
            <a:off x="749415" y="3602037"/>
            <a:ext cx="685800" cy="457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" name="Line 26"/>
          <p:cNvSpPr>
            <a:spLocks noChangeShapeType="1"/>
          </p:cNvSpPr>
          <p:nvPr/>
        </p:nvSpPr>
        <p:spPr bwMode="auto">
          <a:xfrm flipV="1">
            <a:off x="1559040" y="3811587"/>
            <a:ext cx="1066800" cy="3048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" name="Line 28"/>
          <p:cNvSpPr>
            <a:spLocks noChangeShapeType="1"/>
          </p:cNvSpPr>
          <p:nvPr/>
        </p:nvSpPr>
        <p:spPr bwMode="auto">
          <a:xfrm>
            <a:off x="2321040" y="2211387"/>
            <a:ext cx="152400" cy="838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" name="Line 29"/>
          <p:cNvSpPr>
            <a:spLocks noChangeShapeType="1"/>
          </p:cNvSpPr>
          <p:nvPr/>
        </p:nvSpPr>
        <p:spPr bwMode="auto">
          <a:xfrm flipV="1">
            <a:off x="2770302" y="3506787"/>
            <a:ext cx="312738" cy="2571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" name="Line 30"/>
          <p:cNvSpPr>
            <a:spLocks noChangeShapeType="1"/>
          </p:cNvSpPr>
          <p:nvPr/>
        </p:nvSpPr>
        <p:spPr bwMode="auto">
          <a:xfrm>
            <a:off x="1406640" y="3278187"/>
            <a:ext cx="1676400" cy="2286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9" name="Line 31"/>
          <p:cNvSpPr>
            <a:spLocks noChangeShapeType="1"/>
          </p:cNvSpPr>
          <p:nvPr/>
        </p:nvSpPr>
        <p:spPr bwMode="auto">
          <a:xfrm flipV="1">
            <a:off x="720840" y="2840037"/>
            <a:ext cx="857250" cy="66675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" name="Oval 32"/>
          <p:cNvSpPr>
            <a:spLocks noChangeAspect="1" noChangeArrowheads="1"/>
          </p:cNvSpPr>
          <p:nvPr/>
        </p:nvSpPr>
        <p:spPr bwMode="auto">
          <a:xfrm>
            <a:off x="1330440" y="3216275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Oval 6"/>
          <p:cNvSpPr>
            <a:spLocks noChangeAspect="1" noChangeArrowheads="1"/>
          </p:cNvSpPr>
          <p:nvPr/>
        </p:nvSpPr>
        <p:spPr bwMode="auto">
          <a:xfrm>
            <a:off x="614477" y="3449637"/>
            <a:ext cx="182563" cy="1825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5"/>
          <p:cNvSpPr>
            <a:spLocks noChangeAspect="1" noChangeArrowheads="1"/>
          </p:cNvSpPr>
          <p:nvPr/>
        </p:nvSpPr>
        <p:spPr bwMode="auto">
          <a:xfrm>
            <a:off x="1559040" y="2682875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9"/>
          <p:cNvSpPr>
            <a:spLocks noChangeAspect="1" noChangeArrowheads="1"/>
          </p:cNvSpPr>
          <p:nvPr/>
        </p:nvSpPr>
        <p:spPr bwMode="auto">
          <a:xfrm>
            <a:off x="2411527" y="2879725"/>
            <a:ext cx="182563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Oval 11"/>
          <p:cNvSpPr>
            <a:spLocks noChangeAspect="1" noChangeArrowheads="1"/>
          </p:cNvSpPr>
          <p:nvPr/>
        </p:nvSpPr>
        <p:spPr bwMode="auto">
          <a:xfrm>
            <a:off x="2244840" y="2073275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Oval 10"/>
          <p:cNvSpPr>
            <a:spLocks noChangeAspect="1" noChangeArrowheads="1"/>
          </p:cNvSpPr>
          <p:nvPr/>
        </p:nvSpPr>
        <p:spPr bwMode="auto">
          <a:xfrm>
            <a:off x="3083040" y="3444875"/>
            <a:ext cx="182562" cy="1825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Oval 8"/>
          <p:cNvSpPr>
            <a:spLocks noChangeAspect="1" noChangeArrowheads="1"/>
          </p:cNvSpPr>
          <p:nvPr/>
        </p:nvSpPr>
        <p:spPr bwMode="auto">
          <a:xfrm>
            <a:off x="2625840" y="3749675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Oval 7"/>
          <p:cNvSpPr>
            <a:spLocks noChangeAspect="1" noChangeArrowheads="1"/>
          </p:cNvSpPr>
          <p:nvPr/>
        </p:nvSpPr>
        <p:spPr bwMode="auto">
          <a:xfrm>
            <a:off x="1393940" y="4029075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28" name="Picture 97" descr="3ek2w1bc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2" y="4530474"/>
            <a:ext cx="755649" cy="7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79286"/>
      </p:ext>
    </p:extLst>
  </p:cSld>
  <p:clrMapOvr>
    <a:masterClrMapping/>
  </p:clrMapOvr>
  <p:transition advTm="21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1" grpId="0" animBg="1"/>
      <p:bldP spid="195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accent6"/>
                </a:solidFill>
              </a:rPr>
              <a:t>Several problems are easy (or easier) on trees:</a:t>
            </a:r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    Network design, Group Steiner tree, k-server, Metric labeling, Minimum communication cost spanning tree, metrical task system, </a:t>
            </a:r>
            <a:r>
              <a:rPr lang="en-US" sz="2000" dirty="0"/>
              <a:t>Vehicle routing, etc</a:t>
            </a:r>
            <a:r>
              <a:rPr lang="en-US" sz="2000" dirty="0" smtClean="0"/>
              <a:t>.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</p:cSld>
  <p:clrMapOvr>
    <a:masterClrMapping/>
  </p:clrMapOvr>
  <p:transition advTm="8497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83147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History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7854950" cy="4525963"/>
              </a:xfrm>
            </p:spPr>
            <p:txBody>
              <a:bodyPr/>
              <a:lstStyle/>
              <a:p>
                <a:pPr eaLnBrk="1" hangingPunct="1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sz="2000" dirty="0" smtClean="0">
                    <a:solidFill>
                      <a:schemeClr val="tx1"/>
                    </a:solidFill>
                  </a:rPr>
                  <a:t>[</a:t>
                </a:r>
                <a:r>
                  <a:rPr lang="en-US" sz="20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Alon-Karp-Peleg-West-92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]</a:t>
                </a:r>
                <a:r>
                  <a:rPr lang="en-US" sz="200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Defined the problem;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smtClean="0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upper bound;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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log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⁡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lower bound.</a:t>
                </a:r>
              </a:p>
              <a:p>
                <a:pPr eaLnBrk="1" hangingPunct="1"/>
                <a:endParaRPr lang="en-US" sz="2000" dirty="0" smtClean="0">
                  <a:solidFill>
                    <a:schemeClr val="bg2"/>
                  </a:solidFill>
                </a:endParaRPr>
              </a:p>
              <a:p>
                <a:pPr eaLnBrk="1" hangingPunct="1"/>
                <a:r>
                  <a:rPr lang="en-US" sz="2000" dirty="0" smtClean="0">
                    <a:solidFill>
                      <a:schemeClr val="tx1"/>
                    </a:solidFill>
                  </a:rPr>
                  <a:t>[</a:t>
                </a:r>
                <a:r>
                  <a:rPr lang="en-US" sz="20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Bartal96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log</m:t>
                    </m:r>
                    <m:r>
                      <a:rPr lang="en-US" sz="2000" i="1" baseline="30000" dirty="0" smtClean="0">
                        <a:solidFill>
                          <a:schemeClr val="accent4"/>
                        </a:solidFill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upper bound; several applications</a:t>
                </a:r>
              </a:p>
              <a:p>
                <a:pPr eaLnBrk="1" hangingPunct="1"/>
                <a:endParaRPr lang="en-US" sz="2000" dirty="0" smtClean="0">
                  <a:solidFill>
                    <a:schemeClr val="bg2"/>
                  </a:solidFill>
                </a:endParaRPr>
              </a:p>
              <a:p>
                <a:pPr eaLnBrk="1" hangingPunct="1"/>
                <a:r>
                  <a:rPr lang="en-US" sz="2000" dirty="0" smtClean="0">
                    <a:solidFill>
                      <a:schemeClr val="tx1"/>
                    </a:solidFill>
                  </a:rPr>
                  <a:t>[</a:t>
                </a:r>
                <a:r>
                  <a:rPr lang="en-US" sz="20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Bartal98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00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upper bound</a:t>
                </a:r>
              </a:p>
              <a:p>
                <a:pPr eaLnBrk="1" hangingPunct="1"/>
                <a:endParaRPr lang="en-US" sz="2000" dirty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sz="2000" dirty="0" smtClean="0">
                    <a:solidFill>
                      <a:schemeClr val="tx1"/>
                    </a:solidFill>
                  </a:rPr>
                  <a:t>[</a:t>
                </a:r>
                <a:r>
                  <a:rPr lang="en-US" sz="20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Fakcharoenphol-Rao-T-03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upper bound</a:t>
                </a:r>
              </a:p>
            </p:txBody>
          </p:sp>
        </mc:Choice>
        <mc:Fallback xmlns="">
          <p:sp>
            <p:nvSpPr>
              <p:cNvPr id="44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7854950" cy="4525963"/>
              </a:xfrm>
              <a:blipFill rotWithShape="1">
                <a:blip r:embed="rId2"/>
                <a:stretch>
                  <a:fillRect l="-698" r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87" y="181144"/>
            <a:ext cx="1145609" cy="1519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07" y="189772"/>
            <a:ext cx="1571625" cy="152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17" y="189773"/>
            <a:ext cx="1061350" cy="1515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31" y="185457"/>
            <a:ext cx="1257672" cy="1519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93" y="2873404"/>
            <a:ext cx="1276407" cy="1760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61" y="5118912"/>
            <a:ext cx="1085489" cy="1519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 r="6812"/>
          <a:stretch/>
        </p:blipFill>
        <p:spPr>
          <a:xfrm>
            <a:off x="319177" y="5118914"/>
            <a:ext cx="1226385" cy="1519685"/>
          </a:xfrm>
          <a:prstGeom prst="rect">
            <a:avLst/>
          </a:prstGeom>
        </p:spPr>
      </p:pic>
    </p:spTree>
  </p:cSld>
  <p:clrMapOvr>
    <a:masterClrMapping/>
  </p:clrMapOvr>
  <p:transition advTm="8488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Approximating by tree metrics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u="sng" dirty="0" smtClean="0"/>
              <a:t>High level outline:</a:t>
            </a:r>
          </a:p>
          <a:p>
            <a:pPr marL="457200" indent="-457200" eaLnBrk="1" hangingPunct="1"/>
            <a:endParaRPr lang="en-US" sz="2000" dirty="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sz="2000" dirty="0" smtClean="0"/>
              <a:t>Hierarchically </a:t>
            </a:r>
            <a:r>
              <a:rPr lang="en-US" sz="2000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decompose</a:t>
            </a:r>
            <a:r>
              <a:rPr lang="en-US" sz="2000" dirty="0" smtClean="0"/>
              <a:t> the points in the metric</a:t>
            </a:r>
          </a:p>
          <a:p>
            <a:pPr marL="857250" lvl="1" indent="-457200" eaLnBrk="1" hangingPunct="1"/>
            <a:r>
              <a:rPr lang="en-US" sz="1800" dirty="0" smtClean="0"/>
              <a:t>Geometrically decreasing diameters</a:t>
            </a:r>
          </a:p>
          <a:p>
            <a:pPr marL="457200" indent="-457200" eaLnBrk="1" hangingPunct="1">
              <a:buFontTx/>
              <a:buAutoNum type="arabicPeriod"/>
            </a:pPr>
            <a:endParaRPr lang="en-US" sz="2000" dirty="0" smtClean="0"/>
          </a:p>
          <a:p>
            <a:pPr marL="457200" indent="-457200" eaLnBrk="1" hangingPunct="1">
              <a:buFontTx/>
              <a:buAutoNum type="arabicPeriod"/>
            </a:pPr>
            <a:endParaRPr lang="en-US" sz="2000" dirty="0"/>
          </a:p>
          <a:p>
            <a:pPr marL="457200" indent="-457200" eaLnBrk="1" hangingPunct="1">
              <a:buFontTx/>
              <a:buAutoNum type="arabicPeriod"/>
            </a:pPr>
            <a:r>
              <a:rPr lang="en-US" sz="2000" dirty="0" smtClean="0"/>
              <a:t>Convert clustering into tree</a:t>
            </a:r>
          </a:p>
          <a:p>
            <a:pPr marL="457200" indent="-457200" eaLnBrk="1" hangingPunct="1">
              <a:buFontTx/>
              <a:buNone/>
            </a:pPr>
            <a:endParaRPr lang="en-US" sz="2000" dirty="0" smtClean="0"/>
          </a:p>
          <a:p>
            <a:pPr marL="457200" indent="-457200" eaLnBrk="1" hangingPunct="1">
              <a:buFontTx/>
              <a:buNone/>
            </a:pPr>
            <a:endParaRPr lang="en-US" sz="2000" dirty="0" smtClean="0"/>
          </a:p>
          <a:p>
            <a:pPr marL="457200" indent="-457200" eaLnBrk="1" hangingPunct="1"/>
            <a:endParaRPr lang="en-US" sz="2000" dirty="0" smtClean="0"/>
          </a:p>
          <a:p>
            <a:pPr marL="838200" lvl="1" indent="-381000" eaLnBrk="1" hangingPunct="1"/>
            <a:endParaRPr lang="en-US" sz="1800" dirty="0" smtClean="0"/>
          </a:p>
        </p:txBody>
      </p:sp>
      <p:sp>
        <p:nvSpPr>
          <p:cNvPr id="44" name="Freeform 43"/>
          <p:cNvSpPr/>
          <p:nvPr/>
        </p:nvSpPr>
        <p:spPr>
          <a:xfrm>
            <a:off x="5459684" y="1017416"/>
            <a:ext cx="2334502" cy="1559374"/>
          </a:xfrm>
          <a:custGeom>
            <a:avLst/>
            <a:gdLst>
              <a:gd name="connsiteX0" fmla="*/ 69866 w 2334502"/>
              <a:gd name="connsiteY0" fmla="*/ 704795 h 1559374"/>
              <a:gd name="connsiteX1" fmla="*/ 69866 w 2334502"/>
              <a:gd name="connsiteY1" fmla="*/ 593699 h 1559374"/>
              <a:gd name="connsiteX2" fmla="*/ 95504 w 2334502"/>
              <a:gd name="connsiteY2" fmla="*/ 576608 h 1559374"/>
              <a:gd name="connsiteX3" fmla="*/ 146778 w 2334502"/>
              <a:gd name="connsiteY3" fmla="*/ 525333 h 1559374"/>
              <a:gd name="connsiteX4" fmla="*/ 163870 w 2334502"/>
              <a:gd name="connsiteY4" fmla="*/ 499696 h 1559374"/>
              <a:gd name="connsiteX5" fmla="*/ 215145 w 2334502"/>
              <a:gd name="connsiteY5" fmla="*/ 465513 h 1559374"/>
              <a:gd name="connsiteX6" fmla="*/ 292057 w 2334502"/>
              <a:gd name="connsiteY6" fmla="*/ 422784 h 1559374"/>
              <a:gd name="connsiteX7" fmla="*/ 317694 w 2334502"/>
              <a:gd name="connsiteY7" fmla="*/ 405692 h 1559374"/>
              <a:gd name="connsiteX8" fmla="*/ 351877 w 2334502"/>
              <a:gd name="connsiteY8" fmla="*/ 380055 h 1559374"/>
              <a:gd name="connsiteX9" fmla="*/ 394606 w 2334502"/>
              <a:gd name="connsiteY9" fmla="*/ 371509 h 1559374"/>
              <a:gd name="connsiteX10" fmla="*/ 488610 w 2334502"/>
              <a:gd name="connsiteY10" fmla="*/ 320234 h 1559374"/>
              <a:gd name="connsiteX11" fmla="*/ 522793 w 2334502"/>
              <a:gd name="connsiteY11" fmla="*/ 303142 h 1559374"/>
              <a:gd name="connsiteX12" fmla="*/ 565522 w 2334502"/>
              <a:gd name="connsiteY12" fmla="*/ 277505 h 1559374"/>
              <a:gd name="connsiteX13" fmla="*/ 591160 w 2334502"/>
              <a:gd name="connsiteY13" fmla="*/ 268959 h 1559374"/>
              <a:gd name="connsiteX14" fmla="*/ 633889 w 2334502"/>
              <a:gd name="connsiteY14" fmla="*/ 243322 h 1559374"/>
              <a:gd name="connsiteX15" fmla="*/ 659526 w 2334502"/>
              <a:gd name="connsiteY15" fmla="*/ 234776 h 1559374"/>
              <a:gd name="connsiteX16" fmla="*/ 753530 w 2334502"/>
              <a:gd name="connsiteY16" fmla="*/ 192047 h 1559374"/>
              <a:gd name="connsiteX17" fmla="*/ 787713 w 2334502"/>
              <a:gd name="connsiteY17" fmla="*/ 166410 h 1559374"/>
              <a:gd name="connsiteX18" fmla="*/ 890262 w 2334502"/>
              <a:gd name="connsiteY18" fmla="*/ 132227 h 1559374"/>
              <a:gd name="connsiteX19" fmla="*/ 1001358 w 2334502"/>
              <a:gd name="connsiteY19" fmla="*/ 89498 h 1559374"/>
              <a:gd name="connsiteX20" fmla="*/ 1061178 w 2334502"/>
              <a:gd name="connsiteY20" fmla="*/ 63860 h 1559374"/>
              <a:gd name="connsiteX21" fmla="*/ 1138090 w 2334502"/>
              <a:gd name="connsiteY21" fmla="*/ 46769 h 1559374"/>
              <a:gd name="connsiteX22" fmla="*/ 1180819 w 2334502"/>
              <a:gd name="connsiteY22" fmla="*/ 29677 h 1559374"/>
              <a:gd name="connsiteX23" fmla="*/ 1309006 w 2334502"/>
              <a:gd name="connsiteY23" fmla="*/ 21131 h 1559374"/>
              <a:gd name="connsiteX24" fmla="*/ 1420102 w 2334502"/>
              <a:gd name="connsiteY24" fmla="*/ 4040 h 1559374"/>
              <a:gd name="connsiteX25" fmla="*/ 1907212 w 2334502"/>
              <a:gd name="connsiteY25" fmla="*/ 21131 h 1559374"/>
              <a:gd name="connsiteX26" fmla="*/ 2035399 w 2334502"/>
              <a:gd name="connsiteY26" fmla="*/ 72406 h 1559374"/>
              <a:gd name="connsiteX27" fmla="*/ 2103765 w 2334502"/>
              <a:gd name="connsiteY27" fmla="*/ 115135 h 1559374"/>
              <a:gd name="connsiteX28" fmla="*/ 2137948 w 2334502"/>
              <a:gd name="connsiteY28" fmla="*/ 140772 h 1559374"/>
              <a:gd name="connsiteX29" fmla="*/ 2180677 w 2334502"/>
              <a:gd name="connsiteY29" fmla="*/ 149318 h 1559374"/>
              <a:gd name="connsiteX30" fmla="*/ 2223406 w 2334502"/>
              <a:gd name="connsiteY30" fmla="*/ 192047 h 1559374"/>
              <a:gd name="connsiteX31" fmla="*/ 2266135 w 2334502"/>
              <a:gd name="connsiteY31" fmla="*/ 226230 h 1559374"/>
              <a:gd name="connsiteX32" fmla="*/ 2283227 w 2334502"/>
              <a:gd name="connsiteY32" fmla="*/ 286051 h 1559374"/>
              <a:gd name="connsiteX33" fmla="*/ 2300318 w 2334502"/>
              <a:gd name="connsiteY33" fmla="*/ 311688 h 1559374"/>
              <a:gd name="connsiteX34" fmla="*/ 2308864 w 2334502"/>
              <a:gd name="connsiteY34" fmla="*/ 345871 h 1559374"/>
              <a:gd name="connsiteX35" fmla="*/ 2325956 w 2334502"/>
              <a:gd name="connsiteY35" fmla="*/ 482604 h 1559374"/>
              <a:gd name="connsiteX36" fmla="*/ 2334502 w 2334502"/>
              <a:gd name="connsiteY36" fmla="*/ 542425 h 1559374"/>
              <a:gd name="connsiteX37" fmla="*/ 2325956 w 2334502"/>
              <a:gd name="connsiteY37" fmla="*/ 773161 h 1559374"/>
              <a:gd name="connsiteX38" fmla="*/ 2317410 w 2334502"/>
              <a:gd name="connsiteY38" fmla="*/ 807344 h 1559374"/>
              <a:gd name="connsiteX39" fmla="*/ 2300318 w 2334502"/>
              <a:gd name="connsiteY39" fmla="*/ 841527 h 1559374"/>
              <a:gd name="connsiteX40" fmla="*/ 2283227 w 2334502"/>
              <a:gd name="connsiteY40" fmla="*/ 884256 h 1559374"/>
              <a:gd name="connsiteX41" fmla="*/ 2231952 w 2334502"/>
              <a:gd name="connsiteY41" fmla="*/ 952623 h 1559374"/>
              <a:gd name="connsiteX42" fmla="*/ 2223406 w 2334502"/>
              <a:gd name="connsiteY42" fmla="*/ 978260 h 1559374"/>
              <a:gd name="connsiteX43" fmla="*/ 2146494 w 2334502"/>
              <a:gd name="connsiteY43" fmla="*/ 1046627 h 1559374"/>
              <a:gd name="connsiteX44" fmla="*/ 2112311 w 2334502"/>
              <a:gd name="connsiteY44" fmla="*/ 1072264 h 1559374"/>
              <a:gd name="connsiteX45" fmla="*/ 2103765 w 2334502"/>
              <a:gd name="connsiteY45" fmla="*/ 1097901 h 1559374"/>
              <a:gd name="connsiteX46" fmla="*/ 2052490 w 2334502"/>
              <a:gd name="connsiteY46" fmla="*/ 1114993 h 1559374"/>
              <a:gd name="connsiteX47" fmla="*/ 2026853 w 2334502"/>
              <a:gd name="connsiteY47" fmla="*/ 1140630 h 1559374"/>
              <a:gd name="connsiteX48" fmla="*/ 2009761 w 2334502"/>
              <a:gd name="connsiteY48" fmla="*/ 1166268 h 1559374"/>
              <a:gd name="connsiteX49" fmla="*/ 1873029 w 2334502"/>
              <a:gd name="connsiteY49" fmla="*/ 1226088 h 1559374"/>
              <a:gd name="connsiteX50" fmla="*/ 1838846 w 2334502"/>
              <a:gd name="connsiteY50" fmla="*/ 1251726 h 1559374"/>
              <a:gd name="connsiteX51" fmla="*/ 1685021 w 2334502"/>
              <a:gd name="connsiteY51" fmla="*/ 1320092 h 1559374"/>
              <a:gd name="connsiteX52" fmla="*/ 1642292 w 2334502"/>
              <a:gd name="connsiteY52" fmla="*/ 1345729 h 1559374"/>
              <a:gd name="connsiteX53" fmla="*/ 1548289 w 2334502"/>
              <a:gd name="connsiteY53" fmla="*/ 1388458 h 1559374"/>
              <a:gd name="connsiteX54" fmla="*/ 1505560 w 2334502"/>
              <a:gd name="connsiteY54" fmla="*/ 1397004 h 1559374"/>
              <a:gd name="connsiteX55" fmla="*/ 1403010 w 2334502"/>
              <a:gd name="connsiteY55" fmla="*/ 1439733 h 1559374"/>
              <a:gd name="connsiteX56" fmla="*/ 1291915 w 2334502"/>
              <a:gd name="connsiteY56" fmla="*/ 1482462 h 1559374"/>
              <a:gd name="connsiteX57" fmla="*/ 1197911 w 2334502"/>
              <a:gd name="connsiteY57" fmla="*/ 1508099 h 1559374"/>
              <a:gd name="connsiteX58" fmla="*/ 1155182 w 2334502"/>
              <a:gd name="connsiteY58" fmla="*/ 1525191 h 1559374"/>
              <a:gd name="connsiteX59" fmla="*/ 1095361 w 2334502"/>
              <a:gd name="connsiteY59" fmla="*/ 1533737 h 1559374"/>
              <a:gd name="connsiteX60" fmla="*/ 915900 w 2334502"/>
              <a:gd name="connsiteY60" fmla="*/ 1559374 h 1559374"/>
              <a:gd name="connsiteX61" fmla="*/ 531339 w 2334502"/>
              <a:gd name="connsiteY61" fmla="*/ 1542283 h 1559374"/>
              <a:gd name="connsiteX62" fmla="*/ 462973 w 2334502"/>
              <a:gd name="connsiteY62" fmla="*/ 1533737 h 1559374"/>
              <a:gd name="connsiteX63" fmla="*/ 334786 w 2334502"/>
              <a:gd name="connsiteY63" fmla="*/ 1508099 h 1559374"/>
              <a:gd name="connsiteX64" fmla="*/ 283511 w 2334502"/>
              <a:gd name="connsiteY64" fmla="*/ 1465370 h 1559374"/>
              <a:gd name="connsiteX65" fmla="*/ 266419 w 2334502"/>
              <a:gd name="connsiteY65" fmla="*/ 1431187 h 1559374"/>
              <a:gd name="connsiteX66" fmla="*/ 240782 w 2334502"/>
              <a:gd name="connsiteY66" fmla="*/ 1414096 h 1559374"/>
              <a:gd name="connsiteX67" fmla="*/ 215145 w 2334502"/>
              <a:gd name="connsiteY67" fmla="*/ 1388458 h 1559374"/>
              <a:gd name="connsiteX68" fmla="*/ 198053 w 2334502"/>
              <a:gd name="connsiteY68" fmla="*/ 1362821 h 1559374"/>
              <a:gd name="connsiteX69" fmla="*/ 163870 w 2334502"/>
              <a:gd name="connsiteY69" fmla="*/ 1345729 h 1559374"/>
              <a:gd name="connsiteX70" fmla="*/ 146778 w 2334502"/>
              <a:gd name="connsiteY70" fmla="*/ 1311546 h 1559374"/>
              <a:gd name="connsiteX71" fmla="*/ 104049 w 2334502"/>
              <a:gd name="connsiteY71" fmla="*/ 1251726 h 1559374"/>
              <a:gd name="connsiteX72" fmla="*/ 78412 w 2334502"/>
              <a:gd name="connsiteY72" fmla="*/ 1166268 h 1559374"/>
              <a:gd name="connsiteX73" fmla="*/ 69866 w 2334502"/>
              <a:gd name="connsiteY73" fmla="*/ 1132084 h 1559374"/>
              <a:gd name="connsiteX74" fmla="*/ 52775 w 2334502"/>
              <a:gd name="connsiteY74" fmla="*/ 1089356 h 1559374"/>
              <a:gd name="connsiteX75" fmla="*/ 27137 w 2334502"/>
              <a:gd name="connsiteY75" fmla="*/ 1012443 h 1559374"/>
              <a:gd name="connsiteX76" fmla="*/ 10046 w 2334502"/>
              <a:gd name="connsiteY76" fmla="*/ 662066 h 1559374"/>
              <a:gd name="connsiteX77" fmla="*/ 44229 w 2334502"/>
              <a:gd name="connsiteY77" fmla="*/ 653520 h 1559374"/>
              <a:gd name="connsiteX78" fmla="*/ 86958 w 2334502"/>
              <a:gd name="connsiteY78" fmla="*/ 627883 h 155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334502" h="1559374">
                <a:moveTo>
                  <a:pt x="69866" y="704795"/>
                </a:moveTo>
                <a:cubicBezTo>
                  <a:pt x="63455" y="666329"/>
                  <a:pt x="52538" y="632686"/>
                  <a:pt x="69866" y="593699"/>
                </a:cubicBezTo>
                <a:cubicBezTo>
                  <a:pt x="74037" y="584313"/>
                  <a:pt x="86958" y="582305"/>
                  <a:pt x="95504" y="576608"/>
                </a:cubicBezTo>
                <a:cubicBezTo>
                  <a:pt x="131313" y="504989"/>
                  <a:pt x="88180" y="574164"/>
                  <a:pt x="146778" y="525333"/>
                </a:cubicBezTo>
                <a:cubicBezTo>
                  <a:pt x="154668" y="518758"/>
                  <a:pt x="157295" y="507586"/>
                  <a:pt x="163870" y="499696"/>
                </a:cubicBezTo>
                <a:cubicBezTo>
                  <a:pt x="188492" y="470149"/>
                  <a:pt x="183546" y="476045"/>
                  <a:pt x="215145" y="465513"/>
                </a:cubicBezTo>
                <a:cubicBezTo>
                  <a:pt x="272930" y="426988"/>
                  <a:pt x="201365" y="473168"/>
                  <a:pt x="292057" y="422784"/>
                </a:cubicBezTo>
                <a:cubicBezTo>
                  <a:pt x="301035" y="417796"/>
                  <a:pt x="309336" y="411662"/>
                  <a:pt x="317694" y="405692"/>
                </a:cubicBezTo>
                <a:cubicBezTo>
                  <a:pt x="329284" y="397413"/>
                  <a:pt x="338862" y="385840"/>
                  <a:pt x="351877" y="380055"/>
                </a:cubicBezTo>
                <a:cubicBezTo>
                  <a:pt x="365150" y="374156"/>
                  <a:pt x="380363" y="374358"/>
                  <a:pt x="394606" y="371509"/>
                </a:cubicBezTo>
                <a:cubicBezTo>
                  <a:pt x="515140" y="311241"/>
                  <a:pt x="382207" y="379347"/>
                  <a:pt x="488610" y="320234"/>
                </a:cubicBezTo>
                <a:cubicBezTo>
                  <a:pt x="499746" y="314047"/>
                  <a:pt x="511657" y="309329"/>
                  <a:pt x="522793" y="303142"/>
                </a:cubicBezTo>
                <a:cubicBezTo>
                  <a:pt x="537313" y="295075"/>
                  <a:pt x="550666" y="284933"/>
                  <a:pt x="565522" y="277505"/>
                </a:cubicBezTo>
                <a:cubicBezTo>
                  <a:pt x="573579" y="273476"/>
                  <a:pt x="583103" y="272988"/>
                  <a:pt x="591160" y="268959"/>
                </a:cubicBezTo>
                <a:cubicBezTo>
                  <a:pt x="606016" y="261531"/>
                  <a:pt x="619033" y="250750"/>
                  <a:pt x="633889" y="243322"/>
                </a:cubicBezTo>
                <a:cubicBezTo>
                  <a:pt x="641946" y="239294"/>
                  <a:pt x="651652" y="239151"/>
                  <a:pt x="659526" y="234776"/>
                </a:cubicBezTo>
                <a:cubicBezTo>
                  <a:pt x="742686" y="188576"/>
                  <a:pt x="676658" y="207422"/>
                  <a:pt x="753530" y="192047"/>
                </a:cubicBezTo>
                <a:cubicBezTo>
                  <a:pt x="764924" y="183501"/>
                  <a:pt x="775209" y="173230"/>
                  <a:pt x="787713" y="166410"/>
                </a:cubicBezTo>
                <a:cubicBezTo>
                  <a:pt x="836130" y="140000"/>
                  <a:pt x="842833" y="141712"/>
                  <a:pt x="890262" y="132227"/>
                </a:cubicBezTo>
                <a:cubicBezTo>
                  <a:pt x="988952" y="66432"/>
                  <a:pt x="891141" y="120988"/>
                  <a:pt x="1001358" y="89498"/>
                </a:cubicBezTo>
                <a:cubicBezTo>
                  <a:pt x="1022217" y="83538"/>
                  <a:pt x="1040471" y="70331"/>
                  <a:pt x="1061178" y="63860"/>
                </a:cubicBezTo>
                <a:cubicBezTo>
                  <a:pt x="1086245" y="56026"/>
                  <a:pt x="1112838" y="53984"/>
                  <a:pt x="1138090" y="46769"/>
                </a:cubicBezTo>
                <a:cubicBezTo>
                  <a:pt x="1152840" y="42555"/>
                  <a:pt x="1165648" y="31953"/>
                  <a:pt x="1180819" y="29677"/>
                </a:cubicBezTo>
                <a:cubicBezTo>
                  <a:pt x="1223169" y="23324"/>
                  <a:pt x="1266277" y="23980"/>
                  <a:pt x="1309006" y="21131"/>
                </a:cubicBezTo>
                <a:cubicBezTo>
                  <a:pt x="1346038" y="15434"/>
                  <a:pt x="1382639" y="4635"/>
                  <a:pt x="1420102" y="4040"/>
                </a:cubicBezTo>
                <a:cubicBezTo>
                  <a:pt x="1766417" y="-1457"/>
                  <a:pt x="1720661" y="-5520"/>
                  <a:pt x="1907212" y="21131"/>
                </a:cubicBezTo>
                <a:cubicBezTo>
                  <a:pt x="1979387" y="45190"/>
                  <a:pt x="1976121" y="40073"/>
                  <a:pt x="2035399" y="72406"/>
                </a:cubicBezTo>
                <a:cubicBezTo>
                  <a:pt x="2052298" y="81623"/>
                  <a:pt x="2085726" y="102250"/>
                  <a:pt x="2103765" y="115135"/>
                </a:cubicBezTo>
                <a:cubicBezTo>
                  <a:pt x="2115355" y="123414"/>
                  <a:pt x="2124933" y="134987"/>
                  <a:pt x="2137948" y="140772"/>
                </a:cubicBezTo>
                <a:cubicBezTo>
                  <a:pt x="2151221" y="146671"/>
                  <a:pt x="2166434" y="146469"/>
                  <a:pt x="2180677" y="149318"/>
                </a:cubicBezTo>
                <a:cubicBezTo>
                  <a:pt x="2194920" y="163561"/>
                  <a:pt x="2207292" y="179961"/>
                  <a:pt x="2223406" y="192047"/>
                </a:cubicBezTo>
                <a:cubicBezTo>
                  <a:pt x="2278443" y="233324"/>
                  <a:pt x="2221638" y="159483"/>
                  <a:pt x="2266135" y="226230"/>
                </a:cubicBezTo>
                <a:cubicBezTo>
                  <a:pt x="2268873" y="237182"/>
                  <a:pt x="2277097" y="273791"/>
                  <a:pt x="2283227" y="286051"/>
                </a:cubicBezTo>
                <a:cubicBezTo>
                  <a:pt x="2287820" y="295237"/>
                  <a:pt x="2294621" y="303142"/>
                  <a:pt x="2300318" y="311688"/>
                </a:cubicBezTo>
                <a:cubicBezTo>
                  <a:pt x="2303167" y="323082"/>
                  <a:pt x="2306763" y="334315"/>
                  <a:pt x="2308864" y="345871"/>
                </a:cubicBezTo>
                <a:cubicBezTo>
                  <a:pt x="2317105" y="391198"/>
                  <a:pt x="2320247" y="436935"/>
                  <a:pt x="2325956" y="482604"/>
                </a:cubicBezTo>
                <a:cubicBezTo>
                  <a:pt x="2328454" y="502591"/>
                  <a:pt x="2331653" y="522485"/>
                  <a:pt x="2334502" y="542425"/>
                </a:cubicBezTo>
                <a:cubicBezTo>
                  <a:pt x="2331653" y="619337"/>
                  <a:pt x="2330911" y="696356"/>
                  <a:pt x="2325956" y="773161"/>
                </a:cubicBezTo>
                <a:cubicBezTo>
                  <a:pt x="2325200" y="784882"/>
                  <a:pt x="2321534" y="796347"/>
                  <a:pt x="2317410" y="807344"/>
                </a:cubicBezTo>
                <a:cubicBezTo>
                  <a:pt x="2312937" y="819272"/>
                  <a:pt x="2305492" y="829886"/>
                  <a:pt x="2300318" y="841527"/>
                </a:cubicBezTo>
                <a:cubicBezTo>
                  <a:pt x="2294088" y="855545"/>
                  <a:pt x="2291267" y="871191"/>
                  <a:pt x="2283227" y="884256"/>
                </a:cubicBezTo>
                <a:cubicBezTo>
                  <a:pt x="2268298" y="908517"/>
                  <a:pt x="2231952" y="952623"/>
                  <a:pt x="2231952" y="952623"/>
                </a:cubicBezTo>
                <a:cubicBezTo>
                  <a:pt x="2229103" y="961169"/>
                  <a:pt x="2228936" y="971150"/>
                  <a:pt x="2223406" y="978260"/>
                </a:cubicBezTo>
                <a:cubicBezTo>
                  <a:pt x="2185165" y="1027427"/>
                  <a:pt x="2183619" y="1020109"/>
                  <a:pt x="2146494" y="1046627"/>
                </a:cubicBezTo>
                <a:cubicBezTo>
                  <a:pt x="2134904" y="1054905"/>
                  <a:pt x="2123705" y="1063718"/>
                  <a:pt x="2112311" y="1072264"/>
                </a:cubicBezTo>
                <a:cubicBezTo>
                  <a:pt x="2109462" y="1080810"/>
                  <a:pt x="2111095" y="1092665"/>
                  <a:pt x="2103765" y="1097901"/>
                </a:cubicBezTo>
                <a:cubicBezTo>
                  <a:pt x="2089105" y="1108373"/>
                  <a:pt x="2052490" y="1114993"/>
                  <a:pt x="2052490" y="1114993"/>
                </a:cubicBezTo>
                <a:cubicBezTo>
                  <a:pt x="2043944" y="1123539"/>
                  <a:pt x="2034590" y="1131346"/>
                  <a:pt x="2026853" y="1140630"/>
                </a:cubicBezTo>
                <a:cubicBezTo>
                  <a:pt x="2020278" y="1148520"/>
                  <a:pt x="2018739" y="1161280"/>
                  <a:pt x="2009761" y="1166268"/>
                </a:cubicBezTo>
                <a:cubicBezTo>
                  <a:pt x="1966273" y="1190428"/>
                  <a:pt x="1912827" y="1196238"/>
                  <a:pt x="1873029" y="1226088"/>
                </a:cubicBezTo>
                <a:cubicBezTo>
                  <a:pt x="1861635" y="1234634"/>
                  <a:pt x="1851585" y="1245356"/>
                  <a:pt x="1838846" y="1251726"/>
                </a:cubicBezTo>
                <a:cubicBezTo>
                  <a:pt x="1788659" y="1276820"/>
                  <a:pt x="1733136" y="1291223"/>
                  <a:pt x="1685021" y="1320092"/>
                </a:cubicBezTo>
                <a:cubicBezTo>
                  <a:pt x="1670778" y="1328638"/>
                  <a:pt x="1656812" y="1337662"/>
                  <a:pt x="1642292" y="1345729"/>
                </a:cubicBezTo>
                <a:cubicBezTo>
                  <a:pt x="1620100" y="1358058"/>
                  <a:pt x="1566356" y="1382436"/>
                  <a:pt x="1548289" y="1388458"/>
                </a:cubicBezTo>
                <a:cubicBezTo>
                  <a:pt x="1534509" y="1393051"/>
                  <a:pt x="1519803" y="1394155"/>
                  <a:pt x="1505560" y="1397004"/>
                </a:cubicBezTo>
                <a:cubicBezTo>
                  <a:pt x="1374334" y="1484487"/>
                  <a:pt x="1529827" y="1390957"/>
                  <a:pt x="1403010" y="1439733"/>
                </a:cubicBezTo>
                <a:cubicBezTo>
                  <a:pt x="1263975" y="1493208"/>
                  <a:pt x="1414259" y="1462071"/>
                  <a:pt x="1291915" y="1482462"/>
                </a:cubicBezTo>
                <a:cubicBezTo>
                  <a:pt x="1184106" y="1525587"/>
                  <a:pt x="1319656" y="1474896"/>
                  <a:pt x="1197911" y="1508099"/>
                </a:cubicBezTo>
                <a:cubicBezTo>
                  <a:pt x="1183111" y="1512135"/>
                  <a:pt x="1170064" y="1521470"/>
                  <a:pt x="1155182" y="1525191"/>
                </a:cubicBezTo>
                <a:cubicBezTo>
                  <a:pt x="1135641" y="1530076"/>
                  <a:pt x="1115159" y="1530025"/>
                  <a:pt x="1095361" y="1533737"/>
                </a:cubicBezTo>
                <a:cubicBezTo>
                  <a:pt x="948168" y="1561335"/>
                  <a:pt x="1092681" y="1544642"/>
                  <a:pt x="915900" y="1559374"/>
                </a:cubicBezTo>
                <a:lnTo>
                  <a:pt x="531339" y="1542283"/>
                </a:lnTo>
                <a:cubicBezTo>
                  <a:pt x="508410" y="1540985"/>
                  <a:pt x="485599" y="1537672"/>
                  <a:pt x="462973" y="1533737"/>
                </a:cubicBezTo>
                <a:cubicBezTo>
                  <a:pt x="420042" y="1526271"/>
                  <a:pt x="334786" y="1508099"/>
                  <a:pt x="334786" y="1508099"/>
                </a:cubicBezTo>
                <a:cubicBezTo>
                  <a:pt x="314340" y="1494469"/>
                  <a:pt x="298468" y="1486310"/>
                  <a:pt x="283511" y="1465370"/>
                </a:cubicBezTo>
                <a:cubicBezTo>
                  <a:pt x="276106" y="1455004"/>
                  <a:pt x="274575" y="1440974"/>
                  <a:pt x="266419" y="1431187"/>
                </a:cubicBezTo>
                <a:cubicBezTo>
                  <a:pt x="259844" y="1423297"/>
                  <a:pt x="248672" y="1420671"/>
                  <a:pt x="240782" y="1414096"/>
                </a:cubicBezTo>
                <a:cubicBezTo>
                  <a:pt x="231498" y="1406359"/>
                  <a:pt x="222882" y="1397742"/>
                  <a:pt x="215145" y="1388458"/>
                </a:cubicBezTo>
                <a:cubicBezTo>
                  <a:pt x="208570" y="1380568"/>
                  <a:pt x="205943" y="1369396"/>
                  <a:pt x="198053" y="1362821"/>
                </a:cubicBezTo>
                <a:cubicBezTo>
                  <a:pt x="188266" y="1354666"/>
                  <a:pt x="175264" y="1351426"/>
                  <a:pt x="163870" y="1345729"/>
                </a:cubicBezTo>
                <a:cubicBezTo>
                  <a:pt x="158173" y="1334335"/>
                  <a:pt x="153098" y="1322607"/>
                  <a:pt x="146778" y="1311546"/>
                </a:cubicBezTo>
                <a:cubicBezTo>
                  <a:pt x="136778" y="1294046"/>
                  <a:pt x="115059" y="1266406"/>
                  <a:pt x="104049" y="1251726"/>
                </a:cubicBezTo>
                <a:cubicBezTo>
                  <a:pt x="91073" y="1212795"/>
                  <a:pt x="93083" y="1220060"/>
                  <a:pt x="78412" y="1166268"/>
                </a:cubicBezTo>
                <a:cubicBezTo>
                  <a:pt x="75322" y="1154937"/>
                  <a:pt x="73580" y="1143227"/>
                  <a:pt x="69866" y="1132084"/>
                </a:cubicBezTo>
                <a:cubicBezTo>
                  <a:pt x="65015" y="1117531"/>
                  <a:pt x="57626" y="1103909"/>
                  <a:pt x="52775" y="1089356"/>
                </a:cubicBezTo>
                <a:cubicBezTo>
                  <a:pt x="15981" y="978973"/>
                  <a:pt x="80626" y="1146161"/>
                  <a:pt x="27137" y="1012443"/>
                </a:cubicBezTo>
                <a:cubicBezTo>
                  <a:pt x="18019" y="936459"/>
                  <a:pt x="-16956" y="753871"/>
                  <a:pt x="10046" y="662066"/>
                </a:cubicBezTo>
                <a:cubicBezTo>
                  <a:pt x="13360" y="650798"/>
                  <a:pt x="32936" y="656747"/>
                  <a:pt x="44229" y="653520"/>
                </a:cubicBezTo>
                <a:cubicBezTo>
                  <a:pt x="75290" y="644645"/>
                  <a:pt x="65481" y="649359"/>
                  <a:pt x="86958" y="627883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085027" y="1277829"/>
            <a:ext cx="214066" cy="1290415"/>
          </a:xfrm>
          <a:custGeom>
            <a:avLst/>
            <a:gdLst>
              <a:gd name="connsiteX0" fmla="*/ 0 w 214066"/>
              <a:gd name="connsiteY0" fmla="*/ 0 h 1290415"/>
              <a:gd name="connsiteX1" fmla="*/ 25637 w 214066"/>
              <a:gd name="connsiteY1" fmla="*/ 51275 h 1290415"/>
              <a:gd name="connsiteX2" fmla="*/ 42729 w 214066"/>
              <a:gd name="connsiteY2" fmla="*/ 76913 h 1290415"/>
              <a:gd name="connsiteX3" fmla="*/ 51275 w 214066"/>
              <a:gd name="connsiteY3" fmla="*/ 111096 h 1290415"/>
              <a:gd name="connsiteX4" fmla="*/ 68366 w 214066"/>
              <a:gd name="connsiteY4" fmla="*/ 153825 h 1290415"/>
              <a:gd name="connsiteX5" fmla="*/ 119641 w 214066"/>
              <a:gd name="connsiteY5" fmla="*/ 290557 h 1290415"/>
              <a:gd name="connsiteX6" fmla="*/ 136732 w 214066"/>
              <a:gd name="connsiteY6" fmla="*/ 418744 h 1290415"/>
              <a:gd name="connsiteX7" fmla="*/ 153824 w 214066"/>
              <a:gd name="connsiteY7" fmla="*/ 504202 h 1290415"/>
              <a:gd name="connsiteX8" fmla="*/ 170916 w 214066"/>
              <a:gd name="connsiteY8" fmla="*/ 658027 h 1290415"/>
              <a:gd name="connsiteX9" fmla="*/ 188007 w 214066"/>
              <a:gd name="connsiteY9" fmla="*/ 752030 h 1290415"/>
              <a:gd name="connsiteX10" fmla="*/ 213645 w 214066"/>
              <a:gd name="connsiteY10" fmla="*/ 1196412 h 1290415"/>
              <a:gd name="connsiteX11" fmla="*/ 213645 w 214066"/>
              <a:gd name="connsiteY11" fmla="*/ 1290415 h 12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066" h="1290415">
                <a:moveTo>
                  <a:pt x="0" y="0"/>
                </a:moveTo>
                <a:cubicBezTo>
                  <a:pt x="8546" y="17092"/>
                  <a:pt x="16357" y="34571"/>
                  <a:pt x="25637" y="51275"/>
                </a:cubicBezTo>
                <a:cubicBezTo>
                  <a:pt x="30625" y="60254"/>
                  <a:pt x="38683" y="67472"/>
                  <a:pt x="42729" y="76913"/>
                </a:cubicBezTo>
                <a:cubicBezTo>
                  <a:pt x="47356" y="87708"/>
                  <a:pt x="47561" y="99954"/>
                  <a:pt x="51275" y="111096"/>
                </a:cubicBezTo>
                <a:cubicBezTo>
                  <a:pt x="56126" y="125649"/>
                  <a:pt x="63261" y="139359"/>
                  <a:pt x="68366" y="153825"/>
                </a:cubicBezTo>
                <a:cubicBezTo>
                  <a:pt x="114218" y="283739"/>
                  <a:pt x="83733" y="218744"/>
                  <a:pt x="119641" y="290557"/>
                </a:cubicBezTo>
                <a:cubicBezTo>
                  <a:pt x="122998" y="317416"/>
                  <a:pt x="131681" y="390122"/>
                  <a:pt x="136732" y="418744"/>
                </a:cubicBezTo>
                <a:cubicBezTo>
                  <a:pt x="141780" y="447352"/>
                  <a:pt x="149048" y="475547"/>
                  <a:pt x="153824" y="504202"/>
                </a:cubicBezTo>
                <a:cubicBezTo>
                  <a:pt x="167792" y="588006"/>
                  <a:pt x="157753" y="565884"/>
                  <a:pt x="170916" y="658027"/>
                </a:cubicBezTo>
                <a:cubicBezTo>
                  <a:pt x="175420" y="689555"/>
                  <a:pt x="182310" y="720696"/>
                  <a:pt x="188007" y="752030"/>
                </a:cubicBezTo>
                <a:cubicBezTo>
                  <a:pt x="198579" y="900030"/>
                  <a:pt x="209149" y="1048063"/>
                  <a:pt x="213645" y="1196412"/>
                </a:cubicBezTo>
                <a:cubicBezTo>
                  <a:pt x="214594" y="1227732"/>
                  <a:pt x="213645" y="1259081"/>
                  <a:pt x="213645" y="1290415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666141" y="1072729"/>
            <a:ext cx="1128045" cy="641431"/>
          </a:xfrm>
          <a:custGeom>
            <a:avLst/>
            <a:gdLst>
              <a:gd name="connsiteX0" fmla="*/ 0 w 1128045"/>
              <a:gd name="connsiteY0" fmla="*/ 0 h 641431"/>
              <a:gd name="connsiteX1" fmla="*/ 102550 w 1128045"/>
              <a:gd name="connsiteY1" fmla="*/ 68367 h 641431"/>
              <a:gd name="connsiteX2" fmla="*/ 136733 w 1128045"/>
              <a:gd name="connsiteY2" fmla="*/ 94004 h 641431"/>
              <a:gd name="connsiteX3" fmla="*/ 179462 w 1128045"/>
              <a:gd name="connsiteY3" fmla="*/ 111096 h 641431"/>
              <a:gd name="connsiteX4" fmla="*/ 239282 w 1128045"/>
              <a:gd name="connsiteY4" fmla="*/ 162370 h 641431"/>
              <a:gd name="connsiteX5" fmla="*/ 282011 w 1128045"/>
              <a:gd name="connsiteY5" fmla="*/ 188008 h 641431"/>
              <a:gd name="connsiteX6" fmla="*/ 341832 w 1128045"/>
              <a:gd name="connsiteY6" fmla="*/ 230737 h 641431"/>
              <a:gd name="connsiteX7" fmla="*/ 452927 w 1128045"/>
              <a:gd name="connsiteY7" fmla="*/ 273466 h 641431"/>
              <a:gd name="connsiteX8" fmla="*/ 487110 w 1128045"/>
              <a:gd name="connsiteY8" fmla="*/ 299103 h 641431"/>
              <a:gd name="connsiteX9" fmla="*/ 606752 w 1128045"/>
              <a:gd name="connsiteY9" fmla="*/ 350378 h 641431"/>
              <a:gd name="connsiteX10" fmla="*/ 640935 w 1128045"/>
              <a:gd name="connsiteY10" fmla="*/ 376015 h 641431"/>
              <a:gd name="connsiteX11" fmla="*/ 666572 w 1128045"/>
              <a:gd name="connsiteY11" fmla="*/ 393107 h 641431"/>
              <a:gd name="connsiteX12" fmla="*/ 752030 w 1128045"/>
              <a:gd name="connsiteY12" fmla="*/ 427290 h 641431"/>
              <a:gd name="connsiteX13" fmla="*/ 777667 w 1128045"/>
              <a:gd name="connsiteY13" fmla="*/ 452927 h 641431"/>
              <a:gd name="connsiteX14" fmla="*/ 811851 w 1128045"/>
              <a:gd name="connsiteY14" fmla="*/ 461473 h 641431"/>
              <a:gd name="connsiteX15" fmla="*/ 854580 w 1128045"/>
              <a:gd name="connsiteY15" fmla="*/ 487111 h 641431"/>
              <a:gd name="connsiteX16" fmla="*/ 871671 w 1128045"/>
              <a:gd name="connsiteY16" fmla="*/ 512748 h 641431"/>
              <a:gd name="connsiteX17" fmla="*/ 940038 w 1128045"/>
              <a:gd name="connsiteY17" fmla="*/ 546931 h 641431"/>
              <a:gd name="connsiteX18" fmla="*/ 1008404 w 1128045"/>
              <a:gd name="connsiteY18" fmla="*/ 589660 h 641431"/>
              <a:gd name="connsiteX19" fmla="*/ 1034041 w 1128045"/>
              <a:gd name="connsiteY19" fmla="*/ 598206 h 641431"/>
              <a:gd name="connsiteX20" fmla="*/ 1110953 w 1128045"/>
              <a:gd name="connsiteY20" fmla="*/ 640935 h 641431"/>
              <a:gd name="connsiteX21" fmla="*/ 1128045 w 1128045"/>
              <a:gd name="connsiteY21" fmla="*/ 640935 h 6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28045" h="641431">
                <a:moveTo>
                  <a:pt x="0" y="0"/>
                </a:moveTo>
                <a:cubicBezTo>
                  <a:pt x="84503" y="67604"/>
                  <a:pt x="-3126" y="1120"/>
                  <a:pt x="102550" y="68367"/>
                </a:cubicBezTo>
                <a:cubicBezTo>
                  <a:pt x="114566" y="76014"/>
                  <a:pt x="124283" y="87087"/>
                  <a:pt x="136733" y="94004"/>
                </a:cubicBezTo>
                <a:cubicBezTo>
                  <a:pt x="150143" y="101454"/>
                  <a:pt x="166052" y="103646"/>
                  <a:pt x="179462" y="111096"/>
                </a:cubicBezTo>
                <a:cubicBezTo>
                  <a:pt x="233569" y="141155"/>
                  <a:pt x="194872" y="129062"/>
                  <a:pt x="239282" y="162370"/>
                </a:cubicBezTo>
                <a:cubicBezTo>
                  <a:pt x="252570" y="172336"/>
                  <a:pt x="268191" y="178794"/>
                  <a:pt x="282011" y="188008"/>
                </a:cubicBezTo>
                <a:cubicBezTo>
                  <a:pt x="302400" y="201601"/>
                  <a:pt x="320962" y="217894"/>
                  <a:pt x="341832" y="230737"/>
                </a:cubicBezTo>
                <a:cubicBezTo>
                  <a:pt x="387216" y="258665"/>
                  <a:pt x="401257" y="258703"/>
                  <a:pt x="452927" y="273466"/>
                </a:cubicBezTo>
                <a:cubicBezTo>
                  <a:pt x="464321" y="282012"/>
                  <a:pt x="474371" y="292733"/>
                  <a:pt x="487110" y="299103"/>
                </a:cubicBezTo>
                <a:cubicBezTo>
                  <a:pt x="525918" y="318507"/>
                  <a:pt x="572041" y="324345"/>
                  <a:pt x="606752" y="350378"/>
                </a:cubicBezTo>
                <a:cubicBezTo>
                  <a:pt x="618146" y="358924"/>
                  <a:pt x="629345" y="367736"/>
                  <a:pt x="640935" y="376015"/>
                </a:cubicBezTo>
                <a:cubicBezTo>
                  <a:pt x="649293" y="381985"/>
                  <a:pt x="657247" y="388803"/>
                  <a:pt x="666572" y="393107"/>
                </a:cubicBezTo>
                <a:cubicBezTo>
                  <a:pt x="694428" y="405964"/>
                  <a:pt x="752030" y="427290"/>
                  <a:pt x="752030" y="427290"/>
                </a:cubicBezTo>
                <a:cubicBezTo>
                  <a:pt x="760576" y="435836"/>
                  <a:pt x="767174" y="446931"/>
                  <a:pt x="777667" y="452927"/>
                </a:cubicBezTo>
                <a:cubicBezTo>
                  <a:pt x="787865" y="458754"/>
                  <a:pt x="801118" y="456703"/>
                  <a:pt x="811851" y="461473"/>
                </a:cubicBezTo>
                <a:cubicBezTo>
                  <a:pt x="827030" y="468219"/>
                  <a:pt x="840337" y="478565"/>
                  <a:pt x="854580" y="487111"/>
                </a:cubicBezTo>
                <a:cubicBezTo>
                  <a:pt x="860277" y="495657"/>
                  <a:pt x="863257" y="506858"/>
                  <a:pt x="871671" y="512748"/>
                </a:cubicBezTo>
                <a:cubicBezTo>
                  <a:pt x="892544" y="527359"/>
                  <a:pt x="918839" y="532798"/>
                  <a:pt x="940038" y="546931"/>
                </a:cubicBezTo>
                <a:cubicBezTo>
                  <a:pt x="960380" y="560493"/>
                  <a:pt x="987782" y="579349"/>
                  <a:pt x="1008404" y="589660"/>
                </a:cubicBezTo>
                <a:cubicBezTo>
                  <a:pt x="1016461" y="593688"/>
                  <a:pt x="1026167" y="593831"/>
                  <a:pt x="1034041" y="598206"/>
                </a:cubicBezTo>
                <a:cubicBezTo>
                  <a:pt x="1072585" y="619619"/>
                  <a:pt x="1074698" y="633684"/>
                  <a:pt x="1110953" y="640935"/>
                </a:cubicBezTo>
                <a:cubicBezTo>
                  <a:pt x="1116540" y="642052"/>
                  <a:pt x="1122348" y="640935"/>
                  <a:pt x="1128045" y="640935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702461" y="3819357"/>
            <a:ext cx="384564" cy="1264778"/>
          </a:xfrm>
          <a:custGeom>
            <a:avLst/>
            <a:gdLst>
              <a:gd name="connsiteX0" fmla="*/ 384564 w 384564"/>
              <a:gd name="connsiteY0" fmla="*/ 0 h 1264778"/>
              <a:gd name="connsiteX1" fmla="*/ 333290 w 384564"/>
              <a:gd name="connsiteY1" fmla="*/ 68366 h 1264778"/>
              <a:gd name="connsiteX2" fmla="*/ 324744 w 384564"/>
              <a:gd name="connsiteY2" fmla="*/ 94004 h 1264778"/>
              <a:gd name="connsiteX3" fmla="*/ 299106 w 384564"/>
              <a:gd name="connsiteY3" fmla="*/ 128187 h 1264778"/>
              <a:gd name="connsiteX4" fmla="*/ 282015 w 384564"/>
              <a:gd name="connsiteY4" fmla="*/ 162370 h 1264778"/>
              <a:gd name="connsiteX5" fmla="*/ 264923 w 384564"/>
              <a:gd name="connsiteY5" fmla="*/ 188007 h 1264778"/>
              <a:gd name="connsiteX6" fmla="*/ 239286 w 384564"/>
              <a:gd name="connsiteY6" fmla="*/ 256374 h 1264778"/>
              <a:gd name="connsiteX7" fmla="*/ 205103 w 384564"/>
              <a:gd name="connsiteY7" fmla="*/ 333286 h 1264778"/>
              <a:gd name="connsiteX8" fmla="*/ 196557 w 384564"/>
              <a:gd name="connsiteY8" fmla="*/ 367469 h 1264778"/>
              <a:gd name="connsiteX9" fmla="*/ 179465 w 384564"/>
              <a:gd name="connsiteY9" fmla="*/ 393107 h 1264778"/>
              <a:gd name="connsiteX10" fmla="*/ 153828 w 384564"/>
              <a:gd name="connsiteY10" fmla="*/ 470019 h 1264778"/>
              <a:gd name="connsiteX11" fmla="*/ 145282 w 384564"/>
              <a:gd name="connsiteY11" fmla="*/ 546931 h 1264778"/>
              <a:gd name="connsiteX12" fmla="*/ 128190 w 384564"/>
              <a:gd name="connsiteY12" fmla="*/ 589660 h 1264778"/>
              <a:gd name="connsiteX13" fmla="*/ 94007 w 384564"/>
              <a:gd name="connsiteY13" fmla="*/ 700755 h 1264778"/>
              <a:gd name="connsiteX14" fmla="*/ 85462 w 384564"/>
              <a:gd name="connsiteY14" fmla="*/ 760576 h 1264778"/>
              <a:gd name="connsiteX15" fmla="*/ 68370 w 384564"/>
              <a:gd name="connsiteY15" fmla="*/ 820396 h 1264778"/>
              <a:gd name="connsiteX16" fmla="*/ 34187 w 384564"/>
              <a:gd name="connsiteY16" fmla="*/ 1008404 h 1264778"/>
              <a:gd name="connsiteX17" fmla="*/ 17095 w 384564"/>
              <a:gd name="connsiteY17" fmla="*/ 1128045 h 1264778"/>
              <a:gd name="connsiteX18" fmla="*/ 8549 w 384564"/>
              <a:gd name="connsiteY18" fmla="*/ 1204957 h 1264778"/>
              <a:gd name="connsiteX19" fmla="*/ 4 w 384564"/>
              <a:gd name="connsiteY19" fmla="*/ 1264778 h 12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4564" h="1264778">
                <a:moveTo>
                  <a:pt x="384564" y="0"/>
                </a:moveTo>
                <a:cubicBezTo>
                  <a:pt x="376178" y="10482"/>
                  <a:pt x="342360" y="50226"/>
                  <a:pt x="333290" y="68366"/>
                </a:cubicBezTo>
                <a:cubicBezTo>
                  <a:pt x="329261" y="76423"/>
                  <a:pt x="329213" y="86183"/>
                  <a:pt x="324744" y="94004"/>
                </a:cubicBezTo>
                <a:cubicBezTo>
                  <a:pt x="317677" y="106370"/>
                  <a:pt x="306655" y="116109"/>
                  <a:pt x="299106" y="128187"/>
                </a:cubicBezTo>
                <a:cubicBezTo>
                  <a:pt x="292354" y="138990"/>
                  <a:pt x="288335" y="151309"/>
                  <a:pt x="282015" y="162370"/>
                </a:cubicBezTo>
                <a:cubicBezTo>
                  <a:pt x="276919" y="171287"/>
                  <a:pt x="270620" y="179461"/>
                  <a:pt x="264923" y="188007"/>
                </a:cubicBezTo>
                <a:cubicBezTo>
                  <a:pt x="239527" y="264195"/>
                  <a:pt x="280155" y="143982"/>
                  <a:pt x="239286" y="256374"/>
                </a:cubicBezTo>
                <a:cubicBezTo>
                  <a:pt x="214879" y="323493"/>
                  <a:pt x="234506" y="289181"/>
                  <a:pt x="205103" y="333286"/>
                </a:cubicBezTo>
                <a:cubicBezTo>
                  <a:pt x="202254" y="344680"/>
                  <a:pt x="201184" y="356674"/>
                  <a:pt x="196557" y="367469"/>
                </a:cubicBezTo>
                <a:cubicBezTo>
                  <a:pt x="192511" y="376910"/>
                  <a:pt x="183071" y="383490"/>
                  <a:pt x="179465" y="393107"/>
                </a:cubicBezTo>
                <a:cubicBezTo>
                  <a:pt x="129761" y="525650"/>
                  <a:pt x="211321" y="355029"/>
                  <a:pt x="153828" y="470019"/>
                </a:cubicBezTo>
                <a:cubicBezTo>
                  <a:pt x="150979" y="495656"/>
                  <a:pt x="150687" y="521709"/>
                  <a:pt x="145282" y="546931"/>
                </a:cubicBezTo>
                <a:cubicBezTo>
                  <a:pt x="142068" y="561931"/>
                  <a:pt x="132701" y="574998"/>
                  <a:pt x="128190" y="589660"/>
                </a:cubicBezTo>
                <a:cubicBezTo>
                  <a:pt x="86566" y="724939"/>
                  <a:pt x="133415" y="602237"/>
                  <a:pt x="94007" y="700755"/>
                </a:cubicBezTo>
                <a:cubicBezTo>
                  <a:pt x="91159" y="720695"/>
                  <a:pt x="89682" y="740880"/>
                  <a:pt x="85462" y="760576"/>
                </a:cubicBezTo>
                <a:cubicBezTo>
                  <a:pt x="81117" y="780854"/>
                  <a:pt x="71923" y="799965"/>
                  <a:pt x="68370" y="820396"/>
                </a:cubicBezTo>
                <a:cubicBezTo>
                  <a:pt x="33229" y="1022450"/>
                  <a:pt x="72005" y="894945"/>
                  <a:pt x="34187" y="1008404"/>
                </a:cubicBezTo>
                <a:cubicBezTo>
                  <a:pt x="28490" y="1048284"/>
                  <a:pt x="21544" y="1088006"/>
                  <a:pt x="17095" y="1128045"/>
                </a:cubicBezTo>
                <a:cubicBezTo>
                  <a:pt x="14246" y="1153682"/>
                  <a:pt x="11958" y="1179388"/>
                  <a:pt x="8549" y="1204957"/>
                </a:cubicBezTo>
                <a:cubicBezTo>
                  <a:pt x="-464" y="1272559"/>
                  <a:pt x="4" y="1236682"/>
                  <a:pt x="4" y="1264778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820536" y="3164970"/>
            <a:ext cx="1179319" cy="700756"/>
          </a:xfrm>
          <a:custGeom>
            <a:avLst/>
            <a:gdLst>
              <a:gd name="connsiteX0" fmla="*/ 0 w 1179319"/>
              <a:gd name="connsiteY0" fmla="*/ 42729 h 700756"/>
              <a:gd name="connsiteX1" fmla="*/ 51275 w 1179319"/>
              <a:gd name="connsiteY1" fmla="*/ 34184 h 700756"/>
              <a:gd name="connsiteX2" fmla="*/ 128187 w 1179319"/>
              <a:gd name="connsiteY2" fmla="*/ 8546 h 700756"/>
              <a:gd name="connsiteX3" fmla="*/ 222190 w 1179319"/>
              <a:gd name="connsiteY3" fmla="*/ 0 h 700756"/>
              <a:gd name="connsiteX4" fmla="*/ 632389 w 1179319"/>
              <a:gd name="connsiteY4" fmla="*/ 34184 h 700756"/>
              <a:gd name="connsiteX5" fmla="*/ 675118 w 1179319"/>
              <a:gd name="connsiteY5" fmla="*/ 42729 h 700756"/>
              <a:gd name="connsiteX6" fmla="*/ 752030 w 1179319"/>
              <a:gd name="connsiteY6" fmla="*/ 68367 h 700756"/>
              <a:gd name="connsiteX7" fmla="*/ 811850 w 1179319"/>
              <a:gd name="connsiteY7" fmla="*/ 85458 h 700756"/>
              <a:gd name="connsiteX8" fmla="*/ 871671 w 1179319"/>
              <a:gd name="connsiteY8" fmla="*/ 94004 h 700756"/>
              <a:gd name="connsiteX9" fmla="*/ 897308 w 1179319"/>
              <a:gd name="connsiteY9" fmla="*/ 111096 h 700756"/>
              <a:gd name="connsiteX10" fmla="*/ 931491 w 1179319"/>
              <a:gd name="connsiteY10" fmla="*/ 119642 h 700756"/>
              <a:gd name="connsiteX11" fmla="*/ 957129 w 1179319"/>
              <a:gd name="connsiteY11" fmla="*/ 128187 h 700756"/>
              <a:gd name="connsiteX12" fmla="*/ 1025495 w 1179319"/>
              <a:gd name="connsiteY12" fmla="*/ 153825 h 700756"/>
              <a:gd name="connsiteX13" fmla="*/ 1068224 w 1179319"/>
              <a:gd name="connsiteY13" fmla="*/ 196554 h 700756"/>
              <a:gd name="connsiteX14" fmla="*/ 1093861 w 1179319"/>
              <a:gd name="connsiteY14" fmla="*/ 222191 h 700756"/>
              <a:gd name="connsiteX15" fmla="*/ 1136590 w 1179319"/>
              <a:gd name="connsiteY15" fmla="*/ 239283 h 700756"/>
              <a:gd name="connsiteX16" fmla="*/ 1162228 w 1179319"/>
              <a:gd name="connsiteY16" fmla="*/ 299103 h 700756"/>
              <a:gd name="connsiteX17" fmla="*/ 1179319 w 1179319"/>
              <a:gd name="connsiteY17" fmla="*/ 435836 h 700756"/>
              <a:gd name="connsiteX18" fmla="*/ 1170774 w 1179319"/>
              <a:gd name="connsiteY18" fmla="*/ 649481 h 700756"/>
              <a:gd name="connsiteX19" fmla="*/ 1153682 w 1179319"/>
              <a:gd name="connsiteY19" fmla="*/ 700756 h 7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9319" h="700756">
                <a:moveTo>
                  <a:pt x="0" y="42729"/>
                </a:moveTo>
                <a:cubicBezTo>
                  <a:pt x="17092" y="39881"/>
                  <a:pt x="34533" y="38649"/>
                  <a:pt x="51275" y="34184"/>
                </a:cubicBezTo>
                <a:cubicBezTo>
                  <a:pt x="77387" y="27221"/>
                  <a:pt x="101274" y="10993"/>
                  <a:pt x="128187" y="8546"/>
                </a:cubicBezTo>
                <a:lnTo>
                  <a:pt x="222190" y="0"/>
                </a:lnTo>
                <a:cubicBezTo>
                  <a:pt x="256160" y="2548"/>
                  <a:pt x="517122" y="16451"/>
                  <a:pt x="632389" y="34184"/>
                </a:cubicBezTo>
                <a:cubicBezTo>
                  <a:pt x="646745" y="36393"/>
                  <a:pt x="660875" y="39881"/>
                  <a:pt x="675118" y="42729"/>
                </a:cubicBezTo>
                <a:cubicBezTo>
                  <a:pt x="731979" y="71160"/>
                  <a:pt x="685765" y="51800"/>
                  <a:pt x="752030" y="68367"/>
                </a:cubicBezTo>
                <a:cubicBezTo>
                  <a:pt x="800850" y="80572"/>
                  <a:pt x="753229" y="74800"/>
                  <a:pt x="811850" y="85458"/>
                </a:cubicBezTo>
                <a:cubicBezTo>
                  <a:pt x="831668" y="89061"/>
                  <a:pt x="851731" y="91155"/>
                  <a:pt x="871671" y="94004"/>
                </a:cubicBezTo>
                <a:cubicBezTo>
                  <a:pt x="880217" y="99701"/>
                  <a:pt x="887868" y="107050"/>
                  <a:pt x="897308" y="111096"/>
                </a:cubicBezTo>
                <a:cubicBezTo>
                  <a:pt x="908103" y="115723"/>
                  <a:pt x="920198" y="116416"/>
                  <a:pt x="931491" y="119642"/>
                </a:cubicBezTo>
                <a:cubicBezTo>
                  <a:pt x="940153" y="122117"/>
                  <a:pt x="948694" y="125024"/>
                  <a:pt x="957129" y="128187"/>
                </a:cubicBezTo>
                <a:cubicBezTo>
                  <a:pt x="1038916" y="158856"/>
                  <a:pt x="967281" y="134420"/>
                  <a:pt x="1025495" y="153825"/>
                </a:cubicBezTo>
                <a:cubicBezTo>
                  <a:pt x="1056830" y="200826"/>
                  <a:pt x="1025495" y="160946"/>
                  <a:pt x="1068224" y="196554"/>
                </a:cubicBezTo>
                <a:cubicBezTo>
                  <a:pt x="1077508" y="204291"/>
                  <a:pt x="1083613" y="215786"/>
                  <a:pt x="1093861" y="222191"/>
                </a:cubicBezTo>
                <a:cubicBezTo>
                  <a:pt x="1106869" y="230321"/>
                  <a:pt x="1122347" y="233586"/>
                  <a:pt x="1136590" y="239283"/>
                </a:cubicBezTo>
                <a:cubicBezTo>
                  <a:pt x="1147040" y="260183"/>
                  <a:pt x="1157198" y="276470"/>
                  <a:pt x="1162228" y="299103"/>
                </a:cubicBezTo>
                <a:cubicBezTo>
                  <a:pt x="1171867" y="342477"/>
                  <a:pt x="1175020" y="392846"/>
                  <a:pt x="1179319" y="435836"/>
                </a:cubicBezTo>
                <a:cubicBezTo>
                  <a:pt x="1176471" y="507051"/>
                  <a:pt x="1177639" y="578540"/>
                  <a:pt x="1170774" y="649481"/>
                </a:cubicBezTo>
                <a:cubicBezTo>
                  <a:pt x="1169039" y="667413"/>
                  <a:pt x="1153682" y="700756"/>
                  <a:pt x="1153682" y="700756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309638" y="3373685"/>
            <a:ext cx="846034" cy="1341690"/>
          </a:xfrm>
          <a:custGeom>
            <a:avLst/>
            <a:gdLst>
              <a:gd name="connsiteX0" fmla="*/ 581114 w 846034"/>
              <a:gd name="connsiteY0" fmla="*/ 0 h 1341690"/>
              <a:gd name="connsiteX1" fmla="*/ 538385 w 846034"/>
              <a:gd name="connsiteY1" fmla="*/ 17091 h 1341690"/>
              <a:gd name="connsiteX2" fmla="*/ 512748 w 846034"/>
              <a:gd name="connsiteY2" fmla="*/ 25637 h 1341690"/>
              <a:gd name="connsiteX3" fmla="*/ 487110 w 846034"/>
              <a:gd name="connsiteY3" fmla="*/ 42729 h 1341690"/>
              <a:gd name="connsiteX4" fmla="*/ 435836 w 846034"/>
              <a:gd name="connsiteY4" fmla="*/ 59820 h 1341690"/>
              <a:gd name="connsiteX5" fmla="*/ 350378 w 846034"/>
              <a:gd name="connsiteY5" fmla="*/ 102549 h 1341690"/>
              <a:gd name="connsiteX6" fmla="*/ 290557 w 846034"/>
              <a:gd name="connsiteY6" fmla="*/ 136733 h 1341690"/>
              <a:gd name="connsiteX7" fmla="*/ 239282 w 846034"/>
              <a:gd name="connsiteY7" fmla="*/ 170916 h 1341690"/>
              <a:gd name="connsiteX8" fmla="*/ 213645 w 846034"/>
              <a:gd name="connsiteY8" fmla="*/ 188007 h 1341690"/>
              <a:gd name="connsiteX9" fmla="*/ 188007 w 846034"/>
              <a:gd name="connsiteY9" fmla="*/ 196553 h 1341690"/>
              <a:gd name="connsiteX10" fmla="*/ 162370 w 846034"/>
              <a:gd name="connsiteY10" fmla="*/ 222191 h 1341690"/>
              <a:gd name="connsiteX11" fmla="*/ 145279 w 846034"/>
              <a:gd name="connsiteY11" fmla="*/ 247828 h 1341690"/>
              <a:gd name="connsiteX12" fmla="*/ 119641 w 846034"/>
              <a:gd name="connsiteY12" fmla="*/ 256374 h 1341690"/>
              <a:gd name="connsiteX13" fmla="*/ 68366 w 846034"/>
              <a:gd name="connsiteY13" fmla="*/ 290557 h 1341690"/>
              <a:gd name="connsiteX14" fmla="*/ 42729 w 846034"/>
              <a:gd name="connsiteY14" fmla="*/ 367469 h 1341690"/>
              <a:gd name="connsiteX15" fmla="*/ 34183 w 846034"/>
              <a:gd name="connsiteY15" fmla="*/ 393106 h 1341690"/>
              <a:gd name="connsiteX16" fmla="*/ 17092 w 846034"/>
              <a:gd name="connsiteY16" fmla="*/ 418744 h 1341690"/>
              <a:gd name="connsiteX17" fmla="*/ 0 w 846034"/>
              <a:gd name="connsiteY17" fmla="*/ 470019 h 1341690"/>
              <a:gd name="connsiteX18" fmla="*/ 8546 w 846034"/>
              <a:gd name="connsiteY18" fmla="*/ 692209 h 1341690"/>
              <a:gd name="connsiteX19" fmla="*/ 25637 w 846034"/>
              <a:gd name="connsiteY19" fmla="*/ 743484 h 1341690"/>
              <a:gd name="connsiteX20" fmla="*/ 42729 w 846034"/>
              <a:gd name="connsiteY20" fmla="*/ 777667 h 1341690"/>
              <a:gd name="connsiteX21" fmla="*/ 51275 w 846034"/>
              <a:gd name="connsiteY21" fmla="*/ 803305 h 1341690"/>
              <a:gd name="connsiteX22" fmla="*/ 76912 w 846034"/>
              <a:gd name="connsiteY22" fmla="*/ 837488 h 1341690"/>
              <a:gd name="connsiteX23" fmla="*/ 94004 w 846034"/>
              <a:gd name="connsiteY23" fmla="*/ 888762 h 1341690"/>
              <a:gd name="connsiteX24" fmla="*/ 128187 w 846034"/>
              <a:gd name="connsiteY24" fmla="*/ 940037 h 1341690"/>
              <a:gd name="connsiteX25" fmla="*/ 153824 w 846034"/>
              <a:gd name="connsiteY25" fmla="*/ 999858 h 1341690"/>
              <a:gd name="connsiteX26" fmla="*/ 170916 w 846034"/>
              <a:gd name="connsiteY26" fmla="*/ 1059678 h 1341690"/>
              <a:gd name="connsiteX27" fmla="*/ 196553 w 846034"/>
              <a:gd name="connsiteY27" fmla="*/ 1093862 h 1341690"/>
              <a:gd name="connsiteX28" fmla="*/ 213645 w 846034"/>
              <a:gd name="connsiteY28" fmla="*/ 1145136 h 1341690"/>
              <a:gd name="connsiteX29" fmla="*/ 264920 w 846034"/>
              <a:gd name="connsiteY29" fmla="*/ 1204957 h 1341690"/>
              <a:gd name="connsiteX30" fmla="*/ 299103 w 846034"/>
              <a:gd name="connsiteY30" fmla="*/ 1213503 h 1341690"/>
              <a:gd name="connsiteX31" fmla="*/ 324740 w 846034"/>
              <a:gd name="connsiteY31" fmla="*/ 1230594 h 1341690"/>
              <a:gd name="connsiteX32" fmla="*/ 384561 w 846034"/>
              <a:gd name="connsiteY32" fmla="*/ 1281869 h 1341690"/>
              <a:gd name="connsiteX33" fmla="*/ 418744 w 846034"/>
              <a:gd name="connsiteY33" fmla="*/ 1290415 h 1341690"/>
              <a:gd name="connsiteX34" fmla="*/ 444381 w 846034"/>
              <a:gd name="connsiteY34" fmla="*/ 1298961 h 1341690"/>
              <a:gd name="connsiteX35" fmla="*/ 478564 w 846034"/>
              <a:gd name="connsiteY35" fmla="*/ 1316052 h 1341690"/>
              <a:gd name="connsiteX36" fmla="*/ 572568 w 846034"/>
              <a:gd name="connsiteY36" fmla="*/ 1341690 h 1341690"/>
              <a:gd name="connsiteX37" fmla="*/ 846034 w 846034"/>
              <a:gd name="connsiteY37" fmla="*/ 1333144 h 134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46034" h="1341690">
                <a:moveTo>
                  <a:pt x="581114" y="0"/>
                </a:moveTo>
                <a:cubicBezTo>
                  <a:pt x="566871" y="5697"/>
                  <a:pt x="552748" y="11705"/>
                  <a:pt x="538385" y="17091"/>
                </a:cubicBezTo>
                <a:cubicBezTo>
                  <a:pt x="529951" y="20254"/>
                  <a:pt x="520805" y="21608"/>
                  <a:pt x="512748" y="25637"/>
                </a:cubicBezTo>
                <a:cubicBezTo>
                  <a:pt x="503561" y="30230"/>
                  <a:pt x="496496" y="38558"/>
                  <a:pt x="487110" y="42729"/>
                </a:cubicBezTo>
                <a:cubicBezTo>
                  <a:pt x="470647" y="50046"/>
                  <a:pt x="435836" y="59820"/>
                  <a:pt x="435836" y="59820"/>
                </a:cubicBezTo>
                <a:cubicBezTo>
                  <a:pt x="374789" y="100519"/>
                  <a:pt x="404490" y="89022"/>
                  <a:pt x="350378" y="102549"/>
                </a:cubicBezTo>
                <a:cubicBezTo>
                  <a:pt x="238245" y="186649"/>
                  <a:pt x="374446" y="90128"/>
                  <a:pt x="290557" y="136733"/>
                </a:cubicBezTo>
                <a:cubicBezTo>
                  <a:pt x="272600" y="146709"/>
                  <a:pt x="256374" y="159522"/>
                  <a:pt x="239282" y="170916"/>
                </a:cubicBezTo>
                <a:cubicBezTo>
                  <a:pt x="230736" y="176613"/>
                  <a:pt x="223389" y="184759"/>
                  <a:pt x="213645" y="188007"/>
                </a:cubicBezTo>
                <a:lnTo>
                  <a:pt x="188007" y="196553"/>
                </a:lnTo>
                <a:cubicBezTo>
                  <a:pt x="179461" y="205099"/>
                  <a:pt x="170107" y="212906"/>
                  <a:pt x="162370" y="222191"/>
                </a:cubicBezTo>
                <a:cubicBezTo>
                  <a:pt x="155795" y="230081"/>
                  <a:pt x="153299" y="241412"/>
                  <a:pt x="145279" y="247828"/>
                </a:cubicBezTo>
                <a:cubicBezTo>
                  <a:pt x="138245" y="253455"/>
                  <a:pt x="127516" y="251999"/>
                  <a:pt x="119641" y="256374"/>
                </a:cubicBezTo>
                <a:cubicBezTo>
                  <a:pt x="101684" y="266350"/>
                  <a:pt x="68366" y="290557"/>
                  <a:pt x="68366" y="290557"/>
                </a:cubicBezTo>
                <a:lnTo>
                  <a:pt x="42729" y="367469"/>
                </a:lnTo>
                <a:cubicBezTo>
                  <a:pt x="39880" y="376015"/>
                  <a:pt x="39180" y="385611"/>
                  <a:pt x="34183" y="393106"/>
                </a:cubicBezTo>
                <a:cubicBezTo>
                  <a:pt x="28486" y="401652"/>
                  <a:pt x="21263" y="409358"/>
                  <a:pt x="17092" y="418744"/>
                </a:cubicBezTo>
                <a:cubicBezTo>
                  <a:pt x="9775" y="435207"/>
                  <a:pt x="0" y="470019"/>
                  <a:pt x="0" y="470019"/>
                </a:cubicBezTo>
                <a:cubicBezTo>
                  <a:pt x="2849" y="544082"/>
                  <a:pt x="1628" y="618414"/>
                  <a:pt x="8546" y="692209"/>
                </a:cubicBezTo>
                <a:cubicBezTo>
                  <a:pt x="10228" y="710146"/>
                  <a:pt x="18946" y="726756"/>
                  <a:pt x="25637" y="743484"/>
                </a:cubicBezTo>
                <a:cubicBezTo>
                  <a:pt x="30368" y="755312"/>
                  <a:pt x="37711" y="765958"/>
                  <a:pt x="42729" y="777667"/>
                </a:cubicBezTo>
                <a:cubicBezTo>
                  <a:pt x="46278" y="785947"/>
                  <a:pt x="46806" y="795484"/>
                  <a:pt x="51275" y="803305"/>
                </a:cubicBezTo>
                <a:cubicBezTo>
                  <a:pt x="58341" y="815671"/>
                  <a:pt x="68366" y="826094"/>
                  <a:pt x="76912" y="837488"/>
                </a:cubicBezTo>
                <a:cubicBezTo>
                  <a:pt x="82609" y="854579"/>
                  <a:pt x="84011" y="873772"/>
                  <a:pt x="94004" y="888762"/>
                </a:cubicBezTo>
                <a:lnTo>
                  <a:pt x="128187" y="940037"/>
                </a:lnTo>
                <a:cubicBezTo>
                  <a:pt x="152722" y="1038174"/>
                  <a:pt x="118415" y="917235"/>
                  <a:pt x="153824" y="999858"/>
                </a:cubicBezTo>
                <a:cubicBezTo>
                  <a:pt x="160960" y="1016510"/>
                  <a:pt x="161412" y="1043047"/>
                  <a:pt x="170916" y="1059678"/>
                </a:cubicBezTo>
                <a:cubicBezTo>
                  <a:pt x="177983" y="1072045"/>
                  <a:pt x="188007" y="1082467"/>
                  <a:pt x="196553" y="1093862"/>
                </a:cubicBezTo>
                <a:lnTo>
                  <a:pt x="213645" y="1145136"/>
                </a:lnTo>
                <a:cubicBezTo>
                  <a:pt x="225502" y="1180705"/>
                  <a:pt x="220132" y="1180075"/>
                  <a:pt x="264920" y="1204957"/>
                </a:cubicBezTo>
                <a:cubicBezTo>
                  <a:pt x="275187" y="1210661"/>
                  <a:pt x="287709" y="1210654"/>
                  <a:pt x="299103" y="1213503"/>
                </a:cubicBezTo>
                <a:cubicBezTo>
                  <a:pt x="307649" y="1219200"/>
                  <a:pt x="316942" y="1223910"/>
                  <a:pt x="324740" y="1230594"/>
                </a:cubicBezTo>
                <a:cubicBezTo>
                  <a:pt x="345970" y="1248791"/>
                  <a:pt x="358401" y="1270657"/>
                  <a:pt x="384561" y="1281869"/>
                </a:cubicBezTo>
                <a:cubicBezTo>
                  <a:pt x="395356" y="1286496"/>
                  <a:pt x="407451" y="1287188"/>
                  <a:pt x="418744" y="1290415"/>
                </a:cubicBezTo>
                <a:cubicBezTo>
                  <a:pt x="427405" y="1292890"/>
                  <a:pt x="436101" y="1295413"/>
                  <a:pt x="444381" y="1298961"/>
                </a:cubicBezTo>
                <a:cubicBezTo>
                  <a:pt x="456090" y="1303979"/>
                  <a:pt x="466736" y="1311321"/>
                  <a:pt x="478564" y="1316052"/>
                </a:cubicBezTo>
                <a:cubicBezTo>
                  <a:pt x="521936" y="1333401"/>
                  <a:pt x="529654" y="1333107"/>
                  <a:pt x="572568" y="1341690"/>
                </a:cubicBezTo>
                <a:cubicBezTo>
                  <a:pt x="800436" y="1332195"/>
                  <a:pt x="709241" y="1333144"/>
                  <a:pt x="846034" y="1333144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707484" y="4291513"/>
            <a:ext cx="1171402" cy="794759"/>
          </a:xfrm>
          <a:custGeom>
            <a:avLst/>
            <a:gdLst>
              <a:gd name="connsiteX0" fmla="*/ 0 w 1171402"/>
              <a:gd name="connsiteY0" fmla="*/ 794759 h 794759"/>
              <a:gd name="connsiteX1" fmla="*/ 68366 w 1171402"/>
              <a:gd name="connsiteY1" fmla="*/ 777668 h 794759"/>
              <a:gd name="connsiteX2" fmla="*/ 102549 w 1171402"/>
              <a:gd name="connsiteY2" fmla="*/ 760576 h 794759"/>
              <a:gd name="connsiteX3" fmla="*/ 128187 w 1171402"/>
              <a:gd name="connsiteY3" fmla="*/ 752030 h 794759"/>
              <a:gd name="connsiteX4" fmla="*/ 162370 w 1171402"/>
              <a:gd name="connsiteY4" fmla="*/ 734939 h 794759"/>
              <a:gd name="connsiteX5" fmla="*/ 222190 w 1171402"/>
              <a:gd name="connsiteY5" fmla="*/ 717847 h 794759"/>
              <a:gd name="connsiteX6" fmla="*/ 247828 w 1171402"/>
              <a:gd name="connsiteY6" fmla="*/ 709301 h 794759"/>
              <a:gd name="connsiteX7" fmla="*/ 307648 w 1171402"/>
              <a:gd name="connsiteY7" fmla="*/ 692210 h 794759"/>
              <a:gd name="connsiteX8" fmla="*/ 333286 w 1171402"/>
              <a:gd name="connsiteY8" fmla="*/ 675118 h 794759"/>
              <a:gd name="connsiteX9" fmla="*/ 358923 w 1171402"/>
              <a:gd name="connsiteY9" fmla="*/ 666572 h 794759"/>
              <a:gd name="connsiteX10" fmla="*/ 444381 w 1171402"/>
              <a:gd name="connsiteY10" fmla="*/ 640935 h 794759"/>
              <a:gd name="connsiteX11" fmla="*/ 478564 w 1171402"/>
              <a:gd name="connsiteY11" fmla="*/ 623843 h 794759"/>
              <a:gd name="connsiteX12" fmla="*/ 546930 w 1171402"/>
              <a:gd name="connsiteY12" fmla="*/ 606752 h 794759"/>
              <a:gd name="connsiteX13" fmla="*/ 581114 w 1171402"/>
              <a:gd name="connsiteY13" fmla="*/ 589660 h 794759"/>
              <a:gd name="connsiteX14" fmla="*/ 606751 w 1171402"/>
              <a:gd name="connsiteY14" fmla="*/ 581114 h 794759"/>
              <a:gd name="connsiteX15" fmla="*/ 640934 w 1171402"/>
              <a:gd name="connsiteY15" fmla="*/ 564023 h 794759"/>
              <a:gd name="connsiteX16" fmla="*/ 666572 w 1171402"/>
              <a:gd name="connsiteY16" fmla="*/ 555477 h 794759"/>
              <a:gd name="connsiteX17" fmla="*/ 777667 w 1171402"/>
              <a:gd name="connsiteY17" fmla="*/ 504202 h 794759"/>
              <a:gd name="connsiteX18" fmla="*/ 803304 w 1171402"/>
              <a:gd name="connsiteY18" fmla="*/ 478565 h 794759"/>
              <a:gd name="connsiteX19" fmla="*/ 828942 w 1171402"/>
              <a:gd name="connsiteY19" fmla="*/ 470019 h 794759"/>
              <a:gd name="connsiteX20" fmla="*/ 863125 w 1171402"/>
              <a:gd name="connsiteY20" fmla="*/ 452927 h 794759"/>
              <a:gd name="connsiteX21" fmla="*/ 905854 w 1171402"/>
              <a:gd name="connsiteY21" fmla="*/ 418744 h 794759"/>
              <a:gd name="connsiteX22" fmla="*/ 931491 w 1171402"/>
              <a:gd name="connsiteY22" fmla="*/ 393107 h 794759"/>
              <a:gd name="connsiteX23" fmla="*/ 965674 w 1171402"/>
              <a:gd name="connsiteY23" fmla="*/ 367470 h 794759"/>
              <a:gd name="connsiteX24" fmla="*/ 991312 w 1171402"/>
              <a:gd name="connsiteY24" fmla="*/ 350378 h 794759"/>
              <a:gd name="connsiteX25" fmla="*/ 1025495 w 1171402"/>
              <a:gd name="connsiteY25" fmla="*/ 316195 h 794759"/>
              <a:gd name="connsiteX26" fmla="*/ 1059678 w 1171402"/>
              <a:gd name="connsiteY26" fmla="*/ 273466 h 794759"/>
              <a:gd name="connsiteX27" fmla="*/ 1093861 w 1171402"/>
              <a:gd name="connsiteY27" fmla="*/ 230737 h 794759"/>
              <a:gd name="connsiteX28" fmla="*/ 1102407 w 1171402"/>
              <a:gd name="connsiteY28" fmla="*/ 205099 h 794759"/>
              <a:gd name="connsiteX29" fmla="*/ 1145136 w 1171402"/>
              <a:gd name="connsiteY29" fmla="*/ 145279 h 794759"/>
              <a:gd name="connsiteX30" fmla="*/ 1162228 w 1171402"/>
              <a:gd name="connsiteY30" fmla="*/ 85458 h 794759"/>
              <a:gd name="connsiteX31" fmla="*/ 1170773 w 1171402"/>
              <a:gd name="connsiteY31" fmla="*/ 42729 h 794759"/>
              <a:gd name="connsiteX32" fmla="*/ 1170773 w 1171402"/>
              <a:gd name="connsiteY32" fmla="*/ 0 h 79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1402" h="794759">
                <a:moveTo>
                  <a:pt x="0" y="794759"/>
                </a:moveTo>
                <a:cubicBezTo>
                  <a:pt x="25072" y="789745"/>
                  <a:pt x="45377" y="787520"/>
                  <a:pt x="68366" y="777668"/>
                </a:cubicBezTo>
                <a:cubicBezTo>
                  <a:pt x="80075" y="772650"/>
                  <a:pt x="90840" y="765594"/>
                  <a:pt x="102549" y="760576"/>
                </a:cubicBezTo>
                <a:cubicBezTo>
                  <a:pt x="110829" y="757027"/>
                  <a:pt x="119907" y="755578"/>
                  <a:pt x="128187" y="752030"/>
                </a:cubicBezTo>
                <a:cubicBezTo>
                  <a:pt x="139896" y="747012"/>
                  <a:pt x="150661" y="739957"/>
                  <a:pt x="162370" y="734939"/>
                </a:cubicBezTo>
                <a:cubicBezTo>
                  <a:pt x="182862" y="726157"/>
                  <a:pt x="200504" y="724043"/>
                  <a:pt x="222190" y="717847"/>
                </a:cubicBezTo>
                <a:cubicBezTo>
                  <a:pt x="230852" y="715372"/>
                  <a:pt x="239166" y="711776"/>
                  <a:pt x="247828" y="709301"/>
                </a:cubicBezTo>
                <a:cubicBezTo>
                  <a:pt x="322960" y="687834"/>
                  <a:pt x="246165" y="712703"/>
                  <a:pt x="307648" y="692210"/>
                </a:cubicBezTo>
                <a:cubicBezTo>
                  <a:pt x="316194" y="686513"/>
                  <a:pt x="324099" y="679711"/>
                  <a:pt x="333286" y="675118"/>
                </a:cubicBezTo>
                <a:cubicBezTo>
                  <a:pt x="341343" y="671089"/>
                  <a:pt x="350262" y="669047"/>
                  <a:pt x="358923" y="666572"/>
                </a:cubicBezTo>
                <a:cubicBezTo>
                  <a:pt x="387551" y="658393"/>
                  <a:pt x="417296" y="654478"/>
                  <a:pt x="444381" y="640935"/>
                </a:cubicBezTo>
                <a:cubicBezTo>
                  <a:pt x="455775" y="635238"/>
                  <a:pt x="466478" y="627871"/>
                  <a:pt x="478564" y="623843"/>
                </a:cubicBezTo>
                <a:cubicBezTo>
                  <a:pt x="538766" y="603776"/>
                  <a:pt x="502155" y="625941"/>
                  <a:pt x="546930" y="606752"/>
                </a:cubicBezTo>
                <a:cubicBezTo>
                  <a:pt x="558640" y="601734"/>
                  <a:pt x="569404" y="594678"/>
                  <a:pt x="581114" y="589660"/>
                </a:cubicBezTo>
                <a:cubicBezTo>
                  <a:pt x="589394" y="586112"/>
                  <a:pt x="598471" y="584662"/>
                  <a:pt x="606751" y="581114"/>
                </a:cubicBezTo>
                <a:cubicBezTo>
                  <a:pt x="618460" y="576096"/>
                  <a:pt x="629225" y="569041"/>
                  <a:pt x="640934" y="564023"/>
                </a:cubicBezTo>
                <a:cubicBezTo>
                  <a:pt x="649214" y="560475"/>
                  <a:pt x="658393" y="559252"/>
                  <a:pt x="666572" y="555477"/>
                </a:cubicBezTo>
                <a:cubicBezTo>
                  <a:pt x="788145" y="499366"/>
                  <a:pt x="713880" y="525465"/>
                  <a:pt x="777667" y="504202"/>
                </a:cubicBezTo>
                <a:cubicBezTo>
                  <a:pt x="786213" y="495656"/>
                  <a:pt x="793248" y="485269"/>
                  <a:pt x="803304" y="478565"/>
                </a:cubicBezTo>
                <a:cubicBezTo>
                  <a:pt x="810799" y="473568"/>
                  <a:pt x="820662" y="473568"/>
                  <a:pt x="828942" y="470019"/>
                </a:cubicBezTo>
                <a:cubicBezTo>
                  <a:pt x="840651" y="465001"/>
                  <a:pt x="851731" y="458624"/>
                  <a:pt x="863125" y="452927"/>
                </a:cubicBezTo>
                <a:cubicBezTo>
                  <a:pt x="901348" y="395592"/>
                  <a:pt x="856321" y="451766"/>
                  <a:pt x="905854" y="418744"/>
                </a:cubicBezTo>
                <a:cubicBezTo>
                  <a:pt x="915910" y="412040"/>
                  <a:pt x="922315" y="400972"/>
                  <a:pt x="931491" y="393107"/>
                </a:cubicBezTo>
                <a:cubicBezTo>
                  <a:pt x="942305" y="383838"/>
                  <a:pt x="954084" y="375748"/>
                  <a:pt x="965674" y="367470"/>
                </a:cubicBezTo>
                <a:cubicBezTo>
                  <a:pt x="974032" y="361500"/>
                  <a:pt x="983514" y="357062"/>
                  <a:pt x="991312" y="350378"/>
                </a:cubicBezTo>
                <a:cubicBezTo>
                  <a:pt x="1003547" y="339891"/>
                  <a:pt x="1014101" y="327589"/>
                  <a:pt x="1025495" y="316195"/>
                </a:cubicBezTo>
                <a:cubicBezTo>
                  <a:pt x="1046976" y="251752"/>
                  <a:pt x="1015501" y="328687"/>
                  <a:pt x="1059678" y="273466"/>
                </a:cubicBezTo>
                <a:cubicBezTo>
                  <a:pt x="1106852" y="214498"/>
                  <a:pt x="1020391" y="279716"/>
                  <a:pt x="1093861" y="230737"/>
                </a:cubicBezTo>
                <a:cubicBezTo>
                  <a:pt x="1096710" y="222191"/>
                  <a:pt x="1098378" y="213156"/>
                  <a:pt x="1102407" y="205099"/>
                </a:cubicBezTo>
                <a:cubicBezTo>
                  <a:pt x="1108653" y="192607"/>
                  <a:pt x="1139334" y="153016"/>
                  <a:pt x="1145136" y="145279"/>
                </a:cubicBezTo>
                <a:cubicBezTo>
                  <a:pt x="1154651" y="116733"/>
                  <a:pt x="1155076" y="117645"/>
                  <a:pt x="1162228" y="85458"/>
                </a:cubicBezTo>
                <a:cubicBezTo>
                  <a:pt x="1165379" y="71279"/>
                  <a:pt x="1169328" y="57182"/>
                  <a:pt x="1170773" y="42729"/>
                </a:cubicBezTo>
                <a:cubicBezTo>
                  <a:pt x="1172190" y="28557"/>
                  <a:pt x="1170773" y="14243"/>
                  <a:pt x="1170773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083499" y="3847132"/>
            <a:ext cx="828942" cy="427290"/>
          </a:xfrm>
          <a:custGeom>
            <a:avLst/>
            <a:gdLst>
              <a:gd name="connsiteX0" fmla="*/ 0 w 828942"/>
              <a:gd name="connsiteY0" fmla="*/ 0 h 427290"/>
              <a:gd name="connsiteX1" fmla="*/ 42729 w 828942"/>
              <a:gd name="connsiteY1" fmla="*/ 25637 h 427290"/>
              <a:gd name="connsiteX2" fmla="*/ 94003 w 828942"/>
              <a:gd name="connsiteY2" fmla="*/ 42729 h 427290"/>
              <a:gd name="connsiteX3" fmla="*/ 119641 w 828942"/>
              <a:gd name="connsiteY3" fmla="*/ 59821 h 427290"/>
              <a:gd name="connsiteX4" fmla="*/ 170915 w 828942"/>
              <a:gd name="connsiteY4" fmla="*/ 76912 h 427290"/>
              <a:gd name="connsiteX5" fmla="*/ 205099 w 828942"/>
              <a:gd name="connsiteY5" fmla="*/ 94004 h 427290"/>
              <a:gd name="connsiteX6" fmla="*/ 264919 w 828942"/>
              <a:gd name="connsiteY6" fmla="*/ 128187 h 427290"/>
              <a:gd name="connsiteX7" fmla="*/ 324740 w 828942"/>
              <a:gd name="connsiteY7" fmla="*/ 145279 h 427290"/>
              <a:gd name="connsiteX8" fmla="*/ 427289 w 828942"/>
              <a:gd name="connsiteY8" fmla="*/ 179462 h 427290"/>
              <a:gd name="connsiteX9" fmla="*/ 452927 w 828942"/>
              <a:gd name="connsiteY9" fmla="*/ 188008 h 427290"/>
              <a:gd name="connsiteX10" fmla="*/ 546930 w 828942"/>
              <a:gd name="connsiteY10" fmla="*/ 230736 h 427290"/>
              <a:gd name="connsiteX11" fmla="*/ 572568 w 828942"/>
              <a:gd name="connsiteY11" fmla="*/ 247828 h 427290"/>
              <a:gd name="connsiteX12" fmla="*/ 640934 w 828942"/>
              <a:gd name="connsiteY12" fmla="*/ 273465 h 427290"/>
              <a:gd name="connsiteX13" fmla="*/ 692209 w 828942"/>
              <a:gd name="connsiteY13" fmla="*/ 299103 h 427290"/>
              <a:gd name="connsiteX14" fmla="*/ 717846 w 828942"/>
              <a:gd name="connsiteY14" fmla="*/ 316194 h 427290"/>
              <a:gd name="connsiteX15" fmla="*/ 752029 w 828942"/>
              <a:gd name="connsiteY15" fmla="*/ 333286 h 427290"/>
              <a:gd name="connsiteX16" fmla="*/ 794758 w 828942"/>
              <a:gd name="connsiteY16" fmla="*/ 376015 h 427290"/>
              <a:gd name="connsiteX17" fmla="*/ 828942 w 828942"/>
              <a:gd name="connsiteY17" fmla="*/ 427290 h 42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8942" h="427290">
                <a:moveTo>
                  <a:pt x="0" y="0"/>
                </a:moveTo>
                <a:cubicBezTo>
                  <a:pt x="14243" y="8546"/>
                  <a:pt x="27608" y="18764"/>
                  <a:pt x="42729" y="25637"/>
                </a:cubicBezTo>
                <a:cubicBezTo>
                  <a:pt x="59130" y="33092"/>
                  <a:pt x="79013" y="32736"/>
                  <a:pt x="94003" y="42729"/>
                </a:cubicBezTo>
                <a:cubicBezTo>
                  <a:pt x="102549" y="48426"/>
                  <a:pt x="110255" y="55650"/>
                  <a:pt x="119641" y="59821"/>
                </a:cubicBezTo>
                <a:cubicBezTo>
                  <a:pt x="136104" y="67138"/>
                  <a:pt x="154801" y="68855"/>
                  <a:pt x="170915" y="76912"/>
                </a:cubicBezTo>
                <a:cubicBezTo>
                  <a:pt x="182310" y="82609"/>
                  <a:pt x="194038" y="87683"/>
                  <a:pt x="205099" y="94004"/>
                </a:cubicBezTo>
                <a:cubicBezTo>
                  <a:pt x="234996" y="111088"/>
                  <a:pt x="229413" y="115276"/>
                  <a:pt x="264919" y="128187"/>
                </a:cubicBezTo>
                <a:cubicBezTo>
                  <a:pt x="284409" y="135274"/>
                  <a:pt x="304919" y="139180"/>
                  <a:pt x="324740" y="145279"/>
                </a:cubicBezTo>
                <a:cubicBezTo>
                  <a:pt x="324809" y="145300"/>
                  <a:pt x="427220" y="179439"/>
                  <a:pt x="427289" y="179462"/>
                </a:cubicBezTo>
                <a:lnTo>
                  <a:pt x="452927" y="188008"/>
                </a:lnTo>
                <a:cubicBezTo>
                  <a:pt x="569634" y="265814"/>
                  <a:pt x="446336" y="193014"/>
                  <a:pt x="546930" y="230736"/>
                </a:cubicBezTo>
                <a:cubicBezTo>
                  <a:pt x="556547" y="234342"/>
                  <a:pt x="563381" y="243235"/>
                  <a:pt x="572568" y="247828"/>
                </a:cubicBezTo>
                <a:cubicBezTo>
                  <a:pt x="593012" y="258050"/>
                  <a:pt x="618741" y="266068"/>
                  <a:pt x="640934" y="273465"/>
                </a:cubicBezTo>
                <a:cubicBezTo>
                  <a:pt x="714406" y="322446"/>
                  <a:pt x="621450" y="263723"/>
                  <a:pt x="692209" y="299103"/>
                </a:cubicBezTo>
                <a:cubicBezTo>
                  <a:pt x="701395" y="303696"/>
                  <a:pt x="708929" y="311098"/>
                  <a:pt x="717846" y="316194"/>
                </a:cubicBezTo>
                <a:cubicBezTo>
                  <a:pt x="728907" y="322514"/>
                  <a:pt x="740635" y="327589"/>
                  <a:pt x="752029" y="333286"/>
                </a:cubicBezTo>
                <a:cubicBezTo>
                  <a:pt x="797608" y="401651"/>
                  <a:pt x="737786" y="319043"/>
                  <a:pt x="794758" y="376015"/>
                </a:cubicBezTo>
                <a:cubicBezTo>
                  <a:pt x="814399" y="395656"/>
                  <a:pt x="818418" y="406241"/>
                  <a:pt x="828942" y="42729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644712" y="3777475"/>
            <a:ext cx="214066" cy="1290415"/>
          </a:xfrm>
          <a:custGeom>
            <a:avLst/>
            <a:gdLst>
              <a:gd name="connsiteX0" fmla="*/ 0 w 214066"/>
              <a:gd name="connsiteY0" fmla="*/ 0 h 1290415"/>
              <a:gd name="connsiteX1" fmla="*/ 25637 w 214066"/>
              <a:gd name="connsiteY1" fmla="*/ 51275 h 1290415"/>
              <a:gd name="connsiteX2" fmla="*/ 42729 w 214066"/>
              <a:gd name="connsiteY2" fmla="*/ 76913 h 1290415"/>
              <a:gd name="connsiteX3" fmla="*/ 51275 w 214066"/>
              <a:gd name="connsiteY3" fmla="*/ 111096 h 1290415"/>
              <a:gd name="connsiteX4" fmla="*/ 68366 w 214066"/>
              <a:gd name="connsiteY4" fmla="*/ 153825 h 1290415"/>
              <a:gd name="connsiteX5" fmla="*/ 119641 w 214066"/>
              <a:gd name="connsiteY5" fmla="*/ 290557 h 1290415"/>
              <a:gd name="connsiteX6" fmla="*/ 136732 w 214066"/>
              <a:gd name="connsiteY6" fmla="*/ 418744 h 1290415"/>
              <a:gd name="connsiteX7" fmla="*/ 153824 w 214066"/>
              <a:gd name="connsiteY7" fmla="*/ 504202 h 1290415"/>
              <a:gd name="connsiteX8" fmla="*/ 170916 w 214066"/>
              <a:gd name="connsiteY8" fmla="*/ 658027 h 1290415"/>
              <a:gd name="connsiteX9" fmla="*/ 188007 w 214066"/>
              <a:gd name="connsiteY9" fmla="*/ 752030 h 1290415"/>
              <a:gd name="connsiteX10" fmla="*/ 213645 w 214066"/>
              <a:gd name="connsiteY10" fmla="*/ 1196412 h 1290415"/>
              <a:gd name="connsiteX11" fmla="*/ 213645 w 214066"/>
              <a:gd name="connsiteY11" fmla="*/ 1290415 h 12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066" h="1290415">
                <a:moveTo>
                  <a:pt x="0" y="0"/>
                </a:moveTo>
                <a:cubicBezTo>
                  <a:pt x="8546" y="17092"/>
                  <a:pt x="16357" y="34571"/>
                  <a:pt x="25637" y="51275"/>
                </a:cubicBezTo>
                <a:cubicBezTo>
                  <a:pt x="30625" y="60254"/>
                  <a:pt x="38683" y="67472"/>
                  <a:pt x="42729" y="76913"/>
                </a:cubicBezTo>
                <a:cubicBezTo>
                  <a:pt x="47356" y="87708"/>
                  <a:pt x="47561" y="99954"/>
                  <a:pt x="51275" y="111096"/>
                </a:cubicBezTo>
                <a:cubicBezTo>
                  <a:pt x="56126" y="125649"/>
                  <a:pt x="63261" y="139359"/>
                  <a:pt x="68366" y="153825"/>
                </a:cubicBezTo>
                <a:cubicBezTo>
                  <a:pt x="114218" y="283739"/>
                  <a:pt x="83733" y="218744"/>
                  <a:pt x="119641" y="290557"/>
                </a:cubicBezTo>
                <a:cubicBezTo>
                  <a:pt x="122998" y="317416"/>
                  <a:pt x="131681" y="390122"/>
                  <a:pt x="136732" y="418744"/>
                </a:cubicBezTo>
                <a:cubicBezTo>
                  <a:pt x="141780" y="447352"/>
                  <a:pt x="149048" y="475547"/>
                  <a:pt x="153824" y="504202"/>
                </a:cubicBezTo>
                <a:cubicBezTo>
                  <a:pt x="167792" y="588006"/>
                  <a:pt x="157753" y="565884"/>
                  <a:pt x="170916" y="658027"/>
                </a:cubicBezTo>
                <a:cubicBezTo>
                  <a:pt x="175420" y="689555"/>
                  <a:pt x="182310" y="720696"/>
                  <a:pt x="188007" y="752030"/>
                </a:cubicBezTo>
                <a:cubicBezTo>
                  <a:pt x="198579" y="900030"/>
                  <a:pt x="209149" y="1048063"/>
                  <a:pt x="213645" y="1196412"/>
                </a:cubicBezTo>
                <a:cubicBezTo>
                  <a:pt x="214594" y="1227732"/>
                  <a:pt x="213645" y="1259081"/>
                  <a:pt x="213645" y="1290415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186620" y="3790293"/>
            <a:ext cx="384564" cy="1264778"/>
          </a:xfrm>
          <a:custGeom>
            <a:avLst/>
            <a:gdLst>
              <a:gd name="connsiteX0" fmla="*/ 384564 w 384564"/>
              <a:gd name="connsiteY0" fmla="*/ 0 h 1264778"/>
              <a:gd name="connsiteX1" fmla="*/ 333290 w 384564"/>
              <a:gd name="connsiteY1" fmla="*/ 68366 h 1264778"/>
              <a:gd name="connsiteX2" fmla="*/ 324744 w 384564"/>
              <a:gd name="connsiteY2" fmla="*/ 94004 h 1264778"/>
              <a:gd name="connsiteX3" fmla="*/ 299106 w 384564"/>
              <a:gd name="connsiteY3" fmla="*/ 128187 h 1264778"/>
              <a:gd name="connsiteX4" fmla="*/ 282015 w 384564"/>
              <a:gd name="connsiteY4" fmla="*/ 162370 h 1264778"/>
              <a:gd name="connsiteX5" fmla="*/ 264923 w 384564"/>
              <a:gd name="connsiteY5" fmla="*/ 188007 h 1264778"/>
              <a:gd name="connsiteX6" fmla="*/ 239286 w 384564"/>
              <a:gd name="connsiteY6" fmla="*/ 256374 h 1264778"/>
              <a:gd name="connsiteX7" fmla="*/ 205103 w 384564"/>
              <a:gd name="connsiteY7" fmla="*/ 333286 h 1264778"/>
              <a:gd name="connsiteX8" fmla="*/ 196557 w 384564"/>
              <a:gd name="connsiteY8" fmla="*/ 367469 h 1264778"/>
              <a:gd name="connsiteX9" fmla="*/ 179465 w 384564"/>
              <a:gd name="connsiteY9" fmla="*/ 393107 h 1264778"/>
              <a:gd name="connsiteX10" fmla="*/ 153828 w 384564"/>
              <a:gd name="connsiteY10" fmla="*/ 470019 h 1264778"/>
              <a:gd name="connsiteX11" fmla="*/ 145282 w 384564"/>
              <a:gd name="connsiteY11" fmla="*/ 546931 h 1264778"/>
              <a:gd name="connsiteX12" fmla="*/ 128190 w 384564"/>
              <a:gd name="connsiteY12" fmla="*/ 589660 h 1264778"/>
              <a:gd name="connsiteX13" fmla="*/ 94007 w 384564"/>
              <a:gd name="connsiteY13" fmla="*/ 700755 h 1264778"/>
              <a:gd name="connsiteX14" fmla="*/ 85462 w 384564"/>
              <a:gd name="connsiteY14" fmla="*/ 760576 h 1264778"/>
              <a:gd name="connsiteX15" fmla="*/ 68370 w 384564"/>
              <a:gd name="connsiteY15" fmla="*/ 820396 h 1264778"/>
              <a:gd name="connsiteX16" fmla="*/ 34187 w 384564"/>
              <a:gd name="connsiteY16" fmla="*/ 1008404 h 1264778"/>
              <a:gd name="connsiteX17" fmla="*/ 17095 w 384564"/>
              <a:gd name="connsiteY17" fmla="*/ 1128045 h 1264778"/>
              <a:gd name="connsiteX18" fmla="*/ 8549 w 384564"/>
              <a:gd name="connsiteY18" fmla="*/ 1204957 h 1264778"/>
              <a:gd name="connsiteX19" fmla="*/ 4 w 384564"/>
              <a:gd name="connsiteY19" fmla="*/ 1264778 h 12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4564" h="1264778">
                <a:moveTo>
                  <a:pt x="384564" y="0"/>
                </a:moveTo>
                <a:cubicBezTo>
                  <a:pt x="376178" y="10482"/>
                  <a:pt x="342360" y="50226"/>
                  <a:pt x="333290" y="68366"/>
                </a:cubicBezTo>
                <a:cubicBezTo>
                  <a:pt x="329261" y="76423"/>
                  <a:pt x="329213" y="86183"/>
                  <a:pt x="324744" y="94004"/>
                </a:cubicBezTo>
                <a:cubicBezTo>
                  <a:pt x="317677" y="106370"/>
                  <a:pt x="306655" y="116109"/>
                  <a:pt x="299106" y="128187"/>
                </a:cubicBezTo>
                <a:cubicBezTo>
                  <a:pt x="292354" y="138990"/>
                  <a:pt x="288335" y="151309"/>
                  <a:pt x="282015" y="162370"/>
                </a:cubicBezTo>
                <a:cubicBezTo>
                  <a:pt x="276919" y="171287"/>
                  <a:pt x="270620" y="179461"/>
                  <a:pt x="264923" y="188007"/>
                </a:cubicBezTo>
                <a:cubicBezTo>
                  <a:pt x="239527" y="264195"/>
                  <a:pt x="280155" y="143982"/>
                  <a:pt x="239286" y="256374"/>
                </a:cubicBezTo>
                <a:cubicBezTo>
                  <a:pt x="214879" y="323493"/>
                  <a:pt x="234506" y="289181"/>
                  <a:pt x="205103" y="333286"/>
                </a:cubicBezTo>
                <a:cubicBezTo>
                  <a:pt x="202254" y="344680"/>
                  <a:pt x="201184" y="356674"/>
                  <a:pt x="196557" y="367469"/>
                </a:cubicBezTo>
                <a:cubicBezTo>
                  <a:pt x="192511" y="376910"/>
                  <a:pt x="183071" y="383490"/>
                  <a:pt x="179465" y="393107"/>
                </a:cubicBezTo>
                <a:cubicBezTo>
                  <a:pt x="129761" y="525650"/>
                  <a:pt x="211321" y="355029"/>
                  <a:pt x="153828" y="470019"/>
                </a:cubicBezTo>
                <a:cubicBezTo>
                  <a:pt x="150979" y="495656"/>
                  <a:pt x="150687" y="521709"/>
                  <a:pt x="145282" y="546931"/>
                </a:cubicBezTo>
                <a:cubicBezTo>
                  <a:pt x="142068" y="561931"/>
                  <a:pt x="132701" y="574998"/>
                  <a:pt x="128190" y="589660"/>
                </a:cubicBezTo>
                <a:cubicBezTo>
                  <a:pt x="86566" y="724939"/>
                  <a:pt x="133415" y="602237"/>
                  <a:pt x="94007" y="700755"/>
                </a:cubicBezTo>
                <a:cubicBezTo>
                  <a:pt x="91159" y="720695"/>
                  <a:pt x="89682" y="740880"/>
                  <a:pt x="85462" y="760576"/>
                </a:cubicBezTo>
                <a:cubicBezTo>
                  <a:pt x="81117" y="780854"/>
                  <a:pt x="71923" y="799965"/>
                  <a:pt x="68370" y="820396"/>
                </a:cubicBezTo>
                <a:cubicBezTo>
                  <a:pt x="33229" y="1022450"/>
                  <a:pt x="72005" y="894945"/>
                  <a:pt x="34187" y="1008404"/>
                </a:cubicBezTo>
                <a:cubicBezTo>
                  <a:pt x="28490" y="1048284"/>
                  <a:pt x="21544" y="1088006"/>
                  <a:pt x="17095" y="1128045"/>
                </a:cubicBezTo>
                <a:cubicBezTo>
                  <a:pt x="14246" y="1153682"/>
                  <a:pt x="11958" y="1179388"/>
                  <a:pt x="8549" y="1204957"/>
                </a:cubicBezTo>
                <a:cubicBezTo>
                  <a:pt x="-464" y="1272559"/>
                  <a:pt x="4" y="1236682"/>
                  <a:pt x="4" y="1264778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619484" y="3538193"/>
            <a:ext cx="580704" cy="246981"/>
          </a:xfrm>
          <a:custGeom>
            <a:avLst/>
            <a:gdLst>
              <a:gd name="connsiteX0" fmla="*/ 580704 w 580704"/>
              <a:gd name="connsiteY0" fmla="*/ 0 h 246981"/>
              <a:gd name="connsiteX1" fmla="*/ 461063 w 580704"/>
              <a:gd name="connsiteY1" fmla="*/ 25638 h 246981"/>
              <a:gd name="connsiteX2" fmla="*/ 375605 w 580704"/>
              <a:gd name="connsiteY2" fmla="*/ 42729 h 246981"/>
              <a:gd name="connsiteX3" fmla="*/ 298693 w 580704"/>
              <a:gd name="connsiteY3" fmla="*/ 68367 h 246981"/>
              <a:gd name="connsiteX4" fmla="*/ 273056 w 580704"/>
              <a:gd name="connsiteY4" fmla="*/ 85458 h 246981"/>
              <a:gd name="connsiteX5" fmla="*/ 230327 w 580704"/>
              <a:gd name="connsiteY5" fmla="*/ 94004 h 246981"/>
              <a:gd name="connsiteX6" fmla="*/ 170506 w 580704"/>
              <a:gd name="connsiteY6" fmla="*/ 119641 h 246981"/>
              <a:gd name="connsiteX7" fmla="*/ 127777 w 580704"/>
              <a:gd name="connsiteY7" fmla="*/ 136733 h 246981"/>
              <a:gd name="connsiteX8" fmla="*/ 93594 w 580704"/>
              <a:gd name="connsiteY8" fmla="*/ 145279 h 246981"/>
              <a:gd name="connsiteX9" fmla="*/ 42319 w 580704"/>
              <a:gd name="connsiteY9" fmla="*/ 162370 h 246981"/>
              <a:gd name="connsiteX10" fmla="*/ 33774 w 580704"/>
              <a:gd name="connsiteY10" fmla="*/ 188008 h 246981"/>
              <a:gd name="connsiteX11" fmla="*/ 8136 w 580704"/>
              <a:gd name="connsiteY11" fmla="*/ 205099 h 246981"/>
              <a:gd name="connsiteX12" fmla="*/ 25228 w 580704"/>
              <a:gd name="connsiteY12" fmla="*/ 230737 h 24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0704" h="246981">
                <a:moveTo>
                  <a:pt x="580704" y="0"/>
                </a:moveTo>
                <a:cubicBezTo>
                  <a:pt x="456183" y="24905"/>
                  <a:pt x="653479" y="-14871"/>
                  <a:pt x="461063" y="25638"/>
                </a:cubicBezTo>
                <a:cubicBezTo>
                  <a:pt x="432636" y="31623"/>
                  <a:pt x="375605" y="42729"/>
                  <a:pt x="375605" y="42729"/>
                </a:cubicBezTo>
                <a:cubicBezTo>
                  <a:pt x="317354" y="81564"/>
                  <a:pt x="390798" y="37666"/>
                  <a:pt x="298693" y="68367"/>
                </a:cubicBezTo>
                <a:cubicBezTo>
                  <a:pt x="288949" y="71615"/>
                  <a:pt x="282673" y="81852"/>
                  <a:pt x="273056" y="85458"/>
                </a:cubicBezTo>
                <a:cubicBezTo>
                  <a:pt x="259456" y="90558"/>
                  <a:pt x="244570" y="91155"/>
                  <a:pt x="230327" y="94004"/>
                </a:cubicBezTo>
                <a:cubicBezTo>
                  <a:pt x="185263" y="124047"/>
                  <a:pt x="225692" y="101246"/>
                  <a:pt x="170506" y="119641"/>
                </a:cubicBezTo>
                <a:cubicBezTo>
                  <a:pt x="155953" y="124492"/>
                  <a:pt x="142330" y="131882"/>
                  <a:pt x="127777" y="136733"/>
                </a:cubicBezTo>
                <a:cubicBezTo>
                  <a:pt x="116635" y="140447"/>
                  <a:pt x="104844" y="141904"/>
                  <a:pt x="93594" y="145279"/>
                </a:cubicBezTo>
                <a:cubicBezTo>
                  <a:pt x="76338" y="150456"/>
                  <a:pt x="42319" y="162370"/>
                  <a:pt x="42319" y="162370"/>
                </a:cubicBezTo>
                <a:cubicBezTo>
                  <a:pt x="39471" y="170916"/>
                  <a:pt x="39401" y="180974"/>
                  <a:pt x="33774" y="188008"/>
                </a:cubicBezTo>
                <a:cubicBezTo>
                  <a:pt x="27358" y="196028"/>
                  <a:pt x="11384" y="195355"/>
                  <a:pt x="8136" y="205099"/>
                </a:cubicBezTo>
                <a:cubicBezTo>
                  <a:pt x="-15671" y="276516"/>
                  <a:pt x="19808" y="236156"/>
                  <a:pt x="25228" y="230737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883994" y="5016616"/>
            <a:ext cx="324740" cy="62973"/>
          </a:xfrm>
          <a:custGeom>
            <a:avLst/>
            <a:gdLst>
              <a:gd name="connsiteX0" fmla="*/ 0 w 324740"/>
              <a:gd name="connsiteY0" fmla="*/ 51275 h 62973"/>
              <a:gd name="connsiteX1" fmla="*/ 179462 w 324740"/>
              <a:gd name="connsiteY1" fmla="*/ 51275 h 62973"/>
              <a:gd name="connsiteX2" fmla="*/ 239282 w 324740"/>
              <a:gd name="connsiteY2" fmla="*/ 34183 h 62973"/>
              <a:gd name="connsiteX3" fmla="*/ 290557 w 324740"/>
              <a:gd name="connsiteY3" fmla="*/ 25638 h 62973"/>
              <a:gd name="connsiteX4" fmla="*/ 324740 w 324740"/>
              <a:gd name="connsiteY4" fmla="*/ 0 h 6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40" h="62973">
                <a:moveTo>
                  <a:pt x="0" y="51275"/>
                </a:moveTo>
                <a:cubicBezTo>
                  <a:pt x="77619" y="66799"/>
                  <a:pt x="59324" y="66946"/>
                  <a:pt x="179462" y="51275"/>
                </a:cubicBezTo>
                <a:cubicBezTo>
                  <a:pt x="200026" y="48593"/>
                  <a:pt x="219075" y="38846"/>
                  <a:pt x="239282" y="34183"/>
                </a:cubicBezTo>
                <a:cubicBezTo>
                  <a:pt x="256166" y="30287"/>
                  <a:pt x="273465" y="28486"/>
                  <a:pt x="290557" y="25638"/>
                </a:cubicBezTo>
                <a:cubicBezTo>
                  <a:pt x="322237" y="15078"/>
                  <a:pt x="312166" y="25149"/>
                  <a:pt x="324740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217280" y="3529223"/>
            <a:ext cx="307649" cy="264920"/>
          </a:xfrm>
          <a:custGeom>
            <a:avLst/>
            <a:gdLst>
              <a:gd name="connsiteX0" fmla="*/ 307649 w 307649"/>
              <a:gd name="connsiteY0" fmla="*/ 264920 h 264920"/>
              <a:gd name="connsiteX1" fmla="*/ 264920 w 307649"/>
              <a:gd name="connsiteY1" fmla="*/ 247828 h 264920"/>
              <a:gd name="connsiteX2" fmla="*/ 239282 w 307649"/>
              <a:gd name="connsiteY2" fmla="*/ 239283 h 264920"/>
              <a:gd name="connsiteX3" fmla="*/ 188007 w 307649"/>
              <a:gd name="connsiteY3" fmla="*/ 213645 h 264920"/>
              <a:gd name="connsiteX4" fmla="*/ 179462 w 307649"/>
              <a:gd name="connsiteY4" fmla="*/ 188008 h 264920"/>
              <a:gd name="connsiteX5" fmla="*/ 128187 w 307649"/>
              <a:gd name="connsiteY5" fmla="*/ 153825 h 264920"/>
              <a:gd name="connsiteX6" fmla="*/ 119641 w 307649"/>
              <a:gd name="connsiteY6" fmla="*/ 128187 h 264920"/>
              <a:gd name="connsiteX7" fmla="*/ 68366 w 307649"/>
              <a:gd name="connsiteY7" fmla="*/ 94004 h 264920"/>
              <a:gd name="connsiteX8" fmla="*/ 51275 w 307649"/>
              <a:gd name="connsiteY8" fmla="*/ 68367 h 264920"/>
              <a:gd name="connsiteX9" fmla="*/ 25637 w 307649"/>
              <a:gd name="connsiteY9" fmla="*/ 8546 h 264920"/>
              <a:gd name="connsiteX10" fmla="*/ 0 w 307649"/>
              <a:gd name="connsiteY10" fmla="*/ 0 h 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649" h="264920">
                <a:moveTo>
                  <a:pt x="307649" y="264920"/>
                </a:moveTo>
                <a:cubicBezTo>
                  <a:pt x="293406" y="259223"/>
                  <a:pt x="279284" y="253214"/>
                  <a:pt x="264920" y="247828"/>
                </a:cubicBezTo>
                <a:cubicBezTo>
                  <a:pt x="256485" y="244665"/>
                  <a:pt x="247339" y="243312"/>
                  <a:pt x="239282" y="239283"/>
                </a:cubicBezTo>
                <a:cubicBezTo>
                  <a:pt x="173008" y="206147"/>
                  <a:pt x="252456" y="235128"/>
                  <a:pt x="188007" y="213645"/>
                </a:cubicBezTo>
                <a:cubicBezTo>
                  <a:pt x="185159" y="205099"/>
                  <a:pt x="185832" y="194378"/>
                  <a:pt x="179462" y="188008"/>
                </a:cubicBezTo>
                <a:cubicBezTo>
                  <a:pt x="164937" y="173483"/>
                  <a:pt x="128187" y="153825"/>
                  <a:pt x="128187" y="153825"/>
                </a:cubicBezTo>
                <a:cubicBezTo>
                  <a:pt x="125338" y="145279"/>
                  <a:pt x="126011" y="134557"/>
                  <a:pt x="119641" y="128187"/>
                </a:cubicBezTo>
                <a:cubicBezTo>
                  <a:pt x="105116" y="113662"/>
                  <a:pt x="68366" y="94004"/>
                  <a:pt x="68366" y="94004"/>
                </a:cubicBezTo>
                <a:cubicBezTo>
                  <a:pt x="62669" y="85458"/>
                  <a:pt x="55868" y="77553"/>
                  <a:pt x="51275" y="68367"/>
                </a:cubicBezTo>
                <a:cubicBezTo>
                  <a:pt x="41060" y="47937"/>
                  <a:pt x="43420" y="26329"/>
                  <a:pt x="25637" y="8546"/>
                </a:cubicBezTo>
                <a:cubicBezTo>
                  <a:pt x="19267" y="2176"/>
                  <a:pt x="0" y="0"/>
                  <a:pt x="0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928803" y="3373685"/>
            <a:ext cx="214066" cy="1290415"/>
          </a:xfrm>
          <a:custGeom>
            <a:avLst/>
            <a:gdLst>
              <a:gd name="connsiteX0" fmla="*/ 0 w 214066"/>
              <a:gd name="connsiteY0" fmla="*/ 0 h 1290415"/>
              <a:gd name="connsiteX1" fmla="*/ 25637 w 214066"/>
              <a:gd name="connsiteY1" fmla="*/ 51275 h 1290415"/>
              <a:gd name="connsiteX2" fmla="*/ 42729 w 214066"/>
              <a:gd name="connsiteY2" fmla="*/ 76913 h 1290415"/>
              <a:gd name="connsiteX3" fmla="*/ 51275 w 214066"/>
              <a:gd name="connsiteY3" fmla="*/ 111096 h 1290415"/>
              <a:gd name="connsiteX4" fmla="*/ 68366 w 214066"/>
              <a:gd name="connsiteY4" fmla="*/ 153825 h 1290415"/>
              <a:gd name="connsiteX5" fmla="*/ 119641 w 214066"/>
              <a:gd name="connsiteY5" fmla="*/ 290557 h 1290415"/>
              <a:gd name="connsiteX6" fmla="*/ 136732 w 214066"/>
              <a:gd name="connsiteY6" fmla="*/ 418744 h 1290415"/>
              <a:gd name="connsiteX7" fmla="*/ 153824 w 214066"/>
              <a:gd name="connsiteY7" fmla="*/ 504202 h 1290415"/>
              <a:gd name="connsiteX8" fmla="*/ 170916 w 214066"/>
              <a:gd name="connsiteY8" fmla="*/ 658027 h 1290415"/>
              <a:gd name="connsiteX9" fmla="*/ 188007 w 214066"/>
              <a:gd name="connsiteY9" fmla="*/ 752030 h 1290415"/>
              <a:gd name="connsiteX10" fmla="*/ 213645 w 214066"/>
              <a:gd name="connsiteY10" fmla="*/ 1196412 h 1290415"/>
              <a:gd name="connsiteX11" fmla="*/ 213645 w 214066"/>
              <a:gd name="connsiteY11" fmla="*/ 1290415 h 12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066" h="1290415">
                <a:moveTo>
                  <a:pt x="0" y="0"/>
                </a:moveTo>
                <a:cubicBezTo>
                  <a:pt x="8546" y="17092"/>
                  <a:pt x="16357" y="34571"/>
                  <a:pt x="25637" y="51275"/>
                </a:cubicBezTo>
                <a:cubicBezTo>
                  <a:pt x="30625" y="60254"/>
                  <a:pt x="38683" y="67472"/>
                  <a:pt x="42729" y="76913"/>
                </a:cubicBezTo>
                <a:cubicBezTo>
                  <a:pt x="47356" y="87708"/>
                  <a:pt x="47561" y="99954"/>
                  <a:pt x="51275" y="111096"/>
                </a:cubicBezTo>
                <a:cubicBezTo>
                  <a:pt x="56126" y="125649"/>
                  <a:pt x="63261" y="139359"/>
                  <a:pt x="68366" y="153825"/>
                </a:cubicBezTo>
                <a:cubicBezTo>
                  <a:pt x="114218" y="283739"/>
                  <a:pt x="83733" y="218744"/>
                  <a:pt x="119641" y="290557"/>
                </a:cubicBezTo>
                <a:cubicBezTo>
                  <a:pt x="122998" y="317416"/>
                  <a:pt x="131681" y="390122"/>
                  <a:pt x="136732" y="418744"/>
                </a:cubicBezTo>
                <a:cubicBezTo>
                  <a:pt x="141780" y="447352"/>
                  <a:pt x="149048" y="475547"/>
                  <a:pt x="153824" y="504202"/>
                </a:cubicBezTo>
                <a:cubicBezTo>
                  <a:pt x="167792" y="588006"/>
                  <a:pt x="157753" y="565884"/>
                  <a:pt x="170916" y="658027"/>
                </a:cubicBezTo>
                <a:cubicBezTo>
                  <a:pt x="175420" y="689555"/>
                  <a:pt x="182310" y="720696"/>
                  <a:pt x="188007" y="752030"/>
                </a:cubicBezTo>
                <a:cubicBezTo>
                  <a:pt x="198579" y="900030"/>
                  <a:pt x="209149" y="1048063"/>
                  <a:pt x="213645" y="1196412"/>
                </a:cubicBezTo>
                <a:cubicBezTo>
                  <a:pt x="214594" y="1227732"/>
                  <a:pt x="213645" y="1259081"/>
                  <a:pt x="213645" y="1290415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626935" y="1290647"/>
            <a:ext cx="384564" cy="1264778"/>
          </a:xfrm>
          <a:custGeom>
            <a:avLst/>
            <a:gdLst>
              <a:gd name="connsiteX0" fmla="*/ 384564 w 384564"/>
              <a:gd name="connsiteY0" fmla="*/ 0 h 1264778"/>
              <a:gd name="connsiteX1" fmla="*/ 333290 w 384564"/>
              <a:gd name="connsiteY1" fmla="*/ 68366 h 1264778"/>
              <a:gd name="connsiteX2" fmla="*/ 324744 w 384564"/>
              <a:gd name="connsiteY2" fmla="*/ 94004 h 1264778"/>
              <a:gd name="connsiteX3" fmla="*/ 299106 w 384564"/>
              <a:gd name="connsiteY3" fmla="*/ 128187 h 1264778"/>
              <a:gd name="connsiteX4" fmla="*/ 282015 w 384564"/>
              <a:gd name="connsiteY4" fmla="*/ 162370 h 1264778"/>
              <a:gd name="connsiteX5" fmla="*/ 264923 w 384564"/>
              <a:gd name="connsiteY5" fmla="*/ 188007 h 1264778"/>
              <a:gd name="connsiteX6" fmla="*/ 239286 w 384564"/>
              <a:gd name="connsiteY6" fmla="*/ 256374 h 1264778"/>
              <a:gd name="connsiteX7" fmla="*/ 205103 w 384564"/>
              <a:gd name="connsiteY7" fmla="*/ 333286 h 1264778"/>
              <a:gd name="connsiteX8" fmla="*/ 196557 w 384564"/>
              <a:gd name="connsiteY8" fmla="*/ 367469 h 1264778"/>
              <a:gd name="connsiteX9" fmla="*/ 179465 w 384564"/>
              <a:gd name="connsiteY9" fmla="*/ 393107 h 1264778"/>
              <a:gd name="connsiteX10" fmla="*/ 153828 w 384564"/>
              <a:gd name="connsiteY10" fmla="*/ 470019 h 1264778"/>
              <a:gd name="connsiteX11" fmla="*/ 145282 w 384564"/>
              <a:gd name="connsiteY11" fmla="*/ 546931 h 1264778"/>
              <a:gd name="connsiteX12" fmla="*/ 128190 w 384564"/>
              <a:gd name="connsiteY12" fmla="*/ 589660 h 1264778"/>
              <a:gd name="connsiteX13" fmla="*/ 94007 w 384564"/>
              <a:gd name="connsiteY13" fmla="*/ 700755 h 1264778"/>
              <a:gd name="connsiteX14" fmla="*/ 85462 w 384564"/>
              <a:gd name="connsiteY14" fmla="*/ 760576 h 1264778"/>
              <a:gd name="connsiteX15" fmla="*/ 68370 w 384564"/>
              <a:gd name="connsiteY15" fmla="*/ 820396 h 1264778"/>
              <a:gd name="connsiteX16" fmla="*/ 34187 w 384564"/>
              <a:gd name="connsiteY16" fmla="*/ 1008404 h 1264778"/>
              <a:gd name="connsiteX17" fmla="*/ 17095 w 384564"/>
              <a:gd name="connsiteY17" fmla="*/ 1128045 h 1264778"/>
              <a:gd name="connsiteX18" fmla="*/ 8549 w 384564"/>
              <a:gd name="connsiteY18" fmla="*/ 1204957 h 1264778"/>
              <a:gd name="connsiteX19" fmla="*/ 4 w 384564"/>
              <a:gd name="connsiteY19" fmla="*/ 1264778 h 12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4564" h="1264778">
                <a:moveTo>
                  <a:pt x="384564" y="0"/>
                </a:moveTo>
                <a:cubicBezTo>
                  <a:pt x="376178" y="10482"/>
                  <a:pt x="342360" y="50226"/>
                  <a:pt x="333290" y="68366"/>
                </a:cubicBezTo>
                <a:cubicBezTo>
                  <a:pt x="329261" y="76423"/>
                  <a:pt x="329213" y="86183"/>
                  <a:pt x="324744" y="94004"/>
                </a:cubicBezTo>
                <a:cubicBezTo>
                  <a:pt x="317677" y="106370"/>
                  <a:pt x="306655" y="116109"/>
                  <a:pt x="299106" y="128187"/>
                </a:cubicBezTo>
                <a:cubicBezTo>
                  <a:pt x="292354" y="138990"/>
                  <a:pt x="288335" y="151309"/>
                  <a:pt x="282015" y="162370"/>
                </a:cubicBezTo>
                <a:cubicBezTo>
                  <a:pt x="276919" y="171287"/>
                  <a:pt x="270620" y="179461"/>
                  <a:pt x="264923" y="188007"/>
                </a:cubicBezTo>
                <a:cubicBezTo>
                  <a:pt x="239527" y="264195"/>
                  <a:pt x="280155" y="143982"/>
                  <a:pt x="239286" y="256374"/>
                </a:cubicBezTo>
                <a:cubicBezTo>
                  <a:pt x="214879" y="323493"/>
                  <a:pt x="234506" y="289181"/>
                  <a:pt x="205103" y="333286"/>
                </a:cubicBezTo>
                <a:cubicBezTo>
                  <a:pt x="202254" y="344680"/>
                  <a:pt x="201184" y="356674"/>
                  <a:pt x="196557" y="367469"/>
                </a:cubicBezTo>
                <a:cubicBezTo>
                  <a:pt x="192511" y="376910"/>
                  <a:pt x="183071" y="383490"/>
                  <a:pt x="179465" y="393107"/>
                </a:cubicBezTo>
                <a:cubicBezTo>
                  <a:pt x="129761" y="525650"/>
                  <a:pt x="211321" y="355029"/>
                  <a:pt x="153828" y="470019"/>
                </a:cubicBezTo>
                <a:cubicBezTo>
                  <a:pt x="150979" y="495656"/>
                  <a:pt x="150687" y="521709"/>
                  <a:pt x="145282" y="546931"/>
                </a:cubicBezTo>
                <a:cubicBezTo>
                  <a:pt x="142068" y="561931"/>
                  <a:pt x="132701" y="574998"/>
                  <a:pt x="128190" y="589660"/>
                </a:cubicBezTo>
                <a:cubicBezTo>
                  <a:pt x="86566" y="724939"/>
                  <a:pt x="133415" y="602237"/>
                  <a:pt x="94007" y="700755"/>
                </a:cubicBezTo>
                <a:cubicBezTo>
                  <a:pt x="91159" y="720695"/>
                  <a:pt x="89682" y="740880"/>
                  <a:pt x="85462" y="760576"/>
                </a:cubicBezTo>
                <a:cubicBezTo>
                  <a:pt x="81117" y="780854"/>
                  <a:pt x="71923" y="799965"/>
                  <a:pt x="68370" y="820396"/>
                </a:cubicBezTo>
                <a:cubicBezTo>
                  <a:pt x="33229" y="1022450"/>
                  <a:pt x="72005" y="894945"/>
                  <a:pt x="34187" y="1008404"/>
                </a:cubicBezTo>
                <a:cubicBezTo>
                  <a:pt x="28490" y="1048284"/>
                  <a:pt x="21544" y="1088006"/>
                  <a:pt x="17095" y="1128045"/>
                </a:cubicBezTo>
                <a:cubicBezTo>
                  <a:pt x="14246" y="1153682"/>
                  <a:pt x="11958" y="1179388"/>
                  <a:pt x="8549" y="1204957"/>
                </a:cubicBezTo>
                <a:cubicBezTo>
                  <a:pt x="-464" y="1272559"/>
                  <a:pt x="4" y="1236682"/>
                  <a:pt x="4" y="1264778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7846172" y="3224295"/>
            <a:ext cx="1128045" cy="641431"/>
          </a:xfrm>
          <a:custGeom>
            <a:avLst/>
            <a:gdLst>
              <a:gd name="connsiteX0" fmla="*/ 0 w 1128045"/>
              <a:gd name="connsiteY0" fmla="*/ 0 h 641431"/>
              <a:gd name="connsiteX1" fmla="*/ 102550 w 1128045"/>
              <a:gd name="connsiteY1" fmla="*/ 68367 h 641431"/>
              <a:gd name="connsiteX2" fmla="*/ 136733 w 1128045"/>
              <a:gd name="connsiteY2" fmla="*/ 94004 h 641431"/>
              <a:gd name="connsiteX3" fmla="*/ 179462 w 1128045"/>
              <a:gd name="connsiteY3" fmla="*/ 111096 h 641431"/>
              <a:gd name="connsiteX4" fmla="*/ 239282 w 1128045"/>
              <a:gd name="connsiteY4" fmla="*/ 162370 h 641431"/>
              <a:gd name="connsiteX5" fmla="*/ 282011 w 1128045"/>
              <a:gd name="connsiteY5" fmla="*/ 188008 h 641431"/>
              <a:gd name="connsiteX6" fmla="*/ 341832 w 1128045"/>
              <a:gd name="connsiteY6" fmla="*/ 230737 h 641431"/>
              <a:gd name="connsiteX7" fmla="*/ 452927 w 1128045"/>
              <a:gd name="connsiteY7" fmla="*/ 273466 h 641431"/>
              <a:gd name="connsiteX8" fmla="*/ 487110 w 1128045"/>
              <a:gd name="connsiteY8" fmla="*/ 299103 h 641431"/>
              <a:gd name="connsiteX9" fmla="*/ 606752 w 1128045"/>
              <a:gd name="connsiteY9" fmla="*/ 350378 h 641431"/>
              <a:gd name="connsiteX10" fmla="*/ 640935 w 1128045"/>
              <a:gd name="connsiteY10" fmla="*/ 376015 h 641431"/>
              <a:gd name="connsiteX11" fmla="*/ 666572 w 1128045"/>
              <a:gd name="connsiteY11" fmla="*/ 393107 h 641431"/>
              <a:gd name="connsiteX12" fmla="*/ 752030 w 1128045"/>
              <a:gd name="connsiteY12" fmla="*/ 427290 h 641431"/>
              <a:gd name="connsiteX13" fmla="*/ 777667 w 1128045"/>
              <a:gd name="connsiteY13" fmla="*/ 452927 h 641431"/>
              <a:gd name="connsiteX14" fmla="*/ 811851 w 1128045"/>
              <a:gd name="connsiteY14" fmla="*/ 461473 h 641431"/>
              <a:gd name="connsiteX15" fmla="*/ 854580 w 1128045"/>
              <a:gd name="connsiteY15" fmla="*/ 487111 h 641431"/>
              <a:gd name="connsiteX16" fmla="*/ 871671 w 1128045"/>
              <a:gd name="connsiteY16" fmla="*/ 512748 h 641431"/>
              <a:gd name="connsiteX17" fmla="*/ 940038 w 1128045"/>
              <a:gd name="connsiteY17" fmla="*/ 546931 h 641431"/>
              <a:gd name="connsiteX18" fmla="*/ 1008404 w 1128045"/>
              <a:gd name="connsiteY18" fmla="*/ 589660 h 641431"/>
              <a:gd name="connsiteX19" fmla="*/ 1034041 w 1128045"/>
              <a:gd name="connsiteY19" fmla="*/ 598206 h 641431"/>
              <a:gd name="connsiteX20" fmla="*/ 1110953 w 1128045"/>
              <a:gd name="connsiteY20" fmla="*/ 640935 h 641431"/>
              <a:gd name="connsiteX21" fmla="*/ 1128045 w 1128045"/>
              <a:gd name="connsiteY21" fmla="*/ 640935 h 6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28045" h="641431">
                <a:moveTo>
                  <a:pt x="0" y="0"/>
                </a:moveTo>
                <a:cubicBezTo>
                  <a:pt x="84503" y="67604"/>
                  <a:pt x="-3126" y="1120"/>
                  <a:pt x="102550" y="68367"/>
                </a:cubicBezTo>
                <a:cubicBezTo>
                  <a:pt x="114566" y="76014"/>
                  <a:pt x="124283" y="87087"/>
                  <a:pt x="136733" y="94004"/>
                </a:cubicBezTo>
                <a:cubicBezTo>
                  <a:pt x="150143" y="101454"/>
                  <a:pt x="166052" y="103646"/>
                  <a:pt x="179462" y="111096"/>
                </a:cubicBezTo>
                <a:cubicBezTo>
                  <a:pt x="233569" y="141155"/>
                  <a:pt x="194872" y="129062"/>
                  <a:pt x="239282" y="162370"/>
                </a:cubicBezTo>
                <a:cubicBezTo>
                  <a:pt x="252570" y="172336"/>
                  <a:pt x="268191" y="178794"/>
                  <a:pt x="282011" y="188008"/>
                </a:cubicBezTo>
                <a:cubicBezTo>
                  <a:pt x="302400" y="201601"/>
                  <a:pt x="320962" y="217894"/>
                  <a:pt x="341832" y="230737"/>
                </a:cubicBezTo>
                <a:cubicBezTo>
                  <a:pt x="387216" y="258665"/>
                  <a:pt x="401257" y="258703"/>
                  <a:pt x="452927" y="273466"/>
                </a:cubicBezTo>
                <a:cubicBezTo>
                  <a:pt x="464321" y="282012"/>
                  <a:pt x="474371" y="292733"/>
                  <a:pt x="487110" y="299103"/>
                </a:cubicBezTo>
                <a:cubicBezTo>
                  <a:pt x="525918" y="318507"/>
                  <a:pt x="572041" y="324345"/>
                  <a:pt x="606752" y="350378"/>
                </a:cubicBezTo>
                <a:cubicBezTo>
                  <a:pt x="618146" y="358924"/>
                  <a:pt x="629345" y="367736"/>
                  <a:pt x="640935" y="376015"/>
                </a:cubicBezTo>
                <a:cubicBezTo>
                  <a:pt x="649293" y="381985"/>
                  <a:pt x="657247" y="388803"/>
                  <a:pt x="666572" y="393107"/>
                </a:cubicBezTo>
                <a:cubicBezTo>
                  <a:pt x="694428" y="405964"/>
                  <a:pt x="752030" y="427290"/>
                  <a:pt x="752030" y="427290"/>
                </a:cubicBezTo>
                <a:cubicBezTo>
                  <a:pt x="760576" y="435836"/>
                  <a:pt x="767174" y="446931"/>
                  <a:pt x="777667" y="452927"/>
                </a:cubicBezTo>
                <a:cubicBezTo>
                  <a:pt x="787865" y="458754"/>
                  <a:pt x="801118" y="456703"/>
                  <a:pt x="811851" y="461473"/>
                </a:cubicBezTo>
                <a:cubicBezTo>
                  <a:pt x="827030" y="468219"/>
                  <a:pt x="840337" y="478565"/>
                  <a:pt x="854580" y="487111"/>
                </a:cubicBezTo>
                <a:cubicBezTo>
                  <a:pt x="860277" y="495657"/>
                  <a:pt x="863257" y="506858"/>
                  <a:pt x="871671" y="512748"/>
                </a:cubicBezTo>
                <a:cubicBezTo>
                  <a:pt x="892544" y="527359"/>
                  <a:pt x="918839" y="532798"/>
                  <a:pt x="940038" y="546931"/>
                </a:cubicBezTo>
                <a:cubicBezTo>
                  <a:pt x="960380" y="560493"/>
                  <a:pt x="987782" y="579349"/>
                  <a:pt x="1008404" y="589660"/>
                </a:cubicBezTo>
                <a:cubicBezTo>
                  <a:pt x="1016461" y="593688"/>
                  <a:pt x="1026167" y="593831"/>
                  <a:pt x="1034041" y="598206"/>
                </a:cubicBezTo>
                <a:cubicBezTo>
                  <a:pt x="1072585" y="619619"/>
                  <a:pt x="1074698" y="633684"/>
                  <a:pt x="1110953" y="640935"/>
                </a:cubicBezTo>
                <a:cubicBezTo>
                  <a:pt x="1116540" y="642052"/>
                  <a:pt x="1122348" y="640935"/>
                  <a:pt x="1128045" y="640935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030195" y="5858142"/>
            <a:ext cx="504202" cy="247828"/>
          </a:xfrm>
          <a:custGeom>
            <a:avLst/>
            <a:gdLst>
              <a:gd name="connsiteX0" fmla="*/ 504202 w 504202"/>
              <a:gd name="connsiteY0" fmla="*/ 0 h 247828"/>
              <a:gd name="connsiteX1" fmla="*/ 461473 w 504202"/>
              <a:gd name="connsiteY1" fmla="*/ 25637 h 247828"/>
              <a:gd name="connsiteX2" fmla="*/ 367469 w 504202"/>
              <a:gd name="connsiteY2" fmla="*/ 42729 h 247828"/>
              <a:gd name="connsiteX3" fmla="*/ 316194 w 504202"/>
              <a:gd name="connsiteY3" fmla="*/ 68366 h 247828"/>
              <a:gd name="connsiteX4" fmla="*/ 264920 w 504202"/>
              <a:gd name="connsiteY4" fmla="*/ 85458 h 247828"/>
              <a:gd name="connsiteX5" fmla="*/ 239282 w 504202"/>
              <a:gd name="connsiteY5" fmla="*/ 102549 h 247828"/>
              <a:gd name="connsiteX6" fmla="*/ 213645 w 504202"/>
              <a:gd name="connsiteY6" fmla="*/ 111095 h 247828"/>
              <a:gd name="connsiteX7" fmla="*/ 162370 w 504202"/>
              <a:gd name="connsiteY7" fmla="*/ 145278 h 247828"/>
              <a:gd name="connsiteX8" fmla="*/ 128187 w 504202"/>
              <a:gd name="connsiteY8" fmla="*/ 162370 h 247828"/>
              <a:gd name="connsiteX9" fmla="*/ 68366 w 504202"/>
              <a:gd name="connsiteY9" fmla="*/ 196553 h 247828"/>
              <a:gd name="connsiteX10" fmla="*/ 42729 w 504202"/>
              <a:gd name="connsiteY10" fmla="*/ 213645 h 247828"/>
              <a:gd name="connsiteX11" fmla="*/ 0 w 504202"/>
              <a:gd name="connsiteY11" fmla="*/ 247828 h 2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202" h="247828">
                <a:moveTo>
                  <a:pt x="504202" y="0"/>
                </a:moveTo>
                <a:cubicBezTo>
                  <a:pt x="489959" y="8546"/>
                  <a:pt x="476895" y="19468"/>
                  <a:pt x="461473" y="25637"/>
                </a:cubicBezTo>
                <a:cubicBezTo>
                  <a:pt x="452941" y="29050"/>
                  <a:pt x="372008" y="41973"/>
                  <a:pt x="367469" y="42729"/>
                </a:cubicBezTo>
                <a:cubicBezTo>
                  <a:pt x="273972" y="73896"/>
                  <a:pt x="415591" y="24190"/>
                  <a:pt x="316194" y="68366"/>
                </a:cubicBezTo>
                <a:cubicBezTo>
                  <a:pt x="299731" y="75683"/>
                  <a:pt x="279910" y="75465"/>
                  <a:pt x="264920" y="85458"/>
                </a:cubicBezTo>
                <a:cubicBezTo>
                  <a:pt x="256374" y="91155"/>
                  <a:pt x="248469" y="97956"/>
                  <a:pt x="239282" y="102549"/>
                </a:cubicBezTo>
                <a:cubicBezTo>
                  <a:pt x="231225" y="106577"/>
                  <a:pt x="221519" y="106720"/>
                  <a:pt x="213645" y="111095"/>
                </a:cubicBezTo>
                <a:cubicBezTo>
                  <a:pt x="195688" y="121071"/>
                  <a:pt x="180743" y="136091"/>
                  <a:pt x="162370" y="145278"/>
                </a:cubicBezTo>
                <a:cubicBezTo>
                  <a:pt x="150976" y="150975"/>
                  <a:pt x="138553" y="154965"/>
                  <a:pt x="128187" y="162370"/>
                </a:cubicBezTo>
                <a:cubicBezTo>
                  <a:pt x="73358" y="201534"/>
                  <a:pt x="134571" y="180001"/>
                  <a:pt x="68366" y="196553"/>
                </a:cubicBezTo>
                <a:cubicBezTo>
                  <a:pt x="59820" y="202250"/>
                  <a:pt x="50619" y="207070"/>
                  <a:pt x="42729" y="213645"/>
                </a:cubicBezTo>
                <a:cubicBezTo>
                  <a:pt x="-2482" y="251321"/>
                  <a:pt x="35843" y="229906"/>
                  <a:pt x="0" y="247828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427143" y="3627923"/>
            <a:ext cx="675117" cy="333286"/>
          </a:xfrm>
          <a:custGeom>
            <a:avLst/>
            <a:gdLst>
              <a:gd name="connsiteX0" fmla="*/ 0 w 675117"/>
              <a:gd name="connsiteY0" fmla="*/ 0 h 333286"/>
              <a:gd name="connsiteX1" fmla="*/ 42729 w 675117"/>
              <a:gd name="connsiteY1" fmla="*/ 8546 h 333286"/>
              <a:gd name="connsiteX2" fmla="*/ 94003 w 675117"/>
              <a:gd name="connsiteY2" fmla="*/ 42729 h 333286"/>
              <a:gd name="connsiteX3" fmla="*/ 153824 w 675117"/>
              <a:gd name="connsiteY3" fmla="*/ 76912 h 333286"/>
              <a:gd name="connsiteX4" fmla="*/ 170916 w 675117"/>
              <a:gd name="connsiteY4" fmla="*/ 102549 h 333286"/>
              <a:gd name="connsiteX5" fmla="*/ 196553 w 675117"/>
              <a:gd name="connsiteY5" fmla="*/ 111095 h 333286"/>
              <a:gd name="connsiteX6" fmla="*/ 230736 w 675117"/>
              <a:gd name="connsiteY6" fmla="*/ 128187 h 333286"/>
              <a:gd name="connsiteX7" fmla="*/ 282011 w 675117"/>
              <a:gd name="connsiteY7" fmla="*/ 162370 h 333286"/>
              <a:gd name="connsiteX8" fmla="*/ 307648 w 675117"/>
              <a:gd name="connsiteY8" fmla="*/ 170916 h 333286"/>
              <a:gd name="connsiteX9" fmla="*/ 358923 w 675117"/>
              <a:gd name="connsiteY9" fmla="*/ 205099 h 333286"/>
              <a:gd name="connsiteX10" fmla="*/ 427289 w 675117"/>
              <a:gd name="connsiteY10" fmla="*/ 230736 h 333286"/>
              <a:gd name="connsiteX11" fmla="*/ 495656 w 675117"/>
              <a:gd name="connsiteY11" fmla="*/ 264920 h 333286"/>
              <a:gd name="connsiteX12" fmla="*/ 529839 w 675117"/>
              <a:gd name="connsiteY12" fmla="*/ 282011 h 333286"/>
              <a:gd name="connsiteX13" fmla="*/ 572568 w 675117"/>
              <a:gd name="connsiteY13" fmla="*/ 290557 h 333286"/>
              <a:gd name="connsiteX14" fmla="*/ 649480 w 675117"/>
              <a:gd name="connsiteY14" fmla="*/ 324740 h 333286"/>
              <a:gd name="connsiteX15" fmla="*/ 675117 w 675117"/>
              <a:gd name="connsiteY15" fmla="*/ 333286 h 33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117" h="333286">
                <a:moveTo>
                  <a:pt x="0" y="0"/>
                </a:moveTo>
                <a:cubicBezTo>
                  <a:pt x="14243" y="2849"/>
                  <a:pt x="29506" y="2535"/>
                  <a:pt x="42729" y="8546"/>
                </a:cubicBezTo>
                <a:cubicBezTo>
                  <a:pt x="61429" y="17046"/>
                  <a:pt x="75630" y="33543"/>
                  <a:pt x="94003" y="42729"/>
                </a:cubicBezTo>
                <a:cubicBezTo>
                  <a:pt x="137374" y="64413"/>
                  <a:pt x="117587" y="52753"/>
                  <a:pt x="153824" y="76912"/>
                </a:cubicBezTo>
                <a:cubicBezTo>
                  <a:pt x="159521" y="85458"/>
                  <a:pt x="162896" y="96133"/>
                  <a:pt x="170916" y="102549"/>
                </a:cubicBezTo>
                <a:cubicBezTo>
                  <a:pt x="177950" y="108176"/>
                  <a:pt x="188273" y="107546"/>
                  <a:pt x="196553" y="111095"/>
                </a:cubicBezTo>
                <a:cubicBezTo>
                  <a:pt x="208262" y="116113"/>
                  <a:pt x="219812" y="121633"/>
                  <a:pt x="230736" y="128187"/>
                </a:cubicBezTo>
                <a:cubicBezTo>
                  <a:pt x="248350" y="138756"/>
                  <a:pt x="262524" y="155874"/>
                  <a:pt x="282011" y="162370"/>
                </a:cubicBezTo>
                <a:cubicBezTo>
                  <a:pt x="290557" y="165219"/>
                  <a:pt x="299774" y="166541"/>
                  <a:pt x="307648" y="170916"/>
                </a:cubicBezTo>
                <a:cubicBezTo>
                  <a:pt x="325605" y="180892"/>
                  <a:pt x="338995" y="200117"/>
                  <a:pt x="358923" y="205099"/>
                </a:cubicBezTo>
                <a:cubicBezTo>
                  <a:pt x="396308" y="214445"/>
                  <a:pt x="392533" y="210876"/>
                  <a:pt x="427289" y="230736"/>
                </a:cubicBezTo>
                <a:cubicBezTo>
                  <a:pt x="506741" y="276137"/>
                  <a:pt x="382080" y="214442"/>
                  <a:pt x="495656" y="264920"/>
                </a:cubicBezTo>
                <a:cubicBezTo>
                  <a:pt x="507297" y="270094"/>
                  <a:pt x="517754" y="277983"/>
                  <a:pt x="529839" y="282011"/>
                </a:cubicBezTo>
                <a:cubicBezTo>
                  <a:pt x="543619" y="286604"/>
                  <a:pt x="558325" y="287708"/>
                  <a:pt x="572568" y="290557"/>
                </a:cubicBezTo>
                <a:cubicBezTo>
                  <a:pt x="633452" y="327087"/>
                  <a:pt x="593467" y="308736"/>
                  <a:pt x="649480" y="324740"/>
                </a:cubicBezTo>
                <a:cubicBezTo>
                  <a:pt x="658141" y="327215"/>
                  <a:pt x="675117" y="333286"/>
                  <a:pt x="675117" y="333286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495509" y="4174854"/>
            <a:ext cx="623843" cy="282011"/>
          </a:xfrm>
          <a:custGeom>
            <a:avLst/>
            <a:gdLst>
              <a:gd name="connsiteX0" fmla="*/ 0 w 623843"/>
              <a:gd name="connsiteY0" fmla="*/ 282011 h 282011"/>
              <a:gd name="connsiteX1" fmla="*/ 42729 w 623843"/>
              <a:gd name="connsiteY1" fmla="*/ 264919 h 282011"/>
              <a:gd name="connsiteX2" fmla="*/ 68366 w 623843"/>
              <a:gd name="connsiteY2" fmla="*/ 256374 h 282011"/>
              <a:gd name="connsiteX3" fmla="*/ 94004 w 623843"/>
              <a:gd name="connsiteY3" fmla="*/ 239282 h 282011"/>
              <a:gd name="connsiteX4" fmla="*/ 128187 w 623843"/>
              <a:gd name="connsiteY4" fmla="*/ 222190 h 282011"/>
              <a:gd name="connsiteX5" fmla="*/ 153824 w 623843"/>
              <a:gd name="connsiteY5" fmla="*/ 205099 h 282011"/>
              <a:gd name="connsiteX6" fmla="*/ 196553 w 623843"/>
              <a:gd name="connsiteY6" fmla="*/ 196553 h 282011"/>
              <a:gd name="connsiteX7" fmla="*/ 273465 w 623843"/>
              <a:gd name="connsiteY7" fmla="*/ 170916 h 282011"/>
              <a:gd name="connsiteX8" fmla="*/ 299103 w 623843"/>
              <a:gd name="connsiteY8" fmla="*/ 162370 h 282011"/>
              <a:gd name="connsiteX9" fmla="*/ 376015 w 623843"/>
              <a:gd name="connsiteY9" fmla="*/ 145278 h 282011"/>
              <a:gd name="connsiteX10" fmla="*/ 427290 w 623843"/>
              <a:gd name="connsiteY10" fmla="*/ 119641 h 282011"/>
              <a:gd name="connsiteX11" fmla="*/ 487110 w 623843"/>
              <a:gd name="connsiteY11" fmla="*/ 94003 h 282011"/>
              <a:gd name="connsiteX12" fmla="*/ 504202 w 623843"/>
              <a:gd name="connsiteY12" fmla="*/ 68366 h 282011"/>
              <a:gd name="connsiteX13" fmla="*/ 555477 w 623843"/>
              <a:gd name="connsiteY13" fmla="*/ 51275 h 282011"/>
              <a:gd name="connsiteX14" fmla="*/ 581114 w 623843"/>
              <a:gd name="connsiteY14" fmla="*/ 34183 h 282011"/>
              <a:gd name="connsiteX15" fmla="*/ 606751 w 623843"/>
              <a:gd name="connsiteY15" fmla="*/ 25637 h 282011"/>
              <a:gd name="connsiteX16" fmla="*/ 623843 w 623843"/>
              <a:gd name="connsiteY16" fmla="*/ 0 h 28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3843" h="282011">
                <a:moveTo>
                  <a:pt x="0" y="282011"/>
                </a:moveTo>
                <a:cubicBezTo>
                  <a:pt x="14243" y="276314"/>
                  <a:pt x="28365" y="270305"/>
                  <a:pt x="42729" y="264919"/>
                </a:cubicBezTo>
                <a:cubicBezTo>
                  <a:pt x="51163" y="261756"/>
                  <a:pt x="60309" y="260402"/>
                  <a:pt x="68366" y="256374"/>
                </a:cubicBezTo>
                <a:cubicBezTo>
                  <a:pt x="77553" y="251781"/>
                  <a:pt x="85086" y="244378"/>
                  <a:pt x="94004" y="239282"/>
                </a:cubicBezTo>
                <a:cubicBezTo>
                  <a:pt x="105065" y="232961"/>
                  <a:pt x="117126" y="228510"/>
                  <a:pt x="128187" y="222190"/>
                </a:cubicBezTo>
                <a:cubicBezTo>
                  <a:pt x="137104" y="217094"/>
                  <a:pt x="144207" y="208705"/>
                  <a:pt x="153824" y="205099"/>
                </a:cubicBezTo>
                <a:cubicBezTo>
                  <a:pt x="167424" y="199999"/>
                  <a:pt x="182587" y="200543"/>
                  <a:pt x="196553" y="196553"/>
                </a:cubicBezTo>
                <a:cubicBezTo>
                  <a:pt x="222537" y="189129"/>
                  <a:pt x="247828" y="179462"/>
                  <a:pt x="273465" y="170916"/>
                </a:cubicBezTo>
                <a:cubicBezTo>
                  <a:pt x="282011" y="168067"/>
                  <a:pt x="290364" y="164555"/>
                  <a:pt x="299103" y="162370"/>
                </a:cubicBezTo>
                <a:cubicBezTo>
                  <a:pt x="347377" y="150301"/>
                  <a:pt x="321769" y="156127"/>
                  <a:pt x="376015" y="145278"/>
                </a:cubicBezTo>
                <a:cubicBezTo>
                  <a:pt x="449495" y="96293"/>
                  <a:pt x="356520" y="155027"/>
                  <a:pt x="427290" y="119641"/>
                </a:cubicBezTo>
                <a:cubicBezTo>
                  <a:pt x="486308" y="90132"/>
                  <a:pt x="415966" y="111790"/>
                  <a:pt x="487110" y="94003"/>
                </a:cubicBezTo>
                <a:cubicBezTo>
                  <a:pt x="492807" y="85457"/>
                  <a:pt x="495492" y="73809"/>
                  <a:pt x="504202" y="68366"/>
                </a:cubicBezTo>
                <a:cubicBezTo>
                  <a:pt x="519480" y="58818"/>
                  <a:pt x="555477" y="51275"/>
                  <a:pt x="555477" y="51275"/>
                </a:cubicBezTo>
                <a:cubicBezTo>
                  <a:pt x="564023" y="45578"/>
                  <a:pt x="571928" y="38776"/>
                  <a:pt x="581114" y="34183"/>
                </a:cubicBezTo>
                <a:cubicBezTo>
                  <a:pt x="589171" y="30154"/>
                  <a:pt x="599717" y="31264"/>
                  <a:pt x="606751" y="25637"/>
                </a:cubicBezTo>
                <a:cubicBezTo>
                  <a:pt x="614771" y="19221"/>
                  <a:pt x="623843" y="0"/>
                  <a:pt x="623843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108675" y="5935052"/>
            <a:ext cx="196980" cy="846034"/>
          </a:xfrm>
          <a:custGeom>
            <a:avLst/>
            <a:gdLst>
              <a:gd name="connsiteX0" fmla="*/ 111522 w 196980"/>
              <a:gd name="connsiteY0" fmla="*/ 0 h 846034"/>
              <a:gd name="connsiteX1" fmla="*/ 77339 w 196980"/>
              <a:gd name="connsiteY1" fmla="*/ 51275 h 846034"/>
              <a:gd name="connsiteX2" fmla="*/ 51702 w 196980"/>
              <a:gd name="connsiteY2" fmla="*/ 76912 h 846034"/>
              <a:gd name="connsiteX3" fmla="*/ 26065 w 196980"/>
              <a:gd name="connsiteY3" fmla="*/ 162370 h 846034"/>
              <a:gd name="connsiteX4" fmla="*/ 8973 w 196980"/>
              <a:gd name="connsiteY4" fmla="*/ 188007 h 846034"/>
              <a:gd name="connsiteX5" fmla="*/ 427 w 196980"/>
              <a:gd name="connsiteY5" fmla="*/ 290557 h 846034"/>
              <a:gd name="connsiteX6" fmla="*/ 26065 w 196980"/>
              <a:gd name="connsiteY6" fmla="*/ 435835 h 846034"/>
              <a:gd name="connsiteX7" fmla="*/ 43156 w 196980"/>
              <a:gd name="connsiteY7" fmla="*/ 521293 h 846034"/>
              <a:gd name="connsiteX8" fmla="*/ 51702 w 196980"/>
              <a:gd name="connsiteY8" fmla="*/ 546931 h 846034"/>
              <a:gd name="connsiteX9" fmla="*/ 60248 w 196980"/>
              <a:gd name="connsiteY9" fmla="*/ 589660 h 846034"/>
              <a:gd name="connsiteX10" fmla="*/ 77339 w 196980"/>
              <a:gd name="connsiteY10" fmla="*/ 615297 h 846034"/>
              <a:gd name="connsiteX11" fmla="*/ 94431 w 196980"/>
              <a:gd name="connsiteY11" fmla="*/ 675118 h 846034"/>
              <a:gd name="connsiteX12" fmla="*/ 102977 w 196980"/>
              <a:gd name="connsiteY12" fmla="*/ 709301 h 846034"/>
              <a:gd name="connsiteX13" fmla="*/ 111522 w 196980"/>
              <a:gd name="connsiteY13" fmla="*/ 734938 h 846034"/>
              <a:gd name="connsiteX14" fmla="*/ 137160 w 196980"/>
              <a:gd name="connsiteY14" fmla="*/ 803305 h 846034"/>
              <a:gd name="connsiteX15" fmla="*/ 162797 w 196980"/>
              <a:gd name="connsiteY15" fmla="*/ 828942 h 846034"/>
              <a:gd name="connsiteX16" fmla="*/ 196980 w 196980"/>
              <a:gd name="connsiteY16" fmla="*/ 846034 h 84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6980" h="846034">
                <a:moveTo>
                  <a:pt x="111522" y="0"/>
                </a:moveTo>
                <a:cubicBezTo>
                  <a:pt x="100128" y="17092"/>
                  <a:pt x="89950" y="35060"/>
                  <a:pt x="77339" y="51275"/>
                </a:cubicBezTo>
                <a:cubicBezTo>
                  <a:pt x="69919" y="60815"/>
                  <a:pt x="57571" y="66347"/>
                  <a:pt x="51702" y="76912"/>
                </a:cubicBezTo>
                <a:cubicBezTo>
                  <a:pt x="15790" y="141554"/>
                  <a:pt x="48827" y="109258"/>
                  <a:pt x="26065" y="162370"/>
                </a:cubicBezTo>
                <a:cubicBezTo>
                  <a:pt x="22019" y="171810"/>
                  <a:pt x="14670" y="179461"/>
                  <a:pt x="8973" y="188007"/>
                </a:cubicBezTo>
                <a:cubicBezTo>
                  <a:pt x="6124" y="222190"/>
                  <a:pt x="-1933" y="256336"/>
                  <a:pt x="427" y="290557"/>
                </a:cubicBezTo>
                <a:cubicBezTo>
                  <a:pt x="3810" y="339615"/>
                  <a:pt x="16421" y="387616"/>
                  <a:pt x="26065" y="435835"/>
                </a:cubicBezTo>
                <a:cubicBezTo>
                  <a:pt x="31762" y="464321"/>
                  <a:pt x="33970" y="493734"/>
                  <a:pt x="43156" y="521293"/>
                </a:cubicBezTo>
                <a:cubicBezTo>
                  <a:pt x="46005" y="529839"/>
                  <a:pt x="49517" y="538192"/>
                  <a:pt x="51702" y="546931"/>
                </a:cubicBezTo>
                <a:cubicBezTo>
                  <a:pt x="55225" y="561022"/>
                  <a:pt x="55148" y="576060"/>
                  <a:pt x="60248" y="589660"/>
                </a:cubicBezTo>
                <a:cubicBezTo>
                  <a:pt x="63854" y="599277"/>
                  <a:pt x="71642" y="606751"/>
                  <a:pt x="77339" y="615297"/>
                </a:cubicBezTo>
                <a:cubicBezTo>
                  <a:pt x="104055" y="722157"/>
                  <a:pt x="69911" y="589299"/>
                  <a:pt x="94431" y="675118"/>
                </a:cubicBezTo>
                <a:cubicBezTo>
                  <a:pt x="97658" y="686411"/>
                  <a:pt x="99750" y="698008"/>
                  <a:pt x="102977" y="709301"/>
                </a:cubicBezTo>
                <a:cubicBezTo>
                  <a:pt x="105452" y="717962"/>
                  <a:pt x="109047" y="726277"/>
                  <a:pt x="111522" y="734938"/>
                </a:cubicBezTo>
                <a:cubicBezTo>
                  <a:pt x="120042" y="764758"/>
                  <a:pt x="118196" y="776755"/>
                  <a:pt x="137160" y="803305"/>
                </a:cubicBezTo>
                <a:cubicBezTo>
                  <a:pt x="144184" y="813139"/>
                  <a:pt x="152741" y="822238"/>
                  <a:pt x="162797" y="828942"/>
                </a:cubicBezTo>
                <a:cubicBezTo>
                  <a:pt x="221705" y="868214"/>
                  <a:pt x="168897" y="817947"/>
                  <a:pt x="196980" y="846034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872311" y="6272613"/>
            <a:ext cx="42729" cy="188008"/>
          </a:xfrm>
          <a:custGeom>
            <a:avLst/>
            <a:gdLst>
              <a:gd name="connsiteX0" fmla="*/ 42729 w 42729"/>
              <a:gd name="connsiteY0" fmla="*/ 188008 h 188008"/>
              <a:gd name="connsiteX1" fmla="*/ 25638 w 42729"/>
              <a:gd name="connsiteY1" fmla="*/ 85458 h 188008"/>
              <a:gd name="connsiteX2" fmla="*/ 0 w 42729"/>
              <a:gd name="connsiteY2" fmla="*/ 0 h 1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29" h="188008">
                <a:moveTo>
                  <a:pt x="42729" y="188008"/>
                </a:moveTo>
                <a:cubicBezTo>
                  <a:pt x="37032" y="153825"/>
                  <a:pt x="34043" y="119078"/>
                  <a:pt x="25638" y="85458"/>
                </a:cubicBezTo>
                <a:cubicBezTo>
                  <a:pt x="7001" y="10912"/>
                  <a:pt x="19051" y="38102"/>
                  <a:pt x="0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534397" y="5858142"/>
            <a:ext cx="179672" cy="623843"/>
          </a:xfrm>
          <a:custGeom>
            <a:avLst/>
            <a:gdLst>
              <a:gd name="connsiteX0" fmla="*/ 0 w 179672"/>
              <a:gd name="connsiteY0" fmla="*/ 0 h 623843"/>
              <a:gd name="connsiteX1" fmla="*/ 34183 w 179672"/>
              <a:gd name="connsiteY1" fmla="*/ 128187 h 623843"/>
              <a:gd name="connsiteX2" fmla="*/ 51275 w 179672"/>
              <a:gd name="connsiteY2" fmla="*/ 153824 h 623843"/>
              <a:gd name="connsiteX3" fmla="*/ 76912 w 179672"/>
              <a:gd name="connsiteY3" fmla="*/ 213645 h 623843"/>
              <a:gd name="connsiteX4" fmla="*/ 85458 w 179672"/>
              <a:gd name="connsiteY4" fmla="*/ 247828 h 623843"/>
              <a:gd name="connsiteX5" fmla="*/ 94003 w 179672"/>
              <a:gd name="connsiteY5" fmla="*/ 273465 h 623843"/>
              <a:gd name="connsiteX6" fmla="*/ 102549 w 179672"/>
              <a:gd name="connsiteY6" fmla="*/ 307648 h 623843"/>
              <a:gd name="connsiteX7" fmla="*/ 111095 w 179672"/>
              <a:gd name="connsiteY7" fmla="*/ 333286 h 623843"/>
              <a:gd name="connsiteX8" fmla="*/ 119641 w 179672"/>
              <a:gd name="connsiteY8" fmla="*/ 367469 h 623843"/>
              <a:gd name="connsiteX9" fmla="*/ 136732 w 179672"/>
              <a:gd name="connsiteY9" fmla="*/ 393106 h 623843"/>
              <a:gd name="connsiteX10" fmla="*/ 162370 w 179672"/>
              <a:gd name="connsiteY10" fmla="*/ 504202 h 623843"/>
              <a:gd name="connsiteX11" fmla="*/ 170916 w 179672"/>
              <a:gd name="connsiteY11" fmla="*/ 529839 h 623843"/>
              <a:gd name="connsiteX12" fmla="*/ 179461 w 179672"/>
              <a:gd name="connsiteY12" fmla="*/ 623843 h 6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672" h="623843">
                <a:moveTo>
                  <a:pt x="0" y="0"/>
                </a:moveTo>
                <a:cubicBezTo>
                  <a:pt x="2489" y="11203"/>
                  <a:pt x="21484" y="109139"/>
                  <a:pt x="34183" y="128187"/>
                </a:cubicBezTo>
                <a:lnTo>
                  <a:pt x="51275" y="153824"/>
                </a:lnTo>
                <a:cubicBezTo>
                  <a:pt x="75804" y="251950"/>
                  <a:pt x="41505" y="131030"/>
                  <a:pt x="76912" y="213645"/>
                </a:cubicBezTo>
                <a:cubicBezTo>
                  <a:pt x="81539" y="224440"/>
                  <a:pt x="82231" y="236535"/>
                  <a:pt x="85458" y="247828"/>
                </a:cubicBezTo>
                <a:cubicBezTo>
                  <a:pt x="87933" y="256489"/>
                  <a:pt x="91528" y="264804"/>
                  <a:pt x="94003" y="273465"/>
                </a:cubicBezTo>
                <a:cubicBezTo>
                  <a:pt x="97230" y="284758"/>
                  <a:pt x="99322" y="296355"/>
                  <a:pt x="102549" y="307648"/>
                </a:cubicBezTo>
                <a:cubicBezTo>
                  <a:pt x="105024" y="316310"/>
                  <a:pt x="108620" y="324624"/>
                  <a:pt x="111095" y="333286"/>
                </a:cubicBezTo>
                <a:cubicBezTo>
                  <a:pt x="114322" y="344579"/>
                  <a:pt x="115014" y="356674"/>
                  <a:pt x="119641" y="367469"/>
                </a:cubicBezTo>
                <a:cubicBezTo>
                  <a:pt x="123687" y="376909"/>
                  <a:pt x="131035" y="384560"/>
                  <a:pt x="136732" y="393106"/>
                </a:cubicBezTo>
                <a:cubicBezTo>
                  <a:pt x="143511" y="427000"/>
                  <a:pt x="152063" y="473283"/>
                  <a:pt x="162370" y="504202"/>
                </a:cubicBezTo>
                <a:lnTo>
                  <a:pt x="170916" y="529839"/>
                </a:lnTo>
                <a:cubicBezTo>
                  <a:pt x="181802" y="595163"/>
                  <a:pt x="179461" y="563787"/>
                  <a:pt x="179461" y="623843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224251" y="5903455"/>
            <a:ext cx="640935" cy="533216"/>
          </a:xfrm>
          <a:custGeom>
            <a:avLst/>
            <a:gdLst>
              <a:gd name="connsiteX0" fmla="*/ 640935 w 640935"/>
              <a:gd name="connsiteY0" fmla="*/ 0 h 533216"/>
              <a:gd name="connsiteX1" fmla="*/ 615298 w 640935"/>
              <a:gd name="connsiteY1" fmla="*/ 42729 h 533216"/>
              <a:gd name="connsiteX2" fmla="*/ 640935 w 640935"/>
              <a:gd name="connsiteY2" fmla="*/ 410198 h 533216"/>
              <a:gd name="connsiteX3" fmla="*/ 623843 w 640935"/>
              <a:gd name="connsiteY3" fmla="*/ 521293 h 533216"/>
              <a:gd name="connsiteX4" fmla="*/ 546931 w 640935"/>
              <a:gd name="connsiteY4" fmla="*/ 529839 h 533216"/>
              <a:gd name="connsiteX5" fmla="*/ 401653 w 640935"/>
              <a:gd name="connsiteY5" fmla="*/ 521293 h 533216"/>
              <a:gd name="connsiteX6" fmla="*/ 333286 w 640935"/>
              <a:gd name="connsiteY6" fmla="*/ 504201 h 533216"/>
              <a:gd name="connsiteX7" fmla="*/ 282012 w 640935"/>
              <a:gd name="connsiteY7" fmla="*/ 487110 h 533216"/>
              <a:gd name="connsiteX8" fmla="*/ 239283 w 640935"/>
              <a:gd name="connsiteY8" fmla="*/ 478564 h 533216"/>
              <a:gd name="connsiteX9" fmla="*/ 179462 w 640935"/>
              <a:gd name="connsiteY9" fmla="*/ 461472 h 533216"/>
              <a:gd name="connsiteX10" fmla="*/ 145279 w 640935"/>
              <a:gd name="connsiteY10" fmla="*/ 452927 h 533216"/>
              <a:gd name="connsiteX11" fmla="*/ 94004 w 640935"/>
              <a:gd name="connsiteY11" fmla="*/ 410198 h 533216"/>
              <a:gd name="connsiteX12" fmla="*/ 85458 w 640935"/>
              <a:gd name="connsiteY12" fmla="*/ 384560 h 533216"/>
              <a:gd name="connsiteX13" fmla="*/ 68367 w 640935"/>
              <a:gd name="connsiteY13" fmla="*/ 358923 h 533216"/>
              <a:gd name="connsiteX14" fmla="*/ 59821 w 640935"/>
              <a:gd name="connsiteY14" fmla="*/ 333286 h 533216"/>
              <a:gd name="connsiteX15" fmla="*/ 34184 w 640935"/>
              <a:gd name="connsiteY15" fmla="*/ 316194 h 533216"/>
              <a:gd name="connsiteX16" fmla="*/ 8546 w 640935"/>
              <a:gd name="connsiteY16" fmla="*/ 247828 h 533216"/>
              <a:gd name="connsiteX17" fmla="*/ 0 w 640935"/>
              <a:gd name="connsiteY17" fmla="*/ 247828 h 53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0935" h="533216">
                <a:moveTo>
                  <a:pt x="640935" y="0"/>
                </a:moveTo>
                <a:cubicBezTo>
                  <a:pt x="632389" y="14243"/>
                  <a:pt x="615298" y="26119"/>
                  <a:pt x="615298" y="42729"/>
                </a:cubicBezTo>
                <a:cubicBezTo>
                  <a:pt x="615298" y="165516"/>
                  <a:pt x="640935" y="410198"/>
                  <a:pt x="640935" y="410198"/>
                </a:cubicBezTo>
                <a:cubicBezTo>
                  <a:pt x="635238" y="447230"/>
                  <a:pt x="646991" y="491832"/>
                  <a:pt x="623843" y="521293"/>
                </a:cubicBezTo>
                <a:cubicBezTo>
                  <a:pt x="607906" y="541576"/>
                  <a:pt x="572726" y="529839"/>
                  <a:pt x="546931" y="529839"/>
                </a:cubicBezTo>
                <a:cubicBezTo>
                  <a:pt x="498421" y="529839"/>
                  <a:pt x="450079" y="524142"/>
                  <a:pt x="401653" y="521293"/>
                </a:cubicBezTo>
                <a:cubicBezTo>
                  <a:pt x="378864" y="515596"/>
                  <a:pt x="355571" y="511629"/>
                  <a:pt x="333286" y="504201"/>
                </a:cubicBezTo>
                <a:cubicBezTo>
                  <a:pt x="316195" y="498504"/>
                  <a:pt x="299393" y="491850"/>
                  <a:pt x="282012" y="487110"/>
                </a:cubicBezTo>
                <a:cubicBezTo>
                  <a:pt x="267999" y="483288"/>
                  <a:pt x="253462" y="481715"/>
                  <a:pt x="239283" y="478564"/>
                </a:cubicBezTo>
                <a:cubicBezTo>
                  <a:pt x="179161" y="465203"/>
                  <a:pt x="229435" y="475749"/>
                  <a:pt x="179462" y="461472"/>
                </a:cubicBezTo>
                <a:cubicBezTo>
                  <a:pt x="168169" y="458246"/>
                  <a:pt x="156673" y="455775"/>
                  <a:pt x="145279" y="452927"/>
                </a:cubicBezTo>
                <a:cubicBezTo>
                  <a:pt x="86153" y="364237"/>
                  <a:pt x="180745" y="496939"/>
                  <a:pt x="94004" y="410198"/>
                </a:cubicBezTo>
                <a:cubicBezTo>
                  <a:pt x="87634" y="403828"/>
                  <a:pt x="89487" y="392617"/>
                  <a:pt x="85458" y="384560"/>
                </a:cubicBezTo>
                <a:cubicBezTo>
                  <a:pt x="80865" y="375374"/>
                  <a:pt x="72960" y="368109"/>
                  <a:pt x="68367" y="358923"/>
                </a:cubicBezTo>
                <a:cubicBezTo>
                  <a:pt x="64339" y="350866"/>
                  <a:pt x="65448" y="340320"/>
                  <a:pt x="59821" y="333286"/>
                </a:cubicBezTo>
                <a:cubicBezTo>
                  <a:pt x="53405" y="325266"/>
                  <a:pt x="42730" y="321891"/>
                  <a:pt x="34184" y="316194"/>
                </a:cubicBezTo>
                <a:cubicBezTo>
                  <a:pt x="27698" y="290252"/>
                  <a:pt x="25304" y="270172"/>
                  <a:pt x="8546" y="247828"/>
                </a:cubicBezTo>
                <a:cubicBezTo>
                  <a:pt x="6837" y="245549"/>
                  <a:pt x="2849" y="247828"/>
                  <a:pt x="0" y="247828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207165" y="5929354"/>
            <a:ext cx="675117" cy="333286"/>
          </a:xfrm>
          <a:custGeom>
            <a:avLst/>
            <a:gdLst>
              <a:gd name="connsiteX0" fmla="*/ 0 w 675117"/>
              <a:gd name="connsiteY0" fmla="*/ 0 h 333286"/>
              <a:gd name="connsiteX1" fmla="*/ 42729 w 675117"/>
              <a:gd name="connsiteY1" fmla="*/ 8546 h 333286"/>
              <a:gd name="connsiteX2" fmla="*/ 94003 w 675117"/>
              <a:gd name="connsiteY2" fmla="*/ 42729 h 333286"/>
              <a:gd name="connsiteX3" fmla="*/ 153824 w 675117"/>
              <a:gd name="connsiteY3" fmla="*/ 76912 h 333286"/>
              <a:gd name="connsiteX4" fmla="*/ 170916 w 675117"/>
              <a:gd name="connsiteY4" fmla="*/ 102549 h 333286"/>
              <a:gd name="connsiteX5" fmla="*/ 196553 w 675117"/>
              <a:gd name="connsiteY5" fmla="*/ 111095 h 333286"/>
              <a:gd name="connsiteX6" fmla="*/ 230736 w 675117"/>
              <a:gd name="connsiteY6" fmla="*/ 128187 h 333286"/>
              <a:gd name="connsiteX7" fmla="*/ 282011 w 675117"/>
              <a:gd name="connsiteY7" fmla="*/ 162370 h 333286"/>
              <a:gd name="connsiteX8" fmla="*/ 307648 w 675117"/>
              <a:gd name="connsiteY8" fmla="*/ 170916 h 333286"/>
              <a:gd name="connsiteX9" fmla="*/ 358923 w 675117"/>
              <a:gd name="connsiteY9" fmla="*/ 205099 h 333286"/>
              <a:gd name="connsiteX10" fmla="*/ 427289 w 675117"/>
              <a:gd name="connsiteY10" fmla="*/ 230736 h 333286"/>
              <a:gd name="connsiteX11" fmla="*/ 495656 w 675117"/>
              <a:gd name="connsiteY11" fmla="*/ 264920 h 333286"/>
              <a:gd name="connsiteX12" fmla="*/ 529839 w 675117"/>
              <a:gd name="connsiteY12" fmla="*/ 282011 h 333286"/>
              <a:gd name="connsiteX13" fmla="*/ 572568 w 675117"/>
              <a:gd name="connsiteY13" fmla="*/ 290557 h 333286"/>
              <a:gd name="connsiteX14" fmla="*/ 649480 w 675117"/>
              <a:gd name="connsiteY14" fmla="*/ 324740 h 333286"/>
              <a:gd name="connsiteX15" fmla="*/ 675117 w 675117"/>
              <a:gd name="connsiteY15" fmla="*/ 333286 h 33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117" h="333286">
                <a:moveTo>
                  <a:pt x="0" y="0"/>
                </a:moveTo>
                <a:cubicBezTo>
                  <a:pt x="14243" y="2849"/>
                  <a:pt x="29506" y="2535"/>
                  <a:pt x="42729" y="8546"/>
                </a:cubicBezTo>
                <a:cubicBezTo>
                  <a:pt x="61429" y="17046"/>
                  <a:pt x="75630" y="33543"/>
                  <a:pt x="94003" y="42729"/>
                </a:cubicBezTo>
                <a:cubicBezTo>
                  <a:pt x="137374" y="64413"/>
                  <a:pt x="117587" y="52753"/>
                  <a:pt x="153824" y="76912"/>
                </a:cubicBezTo>
                <a:cubicBezTo>
                  <a:pt x="159521" y="85458"/>
                  <a:pt x="162896" y="96133"/>
                  <a:pt x="170916" y="102549"/>
                </a:cubicBezTo>
                <a:cubicBezTo>
                  <a:pt x="177950" y="108176"/>
                  <a:pt x="188273" y="107546"/>
                  <a:pt x="196553" y="111095"/>
                </a:cubicBezTo>
                <a:cubicBezTo>
                  <a:pt x="208262" y="116113"/>
                  <a:pt x="219812" y="121633"/>
                  <a:pt x="230736" y="128187"/>
                </a:cubicBezTo>
                <a:cubicBezTo>
                  <a:pt x="248350" y="138756"/>
                  <a:pt x="262524" y="155874"/>
                  <a:pt x="282011" y="162370"/>
                </a:cubicBezTo>
                <a:cubicBezTo>
                  <a:pt x="290557" y="165219"/>
                  <a:pt x="299774" y="166541"/>
                  <a:pt x="307648" y="170916"/>
                </a:cubicBezTo>
                <a:cubicBezTo>
                  <a:pt x="325605" y="180892"/>
                  <a:pt x="338995" y="200117"/>
                  <a:pt x="358923" y="205099"/>
                </a:cubicBezTo>
                <a:cubicBezTo>
                  <a:pt x="396308" y="214445"/>
                  <a:pt x="392533" y="210876"/>
                  <a:pt x="427289" y="230736"/>
                </a:cubicBezTo>
                <a:cubicBezTo>
                  <a:pt x="506741" y="276137"/>
                  <a:pt x="382080" y="214442"/>
                  <a:pt x="495656" y="264920"/>
                </a:cubicBezTo>
                <a:cubicBezTo>
                  <a:pt x="507297" y="270094"/>
                  <a:pt x="517754" y="277983"/>
                  <a:pt x="529839" y="282011"/>
                </a:cubicBezTo>
                <a:cubicBezTo>
                  <a:pt x="543619" y="286604"/>
                  <a:pt x="558325" y="287708"/>
                  <a:pt x="572568" y="290557"/>
                </a:cubicBezTo>
                <a:cubicBezTo>
                  <a:pt x="633452" y="327087"/>
                  <a:pt x="593467" y="308736"/>
                  <a:pt x="649480" y="324740"/>
                </a:cubicBezTo>
                <a:cubicBezTo>
                  <a:pt x="658141" y="327215"/>
                  <a:pt x="675117" y="333286"/>
                  <a:pt x="675117" y="333286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305655" y="6490529"/>
            <a:ext cx="623843" cy="282011"/>
          </a:xfrm>
          <a:custGeom>
            <a:avLst/>
            <a:gdLst>
              <a:gd name="connsiteX0" fmla="*/ 0 w 623843"/>
              <a:gd name="connsiteY0" fmla="*/ 282011 h 282011"/>
              <a:gd name="connsiteX1" fmla="*/ 42729 w 623843"/>
              <a:gd name="connsiteY1" fmla="*/ 264919 h 282011"/>
              <a:gd name="connsiteX2" fmla="*/ 68366 w 623843"/>
              <a:gd name="connsiteY2" fmla="*/ 256374 h 282011"/>
              <a:gd name="connsiteX3" fmla="*/ 94004 w 623843"/>
              <a:gd name="connsiteY3" fmla="*/ 239282 h 282011"/>
              <a:gd name="connsiteX4" fmla="*/ 128187 w 623843"/>
              <a:gd name="connsiteY4" fmla="*/ 222190 h 282011"/>
              <a:gd name="connsiteX5" fmla="*/ 153824 w 623843"/>
              <a:gd name="connsiteY5" fmla="*/ 205099 h 282011"/>
              <a:gd name="connsiteX6" fmla="*/ 196553 w 623843"/>
              <a:gd name="connsiteY6" fmla="*/ 196553 h 282011"/>
              <a:gd name="connsiteX7" fmla="*/ 273465 w 623843"/>
              <a:gd name="connsiteY7" fmla="*/ 170916 h 282011"/>
              <a:gd name="connsiteX8" fmla="*/ 299103 w 623843"/>
              <a:gd name="connsiteY8" fmla="*/ 162370 h 282011"/>
              <a:gd name="connsiteX9" fmla="*/ 376015 w 623843"/>
              <a:gd name="connsiteY9" fmla="*/ 145278 h 282011"/>
              <a:gd name="connsiteX10" fmla="*/ 427290 w 623843"/>
              <a:gd name="connsiteY10" fmla="*/ 119641 h 282011"/>
              <a:gd name="connsiteX11" fmla="*/ 487110 w 623843"/>
              <a:gd name="connsiteY11" fmla="*/ 94003 h 282011"/>
              <a:gd name="connsiteX12" fmla="*/ 504202 w 623843"/>
              <a:gd name="connsiteY12" fmla="*/ 68366 h 282011"/>
              <a:gd name="connsiteX13" fmla="*/ 555477 w 623843"/>
              <a:gd name="connsiteY13" fmla="*/ 51275 h 282011"/>
              <a:gd name="connsiteX14" fmla="*/ 581114 w 623843"/>
              <a:gd name="connsiteY14" fmla="*/ 34183 h 282011"/>
              <a:gd name="connsiteX15" fmla="*/ 606751 w 623843"/>
              <a:gd name="connsiteY15" fmla="*/ 25637 h 282011"/>
              <a:gd name="connsiteX16" fmla="*/ 623843 w 623843"/>
              <a:gd name="connsiteY16" fmla="*/ 0 h 28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3843" h="282011">
                <a:moveTo>
                  <a:pt x="0" y="282011"/>
                </a:moveTo>
                <a:cubicBezTo>
                  <a:pt x="14243" y="276314"/>
                  <a:pt x="28365" y="270305"/>
                  <a:pt x="42729" y="264919"/>
                </a:cubicBezTo>
                <a:cubicBezTo>
                  <a:pt x="51163" y="261756"/>
                  <a:pt x="60309" y="260402"/>
                  <a:pt x="68366" y="256374"/>
                </a:cubicBezTo>
                <a:cubicBezTo>
                  <a:pt x="77553" y="251781"/>
                  <a:pt x="85086" y="244378"/>
                  <a:pt x="94004" y="239282"/>
                </a:cubicBezTo>
                <a:cubicBezTo>
                  <a:pt x="105065" y="232961"/>
                  <a:pt x="117126" y="228510"/>
                  <a:pt x="128187" y="222190"/>
                </a:cubicBezTo>
                <a:cubicBezTo>
                  <a:pt x="137104" y="217094"/>
                  <a:pt x="144207" y="208705"/>
                  <a:pt x="153824" y="205099"/>
                </a:cubicBezTo>
                <a:cubicBezTo>
                  <a:pt x="167424" y="199999"/>
                  <a:pt x="182587" y="200543"/>
                  <a:pt x="196553" y="196553"/>
                </a:cubicBezTo>
                <a:cubicBezTo>
                  <a:pt x="222537" y="189129"/>
                  <a:pt x="247828" y="179462"/>
                  <a:pt x="273465" y="170916"/>
                </a:cubicBezTo>
                <a:cubicBezTo>
                  <a:pt x="282011" y="168067"/>
                  <a:pt x="290364" y="164555"/>
                  <a:pt x="299103" y="162370"/>
                </a:cubicBezTo>
                <a:cubicBezTo>
                  <a:pt x="347377" y="150301"/>
                  <a:pt x="321769" y="156127"/>
                  <a:pt x="376015" y="145278"/>
                </a:cubicBezTo>
                <a:cubicBezTo>
                  <a:pt x="449495" y="96293"/>
                  <a:pt x="356520" y="155027"/>
                  <a:pt x="427290" y="119641"/>
                </a:cubicBezTo>
                <a:cubicBezTo>
                  <a:pt x="486308" y="90132"/>
                  <a:pt x="415966" y="111790"/>
                  <a:pt x="487110" y="94003"/>
                </a:cubicBezTo>
                <a:cubicBezTo>
                  <a:pt x="492807" y="85457"/>
                  <a:pt x="495492" y="73809"/>
                  <a:pt x="504202" y="68366"/>
                </a:cubicBezTo>
                <a:cubicBezTo>
                  <a:pt x="519480" y="58818"/>
                  <a:pt x="555477" y="51275"/>
                  <a:pt x="555477" y="51275"/>
                </a:cubicBezTo>
                <a:cubicBezTo>
                  <a:pt x="564023" y="45578"/>
                  <a:pt x="571928" y="38776"/>
                  <a:pt x="581114" y="34183"/>
                </a:cubicBezTo>
                <a:cubicBezTo>
                  <a:pt x="589171" y="30154"/>
                  <a:pt x="599717" y="31264"/>
                  <a:pt x="606751" y="25637"/>
                </a:cubicBezTo>
                <a:cubicBezTo>
                  <a:pt x="614771" y="19221"/>
                  <a:pt x="623843" y="0"/>
                  <a:pt x="623843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214627" y="5903455"/>
            <a:ext cx="623843" cy="282011"/>
          </a:xfrm>
          <a:custGeom>
            <a:avLst/>
            <a:gdLst>
              <a:gd name="connsiteX0" fmla="*/ 0 w 623843"/>
              <a:gd name="connsiteY0" fmla="*/ 282011 h 282011"/>
              <a:gd name="connsiteX1" fmla="*/ 42729 w 623843"/>
              <a:gd name="connsiteY1" fmla="*/ 264919 h 282011"/>
              <a:gd name="connsiteX2" fmla="*/ 68366 w 623843"/>
              <a:gd name="connsiteY2" fmla="*/ 256374 h 282011"/>
              <a:gd name="connsiteX3" fmla="*/ 94004 w 623843"/>
              <a:gd name="connsiteY3" fmla="*/ 239282 h 282011"/>
              <a:gd name="connsiteX4" fmla="*/ 128187 w 623843"/>
              <a:gd name="connsiteY4" fmla="*/ 222190 h 282011"/>
              <a:gd name="connsiteX5" fmla="*/ 153824 w 623843"/>
              <a:gd name="connsiteY5" fmla="*/ 205099 h 282011"/>
              <a:gd name="connsiteX6" fmla="*/ 196553 w 623843"/>
              <a:gd name="connsiteY6" fmla="*/ 196553 h 282011"/>
              <a:gd name="connsiteX7" fmla="*/ 273465 w 623843"/>
              <a:gd name="connsiteY7" fmla="*/ 170916 h 282011"/>
              <a:gd name="connsiteX8" fmla="*/ 299103 w 623843"/>
              <a:gd name="connsiteY8" fmla="*/ 162370 h 282011"/>
              <a:gd name="connsiteX9" fmla="*/ 376015 w 623843"/>
              <a:gd name="connsiteY9" fmla="*/ 145278 h 282011"/>
              <a:gd name="connsiteX10" fmla="*/ 427290 w 623843"/>
              <a:gd name="connsiteY10" fmla="*/ 119641 h 282011"/>
              <a:gd name="connsiteX11" fmla="*/ 487110 w 623843"/>
              <a:gd name="connsiteY11" fmla="*/ 94003 h 282011"/>
              <a:gd name="connsiteX12" fmla="*/ 504202 w 623843"/>
              <a:gd name="connsiteY12" fmla="*/ 68366 h 282011"/>
              <a:gd name="connsiteX13" fmla="*/ 555477 w 623843"/>
              <a:gd name="connsiteY13" fmla="*/ 51275 h 282011"/>
              <a:gd name="connsiteX14" fmla="*/ 581114 w 623843"/>
              <a:gd name="connsiteY14" fmla="*/ 34183 h 282011"/>
              <a:gd name="connsiteX15" fmla="*/ 606751 w 623843"/>
              <a:gd name="connsiteY15" fmla="*/ 25637 h 282011"/>
              <a:gd name="connsiteX16" fmla="*/ 623843 w 623843"/>
              <a:gd name="connsiteY16" fmla="*/ 0 h 28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3843" h="282011">
                <a:moveTo>
                  <a:pt x="0" y="282011"/>
                </a:moveTo>
                <a:cubicBezTo>
                  <a:pt x="14243" y="276314"/>
                  <a:pt x="28365" y="270305"/>
                  <a:pt x="42729" y="264919"/>
                </a:cubicBezTo>
                <a:cubicBezTo>
                  <a:pt x="51163" y="261756"/>
                  <a:pt x="60309" y="260402"/>
                  <a:pt x="68366" y="256374"/>
                </a:cubicBezTo>
                <a:cubicBezTo>
                  <a:pt x="77553" y="251781"/>
                  <a:pt x="85086" y="244378"/>
                  <a:pt x="94004" y="239282"/>
                </a:cubicBezTo>
                <a:cubicBezTo>
                  <a:pt x="105065" y="232961"/>
                  <a:pt x="117126" y="228510"/>
                  <a:pt x="128187" y="222190"/>
                </a:cubicBezTo>
                <a:cubicBezTo>
                  <a:pt x="137104" y="217094"/>
                  <a:pt x="144207" y="208705"/>
                  <a:pt x="153824" y="205099"/>
                </a:cubicBezTo>
                <a:cubicBezTo>
                  <a:pt x="167424" y="199999"/>
                  <a:pt x="182587" y="200543"/>
                  <a:pt x="196553" y="196553"/>
                </a:cubicBezTo>
                <a:cubicBezTo>
                  <a:pt x="222537" y="189129"/>
                  <a:pt x="247828" y="179462"/>
                  <a:pt x="273465" y="170916"/>
                </a:cubicBezTo>
                <a:cubicBezTo>
                  <a:pt x="282011" y="168067"/>
                  <a:pt x="290364" y="164555"/>
                  <a:pt x="299103" y="162370"/>
                </a:cubicBezTo>
                <a:cubicBezTo>
                  <a:pt x="347377" y="150301"/>
                  <a:pt x="321769" y="156127"/>
                  <a:pt x="376015" y="145278"/>
                </a:cubicBezTo>
                <a:cubicBezTo>
                  <a:pt x="449495" y="96293"/>
                  <a:pt x="356520" y="155027"/>
                  <a:pt x="427290" y="119641"/>
                </a:cubicBezTo>
                <a:cubicBezTo>
                  <a:pt x="486308" y="90132"/>
                  <a:pt x="415966" y="111790"/>
                  <a:pt x="487110" y="94003"/>
                </a:cubicBezTo>
                <a:cubicBezTo>
                  <a:pt x="492807" y="85457"/>
                  <a:pt x="495492" y="73809"/>
                  <a:pt x="504202" y="68366"/>
                </a:cubicBezTo>
                <a:cubicBezTo>
                  <a:pt x="519480" y="58818"/>
                  <a:pt x="555477" y="51275"/>
                  <a:pt x="555477" y="51275"/>
                </a:cubicBezTo>
                <a:cubicBezTo>
                  <a:pt x="564023" y="45578"/>
                  <a:pt x="571928" y="38776"/>
                  <a:pt x="581114" y="34183"/>
                </a:cubicBezTo>
                <a:cubicBezTo>
                  <a:pt x="589171" y="30154"/>
                  <a:pt x="599717" y="31264"/>
                  <a:pt x="606751" y="25637"/>
                </a:cubicBezTo>
                <a:cubicBezTo>
                  <a:pt x="614771" y="19221"/>
                  <a:pt x="623843" y="0"/>
                  <a:pt x="623843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030195" y="6127335"/>
            <a:ext cx="675117" cy="333286"/>
          </a:xfrm>
          <a:custGeom>
            <a:avLst/>
            <a:gdLst>
              <a:gd name="connsiteX0" fmla="*/ 0 w 675117"/>
              <a:gd name="connsiteY0" fmla="*/ 0 h 333286"/>
              <a:gd name="connsiteX1" fmla="*/ 42729 w 675117"/>
              <a:gd name="connsiteY1" fmla="*/ 8546 h 333286"/>
              <a:gd name="connsiteX2" fmla="*/ 94003 w 675117"/>
              <a:gd name="connsiteY2" fmla="*/ 42729 h 333286"/>
              <a:gd name="connsiteX3" fmla="*/ 153824 w 675117"/>
              <a:gd name="connsiteY3" fmla="*/ 76912 h 333286"/>
              <a:gd name="connsiteX4" fmla="*/ 170916 w 675117"/>
              <a:gd name="connsiteY4" fmla="*/ 102549 h 333286"/>
              <a:gd name="connsiteX5" fmla="*/ 196553 w 675117"/>
              <a:gd name="connsiteY5" fmla="*/ 111095 h 333286"/>
              <a:gd name="connsiteX6" fmla="*/ 230736 w 675117"/>
              <a:gd name="connsiteY6" fmla="*/ 128187 h 333286"/>
              <a:gd name="connsiteX7" fmla="*/ 282011 w 675117"/>
              <a:gd name="connsiteY7" fmla="*/ 162370 h 333286"/>
              <a:gd name="connsiteX8" fmla="*/ 307648 w 675117"/>
              <a:gd name="connsiteY8" fmla="*/ 170916 h 333286"/>
              <a:gd name="connsiteX9" fmla="*/ 358923 w 675117"/>
              <a:gd name="connsiteY9" fmla="*/ 205099 h 333286"/>
              <a:gd name="connsiteX10" fmla="*/ 427289 w 675117"/>
              <a:gd name="connsiteY10" fmla="*/ 230736 h 333286"/>
              <a:gd name="connsiteX11" fmla="*/ 495656 w 675117"/>
              <a:gd name="connsiteY11" fmla="*/ 264920 h 333286"/>
              <a:gd name="connsiteX12" fmla="*/ 529839 w 675117"/>
              <a:gd name="connsiteY12" fmla="*/ 282011 h 333286"/>
              <a:gd name="connsiteX13" fmla="*/ 572568 w 675117"/>
              <a:gd name="connsiteY13" fmla="*/ 290557 h 333286"/>
              <a:gd name="connsiteX14" fmla="*/ 649480 w 675117"/>
              <a:gd name="connsiteY14" fmla="*/ 324740 h 333286"/>
              <a:gd name="connsiteX15" fmla="*/ 675117 w 675117"/>
              <a:gd name="connsiteY15" fmla="*/ 333286 h 33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117" h="333286">
                <a:moveTo>
                  <a:pt x="0" y="0"/>
                </a:moveTo>
                <a:cubicBezTo>
                  <a:pt x="14243" y="2849"/>
                  <a:pt x="29506" y="2535"/>
                  <a:pt x="42729" y="8546"/>
                </a:cubicBezTo>
                <a:cubicBezTo>
                  <a:pt x="61429" y="17046"/>
                  <a:pt x="75630" y="33543"/>
                  <a:pt x="94003" y="42729"/>
                </a:cubicBezTo>
                <a:cubicBezTo>
                  <a:pt x="137374" y="64413"/>
                  <a:pt x="117587" y="52753"/>
                  <a:pt x="153824" y="76912"/>
                </a:cubicBezTo>
                <a:cubicBezTo>
                  <a:pt x="159521" y="85458"/>
                  <a:pt x="162896" y="96133"/>
                  <a:pt x="170916" y="102549"/>
                </a:cubicBezTo>
                <a:cubicBezTo>
                  <a:pt x="177950" y="108176"/>
                  <a:pt x="188273" y="107546"/>
                  <a:pt x="196553" y="111095"/>
                </a:cubicBezTo>
                <a:cubicBezTo>
                  <a:pt x="208262" y="116113"/>
                  <a:pt x="219812" y="121633"/>
                  <a:pt x="230736" y="128187"/>
                </a:cubicBezTo>
                <a:cubicBezTo>
                  <a:pt x="248350" y="138756"/>
                  <a:pt x="262524" y="155874"/>
                  <a:pt x="282011" y="162370"/>
                </a:cubicBezTo>
                <a:cubicBezTo>
                  <a:pt x="290557" y="165219"/>
                  <a:pt x="299774" y="166541"/>
                  <a:pt x="307648" y="170916"/>
                </a:cubicBezTo>
                <a:cubicBezTo>
                  <a:pt x="325605" y="180892"/>
                  <a:pt x="338995" y="200117"/>
                  <a:pt x="358923" y="205099"/>
                </a:cubicBezTo>
                <a:cubicBezTo>
                  <a:pt x="396308" y="214445"/>
                  <a:pt x="392533" y="210876"/>
                  <a:pt x="427289" y="230736"/>
                </a:cubicBezTo>
                <a:cubicBezTo>
                  <a:pt x="506741" y="276137"/>
                  <a:pt x="382080" y="214442"/>
                  <a:pt x="495656" y="264920"/>
                </a:cubicBezTo>
                <a:cubicBezTo>
                  <a:pt x="507297" y="270094"/>
                  <a:pt x="517754" y="277983"/>
                  <a:pt x="529839" y="282011"/>
                </a:cubicBezTo>
                <a:cubicBezTo>
                  <a:pt x="543619" y="286604"/>
                  <a:pt x="558325" y="287708"/>
                  <a:pt x="572568" y="290557"/>
                </a:cubicBezTo>
                <a:cubicBezTo>
                  <a:pt x="633452" y="327087"/>
                  <a:pt x="593467" y="308736"/>
                  <a:pt x="649480" y="324740"/>
                </a:cubicBezTo>
                <a:cubicBezTo>
                  <a:pt x="658141" y="327215"/>
                  <a:pt x="675117" y="333286"/>
                  <a:pt x="675117" y="333286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stCxn id="44" idx="64"/>
            <a:endCxn id="57" idx="0"/>
          </p:cNvCxnSpPr>
          <p:nvPr/>
        </p:nvCxnSpPr>
        <p:spPr>
          <a:xfrm flipH="1">
            <a:off x="4928803" y="2482786"/>
            <a:ext cx="814392" cy="89089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9" idx="28"/>
          </p:cNvCxnSpPr>
          <p:nvPr/>
        </p:nvCxnSpPr>
        <p:spPr>
          <a:xfrm flipH="1">
            <a:off x="3534397" y="4518821"/>
            <a:ext cx="988886" cy="133932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9" idx="32"/>
            <a:endCxn id="67" idx="6"/>
          </p:cNvCxnSpPr>
          <p:nvPr/>
        </p:nvCxnSpPr>
        <p:spPr>
          <a:xfrm flipH="1">
            <a:off x="4437901" y="4655554"/>
            <a:ext cx="256298" cy="140198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49" idx="36"/>
            <a:endCxn id="69" idx="9"/>
          </p:cNvCxnSpPr>
          <p:nvPr/>
        </p:nvCxnSpPr>
        <p:spPr>
          <a:xfrm>
            <a:off x="4882206" y="4715375"/>
            <a:ext cx="708436" cy="133335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4" idx="59"/>
            <a:endCxn id="54" idx="0"/>
          </p:cNvCxnSpPr>
          <p:nvPr/>
        </p:nvCxnSpPr>
        <p:spPr>
          <a:xfrm flipH="1">
            <a:off x="6200188" y="2551153"/>
            <a:ext cx="354857" cy="9870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4" idx="50"/>
            <a:endCxn id="48" idx="3"/>
          </p:cNvCxnSpPr>
          <p:nvPr/>
        </p:nvCxnSpPr>
        <p:spPr>
          <a:xfrm>
            <a:off x="7298530" y="2269142"/>
            <a:ext cx="744196" cy="89582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4" idx="56"/>
            <a:endCxn id="51" idx="7"/>
          </p:cNvCxnSpPr>
          <p:nvPr/>
        </p:nvCxnSpPr>
        <p:spPr>
          <a:xfrm>
            <a:off x="6751599" y="2499878"/>
            <a:ext cx="656640" cy="149253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90071488"/>
      </p:ext>
    </p:extLst>
  </p:cSld>
  <p:clrMapOvr>
    <a:masterClrMapping/>
  </p:clrMapOvr>
  <p:transition advTm="21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Distances Increase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u="sng" dirty="0" smtClean="0"/>
              <a:t>High level outline:</a:t>
            </a:r>
          </a:p>
          <a:p>
            <a:pPr marL="457200" indent="-457200" eaLnBrk="1" hangingPunct="1"/>
            <a:endParaRPr lang="en-US" sz="2000" dirty="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sz="2000" dirty="0" smtClean="0"/>
              <a:t>Hierarchically </a:t>
            </a:r>
            <a:r>
              <a:rPr lang="en-US" sz="2000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decompose</a:t>
            </a:r>
            <a:r>
              <a:rPr lang="en-US" sz="2000" dirty="0" smtClean="0"/>
              <a:t> the points in the metric</a:t>
            </a:r>
          </a:p>
          <a:p>
            <a:pPr marL="857250" lvl="1" indent="-457200" eaLnBrk="1" hangingPunct="1"/>
            <a:r>
              <a:rPr lang="en-US" sz="1800" dirty="0" smtClean="0"/>
              <a:t>Geometrically decreasing diameters</a:t>
            </a:r>
          </a:p>
          <a:p>
            <a:pPr marL="457200" indent="-457200" eaLnBrk="1" hangingPunct="1">
              <a:buFontTx/>
              <a:buAutoNum type="arabicPeriod"/>
            </a:pPr>
            <a:endParaRPr lang="en-US" sz="2000" dirty="0" smtClean="0"/>
          </a:p>
          <a:p>
            <a:pPr marL="457200" indent="-457200" eaLnBrk="1" hangingPunct="1">
              <a:buFontTx/>
              <a:buAutoNum type="arabicPeriod"/>
            </a:pPr>
            <a:endParaRPr lang="en-US" sz="2000" dirty="0"/>
          </a:p>
          <a:p>
            <a:pPr marL="457200" indent="-457200" eaLnBrk="1" hangingPunct="1">
              <a:buFontTx/>
              <a:buAutoNum type="arabicPeriod"/>
            </a:pPr>
            <a:r>
              <a:rPr lang="en-US" sz="2000" dirty="0" smtClean="0"/>
              <a:t>Convert clustering into tree</a:t>
            </a:r>
          </a:p>
          <a:p>
            <a:pPr marL="457200" indent="-457200" eaLnBrk="1" hangingPunct="1">
              <a:buFontTx/>
              <a:buNone/>
            </a:pPr>
            <a:endParaRPr lang="en-US" sz="2000" dirty="0" smtClean="0"/>
          </a:p>
          <a:p>
            <a:pPr marL="457200" indent="-457200" eaLnBrk="1" hangingPunct="1">
              <a:buFontTx/>
              <a:buNone/>
            </a:pPr>
            <a:endParaRPr lang="en-US" sz="2000" dirty="0" smtClean="0"/>
          </a:p>
          <a:p>
            <a:pPr marL="457200" indent="-457200" eaLnBrk="1" hangingPunct="1"/>
            <a:endParaRPr lang="en-US" sz="2000" dirty="0" smtClean="0"/>
          </a:p>
          <a:p>
            <a:pPr marL="838200" lvl="1" indent="-381000" eaLnBrk="1" hangingPunct="1"/>
            <a:endParaRPr lang="en-US" sz="1800" dirty="0" smtClean="0"/>
          </a:p>
        </p:txBody>
      </p:sp>
      <p:sp>
        <p:nvSpPr>
          <p:cNvPr id="44" name="Freeform 43"/>
          <p:cNvSpPr/>
          <p:nvPr/>
        </p:nvSpPr>
        <p:spPr>
          <a:xfrm>
            <a:off x="5459684" y="1017416"/>
            <a:ext cx="2334502" cy="1559374"/>
          </a:xfrm>
          <a:custGeom>
            <a:avLst/>
            <a:gdLst>
              <a:gd name="connsiteX0" fmla="*/ 69866 w 2334502"/>
              <a:gd name="connsiteY0" fmla="*/ 704795 h 1559374"/>
              <a:gd name="connsiteX1" fmla="*/ 69866 w 2334502"/>
              <a:gd name="connsiteY1" fmla="*/ 593699 h 1559374"/>
              <a:gd name="connsiteX2" fmla="*/ 95504 w 2334502"/>
              <a:gd name="connsiteY2" fmla="*/ 576608 h 1559374"/>
              <a:gd name="connsiteX3" fmla="*/ 146778 w 2334502"/>
              <a:gd name="connsiteY3" fmla="*/ 525333 h 1559374"/>
              <a:gd name="connsiteX4" fmla="*/ 163870 w 2334502"/>
              <a:gd name="connsiteY4" fmla="*/ 499696 h 1559374"/>
              <a:gd name="connsiteX5" fmla="*/ 215145 w 2334502"/>
              <a:gd name="connsiteY5" fmla="*/ 465513 h 1559374"/>
              <a:gd name="connsiteX6" fmla="*/ 292057 w 2334502"/>
              <a:gd name="connsiteY6" fmla="*/ 422784 h 1559374"/>
              <a:gd name="connsiteX7" fmla="*/ 317694 w 2334502"/>
              <a:gd name="connsiteY7" fmla="*/ 405692 h 1559374"/>
              <a:gd name="connsiteX8" fmla="*/ 351877 w 2334502"/>
              <a:gd name="connsiteY8" fmla="*/ 380055 h 1559374"/>
              <a:gd name="connsiteX9" fmla="*/ 394606 w 2334502"/>
              <a:gd name="connsiteY9" fmla="*/ 371509 h 1559374"/>
              <a:gd name="connsiteX10" fmla="*/ 488610 w 2334502"/>
              <a:gd name="connsiteY10" fmla="*/ 320234 h 1559374"/>
              <a:gd name="connsiteX11" fmla="*/ 522793 w 2334502"/>
              <a:gd name="connsiteY11" fmla="*/ 303142 h 1559374"/>
              <a:gd name="connsiteX12" fmla="*/ 565522 w 2334502"/>
              <a:gd name="connsiteY12" fmla="*/ 277505 h 1559374"/>
              <a:gd name="connsiteX13" fmla="*/ 591160 w 2334502"/>
              <a:gd name="connsiteY13" fmla="*/ 268959 h 1559374"/>
              <a:gd name="connsiteX14" fmla="*/ 633889 w 2334502"/>
              <a:gd name="connsiteY14" fmla="*/ 243322 h 1559374"/>
              <a:gd name="connsiteX15" fmla="*/ 659526 w 2334502"/>
              <a:gd name="connsiteY15" fmla="*/ 234776 h 1559374"/>
              <a:gd name="connsiteX16" fmla="*/ 753530 w 2334502"/>
              <a:gd name="connsiteY16" fmla="*/ 192047 h 1559374"/>
              <a:gd name="connsiteX17" fmla="*/ 787713 w 2334502"/>
              <a:gd name="connsiteY17" fmla="*/ 166410 h 1559374"/>
              <a:gd name="connsiteX18" fmla="*/ 890262 w 2334502"/>
              <a:gd name="connsiteY18" fmla="*/ 132227 h 1559374"/>
              <a:gd name="connsiteX19" fmla="*/ 1001358 w 2334502"/>
              <a:gd name="connsiteY19" fmla="*/ 89498 h 1559374"/>
              <a:gd name="connsiteX20" fmla="*/ 1061178 w 2334502"/>
              <a:gd name="connsiteY20" fmla="*/ 63860 h 1559374"/>
              <a:gd name="connsiteX21" fmla="*/ 1138090 w 2334502"/>
              <a:gd name="connsiteY21" fmla="*/ 46769 h 1559374"/>
              <a:gd name="connsiteX22" fmla="*/ 1180819 w 2334502"/>
              <a:gd name="connsiteY22" fmla="*/ 29677 h 1559374"/>
              <a:gd name="connsiteX23" fmla="*/ 1309006 w 2334502"/>
              <a:gd name="connsiteY23" fmla="*/ 21131 h 1559374"/>
              <a:gd name="connsiteX24" fmla="*/ 1420102 w 2334502"/>
              <a:gd name="connsiteY24" fmla="*/ 4040 h 1559374"/>
              <a:gd name="connsiteX25" fmla="*/ 1907212 w 2334502"/>
              <a:gd name="connsiteY25" fmla="*/ 21131 h 1559374"/>
              <a:gd name="connsiteX26" fmla="*/ 2035399 w 2334502"/>
              <a:gd name="connsiteY26" fmla="*/ 72406 h 1559374"/>
              <a:gd name="connsiteX27" fmla="*/ 2103765 w 2334502"/>
              <a:gd name="connsiteY27" fmla="*/ 115135 h 1559374"/>
              <a:gd name="connsiteX28" fmla="*/ 2137948 w 2334502"/>
              <a:gd name="connsiteY28" fmla="*/ 140772 h 1559374"/>
              <a:gd name="connsiteX29" fmla="*/ 2180677 w 2334502"/>
              <a:gd name="connsiteY29" fmla="*/ 149318 h 1559374"/>
              <a:gd name="connsiteX30" fmla="*/ 2223406 w 2334502"/>
              <a:gd name="connsiteY30" fmla="*/ 192047 h 1559374"/>
              <a:gd name="connsiteX31" fmla="*/ 2266135 w 2334502"/>
              <a:gd name="connsiteY31" fmla="*/ 226230 h 1559374"/>
              <a:gd name="connsiteX32" fmla="*/ 2283227 w 2334502"/>
              <a:gd name="connsiteY32" fmla="*/ 286051 h 1559374"/>
              <a:gd name="connsiteX33" fmla="*/ 2300318 w 2334502"/>
              <a:gd name="connsiteY33" fmla="*/ 311688 h 1559374"/>
              <a:gd name="connsiteX34" fmla="*/ 2308864 w 2334502"/>
              <a:gd name="connsiteY34" fmla="*/ 345871 h 1559374"/>
              <a:gd name="connsiteX35" fmla="*/ 2325956 w 2334502"/>
              <a:gd name="connsiteY35" fmla="*/ 482604 h 1559374"/>
              <a:gd name="connsiteX36" fmla="*/ 2334502 w 2334502"/>
              <a:gd name="connsiteY36" fmla="*/ 542425 h 1559374"/>
              <a:gd name="connsiteX37" fmla="*/ 2325956 w 2334502"/>
              <a:gd name="connsiteY37" fmla="*/ 773161 h 1559374"/>
              <a:gd name="connsiteX38" fmla="*/ 2317410 w 2334502"/>
              <a:gd name="connsiteY38" fmla="*/ 807344 h 1559374"/>
              <a:gd name="connsiteX39" fmla="*/ 2300318 w 2334502"/>
              <a:gd name="connsiteY39" fmla="*/ 841527 h 1559374"/>
              <a:gd name="connsiteX40" fmla="*/ 2283227 w 2334502"/>
              <a:gd name="connsiteY40" fmla="*/ 884256 h 1559374"/>
              <a:gd name="connsiteX41" fmla="*/ 2231952 w 2334502"/>
              <a:gd name="connsiteY41" fmla="*/ 952623 h 1559374"/>
              <a:gd name="connsiteX42" fmla="*/ 2223406 w 2334502"/>
              <a:gd name="connsiteY42" fmla="*/ 978260 h 1559374"/>
              <a:gd name="connsiteX43" fmla="*/ 2146494 w 2334502"/>
              <a:gd name="connsiteY43" fmla="*/ 1046627 h 1559374"/>
              <a:gd name="connsiteX44" fmla="*/ 2112311 w 2334502"/>
              <a:gd name="connsiteY44" fmla="*/ 1072264 h 1559374"/>
              <a:gd name="connsiteX45" fmla="*/ 2103765 w 2334502"/>
              <a:gd name="connsiteY45" fmla="*/ 1097901 h 1559374"/>
              <a:gd name="connsiteX46" fmla="*/ 2052490 w 2334502"/>
              <a:gd name="connsiteY46" fmla="*/ 1114993 h 1559374"/>
              <a:gd name="connsiteX47" fmla="*/ 2026853 w 2334502"/>
              <a:gd name="connsiteY47" fmla="*/ 1140630 h 1559374"/>
              <a:gd name="connsiteX48" fmla="*/ 2009761 w 2334502"/>
              <a:gd name="connsiteY48" fmla="*/ 1166268 h 1559374"/>
              <a:gd name="connsiteX49" fmla="*/ 1873029 w 2334502"/>
              <a:gd name="connsiteY49" fmla="*/ 1226088 h 1559374"/>
              <a:gd name="connsiteX50" fmla="*/ 1838846 w 2334502"/>
              <a:gd name="connsiteY50" fmla="*/ 1251726 h 1559374"/>
              <a:gd name="connsiteX51" fmla="*/ 1685021 w 2334502"/>
              <a:gd name="connsiteY51" fmla="*/ 1320092 h 1559374"/>
              <a:gd name="connsiteX52" fmla="*/ 1642292 w 2334502"/>
              <a:gd name="connsiteY52" fmla="*/ 1345729 h 1559374"/>
              <a:gd name="connsiteX53" fmla="*/ 1548289 w 2334502"/>
              <a:gd name="connsiteY53" fmla="*/ 1388458 h 1559374"/>
              <a:gd name="connsiteX54" fmla="*/ 1505560 w 2334502"/>
              <a:gd name="connsiteY54" fmla="*/ 1397004 h 1559374"/>
              <a:gd name="connsiteX55" fmla="*/ 1403010 w 2334502"/>
              <a:gd name="connsiteY55" fmla="*/ 1439733 h 1559374"/>
              <a:gd name="connsiteX56" fmla="*/ 1291915 w 2334502"/>
              <a:gd name="connsiteY56" fmla="*/ 1482462 h 1559374"/>
              <a:gd name="connsiteX57" fmla="*/ 1197911 w 2334502"/>
              <a:gd name="connsiteY57" fmla="*/ 1508099 h 1559374"/>
              <a:gd name="connsiteX58" fmla="*/ 1155182 w 2334502"/>
              <a:gd name="connsiteY58" fmla="*/ 1525191 h 1559374"/>
              <a:gd name="connsiteX59" fmla="*/ 1095361 w 2334502"/>
              <a:gd name="connsiteY59" fmla="*/ 1533737 h 1559374"/>
              <a:gd name="connsiteX60" fmla="*/ 915900 w 2334502"/>
              <a:gd name="connsiteY60" fmla="*/ 1559374 h 1559374"/>
              <a:gd name="connsiteX61" fmla="*/ 531339 w 2334502"/>
              <a:gd name="connsiteY61" fmla="*/ 1542283 h 1559374"/>
              <a:gd name="connsiteX62" fmla="*/ 462973 w 2334502"/>
              <a:gd name="connsiteY62" fmla="*/ 1533737 h 1559374"/>
              <a:gd name="connsiteX63" fmla="*/ 334786 w 2334502"/>
              <a:gd name="connsiteY63" fmla="*/ 1508099 h 1559374"/>
              <a:gd name="connsiteX64" fmla="*/ 283511 w 2334502"/>
              <a:gd name="connsiteY64" fmla="*/ 1465370 h 1559374"/>
              <a:gd name="connsiteX65" fmla="*/ 266419 w 2334502"/>
              <a:gd name="connsiteY65" fmla="*/ 1431187 h 1559374"/>
              <a:gd name="connsiteX66" fmla="*/ 240782 w 2334502"/>
              <a:gd name="connsiteY66" fmla="*/ 1414096 h 1559374"/>
              <a:gd name="connsiteX67" fmla="*/ 215145 w 2334502"/>
              <a:gd name="connsiteY67" fmla="*/ 1388458 h 1559374"/>
              <a:gd name="connsiteX68" fmla="*/ 198053 w 2334502"/>
              <a:gd name="connsiteY68" fmla="*/ 1362821 h 1559374"/>
              <a:gd name="connsiteX69" fmla="*/ 163870 w 2334502"/>
              <a:gd name="connsiteY69" fmla="*/ 1345729 h 1559374"/>
              <a:gd name="connsiteX70" fmla="*/ 146778 w 2334502"/>
              <a:gd name="connsiteY70" fmla="*/ 1311546 h 1559374"/>
              <a:gd name="connsiteX71" fmla="*/ 104049 w 2334502"/>
              <a:gd name="connsiteY71" fmla="*/ 1251726 h 1559374"/>
              <a:gd name="connsiteX72" fmla="*/ 78412 w 2334502"/>
              <a:gd name="connsiteY72" fmla="*/ 1166268 h 1559374"/>
              <a:gd name="connsiteX73" fmla="*/ 69866 w 2334502"/>
              <a:gd name="connsiteY73" fmla="*/ 1132084 h 1559374"/>
              <a:gd name="connsiteX74" fmla="*/ 52775 w 2334502"/>
              <a:gd name="connsiteY74" fmla="*/ 1089356 h 1559374"/>
              <a:gd name="connsiteX75" fmla="*/ 27137 w 2334502"/>
              <a:gd name="connsiteY75" fmla="*/ 1012443 h 1559374"/>
              <a:gd name="connsiteX76" fmla="*/ 10046 w 2334502"/>
              <a:gd name="connsiteY76" fmla="*/ 662066 h 1559374"/>
              <a:gd name="connsiteX77" fmla="*/ 44229 w 2334502"/>
              <a:gd name="connsiteY77" fmla="*/ 653520 h 1559374"/>
              <a:gd name="connsiteX78" fmla="*/ 86958 w 2334502"/>
              <a:gd name="connsiteY78" fmla="*/ 627883 h 155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334502" h="1559374">
                <a:moveTo>
                  <a:pt x="69866" y="704795"/>
                </a:moveTo>
                <a:cubicBezTo>
                  <a:pt x="63455" y="666329"/>
                  <a:pt x="52538" y="632686"/>
                  <a:pt x="69866" y="593699"/>
                </a:cubicBezTo>
                <a:cubicBezTo>
                  <a:pt x="74037" y="584313"/>
                  <a:pt x="86958" y="582305"/>
                  <a:pt x="95504" y="576608"/>
                </a:cubicBezTo>
                <a:cubicBezTo>
                  <a:pt x="131313" y="504989"/>
                  <a:pt x="88180" y="574164"/>
                  <a:pt x="146778" y="525333"/>
                </a:cubicBezTo>
                <a:cubicBezTo>
                  <a:pt x="154668" y="518758"/>
                  <a:pt x="157295" y="507586"/>
                  <a:pt x="163870" y="499696"/>
                </a:cubicBezTo>
                <a:cubicBezTo>
                  <a:pt x="188492" y="470149"/>
                  <a:pt x="183546" y="476045"/>
                  <a:pt x="215145" y="465513"/>
                </a:cubicBezTo>
                <a:cubicBezTo>
                  <a:pt x="272930" y="426988"/>
                  <a:pt x="201365" y="473168"/>
                  <a:pt x="292057" y="422784"/>
                </a:cubicBezTo>
                <a:cubicBezTo>
                  <a:pt x="301035" y="417796"/>
                  <a:pt x="309336" y="411662"/>
                  <a:pt x="317694" y="405692"/>
                </a:cubicBezTo>
                <a:cubicBezTo>
                  <a:pt x="329284" y="397413"/>
                  <a:pt x="338862" y="385840"/>
                  <a:pt x="351877" y="380055"/>
                </a:cubicBezTo>
                <a:cubicBezTo>
                  <a:pt x="365150" y="374156"/>
                  <a:pt x="380363" y="374358"/>
                  <a:pt x="394606" y="371509"/>
                </a:cubicBezTo>
                <a:cubicBezTo>
                  <a:pt x="515140" y="311241"/>
                  <a:pt x="382207" y="379347"/>
                  <a:pt x="488610" y="320234"/>
                </a:cubicBezTo>
                <a:cubicBezTo>
                  <a:pt x="499746" y="314047"/>
                  <a:pt x="511657" y="309329"/>
                  <a:pt x="522793" y="303142"/>
                </a:cubicBezTo>
                <a:cubicBezTo>
                  <a:pt x="537313" y="295075"/>
                  <a:pt x="550666" y="284933"/>
                  <a:pt x="565522" y="277505"/>
                </a:cubicBezTo>
                <a:cubicBezTo>
                  <a:pt x="573579" y="273476"/>
                  <a:pt x="583103" y="272988"/>
                  <a:pt x="591160" y="268959"/>
                </a:cubicBezTo>
                <a:cubicBezTo>
                  <a:pt x="606016" y="261531"/>
                  <a:pt x="619033" y="250750"/>
                  <a:pt x="633889" y="243322"/>
                </a:cubicBezTo>
                <a:cubicBezTo>
                  <a:pt x="641946" y="239294"/>
                  <a:pt x="651652" y="239151"/>
                  <a:pt x="659526" y="234776"/>
                </a:cubicBezTo>
                <a:cubicBezTo>
                  <a:pt x="742686" y="188576"/>
                  <a:pt x="676658" y="207422"/>
                  <a:pt x="753530" y="192047"/>
                </a:cubicBezTo>
                <a:cubicBezTo>
                  <a:pt x="764924" y="183501"/>
                  <a:pt x="775209" y="173230"/>
                  <a:pt x="787713" y="166410"/>
                </a:cubicBezTo>
                <a:cubicBezTo>
                  <a:pt x="836130" y="140000"/>
                  <a:pt x="842833" y="141712"/>
                  <a:pt x="890262" y="132227"/>
                </a:cubicBezTo>
                <a:cubicBezTo>
                  <a:pt x="988952" y="66432"/>
                  <a:pt x="891141" y="120988"/>
                  <a:pt x="1001358" y="89498"/>
                </a:cubicBezTo>
                <a:cubicBezTo>
                  <a:pt x="1022217" y="83538"/>
                  <a:pt x="1040471" y="70331"/>
                  <a:pt x="1061178" y="63860"/>
                </a:cubicBezTo>
                <a:cubicBezTo>
                  <a:pt x="1086245" y="56026"/>
                  <a:pt x="1112838" y="53984"/>
                  <a:pt x="1138090" y="46769"/>
                </a:cubicBezTo>
                <a:cubicBezTo>
                  <a:pt x="1152840" y="42555"/>
                  <a:pt x="1165648" y="31953"/>
                  <a:pt x="1180819" y="29677"/>
                </a:cubicBezTo>
                <a:cubicBezTo>
                  <a:pt x="1223169" y="23324"/>
                  <a:pt x="1266277" y="23980"/>
                  <a:pt x="1309006" y="21131"/>
                </a:cubicBezTo>
                <a:cubicBezTo>
                  <a:pt x="1346038" y="15434"/>
                  <a:pt x="1382639" y="4635"/>
                  <a:pt x="1420102" y="4040"/>
                </a:cubicBezTo>
                <a:cubicBezTo>
                  <a:pt x="1766417" y="-1457"/>
                  <a:pt x="1720661" y="-5520"/>
                  <a:pt x="1907212" y="21131"/>
                </a:cubicBezTo>
                <a:cubicBezTo>
                  <a:pt x="1979387" y="45190"/>
                  <a:pt x="1976121" y="40073"/>
                  <a:pt x="2035399" y="72406"/>
                </a:cubicBezTo>
                <a:cubicBezTo>
                  <a:pt x="2052298" y="81623"/>
                  <a:pt x="2085726" y="102250"/>
                  <a:pt x="2103765" y="115135"/>
                </a:cubicBezTo>
                <a:cubicBezTo>
                  <a:pt x="2115355" y="123414"/>
                  <a:pt x="2124933" y="134987"/>
                  <a:pt x="2137948" y="140772"/>
                </a:cubicBezTo>
                <a:cubicBezTo>
                  <a:pt x="2151221" y="146671"/>
                  <a:pt x="2166434" y="146469"/>
                  <a:pt x="2180677" y="149318"/>
                </a:cubicBezTo>
                <a:cubicBezTo>
                  <a:pt x="2194920" y="163561"/>
                  <a:pt x="2207292" y="179961"/>
                  <a:pt x="2223406" y="192047"/>
                </a:cubicBezTo>
                <a:cubicBezTo>
                  <a:pt x="2278443" y="233324"/>
                  <a:pt x="2221638" y="159483"/>
                  <a:pt x="2266135" y="226230"/>
                </a:cubicBezTo>
                <a:cubicBezTo>
                  <a:pt x="2268873" y="237182"/>
                  <a:pt x="2277097" y="273791"/>
                  <a:pt x="2283227" y="286051"/>
                </a:cubicBezTo>
                <a:cubicBezTo>
                  <a:pt x="2287820" y="295237"/>
                  <a:pt x="2294621" y="303142"/>
                  <a:pt x="2300318" y="311688"/>
                </a:cubicBezTo>
                <a:cubicBezTo>
                  <a:pt x="2303167" y="323082"/>
                  <a:pt x="2306763" y="334315"/>
                  <a:pt x="2308864" y="345871"/>
                </a:cubicBezTo>
                <a:cubicBezTo>
                  <a:pt x="2317105" y="391198"/>
                  <a:pt x="2320247" y="436935"/>
                  <a:pt x="2325956" y="482604"/>
                </a:cubicBezTo>
                <a:cubicBezTo>
                  <a:pt x="2328454" y="502591"/>
                  <a:pt x="2331653" y="522485"/>
                  <a:pt x="2334502" y="542425"/>
                </a:cubicBezTo>
                <a:cubicBezTo>
                  <a:pt x="2331653" y="619337"/>
                  <a:pt x="2330911" y="696356"/>
                  <a:pt x="2325956" y="773161"/>
                </a:cubicBezTo>
                <a:cubicBezTo>
                  <a:pt x="2325200" y="784882"/>
                  <a:pt x="2321534" y="796347"/>
                  <a:pt x="2317410" y="807344"/>
                </a:cubicBezTo>
                <a:cubicBezTo>
                  <a:pt x="2312937" y="819272"/>
                  <a:pt x="2305492" y="829886"/>
                  <a:pt x="2300318" y="841527"/>
                </a:cubicBezTo>
                <a:cubicBezTo>
                  <a:pt x="2294088" y="855545"/>
                  <a:pt x="2291267" y="871191"/>
                  <a:pt x="2283227" y="884256"/>
                </a:cubicBezTo>
                <a:cubicBezTo>
                  <a:pt x="2268298" y="908517"/>
                  <a:pt x="2231952" y="952623"/>
                  <a:pt x="2231952" y="952623"/>
                </a:cubicBezTo>
                <a:cubicBezTo>
                  <a:pt x="2229103" y="961169"/>
                  <a:pt x="2228936" y="971150"/>
                  <a:pt x="2223406" y="978260"/>
                </a:cubicBezTo>
                <a:cubicBezTo>
                  <a:pt x="2185165" y="1027427"/>
                  <a:pt x="2183619" y="1020109"/>
                  <a:pt x="2146494" y="1046627"/>
                </a:cubicBezTo>
                <a:cubicBezTo>
                  <a:pt x="2134904" y="1054905"/>
                  <a:pt x="2123705" y="1063718"/>
                  <a:pt x="2112311" y="1072264"/>
                </a:cubicBezTo>
                <a:cubicBezTo>
                  <a:pt x="2109462" y="1080810"/>
                  <a:pt x="2111095" y="1092665"/>
                  <a:pt x="2103765" y="1097901"/>
                </a:cubicBezTo>
                <a:cubicBezTo>
                  <a:pt x="2089105" y="1108373"/>
                  <a:pt x="2052490" y="1114993"/>
                  <a:pt x="2052490" y="1114993"/>
                </a:cubicBezTo>
                <a:cubicBezTo>
                  <a:pt x="2043944" y="1123539"/>
                  <a:pt x="2034590" y="1131346"/>
                  <a:pt x="2026853" y="1140630"/>
                </a:cubicBezTo>
                <a:cubicBezTo>
                  <a:pt x="2020278" y="1148520"/>
                  <a:pt x="2018739" y="1161280"/>
                  <a:pt x="2009761" y="1166268"/>
                </a:cubicBezTo>
                <a:cubicBezTo>
                  <a:pt x="1966273" y="1190428"/>
                  <a:pt x="1912827" y="1196238"/>
                  <a:pt x="1873029" y="1226088"/>
                </a:cubicBezTo>
                <a:cubicBezTo>
                  <a:pt x="1861635" y="1234634"/>
                  <a:pt x="1851585" y="1245356"/>
                  <a:pt x="1838846" y="1251726"/>
                </a:cubicBezTo>
                <a:cubicBezTo>
                  <a:pt x="1788659" y="1276820"/>
                  <a:pt x="1733136" y="1291223"/>
                  <a:pt x="1685021" y="1320092"/>
                </a:cubicBezTo>
                <a:cubicBezTo>
                  <a:pt x="1670778" y="1328638"/>
                  <a:pt x="1656812" y="1337662"/>
                  <a:pt x="1642292" y="1345729"/>
                </a:cubicBezTo>
                <a:cubicBezTo>
                  <a:pt x="1620100" y="1358058"/>
                  <a:pt x="1566356" y="1382436"/>
                  <a:pt x="1548289" y="1388458"/>
                </a:cubicBezTo>
                <a:cubicBezTo>
                  <a:pt x="1534509" y="1393051"/>
                  <a:pt x="1519803" y="1394155"/>
                  <a:pt x="1505560" y="1397004"/>
                </a:cubicBezTo>
                <a:cubicBezTo>
                  <a:pt x="1374334" y="1484487"/>
                  <a:pt x="1529827" y="1390957"/>
                  <a:pt x="1403010" y="1439733"/>
                </a:cubicBezTo>
                <a:cubicBezTo>
                  <a:pt x="1263975" y="1493208"/>
                  <a:pt x="1414259" y="1462071"/>
                  <a:pt x="1291915" y="1482462"/>
                </a:cubicBezTo>
                <a:cubicBezTo>
                  <a:pt x="1184106" y="1525587"/>
                  <a:pt x="1319656" y="1474896"/>
                  <a:pt x="1197911" y="1508099"/>
                </a:cubicBezTo>
                <a:cubicBezTo>
                  <a:pt x="1183111" y="1512135"/>
                  <a:pt x="1170064" y="1521470"/>
                  <a:pt x="1155182" y="1525191"/>
                </a:cubicBezTo>
                <a:cubicBezTo>
                  <a:pt x="1135641" y="1530076"/>
                  <a:pt x="1115159" y="1530025"/>
                  <a:pt x="1095361" y="1533737"/>
                </a:cubicBezTo>
                <a:cubicBezTo>
                  <a:pt x="948168" y="1561335"/>
                  <a:pt x="1092681" y="1544642"/>
                  <a:pt x="915900" y="1559374"/>
                </a:cubicBezTo>
                <a:lnTo>
                  <a:pt x="531339" y="1542283"/>
                </a:lnTo>
                <a:cubicBezTo>
                  <a:pt x="508410" y="1540985"/>
                  <a:pt x="485599" y="1537672"/>
                  <a:pt x="462973" y="1533737"/>
                </a:cubicBezTo>
                <a:cubicBezTo>
                  <a:pt x="420042" y="1526271"/>
                  <a:pt x="334786" y="1508099"/>
                  <a:pt x="334786" y="1508099"/>
                </a:cubicBezTo>
                <a:cubicBezTo>
                  <a:pt x="314340" y="1494469"/>
                  <a:pt x="298468" y="1486310"/>
                  <a:pt x="283511" y="1465370"/>
                </a:cubicBezTo>
                <a:cubicBezTo>
                  <a:pt x="276106" y="1455004"/>
                  <a:pt x="274575" y="1440974"/>
                  <a:pt x="266419" y="1431187"/>
                </a:cubicBezTo>
                <a:cubicBezTo>
                  <a:pt x="259844" y="1423297"/>
                  <a:pt x="248672" y="1420671"/>
                  <a:pt x="240782" y="1414096"/>
                </a:cubicBezTo>
                <a:cubicBezTo>
                  <a:pt x="231498" y="1406359"/>
                  <a:pt x="222882" y="1397742"/>
                  <a:pt x="215145" y="1388458"/>
                </a:cubicBezTo>
                <a:cubicBezTo>
                  <a:pt x="208570" y="1380568"/>
                  <a:pt x="205943" y="1369396"/>
                  <a:pt x="198053" y="1362821"/>
                </a:cubicBezTo>
                <a:cubicBezTo>
                  <a:pt x="188266" y="1354666"/>
                  <a:pt x="175264" y="1351426"/>
                  <a:pt x="163870" y="1345729"/>
                </a:cubicBezTo>
                <a:cubicBezTo>
                  <a:pt x="158173" y="1334335"/>
                  <a:pt x="153098" y="1322607"/>
                  <a:pt x="146778" y="1311546"/>
                </a:cubicBezTo>
                <a:cubicBezTo>
                  <a:pt x="136778" y="1294046"/>
                  <a:pt x="115059" y="1266406"/>
                  <a:pt x="104049" y="1251726"/>
                </a:cubicBezTo>
                <a:cubicBezTo>
                  <a:pt x="91073" y="1212795"/>
                  <a:pt x="93083" y="1220060"/>
                  <a:pt x="78412" y="1166268"/>
                </a:cubicBezTo>
                <a:cubicBezTo>
                  <a:pt x="75322" y="1154937"/>
                  <a:pt x="73580" y="1143227"/>
                  <a:pt x="69866" y="1132084"/>
                </a:cubicBezTo>
                <a:cubicBezTo>
                  <a:pt x="65015" y="1117531"/>
                  <a:pt x="57626" y="1103909"/>
                  <a:pt x="52775" y="1089356"/>
                </a:cubicBezTo>
                <a:cubicBezTo>
                  <a:pt x="15981" y="978973"/>
                  <a:pt x="80626" y="1146161"/>
                  <a:pt x="27137" y="1012443"/>
                </a:cubicBezTo>
                <a:cubicBezTo>
                  <a:pt x="18019" y="936459"/>
                  <a:pt x="-16956" y="753871"/>
                  <a:pt x="10046" y="662066"/>
                </a:cubicBezTo>
                <a:cubicBezTo>
                  <a:pt x="13360" y="650798"/>
                  <a:pt x="32936" y="656747"/>
                  <a:pt x="44229" y="653520"/>
                </a:cubicBezTo>
                <a:cubicBezTo>
                  <a:pt x="75290" y="644645"/>
                  <a:pt x="65481" y="649359"/>
                  <a:pt x="86958" y="627883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085027" y="1277829"/>
            <a:ext cx="214066" cy="1290415"/>
          </a:xfrm>
          <a:custGeom>
            <a:avLst/>
            <a:gdLst>
              <a:gd name="connsiteX0" fmla="*/ 0 w 214066"/>
              <a:gd name="connsiteY0" fmla="*/ 0 h 1290415"/>
              <a:gd name="connsiteX1" fmla="*/ 25637 w 214066"/>
              <a:gd name="connsiteY1" fmla="*/ 51275 h 1290415"/>
              <a:gd name="connsiteX2" fmla="*/ 42729 w 214066"/>
              <a:gd name="connsiteY2" fmla="*/ 76913 h 1290415"/>
              <a:gd name="connsiteX3" fmla="*/ 51275 w 214066"/>
              <a:gd name="connsiteY3" fmla="*/ 111096 h 1290415"/>
              <a:gd name="connsiteX4" fmla="*/ 68366 w 214066"/>
              <a:gd name="connsiteY4" fmla="*/ 153825 h 1290415"/>
              <a:gd name="connsiteX5" fmla="*/ 119641 w 214066"/>
              <a:gd name="connsiteY5" fmla="*/ 290557 h 1290415"/>
              <a:gd name="connsiteX6" fmla="*/ 136732 w 214066"/>
              <a:gd name="connsiteY6" fmla="*/ 418744 h 1290415"/>
              <a:gd name="connsiteX7" fmla="*/ 153824 w 214066"/>
              <a:gd name="connsiteY7" fmla="*/ 504202 h 1290415"/>
              <a:gd name="connsiteX8" fmla="*/ 170916 w 214066"/>
              <a:gd name="connsiteY8" fmla="*/ 658027 h 1290415"/>
              <a:gd name="connsiteX9" fmla="*/ 188007 w 214066"/>
              <a:gd name="connsiteY9" fmla="*/ 752030 h 1290415"/>
              <a:gd name="connsiteX10" fmla="*/ 213645 w 214066"/>
              <a:gd name="connsiteY10" fmla="*/ 1196412 h 1290415"/>
              <a:gd name="connsiteX11" fmla="*/ 213645 w 214066"/>
              <a:gd name="connsiteY11" fmla="*/ 1290415 h 12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066" h="1290415">
                <a:moveTo>
                  <a:pt x="0" y="0"/>
                </a:moveTo>
                <a:cubicBezTo>
                  <a:pt x="8546" y="17092"/>
                  <a:pt x="16357" y="34571"/>
                  <a:pt x="25637" y="51275"/>
                </a:cubicBezTo>
                <a:cubicBezTo>
                  <a:pt x="30625" y="60254"/>
                  <a:pt x="38683" y="67472"/>
                  <a:pt x="42729" y="76913"/>
                </a:cubicBezTo>
                <a:cubicBezTo>
                  <a:pt x="47356" y="87708"/>
                  <a:pt x="47561" y="99954"/>
                  <a:pt x="51275" y="111096"/>
                </a:cubicBezTo>
                <a:cubicBezTo>
                  <a:pt x="56126" y="125649"/>
                  <a:pt x="63261" y="139359"/>
                  <a:pt x="68366" y="153825"/>
                </a:cubicBezTo>
                <a:cubicBezTo>
                  <a:pt x="114218" y="283739"/>
                  <a:pt x="83733" y="218744"/>
                  <a:pt x="119641" y="290557"/>
                </a:cubicBezTo>
                <a:cubicBezTo>
                  <a:pt x="122998" y="317416"/>
                  <a:pt x="131681" y="390122"/>
                  <a:pt x="136732" y="418744"/>
                </a:cubicBezTo>
                <a:cubicBezTo>
                  <a:pt x="141780" y="447352"/>
                  <a:pt x="149048" y="475547"/>
                  <a:pt x="153824" y="504202"/>
                </a:cubicBezTo>
                <a:cubicBezTo>
                  <a:pt x="167792" y="588006"/>
                  <a:pt x="157753" y="565884"/>
                  <a:pt x="170916" y="658027"/>
                </a:cubicBezTo>
                <a:cubicBezTo>
                  <a:pt x="175420" y="689555"/>
                  <a:pt x="182310" y="720696"/>
                  <a:pt x="188007" y="752030"/>
                </a:cubicBezTo>
                <a:cubicBezTo>
                  <a:pt x="198579" y="900030"/>
                  <a:pt x="209149" y="1048063"/>
                  <a:pt x="213645" y="1196412"/>
                </a:cubicBezTo>
                <a:cubicBezTo>
                  <a:pt x="214594" y="1227732"/>
                  <a:pt x="213645" y="1259081"/>
                  <a:pt x="213645" y="1290415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666141" y="1072729"/>
            <a:ext cx="1128045" cy="641431"/>
          </a:xfrm>
          <a:custGeom>
            <a:avLst/>
            <a:gdLst>
              <a:gd name="connsiteX0" fmla="*/ 0 w 1128045"/>
              <a:gd name="connsiteY0" fmla="*/ 0 h 641431"/>
              <a:gd name="connsiteX1" fmla="*/ 102550 w 1128045"/>
              <a:gd name="connsiteY1" fmla="*/ 68367 h 641431"/>
              <a:gd name="connsiteX2" fmla="*/ 136733 w 1128045"/>
              <a:gd name="connsiteY2" fmla="*/ 94004 h 641431"/>
              <a:gd name="connsiteX3" fmla="*/ 179462 w 1128045"/>
              <a:gd name="connsiteY3" fmla="*/ 111096 h 641431"/>
              <a:gd name="connsiteX4" fmla="*/ 239282 w 1128045"/>
              <a:gd name="connsiteY4" fmla="*/ 162370 h 641431"/>
              <a:gd name="connsiteX5" fmla="*/ 282011 w 1128045"/>
              <a:gd name="connsiteY5" fmla="*/ 188008 h 641431"/>
              <a:gd name="connsiteX6" fmla="*/ 341832 w 1128045"/>
              <a:gd name="connsiteY6" fmla="*/ 230737 h 641431"/>
              <a:gd name="connsiteX7" fmla="*/ 452927 w 1128045"/>
              <a:gd name="connsiteY7" fmla="*/ 273466 h 641431"/>
              <a:gd name="connsiteX8" fmla="*/ 487110 w 1128045"/>
              <a:gd name="connsiteY8" fmla="*/ 299103 h 641431"/>
              <a:gd name="connsiteX9" fmla="*/ 606752 w 1128045"/>
              <a:gd name="connsiteY9" fmla="*/ 350378 h 641431"/>
              <a:gd name="connsiteX10" fmla="*/ 640935 w 1128045"/>
              <a:gd name="connsiteY10" fmla="*/ 376015 h 641431"/>
              <a:gd name="connsiteX11" fmla="*/ 666572 w 1128045"/>
              <a:gd name="connsiteY11" fmla="*/ 393107 h 641431"/>
              <a:gd name="connsiteX12" fmla="*/ 752030 w 1128045"/>
              <a:gd name="connsiteY12" fmla="*/ 427290 h 641431"/>
              <a:gd name="connsiteX13" fmla="*/ 777667 w 1128045"/>
              <a:gd name="connsiteY13" fmla="*/ 452927 h 641431"/>
              <a:gd name="connsiteX14" fmla="*/ 811851 w 1128045"/>
              <a:gd name="connsiteY14" fmla="*/ 461473 h 641431"/>
              <a:gd name="connsiteX15" fmla="*/ 854580 w 1128045"/>
              <a:gd name="connsiteY15" fmla="*/ 487111 h 641431"/>
              <a:gd name="connsiteX16" fmla="*/ 871671 w 1128045"/>
              <a:gd name="connsiteY16" fmla="*/ 512748 h 641431"/>
              <a:gd name="connsiteX17" fmla="*/ 940038 w 1128045"/>
              <a:gd name="connsiteY17" fmla="*/ 546931 h 641431"/>
              <a:gd name="connsiteX18" fmla="*/ 1008404 w 1128045"/>
              <a:gd name="connsiteY18" fmla="*/ 589660 h 641431"/>
              <a:gd name="connsiteX19" fmla="*/ 1034041 w 1128045"/>
              <a:gd name="connsiteY19" fmla="*/ 598206 h 641431"/>
              <a:gd name="connsiteX20" fmla="*/ 1110953 w 1128045"/>
              <a:gd name="connsiteY20" fmla="*/ 640935 h 641431"/>
              <a:gd name="connsiteX21" fmla="*/ 1128045 w 1128045"/>
              <a:gd name="connsiteY21" fmla="*/ 640935 h 6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28045" h="641431">
                <a:moveTo>
                  <a:pt x="0" y="0"/>
                </a:moveTo>
                <a:cubicBezTo>
                  <a:pt x="84503" y="67604"/>
                  <a:pt x="-3126" y="1120"/>
                  <a:pt x="102550" y="68367"/>
                </a:cubicBezTo>
                <a:cubicBezTo>
                  <a:pt x="114566" y="76014"/>
                  <a:pt x="124283" y="87087"/>
                  <a:pt x="136733" y="94004"/>
                </a:cubicBezTo>
                <a:cubicBezTo>
                  <a:pt x="150143" y="101454"/>
                  <a:pt x="166052" y="103646"/>
                  <a:pt x="179462" y="111096"/>
                </a:cubicBezTo>
                <a:cubicBezTo>
                  <a:pt x="233569" y="141155"/>
                  <a:pt x="194872" y="129062"/>
                  <a:pt x="239282" y="162370"/>
                </a:cubicBezTo>
                <a:cubicBezTo>
                  <a:pt x="252570" y="172336"/>
                  <a:pt x="268191" y="178794"/>
                  <a:pt x="282011" y="188008"/>
                </a:cubicBezTo>
                <a:cubicBezTo>
                  <a:pt x="302400" y="201601"/>
                  <a:pt x="320962" y="217894"/>
                  <a:pt x="341832" y="230737"/>
                </a:cubicBezTo>
                <a:cubicBezTo>
                  <a:pt x="387216" y="258665"/>
                  <a:pt x="401257" y="258703"/>
                  <a:pt x="452927" y="273466"/>
                </a:cubicBezTo>
                <a:cubicBezTo>
                  <a:pt x="464321" y="282012"/>
                  <a:pt x="474371" y="292733"/>
                  <a:pt x="487110" y="299103"/>
                </a:cubicBezTo>
                <a:cubicBezTo>
                  <a:pt x="525918" y="318507"/>
                  <a:pt x="572041" y="324345"/>
                  <a:pt x="606752" y="350378"/>
                </a:cubicBezTo>
                <a:cubicBezTo>
                  <a:pt x="618146" y="358924"/>
                  <a:pt x="629345" y="367736"/>
                  <a:pt x="640935" y="376015"/>
                </a:cubicBezTo>
                <a:cubicBezTo>
                  <a:pt x="649293" y="381985"/>
                  <a:pt x="657247" y="388803"/>
                  <a:pt x="666572" y="393107"/>
                </a:cubicBezTo>
                <a:cubicBezTo>
                  <a:pt x="694428" y="405964"/>
                  <a:pt x="752030" y="427290"/>
                  <a:pt x="752030" y="427290"/>
                </a:cubicBezTo>
                <a:cubicBezTo>
                  <a:pt x="760576" y="435836"/>
                  <a:pt x="767174" y="446931"/>
                  <a:pt x="777667" y="452927"/>
                </a:cubicBezTo>
                <a:cubicBezTo>
                  <a:pt x="787865" y="458754"/>
                  <a:pt x="801118" y="456703"/>
                  <a:pt x="811851" y="461473"/>
                </a:cubicBezTo>
                <a:cubicBezTo>
                  <a:pt x="827030" y="468219"/>
                  <a:pt x="840337" y="478565"/>
                  <a:pt x="854580" y="487111"/>
                </a:cubicBezTo>
                <a:cubicBezTo>
                  <a:pt x="860277" y="495657"/>
                  <a:pt x="863257" y="506858"/>
                  <a:pt x="871671" y="512748"/>
                </a:cubicBezTo>
                <a:cubicBezTo>
                  <a:pt x="892544" y="527359"/>
                  <a:pt x="918839" y="532798"/>
                  <a:pt x="940038" y="546931"/>
                </a:cubicBezTo>
                <a:cubicBezTo>
                  <a:pt x="960380" y="560493"/>
                  <a:pt x="987782" y="579349"/>
                  <a:pt x="1008404" y="589660"/>
                </a:cubicBezTo>
                <a:cubicBezTo>
                  <a:pt x="1016461" y="593688"/>
                  <a:pt x="1026167" y="593831"/>
                  <a:pt x="1034041" y="598206"/>
                </a:cubicBezTo>
                <a:cubicBezTo>
                  <a:pt x="1072585" y="619619"/>
                  <a:pt x="1074698" y="633684"/>
                  <a:pt x="1110953" y="640935"/>
                </a:cubicBezTo>
                <a:cubicBezTo>
                  <a:pt x="1116540" y="642052"/>
                  <a:pt x="1122348" y="640935"/>
                  <a:pt x="1128045" y="640935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702461" y="3819357"/>
            <a:ext cx="384564" cy="1264778"/>
          </a:xfrm>
          <a:custGeom>
            <a:avLst/>
            <a:gdLst>
              <a:gd name="connsiteX0" fmla="*/ 384564 w 384564"/>
              <a:gd name="connsiteY0" fmla="*/ 0 h 1264778"/>
              <a:gd name="connsiteX1" fmla="*/ 333290 w 384564"/>
              <a:gd name="connsiteY1" fmla="*/ 68366 h 1264778"/>
              <a:gd name="connsiteX2" fmla="*/ 324744 w 384564"/>
              <a:gd name="connsiteY2" fmla="*/ 94004 h 1264778"/>
              <a:gd name="connsiteX3" fmla="*/ 299106 w 384564"/>
              <a:gd name="connsiteY3" fmla="*/ 128187 h 1264778"/>
              <a:gd name="connsiteX4" fmla="*/ 282015 w 384564"/>
              <a:gd name="connsiteY4" fmla="*/ 162370 h 1264778"/>
              <a:gd name="connsiteX5" fmla="*/ 264923 w 384564"/>
              <a:gd name="connsiteY5" fmla="*/ 188007 h 1264778"/>
              <a:gd name="connsiteX6" fmla="*/ 239286 w 384564"/>
              <a:gd name="connsiteY6" fmla="*/ 256374 h 1264778"/>
              <a:gd name="connsiteX7" fmla="*/ 205103 w 384564"/>
              <a:gd name="connsiteY7" fmla="*/ 333286 h 1264778"/>
              <a:gd name="connsiteX8" fmla="*/ 196557 w 384564"/>
              <a:gd name="connsiteY8" fmla="*/ 367469 h 1264778"/>
              <a:gd name="connsiteX9" fmla="*/ 179465 w 384564"/>
              <a:gd name="connsiteY9" fmla="*/ 393107 h 1264778"/>
              <a:gd name="connsiteX10" fmla="*/ 153828 w 384564"/>
              <a:gd name="connsiteY10" fmla="*/ 470019 h 1264778"/>
              <a:gd name="connsiteX11" fmla="*/ 145282 w 384564"/>
              <a:gd name="connsiteY11" fmla="*/ 546931 h 1264778"/>
              <a:gd name="connsiteX12" fmla="*/ 128190 w 384564"/>
              <a:gd name="connsiteY12" fmla="*/ 589660 h 1264778"/>
              <a:gd name="connsiteX13" fmla="*/ 94007 w 384564"/>
              <a:gd name="connsiteY13" fmla="*/ 700755 h 1264778"/>
              <a:gd name="connsiteX14" fmla="*/ 85462 w 384564"/>
              <a:gd name="connsiteY14" fmla="*/ 760576 h 1264778"/>
              <a:gd name="connsiteX15" fmla="*/ 68370 w 384564"/>
              <a:gd name="connsiteY15" fmla="*/ 820396 h 1264778"/>
              <a:gd name="connsiteX16" fmla="*/ 34187 w 384564"/>
              <a:gd name="connsiteY16" fmla="*/ 1008404 h 1264778"/>
              <a:gd name="connsiteX17" fmla="*/ 17095 w 384564"/>
              <a:gd name="connsiteY17" fmla="*/ 1128045 h 1264778"/>
              <a:gd name="connsiteX18" fmla="*/ 8549 w 384564"/>
              <a:gd name="connsiteY18" fmla="*/ 1204957 h 1264778"/>
              <a:gd name="connsiteX19" fmla="*/ 4 w 384564"/>
              <a:gd name="connsiteY19" fmla="*/ 1264778 h 12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4564" h="1264778">
                <a:moveTo>
                  <a:pt x="384564" y="0"/>
                </a:moveTo>
                <a:cubicBezTo>
                  <a:pt x="376178" y="10482"/>
                  <a:pt x="342360" y="50226"/>
                  <a:pt x="333290" y="68366"/>
                </a:cubicBezTo>
                <a:cubicBezTo>
                  <a:pt x="329261" y="76423"/>
                  <a:pt x="329213" y="86183"/>
                  <a:pt x="324744" y="94004"/>
                </a:cubicBezTo>
                <a:cubicBezTo>
                  <a:pt x="317677" y="106370"/>
                  <a:pt x="306655" y="116109"/>
                  <a:pt x="299106" y="128187"/>
                </a:cubicBezTo>
                <a:cubicBezTo>
                  <a:pt x="292354" y="138990"/>
                  <a:pt x="288335" y="151309"/>
                  <a:pt x="282015" y="162370"/>
                </a:cubicBezTo>
                <a:cubicBezTo>
                  <a:pt x="276919" y="171287"/>
                  <a:pt x="270620" y="179461"/>
                  <a:pt x="264923" y="188007"/>
                </a:cubicBezTo>
                <a:cubicBezTo>
                  <a:pt x="239527" y="264195"/>
                  <a:pt x="280155" y="143982"/>
                  <a:pt x="239286" y="256374"/>
                </a:cubicBezTo>
                <a:cubicBezTo>
                  <a:pt x="214879" y="323493"/>
                  <a:pt x="234506" y="289181"/>
                  <a:pt x="205103" y="333286"/>
                </a:cubicBezTo>
                <a:cubicBezTo>
                  <a:pt x="202254" y="344680"/>
                  <a:pt x="201184" y="356674"/>
                  <a:pt x="196557" y="367469"/>
                </a:cubicBezTo>
                <a:cubicBezTo>
                  <a:pt x="192511" y="376910"/>
                  <a:pt x="183071" y="383490"/>
                  <a:pt x="179465" y="393107"/>
                </a:cubicBezTo>
                <a:cubicBezTo>
                  <a:pt x="129761" y="525650"/>
                  <a:pt x="211321" y="355029"/>
                  <a:pt x="153828" y="470019"/>
                </a:cubicBezTo>
                <a:cubicBezTo>
                  <a:pt x="150979" y="495656"/>
                  <a:pt x="150687" y="521709"/>
                  <a:pt x="145282" y="546931"/>
                </a:cubicBezTo>
                <a:cubicBezTo>
                  <a:pt x="142068" y="561931"/>
                  <a:pt x="132701" y="574998"/>
                  <a:pt x="128190" y="589660"/>
                </a:cubicBezTo>
                <a:cubicBezTo>
                  <a:pt x="86566" y="724939"/>
                  <a:pt x="133415" y="602237"/>
                  <a:pt x="94007" y="700755"/>
                </a:cubicBezTo>
                <a:cubicBezTo>
                  <a:pt x="91159" y="720695"/>
                  <a:pt x="89682" y="740880"/>
                  <a:pt x="85462" y="760576"/>
                </a:cubicBezTo>
                <a:cubicBezTo>
                  <a:pt x="81117" y="780854"/>
                  <a:pt x="71923" y="799965"/>
                  <a:pt x="68370" y="820396"/>
                </a:cubicBezTo>
                <a:cubicBezTo>
                  <a:pt x="33229" y="1022450"/>
                  <a:pt x="72005" y="894945"/>
                  <a:pt x="34187" y="1008404"/>
                </a:cubicBezTo>
                <a:cubicBezTo>
                  <a:pt x="28490" y="1048284"/>
                  <a:pt x="21544" y="1088006"/>
                  <a:pt x="17095" y="1128045"/>
                </a:cubicBezTo>
                <a:cubicBezTo>
                  <a:pt x="14246" y="1153682"/>
                  <a:pt x="11958" y="1179388"/>
                  <a:pt x="8549" y="1204957"/>
                </a:cubicBezTo>
                <a:cubicBezTo>
                  <a:pt x="-464" y="1272559"/>
                  <a:pt x="4" y="1236682"/>
                  <a:pt x="4" y="1264778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820536" y="3164970"/>
            <a:ext cx="1179319" cy="700756"/>
          </a:xfrm>
          <a:custGeom>
            <a:avLst/>
            <a:gdLst>
              <a:gd name="connsiteX0" fmla="*/ 0 w 1179319"/>
              <a:gd name="connsiteY0" fmla="*/ 42729 h 700756"/>
              <a:gd name="connsiteX1" fmla="*/ 51275 w 1179319"/>
              <a:gd name="connsiteY1" fmla="*/ 34184 h 700756"/>
              <a:gd name="connsiteX2" fmla="*/ 128187 w 1179319"/>
              <a:gd name="connsiteY2" fmla="*/ 8546 h 700756"/>
              <a:gd name="connsiteX3" fmla="*/ 222190 w 1179319"/>
              <a:gd name="connsiteY3" fmla="*/ 0 h 700756"/>
              <a:gd name="connsiteX4" fmla="*/ 632389 w 1179319"/>
              <a:gd name="connsiteY4" fmla="*/ 34184 h 700756"/>
              <a:gd name="connsiteX5" fmla="*/ 675118 w 1179319"/>
              <a:gd name="connsiteY5" fmla="*/ 42729 h 700756"/>
              <a:gd name="connsiteX6" fmla="*/ 752030 w 1179319"/>
              <a:gd name="connsiteY6" fmla="*/ 68367 h 700756"/>
              <a:gd name="connsiteX7" fmla="*/ 811850 w 1179319"/>
              <a:gd name="connsiteY7" fmla="*/ 85458 h 700756"/>
              <a:gd name="connsiteX8" fmla="*/ 871671 w 1179319"/>
              <a:gd name="connsiteY8" fmla="*/ 94004 h 700756"/>
              <a:gd name="connsiteX9" fmla="*/ 897308 w 1179319"/>
              <a:gd name="connsiteY9" fmla="*/ 111096 h 700756"/>
              <a:gd name="connsiteX10" fmla="*/ 931491 w 1179319"/>
              <a:gd name="connsiteY10" fmla="*/ 119642 h 700756"/>
              <a:gd name="connsiteX11" fmla="*/ 957129 w 1179319"/>
              <a:gd name="connsiteY11" fmla="*/ 128187 h 700756"/>
              <a:gd name="connsiteX12" fmla="*/ 1025495 w 1179319"/>
              <a:gd name="connsiteY12" fmla="*/ 153825 h 700756"/>
              <a:gd name="connsiteX13" fmla="*/ 1068224 w 1179319"/>
              <a:gd name="connsiteY13" fmla="*/ 196554 h 700756"/>
              <a:gd name="connsiteX14" fmla="*/ 1093861 w 1179319"/>
              <a:gd name="connsiteY14" fmla="*/ 222191 h 700756"/>
              <a:gd name="connsiteX15" fmla="*/ 1136590 w 1179319"/>
              <a:gd name="connsiteY15" fmla="*/ 239283 h 700756"/>
              <a:gd name="connsiteX16" fmla="*/ 1162228 w 1179319"/>
              <a:gd name="connsiteY16" fmla="*/ 299103 h 700756"/>
              <a:gd name="connsiteX17" fmla="*/ 1179319 w 1179319"/>
              <a:gd name="connsiteY17" fmla="*/ 435836 h 700756"/>
              <a:gd name="connsiteX18" fmla="*/ 1170774 w 1179319"/>
              <a:gd name="connsiteY18" fmla="*/ 649481 h 700756"/>
              <a:gd name="connsiteX19" fmla="*/ 1153682 w 1179319"/>
              <a:gd name="connsiteY19" fmla="*/ 700756 h 7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9319" h="700756">
                <a:moveTo>
                  <a:pt x="0" y="42729"/>
                </a:moveTo>
                <a:cubicBezTo>
                  <a:pt x="17092" y="39881"/>
                  <a:pt x="34533" y="38649"/>
                  <a:pt x="51275" y="34184"/>
                </a:cubicBezTo>
                <a:cubicBezTo>
                  <a:pt x="77387" y="27221"/>
                  <a:pt x="101274" y="10993"/>
                  <a:pt x="128187" y="8546"/>
                </a:cubicBezTo>
                <a:lnTo>
                  <a:pt x="222190" y="0"/>
                </a:lnTo>
                <a:cubicBezTo>
                  <a:pt x="256160" y="2548"/>
                  <a:pt x="517122" y="16451"/>
                  <a:pt x="632389" y="34184"/>
                </a:cubicBezTo>
                <a:cubicBezTo>
                  <a:pt x="646745" y="36393"/>
                  <a:pt x="660875" y="39881"/>
                  <a:pt x="675118" y="42729"/>
                </a:cubicBezTo>
                <a:cubicBezTo>
                  <a:pt x="731979" y="71160"/>
                  <a:pt x="685765" y="51800"/>
                  <a:pt x="752030" y="68367"/>
                </a:cubicBezTo>
                <a:cubicBezTo>
                  <a:pt x="800850" y="80572"/>
                  <a:pt x="753229" y="74800"/>
                  <a:pt x="811850" y="85458"/>
                </a:cubicBezTo>
                <a:cubicBezTo>
                  <a:pt x="831668" y="89061"/>
                  <a:pt x="851731" y="91155"/>
                  <a:pt x="871671" y="94004"/>
                </a:cubicBezTo>
                <a:cubicBezTo>
                  <a:pt x="880217" y="99701"/>
                  <a:pt x="887868" y="107050"/>
                  <a:pt x="897308" y="111096"/>
                </a:cubicBezTo>
                <a:cubicBezTo>
                  <a:pt x="908103" y="115723"/>
                  <a:pt x="920198" y="116416"/>
                  <a:pt x="931491" y="119642"/>
                </a:cubicBezTo>
                <a:cubicBezTo>
                  <a:pt x="940153" y="122117"/>
                  <a:pt x="948694" y="125024"/>
                  <a:pt x="957129" y="128187"/>
                </a:cubicBezTo>
                <a:cubicBezTo>
                  <a:pt x="1038916" y="158856"/>
                  <a:pt x="967281" y="134420"/>
                  <a:pt x="1025495" y="153825"/>
                </a:cubicBezTo>
                <a:cubicBezTo>
                  <a:pt x="1056830" y="200826"/>
                  <a:pt x="1025495" y="160946"/>
                  <a:pt x="1068224" y="196554"/>
                </a:cubicBezTo>
                <a:cubicBezTo>
                  <a:pt x="1077508" y="204291"/>
                  <a:pt x="1083613" y="215786"/>
                  <a:pt x="1093861" y="222191"/>
                </a:cubicBezTo>
                <a:cubicBezTo>
                  <a:pt x="1106869" y="230321"/>
                  <a:pt x="1122347" y="233586"/>
                  <a:pt x="1136590" y="239283"/>
                </a:cubicBezTo>
                <a:cubicBezTo>
                  <a:pt x="1147040" y="260183"/>
                  <a:pt x="1157198" y="276470"/>
                  <a:pt x="1162228" y="299103"/>
                </a:cubicBezTo>
                <a:cubicBezTo>
                  <a:pt x="1171867" y="342477"/>
                  <a:pt x="1175020" y="392846"/>
                  <a:pt x="1179319" y="435836"/>
                </a:cubicBezTo>
                <a:cubicBezTo>
                  <a:pt x="1176471" y="507051"/>
                  <a:pt x="1177639" y="578540"/>
                  <a:pt x="1170774" y="649481"/>
                </a:cubicBezTo>
                <a:cubicBezTo>
                  <a:pt x="1169039" y="667413"/>
                  <a:pt x="1153682" y="700756"/>
                  <a:pt x="1153682" y="700756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309638" y="3373685"/>
            <a:ext cx="846034" cy="1341690"/>
          </a:xfrm>
          <a:custGeom>
            <a:avLst/>
            <a:gdLst>
              <a:gd name="connsiteX0" fmla="*/ 581114 w 846034"/>
              <a:gd name="connsiteY0" fmla="*/ 0 h 1341690"/>
              <a:gd name="connsiteX1" fmla="*/ 538385 w 846034"/>
              <a:gd name="connsiteY1" fmla="*/ 17091 h 1341690"/>
              <a:gd name="connsiteX2" fmla="*/ 512748 w 846034"/>
              <a:gd name="connsiteY2" fmla="*/ 25637 h 1341690"/>
              <a:gd name="connsiteX3" fmla="*/ 487110 w 846034"/>
              <a:gd name="connsiteY3" fmla="*/ 42729 h 1341690"/>
              <a:gd name="connsiteX4" fmla="*/ 435836 w 846034"/>
              <a:gd name="connsiteY4" fmla="*/ 59820 h 1341690"/>
              <a:gd name="connsiteX5" fmla="*/ 350378 w 846034"/>
              <a:gd name="connsiteY5" fmla="*/ 102549 h 1341690"/>
              <a:gd name="connsiteX6" fmla="*/ 290557 w 846034"/>
              <a:gd name="connsiteY6" fmla="*/ 136733 h 1341690"/>
              <a:gd name="connsiteX7" fmla="*/ 239282 w 846034"/>
              <a:gd name="connsiteY7" fmla="*/ 170916 h 1341690"/>
              <a:gd name="connsiteX8" fmla="*/ 213645 w 846034"/>
              <a:gd name="connsiteY8" fmla="*/ 188007 h 1341690"/>
              <a:gd name="connsiteX9" fmla="*/ 188007 w 846034"/>
              <a:gd name="connsiteY9" fmla="*/ 196553 h 1341690"/>
              <a:gd name="connsiteX10" fmla="*/ 162370 w 846034"/>
              <a:gd name="connsiteY10" fmla="*/ 222191 h 1341690"/>
              <a:gd name="connsiteX11" fmla="*/ 145279 w 846034"/>
              <a:gd name="connsiteY11" fmla="*/ 247828 h 1341690"/>
              <a:gd name="connsiteX12" fmla="*/ 119641 w 846034"/>
              <a:gd name="connsiteY12" fmla="*/ 256374 h 1341690"/>
              <a:gd name="connsiteX13" fmla="*/ 68366 w 846034"/>
              <a:gd name="connsiteY13" fmla="*/ 290557 h 1341690"/>
              <a:gd name="connsiteX14" fmla="*/ 42729 w 846034"/>
              <a:gd name="connsiteY14" fmla="*/ 367469 h 1341690"/>
              <a:gd name="connsiteX15" fmla="*/ 34183 w 846034"/>
              <a:gd name="connsiteY15" fmla="*/ 393106 h 1341690"/>
              <a:gd name="connsiteX16" fmla="*/ 17092 w 846034"/>
              <a:gd name="connsiteY16" fmla="*/ 418744 h 1341690"/>
              <a:gd name="connsiteX17" fmla="*/ 0 w 846034"/>
              <a:gd name="connsiteY17" fmla="*/ 470019 h 1341690"/>
              <a:gd name="connsiteX18" fmla="*/ 8546 w 846034"/>
              <a:gd name="connsiteY18" fmla="*/ 692209 h 1341690"/>
              <a:gd name="connsiteX19" fmla="*/ 25637 w 846034"/>
              <a:gd name="connsiteY19" fmla="*/ 743484 h 1341690"/>
              <a:gd name="connsiteX20" fmla="*/ 42729 w 846034"/>
              <a:gd name="connsiteY20" fmla="*/ 777667 h 1341690"/>
              <a:gd name="connsiteX21" fmla="*/ 51275 w 846034"/>
              <a:gd name="connsiteY21" fmla="*/ 803305 h 1341690"/>
              <a:gd name="connsiteX22" fmla="*/ 76912 w 846034"/>
              <a:gd name="connsiteY22" fmla="*/ 837488 h 1341690"/>
              <a:gd name="connsiteX23" fmla="*/ 94004 w 846034"/>
              <a:gd name="connsiteY23" fmla="*/ 888762 h 1341690"/>
              <a:gd name="connsiteX24" fmla="*/ 128187 w 846034"/>
              <a:gd name="connsiteY24" fmla="*/ 940037 h 1341690"/>
              <a:gd name="connsiteX25" fmla="*/ 153824 w 846034"/>
              <a:gd name="connsiteY25" fmla="*/ 999858 h 1341690"/>
              <a:gd name="connsiteX26" fmla="*/ 170916 w 846034"/>
              <a:gd name="connsiteY26" fmla="*/ 1059678 h 1341690"/>
              <a:gd name="connsiteX27" fmla="*/ 196553 w 846034"/>
              <a:gd name="connsiteY27" fmla="*/ 1093862 h 1341690"/>
              <a:gd name="connsiteX28" fmla="*/ 213645 w 846034"/>
              <a:gd name="connsiteY28" fmla="*/ 1145136 h 1341690"/>
              <a:gd name="connsiteX29" fmla="*/ 264920 w 846034"/>
              <a:gd name="connsiteY29" fmla="*/ 1204957 h 1341690"/>
              <a:gd name="connsiteX30" fmla="*/ 299103 w 846034"/>
              <a:gd name="connsiteY30" fmla="*/ 1213503 h 1341690"/>
              <a:gd name="connsiteX31" fmla="*/ 324740 w 846034"/>
              <a:gd name="connsiteY31" fmla="*/ 1230594 h 1341690"/>
              <a:gd name="connsiteX32" fmla="*/ 384561 w 846034"/>
              <a:gd name="connsiteY32" fmla="*/ 1281869 h 1341690"/>
              <a:gd name="connsiteX33" fmla="*/ 418744 w 846034"/>
              <a:gd name="connsiteY33" fmla="*/ 1290415 h 1341690"/>
              <a:gd name="connsiteX34" fmla="*/ 444381 w 846034"/>
              <a:gd name="connsiteY34" fmla="*/ 1298961 h 1341690"/>
              <a:gd name="connsiteX35" fmla="*/ 478564 w 846034"/>
              <a:gd name="connsiteY35" fmla="*/ 1316052 h 1341690"/>
              <a:gd name="connsiteX36" fmla="*/ 572568 w 846034"/>
              <a:gd name="connsiteY36" fmla="*/ 1341690 h 1341690"/>
              <a:gd name="connsiteX37" fmla="*/ 846034 w 846034"/>
              <a:gd name="connsiteY37" fmla="*/ 1333144 h 134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46034" h="1341690">
                <a:moveTo>
                  <a:pt x="581114" y="0"/>
                </a:moveTo>
                <a:cubicBezTo>
                  <a:pt x="566871" y="5697"/>
                  <a:pt x="552748" y="11705"/>
                  <a:pt x="538385" y="17091"/>
                </a:cubicBezTo>
                <a:cubicBezTo>
                  <a:pt x="529951" y="20254"/>
                  <a:pt x="520805" y="21608"/>
                  <a:pt x="512748" y="25637"/>
                </a:cubicBezTo>
                <a:cubicBezTo>
                  <a:pt x="503561" y="30230"/>
                  <a:pt x="496496" y="38558"/>
                  <a:pt x="487110" y="42729"/>
                </a:cubicBezTo>
                <a:cubicBezTo>
                  <a:pt x="470647" y="50046"/>
                  <a:pt x="435836" y="59820"/>
                  <a:pt x="435836" y="59820"/>
                </a:cubicBezTo>
                <a:cubicBezTo>
                  <a:pt x="374789" y="100519"/>
                  <a:pt x="404490" y="89022"/>
                  <a:pt x="350378" y="102549"/>
                </a:cubicBezTo>
                <a:cubicBezTo>
                  <a:pt x="238245" y="186649"/>
                  <a:pt x="374446" y="90128"/>
                  <a:pt x="290557" y="136733"/>
                </a:cubicBezTo>
                <a:cubicBezTo>
                  <a:pt x="272600" y="146709"/>
                  <a:pt x="256374" y="159522"/>
                  <a:pt x="239282" y="170916"/>
                </a:cubicBezTo>
                <a:cubicBezTo>
                  <a:pt x="230736" y="176613"/>
                  <a:pt x="223389" y="184759"/>
                  <a:pt x="213645" y="188007"/>
                </a:cubicBezTo>
                <a:lnTo>
                  <a:pt x="188007" y="196553"/>
                </a:lnTo>
                <a:cubicBezTo>
                  <a:pt x="179461" y="205099"/>
                  <a:pt x="170107" y="212906"/>
                  <a:pt x="162370" y="222191"/>
                </a:cubicBezTo>
                <a:cubicBezTo>
                  <a:pt x="155795" y="230081"/>
                  <a:pt x="153299" y="241412"/>
                  <a:pt x="145279" y="247828"/>
                </a:cubicBezTo>
                <a:cubicBezTo>
                  <a:pt x="138245" y="253455"/>
                  <a:pt x="127516" y="251999"/>
                  <a:pt x="119641" y="256374"/>
                </a:cubicBezTo>
                <a:cubicBezTo>
                  <a:pt x="101684" y="266350"/>
                  <a:pt x="68366" y="290557"/>
                  <a:pt x="68366" y="290557"/>
                </a:cubicBezTo>
                <a:lnTo>
                  <a:pt x="42729" y="367469"/>
                </a:lnTo>
                <a:cubicBezTo>
                  <a:pt x="39880" y="376015"/>
                  <a:pt x="39180" y="385611"/>
                  <a:pt x="34183" y="393106"/>
                </a:cubicBezTo>
                <a:cubicBezTo>
                  <a:pt x="28486" y="401652"/>
                  <a:pt x="21263" y="409358"/>
                  <a:pt x="17092" y="418744"/>
                </a:cubicBezTo>
                <a:cubicBezTo>
                  <a:pt x="9775" y="435207"/>
                  <a:pt x="0" y="470019"/>
                  <a:pt x="0" y="470019"/>
                </a:cubicBezTo>
                <a:cubicBezTo>
                  <a:pt x="2849" y="544082"/>
                  <a:pt x="1628" y="618414"/>
                  <a:pt x="8546" y="692209"/>
                </a:cubicBezTo>
                <a:cubicBezTo>
                  <a:pt x="10228" y="710146"/>
                  <a:pt x="18946" y="726756"/>
                  <a:pt x="25637" y="743484"/>
                </a:cubicBezTo>
                <a:cubicBezTo>
                  <a:pt x="30368" y="755312"/>
                  <a:pt x="37711" y="765958"/>
                  <a:pt x="42729" y="777667"/>
                </a:cubicBezTo>
                <a:cubicBezTo>
                  <a:pt x="46278" y="785947"/>
                  <a:pt x="46806" y="795484"/>
                  <a:pt x="51275" y="803305"/>
                </a:cubicBezTo>
                <a:cubicBezTo>
                  <a:pt x="58341" y="815671"/>
                  <a:pt x="68366" y="826094"/>
                  <a:pt x="76912" y="837488"/>
                </a:cubicBezTo>
                <a:cubicBezTo>
                  <a:pt x="82609" y="854579"/>
                  <a:pt x="84011" y="873772"/>
                  <a:pt x="94004" y="888762"/>
                </a:cubicBezTo>
                <a:lnTo>
                  <a:pt x="128187" y="940037"/>
                </a:lnTo>
                <a:cubicBezTo>
                  <a:pt x="152722" y="1038174"/>
                  <a:pt x="118415" y="917235"/>
                  <a:pt x="153824" y="999858"/>
                </a:cubicBezTo>
                <a:cubicBezTo>
                  <a:pt x="160960" y="1016510"/>
                  <a:pt x="161412" y="1043047"/>
                  <a:pt x="170916" y="1059678"/>
                </a:cubicBezTo>
                <a:cubicBezTo>
                  <a:pt x="177983" y="1072045"/>
                  <a:pt x="188007" y="1082467"/>
                  <a:pt x="196553" y="1093862"/>
                </a:cubicBezTo>
                <a:lnTo>
                  <a:pt x="213645" y="1145136"/>
                </a:lnTo>
                <a:cubicBezTo>
                  <a:pt x="225502" y="1180705"/>
                  <a:pt x="220132" y="1180075"/>
                  <a:pt x="264920" y="1204957"/>
                </a:cubicBezTo>
                <a:cubicBezTo>
                  <a:pt x="275187" y="1210661"/>
                  <a:pt x="287709" y="1210654"/>
                  <a:pt x="299103" y="1213503"/>
                </a:cubicBezTo>
                <a:cubicBezTo>
                  <a:pt x="307649" y="1219200"/>
                  <a:pt x="316942" y="1223910"/>
                  <a:pt x="324740" y="1230594"/>
                </a:cubicBezTo>
                <a:cubicBezTo>
                  <a:pt x="345970" y="1248791"/>
                  <a:pt x="358401" y="1270657"/>
                  <a:pt x="384561" y="1281869"/>
                </a:cubicBezTo>
                <a:cubicBezTo>
                  <a:pt x="395356" y="1286496"/>
                  <a:pt x="407451" y="1287188"/>
                  <a:pt x="418744" y="1290415"/>
                </a:cubicBezTo>
                <a:cubicBezTo>
                  <a:pt x="427405" y="1292890"/>
                  <a:pt x="436101" y="1295413"/>
                  <a:pt x="444381" y="1298961"/>
                </a:cubicBezTo>
                <a:cubicBezTo>
                  <a:pt x="456090" y="1303979"/>
                  <a:pt x="466736" y="1311321"/>
                  <a:pt x="478564" y="1316052"/>
                </a:cubicBezTo>
                <a:cubicBezTo>
                  <a:pt x="521936" y="1333401"/>
                  <a:pt x="529654" y="1333107"/>
                  <a:pt x="572568" y="1341690"/>
                </a:cubicBezTo>
                <a:cubicBezTo>
                  <a:pt x="800436" y="1332195"/>
                  <a:pt x="709241" y="1333144"/>
                  <a:pt x="846034" y="1333144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707484" y="4291513"/>
            <a:ext cx="1171402" cy="794759"/>
          </a:xfrm>
          <a:custGeom>
            <a:avLst/>
            <a:gdLst>
              <a:gd name="connsiteX0" fmla="*/ 0 w 1171402"/>
              <a:gd name="connsiteY0" fmla="*/ 794759 h 794759"/>
              <a:gd name="connsiteX1" fmla="*/ 68366 w 1171402"/>
              <a:gd name="connsiteY1" fmla="*/ 777668 h 794759"/>
              <a:gd name="connsiteX2" fmla="*/ 102549 w 1171402"/>
              <a:gd name="connsiteY2" fmla="*/ 760576 h 794759"/>
              <a:gd name="connsiteX3" fmla="*/ 128187 w 1171402"/>
              <a:gd name="connsiteY3" fmla="*/ 752030 h 794759"/>
              <a:gd name="connsiteX4" fmla="*/ 162370 w 1171402"/>
              <a:gd name="connsiteY4" fmla="*/ 734939 h 794759"/>
              <a:gd name="connsiteX5" fmla="*/ 222190 w 1171402"/>
              <a:gd name="connsiteY5" fmla="*/ 717847 h 794759"/>
              <a:gd name="connsiteX6" fmla="*/ 247828 w 1171402"/>
              <a:gd name="connsiteY6" fmla="*/ 709301 h 794759"/>
              <a:gd name="connsiteX7" fmla="*/ 307648 w 1171402"/>
              <a:gd name="connsiteY7" fmla="*/ 692210 h 794759"/>
              <a:gd name="connsiteX8" fmla="*/ 333286 w 1171402"/>
              <a:gd name="connsiteY8" fmla="*/ 675118 h 794759"/>
              <a:gd name="connsiteX9" fmla="*/ 358923 w 1171402"/>
              <a:gd name="connsiteY9" fmla="*/ 666572 h 794759"/>
              <a:gd name="connsiteX10" fmla="*/ 444381 w 1171402"/>
              <a:gd name="connsiteY10" fmla="*/ 640935 h 794759"/>
              <a:gd name="connsiteX11" fmla="*/ 478564 w 1171402"/>
              <a:gd name="connsiteY11" fmla="*/ 623843 h 794759"/>
              <a:gd name="connsiteX12" fmla="*/ 546930 w 1171402"/>
              <a:gd name="connsiteY12" fmla="*/ 606752 h 794759"/>
              <a:gd name="connsiteX13" fmla="*/ 581114 w 1171402"/>
              <a:gd name="connsiteY13" fmla="*/ 589660 h 794759"/>
              <a:gd name="connsiteX14" fmla="*/ 606751 w 1171402"/>
              <a:gd name="connsiteY14" fmla="*/ 581114 h 794759"/>
              <a:gd name="connsiteX15" fmla="*/ 640934 w 1171402"/>
              <a:gd name="connsiteY15" fmla="*/ 564023 h 794759"/>
              <a:gd name="connsiteX16" fmla="*/ 666572 w 1171402"/>
              <a:gd name="connsiteY16" fmla="*/ 555477 h 794759"/>
              <a:gd name="connsiteX17" fmla="*/ 777667 w 1171402"/>
              <a:gd name="connsiteY17" fmla="*/ 504202 h 794759"/>
              <a:gd name="connsiteX18" fmla="*/ 803304 w 1171402"/>
              <a:gd name="connsiteY18" fmla="*/ 478565 h 794759"/>
              <a:gd name="connsiteX19" fmla="*/ 828942 w 1171402"/>
              <a:gd name="connsiteY19" fmla="*/ 470019 h 794759"/>
              <a:gd name="connsiteX20" fmla="*/ 863125 w 1171402"/>
              <a:gd name="connsiteY20" fmla="*/ 452927 h 794759"/>
              <a:gd name="connsiteX21" fmla="*/ 905854 w 1171402"/>
              <a:gd name="connsiteY21" fmla="*/ 418744 h 794759"/>
              <a:gd name="connsiteX22" fmla="*/ 931491 w 1171402"/>
              <a:gd name="connsiteY22" fmla="*/ 393107 h 794759"/>
              <a:gd name="connsiteX23" fmla="*/ 965674 w 1171402"/>
              <a:gd name="connsiteY23" fmla="*/ 367470 h 794759"/>
              <a:gd name="connsiteX24" fmla="*/ 991312 w 1171402"/>
              <a:gd name="connsiteY24" fmla="*/ 350378 h 794759"/>
              <a:gd name="connsiteX25" fmla="*/ 1025495 w 1171402"/>
              <a:gd name="connsiteY25" fmla="*/ 316195 h 794759"/>
              <a:gd name="connsiteX26" fmla="*/ 1059678 w 1171402"/>
              <a:gd name="connsiteY26" fmla="*/ 273466 h 794759"/>
              <a:gd name="connsiteX27" fmla="*/ 1093861 w 1171402"/>
              <a:gd name="connsiteY27" fmla="*/ 230737 h 794759"/>
              <a:gd name="connsiteX28" fmla="*/ 1102407 w 1171402"/>
              <a:gd name="connsiteY28" fmla="*/ 205099 h 794759"/>
              <a:gd name="connsiteX29" fmla="*/ 1145136 w 1171402"/>
              <a:gd name="connsiteY29" fmla="*/ 145279 h 794759"/>
              <a:gd name="connsiteX30" fmla="*/ 1162228 w 1171402"/>
              <a:gd name="connsiteY30" fmla="*/ 85458 h 794759"/>
              <a:gd name="connsiteX31" fmla="*/ 1170773 w 1171402"/>
              <a:gd name="connsiteY31" fmla="*/ 42729 h 794759"/>
              <a:gd name="connsiteX32" fmla="*/ 1170773 w 1171402"/>
              <a:gd name="connsiteY32" fmla="*/ 0 h 79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1402" h="794759">
                <a:moveTo>
                  <a:pt x="0" y="794759"/>
                </a:moveTo>
                <a:cubicBezTo>
                  <a:pt x="25072" y="789745"/>
                  <a:pt x="45377" y="787520"/>
                  <a:pt x="68366" y="777668"/>
                </a:cubicBezTo>
                <a:cubicBezTo>
                  <a:pt x="80075" y="772650"/>
                  <a:pt x="90840" y="765594"/>
                  <a:pt x="102549" y="760576"/>
                </a:cubicBezTo>
                <a:cubicBezTo>
                  <a:pt x="110829" y="757027"/>
                  <a:pt x="119907" y="755578"/>
                  <a:pt x="128187" y="752030"/>
                </a:cubicBezTo>
                <a:cubicBezTo>
                  <a:pt x="139896" y="747012"/>
                  <a:pt x="150661" y="739957"/>
                  <a:pt x="162370" y="734939"/>
                </a:cubicBezTo>
                <a:cubicBezTo>
                  <a:pt x="182862" y="726157"/>
                  <a:pt x="200504" y="724043"/>
                  <a:pt x="222190" y="717847"/>
                </a:cubicBezTo>
                <a:cubicBezTo>
                  <a:pt x="230852" y="715372"/>
                  <a:pt x="239166" y="711776"/>
                  <a:pt x="247828" y="709301"/>
                </a:cubicBezTo>
                <a:cubicBezTo>
                  <a:pt x="322960" y="687834"/>
                  <a:pt x="246165" y="712703"/>
                  <a:pt x="307648" y="692210"/>
                </a:cubicBezTo>
                <a:cubicBezTo>
                  <a:pt x="316194" y="686513"/>
                  <a:pt x="324099" y="679711"/>
                  <a:pt x="333286" y="675118"/>
                </a:cubicBezTo>
                <a:cubicBezTo>
                  <a:pt x="341343" y="671089"/>
                  <a:pt x="350262" y="669047"/>
                  <a:pt x="358923" y="666572"/>
                </a:cubicBezTo>
                <a:cubicBezTo>
                  <a:pt x="387551" y="658393"/>
                  <a:pt x="417296" y="654478"/>
                  <a:pt x="444381" y="640935"/>
                </a:cubicBezTo>
                <a:cubicBezTo>
                  <a:pt x="455775" y="635238"/>
                  <a:pt x="466478" y="627871"/>
                  <a:pt x="478564" y="623843"/>
                </a:cubicBezTo>
                <a:cubicBezTo>
                  <a:pt x="538766" y="603776"/>
                  <a:pt x="502155" y="625941"/>
                  <a:pt x="546930" y="606752"/>
                </a:cubicBezTo>
                <a:cubicBezTo>
                  <a:pt x="558640" y="601734"/>
                  <a:pt x="569404" y="594678"/>
                  <a:pt x="581114" y="589660"/>
                </a:cubicBezTo>
                <a:cubicBezTo>
                  <a:pt x="589394" y="586112"/>
                  <a:pt x="598471" y="584662"/>
                  <a:pt x="606751" y="581114"/>
                </a:cubicBezTo>
                <a:cubicBezTo>
                  <a:pt x="618460" y="576096"/>
                  <a:pt x="629225" y="569041"/>
                  <a:pt x="640934" y="564023"/>
                </a:cubicBezTo>
                <a:cubicBezTo>
                  <a:pt x="649214" y="560475"/>
                  <a:pt x="658393" y="559252"/>
                  <a:pt x="666572" y="555477"/>
                </a:cubicBezTo>
                <a:cubicBezTo>
                  <a:pt x="788145" y="499366"/>
                  <a:pt x="713880" y="525465"/>
                  <a:pt x="777667" y="504202"/>
                </a:cubicBezTo>
                <a:cubicBezTo>
                  <a:pt x="786213" y="495656"/>
                  <a:pt x="793248" y="485269"/>
                  <a:pt x="803304" y="478565"/>
                </a:cubicBezTo>
                <a:cubicBezTo>
                  <a:pt x="810799" y="473568"/>
                  <a:pt x="820662" y="473568"/>
                  <a:pt x="828942" y="470019"/>
                </a:cubicBezTo>
                <a:cubicBezTo>
                  <a:pt x="840651" y="465001"/>
                  <a:pt x="851731" y="458624"/>
                  <a:pt x="863125" y="452927"/>
                </a:cubicBezTo>
                <a:cubicBezTo>
                  <a:pt x="901348" y="395592"/>
                  <a:pt x="856321" y="451766"/>
                  <a:pt x="905854" y="418744"/>
                </a:cubicBezTo>
                <a:cubicBezTo>
                  <a:pt x="915910" y="412040"/>
                  <a:pt x="922315" y="400972"/>
                  <a:pt x="931491" y="393107"/>
                </a:cubicBezTo>
                <a:cubicBezTo>
                  <a:pt x="942305" y="383838"/>
                  <a:pt x="954084" y="375748"/>
                  <a:pt x="965674" y="367470"/>
                </a:cubicBezTo>
                <a:cubicBezTo>
                  <a:pt x="974032" y="361500"/>
                  <a:pt x="983514" y="357062"/>
                  <a:pt x="991312" y="350378"/>
                </a:cubicBezTo>
                <a:cubicBezTo>
                  <a:pt x="1003547" y="339891"/>
                  <a:pt x="1014101" y="327589"/>
                  <a:pt x="1025495" y="316195"/>
                </a:cubicBezTo>
                <a:cubicBezTo>
                  <a:pt x="1046976" y="251752"/>
                  <a:pt x="1015501" y="328687"/>
                  <a:pt x="1059678" y="273466"/>
                </a:cubicBezTo>
                <a:cubicBezTo>
                  <a:pt x="1106852" y="214498"/>
                  <a:pt x="1020391" y="279716"/>
                  <a:pt x="1093861" y="230737"/>
                </a:cubicBezTo>
                <a:cubicBezTo>
                  <a:pt x="1096710" y="222191"/>
                  <a:pt x="1098378" y="213156"/>
                  <a:pt x="1102407" y="205099"/>
                </a:cubicBezTo>
                <a:cubicBezTo>
                  <a:pt x="1108653" y="192607"/>
                  <a:pt x="1139334" y="153016"/>
                  <a:pt x="1145136" y="145279"/>
                </a:cubicBezTo>
                <a:cubicBezTo>
                  <a:pt x="1154651" y="116733"/>
                  <a:pt x="1155076" y="117645"/>
                  <a:pt x="1162228" y="85458"/>
                </a:cubicBezTo>
                <a:cubicBezTo>
                  <a:pt x="1165379" y="71279"/>
                  <a:pt x="1169328" y="57182"/>
                  <a:pt x="1170773" y="42729"/>
                </a:cubicBezTo>
                <a:cubicBezTo>
                  <a:pt x="1172190" y="28557"/>
                  <a:pt x="1170773" y="14243"/>
                  <a:pt x="1170773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083499" y="3847132"/>
            <a:ext cx="828942" cy="427290"/>
          </a:xfrm>
          <a:custGeom>
            <a:avLst/>
            <a:gdLst>
              <a:gd name="connsiteX0" fmla="*/ 0 w 828942"/>
              <a:gd name="connsiteY0" fmla="*/ 0 h 427290"/>
              <a:gd name="connsiteX1" fmla="*/ 42729 w 828942"/>
              <a:gd name="connsiteY1" fmla="*/ 25637 h 427290"/>
              <a:gd name="connsiteX2" fmla="*/ 94003 w 828942"/>
              <a:gd name="connsiteY2" fmla="*/ 42729 h 427290"/>
              <a:gd name="connsiteX3" fmla="*/ 119641 w 828942"/>
              <a:gd name="connsiteY3" fmla="*/ 59821 h 427290"/>
              <a:gd name="connsiteX4" fmla="*/ 170915 w 828942"/>
              <a:gd name="connsiteY4" fmla="*/ 76912 h 427290"/>
              <a:gd name="connsiteX5" fmla="*/ 205099 w 828942"/>
              <a:gd name="connsiteY5" fmla="*/ 94004 h 427290"/>
              <a:gd name="connsiteX6" fmla="*/ 264919 w 828942"/>
              <a:gd name="connsiteY6" fmla="*/ 128187 h 427290"/>
              <a:gd name="connsiteX7" fmla="*/ 324740 w 828942"/>
              <a:gd name="connsiteY7" fmla="*/ 145279 h 427290"/>
              <a:gd name="connsiteX8" fmla="*/ 427289 w 828942"/>
              <a:gd name="connsiteY8" fmla="*/ 179462 h 427290"/>
              <a:gd name="connsiteX9" fmla="*/ 452927 w 828942"/>
              <a:gd name="connsiteY9" fmla="*/ 188008 h 427290"/>
              <a:gd name="connsiteX10" fmla="*/ 546930 w 828942"/>
              <a:gd name="connsiteY10" fmla="*/ 230736 h 427290"/>
              <a:gd name="connsiteX11" fmla="*/ 572568 w 828942"/>
              <a:gd name="connsiteY11" fmla="*/ 247828 h 427290"/>
              <a:gd name="connsiteX12" fmla="*/ 640934 w 828942"/>
              <a:gd name="connsiteY12" fmla="*/ 273465 h 427290"/>
              <a:gd name="connsiteX13" fmla="*/ 692209 w 828942"/>
              <a:gd name="connsiteY13" fmla="*/ 299103 h 427290"/>
              <a:gd name="connsiteX14" fmla="*/ 717846 w 828942"/>
              <a:gd name="connsiteY14" fmla="*/ 316194 h 427290"/>
              <a:gd name="connsiteX15" fmla="*/ 752029 w 828942"/>
              <a:gd name="connsiteY15" fmla="*/ 333286 h 427290"/>
              <a:gd name="connsiteX16" fmla="*/ 794758 w 828942"/>
              <a:gd name="connsiteY16" fmla="*/ 376015 h 427290"/>
              <a:gd name="connsiteX17" fmla="*/ 828942 w 828942"/>
              <a:gd name="connsiteY17" fmla="*/ 427290 h 42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8942" h="427290">
                <a:moveTo>
                  <a:pt x="0" y="0"/>
                </a:moveTo>
                <a:cubicBezTo>
                  <a:pt x="14243" y="8546"/>
                  <a:pt x="27608" y="18764"/>
                  <a:pt x="42729" y="25637"/>
                </a:cubicBezTo>
                <a:cubicBezTo>
                  <a:pt x="59130" y="33092"/>
                  <a:pt x="79013" y="32736"/>
                  <a:pt x="94003" y="42729"/>
                </a:cubicBezTo>
                <a:cubicBezTo>
                  <a:pt x="102549" y="48426"/>
                  <a:pt x="110255" y="55650"/>
                  <a:pt x="119641" y="59821"/>
                </a:cubicBezTo>
                <a:cubicBezTo>
                  <a:pt x="136104" y="67138"/>
                  <a:pt x="154801" y="68855"/>
                  <a:pt x="170915" y="76912"/>
                </a:cubicBezTo>
                <a:cubicBezTo>
                  <a:pt x="182310" y="82609"/>
                  <a:pt x="194038" y="87683"/>
                  <a:pt x="205099" y="94004"/>
                </a:cubicBezTo>
                <a:cubicBezTo>
                  <a:pt x="234996" y="111088"/>
                  <a:pt x="229413" y="115276"/>
                  <a:pt x="264919" y="128187"/>
                </a:cubicBezTo>
                <a:cubicBezTo>
                  <a:pt x="284409" y="135274"/>
                  <a:pt x="304919" y="139180"/>
                  <a:pt x="324740" y="145279"/>
                </a:cubicBezTo>
                <a:cubicBezTo>
                  <a:pt x="324809" y="145300"/>
                  <a:pt x="427220" y="179439"/>
                  <a:pt x="427289" y="179462"/>
                </a:cubicBezTo>
                <a:lnTo>
                  <a:pt x="452927" y="188008"/>
                </a:lnTo>
                <a:cubicBezTo>
                  <a:pt x="569634" y="265814"/>
                  <a:pt x="446336" y="193014"/>
                  <a:pt x="546930" y="230736"/>
                </a:cubicBezTo>
                <a:cubicBezTo>
                  <a:pt x="556547" y="234342"/>
                  <a:pt x="563381" y="243235"/>
                  <a:pt x="572568" y="247828"/>
                </a:cubicBezTo>
                <a:cubicBezTo>
                  <a:pt x="593012" y="258050"/>
                  <a:pt x="618741" y="266068"/>
                  <a:pt x="640934" y="273465"/>
                </a:cubicBezTo>
                <a:cubicBezTo>
                  <a:pt x="714406" y="322446"/>
                  <a:pt x="621450" y="263723"/>
                  <a:pt x="692209" y="299103"/>
                </a:cubicBezTo>
                <a:cubicBezTo>
                  <a:pt x="701395" y="303696"/>
                  <a:pt x="708929" y="311098"/>
                  <a:pt x="717846" y="316194"/>
                </a:cubicBezTo>
                <a:cubicBezTo>
                  <a:pt x="728907" y="322514"/>
                  <a:pt x="740635" y="327589"/>
                  <a:pt x="752029" y="333286"/>
                </a:cubicBezTo>
                <a:cubicBezTo>
                  <a:pt x="797608" y="401651"/>
                  <a:pt x="737786" y="319043"/>
                  <a:pt x="794758" y="376015"/>
                </a:cubicBezTo>
                <a:cubicBezTo>
                  <a:pt x="814399" y="395656"/>
                  <a:pt x="818418" y="406241"/>
                  <a:pt x="828942" y="42729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644712" y="3777475"/>
            <a:ext cx="214066" cy="1290415"/>
          </a:xfrm>
          <a:custGeom>
            <a:avLst/>
            <a:gdLst>
              <a:gd name="connsiteX0" fmla="*/ 0 w 214066"/>
              <a:gd name="connsiteY0" fmla="*/ 0 h 1290415"/>
              <a:gd name="connsiteX1" fmla="*/ 25637 w 214066"/>
              <a:gd name="connsiteY1" fmla="*/ 51275 h 1290415"/>
              <a:gd name="connsiteX2" fmla="*/ 42729 w 214066"/>
              <a:gd name="connsiteY2" fmla="*/ 76913 h 1290415"/>
              <a:gd name="connsiteX3" fmla="*/ 51275 w 214066"/>
              <a:gd name="connsiteY3" fmla="*/ 111096 h 1290415"/>
              <a:gd name="connsiteX4" fmla="*/ 68366 w 214066"/>
              <a:gd name="connsiteY4" fmla="*/ 153825 h 1290415"/>
              <a:gd name="connsiteX5" fmla="*/ 119641 w 214066"/>
              <a:gd name="connsiteY5" fmla="*/ 290557 h 1290415"/>
              <a:gd name="connsiteX6" fmla="*/ 136732 w 214066"/>
              <a:gd name="connsiteY6" fmla="*/ 418744 h 1290415"/>
              <a:gd name="connsiteX7" fmla="*/ 153824 w 214066"/>
              <a:gd name="connsiteY7" fmla="*/ 504202 h 1290415"/>
              <a:gd name="connsiteX8" fmla="*/ 170916 w 214066"/>
              <a:gd name="connsiteY8" fmla="*/ 658027 h 1290415"/>
              <a:gd name="connsiteX9" fmla="*/ 188007 w 214066"/>
              <a:gd name="connsiteY9" fmla="*/ 752030 h 1290415"/>
              <a:gd name="connsiteX10" fmla="*/ 213645 w 214066"/>
              <a:gd name="connsiteY10" fmla="*/ 1196412 h 1290415"/>
              <a:gd name="connsiteX11" fmla="*/ 213645 w 214066"/>
              <a:gd name="connsiteY11" fmla="*/ 1290415 h 12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066" h="1290415">
                <a:moveTo>
                  <a:pt x="0" y="0"/>
                </a:moveTo>
                <a:cubicBezTo>
                  <a:pt x="8546" y="17092"/>
                  <a:pt x="16357" y="34571"/>
                  <a:pt x="25637" y="51275"/>
                </a:cubicBezTo>
                <a:cubicBezTo>
                  <a:pt x="30625" y="60254"/>
                  <a:pt x="38683" y="67472"/>
                  <a:pt x="42729" y="76913"/>
                </a:cubicBezTo>
                <a:cubicBezTo>
                  <a:pt x="47356" y="87708"/>
                  <a:pt x="47561" y="99954"/>
                  <a:pt x="51275" y="111096"/>
                </a:cubicBezTo>
                <a:cubicBezTo>
                  <a:pt x="56126" y="125649"/>
                  <a:pt x="63261" y="139359"/>
                  <a:pt x="68366" y="153825"/>
                </a:cubicBezTo>
                <a:cubicBezTo>
                  <a:pt x="114218" y="283739"/>
                  <a:pt x="83733" y="218744"/>
                  <a:pt x="119641" y="290557"/>
                </a:cubicBezTo>
                <a:cubicBezTo>
                  <a:pt x="122998" y="317416"/>
                  <a:pt x="131681" y="390122"/>
                  <a:pt x="136732" y="418744"/>
                </a:cubicBezTo>
                <a:cubicBezTo>
                  <a:pt x="141780" y="447352"/>
                  <a:pt x="149048" y="475547"/>
                  <a:pt x="153824" y="504202"/>
                </a:cubicBezTo>
                <a:cubicBezTo>
                  <a:pt x="167792" y="588006"/>
                  <a:pt x="157753" y="565884"/>
                  <a:pt x="170916" y="658027"/>
                </a:cubicBezTo>
                <a:cubicBezTo>
                  <a:pt x="175420" y="689555"/>
                  <a:pt x="182310" y="720696"/>
                  <a:pt x="188007" y="752030"/>
                </a:cubicBezTo>
                <a:cubicBezTo>
                  <a:pt x="198579" y="900030"/>
                  <a:pt x="209149" y="1048063"/>
                  <a:pt x="213645" y="1196412"/>
                </a:cubicBezTo>
                <a:cubicBezTo>
                  <a:pt x="214594" y="1227732"/>
                  <a:pt x="213645" y="1259081"/>
                  <a:pt x="213645" y="1290415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186620" y="3790293"/>
            <a:ext cx="384564" cy="1264778"/>
          </a:xfrm>
          <a:custGeom>
            <a:avLst/>
            <a:gdLst>
              <a:gd name="connsiteX0" fmla="*/ 384564 w 384564"/>
              <a:gd name="connsiteY0" fmla="*/ 0 h 1264778"/>
              <a:gd name="connsiteX1" fmla="*/ 333290 w 384564"/>
              <a:gd name="connsiteY1" fmla="*/ 68366 h 1264778"/>
              <a:gd name="connsiteX2" fmla="*/ 324744 w 384564"/>
              <a:gd name="connsiteY2" fmla="*/ 94004 h 1264778"/>
              <a:gd name="connsiteX3" fmla="*/ 299106 w 384564"/>
              <a:gd name="connsiteY3" fmla="*/ 128187 h 1264778"/>
              <a:gd name="connsiteX4" fmla="*/ 282015 w 384564"/>
              <a:gd name="connsiteY4" fmla="*/ 162370 h 1264778"/>
              <a:gd name="connsiteX5" fmla="*/ 264923 w 384564"/>
              <a:gd name="connsiteY5" fmla="*/ 188007 h 1264778"/>
              <a:gd name="connsiteX6" fmla="*/ 239286 w 384564"/>
              <a:gd name="connsiteY6" fmla="*/ 256374 h 1264778"/>
              <a:gd name="connsiteX7" fmla="*/ 205103 w 384564"/>
              <a:gd name="connsiteY7" fmla="*/ 333286 h 1264778"/>
              <a:gd name="connsiteX8" fmla="*/ 196557 w 384564"/>
              <a:gd name="connsiteY8" fmla="*/ 367469 h 1264778"/>
              <a:gd name="connsiteX9" fmla="*/ 179465 w 384564"/>
              <a:gd name="connsiteY9" fmla="*/ 393107 h 1264778"/>
              <a:gd name="connsiteX10" fmla="*/ 153828 w 384564"/>
              <a:gd name="connsiteY10" fmla="*/ 470019 h 1264778"/>
              <a:gd name="connsiteX11" fmla="*/ 145282 w 384564"/>
              <a:gd name="connsiteY11" fmla="*/ 546931 h 1264778"/>
              <a:gd name="connsiteX12" fmla="*/ 128190 w 384564"/>
              <a:gd name="connsiteY12" fmla="*/ 589660 h 1264778"/>
              <a:gd name="connsiteX13" fmla="*/ 94007 w 384564"/>
              <a:gd name="connsiteY13" fmla="*/ 700755 h 1264778"/>
              <a:gd name="connsiteX14" fmla="*/ 85462 w 384564"/>
              <a:gd name="connsiteY14" fmla="*/ 760576 h 1264778"/>
              <a:gd name="connsiteX15" fmla="*/ 68370 w 384564"/>
              <a:gd name="connsiteY15" fmla="*/ 820396 h 1264778"/>
              <a:gd name="connsiteX16" fmla="*/ 34187 w 384564"/>
              <a:gd name="connsiteY16" fmla="*/ 1008404 h 1264778"/>
              <a:gd name="connsiteX17" fmla="*/ 17095 w 384564"/>
              <a:gd name="connsiteY17" fmla="*/ 1128045 h 1264778"/>
              <a:gd name="connsiteX18" fmla="*/ 8549 w 384564"/>
              <a:gd name="connsiteY18" fmla="*/ 1204957 h 1264778"/>
              <a:gd name="connsiteX19" fmla="*/ 4 w 384564"/>
              <a:gd name="connsiteY19" fmla="*/ 1264778 h 12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4564" h="1264778">
                <a:moveTo>
                  <a:pt x="384564" y="0"/>
                </a:moveTo>
                <a:cubicBezTo>
                  <a:pt x="376178" y="10482"/>
                  <a:pt x="342360" y="50226"/>
                  <a:pt x="333290" y="68366"/>
                </a:cubicBezTo>
                <a:cubicBezTo>
                  <a:pt x="329261" y="76423"/>
                  <a:pt x="329213" y="86183"/>
                  <a:pt x="324744" y="94004"/>
                </a:cubicBezTo>
                <a:cubicBezTo>
                  <a:pt x="317677" y="106370"/>
                  <a:pt x="306655" y="116109"/>
                  <a:pt x="299106" y="128187"/>
                </a:cubicBezTo>
                <a:cubicBezTo>
                  <a:pt x="292354" y="138990"/>
                  <a:pt x="288335" y="151309"/>
                  <a:pt x="282015" y="162370"/>
                </a:cubicBezTo>
                <a:cubicBezTo>
                  <a:pt x="276919" y="171287"/>
                  <a:pt x="270620" y="179461"/>
                  <a:pt x="264923" y="188007"/>
                </a:cubicBezTo>
                <a:cubicBezTo>
                  <a:pt x="239527" y="264195"/>
                  <a:pt x="280155" y="143982"/>
                  <a:pt x="239286" y="256374"/>
                </a:cubicBezTo>
                <a:cubicBezTo>
                  <a:pt x="214879" y="323493"/>
                  <a:pt x="234506" y="289181"/>
                  <a:pt x="205103" y="333286"/>
                </a:cubicBezTo>
                <a:cubicBezTo>
                  <a:pt x="202254" y="344680"/>
                  <a:pt x="201184" y="356674"/>
                  <a:pt x="196557" y="367469"/>
                </a:cubicBezTo>
                <a:cubicBezTo>
                  <a:pt x="192511" y="376910"/>
                  <a:pt x="183071" y="383490"/>
                  <a:pt x="179465" y="393107"/>
                </a:cubicBezTo>
                <a:cubicBezTo>
                  <a:pt x="129761" y="525650"/>
                  <a:pt x="211321" y="355029"/>
                  <a:pt x="153828" y="470019"/>
                </a:cubicBezTo>
                <a:cubicBezTo>
                  <a:pt x="150979" y="495656"/>
                  <a:pt x="150687" y="521709"/>
                  <a:pt x="145282" y="546931"/>
                </a:cubicBezTo>
                <a:cubicBezTo>
                  <a:pt x="142068" y="561931"/>
                  <a:pt x="132701" y="574998"/>
                  <a:pt x="128190" y="589660"/>
                </a:cubicBezTo>
                <a:cubicBezTo>
                  <a:pt x="86566" y="724939"/>
                  <a:pt x="133415" y="602237"/>
                  <a:pt x="94007" y="700755"/>
                </a:cubicBezTo>
                <a:cubicBezTo>
                  <a:pt x="91159" y="720695"/>
                  <a:pt x="89682" y="740880"/>
                  <a:pt x="85462" y="760576"/>
                </a:cubicBezTo>
                <a:cubicBezTo>
                  <a:pt x="81117" y="780854"/>
                  <a:pt x="71923" y="799965"/>
                  <a:pt x="68370" y="820396"/>
                </a:cubicBezTo>
                <a:cubicBezTo>
                  <a:pt x="33229" y="1022450"/>
                  <a:pt x="72005" y="894945"/>
                  <a:pt x="34187" y="1008404"/>
                </a:cubicBezTo>
                <a:cubicBezTo>
                  <a:pt x="28490" y="1048284"/>
                  <a:pt x="21544" y="1088006"/>
                  <a:pt x="17095" y="1128045"/>
                </a:cubicBezTo>
                <a:cubicBezTo>
                  <a:pt x="14246" y="1153682"/>
                  <a:pt x="11958" y="1179388"/>
                  <a:pt x="8549" y="1204957"/>
                </a:cubicBezTo>
                <a:cubicBezTo>
                  <a:pt x="-464" y="1272559"/>
                  <a:pt x="4" y="1236682"/>
                  <a:pt x="4" y="1264778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619484" y="3538193"/>
            <a:ext cx="580704" cy="246981"/>
          </a:xfrm>
          <a:custGeom>
            <a:avLst/>
            <a:gdLst>
              <a:gd name="connsiteX0" fmla="*/ 580704 w 580704"/>
              <a:gd name="connsiteY0" fmla="*/ 0 h 246981"/>
              <a:gd name="connsiteX1" fmla="*/ 461063 w 580704"/>
              <a:gd name="connsiteY1" fmla="*/ 25638 h 246981"/>
              <a:gd name="connsiteX2" fmla="*/ 375605 w 580704"/>
              <a:gd name="connsiteY2" fmla="*/ 42729 h 246981"/>
              <a:gd name="connsiteX3" fmla="*/ 298693 w 580704"/>
              <a:gd name="connsiteY3" fmla="*/ 68367 h 246981"/>
              <a:gd name="connsiteX4" fmla="*/ 273056 w 580704"/>
              <a:gd name="connsiteY4" fmla="*/ 85458 h 246981"/>
              <a:gd name="connsiteX5" fmla="*/ 230327 w 580704"/>
              <a:gd name="connsiteY5" fmla="*/ 94004 h 246981"/>
              <a:gd name="connsiteX6" fmla="*/ 170506 w 580704"/>
              <a:gd name="connsiteY6" fmla="*/ 119641 h 246981"/>
              <a:gd name="connsiteX7" fmla="*/ 127777 w 580704"/>
              <a:gd name="connsiteY7" fmla="*/ 136733 h 246981"/>
              <a:gd name="connsiteX8" fmla="*/ 93594 w 580704"/>
              <a:gd name="connsiteY8" fmla="*/ 145279 h 246981"/>
              <a:gd name="connsiteX9" fmla="*/ 42319 w 580704"/>
              <a:gd name="connsiteY9" fmla="*/ 162370 h 246981"/>
              <a:gd name="connsiteX10" fmla="*/ 33774 w 580704"/>
              <a:gd name="connsiteY10" fmla="*/ 188008 h 246981"/>
              <a:gd name="connsiteX11" fmla="*/ 8136 w 580704"/>
              <a:gd name="connsiteY11" fmla="*/ 205099 h 246981"/>
              <a:gd name="connsiteX12" fmla="*/ 25228 w 580704"/>
              <a:gd name="connsiteY12" fmla="*/ 230737 h 24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0704" h="246981">
                <a:moveTo>
                  <a:pt x="580704" y="0"/>
                </a:moveTo>
                <a:cubicBezTo>
                  <a:pt x="456183" y="24905"/>
                  <a:pt x="653479" y="-14871"/>
                  <a:pt x="461063" y="25638"/>
                </a:cubicBezTo>
                <a:cubicBezTo>
                  <a:pt x="432636" y="31623"/>
                  <a:pt x="375605" y="42729"/>
                  <a:pt x="375605" y="42729"/>
                </a:cubicBezTo>
                <a:cubicBezTo>
                  <a:pt x="317354" y="81564"/>
                  <a:pt x="390798" y="37666"/>
                  <a:pt x="298693" y="68367"/>
                </a:cubicBezTo>
                <a:cubicBezTo>
                  <a:pt x="288949" y="71615"/>
                  <a:pt x="282673" y="81852"/>
                  <a:pt x="273056" y="85458"/>
                </a:cubicBezTo>
                <a:cubicBezTo>
                  <a:pt x="259456" y="90558"/>
                  <a:pt x="244570" y="91155"/>
                  <a:pt x="230327" y="94004"/>
                </a:cubicBezTo>
                <a:cubicBezTo>
                  <a:pt x="185263" y="124047"/>
                  <a:pt x="225692" y="101246"/>
                  <a:pt x="170506" y="119641"/>
                </a:cubicBezTo>
                <a:cubicBezTo>
                  <a:pt x="155953" y="124492"/>
                  <a:pt x="142330" y="131882"/>
                  <a:pt x="127777" y="136733"/>
                </a:cubicBezTo>
                <a:cubicBezTo>
                  <a:pt x="116635" y="140447"/>
                  <a:pt x="104844" y="141904"/>
                  <a:pt x="93594" y="145279"/>
                </a:cubicBezTo>
                <a:cubicBezTo>
                  <a:pt x="76338" y="150456"/>
                  <a:pt x="42319" y="162370"/>
                  <a:pt x="42319" y="162370"/>
                </a:cubicBezTo>
                <a:cubicBezTo>
                  <a:pt x="39471" y="170916"/>
                  <a:pt x="39401" y="180974"/>
                  <a:pt x="33774" y="188008"/>
                </a:cubicBezTo>
                <a:cubicBezTo>
                  <a:pt x="27358" y="196028"/>
                  <a:pt x="11384" y="195355"/>
                  <a:pt x="8136" y="205099"/>
                </a:cubicBezTo>
                <a:cubicBezTo>
                  <a:pt x="-15671" y="276516"/>
                  <a:pt x="19808" y="236156"/>
                  <a:pt x="25228" y="230737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883994" y="5016616"/>
            <a:ext cx="324740" cy="62973"/>
          </a:xfrm>
          <a:custGeom>
            <a:avLst/>
            <a:gdLst>
              <a:gd name="connsiteX0" fmla="*/ 0 w 324740"/>
              <a:gd name="connsiteY0" fmla="*/ 51275 h 62973"/>
              <a:gd name="connsiteX1" fmla="*/ 179462 w 324740"/>
              <a:gd name="connsiteY1" fmla="*/ 51275 h 62973"/>
              <a:gd name="connsiteX2" fmla="*/ 239282 w 324740"/>
              <a:gd name="connsiteY2" fmla="*/ 34183 h 62973"/>
              <a:gd name="connsiteX3" fmla="*/ 290557 w 324740"/>
              <a:gd name="connsiteY3" fmla="*/ 25638 h 62973"/>
              <a:gd name="connsiteX4" fmla="*/ 324740 w 324740"/>
              <a:gd name="connsiteY4" fmla="*/ 0 h 6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40" h="62973">
                <a:moveTo>
                  <a:pt x="0" y="51275"/>
                </a:moveTo>
                <a:cubicBezTo>
                  <a:pt x="77619" y="66799"/>
                  <a:pt x="59324" y="66946"/>
                  <a:pt x="179462" y="51275"/>
                </a:cubicBezTo>
                <a:cubicBezTo>
                  <a:pt x="200026" y="48593"/>
                  <a:pt x="219075" y="38846"/>
                  <a:pt x="239282" y="34183"/>
                </a:cubicBezTo>
                <a:cubicBezTo>
                  <a:pt x="256166" y="30287"/>
                  <a:pt x="273465" y="28486"/>
                  <a:pt x="290557" y="25638"/>
                </a:cubicBezTo>
                <a:cubicBezTo>
                  <a:pt x="322237" y="15078"/>
                  <a:pt x="312166" y="25149"/>
                  <a:pt x="324740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217280" y="3529223"/>
            <a:ext cx="307649" cy="264920"/>
          </a:xfrm>
          <a:custGeom>
            <a:avLst/>
            <a:gdLst>
              <a:gd name="connsiteX0" fmla="*/ 307649 w 307649"/>
              <a:gd name="connsiteY0" fmla="*/ 264920 h 264920"/>
              <a:gd name="connsiteX1" fmla="*/ 264920 w 307649"/>
              <a:gd name="connsiteY1" fmla="*/ 247828 h 264920"/>
              <a:gd name="connsiteX2" fmla="*/ 239282 w 307649"/>
              <a:gd name="connsiteY2" fmla="*/ 239283 h 264920"/>
              <a:gd name="connsiteX3" fmla="*/ 188007 w 307649"/>
              <a:gd name="connsiteY3" fmla="*/ 213645 h 264920"/>
              <a:gd name="connsiteX4" fmla="*/ 179462 w 307649"/>
              <a:gd name="connsiteY4" fmla="*/ 188008 h 264920"/>
              <a:gd name="connsiteX5" fmla="*/ 128187 w 307649"/>
              <a:gd name="connsiteY5" fmla="*/ 153825 h 264920"/>
              <a:gd name="connsiteX6" fmla="*/ 119641 w 307649"/>
              <a:gd name="connsiteY6" fmla="*/ 128187 h 264920"/>
              <a:gd name="connsiteX7" fmla="*/ 68366 w 307649"/>
              <a:gd name="connsiteY7" fmla="*/ 94004 h 264920"/>
              <a:gd name="connsiteX8" fmla="*/ 51275 w 307649"/>
              <a:gd name="connsiteY8" fmla="*/ 68367 h 264920"/>
              <a:gd name="connsiteX9" fmla="*/ 25637 w 307649"/>
              <a:gd name="connsiteY9" fmla="*/ 8546 h 264920"/>
              <a:gd name="connsiteX10" fmla="*/ 0 w 307649"/>
              <a:gd name="connsiteY10" fmla="*/ 0 h 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649" h="264920">
                <a:moveTo>
                  <a:pt x="307649" y="264920"/>
                </a:moveTo>
                <a:cubicBezTo>
                  <a:pt x="293406" y="259223"/>
                  <a:pt x="279284" y="253214"/>
                  <a:pt x="264920" y="247828"/>
                </a:cubicBezTo>
                <a:cubicBezTo>
                  <a:pt x="256485" y="244665"/>
                  <a:pt x="247339" y="243312"/>
                  <a:pt x="239282" y="239283"/>
                </a:cubicBezTo>
                <a:cubicBezTo>
                  <a:pt x="173008" y="206147"/>
                  <a:pt x="252456" y="235128"/>
                  <a:pt x="188007" y="213645"/>
                </a:cubicBezTo>
                <a:cubicBezTo>
                  <a:pt x="185159" y="205099"/>
                  <a:pt x="185832" y="194378"/>
                  <a:pt x="179462" y="188008"/>
                </a:cubicBezTo>
                <a:cubicBezTo>
                  <a:pt x="164937" y="173483"/>
                  <a:pt x="128187" y="153825"/>
                  <a:pt x="128187" y="153825"/>
                </a:cubicBezTo>
                <a:cubicBezTo>
                  <a:pt x="125338" y="145279"/>
                  <a:pt x="126011" y="134557"/>
                  <a:pt x="119641" y="128187"/>
                </a:cubicBezTo>
                <a:cubicBezTo>
                  <a:pt x="105116" y="113662"/>
                  <a:pt x="68366" y="94004"/>
                  <a:pt x="68366" y="94004"/>
                </a:cubicBezTo>
                <a:cubicBezTo>
                  <a:pt x="62669" y="85458"/>
                  <a:pt x="55868" y="77553"/>
                  <a:pt x="51275" y="68367"/>
                </a:cubicBezTo>
                <a:cubicBezTo>
                  <a:pt x="41060" y="47937"/>
                  <a:pt x="43420" y="26329"/>
                  <a:pt x="25637" y="8546"/>
                </a:cubicBezTo>
                <a:cubicBezTo>
                  <a:pt x="19267" y="2176"/>
                  <a:pt x="0" y="0"/>
                  <a:pt x="0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928803" y="3373685"/>
            <a:ext cx="214066" cy="1290415"/>
          </a:xfrm>
          <a:custGeom>
            <a:avLst/>
            <a:gdLst>
              <a:gd name="connsiteX0" fmla="*/ 0 w 214066"/>
              <a:gd name="connsiteY0" fmla="*/ 0 h 1290415"/>
              <a:gd name="connsiteX1" fmla="*/ 25637 w 214066"/>
              <a:gd name="connsiteY1" fmla="*/ 51275 h 1290415"/>
              <a:gd name="connsiteX2" fmla="*/ 42729 w 214066"/>
              <a:gd name="connsiteY2" fmla="*/ 76913 h 1290415"/>
              <a:gd name="connsiteX3" fmla="*/ 51275 w 214066"/>
              <a:gd name="connsiteY3" fmla="*/ 111096 h 1290415"/>
              <a:gd name="connsiteX4" fmla="*/ 68366 w 214066"/>
              <a:gd name="connsiteY4" fmla="*/ 153825 h 1290415"/>
              <a:gd name="connsiteX5" fmla="*/ 119641 w 214066"/>
              <a:gd name="connsiteY5" fmla="*/ 290557 h 1290415"/>
              <a:gd name="connsiteX6" fmla="*/ 136732 w 214066"/>
              <a:gd name="connsiteY6" fmla="*/ 418744 h 1290415"/>
              <a:gd name="connsiteX7" fmla="*/ 153824 w 214066"/>
              <a:gd name="connsiteY7" fmla="*/ 504202 h 1290415"/>
              <a:gd name="connsiteX8" fmla="*/ 170916 w 214066"/>
              <a:gd name="connsiteY8" fmla="*/ 658027 h 1290415"/>
              <a:gd name="connsiteX9" fmla="*/ 188007 w 214066"/>
              <a:gd name="connsiteY9" fmla="*/ 752030 h 1290415"/>
              <a:gd name="connsiteX10" fmla="*/ 213645 w 214066"/>
              <a:gd name="connsiteY10" fmla="*/ 1196412 h 1290415"/>
              <a:gd name="connsiteX11" fmla="*/ 213645 w 214066"/>
              <a:gd name="connsiteY11" fmla="*/ 1290415 h 12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066" h="1290415">
                <a:moveTo>
                  <a:pt x="0" y="0"/>
                </a:moveTo>
                <a:cubicBezTo>
                  <a:pt x="8546" y="17092"/>
                  <a:pt x="16357" y="34571"/>
                  <a:pt x="25637" y="51275"/>
                </a:cubicBezTo>
                <a:cubicBezTo>
                  <a:pt x="30625" y="60254"/>
                  <a:pt x="38683" y="67472"/>
                  <a:pt x="42729" y="76913"/>
                </a:cubicBezTo>
                <a:cubicBezTo>
                  <a:pt x="47356" y="87708"/>
                  <a:pt x="47561" y="99954"/>
                  <a:pt x="51275" y="111096"/>
                </a:cubicBezTo>
                <a:cubicBezTo>
                  <a:pt x="56126" y="125649"/>
                  <a:pt x="63261" y="139359"/>
                  <a:pt x="68366" y="153825"/>
                </a:cubicBezTo>
                <a:cubicBezTo>
                  <a:pt x="114218" y="283739"/>
                  <a:pt x="83733" y="218744"/>
                  <a:pt x="119641" y="290557"/>
                </a:cubicBezTo>
                <a:cubicBezTo>
                  <a:pt x="122998" y="317416"/>
                  <a:pt x="131681" y="390122"/>
                  <a:pt x="136732" y="418744"/>
                </a:cubicBezTo>
                <a:cubicBezTo>
                  <a:pt x="141780" y="447352"/>
                  <a:pt x="149048" y="475547"/>
                  <a:pt x="153824" y="504202"/>
                </a:cubicBezTo>
                <a:cubicBezTo>
                  <a:pt x="167792" y="588006"/>
                  <a:pt x="157753" y="565884"/>
                  <a:pt x="170916" y="658027"/>
                </a:cubicBezTo>
                <a:cubicBezTo>
                  <a:pt x="175420" y="689555"/>
                  <a:pt x="182310" y="720696"/>
                  <a:pt x="188007" y="752030"/>
                </a:cubicBezTo>
                <a:cubicBezTo>
                  <a:pt x="198579" y="900030"/>
                  <a:pt x="209149" y="1048063"/>
                  <a:pt x="213645" y="1196412"/>
                </a:cubicBezTo>
                <a:cubicBezTo>
                  <a:pt x="214594" y="1227732"/>
                  <a:pt x="213645" y="1259081"/>
                  <a:pt x="213645" y="1290415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626935" y="1290647"/>
            <a:ext cx="384564" cy="1264778"/>
          </a:xfrm>
          <a:custGeom>
            <a:avLst/>
            <a:gdLst>
              <a:gd name="connsiteX0" fmla="*/ 384564 w 384564"/>
              <a:gd name="connsiteY0" fmla="*/ 0 h 1264778"/>
              <a:gd name="connsiteX1" fmla="*/ 333290 w 384564"/>
              <a:gd name="connsiteY1" fmla="*/ 68366 h 1264778"/>
              <a:gd name="connsiteX2" fmla="*/ 324744 w 384564"/>
              <a:gd name="connsiteY2" fmla="*/ 94004 h 1264778"/>
              <a:gd name="connsiteX3" fmla="*/ 299106 w 384564"/>
              <a:gd name="connsiteY3" fmla="*/ 128187 h 1264778"/>
              <a:gd name="connsiteX4" fmla="*/ 282015 w 384564"/>
              <a:gd name="connsiteY4" fmla="*/ 162370 h 1264778"/>
              <a:gd name="connsiteX5" fmla="*/ 264923 w 384564"/>
              <a:gd name="connsiteY5" fmla="*/ 188007 h 1264778"/>
              <a:gd name="connsiteX6" fmla="*/ 239286 w 384564"/>
              <a:gd name="connsiteY6" fmla="*/ 256374 h 1264778"/>
              <a:gd name="connsiteX7" fmla="*/ 205103 w 384564"/>
              <a:gd name="connsiteY7" fmla="*/ 333286 h 1264778"/>
              <a:gd name="connsiteX8" fmla="*/ 196557 w 384564"/>
              <a:gd name="connsiteY8" fmla="*/ 367469 h 1264778"/>
              <a:gd name="connsiteX9" fmla="*/ 179465 w 384564"/>
              <a:gd name="connsiteY9" fmla="*/ 393107 h 1264778"/>
              <a:gd name="connsiteX10" fmla="*/ 153828 w 384564"/>
              <a:gd name="connsiteY10" fmla="*/ 470019 h 1264778"/>
              <a:gd name="connsiteX11" fmla="*/ 145282 w 384564"/>
              <a:gd name="connsiteY11" fmla="*/ 546931 h 1264778"/>
              <a:gd name="connsiteX12" fmla="*/ 128190 w 384564"/>
              <a:gd name="connsiteY12" fmla="*/ 589660 h 1264778"/>
              <a:gd name="connsiteX13" fmla="*/ 94007 w 384564"/>
              <a:gd name="connsiteY13" fmla="*/ 700755 h 1264778"/>
              <a:gd name="connsiteX14" fmla="*/ 85462 w 384564"/>
              <a:gd name="connsiteY14" fmla="*/ 760576 h 1264778"/>
              <a:gd name="connsiteX15" fmla="*/ 68370 w 384564"/>
              <a:gd name="connsiteY15" fmla="*/ 820396 h 1264778"/>
              <a:gd name="connsiteX16" fmla="*/ 34187 w 384564"/>
              <a:gd name="connsiteY16" fmla="*/ 1008404 h 1264778"/>
              <a:gd name="connsiteX17" fmla="*/ 17095 w 384564"/>
              <a:gd name="connsiteY17" fmla="*/ 1128045 h 1264778"/>
              <a:gd name="connsiteX18" fmla="*/ 8549 w 384564"/>
              <a:gd name="connsiteY18" fmla="*/ 1204957 h 1264778"/>
              <a:gd name="connsiteX19" fmla="*/ 4 w 384564"/>
              <a:gd name="connsiteY19" fmla="*/ 1264778 h 12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4564" h="1264778">
                <a:moveTo>
                  <a:pt x="384564" y="0"/>
                </a:moveTo>
                <a:cubicBezTo>
                  <a:pt x="376178" y="10482"/>
                  <a:pt x="342360" y="50226"/>
                  <a:pt x="333290" y="68366"/>
                </a:cubicBezTo>
                <a:cubicBezTo>
                  <a:pt x="329261" y="76423"/>
                  <a:pt x="329213" y="86183"/>
                  <a:pt x="324744" y="94004"/>
                </a:cubicBezTo>
                <a:cubicBezTo>
                  <a:pt x="317677" y="106370"/>
                  <a:pt x="306655" y="116109"/>
                  <a:pt x="299106" y="128187"/>
                </a:cubicBezTo>
                <a:cubicBezTo>
                  <a:pt x="292354" y="138990"/>
                  <a:pt x="288335" y="151309"/>
                  <a:pt x="282015" y="162370"/>
                </a:cubicBezTo>
                <a:cubicBezTo>
                  <a:pt x="276919" y="171287"/>
                  <a:pt x="270620" y="179461"/>
                  <a:pt x="264923" y="188007"/>
                </a:cubicBezTo>
                <a:cubicBezTo>
                  <a:pt x="239527" y="264195"/>
                  <a:pt x="280155" y="143982"/>
                  <a:pt x="239286" y="256374"/>
                </a:cubicBezTo>
                <a:cubicBezTo>
                  <a:pt x="214879" y="323493"/>
                  <a:pt x="234506" y="289181"/>
                  <a:pt x="205103" y="333286"/>
                </a:cubicBezTo>
                <a:cubicBezTo>
                  <a:pt x="202254" y="344680"/>
                  <a:pt x="201184" y="356674"/>
                  <a:pt x="196557" y="367469"/>
                </a:cubicBezTo>
                <a:cubicBezTo>
                  <a:pt x="192511" y="376910"/>
                  <a:pt x="183071" y="383490"/>
                  <a:pt x="179465" y="393107"/>
                </a:cubicBezTo>
                <a:cubicBezTo>
                  <a:pt x="129761" y="525650"/>
                  <a:pt x="211321" y="355029"/>
                  <a:pt x="153828" y="470019"/>
                </a:cubicBezTo>
                <a:cubicBezTo>
                  <a:pt x="150979" y="495656"/>
                  <a:pt x="150687" y="521709"/>
                  <a:pt x="145282" y="546931"/>
                </a:cubicBezTo>
                <a:cubicBezTo>
                  <a:pt x="142068" y="561931"/>
                  <a:pt x="132701" y="574998"/>
                  <a:pt x="128190" y="589660"/>
                </a:cubicBezTo>
                <a:cubicBezTo>
                  <a:pt x="86566" y="724939"/>
                  <a:pt x="133415" y="602237"/>
                  <a:pt x="94007" y="700755"/>
                </a:cubicBezTo>
                <a:cubicBezTo>
                  <a:pt x="91159" y="720695"/>
                  <a:pt x="89682" y="740880"/>
                  <a:pt x="85462" y="760576"/>
                </a:cubicBezTo>
                <a:cubicBezTo>
                  <a:pt x="81117" y="780854"/>
                  <a:pt x="71923" y="799965"/>
                  <a:pt x="68370" y="820396"/>
                </a:cubicBezTo>
                <a:cubicBezTo>
                  <a:pt x="33229" y="1022450"/>
                  <a:pt x="72005" y="894945"/>
                  <a:pt x="34187" y="1008404"/>
                </a:cubicBezTo>
                <a:cubicBezTo>
                  <a:pt x="28490" y="1048284"/>
                  <a:pt x="21544" y="1088006"/>
                  <a:pt x="17095" y="1128045"/>
                </a:cubicBezTo>
                <a:cubicBezTo>
                  <a:pt x="14246" y="1153682"/>
                  <a:pt x="11958" y="1179388"/>
                  <a:pt x="8549" y="1204957"/>
                </a:cubicBezTo>
                <a:cubicBezTo>
                  <a:pt x="-464" y="1272559"/>
                  <a:pt x="4" y="1236682"/>
                  <a:pt x="4" y="1264778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7846172" y="3224295"/>
            <a:ext cx="1128045" cy="641431"/>
          </a:xfrm>
          <a:custGeom>
            <a:avLst/>
            <a:gdLst>
              <a:gd name="connsiteX0" fmla="*/ 0 w 1128045"/>
              <a:gd name="connsiteY0" fmla="*/ 0 h 641431"/>
              <a:gd name="connsiteX1" fmla="*/ 102550 w 1128045"/>
              <a:gd name="connsiteY1" fmla="*/ 68367 h 641431"/>
              <a:gd name="connsiteX2" fmla="*/ 136733 w 1128045"/>
              <a:gd name="connsiteY2" fmla="*/ 94004 h 641431"/>
              <a:gd name="connsiteX3" fmla="*/ 179462 w 1128045"/>
              <a:gd name="connsiteY3" fmla="*/ 111096 h 641431"/>
              <a:gd name="connsiteX4" fmla="*/ 239282 w 1128045"/>
              <a:gd name="connsiteY4" fmla="*/ 162370 h 641431"/>
              <a:gd name="connsiteX5" fmla="*/ 282011 w 1128045"/>
              <a:gd name="connsiteY5" fmla="*/ 188008 h 641431"/>
              <a:gd name="connsiteX6" fmla="*/ 341832 w 1128045"/>
              <a:gd name="connsiteY6" fmla="*/ 230737 h 641431"/>
              <a:gd name="connsiteX7" fmla="*/ 452927 w 1128045"/>
              <a:gd name="connsiteY7" fmla="*/ 273466 h 641431"/>
              <a:gd name="connsiteX8" fmla="*/ 487110 w 1128045"/>
              <a:gd name="connsiteY8" fmla="*/ 299103 h 641431"/>
              <a:gd name="connsiteX9" fmla="*/ 606752 w 1128045"/>
              <a:gd name="connsiteY9" fmla="*/ 350378 h 641431"/>
              <a:gd name="connsiteX10" fmla="*/ 640935 w 1128045"/>
              <a:gd name="connsiteY10" fmla="*/ 376015 h 641431"/>
              <a:gd name="connsiteX11" fmla="*/ 666572 w 1128045"/>
              <a:gd name="connsiteY11" fmla="*/ 393107 h 641431"/>
              <a:gd name="connsiteX12" fmla="*/ 752030 w 1128045"/>
              <a:gd name="connsiteY12" fmla="*/ 427290 h 641431"/>
              <a:gd name="connsiteX13" fmla="*/ 777667 w 1128045"/>
              <a:gd name="connsiteY13" fmla="*/ 452927 h 641431"/>
              <a:gd name="connsiteX14" fmla="*/ 811851 w 1128045"/>
              <a:gd name="connsiteY14" fmla="*/ 461473 h 641431"/>
              <a:gd name="connsiteX15" fmla="*/ 854580 w 1128045"/>
              <a:gd name="connsiteY15" fmla="*/ 487111 h 641431"/>
              <a:gd name="connsiteX16" fmla="*/ 871671 w 1128045"/>
              <a:gd name="connsiteY16" fmla="*/ 512748 h 641431"/>
              <a:gd name="connsiteX17" fmla="*/ 940038 w 1128045"/>
              <a:gd name="connsiteY17" fmla="*/ 546931 h 641431"/>
              <a:gd name="connsiteX18" fmla="*/ 1008404 w 1128045"/>
              <a:gd name="connsiteY18" fmla="*/ 589660 h 641431"/>
              <a:gd name="connsiteX19" fmla="*/ 1034041 w 1128045"/>
              <a:gd name="connsiteY19" fmla="*/ 598206 h 641431"/>
              <a:gd name="connsiteX20" fmla="*/ 1110953 w 1128045"/>
              <a:gd name="connsiteY20" fmla="*/ 640935 h 641431"/>
              <a:gd name="connsiteX21" fmla="*/ 1128045 w 1128045"/>
              <a:gd name="connsiteY21" fmla="*/ 640935 h 6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28045" h="641431">
                <a:moveTo>
                  <a:pt x="0" y="0"/>
                </a:moveTo>
                <a:cubicBezTo>
                  <a:pt x="84503" y="67604"/>
                  <a:pt x="-3126" y="1120"/>
                  <a:pt x="102550" y="68367"/>
                </a:cubicBezTo>
                <a:cubicBezTo>
                  <a:pt x="114566" y="76014"/>
                  <a:pt x="124283" y="87087"/>
                  <a:pt x="136733" y="94004"/>
                </a:cubicBezTo>
                <a:cubicBezTo>
                  <a:pt x="150143" y="101454"/>
                  <a:pt x="166052" y="103646"/>
                  <a:pt x="179462" y="111096"/>
                </a:cubicBezTo>
                <a:cubicBezTo>
                  <a:pt x="233569" y="141155"/>
                  <a:pt x="194872" y="129062"/>
                  <a:pt x="239282" y="162370"/>
                </a:cubicBezTo>
                <a:cubicBezTo>
                  <a:pt x="252570" y="172336"/>
                  <a:pt x="268191" y="178794"/>
                  <a:pt x="282011" y="188008"/>
                </a:cubicBezTo>
                <a:cubicBezTo>
                  <a:pt x="302400" y="201601"/>
                  <a:pt x="320962" y="217894"/>
                  <a:pt x="341832" y="230737"/>
                </a:cubicBezTo>
                <a:cubicBezTo>
                  <a:pt x="387216" y="258665"/>
                  <a:pt x="401257" y="258703"/>
                  <a:pt x="452927" y="273466"/>
                </a:cubicBezTo>
                <a:cubicBezTo>
                  <a:pt x="464321" y="282012"/>
                  <a:pt x="474371" y="292733"/>
                  <a:pt x="487110" y="299103"/>
                </a:cubicBezTo>
                <a:cubicBezTo>
                  <a:pt x="525918" y="318507"/>
                  <a:pt x="572041" y="324345"/>
                  <a:pt x="606752" y="350378"/>
                </a:cubicBezTo>
                <a:cubicBezTo>
                  <a:pt x="618146" y="358924"/>
                  <a:pt x="629345" y="367736"/>
                  <a:pt x="640935" y="376015"/>
                </a:cubicBezTo>
                <a:cubicBezTo>
                  <a:pt x="649293" y="381985"/>
                  <a:pt x="657247" y="388803"/>
                  <a:pt x="666572" y="393107"/>
                </a:cubicBezTo>
                <a:cubicBezTo>
                  <a:pt x="694428" y="405964"/>
                  <a:pt x="752030" y="427290"/>
                  <a:pt x="752030" y="427290"/>
                </a:cubicBezTo>
                <a:cubicBezTo>
                  <a:pt x="760576" y="435836"/>
                  <a:pt x="767174" y="446931"/>
                  <a:pt x="777667" y="452927"/>
                </a:cubicBezTo>
                <a:cubicBezTo>
                  <a:pt x="787865" y="458754"/>
                  <a:pt x="801118" y="456703"/>
                  <a:pt x="811851" y="461473"/>
                </a:cubicBezTo>
                <a:cubicBezTo>
                  <a:pt x="827030" y="468219"/>
                  <a:pt x="840337" y="478565"/>
                  <a:pt x="854580" y="487111"/>
                </a:cubicBezTo>
                <a:cubicBezTo>
                  <a:pt x="860277" y="495657"/>
                  <a:pt x="863257" y="506858"/>
                  <a:pt x="871671" y="512748"/>
                </a:cubicBezTo>
                <a:cubicBezTo>
                  <a:pt x="892544" y="527359"/>
                  <a:pt x="918839" y="532798"/>
                  <a:pt x="940038" y="546931"/>
                </a:cubicBezTo>
                <a:cubicBezTo>
                  <a:pt x="960380" y="560493"/>
                  <a:pt x="987782" y="579349"/>
                  <a:pt x="1008404" y="589660"/>
                </a:cubicBezTo>
                <a:cubicBezTo>
                  <a:pt x="1016461" y="593688"/>
                  <a:pt x="1026167" y="593831"/>
                  <a:pt x="1034041" y="598206"/>
                </a:cubicBezTo>
                <a:cubicBezTo>
                  <a:pt x="1072585" y="619619"/>
                  <a:pt x="1074698" y="633684"/>
                  <a:pt x="1110953" y="640935"/>
                </a:cubicBezTo>
                <a:cubicBezTo>
                  <a:pt x="1116540" y="642052"/>
                  <a:pt x="1122348" y="640935"/>
                  <a:pt x="1128045" y="640935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030195" y="5858142"/>
            <a:ext cx="504202" cy="247828"/>
          </a:xfrm>
          <a:custGeom>
            <a:avLst/>
            <a:gdLst>
              <a:gd name="connsiteX0" fmla="*/ 504202 w 504202"/>
              <a:gd name="connsiteY0" fmla="*/ 0 h 247828"/>
              <a:gd name="connsiteX1" fmla="*/ 461473 w 504202"/>
              <a:gd name="connsiteY1" fmla="*/ 25637 h 247828"/>
              <a:gd name="connsiteX2" fmla="*/ 367469 w 504202"/>
              <a:gd name="connsiteY2" fmla="*/ 42729 h 247828"/>
              <a:gd name="connsiteX3" fmla="*/ 316194 w 504202"/>
              <a:gd name="connsiteY3" fmla="*/ 68366 h 247828"/>
              <a:gd name="connsiteX4" fmla="*/ 264920 w 504202"/>
              <a:gd name="connsiteY4" fmla="*/ 85458 h 247828"/>
              <a:gd name="connsiteX5" fmla="*/ 239282 w 504202"/>
              <a:gd name="connsiteY5" fmla="*/ 102549 h 247828"/>
              <a:gd name="connsiteX6" fmla="*/ 213645 w 504202"/>
              <a:gd name="connsiteY6" fmla="*/ 111095 h 247828"/>
              <a:gd name="connsiteX7" fmla="*/ 162370 w 504202"/>
              <a:gd name="connsiteY7" fmla="*/ 145278 h 247828"/>
              <a:gd name="connsiteX8" fmla="*/ 128187 w 504202"/>
              <a:gd name="connsiteY8" fmla="*/ 162370 h 247828"/>
              <a:gd name="connsiteX9" fmla="*/ 68366 w 504202"/>
              <a:gd name="connsiteY9" fmla="*/ 196553 h 247828"/>
              <a:gd name="connsiteX10" fmla="*/ 42729 w 504202"/>
              <a:gd name="connsiteY10" fmla="*/ 213645 h 247828"/>
              <a:gd name="connsiteX11" fmla="*/ 0 w 504202"/>
              <a:gd name="connsiteY11" fmla="*/ 247828 h 2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202" h="247828">
                <a:moveTo>
                  <a:pt x="504202" y="0"/>
                </a:moveTo>
                <a:cubicBezTo>
                  <a:pt x="489959" y="8546"/>
                  <a:pt x="476895" y="19468"/>
                  <a:pt x="461473" y="25637"/>
                </a:cubicBezTo>
                <a:cubicBezTo>
                  <a:pt x="452941" y="29050"/>
                  <a:pt x="372008" y="41973"/>
                  <a:pt x="367469" y="42729"/>
                </a:cubicBezTo>
                <a:cubicBezTo>
                  <a:pt x="273972" y="73896"/>
                  <a:pt x="415591" y="24190"/>
                  <a:pt x="316194" y="68366"/>
                </a:cubicBezTo>
                <a:cubicBezTo>
                  <a:pt x="299731" y="75683"/>
                  <a:pt x="279910" y="75465"/>
                  <a:pt x="264920" y="85458"/>
                </a:cubicBezTo>
                <a:cubicBezTo>
                  <a:pt x="256374" y="91155"/>
                  <a:pt x="248469" y="97956"/>
                  <a:pt x="239282" y="102549"/>
                </a:cubicBezTo>
                <a:cubicBezTo>
                  <a:pt x="231225" y="106577"/>
                  <a:pt x="221519" y="106720"/>
                  <a:pt x="213645" y="111095"/>
                </a:cubicBezTo>
                <a:cubicBezTo>
                  <a:pt x="195688" y="121071"/>
                  <a:pt x="180743" y="136091"/>
                  <a:pt x="162370" y="145278"/>
                </a:cubicBezTo>
                <a:cubicBezTo>
                  <a:pt x="150976" y="150975"/>
                  <a:pt x="138553" y="154965"/>
                  <a:pt x="128187" y="162370"/>
                </a:cubicBezTo>
                <a:cubicBezTo>
                  <a:pt x="73358" y="201534"/>
                  <a:pt x="134571" y="180001"/>
                  <a:pt x="68366" y="196553"/>
                </a:cubicBezTo>
                <a:cubicBezTo>
                  <a:pt x="59820" y="202250"/>
                  <a:pt x="50619" y="207070"/>
                  <a:pt x="42729" y="213645"/>
                </a:cubicBezTo>
                <a:cubicBezTo>
                  <a:pt x="-2482" y="251321"/>
                  <a:pt x="35843" y="229906"/>
                  <a:pt x="0" y="247828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427143" y="3627923"/>
            <a:ext cx="675117" cy="333286"/>
          </a:xfrm>
          <a:custGeom>
            <a:avLst/>
            <a:gdLst>
              <a:gd name="connsiteX0" fmla="*/ 0 w 675117"/>
              <a:gd name="connsiteY0" fmla="*/ 0 h 333286"/>
              <a:gd name="connsiteX1" fmla="*/ 42729 w 675117"/>
              <a:gd name="connsiteY1" fmla="*/ 8546 h 333286"/>
              <a:gd name="connsiteX2" fmla="*/ 94003 w 675117"/>
              <a:gd name="connsiteY2" fmla="*/ 42729 h 333286"/>
              <a:gd name="connsiteX3" fmla="*/ 153824 w 675117"/>
              <a:gd name="connsiteY3" fmla="*/ 76912 h 333286"/>
              <a:gd name="connsiteX4" fmla="*/ 170916 w 675117"/>
              <a:gd name="connsiteY4" fmla="*/ 102549 h 333286"/>
              <a:gd name="connsiteX5" fmla="*/ 196553 w 675117"/>
              <a:gd name="connsiteY5" fmla="*/ 111095 h 333286"/>
              <a:gd name="connsiteX6" fmla="*/ 230736 w 675117"/>
              <a:gd name="connsiteY6" fmla="*/ 128187 h 333286"/>
              <a:gd name="connsiteX7" fmla="*/ 282011 w 675117"/>
              <a:gd name="connsiteY7" fmla="*/ 162370 h 333286"/>
              <a:gd name="connsiteX8" fmla="*/ 307648 w 675117"/>
              <a:gd name="connsiteY8" fmla="*/ 170916 h 333286"/>
              <a:gd name="connsiteX9" fmla="*/ 358923 w 675117"/>
              <a:gd name="connsiteY9" fmla="*/ 205099 h 333286"/>
              <a:gd name="connsiteX10" fmla="*/ 427289 w 675117"/>
              <a:gd name="connsiteY10" fmla="*/ 230736 h 333286"/>
              <a:gd name="connsiteX11" fmla="*/ 495656 w 675117"/>
              <a:gd name="connsiteY11" fmla="*/ 264920 h 333286"/>
              <a:gd name="connsiteX12" fmla="*/ 529839 w 675117"/>
              <a:gd name="connsiteY12" fmla="*/ 282011 h 333286"/>
              <a:gd name="connsiteX13" fmla="*/ 572568 w 675117"/>
              <a:gd name="connsiteY13" fmla="*/ 290557 h 333286"/>
              <a:gd name="connsiteX14" fmla="*/ 649480 w 675117"/>
              <a:gd name="connsiteY14" fmla="*/ 324740 h 333286"/>
              <a:gd name="connsiteX15" fmla="*/ 675117 w 675117"/>
              <a:gd name="connsiteY15" fmla="*/ 333286 h 33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117" h="333286">
                <a:moveTo>
                  <a:pt x="0" y="0"/>
                </a:moveTo>
                <a:cubicBezTo>
                  <a:pt x="14243" y="2849"/>
                  <a:pt x="29506" y="2535"/>
                  <a:pt x="42729" y="8546"/>
                </a:cubicBezTo>
                <a:cubicBezTo>
                  <a:pt x="61429" y="17046"/>
                  <a:pt x="75630" y="33543"/>
                  <a:pt x="94003" y="42729"/>
                </a:cubicBezTo>
                <a:cubicBezTo>
                  <a:pt x="137374" y="64413"/>
                  <a:pt x="117587" y="52753"/>
                  <a:pt x="153824" y="76912"/>
                </a:cubicBezTo>
                <a:cubicBezTo>
                  <a:pt x="159521" y="85458"/>
                  <a:pt x="162896" y="96133"/>
                  <a:pt x="170916" y="102549"/>
                </a:cubicBezTo>
                <a:cubicBezTo>
                  <a:pt x="177950" y="108176"/>
                  <a:pt x="188273" y="107546"/>
                  <a:pt x="196553" y="111095"/>
                </a:cubicBezTo>
                <a:cubicBezTo>
                  <a:pt x="208262" y="116113"/>
                  <a:pt x="219812" y="121633"/>
                  <a:pt x="230736" y="128187"/>
                </a:cubicBezTo>
                <a:cubicBezTo>
                  <a:pt x="248350" y="138756"/>
                  <a:pt x="262524" y="155874"/>
                  <a:pt x="282011" y="162370"/>
                </a:cubicBezTo>
                <a:cubicBezTo>
                  <a:pt x="290557" y="165219"/>
                  <a:pt x="299774" y="166541"/>
                  <a:pt x="307648" y="170916"/>
                </a:cubicBezTo>
                <a:cubicBezTo>
                  <a:pt x="325605" y="180892"/>
                  <a:pt x="338995" y="200117"/>
                  <a:pt x="358923" y="205099"/>
                </a:cubicBezTo>
                <a:cubicBezTo>
                  <a:pt x="396308" y="214445"/>
                  <a:pt x="392533" y="210876"/>
                  <a:pt x="427289" y="230736"/>
                </a:cubicBezTo>
                <a:cubicBezTo>
                  <a:pt x="506741" y="276137"/>
                  <a:pt x="382080" y="214442"/>
                  <a:pt x="495656" y="264920"/>
                </a:cubicBezTo>
                <a:cubicBezTo>
                  <a:pt x="507297" y="270094"/>
                  <a:pt x="517754" y="277983"/>
                  <a:pt x="529839" y="282011"/>
                </a:cubicBezTo>
                <a:cubicBezTo>
                  <a:pt x="543619" y="286604"/>
                  <a:pt x="558325" y="287708"/>
                  <a:pt x="572568" y="290557"/>
                </a:cubicBezTo>
                <a:cubicBezTo>
                  <a:pt x="633452" y="327087"/>
                  <a:pt x="593467" y="308736"/>
                  <a:pt x="649480" y="324740"/>
                </a:cubicBezTo>
                <a:cubicBezTo>
                  <a:pt x="658141" y="327215"/>
                  <a:pt x="675117" y="333286"/>
                  <a:pt x="675117" y="333286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495509" y="4174854"/>
            <a:ext cx="623843" cy="282011"/>
          </a:xfrm>
          <a:custGeom>
            <a:avLst/>
            <a:gdLst>
              <a:gd name="connsiteX0" fmla="*/ 0 w 623843"/>
              <a:gd name="connsiteY0" fmla="*/ 282011 h 282011"/>
              <a:gd name="connsiteX1" fmla="*/ 42729 w 623843"/>
              <a:gd name="connsiteY1" fmla="*/ 264919 h 282011"/>
              <a:gd name="connsiteX2" fmla="*/ 68366 w 623843"/>
              <a:gd name="connsiteY2" fmla="*/ 256374 h 282011"/>
              <a:gd name="connsiteX3" fmla="*/ 94004 w 623843"/>
              <a:gd name="connsiteY3" fmla="*/ 239282 h 282011"/>
              <a:gd name="connsiteX4" fmla="*/ 128187 w 623843"/>
              <a:gd name="connsiteY4" fmla="*/ 222190 h 282011"/>
              <a:gd name="connsiteX5" fmla="*/ 153824 w 623843"/>
              <a:gd name="connsiteY5" fmla="*/ 205099 h 282011"/>
              <a:gd name="connsiteX6" fmla="*/ 196553 w 623843"/>
              <a:gd name="connsiteY6" fmla="*/ 196553 h 282011"/>
              <a:gd name="connsiteX7" fmla="*/ 273465 w 623843"/>
              <a:gd name="connsiteY7" fmla="*/ 170916 h 282011"/>
              <a:gd name="connsiteX8" fmla="*/ 299103 w 623843"/>
              <a:gd name="connsiteY8" fmla="*/ 162370 h 282011"/>
              <a:gd name="connsiteX9" fmla="*/ 376015 w 623843"/>
              <a:gd name="connsiteY9" fmla="*/ 145278 h 282011"/>
              <a:gd name="connsiteX10" fmla="*/ 427290 w 623843"/>
              <a:gd name="connsiteY10" fmla="*/ 119641 h 282011"/>
              <a:gd name="connsiteX11" fmla="*/ 487110 w 623843"/>
              <a:gd name="connsiteY11" fmla="*/ 94003 h 282011"/>
              <a:gd name="connsiteX12" fmla="*/ 504202 w 623843"/>
              <a:gd name="connsiteY12" fmla="*/ 68366 h 282011"/>
              <a:gd name="connsiteX13" fmla="*/ 555477 w 623843"/>
              <a:gd name="connsiteY13" fmla="*/ 51275 h 282011"/>
              <a:gd name="connsiteX14" fmla="*/ 581114 w 623843"/>
              <a:gd name="connsiteY14" fmla="*/ 34183 h 282011"/>
              <a:gd name="connsiteX15" fmla="*/ 606751 w 623843"/>
              <a:gd name="connsiteY15" fmla="*/ 25637 h 282011"/>
              <a:gd name="connsiteX16" fmla="*/ 623843 w 623843"/>
              <a:gd name="connsiteY16" fmla="*/ 0 h 28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3843" h="282011">
                <a:moveTo>
                  <a:pt x="0" y="282011"/>
                </a:moveTo>
                <a:cubicBezTo>
                  <a:pt x="14243" y="276314"/>
                  <a:pt x="28365" y="270305"/>
                  <a:pt x="42729" y="264919"/>
                </a:cubicBezTo>
                <a:cubicBezTo>
                  <a:pt x="51163" y="261756"/>
                  <a:pt x="60309" y="260402"/>
                  <a:pt x="68366" y="256374"/>
                </a:cubicBezTo>
                <a:cubicBezTo>
                  <a:pt x="77553" y="251781"/>
                  <a:pt x="85086" y="244378"/>
                  <a:pt x="94004" y="239282"/>
                </a:cubicBezTo>
                <a:cubicBezTo>
                  <a:pt x="105065" y="232961"/>
                  <a:pt x="117126" y="228510"/>
                  <a:pt x="128187" y="222190"/>
                </a:cubicBezTo>
                <a:cubicBezTo>
                  <a:pt x="137104" y="217094"/>
                  <a:pt x="144207" y="208705"/>
                  <a:pt x="153824" y="205099"/>
                </a:cubicBezTo>
                <a:cubicBezTo>
                  <a:pt x="167424" y="199999"/>
                  <a:pt x="182587" y="200543"/>
                  <a:pt x="196553" y="196553"/>
                </a:cubicBezTo>
                <a:cubicBezTo>
                  <a:pt x="222537" y="189129"/>
                  <a:pt x="247828" y="179462"/>
                  <a:pt x="273465" y="170916"/>
                </a:cubicBezTo>
                <a:cubicBezTo>
                  <a:pt x="282011" y="168067"/>
                  <a:pt x="290364" y="164555"/>
                  <a:pt x="299103" y="162370"/>
                </a:cubicBezTo>
                <a:cubicBezTo>
                  <a:pt x="347377" y="150301"/>
                  <a:pt x="321769" y="156127"/>
                  <a:pt x="376015" y="145278"/>
                </a:cubicBezTo>
                <a:cubicBezTo>
                  <a:pt x="449495" y="96293"/>
                  <a:pt x="356520" y="155027"/>
                  <a:pt x="427290" y="119641"/>
                </a:cubicBezTo>
                <a:cubicBezTo>
                  <a:pt x="486308" y="90132"/>
                  <a:pt x="415966" y="111790"/>
                  <a:pt x="487110" y="94003"/>
                </a:cubicBezTo>
                <a:cubicBezTo>
                  <a:pt x="492807" y="85457"/>
                  <a:pt x="495492" y="73809"/>
                  <a:pt x="504202" y="68366"/>
                </a:cubicBezTo>
                <a:cubicBezTo>
                  <a:pt x="519480" y="58818"/>
                  <a:pt x="555477" y="51275"/>
                  <a:pt x="555477" y="51275"/>
                </a:cubicBezTo>
                <a:cubicBezTo>
                  <a:pt x="564023" y="45578"/>
                  <a:pt x="571928" y="38776"/>
                  <a:pt x="581114" y="34183"/>
                </a:cubicBezTo>
                <a:cubicBezTo>
                  <a:pt x="589171" y="30154"/>
                  <a:pt x="599717" y="31264"/>
                  <a:pt x="606751" y="25637"/>
                </a:cubicBezTo>
                <a:cubicBezTo>
                  <a:pt x="614771" y="19221"/>
                  <a:pt x="623843" y="0"/>
                  <a:pt x="623843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108675" y="5935052"/>
            <a:ext cx="196980" cy="846034"/>
          </a:xfrm>
          <a:custGeom>
            <a:avLst/>
            <a:gdLst>
              <a:gd name="connsiteX0" fmla="*/ 111522 w 196980"/>
              <a:gd name="connsiteY0" fmla="*/ 0 h 846034"/>
              <a:gd name="connsiteX1" fmla="*/ 77339 w 196980"/>
              <a:gd name="connsiteY1" fmla="*/ 51275 h 846034"/>
              <a:gd name="connsiteX2" fmla="*/ 51702 w 196980"/>
              <a:gd name="connsiteY2" fmla="*/ 76912 h 846034"/>
              <a:gd name="connsiteX3" fmla="*/ 26065 w 196980"/>
              <a:gd name="connsiteY3" fmla="*/ 162370 h 846034"/>
              <a:gd name="connsiteX4" fmla="*/ 8973 w 196980"/>
              <a:gd name="connsiteY4" fmla="*/ 188007 h 846034"/>
              <a:gd name="connsiteX5" fmla="*/ 427 w 196980"/>
              <a:gd name="connsiteY5" fmla="*/ 290557 h 846034"/>
              <a:gd name="connsiteX6" fmla="*/ 26065 w 196980"/>
              <a:gd name="connsiteY6" fmla="*/ 435835 h 846034"/>
              <a:gd name="connsiteX7" fmla="*/ 43156 w 196980"/>
              <a:gd name="connsiteY7" fmla="*/ 521293 h 846034"/>
              <a:gd name="connsiteX8" fmla="*/ 51702 w 196980"/>
              <a:gd name="connsiteY8" fmla="*/ 546931 h 846034"/>
              <a:gd name="connsiteX9" fmla="*/ 60248 w 196980"/>
              <a:gd name="connsiteY9" fmla="*/ 589660 h 846034"/>
              <a:gd name="connsiteX10" fmla="*/ 77339 w 196980"/>
              <a:gd name="connsiteY10" fmla="*/ 615297 h 846034"/>
              <a:gd name="connsiteX11" fmla="*/ 94431 w 196980"/>
              <a:gd name="connsiteY11" fmla="*/ 675118 h 846034"/>
              <a:gd name="connsiteX12" fmla="*/ 102977 w 196980"/>
              <a:gd name="connsiteY12" fmla="*/ 709301 h 846034"/>
              <a:gd name="connsiteX13" fmla="*/ 111522 w 196980"/>
              <a:gd name="connsiteY13" fmla="*/ 734938 h 846034"/>
              <a:gd name="connsiteX14" fmla="*/ 137160 w 196980"/>
              <a:gd name="connsiteY14" fmla="*/ 803305 h 846034"/>
              <a:gd name="connsiteX15" fmla="*/ 162797 w 196980"/>
              <a:gd name="connsiteY15" fmla="*/ 828942 h 846034"/>
              <a:gd name="connsiteX16" fmla="*/ 196980 w 196980"/>
              <a:gd name="connsiteY16" fmla="*/ 846034 h 84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6980" h="846034">
                <a:moveTo>
                  <a:pt x="111522" y="0"/>
                </a:moveTo>
                <a:cubicBezTo>
                  <a:pt x="100128" y="17092"/>
                  <a:pt x="89950" y="35060"/>
                  <a:pt x="77339" y="51275"/>
                </a:cubicBezTo>
                <a:cubicBezTo>
                  <a:pt x="69919" y="60815"/>
                  <a:pt x="57571" y="66347"/>
                  <a:pt x="51702" y="76912"/>
                </a:cubicBezTo>
                <a:cubicBezTo>
                  <a:pt x="15790" y="141554"/>
                  <a:pt x="48827" y="109258"/>
                  <a:pt x="26065" y="162370"/>
                </a:cubicBezTo>
                <a:cubicBezTo>
                  <a:pt x="22019" y="171810"/>
                  <a:pt x="14670" y="179461"/>
                  <a:pt x="8973" y="188007"/>
                </a:cubicBezTo>
                <a:cubicBezTo>
                  <a:pt x="6124" y="222190"/>
                  <a:pt x="-1933" y="256336"/>
                  <a:pt x="427" y="290557"/>
                </a:cubicBezTo>
                <a:cubicBezTo>
                  <a:pt x="3810" y="339615"/>
                  <a:pt x="16421" y="387616"/>
                  <a:pt x="26065" y="435835"/>
                </a:cubicBezTo>
                <a:cubicBezTo>
                  <a:pt x="31762" y="464321"/>
                  <a:pt x="33970" y="493734"/>
                  <a:pt x="43156" y="521293"/>
                </a:cubicBezTo>
                <a:cubicBezTo>
                  <a:pt x="46005" y="529839"/>
                  <a:pt x="49517" y="538192"/>
                  <a:pt x="51702" y="546931"/>
                </a:cubicBezTo>
                <a:cubicBezTo>
                  <a:pt x="55225" y="561022"/>
                  <a:pt x="55148" y="576060"/>
                  <a:pt x="60248" y="589660"/>
                </a:cubicBezTo>
                <a:cubicBezTo>
                  <a:pt x="63854" y="599277"/>
                  <a:pt x="71642" y="606751"/>
                  <a:pt x="77339" y="615297"/>
                </a:cubicBezTo>
                <a:cubicBezTo>
                  <a:pt x="104055" y="722157"/>
                  <a:pt x="69911" y="589299"/>
                  <a:pt x="94431" y="675118"/>
                </a:cubicBezTo>
                <a:cubicBezTo>
                  <a:pt x="97658" y="686411"/>
                  <a:pt x="99750" y="698008"/>
                  <a:pt x="102977" y="709301"/>
                </a:cubicBezTo>
                <a:cubicBezTo>
                  <a:pt x="105452" y="717962"/>
                  <a:pt x="109047" y="726277"/>
                  <a:pt x="111522" y="734938"/>
                </a:cubicBezTo>
                <a:cubicBezTo>
                  <a:pt x="120042" y="764758"/>
                  <a:pt x="118196" y="776755"/>
                  <a:pt x="137160" y="803305"/>
                </a:cubicBezTo>
                <a:cubicBezTo>
                  <a:pt x="144184" y="813139"/>
                  <a:pt x="152741" y="822238"/>
                  <a:pt x="162797" y="828942"/>
                </a:cubicBezTo>
                <a:cubicBezTo>
                  <a:pt x="221705" y="868214"/>
                  <a:pt x="168897" y="817947"/>
                  <a:pt x="196980" y="846034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872311" y="6272613"/>
            <a:ext cx="42729" cy="188008"/>
          </a:xfrm>
          <a:custGeom>
            <a:avLst/>
            <a:gdLst>
              <a:gd name="connsiteX0" fmla="*/ 42729 w 42729"/>
              <a:gd name="connsiteY0" fmla="*/ 188008 h 188008"/>
              <a:gd name="connsiteX1" fmla="*/ 25638 w 42729"/>
              <a:gd name="connsiteY1" fmla="*/ 85458 h 188008"/>
              <a:gd name="connsiteX2" fmla="*/ 0 w 42729"/>
              <a:gd name="connsiteY2" fmla="*/ 0 h 1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29" h="188008">
                <a:moveTo>
                  <a:pt x="42729" y="188008"/>
                </a:moveTo>
                <a:cubicBezTo>
                  <a:pt x="37032" y="153825"/>
                  <a:pt x="34043" y="119078"/>
                  <a:pt x="25638" y="85458"/>
                </a:cubicBezTo>
                <a:cubicBezTo>
                  <a:pt x="7001" y="10912"/>
                  <a:pt x="19051" y="38102"/>
                  <a:pt x="0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534397" y="5858142"/>
            <a:ext cx="179672" cy="623843"/>
          </a:xfrm>
          <a:custGeom>
            <a:avLst/>
            <a:gdLst>
              <a:gd name="connsiteX0" fmla="*/ 0 w 179672"/>
              <a:gd name="connsiteY0" fmla="*/ 0 h 623843"/>
              <a:gd name="connsiteX1" fmla="*/ 34183 w 179672"/>
              <a:gd name="connsiteY1" fmla="*/ 128187 h 623843"/>
              <a:gd name="connsiteX2" fmla="*/ 51275 w 179672"/>
              <a:gd name="connsiteY2" fmla="*/ 153824 h 623843"/>
              <a:gd name="connsiteX3" fmla="*/ 76912 w 179672"/>
              <a:gd name="connsiteY3" fmla="*/ 213645 h 623843"/>
              <a:gd name="connsiteX4" fmla="*/ 85458 w 179672"/>
              <a:gd name="connsiteY4" fmla="*/ 247828 h 623843"/>
              <a:gd name="connsiteX5" fmla="*/ 94003 w 179672"/>
              <a:gd name="connsiteY5" fmla="*/ 273465 h 623843"/>
              <a:gd name="connsiteX6" fmla="*/ 102549 w 179672"/>
              <a:gd name="connsiteY6" fmla="*/ 307648 h 623843"/>
              <a:gd name="connsiteX7" fmla="*/ 111095 w 179672"/>
              <a:gd name="connsiteY7" fmla="*/ 333286 h 623843"/>
              <a:gd name="connsiteX8" fmla="*/ 119641 w 179672"/>
              <a:gd name="connsiteY8" fmla="*/ 367469 h 623843"/>
              <a:gd name="connsiteX9" fmla="*/ 136732 w 179672"/>
              <a:gd name="connsiteY9" fmla="*/ 393106 h 623843"/>
              <a:gd name="connsiteX10" fmla="*/ 162370 w 179672"/>
              <a:gd name="connsiteY10" fmla="*/ 504202 h 623843"/>
              <a:gd name="connsiteX11" fmla="*/ 170916 w 179672"/>
              <a:gd name="connsiteY11" fmla="*/ 529839 h 623843"/>
              <a:gd name="connsiteX12" fmla="*/ 179461 w 179672"/>
              <a:gd name="connsiteY12" fmla="*/ 623843 h 6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672" h="623843">
                <a:moveTo>
                  <a:pt x="0" y="0"/>
                </a:moveTo>
                <a:cubicBezTo>
                  <a:pt x="2489" y="11203"/>
                  <a:pt x="21484" y="109139"/>
                  <a:pt x="34183" y="128187"/>
                </a:cubicBezTo>
                <a:lnTo>
                  <a:pt x="51275" y="153824"/>
                </a:lnTo>
                <a:cubicBezTo>
                  <a:pt x="75804" y="251950"/>
                  <a:pt x="41505" y="131030"/>
                  <a:pt x="76912" y="213645"/>
                </a:cubicBezTo>
                <a:cubicBezTo>
                  <a:pt x="81539" y="224440"/>
                  <a:pt x="82231" y="236535"/>
                  <a:pt x="85458" y="247828"/>
                </a:cubicBezTo>
                <a:cubicBezTo>
                  <a:pt x="87933" y="256489"/>
                  <a:pt x="91528" y="264804"/>
                  <a:pt x="94003" y="273465"/>
                </a:cubicBezTo>
                <a:cubicBezTo>
                  <a:pt x="97230" y="284758"/>
                  <a:pt x="99322" y="296355"/>
                  <a:pt x="102549" y="307648"/>
                </a:cubicBezTo>
                <a:cubicBezTo>
                  <a:pt x="105024" y="316310"/>
                  <a:pt x="108620" y="324624"/>
                  <a:pt x="111095" y="333286"/>
                </a:cubicBezTo>
                <a:cubicBezTo>
                  <a:pt x="114322" y="344579"/>
                  <a:pt x="115014" y="356674"/>
                  <a:pt x="119641" y="367469"/>
                </a:cubicBezTo>
                <a:cubicBezTo>
                  <a:pt x="123687" y="376909"/>
                  <a:pt x="131035" y="384560"/>
                  <a:pt x="136732" y="393106"/>
                </a:cubicBezTo>
                <a:cubicBezTo>
                  <a:pt x="143511" y="427000"/>
                  <a:pt x="152063" y="473283"/>
                  <a:pt x="162370" y="504202"/>
                </a:cubicBezTo>
                <a:lnTo>
                  <a:pt x="170916" y="529839"/>
                </a:lnTo>
                <a:cubicBezTo>
                  <a:pt x="181802" y="595163"/>
                  <a:pt x="179461" y="563787"/>
                  <a:pt x="179461" y="623843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224251" y="5903455"/>
            <a:ext cx="640935" cy="533216"/>
          </a:xfrm>
          <a:custGeom>
            <a:avLst/>
            <a:gdLst>
              <a:gd name="connsiteX0" fmla="*/ 640935 w 640935"/>
              <a:gd name="connsiteY0" fmla="*/ 0 h 533216"/>
              <a:gd name="connsiteX1" fmla="*/ 615298 w 640935"/>
              <a:gd name="connsiteY1" fmla="*/ 42729 h 533216"/>
              <a:gd name="connsiteX2" fmla="*/ 640935 w 640935"/>
              <a:gd name="connsiteY2" fmla="*/ 410198 h 533216"/>
              <a:gd name="connsiteX3" fmla="*/ 623843 w 640935"/>
              <a:gd name="connsiteY3" fmla="*/ 521293 h 533216"/>
              <a:gd name="connsiteX4" fmla="*/ 546931 w 640935"/>
              <a:gd name="connsiteY4" fmla="*/ 529839 h 533216"/>
              <a:gd name="connsiteX5" fmla="*/ 401653 w 640935"/>
              <a:gd name="connsiteY5" fmla="*/ 521293 h 533216"/>
              <a:gd name="connsiteX6" fmla="*/ 333286 w 640935"/>
              <a:gd name="connsiteY6" fmla="*/ 504201 h 533216"/>
              <a:gd name="connsiteX7" fmla="*/ 282012 w 640935"/>
              <a:gd name="connsiteY7" fmla="*/ 487110 h 533216"/>
              <a:gd name="connsiteX8" fmla="*/ 239283 w 640935"/>
              <a:gd name="connsiteY8" fmla="*/ 478564 h 533216"/>
              <a:gd name="connsiteX9" fmla="*/ 179462 w 640935"/>
              <a:gd name="connsiteY9" fmla="*/ 461472 h 533216"/>
              <a:gd name="connsiteX10" fmla="*/ 145279 w 640935"/>
              <a:gd name="connsiteY10" fmla="*/ 452927 h 533216"/>
              <a:gd name="connsiteX11" fmla="*/ 94004 w 640935"/>
              <a:gd name="connsiteY11" fmla="*/ 410198 h 533216"/>
              <a:gd name="connsiteX12" fmla="*/ 85458 w 640935"/>
              <a:gd name="connsiteY12" fmla="*/ 384560 h 533216"/>
              <a:gd name="connsiteX13" fmla="*/ 68367 w 640935"/>
              <a:gd name="connsiteY13" fmla="*/ 358923 h 533216"/>
              <a:gd name="connsiteX14" fmla="*/ 59821 w 640935"/>
              <a:gd name="connsiteY14" fmla="*/ 333286 h 533216"/>
              <a:gd name="connsiteX15" fmla="*/ 34184 w 640935"/>
              <a:gd name="connsiteY15" fmla="*/ 316194 h 533216"/>
              <a:gd name="connsiteX16" fmla="*/ 8546 w 640935"/>
              <a:gd name="connsiteY16" fmla="*/ 247828 h 533216"/>
              <a:gd name="connsiteX17" fmla="*/ 0 w 640935"/>
              <a:gd name="connsiteY17" fmla="*/ 247828 h 53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0935" h="533216">
                <a:moveTo>
                  <a:pt x="640935" y="0"/>
                </a:moveTo>
                <a:cubicBezTo>
                  <a:pt x="632389" y="14243"/>
                  <a:pt x="615298" y="26119"/>
                  <a:pt x="615298" y="42729"/>
                </a:cubicBezTo>
                <a:cubicBezTo>
                  <a:pt x="615298" y="165516"/>
                  <a:pt x="640935" y="410198"/>
                  <a:pt x="640935" y="410198"/>
                </a:cubicBezTo>
                <a:cubicBezTo>
                  <a:pt x="635238" y="447230"/>
                  <a:pt x="646991" y="491832"/>
                  <a:pt x="623843" y="521293"/>
                </a:cubicBezTo>
                <a:cubicBezTo>
                  <a:pt x="607906" y="541576"/>
                  <a:pt x="572726" y="529839"/>
                  <a:pt x="546931" y="529839"/>
                </a:cubicBezTo>
                <a:cubicBezTo>
                  <a:pt x="498421" y="529839"/>
                  <a:pt x="450079" y="524142"/>
                  <a:pt x="401653" y="521293"/>
                </a:cubicBezTo>
                <a:cubicBezTo>
                  <a:pt x="378864" y="515596"/>
                  <a:pt x="355571" y="511629"/>
                  <a:pt x="333286" y="504201"/>
                </a:cubicBezTo>
                <a:cubicBezTo>
                  <a:pt x="316195" y="498504"/>
                  <a:pt x="299393" y="491850"/>
                  <a:pt x="282012" y="487110"/>
                </a:cubicBezTo>
                <a:cubicBezTo>
                  <a:pt x="267999" y="483288"/>
                  <a:pt x="253462" y="481715"/>
                  <a:pt x="239283" y="478564"/>
                </a:cubicBezTo>
                <a:cubicBezTo>
                  <a:pt x="179161" y="465203"/>
                  <a:pt x="229435" y="475749"/>
                  <a:pt x="179462" y="461472"/>
                </a:cubicBezTo>
                <a:cubicBezTo>
                  <a:pt x="168169" y="458246"/>
                  <a:pt x="156673" y="455775"/>
                  <a:pt x="145279" y="452927"/>
                </a:cubicBezTo>
                <a:cubicBezTo>
                  <a:pt x="86153" y="364237"/>
                  <a:pt x="180745" y="496939"/>
                  <a:pt x="94004" y="410198"/>
                </a:cubicBezTo>
                <a:cubicBezTo>
                  <a:pt x="87634" y="403828"/>
                  <a:pt x="89487" y="392617"/>
                  <a:pt x="85458" y="384560"/>
                </a:cubicBezTo>
                <a:cubicBezTo>
                  <a:pt x="80865" y="375374"/>
                  <a:pt x="72960" y="368109"/>
                  <a:pt x="68367" y="358923"/>
                </a:cubicBezTo>
                <a:cubicBezTo>
                  <a:pt x="64339" y="350866"/>
                  <a:pt x="65448" y="340320"/>
                  <a:pt x="59821" y="333286"/>
                </a:cubicBezTo>
                <a:cubicBezTo>
                  <a:pt x="53405" y="325266"/>
                  <a:pt x="42730" y="321891"/>
                  <a:pt x="34184" y="316194"/>
                </a:cubicBezTo>
                <a:cubicBezTo>
                  <a:pt x="27698" y="290252"/>
                  <a:pt x="25304" y="270172"/>
                  <a:pt x="8546" y="247828"/>
                </a:cubicBezTo>
                <a:cubicBezTo>
                  <a:pt x="6837" y="245549"/>
                  <a:pt x="2849" y="247828"/>
                  <a:pt x="0" y="247828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207165" y="5929354"/>
            <a:ext cx="675117" cy="333286"/>
          </a:xfrm>
          <a:custGeom>
            <a:avLst/>
            <a:gdLst>
              <a:gd name="connsiteX0" fmla="*/ 0 w 675117"/>
              <a:gd name="connsiteY0" fmla="*/ 0 h 333286"/>
              <a:gd name="connsiteX1" fmla="*/ 42729 w 675117"/>
              <a:gd name="connsiteY1" fmla="*/ 8546 h 333286"/>
              <a:gd name="connsiteX2" fmla="*/ 94003 w 675117"/>
              <a:gd name="connsiteY2" fmla="*/ 42729 h 333286"/>
              <a:gd name="connsiteX3" fmla="*/ 153824 w 675117"/>
              <a:gd name="connsiteY3" fmla="*/ 76912 h 333286"/>
              <a:gd name="connsiteX4" fmla="*/ 170916 w 675117"/>
              <a:gd name="connsiteY4" fmla="*/ 102549 h 333286"/>
              <a:gd name="connsiteX5" fmla="*/ 196553 w 675117"/>
              <a:gd name="connsiteY5" fmla="*/ 111095 h 333286"/>
              <a:gd name="connsiteX6" fmla="*/ 230736 w 675117"/>
              <a:gd name="connsiteY6" fmla="*/ 128187 h 333286"/>
              <a:gd name="connsiteX7" fmla="*/ 282011 w 675117"/>
              <a:gd name="connsiteY7" fmla="*/ 162370 h 333286"/>
              <a:gd name="connsiteX8" fmla="*/ 307648 w 675117"/>
              <a:gd name="connsiteY8" fmla="*/ 170916 h 333286"/>
              <a:gd name="connsiteX9" fmla="*/ 358923 w 675117"/>
              <a:gd name="connsiteY9" fmla="*/ 205099 h 333286"/>
              <a:gd name="connsiteX10" fmla="*/ 427289 w 675117"/>
              <a:gd name="connsiteY10" fmla="*/ 230736 h 333286"/>
              <a:gd name="connsiteX11" fmla="*/ 495656 w 675117"/>
              <a:gd name="connsiteY11" fmla="*/ 264920 h 333286"/>
              <a:gd name="connsiteX12" fmla="*/ 529839 w 675117"/>
              <a:gd name="connsiteY12" fmla="*/ 282011 h 333286"/>
              <a:gd name="connsiteX13" fmla="*/ 572568 w 675117"/>
              <a:gd name="connsiteY13" fmla="*/ 290557 h 333286"/>
              <a:gd name="connsiteX14" fmla="*/ 649480 w 675117"/>
              <a:gd name="connsiteY14" fmla="*/ 324740 h 333286"/>
              <a:gd name="connsiteX15" fmla="*/ 675117 w 675117"/>
              <a:gd name="connsiteY15" fmla="*/ 333286 h 33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117" h="333286">
                <a:moveTo>
                  <a:pt x="0" y="0"/>
                </a:moveTo>
                <a:cubicBezTo>
                  <a:pt x="14243" y="2849"/>
                  <a:pt x="29506" y="2535"/>
                  <a:pt x="42729" y="8546"/>
                </a:cubicBezTo>
                <a:cubicBezTo>
                  <a:pt x="61429" y="17046"/>
                  <a:pt x="75630" y="33543"/>
                  <a:pt x="94003" y="42729"/>
                </a:cubicBezTo>
                <a:cubicBezTo>
                  <a:pt x="137374" y="64413"/>
                  <a:pt x="117587" y="52753"/>
                  <a:pt x="153824" y="76912"/>
                </a:cubicBezTo>
                <a:cubicBezTo>
                  <a:pt x="159521" y="85458"/>
                  <a:pt x="162896" y="96133"/>
                  <a:pt x="170916" y="102549"/>
                </a:cubicBezTo>
                <a:cubicBezTo>
                  <a:pt x="177950" y="108176"/>
                  <a:pt x="188273" y="107546"/>
                  <a:pt x="196553" y="111095"/>
                </a:cubicBezTo>
                <a:cubicBezTo>
                  <a:pt x="208262" y="116113"/>
                  <a:pt x="219812" y="121633"/>
                  <a:pt x="230736" y="128187"/>
                </a:cubicBezTo>
                <a:cubicBezTo>
                  <a:pt x="248350" y="138756"/>
                  <a:pt x="262524" y="155874"/>
                  <a:pt x="282011" y="162370"/>
                </a:cubicBezTo>
                <a:cubicBezTo>
                  <a:pt x="290557" y="165219"/>
                  <a:pt x="299774" y="166541"/>
                  <a:pt x="307648" y="170916"/>
                </a:cubicBezTo>
                <a:cubicBezTo>
                  <a:pt x="325605" y="180892"/>
                  <a:pt x="338995" y="200117"/>
                  <a:pt x="358923" y="205099"/>
                </a:cubicBezTo>
                <a:cubicBezTo>
                  <a:pt x="396308" y="214445"/>
                  <a:pt x="392533" y="210876"/>
                  <a:pt x="427289" y="230736"/>
                </a:cubicBezTo>
                <a:cubicBezTo>
                  <a:pt x="506741" y="276137"/>
                  <a:pt x="382080" y="214442"/>
                  <a:pt x="495656" y="264920"/>
                </a:cubicBezTo>
                <a:cubicBezTo>
                  <a:pt x="507297" y="270094"/>
                  <a:pt x="517754" y="277983"/>
                  <a:pt x="529839" y="282011"/>
                </a:cubicBezTo>
                <a:cubicBezTo>
                  <a:pt x="543619" y="286604"/>
                  <a:pt x="558325" y="287708"/>
                  <a:pt x="572568" y="290557"/>
                </a:cubicBezTo>
                <a:cubicBezTo>
                  <a:pt x="633452" y="327087"/>
                  <a:pt x="593467" y="308736"/>
                  <a:pt x="649480" y="324740"/>
                </a:cubicBezTo>
                <a:cubicBezTo>
                  <a:pt x="658141" y="327215"/>
                  <a:pt x="675117" y="333286"/>
                  <a:pt x="675117" y="333286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305655" y="6490529"/>
            <a:ext cx="623843" cy="282011"/>
          </a:xfrm>
          <a:custGeom>
            <a:avLst/>
            <a:gdLst>
              <a:gd name="connsiteX0" fmla="*/ 0 w 623843"/>
              <a:gd name="connsiteY0" fmla="*/ 282011 h 282011"/>
              <a:gd name="connsiteX1" fmla="*/ 42729 w 623843"/>
              <a:gd name="connsiteY1" fmla="*/ 264919 h 282011"/>
              <a:gd name="connsiteX2" fmla="*/ 68366 w 623843"/>
              <a:gd name="connsiteY2" fmla="*/ 256374 h 282011"/>
              <a:gd name="connsiteX3" fmla="*/ 94004 w 623843"/>
              <a:gd name="connsiteY3" fmla="*/ 239282 h 282011"/>
              <a:gd name="connsiteX4" fmla="*/ 128187 w 623843"/>
              <a:gd name="connsiteY4" fmla="*/ 222190 h 282011"/>
              <a:gd name="connsiteX5" fmla="*/ 153824 w 623843"/>
              <a:gd name="connsiteY5" fmla="*/ 205099 h 282011"/>
              <a:gd name="connsiteX6" fmla="*/ 196553 w 623843"/>
              <a:gd name="connsiteY6" fmla="*/ 196553 h 282011"/>
              <a:gd name="connsiteX7" fmla="*/ 273465 w 623843"/>
              <a:gd name="connsiteY7" fmla="*/ 170916 h 282011"/>
              <a:gd name="connsiteX8" fmla="*/ 299103 w 623843"/>
              <a:gd name="connsiteY8" fmla="*/ 162370 h 282011"/>
              <a:gd name="connsiteX9" fmla="*/ 376015 w 623843"/>
              <a:gd name="connsiteY9" fmla="*/ 145278 h 282011"/>
              <a:gd name="connsiteX10" fmla="*/ 427290 w 623843"/>
              <a:gd name="connsiteY10" fmla="*/ 119641 h 282011"/>
              <a:gd name="connsiteX11" fmla="*/ 487110 w 623843"/>
              <a:gd name="connsiteY11" fmla="*/ 94003 h 282011"/>
              <a:gd name="connsiteX12" fmla="*/ 504202 w 623843"/>
              <a:gd name="connsiteY12" fmla="*/ 68366 h 282011"/>
              <a:gd name="connsiteX13" fmla="*/ 555477 w 623843"/>
              <a:gd name="connsiteY13" fmla="*/ 51275 h 282011"/>
              <a:gd name="connsiteX14" fmla="*/ 581114 w 623843"/>
              <a:gd name="connsiteY14" fmla="*/ 34183 h 282011"/>
              <a:gd name="connsiteX15" fmla="*/ 606751 w 623843"/>
              <a:gd name="connsiteY15" fmla="*/ 25637 h 282011"/>
              <a:gd name="connsiteX16" fmla="*/ 623843 w 623843"/>
              <a:gd name="connsiteY16" fmla="*/ 0 h 28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3843" h="282011">
                <a:moveTo>
                  <a:pt x="0" y="282011"/>
                </a:moveTo>
                <a:cubicBezTo>
                  <a:pt x="14243" y="276314"/>
                  <a:pt x="28365" y="270305"/>
                  <a:pt x="42729" y="264919"/>
                </a:cubicBezTo>
                <a:cubicBezTo>
                  <a:pt x="51163" y="261756"/>
                  <a:pt x="60309" y="260402"/>
                  <a:pt x="68366" y="256374"/>
                </a:cubicBezTo>
                <a:cubicBezTo>
                  <a:pt x="77553" y="251781"/>
                  <a:pt x="85086" y="244378"/>
                  <a:pt x="94004" y="239282"/>
                </a:cubicBezTo>
                <a:cubicBezTo>
                  <a:pt x="105065" y="232961"/>
                  <a:pt x="117126" y="228510"/>
                  <a:pt x="128187" y="222190"/>
                </a:cubicBezTo>
                <a:cubicBezTo>
                  <a:pt x="137104" y="217094"/>
                  <a:pt x="144207" y="208705"/>
                  <a:pt x="153824" y="205099"/>
                </a:cubicBezTo>
                <a:cubicBezTo>
                  <a:pt x="167424" y="199999"/>
                  <a:pt x="182587" y="200543"/>
                  <a:pt x="196553" y="196553"/>
                </a:cubicBezTo>
                <a:cubicBezTo>
                  <a:pt x="222537" y="189129"/>
                  <a:pt x="247828" y="179462"/>
                  <a:pt x="273465" y="170916"/>
                </a:cubicBezTo>
                <a:cubicBezTo>
                  <a:pt x="282011" y="168067"/>
                  <a:pt x="290364" y="164555"/>
                  <a:pt x="299103" y="162370"/>
                </a:cubicBezTo>
                <a:cubicBezTo>
                  <a:pt x="347377" y="150301"/>
                  <a:pt x="321769" y="156127"/>
                  <a:pt x="376015" y="145278"/>
                </a:cubicBezTo>
                <a:cubicBezTo>
                  <a:pt x="449495" y="96293"/>
                  <a:pt x="356520" y="155027"/>
                  <a:pt x="427290" y="119641"/>
                </a:cubicBezTo>
                <a:cubicBezTo>
                  <a:pt x="486308" y="90132"/>
                  <a:pt x="415966" y="111790"/>
                  <a:pt x="487110" y="94003"/>
                </a:cubicBezTo>
                <a:cubicBezTo>
                  <a:pt x="492807" y="85457"/>
                  <a:pt x="495492" y="73809"/>
                  <a:pt x="504202" y="68366"/>
                </a:cubicBezTo>
                <a:cubicBezTo>
                  <a:pt x="519480" y="58818"/>
                  <a:pt x="555477" y="51275"/>
                  <a:pt x="555477" y="51275"/>
                </a:cubicBezTo>
                <a:cubicBezTo>
                  <a:pt x="564023" y="45578"/>
                  <a:pt x="571928" y="38776"/>
                  <a:pt x="581114" y="34183"/>
                </a:cubicBezTo>
                <a:cubicBezTo>
                  <a:pt x="589171" y="30154"/>
                  <a:pt x="599717" y="31264"/>
                  <a:pt x="606751" y="25637"/>
                </a:cubicBezTo>
                <a:cubicBezTo>
                  <a:pt x="614771" y="19221"/>
                  <a:pt x="623843" y="0"/>
                  <a:pt x="623843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214627" y="5903455"/>
            <a:ext cx="623843" cy="282011"/>
          </a:xfrm>
          <a:custGeom>
            <a:avLst/>
            <a:gdLst>
              <a:gd name="connsiteX0" fmla="*/ 0 w 623843"/>
              <a:gd name="connsiteY0" fmla="*/ 282011 h 282011"/>
              <a:gd name="connsiteX1" fmla="*/ 42729 w 623843"/>
              <a:gd name="connsiteY1" fmla="*/ 264919 h 282011"/>
              <a:gd name="connsiteX2" fmla="*/ 68366 w 623843"/>
              <a:gd name="connsiteY2" fmla="*/ 256374 h 282011"/>
              <a:gd name="connsiteX3" fmla="*/ 94004 w 623843"/>
              <a:gd name="connsiteY3" fmla="*/ 239282 h 282011"/>
              <a:gd name="connsiteX4" fmla="*/ 128187 w 623843"/>
              <a:gd name="connsiteY4" fmla="*/ 222190 h 282011"/>
              <a:gd name="connsiteX5" fmla="*/ 153824 w 623843"/>
              <a:gd name="connsiteY5" fmla="*/ 205099 h 282011"/>
              <a:gd name="connsiteX6" fmla="*/ 196553 w 623843"/>
              <a:gd name="connsiteY6" fmla="*/ 196553 h 282011"/>
              <a:gd name="connsiteX7" fmla="*/ 273465 w 623843"/>
              <a:gd name="connsiteY7" fmla="*/ 170916 h 282011"/>
              <a:gd name="connsiteX8" fmla="*/ 299103 w 623843"/>
              <a:gd name="connsiteY8" fmla="*/ 162370 h 282011"/>
              <a:gd name="connsiteX9" fmla="*/ 376015 w 623843"/>
              <a:gd name="connsiteY9" fmla="*/ 145278 h 282011"/>
              <a:gd name="connsiteX10" fmla="*/ 427290 w 623843"/>
              <a:gd name="connsiteY10" fmla="*/ 119641 h 282011"/>
              <a:gd name="connsiteX11" fmla="*/ 487110 w 623843"/>
              <a:gd name="connsiteY11" fmla="*/ 94003 h 282011"/>
              <a:gd name="connsiteX12" fmla="*/ 504202 w 623843"/>
              <a:gd name="connsiteY12" fmla="*/ 68366 h 282011"/>
              <a:gd name="connsiteX13" fmla="*/ 555477 w 623843"/>
              <a:gd name="connsiteY13" fmla="*/ 51275 h 282011"/>
              <a:gd name="connsiteX14" fmla="*/ 581114 w 623843"/>
              <a:gd name="connsiteY14" fmla="*/ 34183 h 282011"/>
              <a:gd name="connsiteX15" fmla="*/ 606751 w 623843"/>
              <a:gd name="connsiteY15" fmla="*/ 25637 h 282011"/>
              <a:gd name="connsiteX16" fmla="*/ 623843 w 623843"/>
              <a:gd name="connsiteY16" fmla="*/ 0 h 28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3843" h="282011">
                <a:moveTo>
                  <a:pt x="0" y="282011"/>
                </a:moveTo>
                <a:cubicBezTo>
                  <a:pt x="14243" y="276314"/>
                  <a:pt x="28365" y="270305"/>
                  <a:pt x="42729" y="264919"/>
                </a:cubicBezTo>
                <a:cubicBezTo>
                  <a:pt x="51163" y="261756"/>
                  <a:pt x="60309" y="260402"/>
                  <a:pt x="68366" y="256374"/>
                </a:cubicBezTo>
                <a:cubicBezTo>
                  <a:pt x="77553" y="251781"/>
                  <a:pt x="85086" y="244378"/>
                  <a:pt x="94004" y="239282"/>
                </a:cubicBezTo>
                <a:cubicBezTo>
                  <a:pt x="105065" y="232961"/>
                  <a:pt x="117126" y="228510"/>
                  <a:pt x="128187" y="222190"/>
                </a:cubicBezTo>
                <a:cubicBezTo>
                  <a:pt x="137104" y="217094"/>
                  <a:pt x="144207" y="208705"/>
                  <a:pt x="153824" y="205099"/>
                </a:cubicBezTo>
                <a:cubicBezTo>
                  <a:pt x="167424" y="199999"/>
                  <a:pt x="182587" y="200543"/>
                  <a:pt x="196553" y="196553"/>
                </a:cubicBezTo>
                <a:cubicBezTo>
                  <a:pt x="222537" y="189129"/>
                  <a:pt x="247828" y="179462"/>
                  <a:pt x="273465" y="170916"/>
                </a:cubicBezTo>
                <a:cubicBezTo>
                  <a:pt x="282011" y="168067"/>
                  <a:pt x="290364" y="164555"/>
                  <a:pt x="299103" y="162370"/>
                </a:cubicBezTo>
                <a:cubicBezTo>
                  <a:pt x="347377" y="150301"/>
                  <a:pt x="321769" y="156127"/>
                  <a:pt x="376015" y="145278"/>
                </a:cubicBezTo>
                <a:cubicBezTo>
                  <a:pt x="449495" y="96293"/>
                  <a:pt x="356520" y="155027"/>
                  <a:pt x="427290" y="119641"/>
                </a:cubicBezTo>
                <a:cubicBezTo>
                  <a:pt x="486308" y="90132"/>
                  <a:pt x="415966" y="111790"/>
                  <a:pt x="487110" y="94003"/>
                </a:cubicBezTo>
                <a:cubicBezTo>
                  <a:pt x="492807" y="85457"/>
                  <a:pt x="495492" y="73809"/>
                  <a:pt x="504202" y="68366"/>
                </a:cubicBezTo>
                <a:cubicBezTo>
                  <a:pt x="519480" y="58818"/>
                  <a:pt x="555477" y="51275"/>
                  <a:pt x="555477" y="51275"/>
                </a:cubicBezTo>
                <a:cubicBezTo>
                  <a:pt x="564023" y="45578"/>
                  <a:pt x="571928" y="38776"/>
                  <a:pt x="581114" y="34183"/>
                </a:cubicBezTo>
                <a:cubicBezTo>
                  <a:pt x="589171" y="30154"/>
                  <a:pt x="599717" y="31264"/>
                  <a:pt x="606751" y="25637"/>
                </a:cubicBezTo>
                <a:cubicBezTo>
                  <a:pt x="614771" y="19221"/>
                  <a:pt x="623843" y="0"/>
                  <a:pt x="623843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030195" y="6127335"/>
            <a:ext cx="675117" cy="333286"/>
          </a:xfrm>
          <a:custGeom>
            <a:avLst/>
            <a:gdLst>
              <a:gd name="connsiteX0" fmla="*/ 0 w 675117"/>
              <a:gd name="connsiteY0" fmla="*/ 0 h 333286"/>
              <a:gd name="connsiteX1" fmla="*/ 42729 w 675117"/>
              <a:gd name="connsiteY1" fmla="*/ 8546 h 333286"/>
              <a:gd name="connsiteX2" fmla="*/ 94003 w 675117"/>
              <a:gd name="connsiteY2" fmla="*/ 42729 h 333286"/>
              <a:gd name="connsiteX3" fmla="*/ 153824 w 675117"/>
              <a:gd name="connsiteY3" fmla="*/ 76912 h 333286"/>
              <a:gd name="connsiteX4" fmla="*/ 170916 w 675117"/>
              <a:gd name="connsiteY4" fmla="*/ 102549 h 333286"/>
              <a:gd name="connsiteX5" fmla="*/ 196553 w 675117"/>
              <a:gd name="connsiteY5" fmla="*/ 111095 h 333286"/>
              <a:gd name="connsiteX6" fmla="*/ 230736 w 675117"/>
              <a:gd name="connsiteY6" fmla="*/ 128187 h 333286"/>
              <a:gd name="connsiteX7" fmla="*/ 282011 w 675117"/>
              <a:gd name="connsiteY7" fmla="*/ 162370 h 333286"/>
              <a:gd name="connsiteX8" fmla="*/ 307648 w 675117"/>
              <a:gd name="connsiteY8" fmla="*/ 170916 h 333286"/>
              <a:gd name="connsiteX9" fmla="*/ 358923 w 675117"/>
              <a:gd name="connsiteY9" fmla="*/ 205099 h 333286"/>
              <a:gd name="connsiteX10" fmla="*/ 427289 w 675117"/>
              <a:gd name="connsiteY10" fmla="*/ 230736 h 333286"/>
              <a:gd name="connsiteX11" fmla="*/ 495656 w 675117"/>
              <a:gd name="connsiteY11" fmla="*/ 264920 h 333286"/>
              <a:gd name="connsiteX12" fmla="*/ 529839 w 675117"/>
              <a:gd name="connsiteY12" fmla="*/ 282011 h 333286"/>
              <a:gd name="connsiteX13" fmla="*/ 572568 w 675117"/>
              <a:gd name="connsiteY13" fmla="*/ 290557 h 333286"/>
              <a:gd name="connsiteX14" fmla="*/ 649480 w 675117"/>
              <a:gd name="connsiteY14" fmla="*/ 324740 h 333286"/>
              <a:gd name="connsiteX15" fmla="*/ 675117 w 675117"/>
              <a:gd name="connsiteY15" fmla="*/ 333286 h 33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117" h="333286">
                <a:moveTo>
                  <a:pt x="0" y="0"/>
                </a:moveTo>
                <a:cubicBezTo>
                  <a:pt x="14243" y="2849"/>
                  <a:pt x="29506" y="2535"/>
                  <a:pt x="42729" y="8546"/>
                </a:cubicBezTo>
                <a:cubicBezTo>
                  <a:pt x="61429" y="17046"/>
                  <a:pt x="75630" y="33543"/>
                  <a:pt x="94003" y="42729"/>
                </a:cubicBezTo>
                <a:cubicBezTo>
                  <a:pt x="137374" y="64413"/>
                  <a:pt x="117587" y="52753"/>
                  <a:pt x="153824" y="76912"/>
                </a:cubicBezTo>
                <a:cubicBezTo>
                  <a:pt x="159521" y="85458"/>
                  <a:pt x="162896" y="96133"/>
                  <a:pt x="170916" y="102549"/>
                </a:cubicBezTo>
                <a:cubicBezTo>
                  <a:pt x="177950" y="108176"/>
                  <a:pt x="188273" y="107546"/>
                  <a:pt x="196553" y="111095"/>
                </a:cubicBezTo>
                <a:cubicBezTo>
                  <a:pt x="208262" y="116113"/>
                  <a:pt x="219812" y="121633"/>
                  <a:pt x="230736" y="128187"/>
                </a:cubicBezTo>
                <a:cubicBezTo>
                  <a:pt x="248350" y="138756"/>
                  <a:pt x="262524" y="155874"/>
                  <a:pt x="282011" y="162370"/>
                </a:cubicBezTo>
                <a:cubicBezTo>
                  <a:pt x="290557" y="165219"/>
                  <a:pt x="299774" y="166541"/>
                  <a:pt x="307648" y="170916"/>
                </a:cubicBezTo>
                <a:cubicBezTo>
                  <a:pt x="325605" y="180892"/>
                  <a:pt x="338995" y="200117"/>
                  <a:pt x="358923" y="205099"/>
                </a:cubicBezTo>
                <a:cubicBezTo>
                  <a:pt x="396308" y="214445"/>
                  <a:pt x="392533" y="210876"/>
                  <a:pt x="427289" y="230736"/>
                </a:cubicBezTo>
                <a:cubicBezTo>
                  <a:pt x="506741" y="276137"/>
                  <a:pt x="382080" y="214442"/>
                  <a:pt x="495656" y="264920"/>
                </a:cubicBezTo>
                <a:cubicBezTo>
                  <a:pt x="507297" y="270094"/>
                  <a:pt x="517754" y="277983"/>
                  <a:pt x="529839" y="282011"/>
                </a:cubicBezTo>
                <a:cubicBezTo>
                  <a:pt x="543619" y="286604"/>
                  <a:pt x="558325" y="287708"/>
                  <a:pt x="572568" y="290557"/>
                </a:cubicBezTo>
                <a:cubicBezTo>
                  <a:pt x="633452" y="327087"/>
                  <a:pt x="593467" y="308736"/>
                  <a:pt x="649480" y="324740"/>
                </a:cubicBezTo>
                <a:cubicBezTo>
                  <a:pt x="658141" y="327215"/>
                  <a:pt x="675117" y="333286"/>
                  <a:pt x="675117" y="333286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stCxn id="44" idx="64"/>
            <a:endCxn id="57" idx="0"/>
          </p:cNvCxnSpPr>
          <p:nvPr/>
        </p:nvCxnSpPr>
        <p:spPr>
          <a:xfrm flipH="1">
            <a:off x="4928803" y="2482786"/>
            <a:ext cx="814392" cy="89089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9" idx="28"/>
          </p:cNvCxnSpPr>
          <p:nvPr/>
        </p:nvCxnSpPr>
        <p:spPr>
          <a:xfrm flipH="1">
            <a:off x="3534397" y="4518821"/>
            <a:ext cx="988886" cy="133932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9" idx="32"/>
            <a:endCxn id="67" idx="6"/>
          </p:cNvCxnSpPr>
          <p:nvPr/>
        </p:nvCxnSpPr>
        <p:spPr>
          <a:xfrm flipH="1">
            <a:off x="4437901" y="4655554"/>
            <a:ext cx="256298" cy="140198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49" idx="36"/>
            <a:endCxn id="69" idx="9"/>
          </p:cNvCxnSpPr>
          <p:nvPr/>
        </p:nvCxnSpPr>
        <p:spPr>
          <a:xfrm>
            <a:off x="4882206" y="4715375"/>
            <a:ext cx="708436" cy="133335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4" idx="59"/>
            <a:endCxn id="54" idx="0"/>
          </p:cNvCxnSpPr>
          <p:nvPr/>
        </p:nvCxnSpPr>
        <p:spPr>
          <a:xfrm flipH="1">
            <a:off x="6200188" y="2551153"/>
            <a:ext cx="354857" cy="9870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4" idx="50"/>
            <a:endCxn id="48" idx="3"/>
          </p:cNvCxnSpPr>
          <p:nvPr/>
        </p:nvCxnSpPr>
        <p:spPr>
          <a:xfrm>
            <a:off x="7298530" y="2269142"/>
            <a:ext cx="744196" cy="89582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51599" y="2499878"/>
            <a:ext cx="656640" cy="149253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33150" y="5233742"/>
                <a:ext cx="3033212" cy="1496628"/>
              </a:xfrm>
              <a:prstGeom prst="rect">
                <a:avLst/>
              </a:prstGeom>
              <a:solidFill>
                <a:srgbClr val="191919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dirty="0" smtClean="0">
                    <a:latin typeface="Trebuchet MS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i="1" dirty="0" err="1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∈[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>
                  <a:solidFill>
                    <a:schemeClr val="accent4"/>
                  </a:solidFill>
                  <a:latin typeface="Trebuchet MS" pitchFamily="34" charset="0"/>
                </a:endParaRPr>
              </a:p>
              <a:p>
                <a:pPr algn="l">
                  <a:spcBef>
                    <a:spcPct val="50000"/>
                  </a:spcBef>
                </a:pPr>
                <a:r>
                  <a:rPr lang="en-US" dirty="0" smtClean="0">
                    <a:latin typeface="Trebuchet MS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err="1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>
                    <a:latin typeface="Trebuchet MS" pitchFamily="34" charset="0"/>
                  </a:rPr>
                  <a:t>separated </a:t>
                </a:r>
                <a:r>
                  <a:rPr lang="en-US" dirty="0" smtClean="0">
                    <a:latin typeface="Trebuchet MS" pitchFamily="34" charset="0"/>
                  </a:rPr>
                  <a:t>when cluster diameter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folHlink"/>
                    </a:solidFill>
                    <a:latin typeface="Trebuchet MS" pitchFamily="34" charset="0"/>
                  </a:rPr>
                  <a:t> </a:t>
                </a:r>
                <a:endParaRPr lang="en-US" dirty="0">
                  <a:solidFill>
                    <a:schemeClr val="folHlink"/>
                  </a:solidFill>
                  <a:latin typeface="Trebuchet MS" pitchFamily="34" charset="0"/>
                </a:endParaRPr>
              </a:p>
              <a:p>
                <a:pPr algn="l" eaLnBrk="1" hangingPunct="1">
                  <a:spcBef>
                    <a:spcPct val="50000"/>
                  </a:spcBef>
                </a:pPr>
                <a:r>
                  <a:rPr lang="en-US" dirty="0" smtClean="0">
                    <a:latin typeface="Trebuchet MS" pitchFamily="34" charset="0"/>
                  </a:rPr>
                  <a:t>Thus </a:t>
                </a:r>
                <a:r>
                  <a:rPr lang="en-US" dirty="0" smtClean="0">
                    <a:solidFill>
                      <a:schemeClr val="folHlink"/>
                    </a:solidFill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i="1" dirty="0" err="1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≥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30000" dirty="0">
                  <a:solidFill>
                    <a:schemeClr val="accent4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150" y="5233742"/>
                <a:ext cx="3033212" cy="1496628"/>
              </a:xfrm>
              <a:prstGeom prst="rect">
                <a:avLst/>
              </a:prstGeom>
              <a:blipFill rotWithShape="1">
                <a:blip r:embed="rId3"/>
                <a:stretch>
                  <a:fillRect l="-1603" t="-1215" r="-2405" b="-4858"/>
                </a:stretch>
              </a:blipFill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95125" y="2739112"/>
                <a:ext cx="1017523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125" y="2739112"/>
                <a:ext cx="1017523" cy="378245"/>
              </a:xfrm>
              <a:prstGeom prst="rect">
                <a:avLst/>
              </a:prstGeom>
              <a:blipFill rotWithShape="1">
                <a:blip r:embed="rId4"/>
                <a:stretch>
                  <a:fillRect l="-4790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796170" y="985150"/>
                <a:ext cx="797911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170" y="985150"/>
                <a:ext cx="797911" cy="378245"/>
              </a:xfrm>
              <a:prstGeom prst="rect">
                <a:avLst/>
              </a:prstGeom>
              <a:blipFill rotWithShape="1">
                <a:blip r:embed="rId5"/>
                <a:stretch>
                  <a:fillRect l="-6870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06278" y="5816358"/>
                <a:ext cx="1017522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278" y="5816358"/>
                <a:ext cx="1017522" cy="378245"/>
              </a:xfrm>
              <a:prstGeom prst="rect">
                <a:avLst/>
              </a:prstGeom>
              <a:blipFill rotWithShape="1">
                <a:blip r:embed="rId6"/>
                <a:stretch>
                  <a:fillRect l="-5389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458549" y="2362030"/>
                <a:ext cx="671274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49" y="2362030"/>
                <a:ext cx="671274" cy="3782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124047" y="5016616"/>
                <a:ext cx="671274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047" y="5016616"/>
                <a:ext cx="671274" cy="37824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15450343"/>
      </p:ext>
    </p:extLst>
  </p:cSld>
  <p:clrMapOvr>
    <a:masterClrMapping/>
  </p:clrMapOvr>
  <p:transition advTm="21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5334000" cy="4525963"/>
              </a:xfrm>
            </p:spPr>
            <p:txBody>
              <a:bodyPr/>
              <a:lstStyle/>
              <a:p>
                <a:pPr eaLnBrk="1" hangingPunct="1"/>
                <a:endParaRPr lang="en-US" sz="1800" dirty="0" smtClean="0"/>
              </a:p>
              <a:p>
                <a:pPr marL="0" indent="0" eaLnBrk="1" hangingPunct="1">
                  <a:buNone/>
                </a:pPr>
                <a:r>
                  <a:rPr lang="en-US" sz="2000" u="sng" dirty="0" smtClean="0"/>
                  <a:t>Metric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𝑉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4"/>
                  </a:solidFill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accent4"/>
                  </a:solidFill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r>
                      <a:rPr lang="en-US" sz="18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18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sz="18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18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sz="18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 = 0</m:t>
                    </m:r>
                  </m:oMath>
                </a14:m>
                <a:endParaRPr lang="en-US" sz="1800" dirty="0" smtClean="0">
                  <a:solidFill>
                    <a:schemeClr val="accent4"/>
                  </a:solidFill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 err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1800" i="1" dirty="0" err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r>
                      <a:rPr lang="en-US" sz="18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18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18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18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+</m:t>
                    </m:r>
                    <m:r>
                      <a:rPr lang="en-US" sz="18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r>
                      <a:rPr lang="en-US" sz="18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𝑤</m:t>
                    </m:r>
                    <m:r>
                      <a:rPr lang="en-US" sz="18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sz="18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schemeClr val="accent4"/>
                  </a:solidFill>
                </a:endParaRPr>
              </a:p>
              <a:p>
                <a:pPr marL="457200" lvl="1" indent="0" eaLnBrk="1" hangingPunct="1">
                  <a:buNone/>
                </a:pPr>
                <a:endParaRPr lang="en-US" sz="1800" dirty="0" smtClean="0">
                  <a:solidFill>
                    <a:srgbClr val="008000"/>
                  </a:solidFill>
                </a:endParaRPr>
              </a:p>
              <a:p>
                <a:pPr eaLnBrk="1" hangingPunct="1">
                  <a:buFontTx/>
                  <a:buNone/>
                </a:pPr>
                <a:r>
                  <a:rPr lang="en-US" sz="2000" dirty="0" smtClean="0"/>
                  <a:t>(shortest path distances in a graph)</a:t>
                </a:r>
              </a:p>
              <a:p>
                <a:pPr eaLnBrk="1" hangingPunct="1">
                  <a:buFontTx/>
                  <a:buNone/>
                </a:pPr>
                <a:endParaRPr lang="en-US" sz="2000" dirty="0"/>
              </a:p>
              <a:p>
                <a:pPr eaLnBrk="1" hangingPunct="1">
                  <a:buFontTx/>
                  <a:buNone/>
                </a:pPr>
                <a:endParaRPr lang="en-US" sz="2000" dirty="0" smtClean="0"/>
              </a:p>
              <a:p>
                <a:pPr eaLnBrk="1" hangingPunct="1">
                  <a:buFontTx/>
                  <a:buNone/>
                </a:pPr>
                <a:r>
                  <a:rPr lang="en-US" sz="2000" dirty="0" smtClean="0"/>
                  <a:t>Show up in various optimization problems</a:t>
                </a:r>
              </a:p>
              <a:p>
                <a:pPr lvl="1" eaLnBrk="1" hangingPunct="1"/>
                <a:r>
                  <a:rPr lang="en-US" sz="1600" dirty="0" smtClean="0"/>
                  <a:t>often as solutions to relaxations</a:t>
                </a:r>
              </a:p>
              <a:p>
                <a:pPr eaLnBrk="1" hangingPunct="1">
                  <a:buFontTx/>
                  <a:buNone/>
                </a:pPr>
                <a:endParaRPr lang="en-US" sz="2000" dirty="0" smtClean="0"/>
              </a:p>
              <a:p>
                <a:pPr eaLnBrk="1" hangingPunct="1">
                  <a:buFontTx/>
                  <a:buNone/>
                </a:pPr>
                <a:endParaRPr lang="en-US" sz="2000" dirty="0" smtClean="0"/>
              </a:p>
              <a:p>
                <a:pPr eaLnBrk="1" hangingPunct="1">
                  <a:buFontTx/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334000" cy="4525963"/>
              </a:xfrm>
              <a:blipFill rotWithShape="1">
                <a:blip r:embed="rId2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396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3967363"/>
              </p:ext>
            </p:extLst>
          </p:nvPr>
        </p:nvGraphicFramePr>
        <p:xfrm>
          <a:off x="5791200" y="1600200"/>
          <a:ext cx="2362200" cy="1584816"/>
        </p:xfrm>
        <a:graphic>
          <a:graphicData uri="http://schemas.openxmlformats.org/drawingml/2006/table">
            <a:tbl>
              <a:tblPr/>
              <a:tblGrid>
                <a:gridCol w="590550"/>
                <a:gridCol w="590550"/>
                <a:gridCol w="590550"/>
                <a:gridCol w="590550"/>
              </a:tblGrid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marT="45702" marB="457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rebuchet MS" pitchFamily="34" charset="0"/>
                        </a:rPr>
                        <a:t>15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02" marB="4570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rebuchet MS" pitchFamily="34" charset="0"/>
                        </a:rPr>
                        <a:t>25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rebuchet MS" pitchFamily="34" charset="0"/>
                        </a:rPr>
                        <a:t>15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02" marB="4570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rebuchet MS" pitchFamily="34" charset="0"/>
                        </a:rPr>
                        <a:t>20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02" marB="4570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1" name="AutoShape 37"/>
          <p:cNvSpPr>
            <a:spLocks noChangeArrowheads="1"/>
          </p:cNvSpPr>
          <p:nvPr/>
        </p:nvSpPr>
        <p:spPr bwMode="auto">
          <a:xfrm>
            <a:off x="5715000" y="1600200"/>
            <a:ext cx="2438400" cy="1600200"/>
          </a:xfrm>
          <a:prstGeom prst="bracketPair">
            <a:avLst>
              <a:gd name="adj" fmla="val 634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Oval 38"/>
          <p:cNvSpPr>
            <a:spLocks noChangeArrowheads="1"/>
          </p:cNvSpPr>
          <p:nvPr/>
        </p:nvSpPr>
        <p:spPr bwMode="auto">
          <a:xfrm>
            <a:off x="5813425" y="3756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39"/>
          <p:cNvSpPr>
            <a:spLocks noChangeArrowheads="1"/>
          </p:cNvSpPr>
          <p:nvPr/>
        </p:nvSpPr>
        <p:spPr bwMode="auto">
          <a:xfrm>
            <a:off x="7642225" y="3756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Oval 40"/>
          <p:cNvSpPr>
            <a:spLocks noChangeArrowheads="1"/>
          </p:cNvSpPr>
          <p:nvPr/>
        </p:nvSpPr>
        <p:spPr bwMode="auto">
          <a:xfrm>
            <a:off x="5813425" y="55848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Oval 41"/>
          <p:cNvSpPr>
            <a:spLocks noChangeArrowheads="1"/>
          </p:cNvSpPr>
          <p:nvPr/>
        </p:nvSpPr>
        <p:spPr bwMode="auto">
          <a:xfrm>
            <a:off x="7642225" y="55848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46" name="AutoShape 42"/>
          <p:cNvCxnSpPr>
            <a:cxnSpLocks noChangeShapeType="1"/>
            <a:stCxn id="5142" idx="4"/>
            <a:endCxn id="5144" idx="0"/>
          </p:cNvCxnSpPr>
          <p:nvPr/>
        </p:nvCxnSpPr>
        <p:spPr bwMode="auto">
          <a:xfrm>
            <a:off x="5889625" y="3908425"/>
            <a:ext cx="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7" name="AutoShape 43"/>
          <p:cNvCxnSpPr>
            <a:cxnSpLocks noChangeShapeType="1"/>
            <a:stCxn id="5144" idx="6"/>
            <a:endCxn id="5145" idx="2"/>
          </p:cNvCxnSpPr>
          <p:nvPr/>
        </p:nvCxnSpPr>
        <p:spPr bwMode="auto">
          <a:xfrm>
            <a:off x="5965825" y="5661025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8" name="AutoShape 44"/>
          <p:cNvCxnSpPr>
            <a:cxnSpLocks noChangeShapeType="1"/>
            <a:stCxn id="5142" idx="6"/>
            <a:endCxn id="5143" idx="2"/>
          </p:cNvCxnSpPr>
          <p:nvPr/>
        </p:nvCxnSpPr>
        <p:spPr bwMode="auto">
          <a:xfrm>
            <a:off x="5965825" y="3832225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9" name="AutoShape 45"/>
          <p:cNvCxnSpPr>
            <a:cxnSpLocks noChangeShapeType="1"/>
            <a:stCxn id="5143" idx="4"/>
            <a:endCxn id="5145" idx="0"/>
          </p:cNvCxnSpPr>
          <p:nvPr/>
        </p:nvCxnSpPr>
        <p:spPr bwMode="auto">
          <a:xfrm>
            <a:off x="7718425" y="3908425"/>
            <a:ext cx="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50" name="AutoShape 46"/>
          <p:cNvCxnSpPr>
            <a:cxnSpLocks noChangeShapeType="1"/>
            <a:stCxn id="5142" idx="5"/>
            <a:endCxn id="5145" idx="1"/>
          </p:cNvCxnSpPr>
          <p:nvPr/>
        </p:nvCxnSpPr>
        <p:spPr bwMode="auto">
          <a:xfrm>
            <a:off x="5943600" y="3886200"/>
            <a:ext cx="1720850" cy="172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51" name="Text Box 47"/>
          <p:cNvSpPr txBox="1">
            <a:spLocks noChangeArrowheads="1"/>
          </p:cNvSpPr>
          <p:nvPr/>
        </p:nvSpPr>
        <p:spPr bwMode="auto">
          <a:xfrm>
            <a:off x="6553200" y="3429000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10</a:t>
            </a:r>
          </a:p>
        </p:txBody>
      </p:sp>
      <p:sp>
        <p:nvSpPr>
          <p:cNvPr id="5152" name="Text Box 48"/>
          <p:cNvSpPr txBox="1">
            <a:spLocks noChangeArrowheads="1"/>
          </p:cNvSpPr>
          <p:nvPr/>
        </p:nvSpPr>
        <p:spPr bwMode="auto">
          <a:xfrm>
            <a:off x="6400800" y="5257800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5153" name="Text Box 49"/>
          <p:cNvSpPr txBox="1">
            <a:spLocks noChangeArrowheads="1"/>
          </p:cNvSpPr>
          <p:nvPr/>
        </p:nvSpPr>
        <p:spPr bwMode="auto">
          <a:xfrm>
            <a:off x="5410200" y="44958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5</a:t>
            </a:r>
          </a:p>
        </p:txBody>
      </p:sp>
      <p:sp>
        <p:nvSpPr>
          <p:cNvPr id="5154" name="Text Box 50"/>
          <p:cNvSpPr txBox="1">
            <a:spLocks noChangeArrowheads="1"/>
          </p:cNvSpPr>
          <p:nvPr/>
        </p:nvSpPr>
        <p:spPr bwMode="auto">
          <a:xfrm>
            <a:off x="7696200" y="4419600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25</a:t>
            </a:r>
          </a:p>
        </p:txBody>
      </p:sp>
      <p:sp>
        <p:nvSpPr>
          <p:cNvPr id="5155" name="Text Box 51"/>
          <p:cNvSpPr txBox="1">
            <a:spLocks noChangeArrowheads="1"/>
          </p:cNvSpPr>
          <p:nvPr/>
        </p:nvSpPr>
        <p:spPr bwMode="auto">
          <a:xfrm>
            <a:off x="6629400" y="4343400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15</a:t>
            </a:r>
          </a:p>
        </p:txBody>
      </p:sp>
      <p:cxnSp>
        <p:nvCxnSpPr>
          <p:cNvPr id="5156" name="AutoShape 52"/>
          <p:cNvCxnSpPr>
            <a:cxnSpLocks noChangeShapeType="1"/>
            <a:stCxn id="5144" idx="5"/>
            <a:endCxn id="5143" idx="6"/>
          </p:cNvCxnSpPr>
          <p:nvPr/>
        </p:nvCxnSpPr>
        <p:spPr bwMode="auto">
          <a:xfrm rot="5400000" flipH="1" flipV="1">
            <a:off x="5927725" y="3848100"/>
            <a:ext cx="1882775" cy="1851025"/>
          </a:xfrm>
          <a:prstGeom prst="curvedConnector4">
            <a:avLst>
              <a:gd name="adj1" fmla="val -23866"/>
              <a:gd name="adj2" fmla="val 123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57" name="Text Box 53"/>
          <p:cNvSpPr txBox="1">
            <a:spLocks noChangeArrowheads="1"/>
          </p:cNvSpPr>
          <p:nvPr/>
        </p:nvSpPr>
        <p:spPr bwMode="auto">
          <a:xfrm>
            <a:off x="7772400" y="5791200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15</a:t>
            </a:r>
          </a:p>
        </p:txBody>
      </p:sp>
      <p:sp>
        <p:nvSpPr>
          <p:cNvPr id="5158" name="Text Box 54"/>
          <p:cNvSpPr txBox="1">
            <a:spLocks noChangeArrowheads="1"/>
          </p:cNvSpPr>
          <p:nvPr/>
        </p:nvSpPr>
        <p:spPr bwMode="auto">
          <a:xfrm>
            <a:off x="5470525" y="35448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59" name="Text Box 55"/>
          <p:cNvSpPr txBox="1">
            <a:spLocks noChangeArrowheads="1"/>
          </p:cNvSpPr>
          <p:nvPr/>
        </p:nvSpPr>
        <p:spPr bwMode="auto">
          <a:xfrm>
            <a:off x="5486400" y="5257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5160" name="Text Box 56"/>
          <p:cNvSpPr txBox="1">
            <a:spLocks noChangeArrowheads="1"/>
          </p:cNvSpPr>
          <p:nvPr/>
        </p:nvSpPr>
        <p:spPr bwMode="auto">
          <a:xfrm>
            <a:off x="7696200" y="5181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5161" name="Text Box 57"/>
          <p:cNvSpPr txBox="1">
            <a:spLocks noChangeArrowheads="1"/>
          </p:cNvSpPr>
          <p:nvPr/>
        </p:nvSpPr>
        <p:spPr bwMode="auto">
          <a:xfrm>
            <a:off x="7772400" y="3429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</p:cSld>
  <p:clrMapOvr>
    <a:masterClrMapping/>
  </p:clrMapOvr>
  <p:transition advTm="888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Bounding Distortion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4114800" cy="4525963"/>
              </a:xfrm>
            </p:spPr>
            <p:txBody>
              <a:bodyPr/>
              <a:lstStyle/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sz="2000" dirty="0" smtClean="0">
                    <a:latin typeface="Trebuchet MS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>
                    <a:latin typeface="Trebuchet MS" pitchFamily="34" charset="0"/>
                  </a:rPr>
                  <a:t>separated at level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 smtClean="0">
                  <a:solidFill>
                    <a:schemeClr val="accent4"/>
                  </a:solidFill>
                  <a:latin typeface="Trebuchet MS" pitchFamily="34" charset="0"/>
                </a:endParaRP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dirty="0" err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000" i="1" dirty="0" err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 dirty="0" err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i="1" dirty="0">
                          <a:solidFill>
                            <a:schemeClr val="accent4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 i="1" baseline="30000" dirty="0">
                          <a:solidFill>
                            <a:schemeClr val="accent4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000" dirty="0" smtClean="0">
                  <a:solidFill>
                    <a:schemeClr val="accent4"/>
                  </a:solidFill>
                  <a:latin typeface="Trebuchet MS" pitchFamily="34" charset="0"/>
                </a:endParaRP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endParaRPr lang="en-US" sz="2000" dirty="0">
                  <a:solidFill>
                    <a:schemeClr val="folHlink"/>
                  </a:solidFill>
                  <a:latin typeface="Trebuchet MS" pitchFamily="34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000" i="1" dirty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 dirty="0" err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 dirty="0" err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 dirty="0" err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2000" b="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Pr</m:t>
                      </m:r>
                      <m:r>
                        <a:rPr lang="en-US" sz="2000" b="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⁡[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000" b="0" i="1" dirty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dirty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𝑐𝑢𝑡</m:t>
                      </m:r>
                      <m:r>
                        <a:rPr lang="en-US" sz="2000" b="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𝑎𝑡</m:t>
                      </m:r>
                      <m:r>
                        <a:rPr lang="en-US" sz="2000" b="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𝑙𝑒𝑣𝑒𝑙</m:t>
                      </m:r>
                      <m:r>
                        <a:rPr lang="en-US" sz="2000" b="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b="0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]⋅2</m:t>
                      </m:r>
                      <m:r>
                        <a:rPr lang="en-US" sz="2000" i="1" baseline="30000" dirty="0">
                          <a:solidFill>
                            <a:schemeClr val="accent4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pPr marL="0" indent="0" eaLnBrk="1" hangingPunct="1">
                  <a:buNone/>
                </a:pPr>
                <a:endParaRPr lang="en-US" sz="2000" dirty="0">
                  <a:solidFill>
                    <a:schemeClr val="folHlink"/>
                  </a:solidFill>
                </a:endParaRPr>
              </a:p>
              <a:p>
                <a:pPr eaLnBrk="1" hangingPunct="1">
                  <a:buFontTx/>
                  <a:buNone/>
                </a:pPr>
                <a:endParaRPr lang="en-US" sz="2000" dirty="0"/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endParaRPr lang="en-US" sz="2000" dirty="0">
                  <a:solidFill>
                    <a:schemeClr val="folHlink"/>
                  </a:solidFill>
                  <a:latin typeface="Trebuchet MS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2000" dirty="0" smtClean="0">
                  <a:solidFill>
                    <a:schemeClr val="folHlink"/>
                  </a:solidFill>
                  <a:latin typeface="Trebuchet MS" pitchFamily="34" charset="0"/>
                </a:endParaRP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endParaRPr lang="en-US" sz="2000" dirty="0">
                  <a:solidFill>
                    <a:schemeClr val="folHlink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4114800" cy="4525963"/>
              </a:xfrm>
              <a:blipFill rotWithShape="1">
                <a:blip r:embed="rId3"/>
                <a:stretch>
                  <a:fillRect l="-1481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43"/>
          <p:cNvSpPr/>
          <p:nvPr/>
        </p:nvSpPr>
        <p:spPr>
          <a:xfrm>
            <a:off x="5459684" y="1017416"/>
            <a:ext cx="2334502" cy="1559374"/>
          </a:xfrm>
          <a:custGeom>
            <a:avLst/>
            <a:gdLst>
              <a:gd name="connsiteX0" fmla="*/ 69866 w 2334502"/>
              <a:gd name="connsiteY0" fmla="*/ 704795 h 1559374"/>
              <a:gd name="connsiteX1" fmla="*/ 69866 w 2334502"/>
              <a:gd name="connsiteY1" fmla="*/ 593699 h 1559374"/>
              <a:gd name="connsiteX2" fmla="*/ 95504 w 2334502"/>
              <a:gd name="connsiteY2" fmla="*/ 576608 h 1559374"/>
              <a:gd name="connsiteX3" fmla="*/ 146778 w 2334502"/>
              <a:gd name="connsiteY3" fmla="*/ 525333 h 1559374"/>
              <a:gd name="connsiteX4" fmla="*/ 163870 w 2334502"/>
              <a:gd name="connsiteY4" fmla="*/ 499696 h 1559374"/>
              <a:gd name="connsiteX5" fmla="*/ 215145 w 2334502"/>
              <a:gd name="connsiteY5" fmla="*/ 465513 h 1559374"/>
              <a:gd name="connsiteX6" fmla="*/ 292057 w 2334502"/>
              <a:gd name="connsiteY6" fmla="*/ 422784 h 1559374"/>
              <a:gd name="connsiteX7" fmla="*/ 317694 w 2334502"/>
              <a:gd name="connsiteY7" fmla="*/ 405692 h 1559374"/>
              <a:gd name="connsiteX8" fmla="*/ 351877 w 2334502"/>
              <a:gd name="connsiteY8" fmla="*/ 380055 h 1559374"/>
              <a:gd name="connsiteX9" fmla="*/ 394606 w 2334502"/>
              <a:gd name="connsiteY9" fmla="*/ 371509 h 1559374"/>
              <a:gd name="connsiteX10" fmla="*/ 488610 w 2334502"/>
              <a:gd name="connsiteY10" fmla="*/ 320234 h 1559374"/>
              <a:gd name="connsiteX11" fmla="*/ 522793 w 2334502"/>
              <a:gd name="connsiteY11" fmla="*/ 303142 h 1559374"/>
              <a:gd name="connsiteX12" fmla="*/ 565522 w 2334502"/>
              <a:gd name="connsiteY12" fmla="*/ 277505 h 1559374"/>
              <a:gd name="connsiteX13" fmla="*/ 591160 w 2334502"/>
              <a:gd name="connsiteY13" fmla="*/ 268959 h 1559374"/>
              <a:gd name="connsiteX14" fmla="*/ 633889 w 2334502"/>
              <a:gd name="connsiteY14" fmla="*/ 243322 h 1559374"/>
              <a:gd name="connsiteX15" fmla="*/ 659526 w 2334502"/>
              <a:gd name="connsiteY15" fmla="*/ 234776 h 1559374"/>
              <a:gd name="connsiteX16" fmla="*/ 753530 w 2334502"/>
              <a:gd name="connsiteY16" fmla="*/ 192047 h 1559374"/>
              <a:gd name="connsiteX17" fmla="*/ 787713 w 2334502"/>
              <a:gd name="connsiteY17" fmla="*/ 166410 h 1559374"/>
              <a:gd name="connsiteX18" fmla="*/ 890262 w 2334502"/>
              <a:gd name="connsiteY18" fmla="*/ 132227 h 1559374"/>
              <a:gd name="connsiteX19" fmla="*/ 1001358 w 2334502"/>
              <a:gd name="connsiteY19" fmla="*/ 89498 h 1559374"/>
              <a:gd name="connsiteX20" fmla="*/ 1061178 w 2334502"/>
              <a:gd name="connsiteY20" fmla="*/ 63860 h 1559374"/>
              <a:gd name="connsiteX21" fmla="*/ 1138090 w 2334502"/>
              <a:gd name="connsiteY21" fmla="*/ 46769 h 1559374"/>
              <a:gd name="connsiteX22" fmla="*/ 1180819 w 2334502"/>
              <a:gd name="connsiteY22" fmla="*/ 29677 h 1559374"/>
              <a:gd name="connsiteX23" fmla="*/ 1309006 w 2334502"/>
              <a:gd name="connsiteY23" fmla="*/ 21131 h 1559374"/>
              <a:gd name="connsiteX24" fmla="*/ 1420102 w 2334502"/>
              <a:gd name="connsiteY24" fmla="*/ 4040 h 1559374"/>
              <a:gd name="connsiteX25" fmla="*/ 1907212 w 2334502"/>
              <a:gd name="connsiteY25" fmla="*/ 21131 h 1559374"/>
              <a:gd name="connsiteX26" fmla="*/ 2035399 w 2334502"/>
              <a:gd name="connsiteY26" fmla="*/ 72406 h 1559374"/>
              <a:gd name="connsiteX27" fmla="*/ 2103765 w 2334502"/>
              <a:gd name="connsiteY27" fmla="*/ 115135 h 1559374"/>
              <a:gd name="connsiteX28" fmla="*/ 2137948 w 2334502"/>
              <a:gd name="connsiteY28" fmla="*/ 140772 h 1559374"/>
              <a:gd name="connsiteX29" fmla="*/ 2180677 w 2334502"/>
              <a:gd name="connsiteY29" fmla="*/ 149318 h 1559374"/>
              <a:gd name="connsiteX30" fmla="*/ 2223406 w 2334502"/>
              <a:gd name="connsiteY30" fmla="*/ 192047 h 1559374"/>
              <a:gd name="connsiteX31" fmla="*/ 2266135 w 2334502"/>
              <a:gd name="connsiteY31" fmla="*/ 226230 h 1559374"/>
              <a:gd name="connsiteX32" fmla="*/ 2283227 w 2334502"/>
              <a:gd name="connsiteY32" fmla="*/ 286051 h 1559374"/>
              <a:gd name="connsiteX33" fmla="*/ 2300318 w 2334502"/>
              <a:gd name="connsiteY33" fmla="*/ 311688 h 1559374"/>
              <a:gd name="connsiteX34" fmla="*/ 2308864 w 2334502"/>
              <a:gd name="connsiteY34" fmla="*/ 345871 h 1559374"/>
              <a:gd name="connsiteX35" fmla="*/ 2325956 w 2334502"/>
              <a:gd name="connsiteY35" fmla="*/ 482604 h 1559374"/>
              <a:gd name="connsiteX36" fmla="*/ 2334502 w 2334502"/>
              <a:gd name="connsiteY36" fmla="*/ 542425 h 1559374"/>
              <a:gd name="connsiteX37" fmla="*/ 2325956 w 2334502"/>
              <a:gd name="connsiteY37" fmla="*/ 773161 h 1559374"/>
              <a:gd name="connsiteX38" fmla="*/ 2317410 w 2334502"/>
              <a:gd name="connsiteY38" fmla="*/ 807344 h 1559374"/>
              <a:gd name="connsiteX39" fmla="*/ 2300318 w 2334502"/>
              <a:gd name="connsiteY39" fmla="*/ 841527 h 1559374"/>
              <a:gd name="connsiteX40" fmla="*/ 2283227 w 2334502"/>
              <a:gd name="connsiteY40" fmla="*/ 884256 h 1559374"/>
              <a:gd name="connsiteX41" fmla="*/ 2231952 w 2334502"/>
              <a:gd name="connsiteY41" fmla="*/ 952623 h 1559374"/>
              <a:gd name="connsiteX42" fmla="*/ 2223406 w 2334502"/>
              <a:gd name="connsiteY42" fmla="*/ 978260 h 1559374"/>
              <a:gd name="connsiteX43" fmla="*/ 2146494 w 2334502"/>
              <a:gd name="connsiteY43" fmla="*/ 1046627 h 1559374"/>
              <a:gd name="connsiteX44" fmla="*/ 2112311 w 2334502"/>
              <a:gd name="connsiteY44" fmla="*/ 1072264 h 1559374"/>
              <a:gd name="connsiteX45" fmla="*/ 2103765 w 2334502"/>
              <a:gd name="connsiteY45" fmla="*/ 1097901 h 1559374"/>
              <a:gd name="connsiteX46" fmla="*/ 2052490 w 2334502"/>
              <a:gd name="connsiteY46" fmla="*/ 1114993 h 1559374"/>
              <a:gd name="connsiteX47" fmla="*/ 2026853 w 2334502"/>
              <a:gd name="connsiteY47" fmla="*/ 1140630 h 1559374"/>
              <a:gd name="connsiteX48" fmla="*/ 2009761 w 2334502"/>
              <a:gd name="connsiteY48" fmla="*/ 1166268 h 1559374"/>
              <a:gd name="connsiteX49" fmla="*/ 1873029 w 2334502"/>
              <a:gd name="connsiteY49" fmla="*/ 1226088 h 1559374"/>
              <a:gd name="connsiteX50" fmla="*/ 1838846 w 2334502"/>
              <a:gd name="connsiteY50" fmla="*/ 1251726 h 1559374"/>
              <a:gd name="connsiteX51" fmla="*/ 1685021 w 2334502"/>
              <a:gd name="connsiteY51" fmla="*/ 1320092 h 1559374"/>
              <a:gd name="connsiteX52" fmla="*/ 1642292 w 2334502"/>
              <a:gd name="connsiteY52" fmla="*/ 1345729 h 1559374"/>
              <a:gd name="connsiteX53" fmla="*/ 1548289 w 2334502"/>
              <a:gd name="connsiteY53" fmla="*/ 1388458 h 1559374"/>
              <a:gd name="connsiteX54" fmla="*/ 1505560 w 2334502"/>
              <a:gd name="connsiteY54" fmla="*/ 1397004 h 1559374"/>
              <a:gd name="connsiteX55" fmla="*/ 1403010 w 2334502"/>
              <a:gd name="connsiteY55" fmla="*/ 1439733 h 1559374"/>
              <a:gd name="connsiteX56" fmla="*/ 1291915 w 2334502"/>
              <a:gd name="connsiteY56" fmla="*/ 1482462 h 1559374"/>
              <a:gd name="connsiteX57" fmla="*/ 1197911 w 2334502"/>
              <a:gd name="connsiteY57" fmla="*/ 1508099 h 1559374"/>
              <a:gd name="connsiteX58" fmla="*/ 1155182 w 2334502"/>
              <a:gd name="connsiteY58" fmla="*/ 1525191 h 1559374"/>
              <a:gd name="connsiteX59" fmla="*/ 1095361 w 2334502"/>
              <a:gd name="connsiteY59" fmla="*/ 1533737 h 1559374"/>
              <a:gd name="connsiteX60" fmla="*/ 915900 w 2334502"/>
              <a:gd name="connsiteY60" fmla="*/ 1559374 h 1559374"/>
              <a:gd name="connsiteX61" fmla="*/ 531339 w 2334502"/>
              <a:gd name="connsiteY61" fmla="*/ 1542283 h 1559374"/>
              <a:gd name="connsiteX62" fmla="*/ 462973 w 2334502"/>
              <a:gd name="connsiteY62" fmla="*/ 1533737 h 1559374"/>
              <a:gd name="connsiteX63" fmla="*/ 334786 w 2334502"/>
              <a:gd name="connsiteY63" fmla="*/ 1508099 h 1559374"/>
              <a:gd name="connsiteX64" fmla="*/ 283511 w 2334502"/>
              <a:gd name="connsiteY64" fmla="*/ 1465370 h 1559374"/>
              <a:gd name="connsiteX65" fmla="*/ 266419 w 2334502"/>
              <a:gd name="connsiteY65" fmla="*/ 1431187 h 1559374"/>
              <a:gd name="connsiteX66" fmla="*/ 240782 w 2334502"/>
              <a:gd name="connsiteY66" fmla="*/ 1414096 h 1559374"/>
              <a:gd name="connsiteX67" fmla="*/ 215145 w 2334502"/>
              <a:gd name="connsiteY67" fmla="*/ 1388458 h 1559374"/>
              <a:gd name="connsiteX68" fmla="*/ 198053 w 2334502"/>
              <a:gd name="connsiteY68" fmla="*/ 1362821 h 1559374"/>
              <a:gd name="connsiteX69" fmla="*/ 163870 w 2334502"/>
              <a:gd name="connsiteY69" fmla="*/ 1345729 h 1559374"/>
              <a:gd name="connsiteX70" fmla="*/ 146778 w 2334502"/>
              <a:gd name="connsiteY70" fmla="*/ 1311546 h 1559374"/>
              <a:gd name="connsiteX71" fmla="*/ 104049 w 2334502"/>
              <a:gd name="connsiteY71" fmla="*/ 1251726 h 1559374"/>
              <a:gd name="connsiteX72" fmla="*/ 78412 w 2334502"/>
              <a:gd name="connsiteY72" fmla="*/ 1166268 h 1559374"/>
              <a:gd name="connsiteX73" fmla="*/ 69866 w 2334502"/>
              <a:gd name="connsiteY73" fmla="*/ 1132084 h 1559374"/>
              <a:gd name="connsiteX74" fmla="*/ 52775 w 2334502"/>
              <a:gd name="connsiteY74" fmla="*/ 1089356 h 1559374"/>
              <a:gd name="connsiteX75" fmla="*/ 27137 w 2334502"/>
              <a:gd name="connsiteY75" fmla="*/ 1012443 h 1559374"/>
              <a:gd name="connsiteX76" fmla="*/ 10046 w 2334502"/>
              <a:gd name="connsiteY76" fmla="*/ 662066 h 1559374"/>
              <a:gd name="connsiteX77" fmla="*/ 44229 w 2334502"/>
              <a:gd name="connsiteY77" fmla="*/ 653520 h 1559374"/>
              <a:gd name="connsiteX78" fmla="*/ 86958 w 2334502"/>
              <a:gd name="connsiteY78" fmla="*/ 627883 h 155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334502" h="1559374">
                <a:moveTo>
                  <a:pt x="69866" y="704795"/>
                </a:moveTo>
                <a:cubicBezTo>
                  <a:pt x="63455" y="666329"/>
                  <a:pt x="52538" y="632686"/>
                  <a:pt x="69866" y="593699"/>
                </a:cubicBezTo>
                <a:cubicBezTo>
                  <a:pt x="74037" y="584313"/>
                  <a:pt x="86958" y="582305"/>
                  <a:pt x="95504" y="576608"/>
                </a:cubicBezTo>
                <a:cubicBezTo>
                  <a:pt x="131313" y="504989"/>
                  <a:pt x="88180" y="574164"/>
                  <a:pt x="146778" y="525333"/>
                </a:cubicBezTo>
                <a:cubicBezTo>
                  <a:pt x="154668" y="518758"/>
                  <a:pt x="157295" y="507586"/>
                  <a:pt x="163870" y="499696"/>
                </a:cubicBezTo>
                <a:cubicBezTo>
                  <a:pt x="188492" y="470149"/>
                  <a:pt x="183546" y="476045"/>
                  <a:pt x="215145" y="465513"/>
                </a:cubicBezTo>
                <a:cubicBezTo>
                  <a:pt x="272930" y="426988"/>
                  <a:pt x="201365" y="473168"/>
                  <a:pt x="292057" y="422784"/>
                </a:cubicBezTo>
                <a:cubicBezTo>
                  <a:pt x="301035" y="417796"/>
                  <a:pt x="309336" y="411662"/>
                  <a:pt x="317694" y="405692"/>
                </a:cubicBezTo>
                <a:cubicBezTo>
                  <a:pt x="329284" y="397413"/>
                  <a:pt x="338862" y="385840"/>
                  <a:pt x="351877" y="380055"/>
                </a:cubicBezTo>
                <a:cubicBezTo>
                  <a:pt x="365150" y="374156"/>
                  <a:pt x="380363" y="374358"/>
                  <a:pt x="394606" y="371509"/>
                </a:cubicBezTo>
                <a:cubicBezTo>
                  <a:pt x="515140" y="311241"/>
                  <a:pt x="382207" y="379347"/>
                  <a:pt x="488610" y="320234"/>
                </a:cubicBezTo>
                <a:cubicBezTo>
                  <a:pt x="499746" y="314047"/>
                  <a:pt x="511657" y="309329"/>
                  <a:pt x="522793" y="303142"/>
                </a:cubicBezTo>
                <a:cubicBezTo>
                  <a:pt x="537313" y="295075"/>
                  <a:pt x="550666" y="284933"/>
                  <a:pt x="565522" y="277505"/>
                </a:cubicBezTo>
                <a:cubicBezTo>
                  <a:pt x="573579" y="273476"/>
                  <a:pt x="583103" y="272988"/>
                  <a:pt x="591160" y="268959"/>
                </a:cubicBezTo>
                <a:cubicBezTo>
                  <a:pt x="606016" y="261531"/>
                  <a:pt x="619033" y="250750"/>
                  <a:pt x="633889" y="243322"/>
                </a:cubicBezTo>
                <a:cubicBezTo>
                  <a:pt x="641946" y="239294"/>
                  <a:pt x="651652" y="239151"/>
                  <a:pt x="659526" y="234776"/>
                </a:cubicBezTo>
                <a:cubicBezTo>
                  <a:pt x="742686" y="188576"/>
                  <a:pt x="676658" y="207422"/>
                  <a:pt x="753530" y="192047"/>
                </a:cubicBezTo>
                <a:cubicBezTo>
                  <a:pt x="764924" y="183501"/>
                  <a:pt x="775209" y="173230"/>
                  <a:pt x="787713" y="166410"/>
                </a:cubicBezTo>
                <a:cubicBezTo>
                  <a:pt x="836130" y="140000"/>
                  <a:pt x="842833" y="141712"/>
                  <a:pt x="890262" y="132227"/>
                </a:cubicBezTo>
                <a:cubicBezTo>
                  <a:pt x="988952" y="66432"/>
                  <a:pt x="891141" y="120988"/>
                  <a:pt x="1001358" y="89498"/>
                </a:cubicBezTo>
                <a:cubicBezTo>
                  <a:pt x="1022217" y="83538"/>
                  <a:pt x="1040471" y="70331"/>
                  <a:pt x="1061178" y="63860"/>
                </a:cubicBezTo>
                <a:cubicBezTo>
                  <a:pt x="1086245" y="56026"/>
                  <a:pt x="1112838" y="53984"/>
                  <a:pt x="1138090" y="46769"/>
                </a:cubicBezTo>
                <a:cubicBezTo>
                  <a:pt x="1152840" y="42555"/>
                  <a:pt x="1165648" y="31953"/>
                  <a:pt x="1180819" y="29677"/>
                </a:cubicBezTo>
                <a:cubicBezTo>
                  <a:pt x="1223169" y="23324"/>
                  <a:pt x="1266277" y="23980"/>
                  <a:pt x="1309006" y="21131"/>
                </a:cubicBezTo>
                <a:cubicBezTo>
                  <a:pt x="1346038" y="15434"/>
                  <a:pt x="1382639" y="4635"/>
                  <a:pt x="1420102" y="4040"/>
                </a:cubicBezTo>
                <a:cubicBezTo>
                  <a:pt x="1766417" y="-1457"/>
                  <a:pt x="1720661" y="-5520"/>
                  <a:pt x="1907212" y="21131"/>
                </a:cubicBezTo>
                <a:cubicBezTo>
                  <a:pt x="1979387" y="45190"/>
                  <a:pt x="1976121" y="40073"/>
                  <a:pt x="2035399" y="72406"/>
                </a:cubicBezTo>
                <a:cubicBezTo>
                  <a:pt x="2052298" y="81623"/>
                  <a:pt x="2085726" y="102250"/>
                  <a:pt x="2103765" y="115135"/>
                </a:cubicBezTo>
                <a:cubicBezTo>
                  <a:pt x="2115355" y="123414"/>
                  <a:pt x="2124933" y="134987"/>
                  <a:pt x="2137948" y="140772"/>
                </a:cubicBezTo>
                <a:cubicBezTo>
                  <a:pt x="2151221" y="146671"/>
                  <a:pt x="2166434" y="146469"/>
                  <a:pt x="2180677" y="149318"/>
                </a:cubicBezTo>
                <a:cubicBezTo>
                  <a:pt x="2194920" y="163561"/>
                  <a:pt x="2207292" y="179961"/>
                  <a:pt x="2223406" y="192047"/>
                </a:cubicBezTo>
                <a:cubicBezTo>
                  <a:pt x="2278443" y="233324"/>
                  <a:pt x="2221638" y="159483"/>
                  <a:pt x="2266135" y="226230"/>
                </a:cubicBezTo>
                <a:cubicBezTo>
                  <a:pt x="2268873" y="237182"/>
                  <a:pt x="2277097" y="273791"/>
                  <a:pt x="2283227" y="286051"/>
                </a:cubicBezTo>
                <a:cubicBezTo>
                  <a:pt x="2287820" y="295237"/>
                  <a:pt x="2294621" y="303142"/>
                  <a:pt x="2300318" y="311688"/>
                </a:cubicBezTo>
                <a:cubicBezTo>
                  <a:pt x="2303167" y="323082"/>
                  <a:pt x="2306763" y="334315"/>
                  <a:pt x="2308864" y="345871"/>
                </a:cubicBezTo>
                <a:cubicBezTo>
                  <a:pt x="2317105" y="391198"/>
                  <a:pt x="2320247" y="436935"/>
                  <a:pt x="2325956" y="482604"/>
                </a:cubicBezTo>
                <a:cubicBezTo>
                  <a:pt x="2328454" y="502591"/>
                  <a:pt x="2331653" y="522485"/>
                  <a:pt x="2334502" y="542425"/>
                </a:cubicBezTo>
                <a:cubicBezTo>
                  <a:pt x="2331653" y="619337"/>
                  <a:pt x="2330911" y="696356"/>
                  <a:pt x="2325956" y="773161"/>
                </a:cubicBezTo>
                <a:cubicBezTo>
                  <a:pt x="2325200" y="784882"/>
                  <a:pt x="2321534" y="796347"/>
                  <a:pt x="2317410" y="807344"/>
                </a:cubicBezTo>
                <a:cubicBezTo>
                  <a:pt x="2312937" y="819272"/>
                  <a:pt x="2305492" y="829886"/>
                  <a:pt x="2300318" y="841527"/>
                </a:cubicBezTo>
                <a:cubicBezTo>
                  <a:pt x="2294088" y="855545"/>
                  <a:pt x="2291267" y="871191"/>
                  <a:pt x="2283227" y="884256"/>
                </a:cubicBezTo>
                <a:cubicBezTo>
                  <a:pt x="2268298" y="908517"/>
                  <a:pt x="2231952" y="952623"/>
                  <a:pt x="2231952" y="952623"/>
                </a:cubicBezTo>
                <a:cubicBezTo>
                  <a:pt x="2229103" y="961169"/>
                  <a:pt x="2228936" y="971150"/>
                  <a:pt x="2223406" y="978260"/>
                </a:cubicBezTo>
                <a:cubicBezTo>
                  <a:pt x="2185165" y="1027427"/>
                  <a:pt x="2183619" y="1020109"/>
                  <a:pt x="2146494" y="1046627"/>
                </a:cubicBezTo>
                <a:cubicBezTo>
                  <a:pt x="2134904" y="1054905"/>
                  <a:pt x="2123705" y="1063718"/>
                  <a:pt x="2112311" y="1072264"/>
                </a:cubicBezTo>
                <a:cubicBezTo>
                  <a:pt x="2109462" y="1080810"/>
                  <a:pt x="2111095" y="1092665"/>
                  <a:pt x="2103765" y="1097901"/>
                </a:cubicBezTo>
                <a:cubicBezTo>
                  <a:pt x="2089105" y="1108373"/>
                  <a:pt x="2052490" y="1114993"/>
                  <a:pt x="2052490" y="1114993"/>
                </a:cubicBezTo>
                <a:cubicBezTo>
                  <a:pt x="2043944" y="1123539"/>
                  <a:pt x="2034590" y="1131346"/>
                  <a:pt x="2026853" y="1140630"/>
                </a:cubicBezTo>
                <a:cubicBezTo>
                  <a:pt x="2020278" y="1148520"/>
                  <a:pt x="2018739" y="1161280"/>
                  <a:pt x="2009761" y="1166268"/>
                </a:cubicBezTo>
                <a:cubicBezTo>
                  <a:pt x="1966273" y="1190428"/>
                  <a:pt x="1912827" y="1196238"/>
                  <a:pt x="1873029" y="1226088"/>
                </a:cubicBezTo>
                <a:cubicBezTo>
                  <a:pt x="1861635" y="1234634"/>
                  <a:pt x="1851585" y="1245356"/>
                  <a:pt x="1838846" y="1251726"/>
                </a:cubicBezTo>
                <a:cubicBezTo>
                  <a:pt x="1788659" y="1276820"/>
                  <a:pt x="1733136" y="1291223"/>
                  <a:pt x="1685021" y="1320092"/>
                </a:cubicBezTo>
                <a:cubicBezTo>
                  <a:pt x="1670778" y="1328638"/>
                  <a:pt x="1656812" y="1337662"/>
                  <a:pt x="1642292" y="1345729"/>
                </a:cubicBezTo>
                <a:cubicBezTo>
                  <a:pt x="1620100" y="1358058"/>
                  <a:pt x="1566356" y="1382436"/>
                  <a:pt x="1548289" y="1388458"/>
                </a:cubicBezTo>
                <a:cubicBezTo>
                  <a:pt x="1534509" y="1393051"/>
                  <a:pt x="1519803" y="1394155"/>
                  <a:pt x="1505560" y="1397004"/>
                </a:cubicBezTo>
                <a:cubicBezTo>
                  <a:pt x="1374334" y="1484487"/>
                  <a:pt x="1529827" y="1390957"/>
                  <a:pt x="1403010" y="1439733"/>
                </a:cubicBezTo>
                <a:cubicBezTo>
                  <a:pt x="1263975" y="1493208"/>
                  <a:pt x="1414259" y="1462071"/>
                  <a:pt x="1291915" y="1482462"/>
                </a:cubicBezTo>
                <a:cubicBezTo>
                  <a:pt x="1184106" y="1525587"/>
                  <a:pt x="1319656" y="1474896"/>
                  <a:pt x="1197911" y="1508099"/>
                </a:cubicBezTo>
                <a:cubicBezTo>
                  <a:pt x="1183111" y="1512135"/>
                  <a:pt x="1170064" y="1521470"/>
                  <a:pt x="1155182" y="1525191"/>
                </a:cubicBezTo>
                <a:cubicBezTo>
                  <a:pt x="1135641" y="1530076"/>
                  <a:pt x="1115159" y="1530025"/>
                  <a:pt x="1095361" y="1533737"/>
                </a:cubicBezTo>
                <a:cubicBezTo>
                  <a:pt x="948168" y="1561335"/>
                  <a:pt x="1092681" y="1544642"/>
                  <a:pt x="915900" y="1559374"/>
                </a:cubicBezTo>
                <a:lnTo>
                  <a:pt x="531339" y="1542283"/>
                </a:lnTo>
                <a:cubicBezTo>
                  <a:pt x="508410" y="1540985"/>
                  <a:pt x="485599" y="1537672"/>
                  <a:pt x="462973" y="1533737"/>
                </a:cubicBezTo>
                <a:cubicBezTo>
                  <a:pt x="420042" y="1526271"/>
                  <a:pt x="334786" y="1508099"/>
                  <a:pt x="334786" y="1508099"/>
                </a:cubicBezTo>
                <a:cubicBezTo>
                  <a:pt x="314340" y="1494469"/>
                  <a:pt x="298468" y="1486310"/>
                  <a:pt x="283511" y="1465370"/>
                </a:cubicBezTo>
                <a:cubicBezTo>
                  <a:pt x="276106" y="1455004"/>
                  <a:pt x="274575" y="1440974"/>
                  <a:pt x="266419" y="1431187"/>
                </a:cubicBezTo>
                <a:cubicBezTo>
                  <a:pt x="259844" y="1423297"/>
                  <a:pt x="248672" y="1420671"/>
                  <a:pt x="240782" y="1414096"/>
                </a:cubicBezTo>
                <a:cubicBezTo>
                  <a:pt x="231498" y="1406359"/>
                  <a:pt x="222882" y="1397742"/>
                  <a:pt x="215145" y="1388458"/>
                </a:cubicBezTo>
                <a:cubicBezTo>
                  <a:pt x="208570" y="1380568"/>
                  <a:pt x="205943" y="1369396"/>
                  <a:pt x="198053" y="1362821"/>
                </a:cubicBezTo>
                <a:cubicBezTo>
                  <a:pt x="188266" y="1354666"/>
                  <a:pt x="175264" y="1351426"/>
                  <a:pt x="163870" y="1345729"/>
                </a:cubicBezTo>
                <a:cubicBezTo>
                  <a:pt x="158173" y="1334335"/>
                  <a:pt x="153098" y="1322607"/>
                  <a:pt x="146778" y="1311546"/>
                </a:cubicBezTo>
                <a:cubicBezTo>
                  <a:pt x="136778" y="1294046"/>
                  <a:pt x="115059" y="1266406"/>
                  <a:pt x="104049" y="1251726"/>
                </a:cubicBezTo>
                <a:cubicBezTo>
                  <a:pt x="91073" y="1212795"/>
                  <a:pt x="93083" y="1220060"/>
                  <a:pt x="78412" y="1166268"/>
                </a:cubicBezTo>
                <a:cubicBezTo>
                  <a:pt x="75322" y="1154937"/>
                  <a:pt x="73580" y="1143227"/>
                  <a:pt x="69866" y="1132084"/>
                </a:cubicBezTo>
                <a:cubicBezTo>
                  <a:pt x="65015" y="1117531"/>
                  <a:pt x="57626" y="1103909"/>
                  <a:pt x="52775" y="1089356"/>
                </a:cubicBezTo>
                <a:cubicBezTo>
                  <a:pt x="15981" y="978973"/>
                  <a:pt x="80626" y="1146161"/>
                  <a:pt x="27137" y="1012443"/>
                </a:cubicBezTo>
                <a:cubicBezTo>
                  <a:pt x="18019" y="936459"/>
                  <a:pt x="-16956" y="753871"/>
                  <a:pt x="10046" y="662066"/>
                </a:cubicBezTo>
                <a:cubicBezTo>
                  <a:pt x="13360" y="650798"/>
                  <a:pt x="32936" y="656747"/>
                  <a:pt x="44229" y="653520"/>
                </a:cubicBezTo>
                <a:cubicBezTo>
                  <a:pt x="75290" y="644645"/>
                  <a:pt x="65481" y="649359"/>
                  <a:pt x="86958" y="627883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085027" y="1277829"/>
            <a:ext cx="214066" cy="1290415"/>
          </a:xfrm>
          <a:custGeom>
            <a:avLst/>
            <a:gdLst>
              <a:gd name="connsiteX0" fmla="*/ 0 w 214066"/>
              <a:gd name="connsiteY0" fmla="*/ 0 h 1290415"/>
              <a:gd name="connsiteX1" fmla="*/ 25637 w 214066"/>
              <a:gd name="connsiteY1" fmla="*/ 51275 h 1290415"/>
              <a:gd name="connsiteX2" fmla="*/ 42729 w 214066"/>
              <a:gd name="connsiteY2" fmla="*/ 76913 h 1290415"/>
              <a:gd name="connsiteX3" fmla="*/ 51275 w 214066"/>
              <a:gd name="connsiteY3" fmla="*/ 111096 h 1290415"/>
              <a:gd name="connsiteX4" fmla="*/ 68366 w 214066"/>
              <a:gd name="connsiteY4" fmla="*/ 153825 h 1290415"/>
              <a:gd name="connsiteX5" fmla="*/ 119641 w 214066"/>
              <a:gd name="connsiteY5" fmla="*/ 290557 h 1290415"/>
              <a:gd name="connsiteX6" fmla="*/ 136732 w 214066"/>
              <a:gd name="connsiteY6" fmla="*/ 418744 h 1290415"/>
              <a:gd name="connsiteX7" fmla="*/ 153824 w 214066"/>
              <a:gd name="connsiteY7" fmla="*/ 504202 h 1290415"/>
              <a:gd name="connsiteX8" fmla="*/ 170916 w 214066"/>
              <a:gd name="connsiteY8" fmla="*/ 658027 h 1290415"/>
              <a:gd name="connsiteX9" fmla="*/ 188007 w 214066"/>
              <a:gd name="connsiteY9" fmla="*/ 752030 h 1290415"/>
              <a:gd name="connsiteX10" fmla="*/ 213645 w 214066"/>
              <a:gd name="connsiteY10" fmla="*/ 1196412 h 1290415"/>
              <a:gd name="connsiteX11" fmla="*/ 213645 w 214066"/>
              <a:gd name="connsiteY11" fmla="*/ 1290415 h 12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066" h="1290415">
                <a:moveTo>
                  <a:pt x="0" y="0"/>
                </a:moveTo>
                <a:cubicBezTo>
                  <a:pt x="8546" y="17092"/>
                  <a:pt x="16357" y="34571"/>
                  <a:pt x="25637" y="51275"/>
                </a:cubicBezTo>
                <a:cubicBezTo>
                  <a:pt x="30625" y="60254"/>
                  <a:pt x="38683" y="67472"/>
                  <a:pt x="42729" y="76913"/>
                </a:cubicBezTo>
                <a:cubicBezTo>
                  <a:pt x="47356" y="87708"/>
                  <a:pt x="47561" y="99954"/>
                  <a:pt x="51275" y="111096"/>
                </a:cubicBezTo>
                <a:cubicBezTo>
                  <a:pt x="56126" y="125649"/>
                  <a:pt x="63261" y="139359"/>
                  <a:pt x="68366" y="153825"/>
                </a:cubicBezTo>
                <a:cubicBezTo>
                  <a:pt x="114218" y="283739"/>
                  <a:pt x="83733" y="218744"/>
                  <a:pt x="119641" y="290557"/>
                </a:cubicBezTo>
                <a:cubicBezTo>
                  <a:pt x="122998" y="317416"/>
                  <a:pt x="131681" y="390122"/>
                  <a:pt x="136732" y="418744"/>
                </a:cubicBezTo>
                <a:cubicBezTo>
                  <a:pt x="141780" y="447352"/>
                  <a:pt x="149048" y="475547"/>
                  <a:pt x="153824" y="504202"/>
                </a:cubicBezTo>
                <a:cubicBezTo>
                  <a:pt x="167792" y="588006"/>
                  <a:pt x="157753" y="565884"/>
                  <a:pt x="170916" y="658027"/>
                </a:cubicBezTo>
                <a:cubicBezTo>
                  <a:pt x="175420" y="689555"/>
                  <a:pt x="182310" y="720696"/>
                  <a:pt x="188007" y="752030"/>
                </a:cubicBezTo>
                <a:cubicBezTo>
                  <a:pt x="198579" y="900030"/>
                  <a:pt x="209149" y="1048063"/>
                  <a:pt x="213645" y="1196412"/>
                </a:cubicBezTo>
                <a:cubicBezTo>
                  <a:pt x="214594" y="1227732"/>
                  <a:pt x="213645" y="1259081"/>
                  <a:pt x="213645" y="1290415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666141" y="1072729"/>
            <a:ext cx="1128045" cy="641431"/>
          </a:xfrm>
          <a:custGeom>
            <a:avLst/>
            <a:gdLst>
              <a:gd name="connsiteX0" fmla="*/ 0 w 1128045"/>
              <a:gd name="connsiteY0" fmla="*/ 0 h 641431"/>
              <a:gd name="connsiteX1" fmla="*/ 102550 w 1128045"/>
              <a:gd name="connsiteY1" fmla="*/ 68367 h 641431"/>
              <a:gd name="connsiteX2" fmla="*/ 136733 w 1128045"/>
              <a:gd name="connsiteY2" fmla="*/ 94004 h 641431"/>
              <a:gd name="connsiteX3" fmla="*/ 179462 w 1128045"/>
              <a:gd name="connsiteY3" fmla="*/ 111096 h 641431"/>
              <a:gd name="connsiteX4" fmla="*/ 239282 w 1128045"/>
              <a:gd name="connsiteY4" fmla="*/ 162370 h 641431"/>
              <a:gd name="connsiteX5" fmla="*/ 282011 w 1128045"/>
              <a:gd name="connsiteY5" fmla="*/ 188008 h 641431"/>
              <a:gd name="connsiteX6" fmla="*/ 341832 w 1128045"/>
              <a:gd name="connsiteY6" fmla="*/ 230737 h 641431"/>
              <a:gd name="connsiteX7" fmla="*/ 452927 w 1128045"/>
              <a:gd name="connsiteY7" fmla="*/ 273466 h 641431"/>
              <a:gd name="connsiteX8" fmla="*/ 487110 w 1128045"/>
              <a:gd name="connsiteY8" fmla="*/ 299103 h 641431"/>
              <a:gd name="connsiteX9" fmla="*/ 606752 w 1128045"/>
              <a:gd name="connsiteY9" fmla="*/ 350378 h 641431"/>
              <a:gd name="connsiteX10" fmla="*/ 640935 w 1128045"/>
              <a:gd name="connsiteY10" fmla="*/ 376015 h 641431"/>
              <a:gd name="connsiteX11" fmla="*/ 666572 w 1128045"/>
              <a:gd name="connsiteY11" fmla="*/ 393107 h 641431"/>
              <a:gd name="connsiteX12" fmla="*/ 752030 w 1128045"/>
              <a:gd name="connsiteY12" fmla="*/ 427290 h 641431"/>
              <a:gd name="connsiteX13" fmla="*/ 777667 w 1128045"/>
              <a:gd name="connsiteY13" fmla="*/ 452927 h 641431"/>
              <a:gd name="connsiteX14" fmla="*/ 811851 w 1128045"/>
              <a:gd name="connsiteY14" fmla="*/ 461473 h 641431"/>
              <a:gd name="connsiteX15" fmla="*/ 854580 w 1128045"/>
              <a:gd name="connsiteY15" fmla="*/ 487111 h 641431"/>
              <a:gd name="connsiteX16" fmla="*/ 871671 w 1128045"/>
              <a:gd name="connsiteY16" fmla="*/ 512748 h 641431"/>
              <a:gd name="connsiteX17" fmla="*/ 940038 w 1128045"/>
              <a:gd name="connsiteY17" fmla="*/ 546931 h 641431"/>
              <a:gd name="connsiteX18" fmla="*/ 1008404 w 1128045"/>
              <a:gd name="connsiteY18" fmla="*/ 589660 h 641431"/>
              <a:gd name="connsiteX19" fmla="*/ 1034041 w 1128045"/>
              <a:gd name="connsiteY19" fmla="*/ 598206 h 641431"/>
              <a:gd name="connsiteX20" fmla="*/ 1110953 w 1128045"/>
              <a:gd name="connsiteY20" fmla="*/ 640935 h 641431"/>
              <a:gd name="connsiteX21" fmla="*/ 1128045 w 1128045"/>
              <a:gd name="connsiteY21" fmla="*/ 640935 h 6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28045" h="641431">
                <a:moveTo>
                  <a:pt x="0" y="0"/>
                </a:moveTo>
                <a:cubicBezTo>
                  <a:pt x="84503" y="67604"/>
                  <a:pt x="-3126" y="1120"/>
                  <a:pt x="102550" y="68367"/>
                </a:cubicBezTo>
                <a:cubicBezTo>
                  <a:pt x="114566" y="76014"/>
                  <a:pt x="124283" y="87087"/>
                  <a:pt x="136733" y="94004"/>
                </a:cubicBezTo>
                <a:cubicBezTo>
                  <a:pt x="150143" y="101454"/>
                  <a:pt x="166052" y="103646"/>
                  <a:pt x="179462" y="111096"/>
                </a:cubicBezTo>
                <a:cubicBezTo>
                  <a:pt x="233569" y="141155"/>
                  <a:pt x="194872" y="129062"/>
                  <a:pt x="239282" y="162370"/>
                </a:cubicBezTo>
                <a:cubicBezTo>
                  <a:pt x="252570" y="172336"/>
                  <a:pt x="268191" y="178794"/>
                  <a:pt x="282011" y="188008"/>
                </a:cubicBezTo>
                <a:cubicBezTo>
                  <a:pt x="302400" y="201601"/>
                  <a:pt x="320962" y="217894"/>
                  <a:pt x="341832" y="230737"/>
                </a:cubicBezTo>
                <a:cubicBezTo>
                  <a:pt x="387216" y="258665"/>
                  <a:pt x="401257" y="258703"/>
                  <a:pt x="452927" y="273466"/>
                </a:cubicBezTo>
                <a:cubicBezTo>
                  <a:pt x="464321" y="282012"/>
                  <a:pt x="474371" y="292733"/>
                  <a:pt x="487110" y="299103"/>
                </a:cubicBezTo>
                <a:cubicBezTo>
                  <a:pt x="525918" y="318507"/>
                  <a:pt x="572041" y="324345"/>
                  <a:pt x="606752" y="350378"/>
                </a:cubicBezTo>
                <a:cubicBezTo>
                  <a:pt x="618146" y="358924"/>
                  <a:pt x="629345" y="367736"/>
                  <a:pt x="640935" y="376015"/>
                </a:cubicBezTo>
                <a:cubicBezTo>
                  <a:pt x="649293" y="381985"/>
                  <a:pt x="657247" y="388803"/>
                  <a:pt x="666572" y="393107"/>
                </a:cubicBezTo>
                <a:cubicBezTo>
                  <a:pt x="694428" y="405964"/>
                  <a:pt x="752030" y="427290"/>
                  <a:pt x="752030" y="427290"/>
                </a:cubicBezTo>
                <a:cubicBezTo>
                  <a:pt x="760576" y="435836"/>
                  <a:pt x="767174" y="446931"/>
                  <a:pt x="777667" y="452927"/>
                </a:cubicBezTo>
                <a:cubicBezTo>
                  <a:pt x="787865" y="458754"/>
                  <a:pt x="801118" y="456703"/>
                  <a:pt x="811851" y="461473"/>
                </a:cubicBezTo>
                <a:cubicBezTo>
                  <a:pt x="827030" y="468219"/>
                  <a:pt x="840337" y="478565"/>
                  <a:pt x="854580" y="487111"/>
                </a:cubicBezTo>
                <a:cubicBezTo>
                  <a:pt x="860277" y="495657"/>
                  <a:pt x="863257" y="506858"/>
                  <a:pt x="871671" y="512748"/>
                </a:cubicBezTo>
                <a:cubicBezTo>
                  <a:pt x="892544" y="527359"/>
                  <a:pt x="918839" y="532798"/>
                  <a:pt x="940038" y="546931"/>
                </a:cubicBezTo>
                <a:cubicBezTo>
                  <a:pt x="960380" y="560493"/>
                  <a:pt x="987782" y="579349"/>
                  <a:pt x="1008404" y="589660"/>
                </a:cubicBezTo>
                <a:cubicBezTo>
                  <a:pt x="1016461" y="593688"/>
                  <a:pt x="1026167" y="593831"/>
                  <a:pt x="1034041" y="598206"/>
                </a:cubicBezTo>
                <a:cubicBezTo>
                  <a:pt x="1072585" y="619619"/>
                  <a:pt x="1074698" y="633684"/>
                  <a:pt x="1110953" y="640935"/>
                </a:cubicBezTo>
                <a:cubicBezTo>
                  <a:pt x="1116540" y="642052"/>
                  <a:pt x="1122348" y="640935"/>
                  <a:pt x="1128045" y="640935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702461" y="3819357"/>
            <a:ext cx="384564" cy="1264778"/>
          </a:xfrm>
          <a:custGeom>
            <a:avLst/>
            <a:gdLst>
              <a:gd name="connsiteX0" fmla="*/ 384564 w 384564"/>
              <a:gd name="connsiteY0" fmla="*/ 0 h 1264778"/>
              <a:gd name="connsiteX1" fmla="*/ 333290 w 384564"/>
              <a:gd name="connsiteY1" fmla="*/ 68366 h 1264778"/>
              <a:gd name="connsiteX2" fmla="*/ 324744 w 384564"/>
              <a:gd name="connsiteY2" fmla="*/ 94004 h 1264778"/>
              <a:gd name="connsiteX3" fmla="*/ 299106 w 384564"/>
              <a:gd name="connsiteY3" fmla="*/ 128187 h 1264778"/>
              <a:gd name="connsiteX4" fmla="*/ 282015 w 384564"/>
              <a:gd name="connsiteY4" fmla="*/ 162370 h 1264778"/>
              <a:gd name="connsiteX5" fmla="*/ 264923 w 384564"/>
              <a:gd name="connsiteY5" fmla="*/ 188007 h 1264778"/>
              <a:gd name="connsiteX6" fmla="*/ 239286 w 384564"/>
              <a:gd name="connsiteY6" fmla="*/ 256374 h 1264778"/>
              <a:gd name="connsiteX7" fmla="*/ 205103 w 384564"/>
              <a:gd name="connsiteY7" fmla="*/ 333286 h 1264778"/>
              <a:gd name="connsiteX8" fmla="*/ 196557 w 384564"/>
              <a:gd name="connsiteY8" fmla="*/ 367469 h 1264778"/>
              <a:gd name="connsiteX9" fmla="*/ 179465 w 384564"/>
              <a:gd name="connsiteY9" fmla="*/ 393107 h 1264778"/>
              <a:gd name="connsiteX10" fmla="*/ 153828 w 384564"/>
              <a:gd name="connsiteY10" fmla="*/ 470019 h 1264778"/>
              <a:gd name="connsiteX11" fmla="*/ 145282 w 384564"/>
              <a:gd name="connsiteY11" fmla="*/ 546931 h 1264778"/>
              <a:gd name="connsiteX12" fmla="*/ 128190 w 384564"/>
              <a:gd name="connsiteY12" fmla="*/ 589660 h 1264778"/>
              <a:gd name="connsiteX13" fmla="*/ 94007 w 384564"/>
              <a:gd name="connsiteY13" fmla="*/ 700755 h 1264778"/>
              <a:gd name="connsiteX14" fmla="*/ 85462 w 384564"/>
              <a:gd name="connsiteY14" fmla="*/ 760576 h 1264778"/>
              <a:gd name="connsiteX15" fmla="*/ 68370 w 384564"/>
              <a:gd name="connsiteY15" fmla="*/ 820396 h 1264778"/>
              <a:gd name="connsiteX16" fmla="*/ 34187 w 384564"/>
              <a:gd name="connsiteY16" fmla="*/ 1008404 h 1264778"/>
              <a:gd name="connsiteX17" fmla="*/ 17095 w 384564"/>
              <a:gd name="connsiteY17" fmla="*/ 1128045 h 1264778"/>
              <a:gd name="connsiteX18" fmla="*/ 8549 w 384564"/>
              <a:gd name="connsiteY18" fmla="*/ 1204957 h 1264778"/>
              <a:gd name="connsiteX19" fmla="*/ 4 w 384564"/>
              <a:gd name="connsiteY19" fmla="*/ 1264778 h 12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4564" h="1264778">
                <a:moveTo>
                  <a:pt x="384564" y="0"/>
                </a:moveTo>
                <a:cubicBezTo>
                  <a:pt x="376178" y="10482"/>
                  <a:pt x="342360" y="50226"/>
                  <a:pt x="333290" y="68366"/>
                </a:cubicBezTo>
                <a:cubicBezTo>
                  <a:pt x="329261" y="76423"/>
                  <a:pt x="329213" y="86183"/>
                  <a:pt x="324744" y="94004"/>
                </a:cubicBezTo>
                <a:cubicBezTo>
                  <a:pt x="317677" y="106370"/>
                  <a:pt x="306655" y="116109"/>
                  <a:pt x="299106" y="128187"/>
                </a:cubicBezTo>
                <a:cubicBezTo>
                  <a:pt x="292354" y="138990"/>
                  <a:pt x="288335" y="151309"/>
                  <a:pt x="282015" y="162370"/>
                </a:cubicBezTo>
                <a:cubicBezTo>
                  <a:pt x="276919" y="171287"/>
                  <a:pt x="270620" y="179461"/>
                  <a:pt x="264923" y="188007"/>
                </a:cubicBezTo>
                <a:cubicBezTo>
                  <a:pt x="239527" y="264195"/>
                  <a:pt x="280155" y="143982"/>
                  <a:pt x="239286" y="256374"/>
                </a:cubicBezTo>
                <a:cubicBezTo>
                  <a:pt x="214879" y="323493"/>
                  <a:pt x="234506" y="289181"/>
                  <a:pt x="205103" y="333286"/>
                </a:cubicBezTo>
                <a:cubicBezTo>
                  <a:pt x="202254" y="344680"/>
                  <a:pt x="201184" y="356674"/>
                  <a:pt x="196557" y="367469"/>
                </a:cubicBezTo>
                <a:cubicBezTo>
                  <a:pt x="192511" y="376910"/>
                  <a:pt x="183071" y="383490"/>
                  <a:pt x="179465" y="393107"/>
                </a:cubicBezTo>
                <a:cubicBezTo>
                  <a:pt x="129761" y="525650"/>
                  <a:pt x="211321" y="355029"/>
                  <a:pt x="153828" y="470019"/>
                </a:cubicBezTo>
                <a:cubicBezTo>
                  <a:pt x="150979" y="495656"/>
                  <a:pt x="150687" y="521709"/>
                  <a:pt x="145282" y="546931"/>
                </a:cubicBezTo>
                <a:cubicBezTo>
                  <a:pt x="142068" y="561931"/>
                  <a:pt x="132701" y="574998"/>
                  <a:pt x="128190" y="589660"/>
                </a:cubicBezTo>
                <a:cubicBezTo>
                  <a:pt x="86566" y="724939"/>
                  <a:pt x="133415" y="602237"/>
                  <a:pt x="94007" y="700755"/>
                </a:cubicBezTo>
                <a:cubicBezTo>
                  <a:pt x="91159" y="720695"/>
                  <a:pt x="89682" y="740880"/>
                  <a:pt x="85462" y="760576"/>
                </a:cubicBezTo>
                <a:cubicBezTo>
                  <a:pt x="81117" y="780854"/>
                  <a:pt x="71923" y="799965"/>
                  <a:pt x="68370" y="820396"/>
                </a:cubicBezTo>
                <a:cubicBezTo>
                  <a:pt x="33229" y="1022450"/>
                  <a:pt x="72005" y="894945"/>
                  <a:pt x="34187" y="1008404"/>
                </a:cubicBezTo>
                <a:cubicBezTo>
                  <a:pt x="28490" y="1048284"/>
                  <a:pt x="21544" y="1088006"/>
                  <a:pt x="17095" y="1128045"/>
                </a:cubicBezTo>
                <a:cubicBezTo>
                  <a:pt x="14246" y="1153682"/>
                  <a:pt x="11958" y="1179388"/>
                  <a:pt x="8549" y="1204957"/>
                </a:cubicBezTo>
                <a:cubicBezTo>
                  <a:pt x="-464" y="1272559"/>
                  <a:pt x="4" y="1236682"/>
                  <a:pt x="4" y="1264778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820536" y="3164970"/>
            <a:ext cx="1179319" cy="700756"/>
          </a:xfrm>
          <a:custGeom>
            <a:avLst/>
            <a:gdLst>
              <a:gd name="connsiteX0" fmla="*/ 0 w 1179319"/>
              <a:gd name="connsiteY0" fmla="*/ 42729 h 700756"/>
              <a:gd name="connsiteX1" fmla="*/ 51275 w 1179319"/>
              <a:gd name="connsiteY1" fmla="*/ 34184 h 700756"/>
              <a:gd name="connsiteX2" fmla="*/ 128187 w 1179319"/>
              <a:gd name="connsiteY2" fmla="*/ 8546 h 700756"/>
              <a:gd name="connsiteX3" fmla="*/ 222190 w 1179319"/>
              <a:gd name="connsiteY3" fmla="*/ 0 h 700756"/>
              <a:gd name="connsiteX4" fmla="*/ 632389 w 1179319"/>
              <a:gd name="connsiteY4" fmla="*/ 34184 h 700756"/>
              <a:gd name="connsiteX5" fmla="*/ 675118 w 1179319"/>
              <a:gd name="connsiteY5" fmla="*/ 42729 h 700756"/>
              <a:gd name="connsiteX6" fmla="*/ 752030 w 1179319"/>
              <a:gd name="connsiteY6" fmla="*/ 68367 h 700756"/>
              <a:gd name="connsiteX7" fmla="*/ 811850 w 1179319"/>
              <a:gd name="connsiteY7" fmla="*/ 85458 h 700756"/>
              <a:gd name="connsiteX8" fmla="*/ 871671 w 1179319"/>
              <a:gd name="connsiteY8" fmla="*/ 94004 h 700756"/>
              <a:gd name="connsiteX9" fmla="*/ 897308 w 1179319"/>
              <a:gd name="connsiteY9" fmla="*/ 111096 h 700756"/>
              <a:gd name="connsiteX10" fmla="*/ 931491 w 1179319"/>
              <a:gd name="connsiteY10" fmla="*/ 119642 h 700756"/>
              <a:gd name="connsiteX11" fmla="*/ 957129 w 1179319"/>
              <a:gd name="connsiteY11" fmla="*/ 128187 h 700756"/>
              <a:gd name="connsiteX12" fmla="*/ 1025495 w 1179319"/>
              <a:gd name="connsiteY12" fmla="*/ 153825 h 700756"/>
              <a:gd name="connsiteX13" fmla="*/ 1068224 w 1179319"/>
              <a:gd name="connsiteY13" fmla="*/ 196554 h 700756"/>
              <a:gd name="connsiteX14" fmla="*/ 1093861 w 1179319"/>
              <a:gd name="connsiteY14" fmla="*/ 222191 h 700756"/>
              <a:gd name="connsiteX15" fmla="*/ 1136590 w 1179319"/>
              <a:gd name="connsiteY15" fmla="*/ 239283 h 700756"/>
              <a:gd name="connsiteX16" fmla="*/ 1162228 w 1179319"/>
              <a:gd name="connsiteY16" fmla="*/ 299103 h 700756"/>
              <a:gd name="connsiteX17" fmla="*/ 1179319 w 1179319"/>
              <a:gd name="connsiteY17" fmla="*/ 435836 h 700756"/>
              <a:gd name="connsiteX18" fmla="*/ 1170774 w 1179319"/>
              <a:gd name="connsiteY18" fmla="*/ 649481 h 700756"/>
              <a:gd name="connsiteX19" fmla="*/ 1153682 w 1179319"/>
              <a:gd name="connsiteY19" fmla="*/ 700756 h 7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9319" h="700756">
                <a:moveTo>
                  <a:pt x="0" y="42729"/>
                </a:moveTo>
                <a:cubicBezTo>
                  <a:pt x="17092" y="39881"/>
                  <a:pt x="34533" y="38649"/>
                  <a:pt x="51275" y="34184"/>
                </a:cubicBezTo>
                <a:cubicBezTo>
                  <a:pt x="77387" y="27221"/>
                  <a:pt x="101274" y="10993"/>
                  <a:pt x="128187" y="8546"/>
                </a:cubicBezTo>
                <a:lnTo>
                  <a:pt x="222190" y="0"/>
                </a:lnTo>
                <a:cubicBezTo>
                  <a:pt x="256160" y="2548"/>
                  <a:pt x="517122" y="16451"/>
                  <a:pt x="632389" y="34184"/>
                </a:cubicBezTo>
                <a:cubicBezTo>
                  <a:pt x="646745" y="36393"/>
                  <a:pt x="660875" y="39881"/>
                  <a:pt x="675118" y="42729"/>
                </a:cubicBezTo>
                <a:cubicBezTo>
                  <a:pt x="731979" y="71160"/>
                  <a:pt x="685765" y="51800"/>
                  <a:pt x="752030" y="68367"/>
                </a:cubicBezTo>
                <a:cubicBezTo>
                  <a:pt x="800850" y="80572"/>
                  <a:pt x="753229" y="74800"/>
                  <a:pt x="811850" y="85458"/>
                </a:cubicBezTo>
                <a:cubicBezTo>
                  <a:pt x="831668" y="89061"/>
                  <a:pt x="851731" y="91155"/>
                  <a:pt x="871671" y="94004"/>
                </a:cubicBezTo>
                <a:cubicBezTo>
                  <a:pt x="880217" y="99701"/>
                  <a:pt x="887868" y="107050"/>
                  <a:pt x="897308" y="111096"/>
                </a:cubicBezTo>
                <a:cubicBezTo>
                  <a:pt x="908103" y="115723"/>
                  <a:pt x="920198" y="116416"/>
                  <a:pt x="931491" y="119642"/>
                </a:cubicBezTo>
                <a:cubicBezTo>
                  <a:pt x="940153" y="122117"/>
                  <a:pt x="948694" y="125024"/>
                  <a:pt x="957129" y="128187"/>
                </a:cubicBezTo>
                <a:cubicBezTo>
                  <a:pt x="1038916" y="158856"/>
                  <a:pt x="967281" y="134420"/>
                  <a:pt x="1025495" y="153825"/>
                </a:cubicBezTo>
                <a:cubicBezTo>
                  <a:pt x="1056830" y="200826"/>
                  <a:pt x="1025495" y="160946"/>
                  <a:pt x="1068224" y="196554"/>
                </a:cubicBezTo>
                <a:cubicBezTo>
                  <a:pt x="1077508" y="204291"/>
                  <a:pt x="1083613" y="215786"/>
                  <a:pt x="1093861" y="222191"/>
                </a:cubicBezTo>
                <a:cubicBezTo>
                  <a:pt x="1106869" y="230321"/>
                  <a:pt x="1122347" y="233586"/>
                  <a:pt x="1136590" y="239283"/>
                </a:cubicBezTo>
                <a:cubicBezTo>
                  <a:pt x="1147040" y="260183"/>
                  <a:pt x="1157198" y="276470"/>
                  <a:pt x="1162228" y="299103"/>
                </a:cubicBezTo>
                <a:cubicBezTo>
                  <a:pt x="1171867" y="342477"/>
                  <a:pt x="1175020" y="392846"/>
                  <a:pt x="1179319" y="435836"/>
                </a:cubicBezTo>
                <a:cubicBezTo>
                  <a:pt x="1176471" y="507051"/>
                  <a:pt x="1177639" y="578540"/>
                  <a:pt x="1170774" y="649481"/>
                </a:cubicBezTo>
                <a:cubicBezTo>
                  <a:pt x="1169039" y="667413"/>
                  <a:pt x="1153682" y="700756"/>
                  <a:pt x="1153682" y="700756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309638" y="3373685"/>
            <a:ext cx="846034" cy="1341690"/>
          </a:xfrm>
          <a:custGeom>
            <a:avLst/>
            <a:gdLst>
              <a:gd name="connsiteX0" fmla="*/ 581114 w 846034"/>
              <a:gd name="connsiteY0" fmla="*/ 0 h 1341690"/>
              <a:gd name="connsiteX1" fmla="*/ 538385 w 846034"/>
              <a:gd name="connsiteY1" fmla="*/ 17091 h 1341690"/>
              <a:gd name="connsiteX2" fmla="*/ 512748 w 846034"/>
              <a:gd name="connsiteY2" fmla="*/ 25637 h 1341690"/>
              <a:gd name="connsiteX3" fmla="*/ 487110 w 846034"/>
              <a:gd name="connsiteY3" fmla="*/ 42729 h 1341690"/>
              <a:gd name="connsiteX4" fmla="*/ 435836 w 846034"/>
              <a:gd name="connsiteY4" fmla="*/ 59820 h 1341690"/>
              <a:gd name="connsiteX5" fmla="*/ 350378 w 846034"/>
              <a:gd name="connsiteY5" fmla="*/ 102549 h 1341690"/>
              <a:gd name="connsiteX6" fmla="*/ 290557 w 846034"/>
              <a:gd name="connsiteY6" fmla="*/ 136733 h 1341690"/>
              <a:gd name="connsiteX7" fmla="*/ 239282 w 846034"/>
              <a:gd name="connsiteY7" fmla="*/ 170916 h 1341690"/>
              <a:gd name="connsiteX8" fmla="*/ 213645 w 846034"/>
              <a:gd name="connsiteY8" fmla="*/ 188007 h 1341690"/>
              <a:gd name="connsiteX9" fmla="*/ 188007 w 846034"/>
              <a:gd name="connsiteY9" fmla="*/ 196553 h 1341690"/>
              <a:gd name="connsiteX10" fmla="*/ 162370 w 846034"/>
              <a:gd name="connsiteY10" fmla="*/ 222191 h 1341690"/>
              <a:gd name="connsiteX11" fmla="*/ 145279 w 846034"/>
              <a:gd name="connsiteY11" fmla="*/ 247828 h 1341690"/>
              <a:gd name="connsiteX12" fmla="*/ 119641 w 846034"/>
              <a:gd name="connsiteY12" fmla="*/ 256374 h 1341690"/>
              <a:gd name="connsiteX13" fmla="*/ 68366 w 846034"/>
              <a:gd name="connsiteY13" fmla="*/ 290557 h 1341690"/>
              <a:gd name="connsiteX14" fmla="*/ 42729 w 846034"/>
              <a:gd name="connsiteY14" fmla="*/ 367469 h 1341690"/>
              <a:gd name="connsiteX15" fmla="*/ 34183 w 846034"/>
              <a:gd name="connsiteY15" fmla="*/ 393106 h 1341690"/>
              <a:gd name="connsiteX16" fmla="*/ 17092 w 846034"/>
              <a:gd name="connsiteY16" fmla="*/ 418744 h 1341690"/>
              <a:gd name="connsiteX17" fmla="*/ 0 w 846034"/>
              <a:gd name="connsiteY17" fmla="*/ 470019 h 1341690"/>
              <a:gd name="connsiteX18" fmla="*/ 8546 w 846034"/>
              <a:gd name="connsiteY18" fmla="*/ 692209 h 1341690"/>
              <a:gd name="connsiteX19" fmla="*/ 25637 w 846034"/>
              <a:gd name="connsiteY19" fmla="*/ 743484 h 1341690"/>
              <a:gd name="connsiteX20" fmla="*/ 42729 w 846034"/>
              <a:gd name="connsiteY20" fmla="*/ 777667 h 1341690"/>
              <a:gd name="connsiteX21" fmla="*/ 51275 w 846034"/>
              <a:gd name="connsiteY21" fmla="*/ 803305 h 1341690"/>
              <a:gd name="connsiteX22" fmla="*/ 76912 w 846034"/>
              <a:gd name="connsiteY22" fmla="*/ 837488 h 1341690"/>
              <a:gd name="connsiteX23" fmla="*/ 94004 w 846034"/>
              <a:gd name="connsiteY23" fmla="*/ 888762 h 1341690"/>
              <a:gd name="connsiteX24" fmla="*/ 128187 w 846034"/>
              <a:gd name="connsiteY24" fmla="*/ 940037 h 1341690"/>
              <a:gd name="connsiteX25" fmla="*/ 153824 w 846034"/>
              <a:gd name="connsiteY25" fmla="*/ 999858 h 1341690"/>
              <a:gd name="connsiteX26" fmla="*/ 170916 w 846034"/>
              <a:gd name="connsiteY26" fmla="*/ 1059678 h 1341690"/>
              <a:gd name="connsiteX27" fmla="*/ 196553 w 846034"/>
              <a:gd name="connsiteY27" fmla="*/ 1093862 h 1341690"/>
              <a:gd name="connsiteX28" fmla="*/ 213645 w 846034"/>
              <a:gd name="connsiteY28" fmla="*/ 1145136 h 1341690"/>
              <a:gd name="connsiteX29" fmla="*/ 264920 w 846034"/>
              <a:gd name="connsiteY29" fmla="*/ 1204957 h 1341690"/>
              <a:gd name="connsiteX30" fmla="*/ 299103 w 846034"/>
              <a:gd name="connsiteY30" fmla="*/ 1213503 h 1341690"/>
              <a:gd name="connsiteX31" fmla="*/ 324740 w 846034"/>
              <a:gd name="connsiteY31" fmla="*/ 1230594 h 1341690"/>
              <a:gd name="connsiteX32" fmla="*/ 384561 w 846034"/>
              <a:gd name="connsiteY32" fmla="*/ 1281869 h 1341690"/>
              <a:gd name="connsiteX33" fmla="*/ 418744 w 846034"/>
              <a:gd name="connsiteY33" fmla="*/ 1290415 h 1341690"/>
              <a:gd name="connsiteX34" fmla="*/ 444381 w 846034"/>
              <a:gd name="connsiteY34" fmla="*/ 1298961 h 1341690"/>
              <a:gd name="connsiteX35" fmla="*/ 478564 w 846034"/>
              <a:gd name="connsiteY35" fmla="*/ 1316052 h 1341690"/>
              <a:gd name="connsiteX36" fmla="*/ 572568 w 846034"/>
              <a:gd name="connsiteY36" fmla="*/ 1341690 h 1341690"/>
              <a:gd name="connsiteX37" fmla="*/ 846034 w 846034"/>
              <a:gd name="connsiteY37" fmla="*/ 1333144 h 134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46034" h="1341690">
                <a:moveTo>
                  <a:pt x="581114" y="0"/>
                </a:moveTo>
                <a:cubicBezTo>
                  <a:pt x="566871" y="5697"/>
                  <a:pt x="552748" y="11705"/>
                  <a:pt x="538385" y="17091"/>
                </a:cubicBezTo>
                <a:cubicBezTo>
                  <a:pt x="529951" y="20254"/>
                  <a:pt x="520805" y="21608"/>
                  <a:pt x="512748" y="25637"/>
                </a:cubicBezTo>
                <a:cubicBezTo>
                  <a:pt x="503561" y="30230"/>
                  <a:pt x="496496" y="38558"/>
                  <a:pt x="487110" y="42729"/>
                </a:cubicBezTo>
                <a:cubicBezTo>
                  <a:pt x="470647" y="50046"/>
                  <a:pt x="435836" y="59820"/>
                  <a:pt x="435836" y="59820"/>
                </a:cubicBezTo>
                <a:cubicBezTo>
                  <a:pt x="374789" y="100519"/>
                  <a:pt x="404490" y="89022"/>
                  <a:pt x="350378" y="102549"/>
                </a:cubicBezTo>
                <a:cubicBezTo>
                  <a:pt x="238245" y="186649"/>
                  <a:pt x="374446" y="90128"/>
                  <a:pt x="290557" y="136733"/>
                </a:cubicBezTo>
                <a:cubicBezTo>
                  <a:pt x="272600" y="146709"/>
                  <a:pt x="256374" y="159522"/>
                  <a:pt x="239282" y="170916"/>
                </a:cubicBezTo>
                <a:cubicBezTo>
                  <a:pt x="230736" y="176613"/>
                  <a:pt x="223389" y="184759"/>
                  <a:pt x="213645" y="188007"/>
                </a:cubicBezTo>
                <a:lnTo>
                  <a:pt x="188007" y="196553"/>
                </a:lnTo>
                <a:cubicBezTo>
                  <a:pt x="179461" y="205099"/>
                  <a:pt x="170107" y="212906"/>
                  <a:pt x="162370" y="222191"/>
                </a:cubicBezTo>
                <a:cubicBezTo>
                  <a:pt x="155795" y="230081"/>
                  <a:pt x="153299" y="241412"/>
                  <a:pt x="145279" y="247828"/>
                </a:cubicBezTo>
                <a:cubicBezTo>
                  <a:pt x="138245" y="253455"/>
                  <a:pt x="127516" y="251999"/>
                  <a:pt x="119641" y="256374"/>
                </a:cubicBezTo>
                <a:cubicBezTo>
                  <a:pt x="101684" y="266350"/>
                  <a:pt x="68366" y="290557"/>
                  <a:pt x="68366" y="290557"/>
                </a:cubicBezTo>
                <a:lnTo>
                  <a:pt x="42729" y="367469"/>
                </a:lnTo>
                <a:cubicBezTo>
                  <a:pt x="39880" y="376015"/>
                  <a:pt x="39180" y="385611"/>
                  <a:pt x="34183" y="393106"/>
                </a:cubicBezTo>
                <a:cubicBezTo>
                  <a:pt x="28486" y="401652"/>
                  <a:pt x="21263" y="409358"/>
                  <a:pt x="17092" y="418744"/>
                </a:cubicBezTo>
                <a:cubicBezTo>
                  <a:pt x="9775" y="435207"/>
                  <a:pt x="0" y="470019"/>
                  <a:pt x="0" y="470019"/>
                </a:cubicBezTo>
                <a:cubicBezTo>
                  <a:pt x="2849" y="544082"/>
                  <a:pt x="1628" y="618414"/>
                  <a:pt x="8546" y="692209"/>
                </a:cubicBezTo>
                <a:cubicBezTo>
                  <a:pt x="10228" y="710146"/>
                  <a:pt x="18946" y="726756"/>
                  <a:pt x="25637" y="743484"/>
                </a:cubicBezTo>
                <a:cubicBezTo>
                  <a:pt x="30368" y="755312"/>
                  <a:pt x="37711" y="765958"/>
                  <a:pt x="42729" y="777667"/>
                </a:cubicBezTo>
                <a:cubicBezTo>
                  <a:pt x="46278" y="785947"/>
                  <a:pt x="46806" y="795484"/>
                  <a:pt x="51275" y="803305"/>
                </a:cubicBezTo>
                <a:cubicBezTo>
                  <a:pt x="58341" y="815671"/>
                  <a:pt x="68366" y="826094"/>
                  <a:pt x="76912" y="837488"/>
                </a:cubicBezTo>
                <a:cubicBezTo>
                  <a:pt x="82609" y="854579"/>
                  <a:pt x="84011" y="873772"/>
                  <a:pt x="94004" y="888762"/>
                </a:cubicBezTo>
                <a:lnTo>
                  <a:pt x="128187" y="940037"/>
                </a:lnTo>
                <a:cubicBezTo>
                  <a:pt x="152722" y="1038174"/>
                  <a:pt x="118415" y="917235"/>
                  <a:pt x="153824" y="999858"/>
                </a:cubicBezTo>
                <a:cubicBezTo>
                  <a:pt x="160960" y="1016510"/>
                  <a:pt x="161412" y="1043047"/>
                  <a:pt x="170916" y="1059678"/>
                </a:cubicBezTo>
                <a:cubicBezTo>
                  <a:pt x="177983" y="1072045"/>
                  <a:pt x="188007" y="1082467"/>
                  <a:pt x="196553" y="1093862"/>
                </a:cubicBezTo>
                <a:lnTo>
                  <a:pt x="213645" y="1145136"/>
                </a:lnTo>
                <a:cubicBezTo>
                  <a:pt x="225502" y="1180705"/>
                  <a:pt x="220132" y="1180075"/>
                  <a:pt x="264920" y="1204957"/>
                </a:cubicBezTo>
                <a:cubicBezTo>
                  <a:pt x="275187" y="1210661"/>
                  <a:pt x="287709" y="1210654"/>
                  <a:pt x="299103" y="1213503"/>
                </a:cubicBezTo>
                <a:cubicBezTo>
                  <a:pt x="307649" y="1219200"/>
                  <a:pt x="316942" y="1223910"/>
                  <a:pt x="324740" y="1230594"/>
                </a:cubicBezTo>
                <a:cubicBezTo>
                  <a:pt x="345970" y="1248791"/>
                  <a:pt x="358401" y="1270657"/>
                  <a:pt x="384561" y="1281869"/>
                </a:cubicBezTo>
                <a:cubicBezTo>
                  <a:pt x="395356" y="1286496"/>
                  <a:pt x="407451" y="1287188"/>
                  <a:pt x="418744" y="1290415"/>
                </a:cubicBezTo>
                <a:cubicBezTo>
                  <a:pt x="427405" y="1292890"/>
                  <a:pt x="436101" y="1295413"/>
                  <a:pt x="444381" y="1298961"/>
                </a:cubicBezTo>
                <a:cubicBezTo>
                  <a:pt x="456090" y="1303979"/>
                  <a:pt x="466736" y="1311321"/>
                  <a:pt x="478564" y="1316052"/>
                </a:cubicBezTo>
                <a:cubicBezTo>
                  <a:pt x="521936" y="1333401"/>
                  <a:pt x="529654" y="1333107"/>
                  <a:pt x="572568" y="1341690"/>
                </a:cubicBezTo>
                <a:cubicBezTo>
                  <a:pt x="800436" y="1332195"/>
                  <a:pt x="709241" y="1333144"/>
                  <a:pt x="846034" y="1333144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707484" y="4291513"/>
            <a:ext cx="1171402" cy="794759"/>
          </a:xfrm>
          <a:custGeom>
            <a:avLst/>
            <a:gdLst>
              <a:gd name="connsiteX0" fmla="*/ 0 w 1171402"/>
              <a:gd name="connsiteY0" fmla="*/ 794759 h 794759"/>
              <a:gd name="connsiteX1" fmla="*/ 68366 w 1171402"/>
              <a:gd name="connsiteY1" fmla="*/ 777668 h 794759"/>
              <a:gd name="connsiteX2" fmla="*/ 102549 w 1171402"/>
              <a:gd name="connsiteY2" fmla="*/ 760576 h 794759"/>
              <a:gd name="connsiteX3" fmla="*/ 128187 w 1171402"/>
              <a:gd name="connsiteY3" fmla="*/ 752030 h 794759"/>
              <a:gd name="connsiteX4" fmla="*/ 162370 w 1171402"/>
              <a:gd name="connsiteY4" fmla="*/ 734939 h 794759"/>
              <a:gd name="connsiteX5" fmla="*/ 222190 w 1171402"/>
              <a:gd name="connsiteY5" fmla="*/ 717847 h 794759"/>
              <a:gd name="connsiteX6" fmla="*/ 247828 w 1171402"/>
              <a:gd name="connsiteY6" fmla="*/ 709301 h 794759"/>
              <a:gd name="connsiteX7" fmla="*/ 307648 w 1171402"/>
              <a:gd name="connsiteY7" fmla="*/ 692210 h 794759"/>
              <a:gd name="connsiteX8" fmla="*/ 333286 w 1171402"/>
              <a:gd name="connsiteY8" fmla="*/ 675118 h 794759"/>
              <a:gd name="connsiteX9" fmla="*/ 358923 w 1171402"/>
              <a:gd name="connsiteY9" fmla="*/ 666572 h 794759"/>
              <a:gd name="connsiteX10" fmla="*/ 444381 w 1171402"/>
              <a:gd name="connsiteY10" fmla="*/ 640935 h 794759"/>
              <a:gd name="connsiteX11" fmla="*/ 478564 w 1171402"/>
              <a:gd name="connsiteY11" fmla="*/ 623843 h 794759"/>
              <a:gd name="connsiteX12" fmla="*/ 546930 w 1171402"/>
              <a:gd name="connsiteY12" fmla="*/ 606752 h 794759"/>
              <a:gd name="connsiteX13" fmla="*/ 581114 w 1171402"/>
              <a:gd name="connsiteY13" fmla="*/ 589660 h 794759"/>
              <a:gd name="connsiteX14" fmla="*/ 606751 w 1171402"/>
              <a:gd name="connsiteY14" fmla="*/ 581114 h 794759"/>
              <a:gd name="connsiteX15" fmla="*/ 640934 w 1171402"/>
              <a:gd name="connsiteY15" fmla="*/ 564023 h 794759"/>
              <a:gd name="connsiteX16" fmla="*/ 666572 w 1171402"/>
              <a:gd name="connsiteY16" fmla="*/ 555477 h 794759"/>
              <a:gd name="connsiteX17" fmla="*/ 777667 w 1171402"/>
              <a:gd name="connsiteY17" fmla="*/ 504202 h 794759"/>
              <a:gd name="connsiteX18" fmla="*/ 803304 w 1171402"/>
              <a:gd name="connsiteY18" fmla="*/ 478565 h 794759"/>
              <a:gd name="connsiteX19" fmla="*/ 828942 w 1171402"/>
              <a:gd name="connsiteY19" fmla="*/ 470019 h 794759"/>
              <a:gd name="connsiteX20" fmla="*/ 863125 w 1171402"/>
              <a:gd name="connsiteY20" fmla="*/ 452927 h 794759"/>
              <a:gd name="connsiteX21" fmla="*/ 905854 w 1171402"/>
              <a:gd name="connsiteY21" fmla="*/ 418744 h 794759"/>
              <a:gd name="connsiteX22" fmla="*/ 931491 w 1171402"/>
              <a:gd name="connsiteY22" fmla="*/ 393107 h 794759"/>
              <a:gd name="connsiteX23" fmla="*/ 965674 w 1171402"/>
              <a:gd name="connsiteY23" fmla="*/ 367470 h 794759"/>
              <a:gd name="connsiteX24" fmla="*/ 991312 w 1171402"/>
              <a:gd name="connsiteY24" fmla="*/ 350378 h 794759"/>
              <a:gd name="connsiteX25" fmla="*/ 1025495 w 1171402"/>
              <a:gd name="connsiteY25" fmla="*/ 316195 h 794759"/>
              <a:gd name="connsiteX26" fmla="*/ 1059678 w 1171402"/>
              <a:gd name="connsiteY26" fmla="*/ 273466 h 794759"/>
              <a:gd name="connsiteX27" fmla="*/ 1093861 w 1171402"/>
              <a:gd name="connsiteY27" fmla="*/ 230737 h 794759"/>
              <a:gd name="connsiteX28" fmla="*/ 1102407 w 1171402"/>
              <a:gd name="connsiteY28" fmla="*/ 205099 h 794759"/>
              <a:gd name="connsiteX29" fmla="*/ 1145136 w 1171402"/>
              <a:gd name="connsiteY29" fmla="*/ 145279 h 794759"/>
              <a:gd name="connsiteX30" fmla="*/ 1162228 w 1171402"/>
              <a:gd name="connsiteY30" fmla="*/ 85458 h 794759"/>
              <a:gd name="connsiteX31" fmla="*/ 1170773 w 1171402"/>
              <a:gd name="connsiteY31" fmla="*/ 42729 h 794759"/>
              <a:gd name="connsiteX32" fmla="*/ 1170773 w 1171402"/>
              <a:gd name="connsiteY32" fmla="*/ 0 h 79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1402" h="794759">
                <a:moveTo>
                  <a:pt x="0" y="794759"/>
                </a:moveTo>
                <a:cubicBezTo>
                  <a:pt x="25072" y="789745"/>
                  <a:pt x="45377" y="787520"/>
                  <a:pt x="68366" y="777668"/>
                </a:cubicBezTo>
                <a:cubicBezTo>
                  <a:pt x="80075" y="772650"/>
                  <a:pt x="90840" y="765594"/>
                  <a:pt x="102549" y="760576"/>
                </a:cubicBezTo>
                <a:cubicBezTo>
                  <a:pt x="110829" y="757027"/>
                  <a:pt x="119907" y="755578"/>
                  <a:pt x="128187" y="752030"/>
                </a:cubicBezTo>
                <a:cubicBezTo>
                  <a:pt x="139896" y="747012"/>
                  <a:pt x="150661" y="739957"/>
                  <a:pt x="162370" y="734939"/>
                </a:cubicBezTo>
                <a:cubicBezTo>
                  <a:pt x="182862" y="726157"/>
                  <a:pt x="200504" y="724043"/>
                  <a:pt x="222190" y="717847"/>
                </a:cubicBezTo>
                <a:cubicBezTo>
                  <a:pt x="230852" y="715372"/>
                  <a:pt x="239166" y="711776"/>
                  <a:pt x="247828" y="709301"/>
                </a:cubicBezTo>
                <a:cubicBezTo>
                  <a:pt x="322960" y="687834"/>
                  <a:pt x="246165" y="712703"/>
                  <a:pt x="307648" y="692210"/>
                </a:cubicBezTo>
                <a:cubicBezTo>
                  <a:pt x="316194" y="686513"/>
                  <a:pt x="324099" y="679711"/>
                  <a:pt x="333286" y="675118"/>
                </a:cubicBezTo>
                <a:cubicBezTo>
                  <a:pt x="341343" y="671089"/>
                  <a:pt x="350262" y="669047"/>
                  <a:pt x="358923" y="666572"/>
                </a:cubicBezTo>
                <a:cubicBezTo>
                  <a:pt x="387551" y="658393"/>
                  <a:pt x="417296" y="654478"/>
                  <a:pt x="444381" y="640935"/>
                </a:cubicBezTo>
                <a:cubicBezTo>
                  <a:pt x="455775" y="635238"/>
                  <a:pt x="466478" y="627871"/>
                  <a:pt x="478564" y="623843"/>
                </a:cubicBezTo>
                <a:cubicBezTo>
                  <a:pt x="538766" y="603776"/>
                  <a:pt x="502155" y="625941"/>
                  <a:pt x="546930" y="606752"/>
                </a:cubicBezTo>
                <a:cubicBezTo>
                  <a:pt x="558640" y="601734"/>
                  <a:pt x="569404" y="594678"/>
                  <a:pt x="581114" y="589660"/>
                </a:cubicBezTo>
                <a:cubicBezTo>
                  <a:pt x="589394" y="586112"/>
                  <a:pt x="598471" y="584662"/>
                  <a:pt x="606751" y="581114"/>
                </a:cubicBezTo>
                <a:cubicBezTo>
                  <a:pt x="618460" y="576096"/>
                  <a:pt x="629225" y="569041"/>
                  <a:pt x="640934" y="564023"/>
                </a:cubicBezTo>
                <a:cubicBezTo>
                  <a:pt x="649214" y="560475"/>
                  <a:pt x="658393" y="559252"/>
                  <a:pt x="666572" y="555477"/>
                </a:cubicBezTo>
                <a:cubicBezTo>
                  <a:pt x="788145" y="499366"/>
                  <a:pt x="713880" y="525465"/>
                  <a:pt x="777667" y="504202"/>
                </a:cubicBezTo>
                <a:cubicBezTo>
                  <a:pt x="786213" y="495656"/>
                  <a:pt x="793248" y="485269"/>
                  <a:pt x="803304" y="478565"/>
                </a:cubicBezTo>
                <a:cubicBezTo>
                  <a:pt x="810799" y="473568"/>
                  <a:pt x="820662" y="473568"/>
                  <a:pt x="828942" y="470019"/>
                </a:cubicBezTo>
                <a:cubicBezTo>
                  <a:pt x="840651" y="465001"/>
                  <a:pt x="851731" y="458624"/>
                  <a:pt x="863125" y="452927"/>
                </a:cubicBezTo>
                <a:cubicBezTo>
                  <a:pt x="901348" y="395592"/>
                  <a:pt x="856321" y="451766"/>
                  <a:pt x="905854" y="418744"/>
                </a:cubicBezTo>
                <a:cubicBezTo>
                  <a:pt x="915910" y="412040"/>
                  <a:pt x="922315" y="400972"/>
                  <a:pt x="931491" y="393107"/>
                </a:cubicBezTo>
                <a:cubicBezTo>
                  <a:pt x="942305" y="383838"/>
                  <a:pt x="954084" y="375748"/>
                  <a:pt x="965674" y="367470"/>
                </a:cubicBezTo>
                <a:cubicBezTo>
                  <a:pt x="974032" y="361500"/>
                  <a:pt x="983514" y="357062"/>
                  <a:pt x="991312" y="350378"/>
                </a:cubicBezTo>
                <a:cubicBezTo>
                  <a:pt x="1003547" y="339891"/>
                  <a:pt x="1014101" y="327589"/>
                  <a:pt x="1025495" y="316195"/>
                </a:cubicBezTo>
                <a:cubicBezTo>
                  <a:pt x="1046976" y="251752"/>
                  <a:pt x="1015501" y="328687"/>
                  <a:pt x="1059678" y="273466"/>
                </a:cubicBezTo>
                <a:cubicBezTo>
                  <a:pt x="1106852" y="214498"/>
                  <a:pt x="1020391" y="279716"/>
                  <a:pt x="1093861" y="230737"/>
                </a:cubicBezTo>
                <a:cubicBezTo>
                  <a:pt x="1096710" y="222191"/>
                  <a:pt x="1098378" y="213156"/>
                  <a:pt x="1102407" y="205099"/>
                </a:cubicBezTo>
                <a:cubicBezTo>
                  <a:pt x="1108653" y="192607"/>
                  <a:pt x="1139334" y="153016"/>
                  <a:pt x="1145136" y="145279"/>
                </a:cubicBezTo>
                <a:cubicBezTo>
                  <a:pt x="1154651" y="116733"/>
                  <a:pt x="1155076" y="117645"/>
                  <a:pt x="1162228" y="85458"/>
                </a:cubicBezTo>
                <a:cubicBezTo>
                  <a:pt x="1165379" y="71279"/>
                  <a:pt x="1169328" y="57182"/>
                  <a:pt x="1170773" y="42729"/>
                </a:cubicBezTo>
                <a:cubicBezTo>
                  <a:pt x="1172190" y="28557"/>
                  <a:pt x="1170773" y="14243"/>
                  <a:pt x="1170773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083499" y="3847132"/>
            <a:ext cx="828942" cy="427290"/>
          </a:xfrm>
          <a:custGeom>
            <a:avLst/>
            <a:gdLst>
              <a:gd name="connsiteX0" fmla="*/ 0 w 828942"/>
              <a:gd name="connsiteY0" fmla="*/ 0 h 427290"/>
              <a:gd name="connsiteX1" fmla="*/ 42729 w 828942"/>
              <a:gd name="connsiteY1" fmla="*/ 25637 h 427290"/>
              <a:gd name="connsiteX2" fmla="*/ 94003 w 828942"/>
              <a:gd name="connsiteY2" fmla="*/ 42729 h 427290"/>
              <a:gd name="connsiteX3" fmla="*/ 119641 w 828942"/>
              <a:gd name="connsiteY3" fmla="*/ 59821 h 427290"/>
              <a:gd name="connsiteX4" fmla="*/ 170915 w 828942"/>
              <a:gd name="connsiteY4" fmla="*/ 76912 h 427290"/>
              <a:gd name="connsiteX5" fmla="*/ 205099 w 828942"/>
              <a:gd name="connsiteY5" fmla="*/ 94004 h 427290"/>
              <a:gd name="connsiteX6" fmla="*/ 264919 w 828942"/>
              <a:gd name="connsiteY6" fmla="*/ 128187 h 427290"/>
              <a:gd name="connsiteX7" fmla="*/ 324740 w 828942"/>
              <a:gd name="connsiteY7" fmla="*/ 145279 h 427290"/>
              <a:gd name="connsiteX8" fmla="*/ 427289 w 828942"/>
              <a:gd name="connsiteY8" fmla="*/ 179462 h 427290"/>
              <a:gd name="connsiteX9" fmla="*/ 452927 w 828942"/>
              <a:gd name="connsiteY9" fmla="*/ 188008 h 427290"/>
              <a:gd name="connsiteX10" fmla="*/ 546930 w 828942"/>
              <a:gd name="connsiteY10" fmla="*/ 230736 h 427290"/>
              <a:gd name="connsiteX11" fmla="*/ 572568 w 828942"/>
              <a:gd name="connsiteY11" fmla="*/ 247828 h 427290"/>
              <a:gd name="connsiteX12" fmla="*/ 640934 w 828942"/>
              <a:gd name="connsiteY12" fmla="*/ 273465 h 427290"/>
              <a:gd name="connsiteX13" fmla="*/ 692209 w 828942"/>
              <a:gd name="connsiteY13" fmla="*/ 299103 h 427290"/>
              <a:gd name="connsiteX14" fmla="*/ 717846 w 828942"/>
              <a:gd name="connsiteY14" fmla="*/ 316194 h 427290"/>
              <a:gd name="connsiteX15" fmla="*/ 752029 w 828942"/>
              <a:gd name="connsiteY15" fmla="*/ 333286 h 427290"/>
              <a:gd name="connsiteX16" fmla="*/ 794758 w 828942"/>
              <a:gd name="connsiteY16" fmla="*/ 376015 h 427290"/>
              <a:gd name="connsiteX17" fmla="*/ 828942 w 828942"/>
              <a:gd name="connsiteY17" fmla="*/ 427290 h 42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8942" h="427290">
                <a:moveTo>
                  <a:pt x="0" y="0"/>
                </a:moveTo>
                <a:cubicBezTo>
                  <a:pt x="14243" y="8546"/>
                  <a:pt x="27608" y="18764"/>
                  <a:pt x="42729" y="25637"/>
                </a:cubicBezTo>
                <a:cubicBezTo>
                  <a:pt x="59130" y="33092"/>
                  <a:pt x="79013" y="32736"/>
                  <a:pt x="94003" y="42729"/>
                </a:cubicBezTo>
                <a:cubicBezTo>
                  <a:pt x="102549" y="48426"/>
                  <a:pt x="110255" y="55650"/>
                  <a:pt x="119641" y="59821"/>
                </a:cubicBezTo>
                <a:cubicBezTo>
                  <a:pt x="136104" y="67138"/>
                  <a:pt x="154801" y="68855"/>
                  <a:pt x="170915" y="76912"/>
                </a:cubicBezTo>
                <a:cubicBezTo>
                  <a:pt x="182310" y="82609"/>
                  <a:pt x="194038" y="87683"/>
                  <a:pt x="205099" y="94004"/>
                </a:cubicBezTo>
                <a:cubicBezTo>
                  <a:pt x="234996" y="111088"/>
                  <a:pt x="229413" y="115276"/>
                  <a:pt x="264919" y="128187"/>
                </a:cubicBezTo>
                <a:cubicBezTo>
                  <a:pt x="284409" y="135274"/>
                  <a:pt x="304919" y="139180"/>
                  <a:pt x="324740" y="145279"/>
                </a:cubicBezTo>
                <a:cubicBezTo>
                  <a:pt x="324809" y="145300"/>
                  <a:pt x="427220" y="179439"/>
                  <a:pt x="427289" y="179462"/>
                </a:cubicBezTo>
                <a:lnTo>
                  <a:pt x="452927" y="188008"/>
                </a:lnTo>
                <a:cubicBezTo>
                  <a:pt x="569634" y="265814"/>
                  <a:pt x="446336" y="193014"/>
                  <a:pt x="546930" y="230736"/>
                </a:cubicBezTo>
                <a:cubicBezTo>
                  <a:pt x="556547" y="234342"/>
                  <a:pt x="563381" y="243235"/>
                  <a:pt x="572568" y="247828"/>
                </a:cubicBezTo>
                <a:cubicBezTo>
                  <a:pt x="593012" y="258050"/>
                  <a:pt x="618741" y="266068"/>
                  <a:pt x="640934" y="273465"/>
                </a:cubicBezTo>
                <a:cubicBezTo>
                  <a:pt x="714406" y="322446"/>
                  <a:pt x="621450" y="263723"/>
                  <a:pt x="692209" y="299103"/>
                </a:cubicBezTo>
                <a:cubicBezTo>
                  <a:pt x="701395" y="303696"/>
                  <a:pt x="708929" y="311098"/>
                  <a:pt x="717846" y="316194"/>
                </a:cubicBezTo>
                <a:cubicBezTo>
                  <a:pt x="728907" y="322514"/>
                  <a:pt x="740635" y="327589"/>
                  <a:pt x="752029" y="333286"/>
                </a:cubicBezTo>
                <a:cubicBezTo>
                  <a:pt x="797608" y="401651"/>
                  <a:pt x="737786" y="319043"/>
                  <a:pt x="794758" y="376015"/>
                </a:cubicBezTo>
                <a:cubicBezTo>
                  <a:pt x="814399" y="395656"/>
                  <a:pt x="818418" y="406241"/>
                  <a:pt x="828942" y="42729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644712" y="3777475"/>
            <a:ext cx="214066" cy="1290415"/>
          </a:xfrm>
          <a:custGeom>
            <a:avLst/>
            <a:gdLst>
              <a:gd name="connsiteX0" fmla="*/ 0 w 214066"/>
              <a:gd name="connsiteY0" fmla="*/ 0 h 1290415"/>
              <a:gd name="connsiteX1" fmla="*/ 25637 w 214066"/>
              <a:gd name="connsiteY1" fmla="*/ 51275 h 1290415"/>
              <a:gd name="connsiteX2" fmla="*/ 42729 w 214066"/>
              <a:gd name="connsiteY2" fmla="*/ 76913 h 1290415"/>
              <a:gd name="connsiteX3" fmla="*/ 51275 w 214066"/>
              <a:gd name="connsiteY3" fmla="*/ 111096 h 1290415"/>
              <a:gd name="connsiteX4" fmla="*/ 68366 w 214066"/>
              <a:gd name="connsiteY4" fmla="*/ 153825 h 1290415"/>
              <a:gd name="connsiteX5" fmla="*/ 119641 w 214066"/>
              <a:gd name="connsiteY5" fmla="*/ 290557 h 1290415"/>
              <a:gd name="connsiteX6" fmla="*/ 136732 w 214066"/>
              <a:gd name="connsiteY6" fmla="*/ 418744 h 1290415"/>
              <a:gd name="connsiteX7" fmla="*/ 153824 w 214066"/>
              <a:gd name="connsiteY7" fmla="*/ 504202 h 1290415"/>
              <a:gd name="connsiteX8" fmla="*/ 170916 w 214066"/>
              <a:gd name="connsiteY8" fmla="*/ 658027 h 1290415"/>
              <a:gd name="connsiteX9" fmla="*/ 188007 w 214066"/>
              <a:gd name="connsiteY9" fmla="*/ 752030 h 1290415"/>
              <a:gd name="connsiteX10" fmla="*/ 213645 w 214066"/>
              <a:gd name="connsiteY10" fmla="*/ 1196412 h 1290415"/>
              <a:gd name="connsiteX11" fmla="*/ 213645 w 214066"/>
              <a:gd name="connsiteY11" fmla="*/ 1290415 h 12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066" h="1290415">
                <a:moveTo>
                  <a:pt x="0" y="0"/>
                </a:moveTo>
                <a:cubicBezTo>
                  <a:pt x="8546" y="17092"/>
                  <a:pt x="16357" y="34571"/>
                  <a:pt x="25637" y="51275"/>
                </a:cubicBezTo>
                <a:cubicBezTo>
                  <a:pt x="30625" y="60254"/>
                  <a:pt x="38683" y="67472"/>
                  <a:pt x="42729" y="76913"/>
                </a:cubicBezTo>
                <a:cubicBezTo>
                  <a:pt x="47356" y="87708"/>
                  <a:pt x="47561" y="99954"/>
                  <a:pt x="51275" y="111096"/>
                </a:cubicBezTo>
                <a:cubicBezTo>
                  <a:pt x="56126" y="125649"/>
                  <a:pt x="63261" y="139359"/>
                  <a:pt x="68366" y="153825"/>
                </a:cubicBezTo>
                <a:cubicBezTo>
                  <a:pt x="114218" y="283739"/>
                  <a:pt x="83733" y="218744"/>
                  <a:pt x="119641" y="290557"/>
                </a:cubicBezTo>
                <a:cubicBezTo>
                  <a:pt x="122998" y="317416"/>
                  <a:pt x="131681" y="390122"/>
                  <a:pt x="136732" y="418744"/>
                </a:cubicBezTo>
                <a:cubicBezTo>
                  <a:pt x="141780" y="447352"/>
                  <a:pt x="149048" y="475547"/>
                  <a:pt x="153824" y="504202"/>
                </a:cubicBezTo>
                <a:cubicBezTo>
                  <a:pt x="167792" y="588006"/>
                  <a:pt x="157753" y="565884"/>
                  <a:pt x="170916" y="658027"/>
                </a:cubicBezTo>
                <a:cubicBezTo>
                  <a:pt x="175420" y="689555"/>
                  <a:pt x="182310" y="720696"/>
                  <a:pt x="188007" y="752030"/>
                </a:cubicBezTo>
                <a:cubicBezTo>
                  <a:pt x="198579" y="900030"/>
                  <a:pt x="209149" y="1048063"/>
                  <a:pt x="213645" y="1196412"/>
                </a:cubicBezTo>
                <a:cubicBezTo>
                  <a:pt x="214594" y="1227732"/>
                  <a:pt x="213645" y="1259081"/>
                  <a:pt x="213645" y="1290415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186620" y="3790293"/>
            <a:ext cx="384564" cy="1264778"/>
          </a:xfrm>
          <a:custGeom>
            <a:avLst/>
            <a:gdLst>
              <a:gd name="connsiteX0" fmla="*/ 384564 w 384564"/>
              <a:gd name="connsiteY0" fmla="*/ 0 h 1264778"/>
              <a:gd name="connsiteX1" fmla="*/ 333290 w 384564"/>
              <a:gd name="connsiteY1" fmla="*/ 68366 h 1264778"/>
              <a:gd name="connsiteX2" fmla="*/ 324744 w 384564"/>
              <a:gd name="connsiteY2" fmla="*/ 94004 h 1264778"/>
              <a:gd name="connsiteX3" fmla="*/ 299106 w 384564"/>
              <a:gd name="connsiteY3" fmla="*/ 128187 h 1264778"/>
              <a:gd name="connsiteX4" fmla="*/ 282015 w 384564"/>
              <a:gd name="connsiteY4" fmla="*/ 162370 h 1264778"/>
              <a:gd name="connsiteX5" fmla="*/ 264923 w 384564"/>
              <a:gd name="connsiteY5" fmla="*/ 188007 h 1264778"/>
              <a:gd name="connsiteX6" fmla="*/ 239286 w 384564"/>
              <a:gd name="connsiteY6" fmla="*/ 256374 h 1264778"/>
              <a:gd name="connsiteX7" fmla="*/ 205103 w 384564"/>
              <a:gd name="connsiteY7" fmla="*/ 333286 h 1264778"/>
              <a:gd name="connsiteX8" fmla="*/ 196557 w 384564"/>
              <a:gd name="connsiteY8" fmla="*/ 367469 h 1264778"/>
              <a:gd name="connsiteX9" fmla="*/ 179465 w 384564"/>
              <a:gd name="connsiteY9" fmla="*/ 393107 h 1264778"/>
              <a:gd name="connsiteX10" fmla="*/ 153828 w 384564"/>
              <a:gd name="connsiteY10" fmla="*/ 470019 h 1264778"/>
              <a:gd name="connsiteX11" fmla="*/ 145282 w 384564"/>
              <a:gd name="connsiteY11" fmla="*/ 546931 h 1264778"/>
              <a:gd name="connsiteX12" fmla="*/ 128190 w 384564"/>
              <a:gd name="connsiteY12" fmla="*/ 589660 h 1264778"/>
              <a:gd name="connsiteX13" fmla="*/ 94007 w 384564"/>
              <a:gd name="connsiteY13" fmla="*/ 700755 h 1264778"/>
              <a:gd name="connsiteX14" fmla="*/ 85462 w 384564"/>
              <a:gd name="connsiteY14" fmla="*/ 760576 h 1264778"/>
              <a:gd name="connsiteX15" fmla="*/ 68370 w 384564"/>
              <a:gd name="connsiteY15" fmla="*/ 820396 h 1264778"/>
              <a:gd name="connsiteX16" fmla="*/ 34187 w 384564"/>
              <a:gd name="connsiteY16" fmla="*/ 1008404 h 1264778"/>
              <a:gd name="connsiteX17" fmla="*/ 17095 w 384564"/>
              <a:gd name="connsiteY17" fmla="*/ 1128045 h 1264778"/>
              <a:gd name="connsiteX18" fmla="*/ 8549 w 384564"/>
              <a:gd name="connsiteY18" fmla="*/ 1204957 h 1264778"/>
              <a:gd name="connsiteX19" fmla="*/ 4 w 384564"/>
              <a:gd name="connsiteY19" fmla="*/ 1264778 h 12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4564" h="1264778">
                <a:moveTo>
                  <a:pt x="384564" y="0"/>
                </a:moveTo>
                <a:cubicBezTo>
                  <a:pt x="376178" y="10482"/>
                  <a:pt x="342360" y="50226"/>
                  <a:pt x="333290" y="68366"/>
                </a:cubicBezTo>
                <a:cubicBezTo>
                  <a:pt x="329261" y="76423"/>
                  <a:pt x="329213" y="86183"/>
                  <a:pt x="324744" y="94004"/>
                </a:cubicBezTo>
                <a:cubicBezTo>
                  <a:pt x="317677" y="106370"/>
                  <a:pt x="306655" y="116109"/>
                  <a:pt x="299106" y="128187"/>
                </a:cubicBezTo>
                <a:cubicBezTo>
                  <a:pt x="292354" y="138990"/>
                  <a:pt x="288335" y="151309"/>
                  <a:pt x="282015" y="162370"/>
                </a:cubicBezTo>
                <a:cubicBezTo>
                  <a:pt x="276919" y="171287"/>
                  <a:pt x="270620" y="179461"/>
                  <a:pt x="264923" y="188007"/>
                </a:cubicBezTo>
                <a:cubicBezTo>
                  <a:pt x="239527" y="264195"/>
                  <a:pt x="280155" y="143982"/>
                  <a:pt x="239286" y="256374"/>
                </a:cubicBezTo>
                <a:cubicBezTo>
                  <a:pt x="214879" y="323493"/>
                  <a:pt x="234506" y="289181"/>
                  <a:pt x="205103" y="333286"/>
                </a:cubicBezTo>
                <a:cubicBezTo>
                  <a:pt x="202254" y="344680"/>
                  <a:pt x="201184" y="356674"/>
                  <a:pt x="196557" y="367469"/>
                </a:cubicBezTo>
                <a:cubicBezTo>
                  <a:pt x="192511" y="376910"/>
                  <a:pt x="183071" y="383490"/>
                  <a:pt x="179465" y="393107"/>
                </a:cubicBezTo>
                <a:cubicBezTo>
                  <a:pt x="129761" y="525650"/>
                  <a:pt x="211321" y="355029"/>
                  <a:pt x="153828" y="470019"/>
                </a:cubicBezTo>
                <a:cubicBezTo>
                  <a:pt x="150979" y="495656"/>
                  <a:pt x="150687" y="521709"/>
                  <a:pt x="145282" y="546931"/>
                </a:cubicBezTo>
                <a:cubicBezTo>
                  <a:pt x="142068" y="561931"/>
                  <a:pt x="132701" y="574998"/>
                  <a:pt x="128190" y="589660"/>
                </a:cubicBezTo>
                <a:cubicBezTo>
                  <a:pt x="86566" y="724939"/>
                  <a:pt x="133415" y="602237"/>
                  <a:pt x="94007" y="700755"/>
                </a:cubicBezTo>
                <a:cubicBezTo>
                  <a:pt x="91159" y="720695"/>
                  <a:pt x="89682" y="740880"/>
                  <a:pt x="85462" y="760576"/>
                </a:cubicBezTo>
                <a:cubicBezTo>
                  <a:pt x="81117" y="780854"/>
                  <a:pt x="71923" y="799965"/>
                  <a:pt x="68370" y="820396"/>
                </a:cubicBezTo>
                <a:cubicBezTo>
                  <a:pt x="33229" y="1022450"/>
                  <a:pt x="72005" y="894945"/>
                  <a:pt x="34187" y="1008404"/>
                </a:cubicBezTo>
                <a:cubicBezTo>
                  <a:pt x="28490" y="1048284"/>
                  <a:pt x="21544" y="1088006"/>
                  <a:pt x="17095" y="1128045"/>
                </a:cubicBezTo>
                <a:cubicBezTo>
                  <a:pt x="14246" y="1153682"/>
                  <a:pt x="11958" y="1179388"/>
                  <a:pt x="8549" y="1204957"/>
                </a:cubicBezTo>
                <a:cubicBezTo>
                  <a:pt x="-464" y="1272559"/>
                  <a:pt x="4" y="1236682"/>
                  <a:pt x="4" y="1264778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619484" y="3538193"/>
            <a:ext cx="580704" cy="246981"/>
          </a:xfrm>
          <a:custGeom>
            <a:avLst/>
            <a:gdLst>
              <a:gd name="connsiteX0" fmla="*/ 580704 w 580704"/>
              <a:gd name="connsiteY0" fmla="*/ 0 h 246981"/>
              <a:gd name="connsiteX1" fmla="*/ 461063 w 580704"/>
              <a:gd name="connsiteY1" fmla="*/ 25638 h 246981"/>
              <a:gd name="connsiteX2" fmla="*/ 375605 w 580704"/>
              <a:gd name="connsiteY2" fmla="*/ 42729 h 246981"/>
              <a:gd name="connsiteX3" fmla="*/ 298693 w 580704"/>
              <a:gd name="connsiteY3" fmla="*/ 68367 h 246981"/>
              <a:gd name="connsiteX4" fmla="*/ 273056 w 580704"/>
              <a:gd name="connsiteY4" fmla="*/ 85458 h 246981"/>
              <a:gd name="connsiteX5" fmla="*/ 230327 w 580704"/>
              <a:gd name="connsiteY5" fmla="*/ 94004 h 246981"/>
              <a:gd name="connsiteX6" fmla="*/ 170506 w 580704"/>
              <a:gd name="connsiteY6" fmla="*/ 119641 h 246981"/>
              <a:gd name="connsiteX7" fmla="*/ 127777 w 580704"/>
              <a:gd name="connsiteY7" fmla="*/ 136733 h 246981"/>
              <a:gd name="connsiteX8" fmla="*/ 93594 w 580704"/>
              <a:gd name="connsiteY8" fmla="*/ 145279 h 246981"/>
              <a:gd name="connsiteX9" fmla="*/ 42319 w 580704"/>
              <a:gd name="connsiteY9" fmla="*/ 162370 h 246981"/>
              <a:gd name="connsiteX10" fmla="*/ 33774 w 580704"/>
              <a:gd name="connsiteY10" fmla="*/ 188008 h 246981"/>
              <a:gd name="connsiteX11" fmla="*/ 8136 w 580704"/>
              <a:gd name="connsiteY11" fmla="*/ 205099 h 246981"/>
              <a:gd name="connsiteX12" fmla="*/ 25228 w 580704"/>
              <a:gd name="connsiteY12" fmla="*/ 230737 h 24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0704" h="246981">
                <a:moveTo>
                  <a:pt x="580704" y="0"/>
                </a:moveTo>
                <a:cubicBezTo>
                  <a:pt x="456183" y="24905"/>
                  <a:pt x="653479" y="-14871"/>
                  <a:pt x="461063" y="25638"/>
                </a:cubicBezTo>
                <a:cubicBezTo>
                  <a:pt x="432636" y="31623"/>
                  <a:pt x="375605" y="42729"/>
                  <a:pt x="375605" y="42729"/>
                </a:cubicBezTo>
                <a:cubicBezTo>
                  <a:pt x="317354" y="81564"/>
                  <a:pt x="390798" y="37666"/>
                  <a:pt x="298693" y="68367"/>
                </a:cubicBezTo>
                <a:cubicBezTo>
                  <a:pt x="288949" y="71615"/>
                  <a:pt x="282673" y="81852"/>
                  <a:pt x="273056" y="85458"/>
                </a:cubicBezTo>
                <a:cubicBezTo>
                  <a:pt x="259456" y="90558"/>
                  <a:pt x="244570" y="91155"/>
                  <a:pt x="230327" y="94004"/>
                </a:cubicBezTo>
                <a:cubicBezTo>
                  <a:pt x="185263" y="124047"/>
                  <a:pt x="225692" y="101246"/>
                  <a:pt x="170506" y="119641"/>
                </a:cubicBezTo>
                <a:cubicBezTo>
                  <a:pt x="155953" y="124492"/>
                  <a:pt x="142330" y="131882"/>
                  <a:pt x="127777" y="136733"/>
                </a:cubicBezTo>
                <a:cubicBezTo>
                  <a:pt x="116635" y="140447"/>
                  <a:pt x="104844" y="141904"/>
                  <a:pt x="93594" y="145279"/>
                </a:cubicBezTo>
                <a:cubicBezTo>
                  <a:pt x="76338" y="150456"/>
                  <a:pt x="42319" y="162370"/>
                  <a:pt x="42319" y="162370"/>
                </a:cubicBezTo>
                <a:cubicBezTo>
                  <a:pt x="39471" y="170916"/>
                  <a:pt x="39401" y="180974"/>
                  <a:pt x="33774" y="188008"/>
                </a:cubicBezTo>
                <a:cubicBezTo>
                  <a:pt x="27358" y="196028"/>
                  <a:pt x="11384" y="195355"/>
                  <a:pt x="8136" y="205099"/>
                </a:cubicBezTo>
                <a:cubicBezTo>
                  <a:pt x="-15671" y="276516"/>
                  <a:pt x="19808" y="236156"/>
                  <a:pt x="25228" y="230737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883994" y="5016616"/>
            <a:ext cx="324740" cy="62973"/>
          </a:xfrm>
          <a:custGeom>
            <a:avLst/>
            <a:gdLst>
              <a:gd name="connsiteX0" fmla="*/ 0 w 324740"/>
              <a:gd name="connsiteY0" fmla="*/ 51275 h 62973"/>
              <a:gd name="connsiteX1" fmla="*/ 179462 w 324740"/>
              <a:gd name="connsiteY1" fmla="*/ 51275 h 62973"/>
              <a:gd name="connsiteX2" fmla="*/ 239282 w 324740"/>
              <a:gd name="connsiteY2" fmla="*/ 34183 h 62973"/>
              <a:gd name="connsiteX3" fmla="*/ 290557 w 324740"/>
              <a:gd name="connsiteY3" fmla="*/ 25638 h 62973"/>
              <a:gd name="connsiteX4" fmla="*/ 324740 w 324740"/>
              <a:gd name="connsiteY4" fmla="*/ 0 h 6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40" h="62973">
                <a:moveTo>
                  <a:pt x="0" y="51275"/>
                </a:moveTo>
                <a:cubicBezTo>
                  <a:pt x="77619" y="66799"/>
                  <a:pt x="59324" y="66946"/>
                  <a:pt x="179462" y="51275"/>
                </a:cubicBezTo>
                <a:cubicBezTo>
                  <a:pt x="200026" y="48593"/>
                  <a:pt x="219075" y="38846"/>
                  <a:pt x="239282" y="34183"/>
                </a:cubicBezTo>
                <a:cubicBezTo>
                  <a:pt x="256166" y="30287"/>
                  <a:pt x="273465" y="28486"/>
                  <a:pt x="290557" y="25638"/>
                </a:cubicBezTo>
                <a:cubicBezTo>
                  <a:pt x="322237" y="15078"/>
                  <a:pt x="312166" y="25149"/>
                  <a:pt x="324740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217280" y="3529223"/>
            <a:ext cx="307649" cy="264920"/>
          </a:xfrm>
          <a:custGeom>
            <a:avLst/>
            <a:gdLst>
              <a:gd name="connsiteX0" fmla="*/ 307649 w 307649"/>
              <a:gd name="connsiteY0" fmla="*/ 264920 h 264920"/>
              <a:gd name="connsiteX1" fmla="*/ 264920 w 307649"/>
              <a:gd name="connsiteY1" fmla="*/ 247828 h 264920"/>
              <a:gd name="connsiteX2" fmla="*/ 239282 w 307649"/>
              <a:gd name="connsiteY2" fmla="*/ 239283 h 264920"/>
              <a:gd name="connsiteX3" fmla="*/ 188007 w 307649"/>
              <a:gd name="connsiteY3" fmla="*/ 213645 h 264920"/>
              <a:gd name="connsiteX4" fmla="*/ 179462 w 307649"/>
              <a:gd name="connsiteY4" fmla="*/ 188008 h 264920"/>
              <a:gd name="connsiteX5" fmla="*/ 128187 w 307649"/>
              <a:gd name="connsiteY5" fmla="*/ 153825 h 264920"/>
              <a:gd name="connsiteX6" fmla="*/ 119641 w 307649"/>
              <a:gd name="connsiteY6" fmla="*/ 128187 h 264920"/>
              <a:gd name="connsiteX7" fmla="*/ 68366 w 307649"/>
              <a:gd name="connsiteY7" fmla="*/ 94004 h 264920"/>
              <a:gd name="connsiteX8" fmla="*/ 51275 w 307649"/>
              <a:gd name="connsiteY8" fmla="*/ 68367 h 264920"/>
              <a:gd name="connsiteX9" fmla="*/ 25637 w 307649"/>
              <a:gd name="connsiteY9" fmla="*/ 8546 h 264920"/>
              <a:gd name="connsiteX10" fmla="*/ 0 w 307649"/>
              <a:gd name="connsiteY10" fmla="*/ 0 h 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649" h="264920">
                <a:moveTo>
                  <a:pt x="307649" y="264920"/>
                </a:moveTo>
                <a:cubicBezTo>
                  <a:pt x="293406" y="259223"/>
                  <a:pt x="279284" y="253214"/>
                  <a:pt x="264920" y="247828"/>
                </a:cubicBezTo>
                <a:cubicBezTo>
                  <a:pt x="256485" y="244665"/>
                  <a:pt x="247339" y="243312"/>
                  <a:pt x="239282" y="239283"/>
                </a:cubicBezTo>
                <a:cubicBezTo>
                  <a:pt x="173008" y="206147"/>
                  <a:pt x="252456" y="235128"/>
                  <a:pt x="188007" y="213645"/>
                </a:cubicBezTo>
                <a:cubicBezTo>
                  <a:pt x="185159" y="205099"/>
                  <a:pt x="185832" y="194378"/>
                  <a:pt x="179462" y="188008"/>
                </a:cubicBezTo>
                <a:cubicBezTo>
                  <a:pt x="164937" y="173483"/>
                  <a:pt x="128187" y="153825"/>
                  <a:pt x="128187" y="153825"/>
                </a:cubicBezTo>
                <a:cubicBezTo>
                  <a:pt x="125338" y="145279"/>
                  <a:pt x="126011" y="134557"/>
                  <a:pt x="119641" y="128187"/>
                </a:cubicBezTo>
                <a:cubicBezTo>
                  <a:pt x="105116" y="113662"/>
                  <a:pt x="68366" y="94004"/>
                  <a:pt x="68366" y="94004"/>
                </a:cubicBezTo>
                <a:cubicBezTo>
                  <a:pt x="62669" y="85458"/>
                  <a:pt x="55868" y="77553"/>
                  <a:pt x="51275" y="68367"/>
                </a:cubicBezTo>
                <a:cubicBezTo>
                  <a:pt x="41060" y="47937"/>
                  <a:pt x="43420" y="26329"/>
                  <a:pt x="25637" y="8546"/>
                </a:cubicBezTo>
                <a:cubicBezTo>
                  <a:pt x="19267" y="2176"/>
                  <a:pt x="0" y="0"/>
                  <a:pt x="0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928803" y="3373685"/>
            <a:ext cx="214066" cy="1290415"/>
          </a:xfrm>
          <a:custGeom>
            <a:avLst/>
            <a:gdLst>
              <a:gd name="connsiteX0" fmla="*/ 0 w 214066"/>
              <a:gd name="connsiteY0" fmla="*/ 0 h 1290415"/>
              <a:gd name="connsiteX1" fmla="*/ 25637 w 214066"/>
              <a:gd name="connsiteY1" fmla="*/ 51275 h 1290415"/>
              <a:gd name="connsiteX2" fmla="*/ 42729 w 214066"/>
              <a:gd name="connsiteY2" fmla="*/ 76913 h 1290415"/>
              <a:gd name="connsiteX3" fmla="*/ 51275 w 214066"/>
              <a:gd name="connsiteY3" fmla="*/ 111096 h 1290415"/>
              <a:gd name="connsiteX4" fmla="*/ 68366 w 214066"/>
              <a:gd name="connsiteY4" fmla="*/ 153825 h 1290415"/>
              <a:gd name="connsiteX5" fmla="*/ 119641 w 214066"/>
              <a:gd name="connsiteY5" fmla="*/ 290557 h 1290415"/>
              <a:gd name="connsiteX6" fmla="*/ 136732 w 214066"/>
              <a:gd name="connsiteY6" fmla="*/ 418744 h 1290415"/>
              <a:gd name="connsiteX7" fmla="*/ 153824 w 214066"/>
              <a:gd name="connsiteY7" fmla="*/ 504202 h 1290415"/>
              <a:gd name="connsiteX8" fmla="*/ 170916 w 214066"/>
              <a:gd name="connsiteY8" fmla="*/ 658027 h 1290415"/>
              <a:gd name="connsiteX9" fmla="*/ 188007 w 214066"/>
              <a:gd name="connsiteY9" fmla="*/ 752030 h 1290415"/>
              <a:gd name="connsiteX10" fmla="*/ 213645 w 214066"/>
              <a:gd name="connsiteY10" fmla="*/ 1196412 h 1290415"/>
              <a:gd name="connsiteX11" fmla="*/ 213645 w 214066"/>
              <a:gd name="connsiteY11" fmla="*/ 1290415 h 12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066" h="1290415">
                <a:moveTo>
                  <a:pt x="0" y="0"/>
                </a:moveTo>
                <a:cubicBezTo>
                  <a:pt x="8546" y="17092"/>
                  <a:pt x="16357" y="34571"/>
                  <a:pt x="25637" y="51275"/>
                </a:cubicBezTo>
                <a:cubicBezTo>
                  <a:pt x="30625" y="60254"/>
                  <a:pt x="38683" y="67472"/>
                  <a:pt x="42729" y="76913"/>
                </a:cubicBezTo>
                <a:cubicBezTo>
                  <a:pt x="47356" y="87708"/>
                  <a:pt x="47561" y="99954"/>
                  <a:pt x="51275" y="111096"/>
                </a:cubicBezTo>
                <a:cubicBezTo>
                  <a:pt x="56126" y="125649"/>
                  <a:pt x="63261" y="139359"/>
                  <a:pt x="68366" y="153825"/>
                </a:cubicBezTo>
                <a:cubicBezTo>
                  <a:pt x="114218" y="283739"/>
                  <a:pt x="83733" y="218744"/>
                  <a:pt x="119641" y="290557"/>
                </a:cubicBezTo>
                <a:cubicBezTo>
                  <a:pt x="122998" y="317416"/>
                  <a:pt x="131681" y="390122"/>
                  <a:pt x="136732" y="418744"/>
                </a:cubicBezTo>
                <a:cubicBezTo>
                  <a:pt x="141780" y="447352"/>
                  <a:pt x="149048" y="475547"/>
                  <a:pt x="153824" y="504202"/>
                </a:cubicBezTo>
                <a:cubicBezTo>
                  <a:pt x="167792" y="588006"/>
                  <a:pt x="157753" y="565884"/>
                  <a:pt x="170916" y="658027"/>
                </a:cubicBezTo>
                <a:cubicBezTo>
                  <a:pt x="175420" y="689555"/>
                  <a:pt x="182310" y="720696"/>
                  <a:pt x="188007" y="752030"/>
                </a:cubicBezTo>
                <a:cubicBezTo>
                  <a:pt x="198579" y="900030"/>
                  <a:pt x="209149" y="1048063"/>
                  <a:pt x="213645" y="1196412"/>
                </a:cubicBezTo>
                <a:cubicBezTo>
                  <a:pt x="214594" y="1227732"/>
                  <a:pt x="213645" y="1259081"/>
                  <a:pt x="213645" y="1290415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626935" y="1290647"/>
            <a:ext cx="384564" cy="1264778"/>
          </a:xfrm>
          <a:custGeom>
            <a:avLst/>
            <a:gdLst>
              <a:gd name="connsiteX0" fmla="*/ 384564 w 384564"/>
              <a:gd name="connsiteY0" fmla="*/ 0 h 1264778"/>
              <a:gd name="connsiteX1" fmla="*/ 333290 w 384564"/>
              <a:gd name="connsiteY1" fmla="*/ 68366 h 1264778"/>
              <a:gd name="connsiteX2" fmla="*/ 324744 w 384564"/>
              <a:gd name="connsiteY2" fmla="*/ 94004 h 1264778"/>
              <a:gd name="connsiteX3" fmla="*/ 299106 w 384564"/>
              <a:gd name="connsiteY3" fmla="*/ 128187 h 1264778"/>
              <a:gd name="connsiteX4" fmla="*/ 282015 w 384564"/>
              <a:gd name="connsiteY4" fmla="*/ 162370 h 1264778"/>
              <a:gd name="connsiteX5" fmla="*/ 264923 w 384564"/>
              <a:gd name="connsiteY5" fmla="*/ 188007 h 1264778"/>
              <a:gd name="connsiteX6" fmla="*/ 239286 w 384564"/>
              <a:gd name="connsiteY6" fmla="*/ 256374 h 1264778"/>
              <a:gd name="connsiteX7" fmla="*/ 205103 w 384564"/>
              <a:gd name="connsiteY7" fmla="*/ 333286 h 1264778"/>
              <a:gd name="connsiteX8" fmla="*/ 196557 w 384564"/>
              <a:gd name="connsiteY8" fmla="*/ 367469 h 1264778"/>
              <a:gd name="connsiteX9" fmla="*/ 179465 w 384564"/>
              <a:gd name="connsiteY9" fmla="*/ 393107 h 1264778"/>
              <a:gd name="connsiteX10" fmla="*/ 153828 w 384564"/>
              <a:gd name="connsiteY10" fmla="*/ 470019 h 1264778"/>
              <a:gd name="connsiteX11" fmla="*/ 145282 w 384564"/>
              <a:gd name="connsiteY11" fmla="*/ 546931 h 1264778"/>
              <a:gd name="connsiteX12" fmla="*/ 128190 w 384564"/>
              <a:gd name="connsiteY12" fmla="*/ 589660 h 1264778"/>
              <a:gd name="connsiteX13" fmla="*/ 94007 w 384564"/>
              <a:gd name="connsiteY13" fmla="*/ 700755 h 1264778"/>
              <a:gd name="connsiteX14" fmla="*/ 85462 w 384564"/>
              <a:gd name="connsiteY14" fmla="*/ 760576 h 1264778"/>
              <a:gd name="connsiteX15" fmla="*/ 68370 w 384564"/>
              <a:gd name="connsiteY15" fmla="*/ 820396 h 1264778"/>
              <a:gd name="connsiteX16" fmla="*/ 34187 w 384564"/>
              <a:gd name="connsiteY16" fmla="*/ 1008404 h 1264778"/>
              <a:gd name="connsiteX17" fmla="*/ 17095 w 384564"/>
              <a:gd name="connsiteY17" fmla="*/ 1128045 h 1264778"/>
              <a:gd name="connsiteX18" fmla="*/ 8549 w 384564"/>
              <a:gd name="connsiteY18" fmla="*/ 1204957 h 1264778"/>
              <a:gd name="connsiteX19" fmla="*/ 4 w 384564"/>
              <a:gd name="connsiteY19" fmla="*/ 1264778 h 12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4564" h="1264778">
                <a:moveTo>
                  <a:pt x="384564" y="0"/>
                </a:moveTo>
                <a:cubicBezTo>
                  <a:pt x="376178" y="10482"/>
                  <a:pt x="342360" y="50226"/>
                  <a:pt x="333290" y="68366"/>
                </a:cubicBezTo>
                <a:cubicBezTo>
                  <a:pt x="329261" y="76423"/>
                  <a:pt x="329213" y="86183"/>
                  <a:pt x="324744" y="94004"/>
                </a:cubicBezTo>
                <a:cubicBezTo>
                  <a:pt x="317677" y="106370"/>
                  <a:pt x="306655" y="116109"/>
                  <a:pt x="299106" y="128187"/>
                </a:cubicBezTo>
                <a:cubicBezTo>
                  <a:pt x="292354" y="138990"/>
                  <a:pt x="288335" y="151309"/>
                  <a:pt x="282015" y="162370"/>
                </a:cubicBezTo>
                <a:cubicBezTo>
                  <a:pt x="276919" y="171287"/>
                  <a:pt x="270620" y="179461"/>
                  <a:pt x="264923" y="188007"/>
                </a:cubicBezTo>
                <a:cubicBezTo>
                  <a:pt x="239527" y="264195"/>
                  <a:pt x="280155" y="143982"/>
                  <a:pt x="239286" y="256374"/>
                </a:cubicBezTo>
                <a:cubicBezTo>
                  <a:pt x="214879" y="323493"/>
                  <a:pt x="234506" y="289181"/>
                  <a:pt x="205103" y="333286"/>
                </a:cubicBezTo>
                <a:cubicBezTo>
                  <a:pt x="202254" y="344680"/>
                  <a:pt x="201184" y="356674"/>
                  <a:pt x="196557" y="367469"/>
                </a:cubicBezTo>
                <a:cubicBezTo>
                  <a:pt x="192511" y="376910"/>
                  <a:pt x="183071" y="383490"/>
                  <a:pt x="179465" y="393107"/>
                </a:cubicBezTo>
                <a:cubicBezTo>
                  <a:pt x="129761" y="525650"/>
                  <a:pt x="211321" y="355029"/>
                  <a:pt x="153828" y="470019"/>
                </a:cubicBezTo>
                <a:cubicBezTo>
                  <a:pt x="150979" y="495656"/>
                  <a:pt x="150687" y="521709"/>
                  <a:pt x="145282" y="546931"/>
                </a:cubicBezTo>
                <a:cubicBezTo>
                  <a:pt x="142068" y="561931"/>
                  <a:pt x="132701" y="574998"/>
                  <a:pt x="128190" y="589660"/>
                </a:cubicBezTo>
                <a:cubicBezTo>
                  <a:pt x="86566" y="724939"/>
                  <a:pt x="133415" y="602237"/>
                  <a:pt x="94007" y="700755"/>
                </a:cubicBezTo>
                <a:cubicBezTo>
                  <a:pt x="91159" y="720695"/>
                  <a:pt x="89682" y="740880"/>
                  <a:pt x="85462" y="760576"/>
                </a:cubicBezTo>
                <a:cubicBezTo>
                  <a:pt x="81117" y="780854"/>
                  <a:pt x="71923" y="799965"/>
                  <a:pt x="68370" y="820396"/>
                </a:cubicBezTo>
                <a:cubicBezTo>
                  <a:pt x="33229" y="1022450"/>
                  <a:pt x="72005" y="894945"/>
                  <a:pt x="34187" y="1008404"/>
                </a:cubicBezTo>
                <a:cubicBezTo>
                  <a:pt x="28490" y="1048284"/>
                  <a:pt x="21544" y="1088006"/>
                  <a:pt x="17095" y="1128045"/>
                </a:cubicBezTo>
                <a:cubicBezTo>
                  <a:pt x="14246" y="1153682"/>
                  <a:pt x="11958" y="1179388"/>
                  <a:pt x="8549" y="1204957"/>
                </a:cubicBezTo>
                <a:cubicBezTo>
                  <a:pt x="-464" y="1272559"/>
                  <a:pt x="4" y="1236682"/>
                  <a:pt x="4" y="1264778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7846172" y="3224295"/>
            <a:ext cx="1128045" cy="641431"/>
          </a:xfrm>
          <a:custGeom>
            <a:avLst/>
            <a:gdLst>
              <a:gd name="connsiteX0" fmla="*/ 0 w 1128045"/>
              <a:gd name="connsiteY0" fmla="*/ 0 h 641431"/>
              <a:gd name="connsiteX1" fmla="*/ 102550 w 1128045"/>
              <a:gd name="connsiteY1" fmla="*/ 68367 h 641431"/>
              <a:gd name="connsiteX2" fmla="*/ 136733 w 1128045"/>
              <a:gd name="connsiteY2" fmla="*/ 94004 h 641431"/>
              <a:gd name="connsiteX3" fmla="*/ 179462 w 1128045"/>
              <a:gd name="connsiteY3" fmla="*/ 111096 h 641431"/>
              <a:gd name="connsiteX4" fmla="*/ 239282 w 1128045"/>
              <a:gd name="connsiteY4" fmla="*/ 162370 h 641431"/>
              <a:gd name="connsiteX5" fmla="*/ 282011 w 1128045"/>
              <a:gd name="connsiteY5" fmla="*/ 188008 h 641431"/>
              <a:gd name="connsiteX6" fmla="*/ 341832 w 1128045"/>
              <a:gd name="connsiteY6" fmla="*/ 230737 h 641431"/>
              <a:gd name="connsiteX7" fmla="*/ 452927 w 1128045"/>
              <a:gd name="connsiteY7" fmla="*/ 273466 h 641431"/>
              <a:gd name="connsiteX8" fmla="*/ 487110 w 1128045"/>
              <a:gd name="connsiteY8" fmla="*/ 299103 h 641431"/>
              <a:gd name="connsiteX9" fmla="*/ 606752 w 1128045"/>
              <a:gd name="connsiteY9" fmla="*/ 350378 h 641431"/>
              <a:gd name="connsiteX10" fmla="*/ 640935 w 1128045"/>
              <a:gd name="connsiteY10" fmla="*/ 376015 h 641431"/>
              <a:gd name="connsiteX11" fmla="*/ 666572 w 1128045"/>
              <a:gd name="connsiteY11" fmla="*/ 393107 h 641431"/>
              <a:gd name="connsiteX12" fmla="*/ 752030 w 1128045"/>
              <a:gd name="connsiteY12" fmla="*/ 427290 h 641431"/>
              <a:gd name="connsiteX13" fmla="*/ 777667 w 1128045"/>
              <a:gd name="connsiteY13" fmla="*/ 452927 h 641431"/>
              <a:gd name="connsiteX14" fmla="*/ 811851 w 1128045"/>
              <a:gd name="connsiteY14" fmla="*/ 461473 h 641431"/>
              <a:gd name="connsiteX15" fmla="*/ 854580 w 1128045"/>
              <a:gd name="connsiteY15" fmla="*/ 487111 h 641431"/>
              <a:gd name="connsiteX16" fmla="*/ 871671 w 1128045"/>
              <a:gd name="connsiteY16" fmla="*/ 512748 h 641431"/>
              <a:gd name="connsiteX17" fmla="*/ 940038 w 1128045"/>
              <a:gd name="connsiteY17" fmla="*/ 546931 h 641431"/>
              <a:gd name="connsiteX18" fmla="*/ 1008404 w 1128045"/>
              <a:gd name="connsiteY18" fmla="*/ 589660 h 641431"/>
              <a:gd name="connsiteX19" fmla="*/ 1034041 w 1128045"/>
              <a:gd name="connsiteY19" fmla="*/ 598206 h 641431"/>
              <a:gd name="connsiteX20" fmla="*/ 1110953 w 1128045"/>
              <a:gd name="connsiteY20" fmla="*/ 640935 h 641431"/>
              <a:gd name="connsiteX21" fmla="*/ 1128045 w 1128045"/>
              <a:gd name="connsiteY21" fmla="*/ 640935 h 6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28045" h="641431">
                <a:moveTo>
                  <a:pt x="0" y="0"/>
                </a:moveTo>
                <a:cubicBezTo>
                  <a:pt x="84503" y="67604"/>
                  <a:pt x="-3126" y="1120"/>
                  <a:pt x="102550" y="68367"/>
                </a:cubicBezTo>
                <a:cubicBezTo>
                  <a:pt x="114566" y="76014"/>
                  <a:pt x="124283" y="87087"/>
                  <a:pt x="136733" y="94004"/>
                </a:cubicBezTo>
                <a:cubicBezTo>
                  <a:pt x="150143" y="101454"/>
                  <a:pt x="166052" y="103646"/>
                  <a:pt x="179462" y="111096"/>
                </a:cubicBezTo>
                <a:cubicBezTo>
                  <a:pt x="233569" y="141155"/>
                  <a:pt x="194872" y="129062"/>
                  <a:pt x="239282" y="162370"/>
                </a:cubicBezTo>
                <a:cubicBezTo>
                  <a:pt x="252570" y="172336"/>
                  <a:pt x="268191" y="178794"/>
                  <a:pt x="282011" y="188008"/>
                </a:cubicBezTo>
                <a:cubicBezTo>
                  <a:pt x="302400" y="201601"/>
                  <a:pt x="320962" y="217894"/>
                  <a:pt x="341832" y="230737"/>
                </a:cubicBezTo>
                <a:cubicBezTo>
                  <a:pt x="387216" y="258665"/>
                  <a:pt x="401257" y="258703"/>
                  <a:pt x="452927" y="273466"/>
                </a:cubicBezTo>
                <a:cubicBezTo>
                  <a:pt x="464321" y="282012"/>
                  <a:pt x="474371" y="292733"/>
                  <a:pt x="487110" y="299103"/>
                </a:cubicBezTo>
                <a:cubicBezTo>
                  <a:pt x="525918" y="318507"/>
                  <a:pt x="572041" y="324345"/>
                  <a:pt x="606752" y="350378"/>
                </a:cubicBezTo>
                <a:cubicBezTo>
                  <a:pt x="618146" y="358924"/>
                  <a:pt x="629345" y="367736"/>
                  <a:pt x="640935" y="376015"/>
                </a:cubicBezTo>
                <a:cubicBezTo>
                  <a:pt x="649293" y="381985"/>
                  <a:pt x="657247" y="388803"/>
                  <a:pt x="666572" y="393107"/>
                </a:cubicBezTo>
                <a:cubicBezTo>
                  <a:pt x="694428" y="405964"/>
                  <a:pt x="752030" y="427290"/>
                  <a:pt x="752030" y="427290"/>
                </a:cubicBezTo>
                <a:cubicBezTo>
                  <a:pt x="760576" y="435836"/>
                  <a:pt x="767174" y="446931"/>
                  <a:pt x="777667" y="452927"/>
                </a:cubicBezTo>
                <a:cubicBezTo>
                  <a:pt x="787865" y="458754"/>
                  <a:pt x="801118" y="456703"/>
                  <a:pt x="811851" y="461473"/>
                </a:cubicBezTo>
                <a:cubicBezTo>
                  <a:pt x="827030" y="468219"/>
                  <a:pt x="840337" y="478565"/>
                  <a:pt x="854580" y="487111"/>
                </a:cubicBezTo>
                <a:cubicBezTo>
                  <a:pt x="860277" y="495657"/>
                  <a:pt x="863257" y="506858"/>
                  <a:pt x="871671" y="512748"/>
                </a:cubicBezTo>
                <a:cubicBezTo>
                  <a:pt x="892544" y="527359"/>
                  <a:pt x="918839" y="532798"/>
                  <a:pt x="940038" y="546931"/>
                </a:cubicBezTo>
                <a:cubicBezTo>
                  <a:pt x="960380" y="560493"/>
                  <a:pt x="987782" y="579349"/>
                  <a:pt x="1008404" y="589660"/>
                </a:cubicBezTo>
                <a:cubicBezTo>
                  <a:pt x="1016461" y="593688"/>
                  <a:pt x="1026167" y="593831"/>
                  <a:pt x="1034041" y="598206"/>
                </a:cubicBezTo>
                <a:cubicBezTo>
                  <a:pt x="1072585" y="619619"/>
                  <a:pt x="1074698" y="633684"/>
                  <a:pt x="1110953" y="640935"/>
                </a:cubicBezTo>
                <a:cubicBezTo>
                  <a:pt x="1116540" y="642052"/>
                  <a:pt x="1122348" y="640935"/>
                  <a:pt x="1128045" y="640935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030195" y="5858142"/>
            <a:ext cx="504202" cy="247828"/>
          </a:xfrm>
          <a:custGeom>
            <a:avLst/>
            <a:gdLst>
              <a:gd name="connsiteX0" fmla="*/ 504202 w 504202"/>
              <a:gd name="connsiteY0" fmla="*/ 0 h 247828"/>
              <a:gd name="connsiteX1" fmla="*/ 461473 w 504202"/>
              <a:gd name="connsiteY1" fmla="*/ 25637 h 247828"/>
              <a:gd name="connsiteX2" fmla="*/ 367469 w 504202"/>
              <a:gd name="connsiteY2" fmla="*/ 42729 h 247828"/>
              <a:gd name="connsiteX3" fmla="*/ 316194 w 504202"/>
              <a:gd name="connsiteY3" fmla="*/ 68366 h 247828"/>
              <a:gd name="connsiteX4" fmla="*/ 264920 w 504202"/>
              <a:gd name="connsiteY4" fmla="*/ 85458 h 247828"/>
              <a:gd name="connsiteX5" fmla="*/ 239282 w 504202"/>
              <a:gd name="connsiteY5" fmla="*/ 102549 h 247828"/>
              <a:gd name="connsiteX6" fmla="*/ 213645 w 504202"/>
              <a:gd name="connsiteY6" fmla="*/ 111095 h 247828"/>
              <a:gd name="connsiteX7" fmla="*/ 162370 w 504202"/>
              <a:gd name="connsiteY7" fmla="*/ 145278 h 247828"/>
              <a:gd name="connsiteX8" fmla="*/ 128187 w 504202"/>
              <a:gd name="connsiteY8" fmla="*/ 162370 h 247828"/>
              <a:gd name="connsiteX9" fmla="*/ 68366 w 504202"/>
              <a:gd name="connsiteY9" fmla="*/ 196553 h 247828"/>
              <a:gd name="connsiteX10" fmla="*/ 42729 w 504202"/>
              <a:gd name="connsiteY10" fmla="*/ 213645 h 247828"/>
              <a:gd name="connsiteX11" fmla="*/ 0 w 504202"/>
              <a:gd name="connsiteY11" fmla="*/ 247828 h 2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202" h="247828">
                <a:moveTo>
                  <a:pt x="504202" y="0"/>
                </a:moveTo>
                <a:cubicBezTo>
                  <a:pt x="489959" y="8546"/>
                  <a:pt x="476895" y="19468"/>
                  <a:pt x="461473" y="25637"/>
                </a:cubicBezTo>
                <a:cubicBezTo>
                  <a:pt x="452941" y="29050"/>
                  <a:pt x="372008" y="41973"/>
                  <a:pt x="367469" y="42729"/>
                </a:cubicBezTo>
                <a:cubicBezTo>
                  <a:pt x="273972" y="73896"/>
                  <a:pt x="415591" y="24190"/>
                  <a:pt x="316194" y="68366"/>
                </a:cubicBezTo>
                <a:cubicBezTo>
                  <a:pt x="299731" y="75683"/>
                  <a:pt x="279910" y="75465"/>
                  <a:pt x="264920" y="85458"/>
                </a:cubicBezTo>
                <a:cubicBezTo>
                  <a:pt x="256374" y="91155"/>
                  <a:pt x="248469" y="97956"/>
                  <a:pt x="239282" y="102549"/>
                </a:cubicBezTo>
                <a:cubicBezTo>
                  <a:pt x="231225" y="106577"/>
                  <a:pt x="221519" y="106720"/>
                  <a:pt x="213645" y="111095"/>
                </a:cubicBezTo>
                <a:cubicBezTo>
                  <a:pt x="195688" y="121071"/>
                  <a:pt x="180743" y="136091"/>
                  <a:pt x="162370" y="145278"/>
                </a:cubicBezTo>
                <a:cubicBezTo>
                  <a:pt x="150976" y="150975"/>
                  <a:pt x="138553" y="154965"/>
                  <a:pt x="128187" y="162370"/>
                </a:cubicBezTo>
                <a:cubicBezTo>
                  <a:pt x="73358" y="201534"/>
                  <a:pt x="134571" y="180001"/>
                  <a:pt x="68366" y="196553"/>
                </a:cubicBezTo>
                <a:cubicBezTo>
                  <a:pt x="59820" y="202250"/>
                  <a:pt x="50619" y="207070"/>
                  <a:pt x="42729" y="213645"/>
                </a:cubicBezTo>
                <a:cubicBezTo>
                  <a:pt x="-2482" y="251321"/>
                  <a:pt x="35843" y="229906"/>
                  <a:pt x="0" y="247828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427143" y="3627923"/>
            <a:ext cx="675117" cy="333286"/>
          </a:xfrm>
          <a:custGeom>
            <a:avLst/>
            <a:gdLst>
              <a:gd name="connsiteX0" fmla="*/ 0 w 675117"/>
              <a:gd name="connsiteY0" fmla="*/ 0 h 333286"/>
              <a:gd name="connsiteX1" fmla="*/ 42729 w 675117"/>
              <a:gd name="connsiteY1" fmla="*/ 8546 h 333286"/>
              <a:gd name="connsiteX2" fmla="*/ 94003 w 675117"/>
              <a:gd name="connsiteY2" fmla="*/ 42729 h 333286"/>
              <a:gd name="connsiteX3" fmla="*/ 153824 w 675117"/>
              <a:gd name="connsiteY3" fmla="*/ 76912 h 333286"/>
              <a:gd name="connsiteX4" fmla="*/ 170916 w 675117"/>
              <a:gd name="connsiteY4" fmla="*/ 102549 h 333286"/>
              <a:gd name="connsiteX5" fmla="*/ 196553 w 675117"/>
              <a:gd name="connsiteY5" fmla="*/ 111095 h 333286"/>
              <a:gd name="connsiteX6" fmla="*/ 230736 w 675117"/>
              <a:gd name="connsiteY6" fmla="*/ 128187 h 333286"/>
              <a:gd name="connsiteX7" fmla="*/ 282011 w 675117"/>
              <a:gd name="connsiteY7" fmla="*/ 162370 h 333286"/>
              <a:gd name="connsiteX8" fmla="*/ 307648 w 675117"/>
              <a:gd name="connsiteY8" fmla="*/ 170916 h 333286"/>
              <a:gd name="connsiteX9" fmla="*/ 358923 w 675117"/>
              <a:gd name="connsiteY9" fmla="*/ 205099 h 333286"/>
              <a:gd name="connsiteX10" fmla="*/ 427289 w 675117"/>
              <a:gd name="connsiteY10" fmla="*/ 230736 h 333286"/>
              <a:gd name="connsiteX11" fmla="*/ 495656 w 675117"/>
              <a:gd name="connsiteY11" fmla="*/ 264920 h 333286"/>
              <a:gd name="connsiteX12" fmla="*/ 529839 w 675117"/>
              <a:gd name="connsiteY12" fmla="*/ 282011 h 333286"/>
              <a:gd name="connsiteX13" fmla="*/ 572568 w 675117"/>
              <a:gd name="connsiteY13" fmla="*/ 290557 h 333286"/>
              <a:gd name="connsiteX14" fmla="*/ 649480 w 675117"/>
              <a:gd name="connsiteY14" fmla="*/ 324740 h 333286"/>
              <a:gd name="connsiteX15" fmla="*/ 675117 w 675117"/>
              <a:gd name="connsiteY15" fmla="*/ 333286 h 33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117" h="333286">
                <a:moveTo>
                  <a:pt x="0" y="0"/>
                </a:moveTo>
                <a:cubicBezTo>
                  <a:pt x="14243" y="2849"/>
                  <a:pt x="29506" y="2535"/>
                  <a:pt x="42729" y="8546"/>
                </a:cubicBezTo>
                <a:cubicBezTo>
                  <a:pt x="61429" y="17046"/>
                  <a:pt x="75630" y="33543"/>
                  <a:pt x="94003" y="42729"/>
                </a:cubicBezTo>
                <a:cubicBezTo>
                  <a:pt x="137374" y="64413"/>
                  <a:pt x="117587" y="52753"/>
                  <a:pt x="153824" y="76912"/>
                </a:cubicBezTo>
                <a:cubicBezTo>
                  <a:pt x="159521" y="85458"/>
                  <a:pt x="162896" y="96133"/>
                  <a:pt x="170916" y="102549"/>
                </a:cubicBezTo>
                <a:cubicBezTo>
                  <a:pt x="177950" y="108176"/>
                  <a:pt x="188273" y="107546"/>
                  <a:pt x="196553" y="111095"/>
                </a:cubicBezTo>
                <a:cubicBezTo>
                  <a:pt x="208262" y="116113"/>
                  <a:pt x="219812" y="121633"/>
                  <a:pt x="230736" y="128187"/>
                </a:cubicBezTo>
                <a:cubicBezTo>
                  <a:pt x="248350" y="138756"/>
                  <a:pt x="262524" y="155874"/>
                  <a:pt x="282011" y="162370"/>
                </a:cubicBezTo>
                <a:cubicBezTo>
                  <a:pt x="290557" y="165219"/>
                  <a:pt x="299774" y="166541"/>
                  <a:pt x="307648" y="170916"/>
                </a:cubicBezTo>
                <a:cubicBezTo>
                  <a:pt x="325605" y="180892"/>
                  <a:pt x="338995" y="200117"/>
                  <a:pt x="358923" y="205099"/>
                </a:cubicBezTo>
                <a:cubicBezTo>
                  <a:pt x="396308" y="214445"/>
                  <a:pt x="392533" y="210876"/>
                  <a:pt x="427289" y="230736"/>
                </a:cubicBezTo>
                <a:cubicBezTo>
                  <a:pt x="506741" y="276137"/>
                  <a:pt x="382080" y="214442"/>
                  <a:pt x="495656" y="264920"/>
                </a:cubicBezTo>
                <a:cubicBezTo>
                  <a:pt x="507297" y="270094"/>
                  <a:pt x="517754" y="277983"/>
                  <a:pt x="529839" y="282011"/>
                </a:cubicBezTo>
                <a:cubicBezTo>
                  <a:pt x="543619" y="286604"/>
                  <a:pt x="558325" y="287708"/>
                  <a:pt x="572568" y="290557"/>
                </a:cubicBezTo>
                <a:cubicBezTo>
                  <a:pt x="633452" y="327087"/>
                  <a:pt x="593467" y="308736"/>
                  <a:pt x="649480" y="324740"/>
                </a:cubicBezTo>
                <a:cubicBezTo>
                  <a:pt x="658141" y="327215"/>
                  <a:pt x="675117" y="333286"/>
                  <a:pt x="675117" y="333286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495509" y="4174854"/>
            <a:ext cx="623843" cy="282011"/>
          </a:xfrm>
          <a:custGeom>
            <a:avLst/>
            <a:gdLst>
              <a:gd name="connsiteX0" fmla="*/ 0 w 623843"/>
              <a:gd name="connsiteY0" fmla="*/ 282011 h 282011"/>
              <a:gd name="connsiteX1" fmla="*/ 42729 w 623843"/>
              <a:gd name="connsiteY1" fmla="*/ 264919 h 282011"/>
              <a:gd name="connsiteX2" fmla="*/ 68366 w 623843"/>
              <a:gd name="connsiteY2" fmla="*/ 256374 h 282011"/>
              <a:gd name="connsiteX3" fmla="*/ 94004 w 623843"/>
              <a:gd name="connsiteY3" fmla="*/ 239282 h 282011"/>
              <a:gd name="connsiteX4" fmla="*/ 128187 w 623843"/>
              <a:gd name="connsiteY4" fmla="*/ 222190 h 282011"/>
              <a:gd name="connsiteX5" fmla="*/ 153824 w 623843"/>
              <a:gd name="connsiteY5" fmla="*/ 205099 h 282011"/>
              <a:gd name="connsiteX6" fmla="*/ 196553 w 623843"/>
              <a:gd name="connsiteY6" fmla="*/ 196553 h 282011"/>
              <a:gd name="connsiteX7" fmla="*/ 273465 w 623843"/>
              <a:gd name="connsiteY7" fmla="*/ 170916 h 282011"/>
              <a:gd name="connsiteX8" fmla="*/ 299103 w 623843"/>
              <a:gd name="connsiteY8" fmla="*/ 162370 h 282011"/>
              <a:gd name="connsiteX9" fmla="*/ 376015 w 623843"/>
              <a:gd name="connsiteY9" fmla="*/ 145278 h 282011"/>
              <a:gd name="connsiteX10" fmla="*/ 427290 w 623843"/>
              <a:gd name="connsiteY10" fmla="*/ 119641 h 282011"/>
              <a:gd name="connsiteX11" fmla="*/ 487110 w 623843"/>
              <a:gd name="connsiteY11" fmla="*/ 94003 h 282011"/>
              <a:gd name="connsiteX12" fmla="*/ 504202 w 623843"/>
              <a:gd name="connsiteY12" fmla="*/ 68366 h 282011"/>
              <a:gd name="connsiteX13" fmla="*/ 555477 w 623843"/>
              <a:gd name="connsiteY13" fmla="*/ 51275 h 282011"/>
              <a:gd name="connsiteX14" fmla="*/ 581114 w 623843"/>
              <a:gd name="connsiteY14" fmla="*/ 34183 h 282011"/>
              <a:gd name="connsiteX15" fmla="*/ 606751 w 623843"/>
              <a:gd name="connsiteY15" fmla="*/ 25637 h 282011"/>
              <a:gd name="connsiteX16" fmla="*/ 623843 w 623843"/>
              <a:gd name="connsiteY16" fmla="*/ 0 h 28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3843" h="282011">
                <a:moveTo>
                  <a:pt x="0" y="282011"/>
                </a:moveTo>
                <a:cubicBezTo>
                  <a:pt x="14243" y="276314"/>
                  <a:pt x="28365" y="270305"/>
                  <a:pt x="42729" y="264919"/>
                </a:cubicBezTo>
                <a:cubicBezTo>
                  <a:pt x="51163" y="261756"/>
                  <a:pt x="60309" y="260402"/>
                  <a:pt x="68366" y="256374"/>
                </a:cubicBezTo>
                <a:cubicBezTo>
                  <a:pt x="77553" y="251781"/>
                  <a:pt x="85086" y="244378"/>
                  <a:pt x="94004" y="239282"/>
                </a:cubicBezTo>
                <a:cubicBezTo>
                  <a:pt x="105065" y="232961"/>
                  <a:pt x="117126" y="228510"/>
                  <a:pt x="128187" y="222190"/>
                </a:cubicBezTo>
                <a:cubicBezTo>
                  <a:pt x="137104" y="217094"/>
                  <a:pt x="144207" y="208705"/>
                  <a:pt x="153824" y="205099"/>
                </a:cubicBezTo>
                <a:cubicBezTo>
                  <a:pt x="167424" y="199999"/>
                  <a:pt x="182587" y="200543"/>
                  <a:pt x="196553" y="196553"/>
                </a:cubicBezTo>
                <a:cubicBezTo>
                  <a:pt x="222537" y="189129"/>
                  <a:pt x="247828" y="179462"/>
                  <a:pt x="273465" y="170916"/>
                </a:cubicBezTo>
                <a:cubicBezTo>
                  <a:pt x="282011" y="168067"/>
                  <a:pt x="290364" y="164555"/>
                  <a:pt x="299103" y="162370"/>
                </a:cubicBezTo>
                <a:cubicBezTo>
                  <a:pt x="347377" y="150301"/>
                  <a:pt x="321769" y="156127"/>
                  <a:pt x="376015" y="145278"/>
                </a:cubicBezTo>
                <a:cubicBezTo>
                  <a:pt x="449495" y="96293"/>
                  <a:pt x="356520" y="155027"/>
                  <a:pt x="427290" y="119641"/>
                </a:cubicBezTo>
                <a:cubicBezTo>
                  <a:pt x="486308" y="90132"/>
                  <a:pt x="415966" y="111790"/>
                  <a:pt x="487110" y="94003"/>
                </a:cubicBezTo>
                <a:cubicBezTo>
                  <a:pt x="492807" y="85457"/>
                  <a:pt x="495492" y="73809"/>
                  <a:pt x="504202" y="68366"/>
                </a:cubicBezTo>
                <a:cubicBezTo>
                  <a:pt x="519480" y="58818"/>
                  <a:pt x="555477" y="51275"/>
                  <a:pt x="555477" y="51275"/>
                </a:cubicBezTo>
                <a:cubicBezTo>
                  <a:pt x="564023" y="45578"/>
                  <a:pt x="571928" y="38776"/>
                  <a:pt x="581114" y="34183"/>
                </a:cubicBezTo>
                <a:cubicBezTo>
                  <a:pt x="589171" y="30154"/>
                  <a:pt x="599717" y="31264"/>
                  <a:pt x="606751" y="25637"/>
                </a:cubicBezTo>
                <a:cubicBezTo>
                  <a:pt x="614771" y="19221"/>
                  <a:pt x="623843" y="0"/>
                  <a:pt x="623843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108675" y="5935052"/>
            <a:ext cx="196980" cy="846034"/>
          </a:xfrm>
          <a:custGeom>
            <a:avLst/>
            <a:gdLst>
              <a:gd name="connsiteX0" fmla="*/ 111522 w 196980"/>
              <a:gd name="connsiteY0" fmla="*/ 0 h 846034"/>
              <a:gd name="connsiteX1" fmla="*/ 77339 w 196980"/>
              <a:gd name="connsiteY1" fmla="*/ 51275 h 846034"/>
              <a:gd name="connsiteX2" fmla="*/ 51702 w 196980"/>
              <a:gd name="connsiteY2" fmla="*/ 76912 h 846034"/>
              <a:gd name="connsiteX3" fmla="*/ 26065 w 196980"/>
              <a:gd name="connsiteY3" fmla="*/ 162370 h 846034"/>
              <a:gd name="connsiteX4" fmla="*/ 8973 w 196980"/>
              <a:gd name="connsiteY4" fmla="*/ 188007 h 846034"/>
              <a:gd name="connsiteX5" fmla="*/ 427 w 196980"/>
              <a:gd name="connsiteY5" fmla="*/ 290557 h 846034"/>
              <a:gd name="connsiteX6" fmla="*/ 26065 w 196980"/>
              <a:gd name="connsiteY6" fmla="*/ 435835 h 846034"/>
              <a:gd name="connsiteX7" fmla="*/ 43156 w 196980"/>
              <a:gd name="connsiteY7" fmla="*/ 521293 h 846034"/>
              <a:gd name="connsiteX8" fmla="*/ 51702 w 196980"/>
              <a:gd name="connsiteY8" fmla="*/ 546931 h 846034"/>
              <a:gd name="connsiteX9" fmla="*/ 60248 w 196980"/>
              <a:gd name="connsiteY9" fmla="*/ 589660 h 846034"/>
              <a:gd name="connsiteX10" fmla="*/ 77339 w 196980"/>
              <a:gd name="connsiteY10" fmla="*/ 615297 h 846034"/>
              <a:gd name="connsiteX11" fmla="*/ 94431 w 196980"/>
              <a:gd name="connsiteY11" fmla="*/ 675118 h 846034"/>
              <a:gd name="connsiteX12" fmla="*/ 102977 w 196980"/>
              <a:gd name="connsiteY12" fmla="*/ 709301 h 846034"/>
              <a:gd name="connsiteX13" fmla="*/ 111522 w 196980"/>
              <a:gd name="connsiteY13" fmla="*/ 734938 h 846034"/>
              <a:gd name="connsiteX14" fmla="*/ 137160 w 196980"/>
              <a:gd name="connsiteY14" fmla="*/ 803305 h 846034"/>
              <a:gd name="connsiteX15" fmla="*/ 162797 w 196980"/>
              <a:gd name="connsiteY15" fmla="*/ 828942 h 846034"/>
              <a:gd name="connsiteX16" fmla="*/ 196980 w 196980"/>
              <a:gd name="connsiteY16" fmla="*/ 846034 h 84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6980" h="846034">
                <a:moveTo>
                  <a:pt x="111522" y="0"/>
                </a:moveTo>
                <a:cubicBezTo>
                  <a:pt x="100128" y="17092"/>
                  <a:pt x="89950" y="35060"/>
                  <a:pt x="77339" y="51275"/>
                </a:cubicBezTo>
                <a:cubicBezTo>
                  <a:pt x="69919" y="60815"/>
                  <a:pt x="57571" y="66347"/>
                  <a:pt x="51702" y="76912"/>
                </a:cubicBezTo>
                <a:cubicBezTo>
                  <a:pt x="15790" y="141554"/>
                  <a:pt x="48827" y="109258"/>
                  <a:pt x="26065" y="162370"/>
                </a:cubicBezTo>
                <a:cubicBezTo>
                  <a:pt x="22019" y="171810"/>
                  <a:pt x="14670" y="179461"/>
                  <a:pt x="8973" y="188007"/>
                </a:cubicBezTo>
                <a:cubicBezTo>
                  <a:pt x="6124" y="222190"/>
                  <a:pt x="-1933" y="256336"/>
                  <a:pt x="427" y="290557"/>
                </a:cubicBezTo>
                <a:cubicBezTo>
                  <a:pt x="3810" y="339615"/>
                  <a:pt x="16421" y="387616"/>
                  <a:pt x="26065" y="435835"/>
                </a:cubicBezTo>
                <a:cubicBezTo>
                  <a:pt x="31762" y="464321"/>
                  <a:pt x="33970" y="493734"/>
                  <a:pt x="43156" y="521293"/>
                </a:cubicBezTo>
                <a:cubicBezTo>
                  <a:pt x="46005" y="529839"/>
                  <a:pt x="49517" y="538192"/>
                  <a:pt x="51702" y="546931"/>
                </a:cubicBezTo>
                <a:cubicBezTo>
                  <a:pt x="55225" y="561022"/>
                  <a:pt x="55148" y="576060"/>
                  <a:pt x="60248" y="589660"/>
                </a:cubicBezTo>
                <a:cubicBezTo>
                  <a:pt x="63854" y="599277"/>
                  <a:pt x="71642" y="606751"/>
                  <a:pt x="77339" y="615297"/>
                </a:cubicBezTo>
                <a:cubicBezTo>
                  <a:pt x="104055" y="722157"/>
                  <a:pt x="69911" y="589299"/>
                  <a:pt x="94431" y="675118"/>
                </a:cubicBezTo>
                <a:cubicBezTo>
                  <a:pt x="97658" y="686411"/>
                  <a:pt x="99750" y="698008"/>
                  <a:pt x="102977" y="709301"/>
                </a:cubicBezTo>
                <a:cubicBezTo>
                  <a:pt x="105452" y="717962"/>
                  <a:pt x="109047" y="726277"/>
                  <a:pt x="111522" y="734938"/>
                </a:cubicBezTo>
                <a:cubicBezTo>
                  <a:pt x="120042" y="764758"/>
                  <a:pt x="118196" y="776755"/>
                  <a:pt x="137160" y="803305"/>
                </a:cubicBezTo>
                <a:cubicBezTo>
                  <a:pt x="144184" y="813139"/>
                  <a:pt x="152741" y="822238"/>
                  <a:pt x="162797" y="828942"/>
                </a:cubicBezTo>
                <a:cubicBezTo>
                  <a:pt x="221705" y="868214"/>
                  <a:pt x="168897" y="817947"/>
                  <a:pt x="196980" y="846034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872311" y="6272613"/>
            <a:ext cx="42729" cy="188008"/>
          </a:xfrm>
          <a:custGeom>
            <a:avLst/>
            <a:gdLst>
              <a:gd name="connsiteX0" fmla="*/ 42729 w 42729"/>
              <a:gd name="connsiteY0" fmla="*/ 188008 h 188008"/>
              <a:gd name="connsiteX1" fmla="*/ 25638 w 42729"/>
              <a:gd name="connsiteY1" fmla="*/ 85458 h 188008"/>
              <a:gd name="connsiteX2" fmla="*/ 0 w 42729"/>
              <a:gd name="connsiteY2" fmla="*/ 0 h 1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29" h="188008">
                <a:moveTo>
                  <a:pt x="42729" y="188008"/>
                </a:moveTo>
                <a:cubicBezTo>
                  <a:pt x="37032" y="153825"/>
                  <a:pt x="34043" y="119078"/>
                  <a:pt x="25638" y="85458"/>
                </a:cubicBezTo>
                <a:cubicBezTo>
                  <a:pt x="7001" y="10912"/>
                  <a:pt x="19051" y="38102"/>
                  <a:pt x="0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534397" y="5858142"/>
            <a:ext cx="179672" cy="623843"/>
          </a:xfrm>
          <a:custGeom>
            <a:avLst/>
            <a:gdLst>
              <a:gd name="connsiteX0" fmla="*/ 0 w 179672"/>
              <a:gd name="connsiteY0" fmla="*/ 0 h 623843"/>
              <a:gd name="connsiteX1" fmla="*/ 34183 w 179672"/>
              <a:gd name="connsiteY1" fmla="*/ 128187 h 623843"/>
              <a:gd name="connsiteX2" fmla="*/ 51275 w 179672"/>
              <a:gd name="connsiteY2" fmla="*/ 153824 h 623843"/>
              <a:gd name="connsiteX3" fmla="*/ 76912 w 179672"/>
              <a:gd name="connsiteY3" fmla="*/ 213645 h 623843"/>
              <a:gd name="connsiteX4" fmla="*/ 85458 w 179672"/>
              <a:gd name="connsiteY4" fmla="*/ 247828 h 623843"/>
              <a:gd name="connsiteX5" fmla="*/ 94003 w 179672"/>
              <a:gd name="connsiteY5" fmla="*/ 273465 h 623843"/>
              <a:gd name="connsiteX6" fmla="*/ 102549 w 179672"/>
              <a:gd name="connsiteY6" fmla="*/ 307648 h 623843"/>
              <a:gd name="connsiteX7" fmla="*/ 111095 w 179672"/>
              <a:gd name="connsiteY7" fmla="*/ 333286 h 623843"/>
              <a:gd name="connsiteX8" fmla="*/ 119641 w 179672"/>
              <a:gd name="connsiteY8" fmla="*/ 367469 h 623843"/>
              <a:gd name="connsiteX9" fmla="*/ 136732 w 179672"/>
              <a:gd name="connsiteY9" fmla="*/ 393106 h 623843"/>
              <a:gd name="connsiteX10" fmla="*/ 162370 w 179672"/>
              <a:gd name="connsiteY10" fmla="*/ 504202 h 623843"/>
              <a:gd name="connsiteX11" fmla="*/ 170916 w 179672"/>
              <a:gd name="connsiteY11" fmla="*/ 529839 h 623843"/>
              <a:gd name="connsiteX12" fmla="*/ 179461 w 179672"/>
              <a:gd name="connsiteY12" fmla="*/ 623843 h 6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672" h="623843">
                <a:moveTo>
                  <a:pt x="0" y="0"/>
                </a:moveTo>
                <a:cubicBezTo>
                  <a:pt x="2489" y="11203"/>
                  <a:pt x="21484" y="109139"/>
                  <a:pt x="34183" y="128187"/>
                </a:cubicBezTo>
                <a:lnTo>
                  <a:pt x="51275" y="153824"/>
                </a:lnTo>
                <a:cubicBezTo>
                  <a:pt x="75804" y="251950"/>
                  <a:pt x="41505" y="131030"/>
                  <a:pt x="76912" y="213645"/>
                </a:cubicBezTo>
                <a:cubicBezTo>
                  <a:pt x="81539" y="224440"/>
                  <a:pt x="82231" y="236535"/>
                  <a:pt x="85458" y="247828"/>
                </a:cubicBezTo>
                <a:cubicBezTo>
                  <a:pt x="87933" y="256489"/>
                  <a:pt x="91528" y="264804"/>
                  <a:pt x="94003" y="273465"/>
                </a:cubicBezTo>
                <a:cubicBezTo>
                  <a:pt x="97230" y="284758"/>
                  <a:pt x="99322" y="296355"/>
                  <a:pt x="102549" y="307648"/>
                </a:cubicBezTo>
                <a:cubicBezTo>
                  <a:pt x="105024" y="316310"/>
                  <a:pt x="108620" y="324624"/>
                  <a:pt x="111095" y="333286"/>
                </a:cubicBezTo>
                <a:cubicBezTo>
                  <a:pt x="114322" y="344579"/>
                  <a:pt x="115014" y="356674"/>
                  <a:pt x="119641" y="367469"/>
                </a:cubicBezTo>
                <a:cubicBezTo>
                  <a:pt x="123687" y="376909"/>
                  <a:pt x="131035" y="384560"/>
                  <a:pt x="136732" y="393106"/>
                </a:cubicBezTo>
                <a:cubicBezTo>
                  <a:pt x="143511" y="427000"/>
                  <a:pt x="152063" y="473283"/>
                  <a:pt x="162370" y="504202"/>
                </a:cubicBezTo>
                <a:lnTo>
                  <a:pt x="170916" y="529839"/>
                </a:lnTo>
                <a:cubicBezTo>
                  <a:pt x="181802" y="595163"/>
                  <a:pt x="179461" y="563787"/>
                  <a:pt x="179461" y="623843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224251" y="5903455"/>
            <a:ext cx="640935" cy="533216"/>
          </a:xfrm>
          <a:custGeom>
            <a:avLst/>
            <a:gdLst>
              <a:gd name="connsiteX0" fmla="*/ 640935 w 640935"/>
              <a:gd name="connsiteY0" fmla="*/ 0 h 533216"/>
              <a:gd name="connsiteX1" fmla="*/ 615298 w 640935"/>
              <a:gd name="connsiteY1" fmla="*/ 42729 h 533216"/>
              <a:gd name="connsiteX2" fmla="*/ 640935 w 640935"/>
              <a:gd name="connsiteY2" fmla="*/ 410198 h 533216"/>
              <a:gd name="connsiteX3" fmla="*/ 623843 w 640935"/>
              <a:gd name="connsiteY3" fmla="*/ 521293 h 533216"/>
              <a:gd name="connsiteX4" fmla="*/ 546931 w 640935"/>
              <a:gd name="connsiteY4" fmla="*/ 529839 h 533216"/>
              <a:gd name="connsiteX5" fmla="*/ 401653 w 640935"/>
              <a:gd name="connsiteY5" fmla="*/ 521293 h 533216"/>
              <a:gd name="connsiteX6" fmla="*/ 333286 w 640935"/>
              <a:gd name="connsiteY6" fmla="*/ 504201 h 533216"/>
              <a:gd name="connsiteX7" fmla="*/ 282012 w 640935"/>
              <a:gd name="connsiteY7" fmla="*/ 487110 h 533216"/>
              <a:gd name="connsiteX8" fmla="*/ 239283 w 640935"/>
              <a:gd name="connsiteY8" fmla="*/ 478564 h 533216"/>
              <a:gd name="connsiteX9" fmla="*/ 179462 w 640935"/>
              <a:gd name="connsiteY9" fmla="*/ 461472 h 533216"/>
              <a:gd name="connsiteX10" fmla="*/ 145279 w 640935"/>
              <a:gd name="connsiteY10" fmla="*/ 452927 h 533216"/>
              <a:gd name="connsiteX11" fmla="*/ 94004 w 640935"/>
              <a:gd name="connsiteY11" fmla="*/ 410198 h 533216"/>
              <a:gd name="connsiteX12" fmla="*/ 85458 w 640935"/>
              <a:gd name="connsiteY12" fmla="*/ 384560 h 533216"/>
              <a:gd name="connsiteX13" fmla="*/ 68367 w 640935"/>
              <a:gd name="connsiteY13" fmla="*/ 358923 h 533216"/>
              <a:gd name="connsiteX14" fmla="*/ 59821 w 640935"/>
              <a:gd name="connsiteY14" fmla="*/ 333286 h 533216"/>
              <a:gd name="connsiteX15" fmla="*/ 34184 w 640935"/>
              <a:gd name="connsiteY15" fmla="*/ 316194 h 533216"/>
              <a:gd name="connsiteX16" fmla="*/ 8546 w 640935"/>
              <a:gd name="connsiteY16" fmla="*/ 247828 h 533216"/>
              <a:gd name="connsiteX17" fmla="*/ 0 w 640935"/>
              <a:gd name="connsiteY17" fmla="*/ 247828 h 53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0935" h="533216">
                <a:moveTo>
                  <a:pt x="640935" y="0"/>
                </a:moveTo>
                <a:cubicBezTo>
                  <a:pt x="632389" y="14243"/>
                  <a:pt x="615298" y="26119"/>
                  <a:pt x="615298" y="42729"/>
                </a:cubicBezTo>
                <a:cubicBezTo>
                  <a:pt x="615298" y="165516"/>
                  <a:pt x="640935" y="410198"/>
                  <a:pt x="640935" y="410198"/>
                </a:cubicBezTo>
                <a:cubicBezTo>
                  <a:pt x="635238" y="447230"/>
                  <a:pt x="646991" y="491832"/>
                  <a:pt x="623843" y="521293"/>
                </a:cubicBezTo>
                <a:cubicBezTo>
                  <a:pt x="607906" y="541576"/>
                  <a:pt x="572726" y="529839"/>
                  <a:pt x="546931" y="529839"/>
                </a:cubicBezTo>
                <a:cubicBezTo>
                  <a:pt x="498421" y="529839"/>
                  <a:pt x="450079" y="524142"/>
                  <a:pt x="401653" y="521293"/>
                </a:cubicBezTo>
                <a:cubicBezTo>
                  <a:pt x="378864" y="515596"/>
                  <a:pt x="355571" y="511629"/>
                  <a:pt x="333286" y="504201"/>
                </a:cubicBezTo>
                <a:cubicBezTo>
                  <a:pt x="316195" y="498504"/>
                  <a:pt x="299393" y="491850"/>
                  <a:pt x="282012" y="487110"/>
                </a:cubicBezTo>
                <a:cubicBezTo>
                  <a:pt x="267999" y="483288"/>
                  <a:pt x="253462" y="481715"/>
                  <a:pt x="239283" y="478564"/>
                </a:cubicBezTo>
                <a:cubicBezTo>
                  <a:pt x="179161" y="465203"/>
                  <a:pt x="229435" y="475749"/>
                  <a:pt x="179462" y="461472"/>
                </a:cubicBezTo>
                <a:cubicBezTo>
                  <a:pt x="168169" y="458246"/>
                  <a:pt x="156673" y="455775"/>
                  <a:pt x="145279" y="452927"/>
                </a:cubicBezTo>
                <a:cubicBezTo>
                  <a:pt x="86153" y="364237"/>
                  <a:pt x="180745" y="496939"/>
                  <a:pt x="94004" y="410198"/>
                </a:cubicBezTo>
                <a:cubicBezTo>
                  <a:pt x="87634" y="403828"/>
                  <a:pt x="89487" y="392617"/>
                  <a:pt x="85458" y="384560"/>
                </a:cubicBezTo>
                <a:cubicBezTo>
                  <a:pt x="80865" y="375374"/>
                  <a:pt x="72960" y="368109"/>
                  <a:pt x="68367" y="358923"/>
                </a:cubicBezTo>
                <a:cubicBezTo>
                  <a:pt x="64339" y="350866"/>
                  <a:pt x="65448" y="340320"/>
                  <a:pt x="59821" y="333286"/>
                </a:cubicBezTo>
                <a:cubicBezTo>
                  <a:pt x="53405" y="325266"/>
                  <a:pt x="42730" y="321891"/>
                  <a:pt x="34184" y="316194"/>
                </a:cubicBezTo>
                <a:cubicBezTo>
                  <a:pt x="27698" y="290252"/>
                  <a:pt x="25304" y="270172"/>
                  <a:pt x="8546" y="247828"/>
                </a:cubicBezTo>
                <a:cubicBezTo>
                  <a:pt x="6837" y="245549"/>
                  <a:pt x="2849" y="247828"/>
                  <a:pt x="0" y="247828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207165" y="5929354"/>
            <a:ext cx="675117" cy="333286"/>
          </a:xfrm>
          <a:custGeom>
            <a:avLst/>
            <a:gdLst>
              <a:gd name="connsiteX0" fmla="*/ 0 w 675117"/>
              <a:gd name="connsiteY0" fmla="*/ 0 h 333286"/>
              <a:gd name="connsiteX1" fmla="*/ 42729 w 675117"/>
              <a:gd name="connsiteY1" fmla="*/ 8546 h 333286"/>
              <a:gd name="connsiteX2" fmla="*/ 94003 w 675117"/>
              <a:gd name="connsiteY2" fmla="*/ 42729 h 333286"/>
              <a:gd name="connsiteX3" fmla="*/ 153824 w 675117"/>
              <a:gd name="connsiteY3" fmla="*/ 76912 h 333286"/>
              <a:gd name="connsiteX4" fmla="*/ 170916 w 675117"/>
              <a:gd name="connsiteY4" fmla="*/ 102549 h 333286"/>
              <a:gd name="connsiteX5" fmla="*/ 196553 w 675117"/>
              <a:gd name="connsiteY5" fmla="*/ 111095 h 333286"/>
              <a:gd name="connsiteX6" fmla="*/ 230736 w 675117"/>
              <a:gd name="connsiteY6" fmla="*/ 128187 h 333286"/>
              <a:gd name="connsiteX7" fmla="*/ 282011 w 675117"/>
              <a:gd name="connsiteY7" fmla="*/ 162370 h 333286"/>
              <a:gd name="connsiteX8" fmla="*/ 307648 w 675117"/>
              <a:gd name="connsiteY8" fmla="*/ 170916 h 333286"/>
              <a:gd name="connsiteX9" fmla="*/ 358923 w 675117"/>
              <a:gd name="connsiteY9" fmla="*/ 205099 h 333286"/>
              <a:gd name="connsiteX10" fmla="*/ 427289 w 675117"/>
              <a:gd name="connsiteY10" fmla="*/ 230736 h 333286"/>
              <a:gd name="connsiteX11" fmla="*/ 495656 w 675117"/>
              <a:gd name="connsiteY11" fmla="*/ 264920 h 333286"/>
              <a:gd name="connsiteX12" fmla="*/ 529839 w 675117"/>
              <a:gd name="connsiteY12" fmla="*/ 282011 h 333286"/>
              <a:gd name="connsiteX13" fmla="*/ 572568 w 675117"/>
              <a:gd name="connsiteY13" fmla="*/ 290557 h 333286"/>
              <a:gd name="connsiteX14" fmla="*/ 649480 w 675117"/>
              <a:gd name="connsiteY14" fmla="*/ 324740 h 333286"/>
              <a:gd name="connsiteX15" fmla="*/ 675117 w 675117"/>
              <a:gd name="connsiteY15" fmla="*/ 333286 h 33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117" h="333286">
                <a:moveTo>
                  <a:pt x="0" y="0"/>
                </a:moveTo>
                <a:cubicBezTo>
                  <a:pt x="14243" y="2849"/>
                  <a:pt x="29506" y="2535"/>
                  <a:pt x="42729" y="8546"/>
                </a:cubicBezTo>
                <a:cubicBezTo>
                  <a:pt x="61429" y="17046"/>
                  <a:pt x="75630" y="33543"/>
                  <a:pt x="94003" y="42729"/>
                </a:cubicBezTo>
                <a:cubicBezTo>
                  <a:pt x="137374" y="64413"/>
                  <a:pt x="117587" y="52753"/>
                  <a:pt x="153824" y="76912"/>
                </a:cubicBezTo>
                <a:cubicBezTo>
                  <a:pt x="159521" y="85458"/>
                  <a:pt x="162896" y="96133"/>
                  <a:pt x="170916" y="102549"/>
                </a:cubicBezTo>
                <a:cubicBezTo>
                  <a:pt x="177950" y="108176"/>
                  <a:pt x="188273" y="107546"/>
                  <a:pt x="196553" y="111095"/>
                </a:cubicBezTo>
                <a:cubicBezTo>
                  <a:pt x="208262" y="116113"/>
                  <a:pt x="219812" y="121633"/>
                  <a:pt x="230736" y="128187"/>
                </a:cubicBezTo>
                <a:cubicBezTo>
                  <a:pt x="248350" y="138756"/>
                  <a:pt x="262524" y="155874"/>
                  <a:pt x="282011" y="162370"/>
                </a:cubicBezTo>
                <a:cubicBezTo>
                  <a:pt x="290557" y="165219"/>
                  <a:pt x="299774" y="166541"/>
                  <a:pt x="307648" y="170916"/>
                </a:cubicBezTo>
                <a:cubicBezTo>
                  <a:pt x="325605" y="180892"/>
                  <a:pt x="338995" y="200117"/>
                  <a:pt x="358923" y="205099"/>
                </a:cubicBezTo>
                <a:cubicBezTo>
                  <a:pt x="396308" y="214445"/>
                  <a:pt x="392533" y="210876"/>
                  <a:pt x="427289" y="230736"/>
                </a:cubicBezTo>
                <a:cubicBezTo>
                  <a:pt x="506741" y="276137"/>
                  <a:pt x="382080" y="214442"/>
                  <a:pt x="495656" y="264920"/>
                </a:cubicBezTo>
                <a:cubicBezTo>
                  <a:pt x="507297" y="270094"/>
                  <a:pt x="517754" y="277983"/>
                  <a:pt x="529839" y="282011"/>
                </a:cubicBezTo>
                <a:cubicBezTo>
                  <a:pt x="543619" y="286604"/>
                  <a:pt x="558325" y="287708"/>
                  <a:pt x="572568" y="290557"/>
                </a:cubicBezTo>
                <a:cubicBezTo>
                  <a:pt x="633452" y="327087"/>
                  <a:pt x="593467" y="308736"/>
                  <a:pt x="649480" y="324740"/>
                </a:cubicBezTo>
                <a:cubicBezTo>
                  <a:pt x="658141" y="327215"/>
                  <a:pt x="675117" y="333286"/>
                  <a:pt x="675117" y="333286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305655" y="6490529"/>
            <a:ext cx="623843" cy="282011"/>
          </a:xfrm>
          <a:custGeom>
            <a:avLst/>
            <a:gdLst>
              <a:gd name="connsiteX0" fmla="*/ 0 w 623843"/>
              <a:gd name="connsiteY0" fmla="*/ 282011 h 282011"/>
              <a:gd name="connsiteX1" fmla="*/ 42729 w 623843"/>
              <a:gd name="connsiteY1" fmla="*/ 264919 h 282011"/>
              <a:gd name="connsiteX2" fmla="*/ 68366 w 623843"/>
              <a:gd name="connsiteY2" fmla="*/ 256374 h 282011"/>
              <a:gd name="connsiteX3" fmla="*/ 94004 w 623843"/>
              <a:gd name="connsiteY3" fmla="*/ 239282 h 282011"/>
              <a:gd name="connsiteX4" fmla="*/ 128187 w 623843"/>
              <a:gd name="connsiteY4" fmla="*/ 222190 h 282011"/>
              <a:gd name="connsiteX5" fmla="*/ 153824 w 623843"/>
              <a:gd name="connsiteY5" fmla="*/ 205099 h 282011"/>
              <a:gd name="connsiteX6" fmla="*/ 196553 w 623843"/>
              <a:gd name="connsiteY6" fmla="*/ 196553 h 282011"/>
              <a:gd name="connsiteX7" fmla="*/ 273465 w 623843"/>
              <a:gd name="connsiteY7" fmla="*/ 170916 h 282011"/>
              <a:gd name="connsiteX8" fmla="*/ 299103 w 623843"/>
              <a:gd name="connsiteY8" fmla="*/ 162370 h 282011"/>
              <a:gd name="connsiteX9" fmla="*/ 376015 w 623843"/>
              <a:gd name="connsiteY9" fmla="*/ 145278 h 282011"/>
              <a:gd name="connsiteX10" fmla="*/ 427290 w 623843"/>
              <a:gd name="connsiteY10" fmla="*/ 119641 h 282011"/>
              <a:gd name="connsiteX11" fmla="*/ 487110 w 623843"/>
              <a:gd name="connsiteY11" fmla="*/ 94003 h 282011"/>
              <a:gd name="connsiteX12" fmla="*/ 504202 w 623843"/>
              <a:gd name="connsiteY12" fmla="*/ 68366 h 282011"/>
              <a:gd name="connsiteX13" fmla="*/ 555477 w 623843"/>
              <a:gd name="connsiteY13" fmla="*/ 51275 h 282011"/>
              <a:gd name="connsiteX14" fmla="*/ 581114 w 623843"/>
              <a:gd name="connsiteY14" fmla="*/ 34183 h 282011"/>
              <a:gd name="connsiteX15" fmla="*/ 606751 w 623843"/>
              <a:gd name="connsiteY15" fmla="*/ 25637 h 282011"/>
              <a:gd name="connsiteX16" fmla="*/ 623843 w 623843"/>
              <a:gd name="connsiteY16" fmla="*/ 0 h 28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3843" h="282011">
                <a:moveTo>
                  <a:pt x="0" y="282011"/>
                </a:moveTo>
                <a:cubicBezTo>
                  <a:pt x="14243" y="276314"/>
                  <a:pt x="28365" y="270305"/>
                  <a:pt x="42729" y="264919"/>
                </a:cubicBezTo>
                <a:cubicBezTo>
                  <a:pt x="51163" y="261756"/>
                  <a:pt x="60309" y="260402"/>
                  <a:pt x="68366" y="256374"/>
                </a:cubicBezTo>
                <a:cubicBezTo>
                  <a:pt x="77553" y="251781"/>
                  <a:pt x="85086" y="244378"/>
                  <a:pt x="94004" y="239282"/>
                </a:cubicBezTo>
                <a:cubicBezTo>
                  <a:pt x="105065" y="232961"/>
                  <a:pt x="117126" y="228510"/>
                  <a:pt x="128187" y="222190"/>
                </a:cubicBezTo>
                <a:cubicBezTo>
                  <a:pt x="137104" y="217094"/>
                  <a:pt x="144207" y="208705"/>
                  <a:pt x="153824" y="205099"/>
                </a:cubicBezTo>
                <a:cubicBezTo>
                  <a:pt x="167424" y="199999"/>
                  <a:pt x="182587" y="200543"/>
                  <a:pt x="196553" y="196553"/>
                </a:cubicBezTo>
                <a:cubicBezTo>
                  <a:pt x="222537" y="189129"/>
                  <a:pt x="247828" y="179462"/>
                  <a:pt x="273465" y="170916"/>
                </a:cubicBezTo>
                <a:cubicBezTo>
                  <a:pt x="282011" y="168067"/>
                  <a:pt x="290364" y="164555"/>
                  <a:pt x="299103" y="162370"/>
                </a:cubicBezTo>
                <a:cubicBezTo>
                  <a:pt x="347377" y="150301"/>
                  <a:pt x="321769" y="156127"/>
                  <a:pt x="376015" y="145278"/>
                </a:cubicBezTo>
                <a:cubicBezTo>
                  <a:pt x="449495" y="96293"/>
                  <a:pt x="356520" y="155027"/>
                  <a:pt x="427290" y="119641"/>
                </a:cubicBezTo>
                <a:cubicBezTo>
                  <a:pt x="486308" y="90132"/>
                  <a:pt x="415966" y="111790"/>
                  <a:pt x="487110" y="94003"/>
                </a:cubicBezTo>
                <a:cubicBezTo>
                  <a:pt x="492807" y="85457"/>
                  <a:pt x="495492" y="73809"/>
                  <a:pt x="504202" y="68366"/>
                </a:cubicBezTo>
                <a:cubicBezTo>
                  <a:pt x="519480" y="58818"/>
                  <a:pt x="555477" y="51275"/>
                  <a:pt x="555477" y="51275"/>
                </a:cubicBezTo>
                <a:cubicBezTo>
                  <a:pt x="564023" y="45578"/>
                  <a:pt x="571928" y="38776"/>
                  <a:pt x="581114" y="34183"/>
                </a:cubicBezTo>
                <a:cubicBezTo>
                  <a:pt x="589171" y="30154"/>
                  <a:pt x="599717" y="31264"/>
                  <a:pt x="606751" y="25637"/>
                </a:cubicBezTo>
                <a:cubicBezTo>
                  <a:pt x="614771" y="19221"/>
                  <a:pt x="623843" y="0"/>
                  <a:pt x="623843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214627" y="5903455"/>
            <a:ext cx="623843" cy="282011"/>
          </a:xfrm>
          <a:custGeom>
            <a:avLst/>
            <a:gdLst>
              <a:gd name="connsiteX0" fmla="*/ 0 w 623843"/>
              <a:gd name="connsiteY0" fmla="*/ 282011 h 282011"/>
              <a:gd name="connsiteX1" fmla="*/ 42729 w 623843"/>
              <a:gd name="connsiteY1" fmla="*/ 264919 h 282011"/>
              <a:gd name="connsiteX2" fmla="*/ 68366 w 623843"/>
              <a:gd name="connsiteY2" fmla="*/ 256374 h 282011"/>
              <a:gd name="connsiteX3" fmla="*/ 94004 w 623843"/>
              <a:gd name="connsiteY3" fmla="*/ 239282 h 282011"/>
              <a:gd name="connsiteX4" fmla="*/ 128187 w 623843"/>
              <a:gd name="connsiteY4" fmla="*/ 222190 h 282011"/>
              <a:gd name="connsiteX5" fmla="*/ 153824 w 623843"/>
              <a:gd name="connsiteY5" fmla="*/ 205099 h 282011"/>
              <a:gd name="connsiteX6" fmla="*/ 196553 w 623843"/>
              <a:gd name="connsiteY6" fmla="*/ 196553 h 282011"/>
              <a:gd name="connsiteX7" fmla="*/ 273465 w 623843"/>
              <a:gd name="connsiteY7" fmla="*/ 170916 h 282011"/>
              <a:gd name="connsiteX8" fmla="*/ 299103 w 623843"/>
              <a:gd name="connsiteY8" fmla="*/ 162370 h 282011"/>
              <a:gd name="connsiteX9" fmla="*/ 376015 w 623843"/>
              <a:gd name="connsiteY9" fmla="*/ 145278 h 282011"/>
              <a:gd name="connsiteX10" fmla="*/ 427290 w 623843"/>
              <a:gd name="connsiteY10" fmla="*/ 119641 h 282011"/>
              <a:gd name="connsiteX11" fmla="*/ 487110 w 623843"/>
              <a:gd name="connsiteY11" fmla="*/ 94003 h 282011"/>
              <a:gd name="connsiteX12" fmla="*/ 504202 w 623843"/>
              <a:gd name="connsiteY12" fmla="*/ 68366 h 282011"/>
              <a:gd name="connsiteX13" fmla="*/ 555477 w 623843"/>
              <a:gd name="connsiteY13" fmla="*/ 51275 h 282011"/>
              <a:gd name="connsiteX14" fmla="*/ 581114 w 623843"/>
              <a:gd name="connsiteY14" fmla="*/ 34183 h 282011"/>
              <a:gd name="connsiteX15" fmla="*/ 606751 w 623843"/>
              <a:gd name="connsiteY15" fmla="*/ 25637 h 282011"/>
              <a:gd name="connsiteX16" fmla="*/ 623843 w 623843"/>
              <a:gd name="connsiteY16" fmla="*/ 0 h 28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3843" h="282011">
                <a:moveTo>
                  <a:pt x="0" y="282011"/>
                </a:moveTo>
                <a:cubicBezTo>
                  <a:pt x="14243" y="276314"/>
                  <a:pt x="28365" y="270305"/>
                  <a:pt x="42729" y="264919"/>
                </a:cubicBezTo>
                <a:cubicBezTo>
                  <a:pt x="51163" y="261756"/>
                  <a:pt x="60309" y="260402"/>
                  <a:pt x="68366" y="256374"/>
                </a:cubicBezTo>
                <a:cubicBezTo>
                  <a:pt x="77553" y="251781"/>
                  <a:pt x="85086" y="244378"/>
                  <a:pt x="94004" y="239282"/>
                </a:cubicBezTo>
                <a:cubicBezTo>
                  <a:pt x="105065" y="232961"/>
                  <a:pt x="117126" y="228510"/>
                  <a:pt x="128187" y="222190"/>
                </a:cubicBezTo>
                <a:cubicBezTo>
                  <a:pt x="137104" y="217094"/>
                  <a:pt x="144207" y="208705"/>
                  <a:pt x="153824" y="205099"/>
                </a:cubicBezTo>
                <a:cubicBezTo>
                  <a:pt x="167424" y="199999"/>
                  <a:pt x="182587" y="200543"/>
                  <a:pt x="196553" y="196553"/>
                </a:cubicBezTo>
                <a:cubicBezTo>
                  <a:pt x="222537" y="189129"/>
                  <a:pt x="247828" y="179462"/>
                  <a:pt x="273465" y="170916"/>
                </a:cubicBezTo>
                <a:cubicBezTo>
                  <a:pt x="282011" y="168067"/>
                  <a:pt x="290364" y="164555"/>
                  <a:pt x="299103" y="162370"/>
                </a:cubicBezTo>
                <a:cubicBezTo>
                  <a:pt x="347377" y="150301"/>
                  <a:pt x="321769" y="156127"/>
                  <a:pt x="376015" y="145278"/>
                </a:cubicBezTo>
                <a:cubicBezTo>
                  <a:pt x="449495" y="96293"/>
                  <a:pt x="356520" y="155027"/>
                  <a:pt x="427290" y="119641"/>
                </a:cubicBezTo>
                <a:cubicBezTo>
                  <a:pt x="486308" y="90132"/>
                  <a:pt x="415966" y="111790"/>
                  <a:pt x="487110" y="94003"/>
                </a:cubicBezTo>
                <a:cubicBezTo>
                  <a:pt x="492807" y="85457"/>
                  <a:pt x="495492" y="73809"/>
                  <a:pt x="504202" y="68366"/>
                </a:cubicBezTo>
                <a:cubicBezTo>
                  <a:pt x="519480" y="58818"/>
                  <a:pt x="555477" y="51275"/>
                  <a:pt x="555477" y="51275"/>
                </a:cubicBezTo>
                <a:cubicBezTo>
                  <a:pt x="564023" y="45578"/>
                  <a:pt x="571928" y="38776"/>
                  <a:pt x="581114" y="34183"/>
                </a:cubicBezTo>
                <a:cubicBezTo>
                  <a:pt x="589171" y="30154"/>
                  <a:pt x="599717" y="31264"/>
                  <a:pt x="606751" y="25637"/>
                </a:cubicBezTo>
                <a:cubicBezTo>
                  <a:pt x="614771" y="19221"/>
                  <a:pt x="623843" y="0"/>
                  <a:pt x="623843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030195" y="6127335"/>
            <a:ext cx="675117" cy="333286"/>
          </a:xfrm>
          <a:custGeom>
            <a:avLst/>
            <a:gdLst>
              <a:gd name="connsiteX0" fmla="*/ 0 w 675117"/>
              <a:gd name="connsiteY0" fmla="*/ 0 h 333286"/>
              <a:gd name="connsiteX1" fmla="*/ 42729 w 675117"/>
              <a:gd name="connsiteY1" fmla="*/ 8546 h 333286"/>
              <a:gd name="connsiteX2" fmla="*/ 94003 w 675117"/>
              <a:gd name="connsiteY2" fmla="*/ 42729 h 333286"/>
              <a:gd name="connsiteX3" fmla="*/ 153824 w 675117"/>
              <a:gd name="connsiteY3" fmla="*/ 76912 h 333286"/>
              <a:gd name="connsiteX4" fmla="*/ 170916 w 675117"/>
              <a:gd name="connsiteY4" fmla="*/ 102549 h 333286"/>
              <a:gd name="connsiteX5" fmla="*/ 196553 w 675117"/>
              <a:gd name="connsiteY5" fmla="*/ 111095 h 333286"/>
              <a:gd name="connsiteX6" fmla="*/ 230736 w 675117"/>
              <a:gd name="connsiteY6" fmla="*/ 128187 h 333286"/>
              <a:gd name="connsiteX7" fmla="*/ 282011 w 675117"/>
              <a:gd name="connsiteY7" fmla="*/ 162370 h 333286"/>
              <a:gd name="connsiteX8" fmla="*/ 307648 w 675117"/>
              <a:gd name="connsiteY8" fmla="*/ 170916 h 333286"/>
              <a:gd name="connsiteX9" fmla="*/ 358923 w 675117"/>
              <a:gd name="connsiteY9" fmla="*/ 205099 h 333286"/>
              <a:gd name="connsiteX10" fmla="*/ 427289 w 675117"/>
              <a:gd name="connsiteY10" fmla="*/ 230736 h 333286"/>
              <a:gd name="connsiteX11" fmla="*/ 495656 w 675117"/>
              <a:gd name="connsiteY11" fmla="*/ 264920 h 333286"/>
              <a:gd name="connsiteX12" fmla="*/ 529839 w 675117"/>
              <a:gd name="connsiteY12" fmla="*/ 282011 h 333286"/>
              <a:gd name="connsiteX13" fmla="*/ 572568 w 675117"/>
              <a:gd name="connsiteY13" fmla="*/ 290557 h 333286"/>
              <a:gd name="connsiteX14" fmla="*/ 649480 w 675117"/>
              <a:gd name="connsiteY14" fmla="*/ 324740 h 333286"/>
              <a:gd name="connsiteX15" fmla="*/ 675117 w 675117"/>
              <a:gd name="connsiteY15" fmla="*/ 333286 h 33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117" h="333286">
                <a:moveTo>
                  <a:pt x="0" y="0"/>
                </a:moveTo>
                <a:cubicBezTo>
                  <a:pt x="14243" y="2849"/>
                  <a:pt x="29506" y="2535"/>
                  <a:pt x="42729" y="8546"/>
                </a:cubicBezTo>
                <a:cubicBezTo>
                  <a:pt x="61429" y="17046"/>
                  <a:pt x="75630" y="33543"/>
                  <a:pt x="94003" y="42729"/>
                </a:cubicBezTo>
                <a:cubicBezTo>
                  <a:pt x="137374" y="64413"/>
                  <a:pt x="117587" y="52753"/>
                  <a:pt x="153824" y="76912"/>
                </a:cubicBezTo>
                <a:cubicBezTo>
                  <a:pt x="159521" y="85458"/>
                  <a:pt x="162896" y="96133"/>
                  <a:pt x="170916" y="102549"/>
                </a:cubicBezTo>
                <a:cubicBezTo>
                  <a:pt x="177950" y="108176"/>
                  <a:pt x="188273" y="107546"/>
                  <a:pt x="196553" y="111095"/>
                </a:cubicBezTo>
                <a:cubicBezTo>
                  <a:pt x="208262" y="116113"/>
                  <a:pt x="219812" y="121633"/>
                  <a:pt x="230736" y="128187"/>
                </a:cubicBezTo>
                <a:cubicBezTo>
                  <a:pt x="248350" y="138756"/>
                  <a:pt x="262524" y="155874"/>
                  <a:pt x="282011" y="162370"/>
                </a:cubicBezTo>
                <a:cubicBezTo>
                  <a:pt x="290557" y="165219"/>
                  <a:pt x="299774" y="166541"/>
                  <a:pt x="307648" y="170916"/>
                </a:cubicBezTo>
                <a:cubicBezTo>
                  <a:pt x="325605" y="180892"/>
                  <a:pt x="338995" y="200117"/>
                  <a:pt x="358923" y="205099"/>
                </a:cubicBezTo>
                <a:cubicBezTo>
                  <a:pt x="396308" y="214445"/>
                  <a:pt x="392533" y="210876"/>
                  <a:pt x="427289" y="230736"/>
                </a:cubicBezTo>
                <a:cubicBezTo>
                  <a:pt x="506741" y="276137"/>
                  <a:pt x="382080" y="214442"/>
                  <a:pt x="495656" y="264920"/>
                </a:cubicBezTo>
                <a:cubicBezTo>
                  <a:pt x="507297" y="270094"/>
                  <a:pt x="517754" y="277983"/>
                  <a:pt x="529839" y="282011"/>
                </a:cubicBezTo>
                <a:cubicBezTo>
                  <a:pt x="543619" y="286604"/>
                  <a:pt x="558325" y="287708"/>
                  <a:pt x="572568" y="290557"/>
                </a:cubicBezTo>
                <a:cubicBezTo>
                  <a:pt x="633452" y="327087"/>
                  <a:pt x="593467" y="308736"/>
                  <a:pt x="649480" y="324740"/>
                </a:cubicBezTo>
                <a:cubicBezTo>
                  <a:pt x="658141" y="327215"/>
                  <a:pt x="675117" y="333286"/>
                  <a:pt x="675117" y="333286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stCxn id="44" idx="64"/>
            <a:endCxn id="57" idx="0"/>
          </p:cNvCxnSpPr>
          <p:nvPr/>
        </p:nvCxnSpPr>
        <p:spPr>
          <a:xfrm flipH="1">
            <a:off x="4928803" y="2482786"/>
            <a:ext cx="814392" cy="89089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9" idx="28"/>
          </p:cNvCxnSpPr>
          <p:nvPr/>
        </p:nvCxnSpPr>
        <p:spPr>
          <a:xfrm flipH="1">
            <a:off x="3534397" y="4518821"/>
            <a:ext cx="988886" cy="133932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9" idx="32"/>
            <a:endCxn id="67" idx="6"/>
          </p:cNvCxnSpPr>
          <p:nvPr/>
        </p:nvCxnSpPr>
        <p:spPr>
          <a:xfrm flipH="1">
            <a:off x="4437901" y="4655554"/>
            <a:ext cx="256298" cy="140198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49" idx="36"/>
            <a:endCxn id="69" idx="9"/>
          </p:cNvCxnSpPr>
          <p:nvPr/>
        </p:nvCxnSpPr>
        <p:spPr>
          <a:xfrm>
            <a:off x="4882206" y="4715375"/>
            <a:ext cx="708436" cy="133335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4" idx="59"/>
            <a:endCxn id="54" idx="0"/>
          </p:cNvCxnSpPr>
          <p:nvPr/>
        </p:nvCxnSpPr>
        <p:spPr>
          <a:xfrm flipH="1">
            <a:off x="6200188" y="2551153"/>
            <a:ext cx="354857" cy="9870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4" idx="50"/>
            <a:endCxn id="48" idx="3"/>
          </p:cNvCxnSpPr>
          <p:nvPr/>
        </p:nvCxnSpPr>
        <p:spPr>
          <a:xfrm>
            <a:off x="7298530" y="2269142"/>
            <a:ext cx="744196" cy="89582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51599" y="2499878"/>
            <a:ext cx="656640" cy="149253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95125" y="2739112"/>
                <a:ext cx="1017523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125" y="2739112"/>
                <a:ext cx="1017523" cy="378245"/>
              </a:xfrm>
              <a:prstGeom prst="rect">
                <a:avLst/>
              </a:prstGeom>
              <a:blipFill rotWithShape="1">
                <a:blip r:embed="rId4"/>
                <a:stretch>
                  <a:fillRect l="-4790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796170" y="985150"/>
                <a:ext cx="797911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170" y="985150"/>
                <a:ext cx="797911" cy="378245"/>
              </a:xfrm>
              <a:prstGeom prst="rect">
                <a:avLst/>
              </a:prstGeom>
              <a:blipFill rotWithShape="1">
                <a:blip r:embed="rId5"/>
                <a:stretch>
                  <a:fillRect l="-6870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06278" y="5816358"/>
                <a:ext cx="1017522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278" y="5816358"/>
                <a:ext cx="1017522" cy="378245"/>
              </a:xfrm>
              <a:prstGeom prst="rect">
                <a:avLst/>
              </a:prstGeom>
              <a:blipFill rotWithShape="1">
                <a:blip r:embed="rId6"/>
                <a:stretch>
                  <a:fillRect l="-5389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458549" y="2362030"/>
                <a:ext cx="671274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49" y="2362030"/>
                <a:ext cx="671274" cy="3782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124047" y="5016616"/>
                <a:ext cx="671274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047" y="5016616"/>
                <a:ext cx="671274" cy="37824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2697943"/>
      </p:ext>
    </p:extLst>
  </p:cSld>
  <p:clrMapOvr>
    <a:masterClrMapping/>
  </p:clrMapOvr>
  <p:transition advTm="2153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Diameter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Thus main problem: decomposition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Given a set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000" dirty="0" smtClean="0"/>
                  <a:t> of points, break into clusters of diameter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Ensure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Pr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⁡[(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 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𝑠𝑒𝑝𝑎𝑟𝑎𝑡𝑒𝑑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] </m:t>
                    </m:r>
                  </m:oMath>
                </a14:m>
                <a:r>
                  <a:rPr lang="en-US" sz="2000" dirty="0" smtClean="0"/>
                  <a:t>small compared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techniques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Techniques used in approximating 0-extension problem by [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Calinscu-Karloff-Rabani-01</a:t>
            </a:r>
            <a:r>
              <a:rPr lang="en-US" sz="2000" dirty="0" smtClean="0"/>
              <a:t>]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Improved algorithm and analysis used in [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Fakcharoenphol-Harrelson-Rao-T.-03</a:t>
            </a:r>
            <a:r>
              <a:rPr lang="en-US" sz="2000" dirty="0" smtClean="0"/>
              <a:t>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</p:cSld>
  <p:clrMapOvr>
    <a:masterClrMapping/>
  </p:clrMapOvr>
  <p:transition advTm="2849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Decomposition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4114800" cy="4525963"/>
              </a:xfrm>
            </p:spPr>
            <p:txBody>
              <a:bodyPr/>
              <a:lstStyle/>
              <a:p>
                <a:pPr marL="457200" indent="-457200" eaLnBrk="1" hangingPunct="1">
                  <a:buFont typeface="+mj-lt"/>
                  <a:buAutoNum type="arabicPeriod"/>
                </a:pPr>
                <a:r>
                  <a:rPr lang="en-US" sz="2000" dirty="0" smtClean="0"/>
                  <a:t>Pick a random radius </a:t>
                </a:r>
                <a:r>
                  <a:rPr lang="en-US" sz="2000" dirty="0"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𝜌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∈ [</m:t>
                    </m:r>
                    <m:f>
                      <m:f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Δ</m:t>
                        </m:r>
                      </m:num>
                      <m:den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4</m:t>
                        </m:r>
                      </m:den>
                    </m:f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, </m:t>
                    </m:r>
                    <m:f>
                      <m:f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Δ</m:t>
                        </m:r>
                      </m:num>
                      <m:den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]    </m:t>
                    </m:r>
                  </m:oMath>
                </a14:m>
                <a:r>
                  <a:rPr lang="en-US" sz="2000" dirty="0"/>
                  <a:t>uniformly</a:t>
                </a:r>
              </a:p>
              <a:p>
                <a:pPr marL="457200" indent="-457200" eaLnBrk="1" hangingPunct="1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 eaLnBrk="1" hangingPunct="1">
                  <a:buFont typeface="+mj-lt"/>
                  <a:buAutoNum type="arabicPeriod"/>
                </a:pPr>
                <a:r>
                  <a:rPr lang="en-US" sz="2000" dirty="0"/>
                  <a:t>Pick random permutation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𝜋</m:t>
                    </m:r>
                  </m:oMath>
                </a14:m>
                <a:r>
                  <a:rPr lang="en-US" sz="2000" dirty="0"/>
                  <a:t> of vertices</a:t>
                </a:r>
              </a:p>
              <a:p>
                <a:pPr marL="457200" indent="-457200" eaLnBrk="1" hangingPunct="1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 eaLnBrk="1" hangingPunct="1">
                  <a:buFont typeface="+mj-lt"/>
                  <a:buAutoNum type="arabicPeriod"/>
                </a:pP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=1,2,…,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𝜋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[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] </m:t>
                    </m:r>
                  </m:oMath>
                </a14:m>
                <a:r>
                  <a:rPr lang="en-US" sz="2000" dirty="0"/>
                  <a:t>captures all </a:t>
                </a:r>
                <a:r>
                  <a:rPr lang="en-US" sz="2000" dirty="0" err="1"/>
                  <a:t>uncaptured</a:t>
                </a:r>
                <a:r>
                  <a:rPr lang="en-US" sz="2000" dirty="0"/>
                  <a:t> vertices in a ball of radius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4"/>
                        </a:solidFill>
                        <a:latin typeface="Cambria Math"/>
                      </a:rPr>
                      <m:t>𝜌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4114800" cy="4525963"/>
              </a:xfrm>
              <a:blipFill rotWithShape="1">
                <a:blip r:embed="rId4"/>
                <a:stretch>
                  <a:fillRect l="-1333" t="-674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5867400" y="2362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61722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5638800" y="2819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76200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6629400" y="31115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8458200" y="2362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5181600" y="3200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8382000" y="3124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60198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>
            <a:off x="7315200" y="3124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7772400" y="21336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Oval 16"/>
          <p:cNvSpPr>
            <a:spLocks noChangeArrowheads="1"/>
          </p:cNvSpPr>
          <p:nvPr/>
        </p:nvSpPr>
        <p:spPr bwMode="auto">
          <a:xfrm>
            <a:off x="81534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Oval 17"/>
          <p:cNvSpPr>
            <a:spLocks noChangeArrowheads="1"/>
          </p:cNvSpPr>
          <p:nvPr/>
        </p:nvSpPr>
        <p:spPr bwMode="auto">
          <a:xfrm>
            <a:off x="7772400" y="3048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73152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79248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>
            <a:off x="67818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39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953000" y="22098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Decomposition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4114800" cy="4525963"/>
              </a:xfrm>
            </p:spPr>
            <p:txBody>
              <a:bodyPr/>
              <a:lstStyle/>
              <a:p>
                <a:pPr marL="457200" lvl="0" indent="-457200" eaLnBrk="1" hangingPunct="1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Pick a random radius </a:t>
                </a: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𝜌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∈ [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Δ</m:t>
                        </m:r>
                      </m:num>
                      <m:den>
                        <m: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4</m:t>
                        </m:r>
                      </m:den>
                    </m:f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, 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Δ</m:t>
                        </m:r>
                      </m:num>
                      <m:den>
                        <m: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]    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uniformly</a:t>
                </a: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endParaRPr lang="en-US" sz="2000" dirty="0">
                  <a:solidFill>
                    <a:srgbClr val="E389D0">
                      <a:lumMod val="20000"/>
                      <a:lumOff val="80000"/>
                    </a:srgbClr>
                  </a:solidFill>
                </a:endParaRP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Pick random permutation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𝜋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 of vertices</a:t>
                </a: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endParaRPr lang="en-US" sz="2000" dirty="0">
                  <a:solidFill>
                    <a:srgbClr val="E389D0">
                      <a:lumMod val="20000"/>
                      <a:lumOff val="80000"/>
                    </a:srgbClr>
                  </a:solidFill>
                </a:endParaRP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=1,2,…,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𝜋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[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] 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captures all </a:t>
                </a:r>
                <a:r>
                  <a:rPr lang="en-US" sz="2000" dirty="0" err="1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uncaptured</a:t>
                </a: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 vertices in a ball of radius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5D028"/>
                        </a:solidFill>
                        <a:latin typeface="Cambria Math"/>
                      </a:rPr>
                      <m:t>𝜌</m:t>
                    </m:r>
                  </m:oMath>
                </a14:m>
                <a:endParaRPr lang="en-US" sz="2000" dirty="0">
                  <a:solidFill>
                    <a:srgbClr val="A5D028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4114800" cy="4525963"/>
              </a:xfrm>
              <a:blipFill rotWithShape="1">
                <a:blip r:embed="rId4"/>
                <a:stretch>
                  <a:fillRect l="-1333" t="-674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5867400" y="2362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61722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5638800" y="2819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76200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6629400" y="31115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8458200" y="2362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5181600" y="3200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8382000" y="3124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60198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>
            <a:off x="7315200" y="3124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7772400" y="21336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Oval 16"/>
          <p:cNvSpPr>
            <a:spLocks noChangeArrowheads="1"/>
          </p:cNvSpPr>
          <p:nvPr/>
        </p:nvSpPr>
        <p:spPr bwMode="auto">
          <a:xfrm>
            <a:off x="81534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Oval 17"/>
          <p:cNvSpPr>
            <a:spLocks noChangeArrowheads="1"/>
          </p:cNvSpPr>
          <p:nvPr/>
        </p:nvSpPr>
        <p:spPr bwMode="auto">
          <a:xfrm>
            <a:off x="7772400" y="3048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73152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79248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>
            <a:off x="67818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Princeton 2011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940318"/>
      </p:ext>
    </p:extLst>
  </p:cSld>
  <p:clrMapOvr>
    <a:masterClrMapping/>
  </p:clrMapOvr>
  <p:transition advTm="39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172200" y="20574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953000" y="22098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Decomposition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4114800" cy="4525963"/>
              </a:xfrm>
            </p:spPr>
            <p:txBody>
              <a:bodyPr/>
              <a:lstStyle/>
              <a:p>
                <a:pPr marL="457200" lvl="0" indent="-457200" eaLnBrk="1" hangingPunct="1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Pick a random radius </a:t>
                </a: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𝜌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∈ [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Δ</m:t>
                        </m:r>
                      </m:num>
                      <m:den>
                        <m: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4</m:t>
                        </m:r>
                      </m:den>
                    </m:f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, 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Δ</m:t>
                        </m:r>
                      </m:num>
                      <m:den>
                        <m: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]    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uniformly</a:t>
                </a: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endParaRPr lang="en-US" sz="2000" dirty="0">
                  <a:solidFill>
                    <a:srgbClr val="E389D0">
                      <a:lumMod val="20000"/>
                      <a:lumOff val="80000"/>
                    </a:srgbClr>
                  </a:solidFill>
                </a:endParaRP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Pick random permutation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𝜋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 of vertices</a:t>
                </a: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endParaRPr lang="en-US" sz="2000" dirty="0">
                  <a:solidFill>
                    <a:srgbClr val="E389D0">
                      <a:lumMod val="20000"/>
                      <a:lumOff val="80000"/>
                    </a:srgbClr>
                  </a:solidFill>
                </a:endParaRP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=1,2,…,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𝜋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[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] 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captures all </a:t>
                </a:r>
                <a:r>
                  <a:rPr lang="en-US" sz="2000" dirty="0" err="1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uncaptured</a:t>
                </a: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 vertices in a ball of radius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5D028"/>
                        </a:solidFill>
                        <a:latin typeface="Cambria Math"/>
                      </a:rPr>
                      <m:t>𝜌</m:t>
                    </m:r>
                  </m:oMath>
                </a14:m>
                <a:endParaRPr lang="en-US" sz="2000" dirty="0">
                  <a:solidFill>
                    <a:srgbClr val="A5D028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4114800" cy="4525963"/>
              </a:xfrm>
              <a:blipFill rotWithShape="1">
                <a:blip r:embed="rId4"/>
                <a:stretch>
                  <a:fillRect l="-1333" t="-674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5867400" y="2362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61722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5638800" y="2819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76200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6629400" y="31115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8458200" y="2362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5181600" y="3200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8382000" y="3124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60198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>
            <a:off x="7315200" y="3124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7772400" y="21336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Oval 16"/>
          <p:cNvSpPr>
            <a:spLocks noChangeArrowheads="1"/>
          </p:cNvSpPr>
          <p:nvPr/>
        </p:nvSpPr>
        <p:spPr bwMode="auto">
          <a:xfrm>
            <a:off x="81534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Oval 17"/>
          <p:cNvSpPr>
            <a:spLocks noChangeArrowheads="1"/>
          </p:cNvSpPr>
          <p:nvPr/>
        </p:nvSpPr>
        <p:spPr bwMode="auto">
          <a:xfrm>
            <a:off x="7772400" y="3048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73152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79248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>
            <a:off x="67818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Princeton 2011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358890"/>
      </p:ext>
    </p:extLst>
  </p:cSld>
  <p:clrMapOvr>
    <a:masterClrMapping/>
  </p:clrMapOvr>
  <p:transition advTm="3972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7467600" y="19812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172200" y="20574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953000" y="22098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Decomposition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4114800" cy="4525963"/>
              </a:xfrm>
            </p:spPr>
            <p:txBody>
              <a:bodyPr/>
              <a:lstStyle/>
              <a:p>
                <a:pPr marL="457200" lvl="0" indent="-457200" eaLnBrk="1" hangingPunct="1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Pick a random radius </a:t>
                </a: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𝜌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∈ [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Δ</m:t>
                        </m:r>
                      </m:num>
                      <m:den>
                        <m: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4</m:t>
                        </m:r>
                      </m:den>
                    </m:f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, 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Δ</m:t>
                        </m:r>
                      </m:num>
                      <m:den>
                        <m: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]    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uniformly</a:t>
                </a: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endParaRPr lang="en-US" sz="2000" dirty="0">
                  <a:solidFill>
                    <a:srgbClr val="E389D0">
                      <a:lumMod val="20000"/>
                      <a:lumOff val="80000"/>
                    </a:srgbClr>
                  </a:solidFill>
                </a:endParaRP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Pick random permutation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𝜋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 of vertices</a:t>
                </a: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endParaRPr lang="en-US" sz="2000" dirty="0">
                  <a:solidFill>
                    <a:srgbClr val="E389D0">
                      <a:lumMod val="20000"/>
                      <a:lumOff val="80000"/>
                    </a:srgbClr>
                  </a:solidFill>
                </a:endParaRP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=1,2,…,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𝜋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[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] 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captures all </a:t>
                </a:r>
                <a:r>
                  <a:rPr lang="en-US" sz="2000" dirty="0" err="1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uncaptured</a:t>
                </a: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 vertices in a ball of radius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5D028"/>
                        </a:solidFill>
                        <a:latin typeface="Cambria Math"/>
                      </a:rPr>
                      <m:t>𝜌</m:t>
                    </m:r>
                  </m:oMath>
                </a14:m>
                <a:endParaRPr lang="en-US" sz="2000" dirty="0">
                  <a:solidFill>
                    <a:srgbClr val="A5D028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4114800" cy="4525963"/>
              </a:xfrm>
              <a:blipFill rotWithShape="1">
                <a:blip r:embed="rId4"/>
                <a:stretch>
                  <a:fillRect l="-1333" t="-674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5867400" y="2362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61722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5638800" y="2819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76200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6629400" y="31115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8458200" y="2362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5181600" y="3200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8382000" y="3124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60198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>
            <a:off x="7315200" y="3124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7772400" y="21336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Oval 16"/>
          <p:cNvSpPr>
            <a:spLocks noChangeArrowheads="1"/>
          </p:cNvSpPr>
          <p:nvPr/>
        </p:nvSpPr>
        <p:spPr bwMode="auto">
          <a:xfrm>
            <a:off x="81534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Oval 17"/>
          <p:cNvSpPr>
            <a:spLocks noChangeArrowheads="1"/>
          </p:cNvSpPr>
          <p:nvPr/>
        </p:nvSpPr>
        <p:spPr bwMode="auto">
          <a:xfrm>
            <a:off x="7772400" y="3048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73152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79248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>
            <a:off x="67818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016924"/>
      </p:ext>
    </p:extLst>
  </p:cSld>
  <p:clrMapOvr>
    <a:masterClrMapping/>
  </p:clrMapOvr>
  <p:transition advTm="3972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7126288" y="2408238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7467600" y="19812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172200" y="20574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953000" y="22098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Decomposition algorithm</a:t>
            </a: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5867400" y="2362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61722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5638800" y="2819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76200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6629400" y="31115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8458200" y="2362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5181600" y="3200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8382000" y="3124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60198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>
            <a:off x="7315200" y="3124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7772400" y="21336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Oval 16"/>
          <p:cNvSpPr>
            <a:spLocks noChangeArrowheads="1"/>
          </p:cNvSpPr>
          <p:nvPr/>
        </p:nvSpPr>
        <p:spPr bwMode="auto">
          <a:xfrm>
            <a:off x="81534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Oval 17"/>
          <p:cNvSpPr>
            <a:spLocks noChangeArrowheads="1"/>
          </p:cNvSpPr>
          <p:nvPr/>
        </p:nvSpPr>
        <p:spPr bwMode="auto">
          <a:xfrm>
            <a:off x="7772400" y="3048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73152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79248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>
            <a:off x="67818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 txBox="1">
                <a:spLocks noChangeArrowheads="1"/>
              </p:cNvSpPr>
              <p:nvPr/>
            </p:nvSpPr>
            <p:spPr bwMode="auto">
              <a:xfrm>
                <a:off x="462951" y="1603116"/>
                <a:ext cx="4114800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Lucida Bright" pitchFamily="18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bg2"/>
                    </a:solidFill>
                    <a:latin typeface="Lucida Bright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3"/>
                    </a:solidFill>
                    <a:latin typeface="Lucida Bright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Lucida Bright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Lucida Bright" pitchFamily="18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+mn-lt"/>
                  </a:defRPr>
                </a:lvl9pPr>
              </a:lstStyle>
              <a:p>
                <a:pPr marL="457200" lvl="0" indent="-457200" eaLnBrk="1" hangingPunct="1">
                  <a:buFont typeface="+mj-lt"/>
                  <a:buAutoNum type="arabicPeriod"/>
                </a:pPr>
                <a:r>
                  <a:rPr lang="en-US" sz="2000" kern="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Pick a random radius </a:t>
                </a:r>
                <a:r>
                  <a:rPr lang="en-US" sz="2000" kern="0" dirty="0">
                    <a:solidFill>
                      <a:srgbClr val="E389D0">
                        <a:lumMod val="20000"/>
                        <a:lumOff val="80000"/>
                      </a:srgbClr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𝜌</m:t>
                    </m:r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∈ [</m:t>
                    </m:r>
                    <m:f>
                      <m:fPr>
                        <m:ctrlPr>
                          <a:rPr lang="en-US" sz="2000" i="1" kern="0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kern="0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Δ</m:t>
                        </m:r>
                      </m:num>
                      <m:den>
                        <m:r>
                          <a:rPr lang="en-US" sz="2000" i="1" kern="0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4</m:t>
                        </m:r>
                      </m:den>
                    </m:f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, </m:t>
                    </m:r>
                    <m:f>
                      <m:fPr>
                        <m:ctrlPr>
                          <a:rPr lang="en-US" sz="2000" i="1" kern="0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kern="0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Δ</m:t>
                        </m:r>
                      </m:num>
                      <m:den>
                        <m:r>
                          <a:rPr lang="en-US" sz="2000" i="1" kern="0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]    </m:t>
                    </m:r>
                  </m:oMath>
                </a14:m>
                <a:r>
                  <a:rPr lang="en-US" sz="2000" kern="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uniformly</a:t>
                </a: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endParaRPr lang="en-US" sz="2000" kern="0" dirty="0">
                  <a:solidFill>
                    <a:srgbClr val="E389D0">
                      <a:lumMod val="20000"/>
                      <a:lumOff val="80000"/>
                    </a:srgbClr>
                  </a:solidFill>
                </a:endParaRP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r>
                  <a:rPr lang="en-US" sz="2000" kern="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Pick random permutation  </a:t>
                </a:r>
                <a14:m>
                  <m:oMath xmlns:m="http://schemas.openxmlformats.org/officeDocument/2006/math"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𝜋</m:t>
                    </m:r>
                  </m:oMath>
                </a14:m>
                <a:r>
                  <a:rPr lang="en-US" sz="2000" kern="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 of vertices</a:t>
                </a: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endParaRPr lang="en-US" sz="2000" kern="0" dirty="0">
                  <a:solidFill>
                    <a:srgbClr val="E389D0">
                      <a:lumMod val="20000"/>
                      <a:lumOff val="80000"/>
                    </a:srgbClr>
                  </a:solidFill>
                </a:endParaRP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r>
                  <a:rPr lang="en-US" sz="2000" kern="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</a:rPr>
                      <m:t>=1,2,…,</m:t>
                    </m:r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kern="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𝜋</m:t>
                    </m:r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</a:rPr>
                      <m:t>[</m:t>
                    </m:r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</a:rPr>
                      <m:t>] </m:t>
                    </m:r>
                  </m:oMath>
                </a14:m>
                <a:r>
                  <a:rPr lang="en-US" sz="2000" kern="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captures all </a:t>
                </a:r>
                <a:r>
                  <a:rPr lang="en-US" sz="2000" kern="0" dirty="0" err="1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uncaptured</a:t>
                </a:r>
                <a:r>
                  <a:rPr lang="en-US" sz="2000" kern="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 vertices in a ball of radius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A5D028"/>
                        </a:solidFill>
                        <a:latin typeface="Cambria Math"/>
                      </a:rPr>
                      <m:t>𝜌</m:t>
                    </m:r>
                  </m:oMath>
                </a14:m>
                <a:endParaRPr lang="en-US" sz="2000" kern="0" dirty="0">
                  <a:solidFill>
                    <a:srgbClr val="A5D028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951" y="1603116"/>
                <a:ext cx="4114800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481" t="-674" r="-2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56700081"/>
      </p:ext>
    </p:extLst>
  </p:cSld>
  <p:clrMapOvr>
    <a:masterClrMapping/>
  </p:clrMapOvr>
  <p:transition advTm="3972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7126288" y="2408238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5334000" y="28194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7467600" y="19812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172200" y="20574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953000" y="22098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Decomposition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4114800" cy="4525963"/>
              </a:xfrm>
            </p:spPr>
            <p:txBody>
              <a:bodyPr/>
              <a:lstStyle/>
              <a:p>
                <a:pPr marL="457200" lvl="0" indent="-457200" eaLnBrk="1" hangingPunct="1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Pick a random radius </a:t>
                </a: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𝜌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∈ [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Δ</m:t>
                        </m:r>
                      </m:num>
                      <m:den>
                        <m: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4</m:t>
                        </m:r>
                      </m:den>
                    </m:f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, 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Δ</m:t>
                        </m:r>
                      </m:num>
                      <m:den>
                        <m:r>
                          <a:rPr lang="en-US" sz="2000" i="1" dirty="0">
                            <a:solidFill>
                              <a:srgbClr val="A5D028"/>
                            </a:solidFill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]    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uniformly</a:t>
                </a: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endParaRPr lang="en-US" sz="2000" dirty="0">
                  <a:solidFill>
                    <a:srgbClr val="E389D0">
                      <a:lumMod val="20000"/>
                      <a:lumOff val="80000"/>
                    </a:srgbClr>
                  </a:solidFill>
                </a:endParaRP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Pick random permutation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𝜋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 of vertices</a:t>
                </a: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endParaRPr lang="en-US" sz="2000" dirty="0">
                  <a:solidFill>
                    <a:srgbClr val="E389D0">
                      <a:lumMod val="20000"/>
                      <a:lumOff val="80000"/>
                    </a:srgbClr>
                  </a:solidFill>
                </a:endParaRPr>
              </a:p>
              <a:p>
                <a:pPr marL="457200" lvl="0" indent="-457200" eaLnBrk="1" hangingPunct="1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=1,2,…,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𝜋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[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] 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captures all </a:t>
                </a:r>
                <a:r>
                  <a:rPr lang="en-US" sz="2000" dirty="0" err="1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uncaptured</a:t>
                </a: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 vertices in a ball of radius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5D028"/>
                        </a:solidFill>
                        <a:latin typeface="Cambria Math"/>
                      </a:rPr>
                      <m:t>𝜌</m:t>
                    </m:r>
                  </m:oMath>
                </a14:m>
                <a:endParaRPr lang="en-US" sz="2000" dirty="0">
                  <a:solidFill>
                    <a:srgbClr val="A5D028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4114800" cy="4525963"/>
              </a:xfrm>
              <a:blipFill rotWithShape="1">
                <a:blip r:embed="rId4"/>
                <a:stretch>
                  <a:fillRect l="-1333" t="-674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5867400" y="2362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61722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5638800" y="2819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76200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6629400" y="31115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8458200" y="2362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5181600" y="3200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8382000" y="3124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60198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>
            <a:off x="7315200" y="3124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7772400" y="21336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Oval 16"/>
          <p:cNvSpPr>
            <a:spLocks noChangeArrowheads="1"/>
          </p:cNvSpPr>
          <p:nvPr/>
        </p:nvSpPr>
        <p:spPr bwMode="auto">
          <a:xfrm>
            <a:off x="81534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Oval 17"/>
          <p:cNvSpPr>
            <a:spLocks noChangeArrowheads="1"/>
          </p:cNvSpPr>
          <p:nvPr/>
        </p:nvSpPr>
        <p:spPr bwMode="auto">
          <a:xfrm>
            <a:off x="7772400" y="3048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73152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79248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>
            <a:off x="67818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015050"/>
      </p:ext>
    </p:extLst>
  </p:cSld>
  <p:clrMapOvr>
    <a:masterClrMapping/>
  </p:clrMapOvr>
  <p:transition advTm="3972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Bounding Distortion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7772400" cy="4525963"/>
              </a:xfrm>
            </p:spPr>
            <p:txBody>
              <a:bodyPr/>
              <a:lstStyle/>
              <a:p>
                <a:pPr eaLnBrk="1" hangingPunct="1"/>
                <a:endParaRPr lang="en-US" dirty="0" smtClean="0"/>
              </a:p>
              <a:p>
                <a:pPr eaLnBrk="1" hangingPunct="1"/>
                <a:r>
                  <a:rPr lang="en-US" dirty="0" smtClean="0"/>
                  <a:t>For any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</a:endParaRPr>
              </a:p>
              <a:p>
                <a:pPr eaLnBrk="1" hangingPunct="1"/>
                <a:endParaRPr lang="en-US" dirty="0" smtClean="0"/>
              </a:p>
              <a:p>
                <a:pPr eaLnBrk="1" hangingPunct="1">
                  <a:buFontTx/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i="1" dirty="0" err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dirty="0" err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𝑖𝑠</m:t>
                            </m:r>
                            <m:r>
                              <a:rPr lang="en-US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𝑐𝑢𝑡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𝑑𝑖𝑎𝑚𝑒𝑡𝑒𝑟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folHlink"/>
                    </a:solidFill>
                  </a:rPr>
                  <a:t>						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dirty="0" smtClean="0"/>
                  <a:t>Overall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i="1" dirty="0" err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 dirty="0" err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≤  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 dirty="0">
                        <a:solidFill>
                          <a:schemeClr val="accent4"/>
                        </a:solidFill>
                        <a:latin typeface="Cambria Math"/>
                      </a:rPr>
                      <m:t>Pr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⁡[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𝑐𝑢𝑡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𝑎𝑡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𝑙𝑒𝑣𝑒𝑙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]⋅2</m:t>
                    </m:r>
                    <m:r>
                      <a:rPr lang="en-US" i="1" baseline="30000" dirty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b="0" dirty="0" smtClean="0">
                    <a:solidFill>
                      <a:schemeClr val="accent4"/>
                    </a:solidFill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/>
                            </a:solidFill>
                          </a:rPr>
                          <m:t> </m:t>
                        </m:r>
                      </m:e>
                    </m:nary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⋅2</m:t>
                    </m:r>
                    <m:r>
                      <a:rPr lang="en-US" i="1" baseline="30000" dirty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accent4"/>
                    </a:solidFill>
                  </a:rPr>
                  <a:t>			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≤ 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4"/>
                        </a:solidFill>
                        <a:latin typeface="Cambria Math"/>
                      </a:rPr>
                      <m:t>Diameter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⋅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marL="0" indent="0" eaLnBrk="1" hangingPunct="1">
                  <a:buNone/>
                </a:pPr>
                <a:endParaRPr lang="en-US" dirty="0" smtClean="0"/>
              </a:p>
              <a:p>
                <a:pPr eaLnBrk="1" hangingPunct="1"/>
                <a:endParaRPr lang="en-US" dirty="0"/>
              </a:p>
              <a:p>
                <a:pPr eaLnBrk="1" hangingPunct="1"/>
                <a:endParaRPr lang="en-US" dirty="0" smtClean="0"/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7772400" cy="4525963"/>
              </a:xfrm>
              <a:blipFill rotWithShape="1">
                <a:blip r:embed="rId2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</p:cSld>
  <p:clrMapOvr>
    <a:masterClrMapping/>
  </p:clrMapOvr>
  <p:transition advTm="4926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BatB</a:t>
            </a:r>
            <a:r>
              <a:rPr lang="en-US" dirty="0" smtClean="0"/>
              <a:t> Network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199" y="1600200"/>
                <a:ext cx="5184321" cy="452596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sz="2000" dirty="0" smtClean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𝑉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𝐸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), </m:t>
                    </m:r>
                  </m:oMath>
                </a14:m>
                <a:r>
                  <a:rPr lang="en-US" sz="2000" dirty="0" smtClean="0"/>
                  <a:t>source-sink pairs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fol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000" dirty="0" smtClean="0"/>
                  <a:t>Build a network so as to route one unit of flow from each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𝑠</m:t>
                    </m:r>
                    <m:r>
                      <a:rPr lang="en-US" sz="2000" i="1" baseline="-25000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baseline="-25000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sz="2000" dirty="0" smtClean="0"/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000" dirty="0" smtClean="0"/>
                  <a:t>Cost of building edge with capacity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𝑓</m:t>
                    </m:r>
                    <m:r>
                      <a:rPr lang="en-US" sz="2000" i="1" baseline="-25000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 = 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𝑓</m:t>
                    </m:r>
                    <m:r>
                      <a:rPr lang="en-US" sz="2000" i="1" baseline="-25000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4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sz="2000" dirty="0" smtClean="0">
                  <a:solidFill>
                    <a:schemeClr val="fol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000" dirty="0" smtClean="0"/>
                  <a:t>Concave Cost Function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600200"/>
                <a:ext cx="5184321" cy="4525963"/>
              </a:xfrm>
              <a:blipFill rotWithShape="1">
                <a:blip r:embed="rId2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Line 12"/>
          <p:cNvSpPr>
            <a:spLocks noChangeShapeType="1"/>
          </p:cNvSpPr>
          <p:nvPr/>
        </p:nvSpPr>
        <p:spPr bwMode="auto">
          <a:xfrm>
            <a:off x="6586538" y="2706688"/>
            <a:ext cx="1219200" cy="5334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7" name="Line 15"/>
          <p:cNvSpPr>
            <a:spLocks noChangeShapeType="1"/>
          </p:cNvSpPr>
          <p:nvPr/>
        </p:nvSpPr>
        <p:spPr bwMode="auto">
          <a:xfrm flipH="1" flipV="1">
            <a:off x="6800850" y="2235200"/>
            <a:ext cx="409575" cy="857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8" name="Line 16"/>
          <p:cNvSpPr>
            <a:spLocks noChangeShapeType="1"/>
          </p:cNvSpPr>
          <p:nvPr/>
        </p:nvSpPr>
        <p:spPr bwMode="auto">
          <a:xfrm>
            <a:off x="7210425" y="2320925"/>
            <a:ext cx="246063" cy="87313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9" name="Line 17"/>
          <p:cNvSpPr>
            <a:spLocks noChangeShapeType="1"/>
          </p:cNvSpPr>
          <p:nvPr/>
        </p:nvSpPr>
        <p:spPr bwMode="auto">
          <a:xfrm>
            <a:off x="7456488" y="2408238"/>
            <a:ext cx="163512" cy="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0" name="Line 18"/>
          <p:cNvSpPr>
            <a:spLocks noChangeShapeType="1"/>
          </p:cNvSpPr>
          <p:nvPr/>
        </p:nvSpPr>
        <p:spPr bwMode="auto">
          <a:xfrm flipV="1">
            <a:off x="5900738" y="2670175"/>
            <a:ext cx="655637" cy="26035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1" name="Line 19"/>
          <p:cNvSpPr>
            <a:spLocks noChangeShapeType="1"/>
          </p:cNvSpPr>
          <p:nvPr/>
        </p:nvSpPr>
        <p:spPr bwMode="auto">
          <a:xfrm flipH="1" flipV="1">
            <a:off x="6556375" y="2670175"/>
            <a:ext cx="80963" cy="7842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2" name="Line 20"/>
          <p:cNvSpPr>
            <a:spLocks noChangeShapeType="1"/>
          </p:cNvSpPr>
          <p:nvPr/>
        </p:nvSpPr>
        <p:spPr bwMode="auto">
          <a:xfrm flipV="1">
            <a:off x="6556375" y="2235200"/>
            <a:ext cx="244475" cy="4349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3" name="Line 21"/>
          <p:cNvSpPr>
            <a:spLocks noChangeShapeType="1"/>
          </p:cNvSpPr>
          <p:nvPr/>
        </p:nvSpPr>
        <p:spPr bwMode="auto">
          <a:xfrm flipH="1">
            <a:off x="7210425" y="1625600"/>
            <a:ext cx="246063" cy="6953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4" name="Line 22"/>
          <p:cNvSpPr>
            <a:spLocks noChangeShapeType="1"/>
          </p:cNvSpPr>
          <p:nvPr/>
        </p:nvSpPr>
        <p:spPr bwMode="auto">
          <a:xfrm>
            <a:off x="7456488" y="2408238"/>
            <a:ext cx="385762" cy="7905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5" name="Line 24"/>
          <p:cNvSpPr>
            <a:spLocks noChangeShapeType="1"/>
          </p:cNvSpPr>
          <p:nvPr/>
        </p:nvSpPr>
        <p:spPr bwMode="auto">
          <a:xfrm>
            <a:off x="7620000" y="2408238"/>
            <a:ext cx="712788" cy="493712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6" name="Line 25"/>
          <p:cNvSpPr>
            <a:spLocks noChangeShapeType="1"/>
          </p:cNvSpPr>
          <p:nvPr/>
        </p:nvSpPr>
        <p:spPr bwMode="auto">
          <a:xfrm>
            <a:off x="5929313" y="3016250"/>
            <a:ext cx="685800" cy="457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7" name="Line 26"/>
          <p:cNvSpPr>
            <a:spLocks noChangeShapeType="1"/>
          </p:cNvSpPr>
          <p:nvPr/>
        </p:nvSpPr>
        <p:spPr bwMode="auto">
          <a:xfrm flipV="1">
            <a:off x="6738938" y="3225800"/>
            <a:ext cx="1066800" cy="3048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8" name="Line 28"/>
          <p:cNvSpPr>
            <a:spLocks noChangeShapeType="1"/>
          </p:cNvSpPr>
          <p:nvPr/>
        </p:nvSpPr>
        <p:spPr bwMode="auto">
          <a:xfrm>
            <a:off x="7500938" y="1625600"/>
            <a:ext cx="152400" cy="838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9" name="Line 29"/>
          <p:cNvSpPr>
            <a:spLocks noChangeShapeType="1"/>
          </p:cNvSpPr>
          <p:nvPr/>
        </p:nvSpPr>
        <p:spPr bwMode="auto">
          <a:xfrm flipV="1">
            <a:off x="7950200" y="2921000"/>
            <a:ext cx="312738" cy="2571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0" name="Line 30"/>
          <p:cNvSpPr>
            <a:spLocks noChangeShapeType="1"/>
          </p:cNvSpPr>
          <p:nvPr/>
        </p:nvSpPr>
        <p:spPr bwMode="auto">
          <a:xfrm>
            <a:off x="6586538" y="2692400"/>
            <a:ext cx="1676400" cy="2286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1" name="Line 31"/>
          <p:cNvSpPr>
            <a:spLocks noChangeShapeType="1"/>
          </p:cNvSpPr>
          <p:nvPr/>
        </p:nvSpPr>
        <p:spPr bwMode="auto">
          <a:xfrm flipV="1">
            <a:off x="5900738" y="2254250"/>
            <a:ext cx="857250" cy="66675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2" name="Oval 32"/>
          <p:cNvSpPr>
            <a:spLocks noChangeAspect="1" noChangeArrowheads="1"/>
          </p:cNvSpPr>
          <p:nvPr/>
        </p:nvSpPr>
        <p:spPr bwMode="auto">
          <a:xfrm>
            <a:off x="6510338" y="2630488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Line 33"/>
          <p:cNvSpPr>
            <a:spLocks noChangeShapeType="1"/>
          </p:cNvSpPr>
          <p:nvPr/>
        </p:nvSpPr>
        <p:spPr bwMode="auto">
          <a:xfrm>
            <a:off x="5907088" y="4538663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34"/>
          <p:cNvSpPr>
            <a:spLocks noChangeShapeType="1"/>
          </p:cNvSpPr>
          <p:nvPr/>
        </p:nvSpPr>
        <p:spPr bwMode="auto">
          <a:xfrm>
            <a:off x="5907088" y="6138863"/>
            <a:ext cx="2157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5" name="Text Box 35"/>
              <p:cNvSpPr txBox="1">
                <a:spLocks noChangeArrowheads="1"/>
              </p:cNvSpPr>
              <p:nvPr/>
            </p:nvSpPr>
            <p:spPr bwMode="auto">
              <a:xfrm>
                <a:off x="4992688" y="5002213"/>
                <a:ext cx="97443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𝑐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i="1" dirty="0" smtClean="0">
                          <a:latin typeface="Cambria Math"/>
                        </a:rPr>
                        <m:t>𝑓</m:t>
                      </m:r>
                      <m:r>
                        <a:rPr lang="en-US" sz="28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21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2688" y="5002213"/>
                <a:ext cx="9744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6" name="Text Box 41"/>
              <p:cNvSpPr txBox="1">
                <a:spLocks noChangeArrowheads="1"/>
              </p:cNvSpPr>
              <p:nvPr/>
            </p:nvSpPr>
            <p:spPr bwMode="auto">
              <a:xfrm>
                <a:off x="7583488" y="6135688"/>
                <a:ext cx="49975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216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3488" y="6135688"/>
                <a:ext cx="49975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17" name="Freeform 42"/>
          <p:cNvSpPr>
            <a:spLocks/>
          </p:cNvSpPr>
          <p:nvPr/>
        </p:nvSpPr>
        <p:spPr bwMode="auto">
          <a:xfrm>
            <a:off x="5907088" y="4614863"/>
            <a:ext cx="2046287" cy="1509712"/>
          </a:xfrm>
          <a:custGeom>
            <a:avLst/>
            <a:gdLst>
              <a:gd name="T0" fmla="*/ 0 w 1289"/>
              <a:gd name="T1" fmla="*/ 1509712 h 951"/>
              <a:gd name="T2" fmla="*/ 217487 w 1289"/>
              <a:gd name="T3" fmla="*/ 842962 h 951"/>
              <a:gd name="T4" fmla="*/ 739775 w 1289"/>
              <a:gd name="T5" fmla="*/ 406400 h 951"/>
              <a:gd name="T6" fmla="*/ 1422400 w 1289"/>
              <a:gd name="T7" fmla="*/ 160337 h 951"/>
              <a:gd name="T8" fmla="*/ 2046287 w 1289"/>
              <a:gd name="T9" fmla="*/ 0 h 9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9" h="951">
                <a:moveTo>
                  <a:pt x="0" y="951"/>
                </a:moveTo>
                <a:cubicBezTo>
                  <a:pt x="29" y="799"/>
                  <a:pt x="59" y="647"/>
                  <a:pt x="137" y="531"/>
                </a:cubicBezTo>
                <a:cubicBezTo>
                  <a:pt x="215" y="415"/>
                  <a:pt x="339" y="328"/>
                  <a:pt x="466" y="256"/>
                </a:cubicBezTo>
                <a:cubicBezTo>
                  <a:pt x="593" y="184"/>
                  <a:pt x="759" y="144"/>
                  <a:pt x="896" y="101"/>
                </a:cubicBezTo>
                <a:cubicBezTo>
                  <a:pt x="1033" y="58"/>
                  <a:pt x="1225" y="17"/>
                  <a:pt x="128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43"/>
          <p:cNvSpPr>
            <a:spLocks noChangeShapeType="1"/>
          </p:cNvSpPr>
          <p:nvPr/>
        </p:nvSpPr>
        <p:spPr bwMode="auto">
          <a:xfrm flipV="1">
            <a:off x="7431088" y="4751388"/>
            <a:ext cx="0" cy="137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44"/>
          <p:cNvSpPr>
            <a:spLocks noChangeShapeType="1"/>
          </p:cNvSpPr>
          <p:nvPr/>
        </p:nvSpPr>
        <p:spPr bwMode="auto">
          <a:xfrm flipV="1">
            <a:off x="6169025" y="5389563"/>
            <a:ext cx="0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Text Box 45"/>
          <p:cNvSpPr txBox="1">
            <a:spLocks noChangeArrowheads="1"/>
          </p:cNvSpPr>
          <p:nvPr/>
        </p:nvSpPr>
        <p:spPr bwMode="auto">
          <a:xfrm>
            <a:off x="6115050" y="5708650"/>
            <a:ext cx="51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Trebuchet MS" pitchFamily="34" charset="0"/>
              </a:rPr>
              <a:t>T1</a:t>
            </a:r>
          </a:p>
        </p:txBody>
      </p:sp>
      <p:sp>
        <p:nvSpPr>
          <p:cNvPr id="8221" name="Text Box 46"/>
          <p:cNvSpPr txBox="1">
            <a:spLocks noChangeArrowheads="1"/>
          </p:cNvSpPr>
          <p:nvPr/>
        </p:nvSpPr>
        <p:spPr bwMode="auto">
          <a:xfrm>
            <a:off x="7385050" y="5359400"/>
            <a:ext cx="1206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Trebuchet MS" pitchFamily="34" charset="0"/>
              </a:rPr>
              <a:t>Optical fiber</a:t>
            </a:r>
          </a:p>
        </p:txBody>
      </p:sp>
      <p:sp>
        <p:nvSpPr>
          <p:cNvPr id="8222" name="Oval 6"/>
          <p:cNvSpPr>
            <a:spLocks noChangeAspect="1" noChangeArrowheads="1"/>
          </p:cNvSpPr>
          <p:nvPr/>
        </p:nvSpPr>
        <p:spPr bwMode="auto">
          <a:xfrm>
            <a:off x="5794375" y="2863850"/>
            <a:ext cx="182563" cy="1825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Oval 5"/>
          <p:cNvSpPr>
            <a:spLocks noChangeAspect="1" noChangeArrowheads="1"/>
          </p:cNvSpPr>
          <p:nvPr/>
        </p:nvSpPr>
        <p:spPr bwMode="auto">
          <a:xfrm>
            <a:off x="6738938" y="2097088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Oval 9"/>
          <p:cNvSpPr>
            <a:spLocks noChangeAspect="1" noChangeArrowheads="1"/>
          </p:cNvSpPr>
          <p:nvPr/>
        </p:nvSpPr>
        <p:spPr bwMode="auto">
          <a:xfrm>
            <a:off x="7591425" y="2293938"/>
            <a:ext cx="182563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11"/>
          <p:cNvSpPr>
            <a:spLocks noChangeAspect="1" noChangeArrowheads="1"/>
          </p:cNvSpPr>
          <p:nvPr/>
        </p:nvSpPr>
        <p:spPr bwMode="auto">
          <a:xfrm>
            <a:off x="7424738" y="1487488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Oval 10"/>
          <p:cNvSpPr>
            <a:spLocks noChangeAspect="1" noChangeArrowheads="1"/>
          </p:cNvSpPr>
          <p:nvPr/>
        </p:nvSpPr>
        <p:spPr bwMode="auto">
          <a:xfrm>
            <a:off x="8262938" y="2859088"/>
            <a:ext cx="182562" cy="1825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Oval 8"/>
          <p:cNvSpPr>
            <a:spLocks noChangeAspect="1" noChangeArrowheads="1"/>
          </p:cNvSpPr>
          <p:nvPr/>
        </p:nvSpPr>
        <p:spPr bwMode="auto">
          <a:xfrm>
            <a:off x="7805738" y="3163888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Oval 7"/>
          <p:cNvSpPr>
            <a:spLocks noChangeAspect="1" noChangeArrowheads="1"/>
          </p:cNvSpPr>
          <p:nvPr/>
        </p:nvSpPr>
        <p:spPr bwMode="auto">
          <a:xfrm>
            <a:off x="6573838" y="3443288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blaming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4381500" cy="4525963"/>
              </a:xfrm>
            </p:spPr>
            <p:txBody>
              <a:bodyPr/>
              <a:lstStyle/>
              <a:p>
                <a:pPr eaLnBrk="1" hangingPunct="1"/>
                <a:r>
                  <a:rPr lang="en-US" sz="20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 smtClean="0"/>
                  <a:t>cut at level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 smtClean="0">
                  <a:solidFill>
                    <a:schemeClr val="accent4"/>
                  </a:solidFill>
                </a:endParaRPr>
              </a:p>
              <a:p>
                <a:pPr eaLnBrk="1" hangingPunct="1"/>
                <a:endParaRPr lang="en-US" sz="2000" dirty="0" smtClean="0"/>
              </a:p>
              <a:p>
                <a:pPr eaLnBrk="1" hangingPunct="1"/>
                <a:r>
                  <a:rPr lang="en-US" sz="2000" dirty="0" smtClean="0"/>
                  <a:t>It </a:t>
                </a:r>
                <a:r>
                  <a:rPr lang="en-US" sz="2000" u="sng" dirty="0" smtClean="0"/>
                  <a:t>blames</a:t>
                </a:r>
                <a:r>
                  <a:rPr lang="en-US" sz="2000" i="1" dirty="0" smtClean="0"/>
                  <a:t> </a:t>
                </a:r>
                <a:r>
                  <a:rPr lang="en-US" sz="2000" dirty="0" smtClean="0"/>
                  <a:t>the first center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/>
                  <a:t> which captured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2000" dirty="0" smtClean="0"/>
                  <a:t> but not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000" dirty="0" smtClean="0">
                  <a:solidFill>
                    <a:schemeClr val="accent4"/>
                  </a:solidFill>
                  <a:sym typeface="Symbol" pitchFamily="18" charset="2"/>
                </a:endParaRPr>
              </a:p>
              <a:p>
                <a:pPr marL="0" indent="0" eaLnBrk="1" hangingPunct="1">
                  <a:buNone/>
                </a:pPr>
                <a:endParaRPr lang="en-US" sz="2000" dirty="0" smtClean="0">
                  <a:solidFill>
                    <a:schemeClr val="folHlink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4381500" cy="4525963"/>
              </a:xfrm>
              <a:blipFill rotWithShape="1">
                <a:blip r:embed="rId3"/>
                <a:stretch>
                  <a:fillRect l="-1252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744" name="Picture 72" descr="ifgzjjb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200" y="471488"/>
            <a:ext cx="1460500" cy="65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7126288" y="2408238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"/>
          <p:cNvSpPr>
            <a:spLocks noChangeArrowheads="1"/>
          </p:cNvSpPr>
          <p:nvPr/>
        </p:nvSpPr>
        <p:spPr bwMode="auto">
          <a:xfrm>
            <a:off x="5334000" y="28194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7467600" y="19812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172200" y="20574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4953000" y="2209800"/>
            <a:ext cx="13716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4"/>
          <p:cNvSpPr>
            <a:spLocks noChangeArrowheads="1"/>
          </p:cNvSpPr>
          <p:nvPr/>
        </p:nvSpPr>
        <p:spPr bwMode="auto">
          <a:xfrm>
            <a:off x="5867400" y="2362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61722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5638800" y="2819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76200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6629400" y="31115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9"/>
          <p:cNvSpPr>
            <a:spLocks noChangeArrowheads="1"/>
          </p:cNvSpPr>
          <p:nvPr/>
        </p:nvSpPr>
        <p:spPr bwMode="auto">
          <a:xfrm>
            <a:off x="8458200" y="2362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5181600" y="3200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1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8382000" y="3124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3"/>
          <p:cNvSpPr>
            <a:spLocks noChangeArrowheads="1"/>
          </p:cNvSpPr>
          <p:nvPr/>
        </p:nvSpPr>
        <p:spPr bwMode="auto">
          <a:xfrm>
            <a:off x="60198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7315200" y="3124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5"/>
          <p:cNvSpPr>
            <a:spLocks noChangeArrowheads="1"/>
          </p:cNvSpPr>
          <p:nvPr/>
        </p:nvSpPr>
        <p:spPr bwMode="auto">
          <a:xfrm>
            <a:off x="7772400" y="21336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6"/>
          <p:cNvSpPr>
            <a:spLocks noChangeArrowheads="1"/>
          </p:cNvSpPr>
          <p:nvPr/>
        </p:nvSpPr>
        <p:spPr bwMode="auto">
          <a:xfrm>
            <a:off x="81534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17"/>
          <p:cNvSpPr>
            <a:spLocks noChangeArrowheads="1"/>
          </p:cNvSpPr>
          <p:nvPr/>
        </p:nvSpPr>
        <p:spPr bwMode="auto">
          <a:xfrm>
            <a:off x="7772400" y="3048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18"/>
          <p:cNvSpPr>
            <a:spLocks noChangeArrowheads="1"/>
          </p:cNvSpPr>
          <p:nvPr/>
        </p:nvSpPr>
        <p:spPr bwMode="auto">
          <a:xfrm>
            <a:off x="73152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19"/>
          <p:cNvSpPr>
            <a:spLocks noChangeArrowheads="1"/>
          </p:cNvSpPr>
          <p:nvPr/>
        </p:nvSpPr>
        <p:spPr bwMode="auto">
          <a:xfrm>
            <a:off x="7924800" y="35052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0"/>
          <p:cNvSpPr>
            <a:spLocks noChangeArrowheads="1"/>
          </p:cNvSpPr>
          <p:nvPr/>
        </p:nvSpPr>
        <p:spPr bwMode="auto">
          <a:xfrm>
            <a:off x="6781800" y="26670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974882" y="3358634"/>
                <a:ext cx="38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882" y="3358634"/>
                <a:ext cx="38055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003730" y="2989302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730" y="2989302"/>
                <a:ext cx="38767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1586409"/>
      </p:ext>
    </p:extLst>
  </p:cSld>
  <p:clrMapOvr>
    <a:masterClrMapping/>
  </p:clrMapOvr>
  <p:transition advTm="84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6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959100"/>
                <a:ext cx="4902200" cy="3167063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baseline="-25000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to cut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rgbClr val="008000"/>
                  </a:solidFill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falls in a range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𝑢</m:t>
                    </m:r>
                    <m:r>
                      <a:rPr lang="en-US" i="1" dirty="0" err="1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)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   Pr.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Δ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 )</a:t>
                </a:r>
              </a:p>
              <a:p>
                <a:pPr eaLnBrk="1" hangingPunct="1"/>
                <a:endParaRPr lang="en-US" sz="2000" dirty="0" smtClean="0"/>
              </a:p>
              <a:p>
                <a:pPr eaLnBrk="1" hangingPunct="1"/>
                <a:endParaRPr lang="en-US" sz="2000" dirty="0" smtClean="0"/>
              </a:p>
            </p:txBody>
          </p:sp>
        </mc:Choice>
        <mc:Fallback xmlns="">
          <p:sp>
            <p:nvSpPr>
              <p:cNvPr id="146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959100"/>
                <a:ext cx="4902200" cy="3167063"/>
              </a:xfrm>
              <a:blipFill rotWithShape="1">
                <a:blip r:embed="rId2"/>
                <a:stretch>
                  <a:fillRect l="-1244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Text Box 7"/>
              <p:cNvSpPr txBox="1">
                <a:spLocks noChangeArrowheads="1"/>
              </p:cNvSpPr>
              <p:nvPr/>
            </p:nvSpPr>
            <p:spPr bwMode="auto">
              <a:xfrm>
                <a:off x="1574800" y="984250"/>
                <a:ext cx="4999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8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4800" y="984250"/>
                <a:ext cx="49994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04" name="Text Box 8"/>
              <p:cNvSpPr txBox="1">
                <a:spLocks noChangeArrowheads="1"/>
              </p:cNvSpPr>
              <p:nvPr/>
            </p:nvSpPr>
            <p:spPr bwMode="auto">
              <a:xfrm>
                <a:off x="1016000" y="965200"/>
                <a:ext cx="49013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80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6000" y="965200"/>
                <a:ext cx="4901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05" name="Text Box 9"/>
              <p:cNvSpPr txBox="1">
                <a:spLocks noChangeArrowheads="1"/>
              </p:cNvSpPr>
              <p:nvPr/>
            </p:nvSpPr>
            <p:spPr bwMode="auto">
              <a:xfrm>
                <a:off x="6413500" y="965200"/>
                <a:ext cx="533416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𝑡</m:t>
                      </m:r>
                      <m:r>
                        <a:rPr lang="en-US" sz="2800" i="1" baseline="-25000" dirty="0" err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7680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3500" y="965200"/>
                <a:ext cx="533416" cy="5132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06" name="Text Box 20"/>
              <p:cNvSpPr txBox="1">
                <a:spLocks noChangeArrowheads="1"/>
              </p:cNvSpPr>
              <p:nvPr/>
            </p:nvSpPr>
            <p:spPr bwMode="auto">
              <a:xfrm>
                <a:off x="5600700" y="991550"/>
                <a:ext cx="436337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  <a:sym typeface="Symbol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aseline="30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680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0700" y="991550"/>
                <a:ext cx="436337" cy="6685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07" name="Line 4"/>
          <p:cNvSpPr>
            <a:spLocks noChangeShapeType="1"/>
          </p:cNvSpPr>
          <p:nvPr/>
        </p:nvSpPr>
        <p:spPr bwMode="auto">
          <a:xfrm flipH="1" flipV="1">
            <a:off x="1217613" y="914400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Oval 5"/>
          <p:cNvSpPr>
            <a:spLocks noChangeArrowheads="1"/>
          </p:cNvSpPr>
          <p:nvPr/>
        </p:nvSpPr>
        <p:spPr bwMode="auto">
          <a:xfrm flipH="1">
            <a:off x="1143000" y="838200"/>
            <a:ext cx="74613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Oval 6"/>
          <p:cNvSpPr>
            <a:spLocks noChangeArrowheads="1"/>
          </p:cNvSpPr>
          <p:nvPr/>
        </p:nvSpPr>
        <p:spPr bwMode="auto">
          <a:xfrm flipH="1">
            <a:off x="1752600" y="838200"/>
            <a:ext cx="74613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Oval 10"/>
          <p:cNvSpPr>
            <a:spLocks noChangeArrowheads="1"/>
          </p:cNvSpPr>
          <p:nvPr/>
        </p:nvSpPr>
        <p:spPr bwMode="auto">
          <a:xfrm flipH="1">
            <a:off x="31242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Oval 11"/>
          <p:cNvSpPr>
            <a:spLocks noChangeArrowheads="1"/>
          </p:cNvSpPr>
          <p:nvPr/>
        </p:nvSpPr>
        <p:spPr bwMode="auto">
          <a:xfrm flipH="1">
            <a:off x="52578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Oval 12"/>
          <p:cNvSpPr>
            <a:spLocks noChangeArrowheads="1"/>
          </p:cNvSpPr>
          <p:nvPr/>
        </p:nvSpPr>
        <p:spPr bwMode="auto">
          <a:xfrm flipH="1">
            <a:off x="44196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 flipH="1">
            <a:off x="38862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Oval 14"/>
          <p:cNvSpPr>
            <a:spLocks noChangeArrowheads="1"/>
          </p:cNvSpPr>
          <p:nvPr/>
        </p:nvSpPr>
        <p:spPr bwMode="auto">
          <a:xfrm flipH="1">
            <a:off x="58674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 flipH="1">
            <a:off x="60960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Oval 16"/>
          <p:cNvSpPr>
            <a:spLocks noChangeArrowheads="1"/>
          </p:cNvSpPr>
          <p:nvPr/>
        </p:nvSpPr>
        <p:spPr bwMode="auto">
          <a:xfrm flipH="1">
            <a:off x="49530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 flipH="1">
            <a:off x="73152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Oval 18"/>
          <p:cNvSpPr>
            <a:spLocks noChangeArrowheads="1"/>
          </p:cNvSpPr>
          <p:nvPr/>
        </p:nvSpPr>
        <p:spPr bwMode="auto">
          <a:xfrm flipH="1">
            <a:off x="67818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 flipH="1">
            <a:off x="64770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Line 21"/>
          <p:cNvSpPr>
            <a:spLocks noChangeShapeType="1"/>
          </p:cNvSpPr>
          <p:nvPr/>
        </p:nvSpPr>
        <p:spPr bwMode="auto">
          <a:xfrm flipH="1">
            <a:off x="5637213" y="76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1" name="Line 22"/>
          <p:cNvSpPr>
            <a:spLocks noChangeShapeType="1"/>
          </p:cNvSpPr>
          <p:nvPr/>
        </p:nvSpPr>
        <p:spPr bwMode="auto">
          <a:xfrm flipH="1">
            <a:off x="7161213" y="76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6" name="Line 24"/>
          <p:cNvSpPr>
            <a:spLocks noChangeShapeType="1"/>
          </p:cNvSpPr>
          <p:nvPr/>
        </p:nvSpPr>
        <p:spPr bwMode="auto">
          <a:xfrm>
            <a:off x="1625600" y="1765300"/>
            <a:ext cx="487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457" name="Text Box 25"/>
              <p:cNvSpPr txBox="1">
                <a:spLocks noChangeArrowheads="1"/>
              </p:cNvSpPr>
              <p:nvPr/>
            </p:nvSpPr>
            <p:spPr bwMode="auto">
              <a:xfrm>
                <a:off x="3794125" y="1774825"/>
                <a:ext cx="55931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/>
                          <a:sym typeface="Symbol" pitchFamily="18" charset="2"/>
                        </a:rPr>
                        <m:t>𝜌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6457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4125" y="1774825"/>
                <a:ext cx="55931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25" name="Text Box 26"/>
              <p:cNvSpPr txBox="1">
                <a:spLocks noChangeArrowheads="1"/>
              </p:cNvSpPr>
              <p:nvPr/>
            </p:nvSpPr>
            <p:spPr bwMode="auto">
              <a:xfrm>
                <a:off x="3797300" y="927100"/>
                <a:ext cx="524503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𝑡</m:t>
                      </m:r>
                      <m:r>
                        <a:rPr lang="en-US" sz="2800" i="1" baseline="-25000" dirty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7682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7300" y="927100"/>
                <a:ext cx="524503" cy="5132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26" name="Text Box 27"/>
              <p:cNvSpPr txBox="1">
                <a:spLocks noChangeArrowheads="1"/>
              </p:cNvSpPr>
              <p:nvPr/>
            </p:nvSpPr>
            <p:spPr bwMode="auto">
              <a:xfrm>
                <a:off x="2921000" y="952500"/>
                <a:ext cx="524503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𝑡</m:t>
                      </m:r>
                      <m:r>
                        <a:rPr lang="en-US" sz="2800" i="1" baseline="-25000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76826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1000" y="952500"/>
                <a:ext cx="524503" cy="51328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461" name="Oval 29"/>
          <p:cNvSpPr>
            <a:spLocks noChangeArrowheads="1"/>
          </p:cNvSpPr>
          <p:nvPr/>
        </p:nvSpPr>
        <p:spPr bwMode="auto">
          <a:xfrm>
            <a:off x="5638800" y="3454400"/>
            <a:ext cx="1600200" cy="1600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28" name="Oval 30"/>
          <p:cNvSpPr>
            <a:spLocks noChangeArrowheads="1"/>
          </p:cNvSpPr>
          <p:nvPr/>
        </p:nvSpPr>
        <p:spPr bwMode="auto">
          <a:xfrm>
            <a:off x="5791200" y="4292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9" name="Oval 31"/>
          <p:cNvSpPr>
            <a:spLocks noChangeArrowheads="1"/>
          </p:cNvSpPr>
          <p:nvPr/>
        </p:nvSpPr>
        <p:spPr bwMode="auto">
          <a:xfrm>
            <a:off x="6096000" y="4597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0" name="Oval 32"/>
          <p:cNvSpPr>
            <a:spLocks noChangeArrowheads="1"/>
          </p:cNvSpPr>
          <p:nvPr/>
        </p:nvSpPr>
        <p:spPr bwMode="auto">
          <a:xfrm>
            <a:off x="5562600" y="4749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1" name="Oval 33"/>
          <p:cNvSpPr>
            <a:spLocks noChangeArrowheads="1"/>
          </p:cNvSpPr>
          <p:nvPr/>
        </p:nvSpPr>
        <p:spPr bwMode="auto">
          <a:xfrm>
            <a:off x="7543800" y="4597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2" name="Oval 34"/>
          <p:cNvSpPr>
            <a:spLocks noChangeArrowheads="1"/>
          </p:cNvSpPr>
          <p:nvPr/>
        </p:nvSpPr>
        <p:spPr bwMode="auto">
          <a:xfrm>
            <a:off x="6629400" y="50927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3" name="Oval 35"/>
          <p:cNvSpPr>
            <a:spLocks noChangeArrowheads="1"/>
          </p:cNvSpPr>
          <p:nvPr/>
        </p:nvSpPr>
        <p:spPr bwMode="auto">
          <a:xfrm>
            <a:off x="8382000" y="4292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4" name="Oval 36"/>
          <p:cNvSpPr>
            <a:spLocks noChangeArrowheads="1"/>
          </p:cNvSpPr>
          <p:nvPr/>
        </p:nvSpPr>
        <p:spPr bwMode="auto">
          <a:xfrm>
            <a:off x="5105400" y="5130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5" name="Oval 37"/>
          <p:cNvSpPr>
            <a:spLocks noChangeArrowheads="1"/>
          </p:cNvSpPr>
          <p:nvPr/>
        </p:nvSpPr>
        <p:spPr bwMode="auto">
          <a:xfrm>
            <a:off x="6400800" y="4216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6" name="Oval 38"/>
          <p:cNvSpPr>
            <a:spLocks noChangeArrowheads="1"/>
          </p:cNvSpPr>
          <p:nvPr/>
        </p:nvSpPr>
        <p:spPr bwMode="auto">
          <a:xfrm>
            <a:off x="8305800" y="5054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7" name="Oval 39"/>
          <p:cNvSpPr>
            <a:spLocks noChangeArrowheads="1"/>
          </p:cNvSpPr>
          <p:nvPr/>
        </p:nvSpPr>
        <p:spPr bwMode="auto">
          <a:xfrm>
            <a:off x="5943600" y="5359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8" name="Oval 40"/>
          <p:cNvSpPr>
            <a:spLocks noChangeArrowheads="1"/>
          </p:cNvSpPr>
          <p:nvPr/>
        </p:nvSpPr>
        <p:spPr bwMode="auto">
          <a:xfrm>
            <a:off x="7162800" y="5054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9" name="Oval 41"/>
          <p:cNvSpPr>
            <a:spLocks noChangeArrowheads="1"/>
          </p:cNvSpPr>
          <p:nvPr/>
        </p:nvSpPr>
        <p:spPr bwMode="auto">
          <a:xfrm>
            <a:off x="7696200" y="4064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0" name="Oval 42"/>
          <p:cNvSpPr>
            <a:spLocks noChangeArrowheads="1"/>
          </p:cNvSpPr>
          <p:nvPr/>
        </p:nvSpPr>
        <p:spPr bwMode="auto">
          <a:xfrm>
            <a:off x="8077200" y="4597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1" name="Oval 43"/>
          <p:cNvSpPr>
            <a:spLocks noChangeArrowheads="1"/>
          </p:cNvSpPr>
          <p:nvPr/>
        </p:nvSpPr>
        <p:spPr bwMode="auto">
          <a:xfrm>
            <a:off x="7696200" y="4978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2" name="Oval 44"/>
          <p:cNvSpPr>
            <a:spLocks noChangeArrowheads="1"/>
          </p:cNvSpPr>
          <p:nvPr/>
        </p:nvSpPr>
        <p:spPr bwMode="auto">
          <a:xfrm>
            <a:off x="7239000" y="5435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3" name="Oval 45"/>
          <p:cNvSpPr>
            <a:spLocks noChangeArrowheads="1"/>
          </p:cNvSpPr>
          <p:nvPr/>
        </p:nvSpPr>
        <p:spPr bwMode="auto">
          <a:xfrm>
            <a:off x="7848600" y="5435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4" name="Oval 46"/>
          <p:cNvSpPr>
            <a:spLocks noChangeArrowheads="1"/>
          </p:cNvSpPr>
          <p:nvPr/>
        </p:nvSpPr>
        <p:spPr bwMode="auto">
          <a:xfrm>
            <a:off x="6705600" y="4597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5" name="Oval 47"/>
          <p:cNvSpPr>
            <a:spLocks noChangeArrowheads="1"/>
          </p:cNvSpPr>
          <p:nvPr/>
        </p:nvSpPr>
        <p:spPr bwMode="auto">
          <a:xfrm>
            <a:off x="7696200" y="4749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46" name="Text Box 48"/>
              <p:cNvSpPr txBox="1">
                <a:spLocks noChangeArrowheads="1"/>
              </p:cNvSpPr>
              <p:nvPr/>
            </p:nvSpPr>
            <p:spPr bwMode="auto">
              <a:xfrm>
                <a:off x="6753225" y="4294188"/>
                <a:ext cx="46179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folHlink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chemeClr val="folHlink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6846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3225" y="4294188"/>
                <a:ext cx="461793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48" name="Line 50"/>
          <p:cNvSpPr>
            <a:spLocks noChangeShapeType="1"/>
          </p:cNvSpPr>
          <p:nvPr/>
        </p:nvSpPr>
        <p:spPr bwMode="auto">
          <a:xfrm flipH="1">
            <a:off x="6654800" y="4648200"/>
            <a:ext cx="88900" cy="4699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83" name="Line 51"/>
          <p:cNvSpPr>
            <a:spLocks noChangeShapeType="1"/>
          </p:cNvSpPr>
          <p:nvPr/>
        </p:nvSpPr>
        <p:spPr bwMode="auto">
          <a:xfrm flipH="1">
            <a:off x="6464300" y="2616200"/>
            <a:ext cx="266700" cy="148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20"/>
              <p:cNvSpPr txBox="1">
                <a:spLocks noChangeArrowheads="1"/>
              </p:cNvSpPr>
              <p:nvPr/>
            </p:nvSpPr>
            <p:spPr bwMode="auto">
              <a:xfrm>
                <a:off x="7127939" y="991550"/>
                <a:ext cx="436338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  <a:sym typeface="Symbol" pitchFamily="18" charset="2"/>
                            </a:rPr>
                            <m:t>2</m:t>
                          </m:r>
                        </m:den>
                      </m:f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aseline="30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7939" y="991550"/>
                <a:ext cx="436338" cy="6685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47"/>
              <p:cNvSpPr txBox="1">
                <a:spLocks noChangeArrowheads="1"/>
              </p:cNvSpPr>
              <p:nvPr/>
            </p:nvSpPr>
            <p:spPr bwMode="auto">
              <a:xfrm>
                <a:off x="6626225" y="5005388"/>
                <a:ext cx="45339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folHlink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folHlink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3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6225" y="5005388"/>
                <a:ext cx="453394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65005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4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6" grpId="0" animBg="1"/>
      <p:bldP spid="146457" grpId="0"/>
      <p:bldP spid="146461" grpId="0" animBg="1"/>
      <p:bldP spid="14648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54" name="Oval 50"/>
          <p:cNvSpPr>
            <a:spLocks noChangeArrowheads="1"/>
          </p:cNvSpPr>
          <p:nvPr/>
        </p:nvSpPr>
        <p:spPr bwMode="auto">
          <a:xfrm>
            <a:off x="6337300" y="4191000"/>
            <a:ext cx="1600200" cy="1600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31" name="Oval 27"/>
          <p:cNvSpPr>
            <a:spLocks noChangeArrowheads="1"/>
          </p:cNvSpPr>
          <p:nvPr/>
        </p:nvSpPr>
        <p:spPr bwMode="auto">
          <a:xfrm>
            <a:off x="5638800" y="3454400"/>
            <a:ext cx="1600200" cy="1600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53" name="Oval 28"/>
          <p:cNvSpPr>
            <a:spLocks noChangeArrowheads="1"/>
          </p:cNvSpPr>
          <p:nvPr/>
        </p:nvSpPr>
        <p:spPr bwMode="auto">
          <a:xfrm>
            <a:off x="5791200" y="4292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6096000" y="4597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5" name="Oval 30"/>
          <p:cNvSpPr>
            <a:spLocks noChangeArrowheads="1"/>
          </p:cNvSpPr>
          <p:nvPr/>
        </p:nvSpPr>
        <p:spPr bwMode="auto">
          <a:xfrm>
            <a:off x="5562600" y="4749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6" name="Oval 31"/>
          <p:cNvSpPr>
            <a:spLocks noChangeArrowheads="1"/>
          </p:cNvSpPr>
          <p:nvPr/>
        </p:nvSpPr>
        <p:spPr bwMode="auto">
          <a:xfrm>
            <a:off x="7543800" y="4597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7" name="Oval 32"/>
          <p:cNvSpPr>
            <a:spLocks noChangeArrowheads="1"/>
          </p:cNvSpPr>
          <p:nvPr/>
        </p:nvSpPr>
        <p:spPr bwMode="auto">
          <a:xfrm>
            <a:off x="6629400" y="50927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8" name="Oval 33"/>
          <p:cNvSpPr>
            <a:spLocks noChangeArrowheads="1"/>
          </p:cNvSpPr>
          <p:nvPr/>
        </p:nvSpPr>
        <p:spPr bwMode="auto">
          <a:xfrm>
            <a:off x="8382000" y="4292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9" name="Oval 34"/>
          <p:cNvSpPr>
            <a:spLocks noChangeArrowheads="1"/>
          </p:cNvSpPr>
          <p:nvPr/>
        </p:nvSpPr>
        <p:spPr bwMode="auto">
          <a:xfrm>
            <a:off x="5105400" y="5130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0" name="Oval 35"/>
          <p:cNvSpPr>
            <a:spLocks noChangeArrowheads="1"/>
          </p:cNvSpPr>
          <p:nvPr/>
        </p:nvSpPr>
        <p:spPr bwMode="auto">
          <a:xfrm>
            <a:off x="6400800" y="4216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1" name="Oval 36"/>
          <p:cNvSpPr>
            <a:spLocks noChangeArrowheads="1"/>
          </p:cNvSpPr>
          <p:nvPr/>
        </p:nvSpPr>
        <p:spPr bwMode="auto">
          <a:xfrm>
            <a:off x="8305800" y="5054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2" name="Oval 37"/>
          <p:cNvSpPr>
            <a:spLocks noChangeArrowheads="1"/>
          </p:cNvSpPr>
          <p:nvPr/>
        </p:nvSpPr>
        <p:spPr bwMode="auto">
          <a:xfrm>
            <a:off x="5943600" y="5359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42" name="Oval 38"/>
          <p:cNvSpPr>
            <a:spLocks noChangeArrowheads="1"/>
          </p:cNvSpPr>
          <p:nvPr/>
        </p:nvSpPr>
        <p:spPr bwMode="auto">
          <a:xfrm>
            <a:off x="7162800" y="5054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4" name="Oval 39"/>
          <p:cNvSpPr>
            <a:spLocks noChangeArrowheads="1"/>
          </p:cNvSpPr>
          <p:nvPr/>
        </p:nvSpPr>
        <p:spPr bwMode="auto">
          <a:xfrm>
            <a:off x="7696200" y="4064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5" name="Oval 40"/>
          <p:cNvSpPr>
            <a:spLocks noChangeArrowheads="1"/>
          </p:cNvSpPr>
          <p:nvPr/>
        </p:nvSpPr>
        <p:spPr bwMode="auto">
          <a:xfrm>
            <a:off x="8077200" y="4597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6" name="Oval 41"/>
          <p:cNvSpPr>
            <a:spLocks noChangeArrowheads="1"/>
          </p:cNvSpPr>
          <p:nvPr/>
        </p:nvSpPr>
        <p:spPr bwMode="auto">
          <a:xfrm>
            <a:off x="7696200" y="4978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7" name="Oval 42"/>
          <p:cNvSpPr>
            <a:spLocks noChangeArrowheads="1"/>
          </p:cNvSpPr>
          <p:nvPr/>
        </p:nvSpPr>
        <p:spPr bwMode="auto">
          <a:xfrm>
            <a:off x="7239000" y="5435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8" name="Oval 43"/>
          <p:cNvSpPr>
            <a:spLocks noChangeArrowheads="1"/>
          </p:cNvSpPr>
          <p:nvPr/>
        </p:nvSpPr>
        <p:spPr bwMode="auto">
          <a:xfrm>
            <a:off x="7848600" y="5435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9" name="Oval 44"/>
          <p:cNvSpPr>
            <a:spLocks noChangeArrowheads="1"/>
          </p:cNvSpPr>
          <p:nvPr/>
        </p:nvSpPr>
        <p:spPr bwMode="auto">
          <a:xfrm>
            <a:off x="6705600" y="4597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0" name="Oval 45"/>
          <p:cNvSpPr>
            <a:spLocks noChangeArrowheads="1"/>
          </p:cNvSpPr>
          <p:nvPr/>
        </p:nvSpPr>
        <p:spPr bwMode="auto">
          <a:xfrm>
            <a:off x="7696200" y="4749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71" name="Text Box 46"/>
              <p:cNvSpPr txBox="1">
                <a:spLocks noChangeArrowheads="1"/>
              </p:cNvSpPr>
              <p:nvPr/>
            </p:nvSpPr>
            <p:spPr bwMode="auto">
              <a:xfrm>
                <a:off x="6753225" y="4294188"/>
                <a:ext cx="46179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folHlink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chemeClr val="folHlink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7871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3225" y="4294188"/>
                <a:ext cx="461793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872" name="Text Box 47"/>
              <p:cNvSpPr txBox="1">
                <a:spLocks noChangeArrowheads="1"/>
              </p:cNvSpPr>
              <p:nvPr/>
            </p:nvSpPr>
            <p:spPr bwMode="auto">
              <a:xfrm>
                <a:off x="6626225" y="5005388"/>
                <a:ext cx="45339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folHlink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folHlink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7872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6225" y="5005388"/>
                <a:ext cx="45339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873" name="Line 48"/>
          <p:cNvSpPr>
            <a:spLocks noChangeShapeType="1"/>
          </p:cNvSpPr>
          <p:nvPr/>
        </p:nvSpPr>
        <p:spPr bwMode="auto">
          <a:xfrm flipH="1">
            <a:off x="6654800" y="4648200"/>
            <a:ext cx="88900" cy="4699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4" name="Line 49"/>
          <p:cNvSpPr>
            <a:spLocks noChangeShapeType="1"/>
          </p:cNvSpPr>
          <p:nvPr/>
        </p:nvSpPr>
        <p:spPr bwMode="auto">
          <a:xfrm flipH="1">
            <a:off x="6464300" y="2616200"/>
            <a:ext cx="266700" cy="148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7"/>
              <p:cNvSpPr txBox="1">
                <a:spLocks noChangeArrowheads="1"/>
              </p:cNvSpPr>
              <p:nvPr/>
            </p:nvSpPr>
            <p:spPr bwMode="auto">
              <a:xfrm>
                <a:off x="1574800" y="984250"/>
                <a:ext cx="4999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4800" y="984250"/>
                <a:ext cx="49994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8"/>
              <p:cNvSpPr txBox="1">
                <a:spLocks noChangeArrowheads="1"/>
              </p:cNvSpPr>
              <p:nvPr/>
            </p:nvSpPr>
            <p:spPr bwMode="auto">
              <a:xfrm>
                <a:off x="1016000" y="965200"/>
                <a:ext cx="49013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6000" y="965200"/>
                <a:ext cx="49013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9"/>
              <p:cNvSpPr txBox="1">
                <a:spLocks noChangeArrowheads="1"/>
              </p:cNvSpPr>
              <p:nvPr/>
            </p:nvSpPr>
            <p:spPr bwMode="auto">
              <a:xfrm>
                <a:off x="6413500" y="965200"/>
                <a:ext cx="533416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𝑡</m:t>
                      </m:r>
                      <m:r>
                        <a:rPr lang="en-US" sz="2800" i="1" baseline="-25000" dirty="0" err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5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3500" y="965200"/>
                <a:ext cx="533416" cy="513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ine 4"/>
          <p:cNvSpPr>
            <a:spLocks noChangeShapeType="1"/>
          </p:cNvSpPr>
          <p:nvPr/>
        </p:nvSpPr>
        <p:spPr bwMode="auto">
          <a:xfrm flipH="1" flipV="1">
            <a:off x="1217613" y="914400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 flipH="1">
            <a:off x="1143000" y="838200"/>
            <a:ext cx="74613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6"/>
          <p:cNvSpPr>
            <a:spLocks noChangeArrowheads="1"/>
          </p:cNvSpPr>
          <p:nvPr/>
        </p:nvSpPr>
        <p:spPr bwMode="auto">
          <a:xfrm flipH="1">
            <a:off x="1752600" y="838200"/>
            <a:ext cx="74613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 flipH="1">
            <a:off x="31242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1"/>
          <p:cNvSpPr>
            <a:spLocks noChangeArrowheads="1"/>
          </p:cNvSpPr>
          <p:nvPr/>
        </p:nvSpPr>
        <p:spPr bwMode="auto">
          <a:xfrm flipH="1">
            <a:off x="52578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12"/>
          <p:cNvSpPr>
            <a:spLocks noChangeArrowheads="1"/>
          </p:cNvSpPr>
          <p:nvPr/>
        </p:nvSpPr>
        <p:spPr bwMode="auto">
          <a:xfrm flipH="1">
            <a:off x="44196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13"/>
          <p:cNvSpPr>
            <a:spLocks noChangeArrowheads="1"/>
          </p:cNvSpPr>
          <p:nvPr/>
        </p:nvSpPr>
        <p:spPr bwMode="auto">
          <a:xfrm flipH="1">
            <a:off x="38862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14"/>
          <p:cNvSpPr>
            <a:spLocks noChangeArrowheads="1"/>
          </p:cNvSpPr>
          <p:nvPr/>
        </p:nvSpPr>
        <p:spPr bwMode="auto">
          <a:xfrm flipH="1">
            <a:off x="58674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15"/>
          <p:cNvSpPr>
            <a:spLocks noChangeArrowheads="1"/>
          </p:cNvSpPr>
          <p:nvPr/>
        </p:nvSpPr>
        <p:spPr bwMode="auto">
          <a:xfrm flipH="1">
            <a:off x="60960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16"/>
          <p:cNvSpPr>
            <a:spLocks noChangeArrowheads="1"/>
          </p:cNvSpPr>
          <p:nvPr/>
        </p:nvSpPr>
        <p:spPr bwMode="auto">
          <a:xfrm flipH="1">
            <a:off x="49530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7"/>
          <p:cNvSpPr>
            <a:spLocks noChangeArrowheads="1"/>
          </p:cNvSpPr>
          <p:nvPr/>
        </p:nvSpPr>
        <p:spPr bwMode="auto">
          <a:xfrm flipH="1">
            <a:off x="73152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18"/>
          <p:cNvSpPr>
            <a:spLocks noChangeArrowheads="1"/>
          </p:cNvSpPr>
          <p:nvPr/>
        </p:nvSpPr>
        <p:spPr bwMode="auto">
          <a:xfrm flipH="1">
            <a:off x="67818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19"/>
          <p:cNvSpPr>
            <a:spLocks noChangeArrowheads="1"/>
          </p:cNvSpPr>
          <p:nvPr/>
        </p:nvSpPr>
        <p:spPr bwMode="auto">
          <a:xfrm flipH="1">
            <a:off x="64770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 flipH="1">
            <a:off x="5637213" y="76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 flipH="1">
            <a:off x="7161213" y="76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24"/>
          <p:cNvSpPr>
            <a:spLocks noChangeShapeType="1"/>
          </p:cNvSpPr>
          <p:nvPr/>
        </p:nvSpPr>
        <p:spPr bwMode="auto">
          <a:xfrm>
            <a:off x="1625600" y="1765300"/>
            <a:ext cx="487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25"/>
              <p:cNvSpPr txBox="1">
                <a:spLocks noChangeArrowheads="1"/>
              </p:cNvSpPr>
              <p:nvPr/>
            </p:nvSpPr>
            <p:spPr bwMode="auto">
              <a:xfrm>
                <a:off x="3794125" y="1774825"/>
                <a:ext cx="55931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/>
                          <a:sym typeface="Symbol" pitchFamily="18" charset="2"/>
                        </a:rPr>
                        <m:t>𝜌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4125" y="1774825"/>
                <a:ext cx="55931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26"/>
              <p:cNvSpPr txBox="1">
                <a:spLocks noChangeArrowheads="1"/>
              </p:cNvSpPr>
              <p:nvPr/>
            </p:nvSpPr>
            <p:spPr bwMode="auto">
              <a:xfrm>
                <a:off x="3797300" y="927100"/>
                <a:ext cx="524503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𝑡</m:t>
                      </m:r>
                      <m:r>
                        <a:rPr lang="en-US" sz="2800" i="1" baseline="-25000" dirty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7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7300" y="927100"/>
                <a:ext cx="524503" cy="51328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27"/>
              <p:cNvSpPr txBox="1">
                <a:spLocks noChangeArrowheads="1"/>
              </p:cNvSpPr>
              <p:nvPr/>
            </p:nvSpPr>
            <p:spPr bwMode="auto">
              <a:xfrm>
                <a:off x="2921000" y="952500"/>
                <a:ext cx="524503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𝑡</m:t>
                      </m:r>
                      <m:r>
                        <a:rPr lang="en-US" sz="2800" i="1" baseline="-25000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76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1000" y="952500"/>
                <a:ext cx="524503" cy="51328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2959100"/>
                <a:ext cx="4902200" cy="3167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Lucida Bright" pitchFamily="18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bg2"/>
                    </a:solidFill>
                    <a:latin typeface="Lucida Bright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3"/>
                    </a:solidFill>
                    <a:latin typeface="Lucida Bright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Lucida Bright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Lucida Bright" pitchFamily="18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+mn-lt"/>
                  </a:defRPr>
                </a:lvl9pPr>
              </a:lstStyle>
              <a:p>
                <a:pPr marL="0" lvl="0" indent="0" eaLnBrk="1" hangingPunct="1">
                  <a:buNone/>
                </a:pPr>
                <a:r>
                  <a:rPr lang="en-US" sz="2000" kern="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kern="0" baseline="-25000" dirty="0" err="1">
                        <a:solidFill>
                          <a:srgbClr val="A5D028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kern="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 to cut </a:t>
                </a:r>
                <a14:m>
                  <m:oMath xmlns:m="http://schemas.openxmlformats.org/officeDocument/2006/math"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</a:rPr>
                      <m:t>(</m:t>
                    </m:r>
                    <m:r>
                      <a:rPr lang="en-US" sz="2000" i="1" kern="0" dirty="0" err="1">
                        <a:solidFill>
                          <a:srgbClr val="A5D028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 kern="0" dirty="0" err="1">
                        <a:solidFill>
                          <a:srgbClr val="A5D028"/>
                        </a:solidFill>
                        <a:latin typeface="Cambria Math"/>
                      </a:rPr>
                      <m:t>,</m:t>
                    </m:r>
                    <m:r>
                      <a:rPr lang="en-US" sz="2000" i="1" kern="0" dirty="0" err="1">
                        <a:solidFill>
                          <a:srgbClr val="A5D028"/>
                        </a:solidFill>
                        <a:latin typeface="Cambria Math"/>
                      </a:rPr>
                      <m:t>𝑣</m:t>
                    </m:r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kern="0" dirty="0">
                  <a:solidFill>
                    <a:srgbClr val="008000"/>
                  </a:solidFill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kern="0" dirty="0">
                    <a:solidFill>
                      <a:srgbClr val="A5D028"/>
                    </a:solidFill>
                  </a:rPr>
                  <a:t> falls in a range of length 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𝑑</m:t>
                    </m:r>
                    <m:r>
                      <a:rPr lang="en-US" i="1" kern="0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i="1" kern="0" dirty="0" err="1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𝑢</m:t>
                    </m:r>
                    <m:r>
                      <a:rPr lang="en-US" i="1" kern="0" dirty="0" err="1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i="1" kern="0" dirty="0" err="1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𝑣</m:t>
                    </m:r>
                    <m:r>
                      <a:rPr lang="en-US" i="1" kern="0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)</m:t>
                    </m:r>
                    <m:r>
                      <a:rPr lang="en-US" i="1" kern="0" dirty="0">
                        <a:solidFill>
                          <a:srgbClr val="A5D028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kern="0" dirty="0">
                    <a:solidFill>
                      <a:srgbClr val="E389D0">
                        <a:lumMod val="60000"/>
                        <a:lumOff val="40000"/>
                      </a:srgbClr>
                    </a:solidFill>
                  </a:rPr>
                  <a:t>(   Pr.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Δ</m:t>
                        </m:r>
                      </m:den>
                    </m:f>
                  </m:oMath>
                </a14:m>
                <a:r>
                  <a:rPr lang="en-US" kern="0" dirty="0">
                    <a:solidFill>
                      <a:srgbClr val="E389D0">
                        <a:lumMod val="60000"/>
                        <a:lumOff val="40000"/>
                      </a:srgbClr>
                    </a:solidFill>
                  </a:rPr>
                  <a:t>      )</a:t>
                </a:r>
              </a:p>
              <a:p>
                <a:pPr lvl="0" eaLnBrk="1" hangingPunct="1"/>
                <a:endParaRPr lang="en-US" sz="2000" kern="0" dirty="0">
                  <a:solidFill>
                    <a:srgbClr val="E389D0">
                      <a:lumMod val="20000"/>
                      <a:lumOff val="80000"/>
                    </a:srgbClr>
                  </a:solidFill>
                </a:endParaRPr>
              </a:p>
              <a:p>
                <a:pPr lvl="0" eaLnBrk="1" hangingPunct="1"/>
                <a:endParaRPr lang="en-US" sz="2000" kern="0" dirty="0">
                  <a:solidFill>
                    <a:srgbClr val="E389D0">
                      <a:lumMod val="20000"/>
                      <a:lumOff val="8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959100"/>
                <a:ext cx="4902200" cy="3167063"/>
              </a:xfrm>
              <a:prstGeom prst="rect">
                <a:avLst/>
              </a:prstGeom>
              <a:blipFill rotWithShape="1">
                <a:blip r:embed="rId11"/>
                <a:stretch>
                  <a:fillRect l="-1244" t="-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20"/>
              <p:cNvSpPr txBox="1">
                <a:spLocks noChangeArrowheads="1"/>
              </p:cNvSpPr>
              <p:nvPr/>
            </p:nvSpPr>
            <p:spPr bwMode="auto">
              <a:xfrm>
                <a:off x="5600700" y="991550"/>
                <a:ext cx="436337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  <a:sym typeface="Symbol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aseline="30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0700" y="991550"/>
                <a:ext cx="436337" cy="6685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20"/>
              <p:cNvSpPr txBox="1">
                <a:spLocks noChangeArrowheads="1"/>
              </p:cNvSpPr>
              <p:nvPr/>
            </p:nvSpPr>
            <p:spPr bwMode="auto">
              <a:xfrm>
                <a:off x="7127939" y="991550"/>
                <a:ext cx="436338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  <a:sym typeface="Symbol" pitchFamily="18" charset="2"/>
                            </a:rPr>
                            <m:t>2</m:t>
                          </m:r>
                        </m:den>
                      </m:f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aseline="30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7939" y="991550"/>
                <a:ext cx="436338" cy="66851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07617534"/>
      </p:ext>
    </p:extLst>
  </p:cSld>
  <p:clrMapOvr>
    <a:masterClrMapping/>
  </p:clrMapOvr>
  <p:transition advTm="368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9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495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54" grpId="0" animBg="1"/>
      <p:bldP spid="149531" grpId="0" animBg="1"/>
      <p:bldP spid="1495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5638800" y="3454400"/>
            <a:ext cx="1600200" cy="1600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Oval 2"/>
          <p:cNvSpPr>
            <a:spLocks noChangeArrowheads="1"/>
          </p:cNvSpPr>
          <p:nvPr/>
        </p:nvSpPr>
        <p:spPr bwMode="auto">
          <a:xfrm>
            <a:off x="6337300" y="4191000"/>
            <a:ext cx="1600200" cy="1600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959100"/>
                <a:ext cx="4902200" cy="3167063"/>
              </a:xfrm>
            </p:spPr>
            <p:txBody>
              <a:bodyPr/>
              <a:lstStyle/>
              <a:p>
                <a:pPr marL="0" lvl="0" indent="0" eaLnBrk="1" hangingPunct="1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</a:t>
                </a:r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baseline="-25000" dirty="0" err="1">
                        <a:solidFill>
                          <a:srgbClr val="A5D028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 to cut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>
                        <a:solidFill>
                          <a:srgbClr val="A5D028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 dirty="0" err="1">
                        <a:solidFill>
                          <a:srgbClr val="A5D028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solidFill>
                          <a:srgbClr val="A5D028"/>
                        </a:solidFill>
                        <a:latin typeface="Cambria Math"/>
                      </a:rPr>
                      <m:t>𝑣</m:t>
                    </m:r>
                    <m:r>
                      <a:rPr lang="en-US" sz="2000" i="1" dirty="0">
                        <a:solidFill>
                          <a:srgbClr val="A5D028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8000"/>
                  </a:solidFill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rgbClr val="A5D028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falls in a range of length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𝑑</m:t>
                    </m:r>
                    <m:r>
                      <a:rPr lang="en-US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𝑢</m:t>
                    </m:r>
                    <m:r>
                      <a:rPr lang="en-US" i="1" dirty="0" err="1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i="1" dirty="0" err="1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𝑣</m:t>
                    </m:r>
                    <m:r>
                      <a:rPr lang="en-US" i="1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)</m:t>
                    </m:r>
                    <m:r>
                      <a:rPr lang="en-US" i="1" dirty="0">
                        <a:solidFill>
                          <a:srgbClr val="A5D028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dirty="0">
                    <a:solidFill>
                      <a:srgbClr val="E389D0">
                        <a:lumMod val="60000"/>
                        <a:lumOff val="40000"/>
                      </a:srgbClr>
                    </a:solidFill>
                  </a:rPr>
                  <a:t>(   Pr.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Δ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E389D0">
                        <a:lumMod val="60000"/>
                        <a:lumOff val="40000"/>
                      </a:srgbClr>
                    </a:solidFill>
                  </a:rPr>
                  <a:t>      )</a:t>
                </a:r>
              </a:p>
              <a:p>
                <a:pPr marL="0" lvl="0" indent="0" eaLnBrk="1" hangingPunct="1">
                  <a:buNone/>
                </a:pPr>
                <a:endParaRPr lang="en-US" sz="2000" dirty="0">
                  <a:solidFill>
                    <a:srgbClr val="E389D0">
                      <a:lumMod val="20000"/>
                      <a:lumOff val="80000"/>
                    </a:srgbClr>
                  </a:solidFill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folHlink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should occur before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𝑡</m:t>
                    </m:r>
                    <m:r>
                      <a:rPr lang="en-US" i="1" baseline="-25000" dirty="0" smtClean="0">
                        <a:solidFill>
                          <a:schemeClr val="accent4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𝑡</m:t>
                    </m:r>
                    <m:r>
                      <a:rPr lang="en-US" i="1" baseline="-25000" dirty="0" smtClean="0">
                        <a:solidFill>
                          <a:schemeClr val="accent4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in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4"/>
                    </a:solidFill>
                    <a:sym typeface="Symbol" pitchFamily="18" charset="2"/>
                  </a:rPr>
                  <a:t>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 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  Pr.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)</a:t>
                </a:r>
              </a:p>
            </p:txBody>
          </p:sp>
        </mc:Choice>
        <mc:Fallback xmlns="">
          <p:sp>
            <p:nvSpPr>
              <p:cNvPr id="150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959100"/>
                <a:ext cx="4902200" cy="3167063"/>
              </a:xfrm>
              <a:blipFill rotWithShape="1">
                <a:blip r:embed="rId3"/>
                <a:stretch>
                  <a:fillRect l="-1244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77" name="Oval 29"/>
          <p:cNvSpPr>
            <a:spLocks noChangeArrowheads="1"/>
          </p:cNvSpPr>
          <p:nvPr/>
        </p:nvSpPr>
        <p:spPr bwMode="auto">
          <a:xfrm>
            <a:off x="5791200" y="4292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8" name="Oval 30"/>
          <p:cNvSpPr>
            <a:spLocks noChangeArrowheads="1"/>
          </p:cNvSpPr>
          <p:nvPr/>
        </p:nvSpPr>
        <p:spPr bwMode="auto">
          <a:xfrm>
            <a:off x="6096000" y="4597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9" name="Oval 31"/>
          <p:cNvSpPr>
            <a:spLocks noChangeArrowheads="1"/>
          </p:cNvSpPr>
          <p:nvPr/>
        </p:nvSpPr>
        <p:spPr bwMode="auto">
          <a:xfrm>
            <a:off x="5562600" y="4749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0" name="Oval 32"/>
          <p:cNvSpPr>
            <a:spLocks noChangeArrowheads="1"/>
          </p:cNvSpPr>
          <p:nvPr/>
        </p:nvSpPr>
        <p:spPr bwMode="auto">
          <a:xfrm>
            <a:off x="7543800" y="4597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1" name="Oval 33"/>
          <p:cNvSpPr>
            <a:spLocks noChangeArrowheads="1"/>
          </p:cNvSpPr>
          <p:nvPr/>
        </p:nvSpPr>
        <p:spPr bwMode="auto">
          <a:xfrm>
            <a:off x="6629400" y="50927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2" name="Oval 34"/>
          <p:cNvSpPr>
            <a:spLocks noChangeArrowheads="1"/>
          </p:cNvSpPr>
          <p:nvPr/>
        </p:nvSpPr>
        <p:spPr bwMode="auto">
          <a:xfrm>
            <a:off x="8382000" y="4292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3" name="Oval 35"/>
          <p:cNvSpPr>
            <a:spLocks noChangeArrowheads="1"/>
          </p:cNvSpPr>
          <p:nvPr/>
        </p:nvSpPr>
        <p:spPr bwMode="auto">
          <a:xfrm>
            <a:off x="5105400" y="5130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4" name="Oval 36"/>
          <p:cNvSpPr>
            <a:spLocks noChangeArrowheads="1"/>
          </p:cNvSpPr>
          <p:nvPr/>
        </p:nvSpPr>
        <p:spPr bwMode="auto">
          <a:xfrm>
            <a:off x="6400800" y="4216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5" name="Oval 37"/>
          <p:cNvSpPr>
            <a:spLocks noChangeArrowheads="1"/>
          </p:cNvSpPr>
          <p:nvPr/>
        </p:nvSpPr>
        <p:spPr bwMode="auto">
          <a:xfrm>
            <a:off x="8305800" y="5054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6" name="Oval 38"/>
          <p:cNvSpPr>
            <a:spLocks noChangeArrowheads="1"/>
          </p:cNvSpPr>
          <p:nvPr/>
        </p:nvSpPr>
        <p:spPr bwMode="auto">
          <a:xfrm>
            <a:off x="5943600" y="5359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7" name="Oval 39"/>
          <p:cNvSpPr>
            <a:spLocks noChangeArrowheads="1"/>
          </p:cNvSpPr>
          <p:nvPr/>
        </p:nvSpPr>
        <p:spPr bwMode="auto">
          <a:xfrm>
            <a:off x="7162800" y="5054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8" name="Oval 40"/>
          <p:cNvSpPr>
            <a:spLocks noChangeArrowheads="1"/>
          </p:cNvSpPr>
          <p:nvPr/>
        </p:nvSpPr>
        <p:spPr bwMode="auto">
          <a:xfrm>
            <a:off x="7696200" y="4064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9" name="Oval 41"/>
          <p:cNvSpPr>
            <a:spLocks noChangeArrowheads="1"/>
          </p:cNvSpPr>
          <p:nvPr/>
        </p:nvSpPr>
        <p:spPr bwMode="auto">
          <a:xfrm>
            <a:off x="8077200" y="4597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0" name="Oval 42"/>
          <p:cNvSpPr>
            <a:spLocks noChangeArrowheads="1"/>
          </p:cNvSpPr>
          <p:nvPr/>
        </p:nvSpPr>
        <p:spPr bwMode="auto">
          <a:xfrm>
            <a:off x="7696200" y="4978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1" name="Oval 43"/>
          <p:cNvSpPr>
            <a:spLocks noChangeArrowheads="1"/>
          </p:cNvSpPr>
          <p:nvPr/>
        </p:nvSpPr>
        <p:spPr bwMode="auto">
          <a:xfrm>
            <a:off x="7239000" y="5435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2" name="Oval 44"/>
          <p:cNvSpPr>
            <a:spLocks noChangeArrowheads="1"/>
          </p:cNvSpPr>
          <p:nvPr/>
        </p:nvSpPr>
        <p:spPr bwMode="auto">
          <a:xfrm>
            <a:off x="7848600" y="5435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3" name="Oval 45"/>
          <p:cNvSpPr>
            <a:spLocks noChangeArrowheads="1"/>
          </p:cNvSpPr>
          <p:nvPr/>
        </p:nvSpPr>
        <p:spPr bwMode="auto">
          <a:xfrm>
            <a:off x="6705600" y="4597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4" name="Oval 46"/>
          <p:cNvSpPr>
            <a:spLocks noChangeArrowheads="1"/>
          </p:cNvSpPr>
          <p:nvPr/>
        </p:nvSpPr>
        <p:spPr bwMode="auto">
          <a:xfrm>
            <a:off x="7696200" y="4749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95" name="Text Box 47"/>
              <p:cNvSpPr txBox="1">
                <a:spLocks noChangeArrowheads="1"/>
              </p:cNvSpPr>
              <p:nvPr/>
            </p:nvSpPr>
            <p:spPr bwMode="auto">
              <a:xfrm>
                <a:off x="6753225" y="4294188"/>
                <a:ext cx="46179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folHlink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chemeClr val="folHlink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8895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3225" y="4294188"/>
                <a:ext cx="46179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896" name="Text Box 48"/>
              <p:cNvSpPr txBox="1">
                <a:spLocks noChangeArrowheads="1"/>
              </p:cNvSpPr>
              <p:nvPr/>
            </p:nvSpPr>
            <p:spPr bwMode="auto">
              <a:xfrm>
                <a:off x="6626225" y="5005388"/>
                <a:ext cx="45339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folHlink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chemeClr val="folHlink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8896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6225" y="5005388"/>
                <a:ext cx="45339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97" name="Line 49"/>
          <p:cNvSpPr>
            <a:spLocks noChangeShapeType="1"/>
          </p:cNvSpPr>
          <p:nvPr/>
        </p:nvSpPr>
        <p:spPr bwMode="auto">
          <a:xfrm flipH="1">
            <a:off x="6654800" y="4648200"/>
            <a:ext cx="88900" cy="4699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8" name="Line 50"/>
          <p:cNvSpPr>
            <a:spLocks noChangeShapeType="1"/>
          </p:cNvSpPr>
          <p:nvPr/>
        </p:nvSpPr>
        <p:spPr bwMode="auto">
          <a:xfrm flipH="1">
            <a:off x="6464300" y="2616200"/>
            <a:ext cx="266700" cy="148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Princeton 2011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574800" y="984250"/>
                <a:ext cx="4999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4800" y="984250"/>
                <a:ext cx="49994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1016000" y="965200"/>
                <a:ext cx="49013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6000" y="965200"/>
                <a:ext cx="49013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9"/>
              <p:cNvSpPr txBox="1">
                <a:spLocks noChangeArrowheads="1"/>
              </p:cNvSpPr>
              <p:nvPr/>
            </p:nvSpPr>
            <p:spPr bwMode="auto">
              <a:xfrm>
                <a:off x="6413500" y="965200"/>
                <a:ext cx="533416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𝑡</m:t>
                      </m:r>
                      <m:r>
                        <a:rPr lang="en-US" sz="2800" i="1" baseline="-25000" dirty="0" err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5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3500" y="965200"/>
                <a:ext cx="533416" cy="5132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Line 4"/>
          <p:cNvSpPr>
            <a:spLocks noChangeShapeType="1"/>
          </p:cNvSpPr>
          <p:nvPr/>
        </p:nvSpPr>
        <p:spPr bwMode="auto">
          <a:xfrm flipH="1" flipV="1">
            <a:off x="1217613" y="914400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 flipH="1">
            <a:off x="1143000" y="838200"/>
            <a:ext cx="74613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"/>
          <p:cNvSpPr>
            <a:spLocks noChangeArrowheads="1"/>
          </p:cNvSpPr>
          <p:nvPr/>
        </p:nvSpPr>
        <p:spPr bwMode="auto">
          <a:xfrm flipH="1">
            <a:off x="1752600" y="838200"/>
            <a:ext cx="74613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0"/>
          <p:cNvSpPr>
            <a:spLocks noChangeArrowheads="1"/>
          </p:cNvSpPr>
          <p:nvPr/>
        </p:nvSpPr>
        <p:spPr bwMode="auto">
          <a:xfrm flipH="1">
            <a:off x="31242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11"/>
          <p:cNvSpPr>
            <a:spLocks noChangeArrowheads="1"/>
          </p:cNvSpPr>
          <p:nvPr/>
        </p:nvSpPr>
        <p:spPr bwMode="auto">
          <a:xfrm flipH="1">
            <a:off x="52578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12"/>
          <p:cNvSpPr>
            <a:spLocks noChangeArrowheads="1"/>
          </p:cNvSpPr>
          <p:nvPr/>
        </p:nvSpPr>
        <p:spPr bwMode="auto">
          <a:xfrm flipH="1">
            <a:off x="44196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13"/>
          <p:cNvSpPr>
            <a:spLocks noChangeArrowheads="1"/>
          </p:cNvSpPr>
          <p:nvPr/>
        </p:nvSpPr>
        <p:spPr bwMode="auto">
          <a:xfrm flipH="1">
            <a:off x="38862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14"/>
          <p:cNvSpPr>
            <a:spLocks noChangeArrowheads="1"/>
          </p:cNvSpPr>
          <p:nvPr/>
        </p:nvSpPr>
        <p:spPr bwMode="auto">
          <a:xfrm flipH="1">
            <a:off x="58674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15"/>
          <p:cNvSpPr>
            <a:spLocks noChangeArrowheads="1"/>
          </p:cNvSpPr>
          <p:nvPr/>
        </p:nvSpPr>
        <p:spPr bwMode="auto">
          <a:xfrm flipH="1">
            <a:off x="60960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6"/>
          <p:cNvSpPr>
            <a:spLocks noChangeArrowheads="1"/>
          </p:cNvSpPr>
          <p:nvPr/>
        </p:nvSpPr>
        <p:spPr bwMode="auto">
          <a:xfrm flipH="1">
            <a:off x="49530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17"/>
          <p:cNvSpPr>
            <a:spLocks noChangeArrowheads="1"/>
          </p:cNvSpPr>
          <p:nvPr/>
        </p:nvSpPr>
        <p:spPr bwMode="auto">
          <a:xfrm flipH="1">
            <a:off x="73152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18"/>
          <p:cNvSpPr>
            <a:spLocks noChangeArrowheads="1"/>
          </p:cNvSpPr>
          <p:nvPr/>
        </p:nvSpPr>
        <p:spPr bwMode="auto">
          <a:xfrm flipH="1">
            <a:off x="67818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19"/>
          <p:cNvSpPr>
            <a:spLocks noChangeArrowheads="1"/>
          </p:cNvSpPr>
          <p:nvPr/>
        </p:nvSpPr>
        <p:spPr bwMode="auto">
          <a:xfrm flipH="1">
            <a:off x="64770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 flipH="1">
            <a:off x="5637213" y="76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22"/>
          <p:cNvSpPr>
            <a:spLocks noChangeShapeType="1"/>
          </p:cNvSpPr>
          <p:nvPr/>
        </p:nvSpPr>
        <p:spPr bwMode="auto">
          <a:xfrm flipH="1">
            <a:off x="7161213" y="76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>
            <a:off x="1625600" y="1765300"/>
            <a:ext cx="487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25"/>
              <p:cNvSpPr txBox="1">
                <a:spLocks noChangeArrowheads="1"/>
              </p:cNvSpPr>
              <p:nvPr/>
            </p:nvSpPr>
            <p:spPr bwMode="auto">
              <a:xfrm>
                <a:off x="3794125" y="1774825"/>
                <a:ext cx="55931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/>
                          <a:sym typeface="Symbol" pitchFamily="18" charset="2"/>
                        </a:rPr>
                        <m:t>𝜌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5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4125" y="1774825"/>
                <a:ext cx="55931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26"/>
              <p:cNvSpPr txBox="1">
                <a:spLocks noChangeArrowheads="1"/>
              </p:cNvSpPr>
              <p:nvPr/>
            </p:nvSpPr>
            <p:spPr bwMode="auto">
              <a:xfrm>
                <a:off x="3797300" y="927100"/>
                <a:ext cx="524503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𝑡</m:t>
                      </m:r>
                      <m:r>
                        <a:rPr lang="en-US" sz="2800" i="1" baseline="-25000" dirty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7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7300" y="927100"/>
                <a:ext cx="524503" cy="51328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27"/>
              <p:cNvSpPr txBox="1">
                <a:spLocks noChangeArrowheads="1"/>
              </p:cNvSpPr>
              <p:nvPr/>
            </p:nvSpPr>
            <p:spPr bwMode="auto">
              <a:xfrm>
                <a:off x="2921000" y="952500"/>
                <a:ext cx="524503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𝑡</m:t>
                      </m:r>
                      <m:r>
                        <a:rPr lang="en-US" sz="2800" i="1" baseline="-25000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77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1000" y="952500"/>
                <a:ext cx="524503" cy="51328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20"/>
              <p:cNvSpPr txBox="1">
                <a:spLocks noChangeArrowheads="1"/>
              </p:cNvSpPr>
              <p:nvPr/>
            </p:nvSpPr>
            <p:spPr bwMode="auto">
              <a:xfrm>
                <a:off x="5600700" y="991550"/>
                <a:ext cx="436337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  <a:sym typeface="Symbol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aseline="30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0700" y="991550"/>
                <a:ext cx="436337" cy="6685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20"/>
              <p:cNvSpPr txBox="1">
                <a:spLocks noChangeArrowheads="1"/>
              </p:cNvSpPr>
              <p:nvPr/>
            </p:nvSpPr>
            <p:spPr bwMode="auto">
              <a:xfrm>
                <a:off x="7127939" y="991550"/>
                <a:ext cx="436338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  <a:sym typeface="Symbol" pitchFamily="18" charset="2"/>
                            </a:rPr>
                            <m:t>2</m:t>
                          </m:r>
                        </m:den>
                      </m:f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aseline="30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7939" y="991550"/>
                <a:ext cx="436338" cy="66851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42039615"/>
      </p:ext>
    </p:extLst>
  </p:cSld>
  <p:clrMapOvr>
    <a:masterClrMapping/>
  </p:clrMapOvr>
  <p:transition advTm="601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9899" name="Text Box 51"/>
              <p:cNvSpPr txBox="1">
                <a:spLocks noChangeArrowheads="1"/>
              </p:cNvSpPr>
              <p:nvPr/>
            </p:nvSpPr>
            <p:spPr bwMode="auto">
              <a:xfrm>
                <a:off x="4958527" y="2298045"/>
                <a:ext cx="3976777" cy="3989362"/>
              </a:xfrm>
              <a:prstGeom prst="rect">
                <a:avLst/>
              </a:prstGeom>
              <a:solidFill>
                <a:srgbClr val="191919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Trebuchet MS" pitchFamily="34" charset="0"/>
                  </a:rPr>
                  <a:t>Overall probability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Trebuchet MS" pitchFamily="34" charset="0"/>
                  </a:rPr>
                  <a:t>separated:</a:t>
                </a:r>
              </a:p>
              <a:p>
                <a:pPr algn="l" eaLnBrk="1" hangingPunct="1">
                  <a:spcBef>
                    <a:spcPct val="50000"/>
                  </a:spcBef>
                </a:pPr>
                <a:endParaRPr lang="en-US" sz="2000" dirty="0">
                  <a:solidFill>
                    <a:schemeClr val="hlink"/>
                  </a:solidFill>
                  <a:latin typeface="Trebuchet MS" pitchFamily="34" charset="0"/>
                </a:endParaRPr>
              </a:p>
              <a:p>
                <a:pPr algn="l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Δ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⋅ 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chemeClr val="accent4"/>
                  </a:solidFill>
                  <a:latin typeface="Trebuchet MS" pitchFamily="34" charset="0"/>
                </a:endParaRPr>
              </a:p>
              <a:p>
                <a:pPr algn="l" eaLnBrk="1" hangingPunct="1">
                  <a:spcBef>
                    <a:spcPct val="50000"/>
                  </a:spcBef>
                </a:pPr>
                <a:endParaRPr 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rebuchet MS" pitchFamily="34" charset="0"/>
                </a:endParaRPr>
              </a:p>
              <a:p>
                <a:pPr algn="l" eaLnBrk="1" hangingPunct="1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Trebuchet MS" pitchFamily="34" charset="0"/>
                  </a:rPr>
                  <a:t>Sum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,2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Δ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Δ</m:t>
                        </m:r>
                      </m:e>
                    </m:d>
                  </m:oMath>
                </a14:m>
                <a:endParaRPr lang="en-US" sz="2000" b="0" dirty="0" smtClean="0">
                  <a:solidFill>
                    <a:schemeClr val="accent4"/>
                  </a:solidFill>
                  <a:latin typeface="Trebuchet MS" pitchFamily="34" charset="0"/>
                </a:endParaRPr>
              </a:p>
              <a:p>
                <a:pPr algn="l" eaLnBrk="1" hangingPunct="1">
                  <a:spcBef>
                    <a:spcPct val="50000"/>
                  </a:spcBef>
                </a:pPr>
                <a:endParaRPr lang="en-US" sz="2000" dirty="0">
                  <a:solidFill>
                    <a:schemeClr val="accent4"/>
                  </a:solidFill>
                  <a:latin typeface="Trebuchet MS" pitchFamily="34" charset="0"/>
                </a:endParaRPr>
              </a:p>
              <a:p>
                <a:pPr algn="l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Δ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𝑙𝑜𝑔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,2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Δ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Δ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4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9899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8527" y="2298045"/>
                <a:ext cx="3976777" cy="3989362"/>
              </a:xfrm>
              <a:prstGeom prst="rect">
                <a:avLst/>
              </a:prstGeom>
              <a:blipFill rotWithShape="1">
                <a:blip r:embed="rId2"/>
                <a:stretch>
                  <a:fillRect l="-1374" t="-762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1574800" y="984250"/>
                <a:ext cx="4999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4800" y="984250"/>
                <a:ext cx="49994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8"/>
              <p:cNvSpPr txBox="1">
                <a:spLocks noChangeArrowheads="1"/>
              </p:cNvSpPr>
              <p:nvPr/>
            </p:nvSpPr>
            <p:spPr bwMode="auto">
              <a:xfrm>
                <a:off x="1016000" y="965200"/>
                <a:ext cx="49013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6000" y="965200"/>
                <a:ext cx="4901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9"/>
              <p:cNvSpPr txBox="1">
                <a:spLocks noChangeArrowheads="1"/>
              </p:cNvSpPr>
              <p:nvPr/>
            </p:nvSpPr>
            <p:spPr bwMode="auto">
              <a:xfrm>
                <a:off x="6413500" y="965200"/>
                <a:ext cx="533416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𝑡</m:t>
                      </m:r>
                      <m:r>
                        <a:rPr lang="en-US" sz="2800" i="1" baseline="-25000" dirty="0" err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3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3500" y="965200"/>
                <a:ext cx="533416" cy="5132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4"/>
          <p:cNvSpPr>
            <a:spLocks noChangeShapeType="1"/>
          </p:cNvSpPr>
          <p:nvPr/>
        </p:nvSpPr>
        <p:spPr bwMode="auto">
          <a:xfrm flipH="1" flipV="1">
            <a:off x="1217613" y="914400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 flipH="1">
            <a:off x="1143000" y="838200"/>
            <a:ext cx="74613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 flipH="1">
            <a:off x="1752600" y="838200"/>
            <a:ext cx="74613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 flipH="1">
            <a:off x="31242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 flipH="1">
            <a:off x="52578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 flipH="1">
            <a:off x="44196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 flipH="1">
            <a:off x="38862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 flipH="1">
            <a:off x="58674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5"/>
          <p:cNvSpPr>
            <a:spLocks noChangeArrowheads="1"/>
          </p:cNvSpPr>
          <p:nvPr/>
        </p:nvSpPr>
        <p:spPr bwMode="auto">
          <a:xfrm flipH="1">
            <a:off x="60960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6"/>
          <p:cNvSpPr>
            <a:spLocks noChangeArrowheads="1"/>
          </p:cNvSpPr>
          <p:nvPr/>
        </p:nvSpPr>
        <p:spPr bwMode="auto">
          <a:xfrm flipH="1">
            <a:off x="49530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7"/>
          <p:cNvSpPr>
            <a:spLocks noChangeArrowheads="1"/>
          </p:cNvSpPr>
          <p:nvPr/>
        </p:nvSpPr>
        <p:spPr bwMode="auto">
          <a:xfrm flipH="1">
            <a:off x="73152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8"/>
          <p:cNvSpPr>
            <a:spLocks noChangeArrowheads="1"/>
          </p:cNvSpPr>
          <p:nvPr/>
        </p:nvSpPr>
        <p:spPr bwMode="auto">
          <a:xfrm flipH="1">
            <a:off x="67818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9"/>
          <p:cNvSpPr>
            <a:spLocks noChangeArrowheads="1"/>
          </p:cNvSpPr>
          <p:nvPr/>
        </p:nvSpPr>
        <p:spPr bwMode="auto">
          <a:xfrm flipH="1">
            <a:off x="6477000" y="838200"/>
            <a:ext cx="74613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 flipH="1">
            <a:off x="5637213" y="76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 flipH="1">
            <a:off x="7161213" y="76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1625600" y="1765300"/>
            <a:ext cx="487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25"/>
              <p:cNvSpPr txBox="1">
                <a:spLocks noChangeArrowheads="1"/>
              </p:cNvSpPr>
              <p:nvPr/>
            </p:nvSpPr>
            <p:spPr bwMode="auto">
              <a:xfrm>
                <a:off x="3794125" y="1774825"/>
                <a:ext cx="55931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/>
                          <a:sym typeface="Symbol" pitchFamily="18" charset="2"/>
                        </a:rPr>
                        <m:t>𝜌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4125" y="1774825"/>
                <a:ext cx="55931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26"/>
              <p:cNvSpPr txBox="1">
                <a:spLocks noChangeArrowheads="1"/>
              </p:cNvSpPr>
              <p:nvPr/>
            </p:nvSpPr>
            <p:spPr bwMode="auto">
              <a:xfrm>
                <a:off x="3797300" y="927100"/>
                <a:ext cx="524503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𝑡</m:t>
                      </m:r>
                      <m:r>
                        <a:rPr lang="en-US" sz="2800" i="1" baseline="-25000" dirty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5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7300" y="927100"/>
                <a:ext cx="524503" cy="513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27"/>
              <p:cNvSpPr txBox="1">
                <a:spLocks noChangeArrowheads="1"/>
              </p:cNvSpPr>
              <p:nvPr/>
            </p:nvSpPr>
            <p:spPr bwMode="auto">
              <a:xfrm>
                <a:off x="2921000" y="952500"/>
                <a:ext cx="524503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𝑡</m:t>
                      </m:r>
                      <m:r>
                        <a:rPr lang="en-US" sz="2800" i="1" baseline="-25000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55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1000" y="952500"/>
                <a:ext cx="524503" cy="5132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2959100"/>
                <a:ext cx="4902200" cy="3167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Lucida Bright" pitchFamily="18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bg2"/>
                    </a:solidFill>
                    <a:latin typeface="Lucida Bright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3"/>
                    </a:solidFill>
                    <a:latin typeface="Lucida Bright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Lucida Bright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Lucida Bright" pitchFamily="18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+mn-lt"/>
                  </a:defRPr>
                </a:lvl9pPr>
              </a:lstStyle>
              <a:p>
                <a:pPr marL="0" lvl="0" indent="0" eaLnBrk="1" hangingPunct="1">
                  <a:buNone/>
                </a:pPr>
                <a:r>
                  <a:rPr lang="en-US" sz="2000" kern="0" dirty="0" smtClean="0">
                    <a:solidFill>
                      <a:srgbClr val="FFFFFF"/>
                    </a:solidFill>
                  </a:rPr>
                  <a:t>For</a:t>
                </a:r>
                <a:r>
                  <a:rPr lang="en-US" sz="2000" kern="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kern="0" baseline="-25000" dirty="0" err="1">
                        <a:solidFill>
                          <a:srgbClr val="A5D028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kern="0" dirty="0">
                    <a:solidFill>
                      <a:srgbClr val="E389D0">
                        <a:lumMod val="20000"/>
                        <a:lumOff val="80000"/>
                      </a:srgbClr>
                    </a:solidFill>
                  </a:rPr>
                  <a:t> to cut </a:t>
                </a:r>
                <a14:m>
                  <m:oMath xmlns:m="http://schemas.openxmlformats.org/officeDocument/2006/math"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</a:rPr>
                      <m:t>(</m:t>
                    </m:r>
                    <m:r>
                      <a:rPr lang="en-US" sz="2000" i="1" kern="0" dirty="0" err="1">
                        <a:solidFill>
                          <a:srgbClr val="A5D028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 kern="0" dirty="0" err="1">
                        <a:solidFill>
                          <a:srgbClr val="A5D028"/>
                        </a:solidFill>
                        <a:latin typeface="Cambria Math"/>
                      </a:rPr>
                      <m:t>,</m:t>
                    </m:r>
                    <m:r>
                      <a:rPr lang="en-US" sz="2000" i="1" kern="0" dirty="0" err="1">
                        <a:solidFill>
                          <a:srgbClr val="A5D028"/>
                        </a:solidFill>
                        <a:latin typeface="Cambria Math"/>
                      </a:rPr>
                      <m:t>𝑣</m:t>
                    </m:r>
                    <m:r>
                      <a:rPr lang="en-US" sz="2000" i="1" kern="0" dirty="0">
                        <a:solidFill>
                          <a:srgbClr val="A5D028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kern="0" dirty="0">
                  <a:solidFill>
                    <a:srgbClr val="008000"/>
                  </a:solidFill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kern="0" dirty="0">
                    <a:solidFill>
                      <a:srgbClr val="A5D028"/>
                    </a:solidFill>
                  </a:rPr>
                  <a:t> </a:t>
                </a:r>
                <a:r>
                  <a:rPr lang="en-US" kern="0" dirty="0">
                    <a:solidFill>
                      <a:srgbClr val="FFFFFF"/>
                    </a:solidFill>
                  </a:rPr>
                  <a:t>falls in a range of length 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𝑑</m:t>
                    </m:r>
                    <m:r>
                      <a:rPr lang="en-US" i="1" kern="0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i="1" kern="0" dirty="0" err="1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𝑢</m:t>
                    </m:r>
                    <m:r>
                      <a:rPr lang="en-US" i="1" kern="0" dirty="0" err="1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i="1" kern="0" dirty="0" err="1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𝑣</m:t>
                    </m:r>
                    <m:r>
                      <a:rPr lang="en-US" i="1" kern="0" dirty="0">
                        <a:solidFill>
                          <a:srgbClr val="A5D028"/>
                        </a:solidFill>
                        <a:latin typeface="Cambria Math"/>
                        <a:sym typeface="Symbol" pitchFamily="18" charset="2"/>
                      </a:rPr>
                      <m:t>)</m:t>
                    </m:r>
                    <m:r>
                      <a:rPr lang="en-US" i="1" kern="0" dirty="0">
                        <a:solidFill>
                          <a:srgbClr val="A5D028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kern="0" dirty="0">
                    <a:solidFill>
                      <a:srgbClr val="E389D0">
                        <a:lumMod val="60000"/>
                        <a:lumOff val="40000"/>
                      </a:srgbClr>
                    </a:solidFill>
                  </a:rPr>
                  <a:t>(   Pr.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Δ</m:t>
                        </m:r>
                      </m:den>
                    </m:f>
                  </m:oMath>
                </a14:m>
                <a:r>
                  <a:rPr lang="en-US" kern="0" dirty="0">
                    <a:solidFill>
                      <a:srgbClr val="E389D0">
                        <a:lumMod val="60000"/>
                        <a:lumOff val="40000"/>
                      </a:srgbClr>
                    </a:solidFill>
                  </a:rPr>
                  <a:t>      )</a:t>
                </a:r>
              </a:p>
              <a:p>
                <a:pPr marL="0" lvl="0" indent="0" eaLnBrk="1" hangingPunct="1">
                  <a:buNone/>
                </a:pPr>
                <a:endParaRPr lang="en-US" sz="2000" kern="0" dirty="0">
                  <a:solidFill>
                    <a:srgbClr val="E389D0">
                      <a:lumMod val="20000"/>
                      <a:lumOff val="80000"/>
                    </a:srgbClr>
                  </a:solidFill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srgbClr val="A5D028"/>
                        </a:solidFill>
                        <a:latin typeface="Cambria Math"/>
                      </a:rPr>
                      <m:t>𝑡</m:t>
                    </m:r>
                    <m:r>
                      <a:rPr lang="en-US" i="1" kern="0" baseline="-25000" dirty="0" err="1">
                        <a:solidFill>
                          <a:srgbClr val="A5D028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kern="0" dirty="0">
                    <a:solidFill>
                      <a:srgbClr val="5EAEFF"/>
                    </a:solidFill>
                  </a:rPr>
                  <a:t> </a:t>
                </a:r>
                <a:r>
                  <a:rPr lang="en-US" kern="0" dirty="0">
                    <a:solidFill>
                      <a:srgbClr val="FFFFFF"/>
                    </a:solidFill>
                  </a:rPr>
                  <a:t>should occur before 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srgbClr val="A5D028"/>
                        </a:solidFill>
                        <a:latin typeface="Cambria Math"/>
                      </a:rPr>
                      <m:t>𝑡</m:t>
                    </m:r>
                    <m:r>
                      <a:rPr lang="en-US" i="1" kern="0" baseline="-25000" dirty="0">
                        <a:solidFill>
                          <a:srgbClr val="A5D028"/>
                        </a:solidFill>
                        <a:latin typeface="Cambria Math"/>
                      </a:rPr>
                      <m:t>1</m:t>
                    </m:r>
                    <m:r>
                      <a:rPr lang="en-US" i="1" kern="0" dirty="0">
                        <a:solidFill>
                          <a:srgbClr val="A5D028"/>
                        </a:solidFill>
                        <a:latin typeface="Cambria Math"/>
                      </a:rPr>
                      <m:t>,</m:t>
                    </m:r>
                    <m:r>
                      <a:rPr lang="en-US" i="1" kern="0" dirty="0">
                        <a:solidFill>
                          <a:srgbClr val="A5D028"/>
                        </a:solidFill>
                        <a:latin typeface="Cambria Math"/>
                      </a:rPr>
                      <m:t>𝑡</m:t>
                    </m:r>
                    <m:r>
                      <a:rPr lang="en-US" i="1" kern="0" baseline="-25000" dirty="0">
                        <a:solidFill>
                          <a:srgbClr val="A5D028"/>
                        </a:solidFill>
                        <a:latin typeface="Cambria Math"/>
                      </a:rPr>
                      <m:t>2</m:t>
                    </m:r>
                    <m:r>
                      <a:rPr lang="en-US" i="1" kern="0" dirty="0">
                        <a:solidFill>
                          <a:srgbClr val="A5D028"/>
                        </a:solidFill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b="0" i="1" kern="0" dirty="0" smtClean="0">
                            <a:solidFill>
                              <a:srgbClr val="A5D02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 dirty="0">
                            <a:solidFill>
                              <a:srgbClr val="A5D028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kern="0" dirty="0" smtClean="0">
                            <a:solidFill>
                              <a:srgbClr val="A5D028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kern="0" dirty="0" smtClean="0">
                            <a:solidFill>
                              <a:srgbClr val="A5D028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kern="0" dirty="0" smtClean="0">
                        <a:solidFill>
                          <a:srgbClr val="A5D028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kern="0" dirty="0" smtClean="0">
                    <a:solidFill>
                      <a:srgbClr val="FFFFFF"/>
                    </a:solidFill>
                  </a:rPr>
                  <a:t>in</a:t>
                </a:r>
                <a:r>
                  <a:rPr lang="en-US" kern="0" dirty="0" smtClean="0">
                    <a:solidFill>
                      <a:srgbClr val="A5D028"/>
                    </a:solidFill>
                  </a:rPr>
                  <a:t> </a:t>
                </a:r>
                <a:r>
                  <a:rPr lang="en-US" kern="0" dirty="0">
                    <a:solidFill>
                      <a:srgbClr val="A5D028"/>
                    </a:solidFill>
                    <a:sym typeface="Symbol" pitchFamily="18" charset="2"/>
                  </a:rPr>
                  <a:t></a:t>
                </a:r>
                <a:r>
                  <a:rPr lang="en-US" kern="0" dirty="0">
                    <a:solidFill>
                      <a:srgbClr val="A5D028"/>
                    </a:solidFill>
                  </a:rPr>
                  <a:t>  </a:t>
                </a:r>
                <a:r>
                  <a:rPr lang="en-US" kern="0" dirty="0">
                    <a:solidFill>
                      <a:srgbClr val="E389D0">
                        <a:lumMod val="60000"/>
                        <a:lumOff val="40000"/>
                      </a:srgbClr>
                    </a:solidFill>
                  </a:rPr>
                  <a:t>(  Pr.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kern="0">
                            <a:solidFill>
                              <a:srgbClr val="E389D0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kern="0" dirty="0">
                    <a:solidFill>
                      <a:srgbClr val="E389D0">
                        <a:lumMod val="60000"/>
                        <a:lumOff val="40000"/>
                      </a:srgbClr>
                    </a:solidFill>
                  </a:rPr>
                  <a:t>    )</a:t>
                </a:r>
              </a:p>
            </p:txBody>
          </p:sp>
        </mc:Choice>
        <mc:Fallback xmlns="">
          <p:sp>
            <p:nvSpPr>
              <p:cNvPr id="5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959100"/>
                <a:ext cx="4902200" cy="3167063"/>
              </a:xfrm>
              <a:prstGeom prst="rect">
                <a:avLst/>
              </a:prstGeom>
              <a:blipFill rotWithShape="1">
                <a:blip r:embed="rId9"/>
                <a:stretch>
                  <a:fillRect l="-1244" t="-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20"/>
              <p:cNvSpPr txBox="1">
                <a:spLocks noChangeArrowheads="1"/>
              </p:cNvSpPr>
              <p:nvPr/>
            </p:nvSpPr>
            <p:spPr bwMode="auto">
              <a:xfrm>
                <a:off x="5600700" y="991550"/>
                <a:ext cx="436337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  <a:sym typeface="Symbol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aseline="30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0700" y="991550"/>
                <a:ext cx="436337" cy="6685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20"/>
              <p:cNvSpPr txBox="1">
                <a:spLocks noChangeArrowheads="1"/>
              </p:cNvSpPr>
              <p:nvPr/>
            </p:nvSpPr>
            <p:spPr bwMode="auto">
              <a:xfrm>
                <a:off x="7127939" y="991550"/>
                <a:ext cx="436338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  <a:sym typeface="Symbol" pitchFamily="18" charset="2"/>
                            </a:rPr>
                            <m:t>2</m:t>
                          </m:r>
                        </m:den>
                      </m:f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aseline="30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7939" y="991550"/>
                <a:ext cx="436338" cy="6685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786800"/>
      </p:ext>
    </p:extLst>
  </p:cSld>
  <p:clrMapOvr>
    <a:masterClrMapping/>
  </p:clrMapOvr>
  <p:transition advTm="36272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Thus…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endParaRPr lang="en-US" sz="2000" dirty="0" smtClean="0"/>
              </a:p>
              <a:p>
                <a:pPr marL="0" indent="0" eaLnBrk="1" hangingPunct="1">
                  <a:buNone/>
                </a:pPr>
                <a:r>
                  <a:rPr lang="en-US" sz="2000" dirty="0" smtClean="0">
                    <a:solidFill>
                      <a:schemeClr val="accent4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dirty="0" err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sz="2000" i="1" dirty="0" err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 dirty="0" err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≤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000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𝑐𝑢𝑡</m:t>
                            </m:r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𝑎𝑡</m:t>
                            </m:r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𝑙𝑒𝑣𝑒𝑙</m:t>
                            </m:r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⋅2</m:t>
                    </m:r>
                    <m:r>
                      <a:rPr lang="en-US" sz="2000" i="1" baseline="30000" dirty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 smtClean="0">
                  <a:solidFill>
                    <a:schemeClr val="accent4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sz="2000" dirty="0" smtClean="0">
                    <a:solidFill>
                      <a:schemeClr val="accent4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0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𝑙𝑜𝑔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0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  <m:r>
                                          <a:rPr lang="en-US" sz="2000" b="0" i="0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0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den>
                        </m:f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 smtClean="0"/>
              </a:p>
              <a:p>
                <a:pPr marL="0" indent="0" eaLnBrk="1" hangingPunct="1">
                  <a:buNone/>
                </a:pPr>
                <a:r>
                  <a:rPr lang="en-US" sz="2000" dirty="0" smtClean="0">
                    <a:solidFill>
                      <a:schemeClr val="accent4"/>
                    </a:solidFill>
                  </a:rPr>
                  <a:t>       		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𝑙𝑜𝑔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  <m:r>
                                          <a:rPr lang="en-US" sz="200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sz="2000" dirty="0" smtClean="0"/>
              </a:p>
              <a:p>
                <a:pPr eaLnBrk="1" hangingPunct="1"/>
                <a:endParaRPr lang="en-US" sz="2000" dirty="0"/>
              </a:p>
              <a:p>
                <a:pPr eaLnBrk="1" hangingPunct="1"/>
                <a:r>
                  <a:rPr lang="en-US" sz="2000" dirty="0" smtClean="0"/>
                  <a:t>Any metric can be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log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⁡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)−</m:t>
                    </m:r>
                  </m:oMath>
                </a14:m>
                <a:r>
                  <a:rPr lang="en-US" sz="2000" dirty="0" smtClean="0"/>
                  <a:t>probabilistically approximated by tree metrics.</a:t>
                </a:r>
              </a:p>
              <a:p>
                <a:pPr eaLnBrk="1" hangingPunct="1"/>
                <a:endParaRPr lang="en-US" sz="2000" dirty="0" smtClean="0"/>
              </a:p>
              <a:p>
                <a:pPr lvl="1" eaLnBrk="1" hangingPunct="1">
                  <a:buFontTx/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153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</p:cSld>
  <p:clrMapOvr>
    <a:masterClrMapping/>
  </p:clrMapOvr>
  <p:transition advTm="10032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terminals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[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GNR10</a:t>
                </a:r>
                <a:r>
                  <a:rPr lang="en-US" sz="2000" dirty="0" smtClean="0"/>
                  <a:t>] Given a set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dirty="0" smtClean="0"/>
                  <a:t> terminals, we can find a distribution over trees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 err="1" smtClean="0">
                            <a:latin typeface="Cambria Math"/>
                          </a:rPr>
                          <m:t>𝑥</m:t>
                        </m:r>
                        <m:r>
                          <a:rPr lang="en-US" sz="1800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sz="1800" i="1" dirty="0" err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1800" i="1" dirty="0" smtClean="0">
                        <a:latin typeface="Cambria Math"/>
                      </a:rPr>
                      <m:t>≥ </m:t>
                    </m:r>
                    <m:r>
                      <a:rPr lang="en-US" sz="1800" i="1" dirty="0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 err="1" smtClean="0">
                            <a:latin typeface="Cambria Math"/>
                          </a:rPr>
                          <m:t>𝑥</m:t>
                        </m:r>
                        <m:r>
                          <a:rPr lang="en-US" sz="1800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sz="1800" i="1" dirty="0" err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sz="18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for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/>
                      </a:rPr>
                      <m:t> </m:t>
                    </m:r>
                    <m:r>
                      <a:rPr lang="en-US" sz="1800" i="1" dirty="0" smtClean="0">
                        <a:latin typeface="Cambria Math"/>
                      </a:rPr>
                      <m:t> </m:t>
                    </m:r>
                    <m:r>
                      <a:rPr lang="en-US" sz="1800" i="1" dirty="0" err="1" smtClean="0">
                        <a:latin typeface="Cambria Math"/>
                      </a:rPr>
                      <m:t>𝑥</m:t>
                    </m:r>
                    <m:r>
                      <a:rPr lang="en-US" sz="1800" i="1" dirty="0" err="1" smtClean="0">
                        <a:latin typeface="Cambria Math"/>
                      </a:rPr>
                      <m:t>,</m:t>
                    </m:r>
                    <m:r>
                      <a:rPr lang="en-US" sz="1800" i="1" dirty="0" err="1" smtClean="0">
                        <a:latin typeface="Cambria Math"/>
                      </a:rPr>
                      <m:t>𝑦</m:t>
                    </m:r>
                    <m:r>
                      <a:rPr lang="en-US" sz="1800" i="1" dirty="0" smtClean="0">
                        <a:latin typeface="Cambria Math"/>
                      </a:rPr>
                      <m:t>∈ </m:t>
                    </m:r>
                    <m:r>
                      <a:rPr lang="en-US" sz="1800" i="1" dirty="0" smtClean="0">
                        <a:latin typeface="Cambria Math"/>
                      </a:rPr>
                      <m:t>𝐾</m:t>
                    </m:r>
                  </m:oMath>
                </a14:m>
                <a:endParaRPr lang="en-US" sz="1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sz="18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 dirty="0" err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1800" i="1" dirty="0" err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800" i="1" dirty="0" err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1800" i="1" dirty="0" smtClean="0">
                        <a:latin typeface="Cambria Math"/>
                      </a:rPr>
                      <m:t>≤ </m:t>
                    </m:r>
                    <m:r>
                      <a:rPr lang="en-US" sz="180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80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1800" i="1" dirty="0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 err="1" smtClean="0">
                            <a:latin typeface="Cambria Math"/>
                          </a:rPr>
                          <m:t>𝑢</m:t>
                        </m:r>
                        <m:r>
                          <a:rPr lang="en-US" sz="1800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sz="1800" i="1" dirty="0" err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b="0" i="1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for</m:t>
                    </m:r>
                    <m:r>
                      <a:rPr lang="en-US" sz="1800" b="0" i="1" dirty="0" smtClean="0">
                        <a:latin typeface="Cambria Math"/>
                      </a:rPr>
                      <m:t> </m:t>
                    </m:r>
                    <m:r>
                      <a:rPr lang="en-US" sz="1800" b="0" i="1" dirty="0" smtClean="0">
                        <a:latin typeface="Cambria Math"/>
                      </a:rPr>
                      <m:t>𝑢</m:t>
                    </m:r>
                    <m:r>
                      <a:rPr lang="en-US" sz="1800" b="0" i="1" dirty="0" smtClean="0">
                        <a:latin typeface="Cambria Math"/>
                      </a:rPr>
                      <m:t>,</m:t>
                    </m:r>
                    <m:r>
                      <a:rPr lang="en-US" sz="1800" b="0" i="1" dirty="0" smtClean="0">
                        <a:latin typeface="Cambria Math"/>
                      </a:rPr>
                      <m:t>𝑣</m:t>
                    </m:r>
                    <m:r>
                      <a:rPr lang="en-US" sz="1800" b="0" i="1" dirty="0" smtClean="0">
                        <a:latin typeface="Cambria Math"/>
                      </a:rPr>
                      <m:t>∈</m:t>
                    </m:r>
                    <m:r>
                      <a:rPr lang="en-US" sz="1800" b="0" i="1" dirty="0" smtClean="0">
                        <a:latin typeface="Cambria Math"/>
                      </a:rPr>
                      <m:t>𝑉</m:t>
                    </m:r>
                  </m:oMath>
                </a14:m>
                <a:endParaRPr lang="en-US" sz="1800" b="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Leads to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𝑂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000" b="0" i="0" dirty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approximation to </a:t>
                </a:r>
                <a:r>
                  <a:rPr lang="en-US" sz="2000" dirty="0" err="1" smtClean="0"/>
                  <a:t>BatB</a:t>
                </a:r>
                <a:r>
                  <a:rPr lang="en-US" sz="2000" dirty="0" smtClean="0"/>
                  <a:t> when we have k source-sink pairs.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Leads to capacity-approximating a graph by a tree when we care about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terminals.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E.g.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for Steiner linear arrangement.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[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CLLM10, EKGRTT10, MM10</a:t>
                </a:r>
                <a:r>
                  <a:rPr lang="en-US" sz="2000" dirty="0" smtClean="0"/>
                  <a:t>]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Given metric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𝑉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4"/>
                    </a:solidFill>
                  </a:rPr>
                  <a:t>, </a:t>
                </a:r>
                <a:r>
                  <a:rPr lang="en-US" sz="2000" dirty="0" smtClean="0"/>
                  <a:t>weights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sz="2000" dirty="0" smtClean="0"/>
                  <a:t> on pairs of vertices, find </a:t>
                </a:r>
                <a:r>
                  <a:rPr lang="en-US" sz="20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one</a:t>
                </a:r>
                <a:r>
                  <a:rPr lang="en-US" sz="2000" dirty="0" smtClean="0"/>
                  <a:t> tree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 smtClean="0"/>
                  <a:t> such that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 err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i="1" dirty="0" err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 dirty="0" err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≥ 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4"/>
                  </a:solidFill>
                </a:endParaRP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∑</m:t>
                        </m:r>
                      </m:e>
                      <m:sub>
                        <m:r>
                          <a:rPr lang="en-US" sz="2000" i="1" dirty="0" err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 dirty="0" err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 dirty="0" err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 err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i="1" dirty="0" err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 dirty="0" err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 dirty="0" err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 dirty="0" err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 dirty="0" err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i="1" dirty="0" err="1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 dirty="0" err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accent4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Can be phrased as a dual of the probabilistic embedding problem [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CCGGP98</a:t>
                </a:r>
                <a:r>
                  <a:rPr lang="en-US" sz="2000" dirty="0" smtClean="0"/>
                  <a:t>]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Allows us to get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 smtClean="0"/>
                  <a:t> trees in our distribution.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Duality very useful. E.g. to get capacity maps.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Tree has geometrically decreasing edge lengths (HST)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useful for some problems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Simultaneous padding at all levels [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GHR06</a:t>
                </a:r>
                <a:r>
                  <a:rPr lang="en-US" sz="2000" dirty="0" smtClean="0"/>
                  <a:t>]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Decompositions useful in other settings.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[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KLMN04</a:t>
                </a:r>
                <a:r>
                  <a:rPr lang="en-US" sz="2000" dirty="0" smtClean="0"/>
                  <a:t>]  Volume respecting </a:t>
                </a:r>
                <a:r>
                  <a:rPr lang="en-US" sz="2000" dirty="0" err="1" smtClean="0"/>
                  <a:t>embeddings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[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GKL04</a:t>
                </a:r>
                <a:r>
                  <a:rPr lang="en-US" sz="2000" dirty="0" smtClean="0"/>
                  <a:t>] Decomposition of doubling metrics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Probabilistic </a:t>
                </a:r>
                <a:r>
                  <a:rPr lang="en-US" sz="2000" dirty="0" err="1" smtClean="0"/>
                  <a:t>embeddings</a:t>
                </a:r>
                <a:r>
                  <a:rPr lang="en-US" sz="2000" dirty="0" smtClean="0"/>
                  <a:t> into spanning trees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[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EEST05,ABN08</a:t>
                </a:r>
                <a:r>
                  <a:rPr lang="en-US" sz="2000" dirty="0" smtClean="0"/>
                  <a:t>] Distortion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0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func>
                      </m:e>
                    </m:func>
                    <m:sSup>
                      <m:sSupPr>
                        <m:ctrlP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  <m:sup>
                        <m:r>
                          <a:rPr lang="en-US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Can we get the optimal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log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⁡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bound?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BatB</a:t>
            </a:r>
            <a:r>
              <a:rPr lang="en-US" dirty="0" smtClean="0"/>
              <a:t> Network 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</a:rPr>
                      <m:t>𝑂𝑃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000" dirty="0" smtClean="0"/>
                  <a:t> be the optimal solution on G</a:t>
                </a:r>
              </a:p>
              <a:p>
                <a:r>
                  <a:rPr lang="en-US" sz="2000" dirty="0" smtClean="0"/>
                  <a:t>Expected Cost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𝑂𝑃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000" dirty="0" smtClean="0"/>
                  <a:t> on the tree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𝑂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000" i="1" dirty="0" smtClean="0">
                        <a:latin typeface="Cambria Math"/>
                      </a:rPr>
                      <m:t>𝑂𝑃</m:t>
                    </m:r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) 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𝑂𝑃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𝑂𝑃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err="1" smtClean="0"/>
                  <a:t>Alg</a:t>
                </a:r>
                <a:r>
                  <a:rPr lang="en-US" sz="2000" dirty="0" smtClean="0"/>
                  <a:t> produces optimal solution on tree. Thus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𝐴𝑙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𝑂𝑃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Embedding was deterministically expanding. Thus cost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</a:rPr>
                      <m:t>𝐴𝑙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on the original metric is only smaller.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Tree metrics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Shortest path metric on a weighted tree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Simple to reason about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Easier to design algorithms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which are simple and/or fast. 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5813425" y="3756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7642225" y="3756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813425" y="55848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7642225" y="55848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392" name="AutoShape 8"/>
          <p:cNvCxnSpPr>
            <a:cxnSpLocks noChangeShapeType="1"/>
            <a:stCxn id="16388" idx="4"/>
            <a:endCxn id="16390" idx="0"/>
          </p:cNvCxnSpPr>
          <p:nvPr/>
        </p:nvCxnSpPr>
        <p:spPr bwMode="auto">
          <a:xfrm>
            <a:off x="5889625" y="3908425"/>
            <a:ext cx="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3" name="AutoShape 9"/>
          <p:cNvCxnSpPr>
            <a:cxnSpLocks noChangeShapeType="1"/>
            <a:stCxn id="16388" idx="6"/>
            <a:endCxn id="16389" idx="2"/>
          </p:cNvCxnSpPr>
          <p:nvPr/>
        </p:nvCxnSpPr>
        <p:spPr bwMode="auto">
          <a:xfrm>
            <a:off x="5965825" y="3832225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4" name="AutoShape 10"/>
          <p:cNvCxnSpPr>
            <a:cxnSpLocks noChangeShapeType="1"/>
            <a:stCxn id="16388" idx="5"/>
            <a:endCxn id="16391" idx="1"/>
          </p:cNvCxnSpPr>
          <p:nvPr/>
        </p:nvCxnSpPr>
        <p:spPr bwMode="auto">
          <a:xfrm>
            <a:off x="5943600" y="3886200"/>
            <a:ext cx="1720850" cy="172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553200" y="3429000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410200" y="44958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5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629400" y="4343400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15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470525" y="35448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486400" y="5257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7696200" y="5181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772400" y="3429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</p:cSld>
  <p:clrMapOvr>
    <a:masterClrMapping/>
  </p:clrMapOvr>
  <p:transition advTm="49712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Any metric can be probabilistically approximated by expanding HSTs with distortion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Useful for approximation and online algorithms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Decomposition lemma has many applications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Bottom up embedding?</a:t>
                </a:r>
              </a:p>
              <a:p>
                <a:r>
                  <a:rPr lang="en-US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Other useful abstractions of graph properties?</a:t>
                </a:r>
              </a:p>
              <a:p>
                <a:endParaRPr lang="en-US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𝑜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log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⁡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approximation for the best tree embedding for a given metric?</a:t>
                </a:r>
                <a:endParaRPr lang="en-US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674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BatB</a:t>
            </a:r>
            <a:r>
              <a:rPr lang="en-US" dirty="0" smtClean="0"/>
              <a:t> Network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199" y="1600200"/>
                <a:ext cx="5184321" cy="452596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sz="2000" dirty="0" smtClean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𝑉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𝐸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), </m:t>
                    </m:r>
                  </m:oMath>
                </a14:m>
                <a:r>
                  <a:rPr lang="en-US" sz="2000" dirty="0"/>
                  <a:t>source-sink pairs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fol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000" dirty="0"/>
                  <a:t>Build a network so as to route one unit of flow from each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𝑠</m:t>
                    </m:r>
                    <m:r>
                      <a:rPr lang="en-US" sz="2000" i="1" baseline="-25000" dirty="0" err="1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baseline="-25000" dirty="0" err="1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sz="2000" dirty="0"/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sz="2000" dirty="0"/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000" dirty="0"/>
                  <a:t>Cost of building edge with capacity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𝑓</m:t>
                    </m:r>
                    <m:r>
                      <a:rPr lang="en-US" sz="2000" i="1" baseline="-25000" dirty="0" err="1">
                        <a:solidFill>
                          <a:schemeClr val="accent4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 = 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𝑓</m:t>
                    </m:r>
                    <m:r>
                      <a:rPr lang="en-US" sz="2000" i="1" baseline="-25000" dirty="0" err="1">
                        <a:solidFill>
                          <a:schemeClr val="accent4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sz="2000" dirty="0">
                  <a:solidFill>
                    <a:schemeClr val="fol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sz="2000" dirty="0">
                  <a:solidFill>
                    <a:schemeClr val="fol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000" dirty="0" smtClean="0"/>
                  <a:t>Unique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𝑠</m:t>
                    </m:r>
                    <m:r>
                      <a:rPr lang="en-US" sz="2000" i="1" baseline="-25000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 dirty="0" err="1" smtClean="0">
                        <a:solidFill>
                          <a:schemeClr val="accent4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dirty="0" err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folHlink"/>
                    </a:solidFill>
                  </a:rPr>
                  <a:t> </a:t>
                </a:r>
                <a:r>
                  <a:rPr lang="en-US" sz="2000" dirty="0" smtClean="0"/>
                  <a:t>paths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hlink"/>
                    </a:solidFill>
                  </a:rPr>
                  <a:t>Easy on trees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sz="2000" dirty="0" smtClean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600200"/>
                <a:ext cx="5184321" cy="4525963"/>
              </a:xfrm>
              <a:blipFill rotWithShape="1">
                <a:blip r:embed="rId2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0" name="Line 18"/>
          <p:cNvSpPr>
            <a:spLocks noChangeShapeType="1"/>
          </p:cNvSpPr>
          <p:nvPr/>
        </p:nvSpPr>
        <p:spPr bwMode="auto">
          <a:xfrm flipV="1">
            <a:off x="5900738" y="2670175"/>
            <a:ext cx="655637" cy="26035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1" name="Line 19"/>
          <p:cNvSpPr>
            <a:spLocks noChangeShapeType="1"/>
          </p:cNvSpPr>
          <p:nvPr/>
        </p:nvSpPr>
        <p:spPr bwMode="auto">
          <a:xfrm flipH="1" flipV="1">
            <a:off x="6556375" y="2670175"/>
            <a:ext cx="80963" cy="7842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2" name="Line 20"/>
          <p:cNvSpPr>
            <a:spLocks noChangeShapeType="1"/>
          </p:cNvSpPr>
          <p:nvPr/>
        </p:nvSpPr>
        <p:spPr bwMode="auto">
          <a:xfrm flipV="1">
            <a:off x="6556375" y="2235200"/>
            <a:ext cx="244475" cy="4349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5" name="Line 24"/>
          <p:cNvSpPr>
            <a:spLocks noChangeShapeType="1"/>
          </p:cNvSpPr>
          <p:nvPr/>
        </p:nvSpPr>
        <p:spPr bwMode="auto">
          <a:xfrm>
            <a:off x="7620000" y="2408238"/>
            <a:ext cx="712788" cy="493712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8" name="Line 28"/>
          <p:cNvSpPr>
            <a:spLocks noChangeShapeType="1"/>
          </p:cNvSpPr>
          <p:nvPr/>
        </p:nvSpPr>
        <p:spPr bwMode="auto">
          <a:xfrm>
            <a:off x="7500938" y="1625600"/>
            <a:ext cx="152400" cy="838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9" name="Line 29"/>
          <p:cNvSpPr>
            <a:spLocks noChangeShapeType="1"/>
          </p:cNvSpPr>
          <p:nvPr/>
        </p:nvSpPr>
        <p:spPr bwMode="auto">
          <a:xfrm flipV="1">
            <a:off x="7950200" y="2921000"/>
            <a:ext cx="312738" cy="2571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0" name="Line 30"/>
          <p:cNvSpPr>
            <a:spLocks noChangeShapeType="1"/>
          </p:cNvSpPr>
          <p:nvPr/>
        </p:nvSpPr>
        <p:spPr bwMode="auto">
          <a:xfrm>
            <a:off x="6586538" y="2692400"/>
            <a:ext cx="1676400" cy="2286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2" name="Oval 32"/>
          <p:cNvSpPr>
            <a:spLocks noChangeAspect="1" noChangeArrowheads="1"/>
          </p:cNvSpPr>
          <p:nvPr/>
        </p:nvSpPr>
        <p:spPr bwMode="auto">
          <a:xfrm>
            <a:off x="6510338" y="2630488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Line 33"/>
          <p:cNvSpPr>
            <a:spLocks noChangeShapeType="1"/>
          </p:cNvSpPr>
          <p:nvPr/>
        </p:nvSpPr>
        <p:spPr bwMode="auto">
          <a:xfrm>
            <a:off x="5907088" y="4538663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34"/>
          <p:cNvSpPr>
            <a:spLocks noChangeShapeType="1"/>
          </p:cNvSpPr>
          <p:nvPr/>
        </p:nvSpPr>
        <p:spPr bwMode="auto">
          <a:xfrm>
            <a:off x="5907088" y="6138863"/>
            <a:ext cx="2157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5" name="Text Box 35"/>
              <p:cNvSpPr txBox="1">
                <a:spLocks noChangeArrowheads="1"/>
              </p:cNvSpPr>
              <p:nvPr/>
            </p:nvSpPr>
            <p:spPr bwMode="auto">
              <a:xfrm>
                <a:off x="4992688" y="5002213"/>
                <a:ext cx="97443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𝑐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i="1" dirty="0" smtClean="0">
                          <a:latin typeface="Cambria Math"/>
                        </a:rPr>
                        <m:t>𝑓</m:t>
                      </m:r>
                      <m:r>
                        <a:rPr lang="en-US" sz="28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21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2688" y="5002213"/>
                <a:ext cx="9744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6" name="Text Box 41"/>
              <p:cNvSpPr txBox="1">
                <a:spLocks noChangeArrowheads="1"/>
              </p:cNvSpPr>
              <p:nvPr/>
            </p:nvSpPr>
            <p:spPr bwMode="auto">
              <a:xfrm>
                <a:off x="7583488" y="6135688"/>
                <a:ext cx="49975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216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3488" y="6135688"/>
                <a:ext cx="49975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17" name="Freeform 42"/>
          <p:cNvSpPr>
            <a:spLocks/>
          </p:cNvSpPr>
          <p:nvPr/>
        </p:nvSpPr>
        <p:spPr bwMode="auto">
          <a:xfrm>
            <a:off x="5907088" y="4614863"/>
            <a:ext cx="2046287" cy="1509712"/>
          </a:xfrm>
          <a:custGeom>
            <a:avLst/>
            <a:gdLst>
              <a:gd name="T0" fmla="*/ 0 w 1289"/>
              <a:gd name="T1" fmla="*/ 1509712 h 951"/>
              <a:gd name="T2" fmla="*/ 217487 w 1289"/>
              <a:gd name="T3" fmla="*/ 842962 h 951"/>
              <a:gd name="T4" fmla="*/ 739775 w 1289"/>
              <a:gd name="T5" fmla="*/ 406400 h 951"/>
              <a:gd name="T6" fmla="*/ 1422400 w 1289"/>
              <a:gd name="T7" fmla="*/ 160337 h 951"/>
              <a:gd name="T8" fmla="*/ 2046287 w 1289"/>
              <a:gd name="T9" fmla="*/ 0 h 9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9" h="951">
                <a:moveTo>
                  <a:pt x="0" y="951"/>
                </a:moveTo>
                <a:cubicBezTo>
                  <a:pt x="29" y="799"/>
                  <a:pt x="59" y="647"/>
                  <a:pt x="137" y="531"/>
                </a:cubicBezTo>
                <a:cubicBezTo>
                  <a:pt x="215" y="415"/>
                  <a:pt x="339" y="328"/>
                  <a:pt x="466" y="256"/>
                </a:cubicBezTo>
                <a:cubicBezTo>
                  <a:pt x="593" y="184"/>
                  <a:pt x="759" y="144"/>
                  <a:pt x="896" y="101"/>
                </a:cubicBezTo>
                <a:cubicBezTo>
                  <a:pt x="1033" y="58"/>
                  <a:pt x="1225" y="17"/>
                  <a:pt x="128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43"/>
          <p:cNvSpPr>
            <a:spLocks noChangeShapeType="1"/>
          </p:cNvSpPr>
          <p:nvPr/>
        </p:nvSpPr>
        <p:spPr bwMode="auto">
          <a:xfrm flipV="1">
            <a:off x="7431088" y="4751388"/>
            <a:ext cx="0" cy="137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44"/>
          <p:cNvSpPr>
            <a:spLocks noChangeShapeType="1"/>
          </p:cNvSpPr>
          <p:nvPr/>
        </p:nvSpPr>
        <p:spPr bwMode="auto">
          <a:xfrm flipV="1">
            <a:off x="6169025" y="5389563"/>
            <a:ext cx="0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Text Box 45"/>
          <p:cNvSpPr txBox="1">
            <a:spLocks noChangeArrowheads="1"/>
          </p:cNvSpPr>
          <p:nvPr/>
        </p:nvSpPr>
        <p:spPr bwMode="auto">
          <a:xfrm>
            <a:off x="6115050" y="5708650"/>
            <a:ext cx="51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Trebuchet MS" pitchFamily="34" charset="0"/>
              </a:rPr>
              <a:t>T1</a:t>
            </a:r>
          </a:p>
        </p:txBody>
      </p:sp>
      <p:sp>
        <p:nvSpPr>
          <p:cNvPr id="8221" name="Text Box 46"/>
          <p:cNvSpPr txBox="1">
            <a:spLocks noChangeArrowheads="1"/>
          </p:cNvSpPr>
          <p:nvPr/>
        </p:nvSpPr>
        <p:spPr bwMode="auto">
          <a:xfrm>
            <a:off x="7385050" y="5359400"/>
            <a:ext cx="1206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Trebuchet MS" pitchFamily="34" charset="0"/>
              </a:rPr>
              <a:t>Optical fiber</a:t>
            </a:r>
          </a:p>
        </p:txBody>
      </p:sp>
      <p:sp>
        <p:nvSpPr>
          <p:cNvPr id="8222" name="Oval 6"/>
          <p:cNvSpPr>
            <a:spLocks noChangeAspect="1" noChangeArrowheads="1"/>
          </p:cNvSpPr>
          <p:nvPr/>
        </p:nvSpPr>
        <p:spPr bwMode="auto">
          <a:xfrm>
            <a:off x="5794375" y="2863850"/>
            <a:ext cx="182563" cy="1825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Oval 5"/>
          <p:cNvSpPr>
            <a:spLocks noChangeAspect="1" noChangeArrowheads="1"/>
          </p:cNvSpPr>
          <p:nvPr/>
        </p:nvSpPr>
        <p:spPr bwMode="auto">
          <a:xfrm>
            <a:off x="6738938" y="2097088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Oval 9"/>
          <p:cNvSpPr>
            <a:spLocks noChangeAspect="1" noChangeArrowheads="1"/>
          </p:cNvSpPr>
          <p:nvPr/>
        </p:nvSpPr>
        <p:spPr bwMode="auto">
          <a:xfrm>
            <a:off x="7591425" y="2293938"/>
            <a:ext cx="182563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11"/>
          <p:cNvSpPr>
            <a:spLocks noChangeAspect="1" noChangeArrowheads="1"/>
          </p:cNvSpPr>
          <p:nvPr/>
        </p:nvSpPr>
        <p:spPr bwMode="auto">
          <a:xfrm>
            <a:off x="7424738" y="1487488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Oval 10"/>
          <p:cNvSpPr>
            <a:spLocks noChangeAspect="1" noChangeArrowheads="1"/>
          </p:cNvSpPr>
          <p:nvPr/>
        </p:nvSpPr>
        <p:spPr bwMode="auto">
          <a:xfrm>
            <a:off x="8262938" y="2859088"/>
            <a:ext cx="182562" cy="1825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Oval 8"/>
          <p:cNvSpPr>
            <a:spLocks noChangeAspect="1" noChangeArrowheads="1"/>
          </p:cNvSpPr>
          <p:nvPr/>
        </p:nvSpPr>
        <p:spPr bwMode="auto">
          <a:xfrm>
            <a:off x="7805738" y="3163888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Oval 7"/>
          <p:cNvSpPr>
            <a:spLocks noChangeAspect="1" noChangeArrowheads="1"/>
          </p:cNvSpPr>
          <p:nvPr/>
        </p:nvSpPr>
        <p:spPr bwMode="auto">
          <a:xfrm>
            <a:off x="6573838" y="3443288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BatB</a:t>
            </a:r>
            <a:r>
              <a:rPr lang="en-US" dirty="0" smtClean="0"/>
              <a:t> Network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199" y="1600200"/>
                <a:ext cx="5184321" cy="452596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sz="2000" dirty="0" smtClean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𝑉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𝐸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), </m:t>
                    </m:r>
                  </m:oMath>
                </a14:m>
                <a:r>
                  <a:rPr lang="en-US" sz="2000" dirty="0"/>
                  <a:t>source-sink pairs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fol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000" dirty="0"/>
                  <a:t>Build a network so as to route one unit of flow from each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𝑠</m:t>
                    </m:r>
                    <m:r>
                      <a:rPr lang="en-US" sz="2000" i="1" baseline="-25000" dirty="0" err="1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baseline="-25000" dirty="0" err="1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sz="2000" dirty="0"/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sz="2000" dirty="0"/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000" dirty="0"/>
                  <a:t>Cost of building edge with capacity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𝑓</m:t>
                    </m:r>
                    <m:r>
                      <a:rPr lang="en-US" sz="2000" i="1" baseline="-25000" dirty="0" err="1">
                        <a:solidFill>
                          <a:schemeClr val="accent4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 = 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𝑓</m:t>
                    </m:r>
                    <m:r>
                      <a:rPr lang="en-US" sz="2000" i="1" baseline="-25000" dirty="0" err="1">
                        <a:solidFill>
                          <a:schemeClr val="accent4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sz="2000" dirty="0">
                  <a:solidFill>
                    <a:schemeClr val="fol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sz="2000" dirty="0">
                  <a:solidFill>
                    <a:schemeClr val="fol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000" dirty="0"/>
                  <a:t>Unique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/>
                      </a:rPr>
                      <m:t>𝑠</m:t>
                    </m:r>
                    <m:r>
                      <a:rPr lang="en-US" sz="2000" i="1" baseline="-25000" dirty="0" err="1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 dirty="0" err="1">
                        <a:solidFill>
                          <a:schemeClr val="accent4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folHlink"/>
                    </a:solidFill>
                  </a:rPr>
                  <a:t> </a:t>
                </a:r>
                <a:r>
                  <a:rPr lang="en-US" sz="2000" dirty="0"/>
                  <a:t>paths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000" dirty="0">
                    <a:solidFill>
                      <a:schemeClr val="hlink"/>
                    </a:solidFill>
                  </a:rPr>
                  <a:t>Easy on trees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600200"/>
                <a:ext cx="5184321" cy="4525963"/>
              </a:xfrm>
              <a:blipFill rotWithShape="1">
                <a:blip r:embed="rId2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0" name="Line 18"/>
          <p:cNvSpPr>
            <a:spLocks noChangeShapeType="1"/>
          </p:cNvSpPr>
          <p:nvPr/>
        </p:nvSpPr>
        <p:spPr bwMode="auto">
          <a:xfrm flipV="1">
            <a:off x="5900738" y="2670175"/>
            <a:ext cx="655637" cy="26035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1" name="Line 19"/>
          <p:cNvSpPr>
            <a:spLocks noChangeShapeType="1"/>
          </p:cNvSpPr>
          <p:nvPr/>
        </p:nvSpPr>
        <p:spPr bwMode="auto">
          <a:xfrm flipH="1" flipV="1">
            <a:off x="6556375" y="2670175"/>
            <a:ext cx="80963" cy="7842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2" name="Line 20"/>
          <p:cNvSpPr>
            <a:spLocks noChangeShapeType="1"/>
          </p:cNvSpPr>
          <p:nvPr/>
        </p:nvSpPr>
        <p:spPr bwMode="auto">
          <a:xfrm flipV="1">
            <a:off x="6556375" y="2235200"/>
            <a:ext cx="244475" cy="434975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5" name="Line 24"/>
          <p:cNvSpPr>
            <a:spLocks noChangeShapeType="1"/>
          </p:cNvSpPr>
          <p:nvPr/>
        </p:nvSpPr>
        <p:spPr bwMode="auto">
          <a:xfrm>
            <a:off x="7620000" y="2408238"/>
            <a:ext cx="712788" cy="493712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8" name="Line 28"/>
          <p:cNvSpPr>
            <a:spLocks noChangeShapeType="1"/>
          </p:cNvSpPr>
          <p:nvPr/>
        </p:nvSpPr>
        <p:spPr bwMode="auto">
          <a:xfrm>
            <a:off x="7500938" y="1625600"/>
            <a:ext cx="152400" cy="838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9" name="Line 29"/>
          <p:cNvSpPr>
            <a:spLocks noChangeShapeType="1"/>
          </p:cNvSpPr>
          <p:nvPr/>
        </p:nvSpPr>
        <p:spPr bwMode="auto">
          <a:xfrm flipV="1">
            <a:off x="7950200" y="2921000"/>
            <a:ext cx="312738" cy="257175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0" name="Line 30"/>
          <p:cNvSpPr>
            <a:spLocks noChangeShapeType="1"/>
          </p:cNvSpPr>
          <p:nvPr/>
        </p:nvSpPr>
        <p:spPr bwMode="auto">
          <a:xfrm>
            <a:off x="6556375" y="2692400"/>
            <a:ext cx="1676400" cy="228600"/>
          </a:xfrm>
          <a:prstGeom prst="line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2" name="Oval 32"/>
          <p:cNvSpPr>
            <a:spLocks noChangeAspect="1" noChangeArrowheads="1"/>
          </p:cNvSpPr>
          <p:nvPr/>
        </p:nvSpPr>
        <p:spPr bwMode="auto">
          <a:xfrm>
            <a:off x="6510338" y="2630488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Line 33"/>
          <p:cNvSpPr>
            <a:spLocks noChangeShapeType="1"/>
          </p:cNvSpPr>
          <p:nvPr/>
        </p:nvSpPr>
        <p:spPr bwMode="auto">
          <a:xfrm>
            <a:off x="5907088" y="4538663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34"/>
          <p:cNvSpPr>
            <a:spLocks noChangeShapeType="1"/>
          </p:cNvSpPr>
          <p:nvPr/>
        </p:nvSpPr>
        <p:spPr bwMode="auto">
          <a:xfrm>
            <a:off x="5907088" y="6138863"/>
            <a:ext cx="2157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5" name="Text Box 35"/>
              <p:cNvSpPr txBox="1">
                <a:spLocks noChangeArrowheads="1"/>
              </p:cNvSpPr>
              <p:nvPr/>
            </p:nvSpPr>
            <p:spPr bwMode="auto">
              <a:xfrm>
                <a:off x="4992688" y="5002213"/>
                <a:ext cx="97443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𝑐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i="1" dirty="0" smtClean="0">
                          <a:latin typeface="Cambria Math"/>
                        </a:rPr>
                        <m:t>𝑓</m:t>
                      </m:r>
                      <m:r>
                        <a:rPr lang="en-US" sz="28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21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2688" y="5002213"/>
                <a:ext cx="9744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6" name="Text Box 41"/>
              <p:cNvSpPr txBox="1">
                <a:spLocks noChangeArrowheads="1"/>
              </p:cNvSpPr>
              <p:nvPr/>
            </p:nvSpPr>
            <p:spPr bwMode="auto">
              <a:xfrm>
                <a:off x="7583488" y="6135688"/>
                <a:ext cx="49975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216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3488" y="6135688"/>
                <a:ext cx="49975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17" name="Freeform 42"/>
          <p:cNvSpPr>
            <a:spLocks/>
          </p:cNvSpPr>
          <p:nvPr/>
        </p:nvSpPr>
        <p:spPr bwMode="auto">
          <a:xfrm>
            <a:off x="5907088" y="4614863"/>
            <a:ext cx="2046287" cy="1509712"/>
          </a:xfrm>
          <a:custGeom>
            <a:avLst/>
            <a:gdLst>
              <a:gd name="T0" fmla="*/ 0 w 1289"/>
              <a:gd name="T1" fmla="*/ 1509712 h 951"/>
              <a:gd name="T2" fmla="*/ 217487 w 1289"/>
              <a:gd name="T3" fmla="*/ 842962 h 951"/>
              <a:gd name="T4" fmla="*/ 739775 w 1289"/>
              <a:gd name="T5" fmla="*/ 406400 h 951"/>
              <a:gd name="T6" fmla="*/ 1422400 w 1289"/>
              <a:gd name="T7" fmla="*/ 160337 h 951"/>
              <a:gd name="T8" fmla="*/ 2046287 w 1289"/>
              <a:gd name="T9" fmla="*/ 0 h 9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9" h="951">
                <a:moveTo>
                  <a:pt x="0" y="951"/>
                </a:moveTo>
                <a:cubicBezTo>
                  <a:pt x="29" y="799"/>
                  <a:pt x="59" y="647"/>
                  <a:pt x="137" y="531"/>
                </a:cubicBezTo>
                <a:cubicBezTo>
                  <a:pt x="215" y="415"/>
                  <a:pt x="339" y="328"/>
                  <a:pt x="466" y="256"/>
                </a:cubicBezTo>
                <a:cubicBezTo>
                  <a:pt x="593" y="184"/>
                  <a:pt x="759" y="144"/>
                  <a:pt x="896" y="101"/>
                </a:cubicBezTo>
                <a:cubicBezTo>
                  <a:pt x="1033" y="58"/>
                  <a:pt x="1225" y="17"/>
                  <a:pt x="128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43"/>
          <p:cNvSpPr>
            <a:spLocks noChangeShapeType="1"/>
          </p:cNvSpPr>
          <p:nvPr/>
        </p:nvSpPr>
        <p:spPr bwMode="auto">
          <a:xfrm flipV="1">
            <a:off x="7431088" y="4751388"/>
            <a:ext cx="0" cy="137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44"/>
          <p:cNvSpPr>
            <a:spLocks noChangeShapeType="1"/>
          </p:cNvSpPr>
          <p:nvPr/>
        </p:nvSpPr>
        <p:spPr bwMode="auto">
          <a:xfrm flipV="1">
            <a:off x="6169025" y="5389563"/>
            <a:ext cx="0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Text Box 45"/>
          <p:cNvSpPr txBox="1">
            <a:spLocks noChangeArrowheads="1"/>
          </p:cNvSpPr>
          <p:nvPr/>
        </p:nvSpPr>
        <p:spPr bwMode="auto">
          <a:xfrm>
            <a:off x="6115050" y="5708650"/>
            <a:ext cx="51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Trebuchet MS" pitchFamily="34" charset="0"/>
              </a:rPr>
              <a:t>T1</a:t>
            </a:r>
          </a:p>
        </p:txBody>
      </p:sp>
      <p:sp>
        <p:nvSpPr>
          <p:cNvPr id="8221" name="Text Box 46"/>
          <p:cNvSpPr txBox="1">
            <a:spLocks noChangeArrowheads="1"/>
          </p:cNvSpPr>
          <p:nvPr/>
        </p:nvSpPr>
        <p:spPr bwMode="auto">
          <a:xfrm>
            <a:off x="7385050" y="5359400"/>
            <a:ext cx="1206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Trebuchet MS" pitchFamily="34" charset="0"/>
              </a:rPr>
              <a:t>Optical fiber</a:t>
            </a:r>
          </a:p>
        </p:txBody>
      </p:sp>
      <p:sp>
        <p:nvSpPr>
          <p:cNvPr id="8222" name="Oval 6"/>
          <p:cNvSpPr>
            <a:spLocks noChangeAspect="1" noChangeArrowheads="1"/>
          </p:cNvSpPr>
          <p:nvPr/>
        </p:nvSpPr>
        <p:spPr bwMode="auto">
          <a:xfrm>
            <a:off x="5794375" y="2863850"/>
            <a:ext cx="182563" cy="1825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Oval 5"/>
          <p:cNvSpPr>
            <a:spLocks noChangeAspect="1" noChangeArrowheads="1"/>
          </p:cNvSpPr>
          <p:nvPr/>
        </p:nvSpPr>
        <p:spPr bwMode="auto">
          <a:xfrm>
            <a:off x="6738938" y="2097088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Oval 9"/>
          <p:cNvSpPr>
            <a:spLocks noChangeAspect="1" noChangeArrowheads="1"/>
          </p:cNvSpPr>
          <p:nvPr/>
        </p:nvSpPr>
        <p:spPr bwMode="auto">
          <a:xfrm>
            <a:off x="7591425" y="2293938"/>
            <a:ext cx="182563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11"/>
          <p:cNvSpPr>
            <a:spLocks noChangeAspect="1" noChangeArrowheads="1"/>
          </p:cNvSpPr>
          <p:nvPr/>
        </p:nvSpPr>
        <p:spPr bwMode="auto">
          <a:xfrm>
            <a:off x="7424738" y="1487488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Oval 10"/>
          <p:cNvSpPr>
            <a:spLocks noChangeAspect="1" noChangeArrowheads="1"/>
          </p:cNvSpPr>
          <p:nvPr/>
        </p:nvSpPr>
        <p:spPr bwMode="auto">
          <a:xfrm>
            <a:off x="8262938" y="2859088"/>
            <a:ext cx="182562" cy="1825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Oval 8"/>
          <p:cNvSpPr>
            <a:spLocks noChangeAspect="1" noChangeArrowheads="1"/>
          </p:cNvSpPr>
          <p:nvPr/>
        </p:nvSpPr>
        <p:spPr bwMode="auto">
          <a:xfrm>
            <a:off x="7805738" y="3163888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Oval 7"/>
          <p:cNvSpPr>
            <a:spLocks noChangeAspect="1" noChangeArrowheads="1"/>
          </p:cNvSpPr>
          <p:nvPr/>
        </p:nvSpPr>
        <p:spPr bwMode="auto">
          <a:xfrm>
            <a:off x="6573838" y="3443288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6" y="1296193"/>
            <a:ext cx="7772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Can any metric be </a:t>
            </a:r>
            <a:r>
              <a:rPr lang="en-US" sz="2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approximated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by a </a:t>
            </a:r>
            <a:r>
              <a:rPr lang="en-US" sz="2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tree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metric?</a:t>
            </a:r>
          </a:p>
        </p:txBody>
      </p:sp>
      <p:sp>
        <p:nvSpPr>
          <p:cNvPr id="29708" name="AutoShape 22"/>
          <p:cNvSpPr>
            <a:spLocks noChangeAspect="1" noChangeArrowheads="1"/>
          </p:cNvSpPr>
          <p:nvPr/>
        </p:nvSpPr>
        <p:spPr bwMode="auto">
          <a:xfrm>
            <a:off x="2087563" y="4175127"/>
            <a:ext cx="323850" cy="511175"/>
          </a:xfrm>
          <a:prstGeom prst="downArrow">
            <a:avLst>
              <a:gd name="adj1" fmla="val 50000"/>
              <a:gd name="adj2" fmla="val 394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AutoShape 23"/>
          <p:cNvSpPr>
            <a:spLocks noChangeAspect="1" noChangeArrowheads="1"/>
          </p:cNvSpPr>
          <p:nvPr/>
        </p:nvSpPr>
        <p:spPr bwMode="auto">
          <a:xfrm>
            <a:off x="3832225" y="5394325"/>
            <a:ext cx="1778000" cy="487363"/>
          </a:xfrm>
          <a:prstGeom prst="rightArrow">
            <a:avLst>
              <a:gd name="adj1" fmla="val 50000"/>
              <a:gd name="adj2" fmla="val 912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AutoShape 44"/>
          <p:cNvSpPr>
            <a:spLocks noChangeAspect="1" noChangeArrowheads="1"/>
          </p:cNvSpPr>
          <p:nvPr/>
        </p:nvSpPr>
        <p:spPr bwMode="auto">
          <a:xfrm>
            <a:off x="6885782" y="4425953"/>
            <a:ext cx="312737" cy="360363"/>
          </a:xfrm>
          <a:prstGeom prst="upArrow">
            <a:avLst>
              <a:gd name="adj1" fmla="val 50000"/>
              <a:gd name="adj2" fmla="val 288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AutoShape 45"/>
          <p:cNvSpPr>
            <a:spLocks noChangeAspect="1" noChangeArrowheads="1"/>
          </p:cNvSpPr>
          <p:nvPr/>
        </p:nvSpPr>
        <p:spPr bwMode="auto">
          <a:xfrm>
            <a:off x="3729038" y="3524250"/>
            <a:ext cx="2287587" cy="198438"/>
          </a:xfrm>
          <a:prstGeom prst="rightArrow">
            <a:avLst>
              <a:gd name="adj1" fmla="val 50000"/>
              <a:gd name="adj2" fmla="val 28819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Text Box 46"/>
          <p:cNvSpPr txBox="1">
            <a:spLocks noChangeAspect="1" noChangeArrowheads="1"/>
          </p:cNvSpPr>
          <p:nvPr/>
        </p:nvSpPr>
        <p:spPr bwMode="auto">
          <a:xfrm>
            <a:off x="-111578" y="4229102"/>
            <a:ext cx="2365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itchFamily="34" charset="0"/>
              </a:rPr>
              <a:t>Approximately</a:t>
            </a:r>
          </a:p>
        </p:txBody>
      </p:sp>
      <p:sp>
        <p:nvSpPr>
          <p:cNvPr id="29723" name="Text Box 47"/>
          <p:cNvSpPr txBox="1">
            <a:spLocks noChangeAspect="1" noChangeArrowheads="1"/>
          </p:cNvSpPr>
          <p:nvPr/>
        </p:nvSpPr>
        <p:spPr bwMode="auto">
          <a:xfrm>
            <a:off x="3586163" y="5019675"/>
            <a:ext cx="23955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latin typeface="Trebuchet MS" pitchFamily="34" charset="0"/>
              </a:rPr>
              <a:t>Easy solution</a:t>
            </a:r>
          </a:p>
        </p:txBody>
      </p:sp>
      <p:sp>
        <p:nvSpPr>
          <p:cNvPr id="19504" name="Text Box 48"/>
          <p:cNvSpPr txBox="1">
            <a:spLocks noChangeAspect="1" noChangeArrowheads="1"/>
          </p:cNvSpPr>
          <p:nvPr/>
        </p:nvSpPr>
        <p:spPr bwMode="auto">
          <a:xfrm>
            <a:off x="3419475" y="2544763"/>
            <a:ext cx="2908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latin typeface="Trebuchet MS" pitchFamily="34" charset="0"/>
              </a:rPr>
              <a:t>Approximately optimal 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50" name="Line 18"/>
          <p:cNvSpPr>
            <a:spLocks noChangeShapeType="1"/>
          </p:cNvSpPr>
          <p:nvPr/>
        </p:nvSpPr>
        <p:spPr bwMode="auto">
          <a:xfrm flipV="1">
            <a:off x="6037263" y="5583238"/>
            <a:ext cx="655637" cy="26035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" name="Line 19"/>
          <p:cNvSpPr>
            <a:spLocks noChangeShapeType="1"/>
          </p:cNvSpPr>
          <p:nvPr/>
        </p:nvSpPr>
        <p:spPr bwMode="auto">
          <a:xfrm flipH="1" flipV="1">
            <a:off x="6692900" y="5583238"/>
            <a:ext cx="80963" cy="7842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" name="Line 20"/>
          <p:cNvSpPr>
            <a:spLocks noChangeShapeType="1"/>
          </p:cNvSpPr>
          <p:nvPr/>
        </p:nvSpPr>
        <p:spPr bwMode="auto">
          <a:xfrm flipV="1">
            <a:off x="6692900" y="5148263"/>
            <a:ext cx="244475" cy="434975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7756525" y="5321301"/>
            <a:ext cx="712788" cy="493712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>
            <a:off x="7637463" y="4538663"/>
            <a:ext cx="152400" cy="838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 flipV="1">
            <a:off x="8086725" y="5834063"/>
            <a:ext cx="312738" cy="257175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" name="Line 30"/>
          <p:cNvSpPr>
            <a:spLocks noChangeShapeType="1"/>
          </p:cNvSpPr>
          <p:nvPr/>
        </p:nvSpPr>
        <p:spPr bwMode="auto">
          <a:xfrm>
            <a:off x="6692900" y="5605463"/>
            <a:ext cx="1676400" cy="228600"/>
          </a:xfrm>
          <a:prstGeom prst="line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Oval 32"/>
          <p:cNvSpPr>
            <a:spLocks noChangeAspect="1" noChangeArrowheads="1"/>
          </p:cNvSpPr>
          <p:nvPr/>
        </p:nvSpPr>
        <p:spPr bwMode="auto">
          <a:xfrm>
            <a:off x="6646863" y="5543551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6"/>
          <p:cNvSpPr>
            <a:spLocks noChangeAspect="1" noChangeArrowheads="1"/>
          </p:cNvSpPr>
          <p:nvPr/>
        </p:nvSpPr>
        <p:spPr bwMode="auto">
          <a:xfrm>
            <a:off x="5930900" y="5776913"/>
            <a:ext cx="182563" cy="1825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5"/>
          <p:cNvSpPr>
            <a:spLocks noChangeAspect="1" noChangeArrowheads="1"/>
          </p:cNvSpPr>
          <p:nvPr/>
        </p:nvSpPr>
        <p:spPr bwMode="auto">
          <a:xfrm>
            <a:off x="6875463" y="5010151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9"/>
          <p:cNvSpPr>
            <a:spLocks noChangeAspect="1" noChangeArrowheads="1"/>
          </p:cNvSpPr>
          <p:nvPr/>
        </p:nvSpPr>
        <p:spPr bwMode="auto">
          <a:xfrm>
            <a:off x="7727950" y="5207001"/>
            <a:ext cx="182563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1"/>
          <p:cNvSpPr>
            <a:spLocks noChangeAspect="1" noChangeArrowheads="1"/>
          </p:cNvSpPr>
          <p:nvPr/>
        </p:nvSpPr>
        <p:spPr bwMode="auto">
          <a:xfrm>
            <a:off x="7561263" y="4400551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10"/>
          <p:cNvSpPr>
            <a:spLocks noChangeAspect="1" noChangeArrowheads="1"/>
          </p:cNvSpPr>
          <p:nvPr/>
        </p:nvSpPr>
        <p:spPr bwMode="auto">
          <a:xfrm>
            <a:off x="8399463" y="5772151"/>
            <a:ext cx="182562" cy="1825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8"/>
          <p:cNvSpPr>
            <a:spLocks noChangeAspect="1" noChangeArrowheads="1"/>
          </p:cNvSpPr>
          <p:nvPr/>
        </p:nvSpPr>
        <p:spPr bwMode="auto">
          <a:xfrm>
            <a:off x="7942263" y="6076951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7"/>
          <p:cNvSpPr>
            <a:spLocks noChangeAspect="1" noChangeArrowheads="1"/>
          </p:cNvSpPr>
          <p:nvPr/>
        </p:nvSpPr>
        <p:spPr bwMode="auto">
          <a:xfrm>
            <a:off x="6710363" y="6356351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 flipV="1">
            <a:off x="935152" y="5411789"/>
            <a:ext cx="655637" cy="26035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flipH="1" flipV="1">
            <a:off x="1590789" y="5411789"/>
            <a:ext cx="80963" cy="7842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V="1">
            <a:off x="1590789" y="4976814"/>
            <a:ext cx="244475" cy="4349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" name="Line 24"/>
          <p:cNvSpPr>
            <a:spLocks noChangeShapeType="1"/>
          </p:cNvSpPr>
          <p:nvPr/>
        </p:nvSpPr>
        <p:spPr bwMode="auto">
          <a:xfrm>
            <a:off x="2654414" y="5149852"/>
            <a:ext cx="712788" cy="493712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>
            <a:off x="2535352" y="4367214"/>
            <a:ext cx="152400" cy="838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" name="Line 29"/>
          <p:cNvSpPr>
            <a:spLocks noChangeShapeType="1"/>
          </p:cNvSpPr>
          <p:nvPr/>
        </p:nvSpPr>
        <p:spPr bwMode="auto">
          <a:xfrm flipV="1">
            <a:off x="2984614" y="5662614"/>
            <a:ext cx="312738" cy="2571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" name="Line 30"/>
          <p:cNvSpPr>
            <a:spLocks noChangeShapeType="1"/>
          </p:cNvSpPr>
          <p:nvPr/>
        </p:nvSpPr>
        <p:spPr bwMode="auto">
          <a:xfrm>
            <a:off x="1620952" y="5434014"/>
            <a:ext cx="1676400" cy="2286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" name="Oval 32"/>
          <p:cNvSpPr>
            <a:spLocks noChangeAspect="1" noChangeArrowheads="1"/>
          </p:cNvSpPr>
          <p:nvPr/>
        </p:nvSpPr>
        <p:spPr bwMode="auto">
          <a:xfrm>
            <a:off x="1544752" y="5372102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6"/>
          <p:cNvSpPr>
            <a:spLocks noChangeAspect="1" noChangeArrowheads="1"/>
          </p:cNvSpPr>
          <p:nvPr/>
        </p:nvSpPr>
        <p:spPr bwMode="auto">
          <a:xfrm>
            <a:off x="828789" y="5605464"/>
            <a:ext cx="182563" cy="1825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5"/>
          <p:cNvSpPr>
            <a:spLocks noChangeAspect="1" noChangeArrowheads="1"/>
          </p:cNvSpPr>
          <p:nvPr/>
        </p:nvSpPr>
        <p:spPr bwMode="auto">
          <a:xfrm>
            <a:off x="1773352" y="4838702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9"/>
          <p:cNvSpPr>
            <a:spLocks noChangeAspect="1" noChangeArrowheads="1"/>
          </p:cNvSpPr>
          <p:nvPr/>
        </p:nvSpPr>
        <p:spPr bwMode="auto">
          <a:xfrm>
            <a:off x="2625839" y="5035552"/>
            <a:ext cx="182563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11"/>
          <p:cNvSpPr>
            <a:spLocks noChangeAspect="1" noChangeArrowheads="1"/>
          </p:cNvSpPr>
          <p:nvPr/>
        </p:nvSpPr>
        <p:spPr bwMode="auto">
          <a:xfrm>
            <a:off x="2459152" y="4229102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0"/>
          <p:cNvSpPr>
            <a:spLocks noChangeAspect="1" noChangeArrowheads="1"/>
          </p:cNvSpPr>
          <p:nvPr/>
        </p:nvSpPr>
        <p:spPr bwMode="auto">
          <a:xfrm>
            <a:off x="3297352" y="5600702"/>
            <a:ext cx="182562" cy="1825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8"/>
          <p:cNvSpPr>
            <a:spLocks noChangeAspect="1" noChangeArrowheads="1"/>
          </p:cNvSpPr>
          <p:nvPr/>
        </p:nvSpPr>
        <p:spPr bwMode="auto">
          <a:xfrm>
            <a:off x="2840152" y="5905502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7"/>
          <p:cNvSpPr>
            <a:spLocks noChangeAspect="1" noChangeArrowheads="1"/>
          </p:cNvSpPr>
          <p:nvPr/>
        </p:nvSpPr>
        <p:spPr bwMode="auto">
          <a:xfrm>
            <a:off x="1608252" y="6184902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>
            <a:off x="6915945" y="3240996"/>
            <a:ext cx="1219200" cy="5334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" name="Line 15"/>
          <p:cNvSpPr>
            <a:spLocks noChangeShapeType="1"/>
          </p:cNvSpPr>
          <p:nvPr/>
        </p:nvSpPr>
        <p:spPr bwMode="auto">
          <a:xfrm flipH="1" flipV="1">
            <a:off x="7130257" y="2769508"/>
            <a:ext cx="409575" cy="857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" name="Line 16"/>
          <p:cNvSpPr>
            <a:spLocks noChangeShapeType="1"/>
          </p:cNvSpPr>
          <p:nvPr/>
        </p:nvSpPr>
        <p:spPr bwMode="auto">
          <a:xfrm>
            <a:off x="7539832" y="2855233"/>
            <a:ext cx="246063" cy="87313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" name="Line 17"/>
          <p:cNvSpPr>
            <a:spLocks noChangeShapeType="1"/>
          </p:cNvSpPr>
          <p:nvPr/>
        </p:nvSpPr>
        <p:spPr bwMode="auto">
          <a:xfrm>
            <a:off x="7785895" y="2942546"/>
            <a:ext cx="163512" cy="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" name="Line 18"/>
          <p:cNvSpPr>
            <a:spLocks noChangeShapeType="1"/>
          </p:cNvSpPr>
          <p:nvPr/>
        </p:nvSpPr>
        <p:spPr bwMode="auto">
          <a:xfrm flipV="1">
            <a:off x="6230145" y="3204483"/>
            <a:ext cx="655637" cy="2603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5" name="Line 19"/>
          <p:cNvSpPr>
            <a:spLocks noChangeShapeType="1"/>
          </p:cNvSpPr>
          <p:nvPr/>
        </p:nvSpPr>
        <p:spPr bwMode="auto">
          <a:xfrm flipH="1" flipV="1">
            <a:off x="6885782" y="3204483"/>
            <a:ext cx="80963" cy="7842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" name="Line 20"/>
          <p:cNvSpPr>
            <a:spLocks noChangeShapeType="1"/>
          </p:cNvSpPr>
          <p:nvPr/>
        </p:nvSpPr>
        <p:spPr bwMode="auto">
          <a:xfrm flipV="1">
            <a:off x="6885782" y="2769508"/>
            <a:ext cx="244475" cy="4349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/>
        </p:nvSpPr>
        <p:spPr bwMode="auto">
          <a:xfrm flipH="1">
            <a:off x="7539832" y="2159908"/>
            <a:ext cx="246063" cy="6953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" name="Line 22"/>
          <p:cNvSpPr>
            <a:spLocks noChangeShapeType="1"/>
          </p:cNvSpPr>
          <p:nvPr/>
        </p:nvSpPr>
        <p:spPr bwMode="auto">
          <a:xfrm>
            <a:off x="7785895" y="2942546"/>
            <a:ext cx="385762" cy="7905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9" name="Line 24"/>
          <p:cNvSpPr>
            <a:spLocks noChangeShapeType="1"/>
          </p:cNvSpPr>
          <p:nvPr/>
        </p:nvSpPr>
        <p:spPr bwMode="auto">
          <a:xfrm>
            <a:off x="7949407" y="2942546"/>
            <a:ext cx="712788" cy="493712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" name="Line 25"/>
          <p:cNvSpPr>
            <a:spLocks noChangeShapeType="1"/>
          </p:cNvSpPr>
          <p:nvPr/>
        </p:nvSpPr>
        <p:spPr bwMode="auto">
          <a:xfrm>
            <a:off x="6258720" y="3550558"/>
            <a:ext cx="685800" cy="457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 flipV="1">
            <a:off x="7068345" y="3760108"/>
            <a:ext cx="1066800" cy="3048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" name="Line 28"/>
          <p:cNvSpPr>
            <a:spLocks noChangeShapeType="1"/>
          </p:cNvSpPr>
          <p:nvPr/>
        </p:nvSpPr>
        <p:spPr bwMode="auto">
          <a:xfrm>
            <a:off x="7830345" y="2159908"/>
            <a:ext cx="152400" cy="838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" name="Line 29"/>
          <p:cNvSpPr>
            <a:spLocks noChangeShapeType="1"/>
          </p:cNvSpPr>
          <p:nvPr/>
        </p:nvSpPr>
        <p:spPr bwMode="auto">
          <a:xfrm flipV="1">
            <a:off x="8279607" y="3455308"/>
            <a:ext cx="312738" cy="2571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>
            <a:off x="6915945" y="3226708"/>
            <a:ext cx="1676400" cy="228600"/>
          </a:xfrm>
          <a:prstGeom prst="line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" name="Line 31"/>
          <p:cNvSpPr>
            <a:spLocks noChangeShapeType="1"/>
          </p:cNvSpPr>
          <p:nvPr/>
        </p:nvSpPr>
        <p:spPr bwMode="auto">
          <a:xfrm flipV="1">
            <a:off x="6230145" y="2788558"/>
            <a:ext cx="857250" cy="66675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" name="Oval 32"/>
          <p:cNvSpPr>
            <a:spLocks noChangeAspect="1" noChangeArrowheads="1"/>
          </p:cNvSpPr>
          <p:nvPr/>
        </p:nvSpPr>
        <p:spPr bwMode="auto">
          <a:xfrm>
            <a:off x="6839745" y="3164796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6"/>
          <p:cNvSpPr>
            <a:spLocks noChangeAspect="1" noChangeArrowheads="1"/>
          </p:cNvSpPr>
          <p:nvPr/>
        </p:nvSpPr>
        <p:spPr bwMode="auto">
          <a:xfrm>
            <a:off x="6123782" y="3398158"/>
            <a:ext cx="182563" cy="1825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5"/>
          <p:cNvSpPr>
            <a:spLocks noChangeAspect="1" noChangeArrowheads="1"/>
          </p:cNvSpPr>
          <p:nvPr/>
        </p:nvSpPr>
        <p:spPr bwMode="auto">
          <a:xfrm>
            <a:off x="7068345" y="2631396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9"/>
          <p:cNvSpPr>
            <a:spLocks noChangeAspect="1" noChangeArrowheads="1"/>
          </p:cNvSpPr>
          <p:nvPr/>
        </p:nvSpPr>
        <p:spPr bwMode="auto">
          <a:xfrm>
            <a:off x="7920832" y="2828246"/>
            <a:ext cx="182563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11"/>
          <p:cNvSpPr>
            <a:spLocks noChangeAspect="1" noChangeArrowheads="1"/>
          </p:cNvSpPr>
          <p:nvPr/>
        </p:nvSpPr>
        <p:spPr bwMode="auto">
          <a:xfrm>
            <a:off x="7754145" y="2021796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10"/>
          <p:cNvSpPr>
            <a:spLocks noChangeAspect="1" noChangeArrowheads="1"/>
          </p:cNvSpPr>
          <p:nvPr/>
        </p:nvSpPr>
        <p:spPr bwMode="auto">
          <a:xfrm>
            <a:off x="8592345" y="3393396"/>
            <a:ext cx="182562" cy="1825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8"/>
          <p:cNvSpPr>
            <a:spLocks noChangeAspect="1" noChangeArrowheads="1"/>
          </p:cNvSpPr>
          <p:nvPr/>
        </p:nvSpPr>
        <p:spPr bwMode="auto">
          <a:xfrm>
            <a:off x="8135145" y="3698196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7"/>
          <p:cNvSpPr>
            <a:spLocks noChangeAspect="1" noChangeArrowheads="1"/>
          </p:cNvSpPr>
          <p:nvPr/>
        </p:nvSpPr>
        <p:spPr bwMode="auto">
          <a:xfrm>
            <a:off x="6903245" y="3977596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4" name="Line 12"/>
          <p:cNvSpPr>
            <a:spLocks noChangeShapeType="1"/>
          </p:cNvSpPr>
          <p:nvPr/>
        </p:nvSpPr>
        <p:spPr bwMode="auto">
          <a:xfrm>
            <a:off x="1406640" y="3292475"/>
            <a:ext cx="1219200" cy="5334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" name="Line 15"/>
          <p:cNvSpPr>
            <a:spLocks noChangeShapeType="1"/>
          </p:cNvSpPr>
          <p:nvPr/>
        </p:nvSpPr>
        <p:spPr bwMode="auto">
          <a:xfrm flipH="1" flipV="1">
            <a:off x="1620952" y="2820987"/>
            <a:ext cx="409575" cy="857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" name="Line 16"/>
          <p:cNvSpPr>
            <a:spLocks noChangeShapeType="1"/>
          </p:cNvSpPr>
          <p:nvPr/>
        </p:nvSpPr>
        <p:spPr bwMode="auto">
          <a:xfrm>
            <a:off x="2030527" y="2906712"/>
            <a:ext cx="246063" cy="87313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7" name="Line 17"/>
          <p:cNvSpPr>
            <a:spLocks noChangeShapeType="1"/>
          </p:cNvSpPr>
          <p:nvPr/>
        </p:nvSpPr>
        <p:spPr bwMode="auto">
          <a:xfrm>
            <a:off x="2276590" y="2994025"/>
            <a:ext cx="163512" cy="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" name="Line 18"/>
          <p:cNvSpPr>
            <a:spLocks noChangeShapeType="1"/>
          </p:cNvSpPr>
          <p:nvPr/>
        </p:nvSpPr>
        <p:spPr bwMode="auto">
          <a:xfrm flipV="1">
            <a:off x="720840" y="3255962"/>
            <a:ext cx="655637" cy="26035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" name="Line 19"/>
          <p:cNvSpPr>
            <a:spLocks noChangeShapeType="1"/>
          </p:cNvSpPr>
          <p:nvPr/>
        </p:nvSpPr>
        <p:spPr bwMode="auto">
          <a:xfrm flipH="1" flipV="1">
            <a:off x="1376477" y="3255962"/>
            <a:ext cx="80963" cy="7842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" name="Line 20"/>
          <p:cNvSpPr>
            <a:spLocks noChangeShapeType="1"/>
          </p:cNvSpPr>
          <p:nvPr/>
        </p:nvSpPr>
        <p:spPr bwMode="auto">
          <a:xfrm flipV="1">
            <a:off x="1376477" y="2820987"/>
            <a:ext cx="244475" cy="4349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" name="Line 21"/>
          <p:cNvSpPr>
            <a:spLocks noChangeShapeType="1"/>
          </p:cNvSpPr>
          <p:nvPr/>
        </p:nvSpPr>
        <p:spPr bwMode="auto">
          <a:xfrm flipH="1">
            <a:off x="2030527" y="2211387"/>
            <a:ext cx="246063" cy="69532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" name="Line 22"/>
          <p:cNvSpPr>
            <a:spLocks noChangeShapeType="1"/>
          </p:cNvSpPr>
          <p:nvPr/>
        </p:nvSpPr>
        <p:spPr bwMode="auto">
          <a:xfrm>
            <a:off x="2276590" y="2994025"/>
            <a:ext cx="385762" cy="7905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" name="Line 24"/>
          <p:cNvSpPr>
            <a:spLocks noChangeShapeType="1"/>
          </p:cNvSpPr>
          <p:nvPr/>
        </p:nvSpPr>
        <p:spPr bwMode="auto">
          <a:xfrm>
            <a:off x="2440102" y="2994025"/>
            <a:ext cx="712788" cy="493712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" name="Line 25"/>
          <p:cNvSpPr>
            <a:spLocks noChangeShapeType="1"/>
          </p:cNvSpPr>
          <p:nvPr/>
        </p:nvSpPr>
        <p:spPr bwMode="auto">
          <a:xfrm>
            <a:off x="749415" y="3602037"/>
            <a:ext cx="685800" cy="457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" name="Line 26"/>
          <p:cNvSpPr>
            <a:spLocks noChangeShapeType="1"/>
          </p:cNvSpPr>
          <p:nvPr/>
        </p:nvSpPr>
        <p:spPr bwMode="auto">
          <a:xfrm flipV="1">
            <a:off x="1559040" y="3811587"/>
            <a:ext cx="1066800" cy="3048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" name="Line 28"/>
          <p:cNvSpPr>
            <a:spLocks noChangeShapeType="1"/>
          </p:cNvSpPr>
          <p:nvPr/>
        </p:nvSpPr>
        <p:spPr bwMode="auto">
          <a:xfrm>
            <a:off x="2321040" y="2211387"/>
            <a:ext cx="152400" cy="8382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" name="Line 29"/>
          <p:cNvSpPr>
            <a:spLocks noChangeShapeType="1"/>
          </p:cNvSpPr>
          <p:nvPr/>
        </p:nvSpPr>
        <p:spPr bwMode="auto">
          <a:xfrm flipV="1">
            <a:off x="2770302" y="3506787"/>
            <a:ext cx="312738" cy="257175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" name="Line 30"/>
          <p:cNvSpPr>
            <a:spLocks noChangeShapeType="1"/>
          </p:cNvSpPr>
          <p:nvPr/>
        </p:nvSpPr>
        <p:spPr bwMode="auto">
          <a:xfrm>
            <a:off x="1406640" y="3278187"/>
            <a:ext cx="1676400" cy="22860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9" name="Line 31"/>
          <p:cNvSpPr>
            <a:spLocks noChangeShapeType="1"/>
          </p:cNvSpPr>
          <p:nvPr/>
        </p:nvSpPr>
        <p:spPr bwMode="auto">
          <a:xfrm flipV="1">
            <a:off x="720840" y="2840037"/>
            <a:ext cx="857250" cy="666750"/>
          </a:xfrm>
          <a:prstGeom prst="line">
            <a:avLst/>
          </a:prstGeom>
          <a:noFill/>
          <a:ln w="25400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" name="Oval 32"/>
          <p:cNvSpPr>
            <a:spLocks noChangeAspect="1" noChangeArrowheads="1"/>
          </p:cNvSpPr>
          <p:nvPr/>
        </p:nvSpPr>
        <p:spPr bwMode="auto">
          <a:xfrm>
            <a:off x="1330440" y="3216275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Oval 6"/>
          <p:cNvSpPr>
            <a:spLocks noChangeAspect="1" noChangeArrowheads="1"/>
          </p:cNvSpPr>
          <p:nvPr/>
        </p:nvSpPr>
        <p:spPr bwMode="auto">
          <a:xfrm>
            <a:off x="614477" y="3449637"/>
            <a:ext cx="182563" cy="1825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5"/>
          <p:cNvSpPr>
            <a:spLocks noChangeAspect="1" noChangeArrowheads="1"/>
          </p:cNvSpPr>
          <p:nvPr/>
        </p:nvSpPr>
        <p:spPr bwMode="auto">
          <a:xfrm>
            <a:off x="1559040" y="2682875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9"/>
          <p:cNvSpPr>
            <a:spLocks noChangeAspect="1" noChangeArrowheads="1"/>
          </p:cNvSpPr>
          <p:nvPr/>
        </p:nvSpPr>
        <p:spPr bwMode="auto">
          <a:xfrm>
            <a:off x="2411527" y="2879725"/>
            <a:ext cx="182563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Oval 11"/>
          <p:cNvSpPr>
            <a:spLocks noChangeAspect="1" noChangeArrowheads="1"/>
          </p:cNvSpPr>
          <p:nvPr/>
        </p:nvSpPr>
        <p:spPr bwMode="auto">
          <a:xfrm>
            <a:off x="2244840" y="2073275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Oval 10"/>
          <p:cNvSpPr>
            <a:spLocks noChangeAspect="1" noChangeArrowheads="1"/>
          </p:cNvSpPr>
          <p:nvPr/>
        </p:nvSpPr>
        <p:spPr bwMode="auto">
          <a:xfrm>
            <a:off x="3083040" y="3444875"/>
            <a:ext cx="182562" cy="1825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Oval 8"/>
          <p:cNvSpPr>
            <a:spLocks noChangeAspect="1" noChangeArrowheads="1"/>
          </p:cNvSpPr>
          <p:nvPr/>
        </p:nvSpPr>
        <p:spPr bwMode="auto">
          <a:xfrm>
            <a:off x="2625840" y="3749675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Oval 7"/>
          <p:cNvSpPr>
            <a:spLocks noChangeAspect="1" noChangeArrowheads="1"/>
          </p:cNvSpPr>
          <p:nvPr/>
        </p:nvSpPr>
        <p:spPr bwMode="auto">
          <a:xfrm>
            <a:off x="1393940" y="4029075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21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1" grpId="0" animBg="1"/>
      <p:bldP spid="195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cycle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4035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Shortest path metric on a cycle.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715000" y="1981200"/>
            <a:ext cx="2819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56388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7086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8"/>
          <p:cNvSpPr>
            <a:spLocks noChangeArrowheads="1"/>
          </p:cNvSpPr>
          <p:nvPr/>
        </p:nvSpPr>
        <p:spPr bwMode="auto">
          <a:xfrm>
            <a:off x="7086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9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10"/>
          <p:cNvSpPr>
            <a:spLocks noChangeArrowheads="1"/>
          </p:cNvSpPr>
          <p:nvPr/>
        </p:nvSpPr>
        <p:spPr bwMode="auto">
          <a:xfrm>
            <a:off x="6248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Oval 11"/>
          <p:cNvSpPr>
            <a:spLocks noChangeArrowheads="1"/>
          </p:cNvSpPr>
          <p:nvPr/>
        </p:nvSpPr>
        <p:spPr bwMode="auto">
          <a:xfrm>
            <a:off x="7924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Oval 12"/>
          <p:cNvSpPr>
            <a:spLocks noChangeArrowheads="1"/>
          </p:cNvSpPr>
          <p:nvPr/>
        </p:nvSpPr>
        <p:spPr bwMode="auto">
          <a:xfrm>
            <a:off x="7848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13"/>
          <p:cNvSpPr>
            <a:spLocks noChangeArrowheads="1"/>
          </p:cNvSpPr>
          <p:nvPr/>
        </p:nvSpPr>
        <p:spPr bwMode="auto">
          <a:xfrm>
            <a:off x="8458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6553200" y="1600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8382000" y="2743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0735" name="Text Box 16"/>
          <p:cNvSpPr txBox="1">
            <a:spLocks noChangeArrowheads="1"/>
          </p:cNvSpPr>
          <p:nvPr/>
        </p:nvSpPr>
        <p:spPr bwMode="auto">
          <a:xfrm>
            <a:off x="7543800" y="3048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6477000" y="3124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5638800" y="28194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>
            <a:off x="5715000" y="1905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8153400" y="1905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7391400" y="1600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</p:spTree>
  </p:cSld>
  <p:clrMapOvr>
    <a:masterClrMapping/>
  </p:clrMapOvr>
  <p:transition advTm="3137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638800" cy="4525963"/>
              </a:xfrm>
            </p:spPr>
            <p:txBody>
              <a:bodyPr/>
              <a:lstStyle/>
              <a:p>
                <a:pPr eaLnBrk="1" hangingPunct="1"/>
                <a:r>
                  <a:rPr lang="en-US" sz="2000" dirty="0" smtClean="0"/>
                  <a:t>Shortest path metric on a cycle.</a:t>
                </a:r>
              </a:p>
              <a:p>
                <a:pPr eaLnBrk="1" hangingPunct="1"/>
                <a:endParaRPr lang="en-US" sz="2000" dirty="0" smtClean="0"/>
              </a:p>
              <a:p>
                <a:pPr eaLnBrk="1" hangingPunct="1"/>
                <a:r>
                  <a:rPr lang="en-US" sz="2000" dirty="0" smtClean="0"/>
                  <a:t>[</a:t>
                </a:r>
                <a:r>
                  <a:rPr lang="en-US" sz="20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Rabinovich-Raz98, Gupta01</a:t>
                </a:r>
                <a:r>
                  <a:rPr lang="en-US" sz="2000" dirty="0" smtClean="0"/>
                  <a:t>] </a:t>
                </a:r>
              </a:p>
              <a:p>
                <a:pPr eaLnBrk="1" hangingPunct="1">
                  <a:buFontTx/>
                  <a:buNone/>
                </a:pPr>
                <a:r>
                  <a:rPr lang="en-US" sz="2000" dirty="0" smtClean="0"/>
                  <a:t>Any embedding of this metric into</a:t>
                </a:r>
              </a:p>
              <a:p>
                <a:pPr eaLnBrk="1" hangingPunct="1">
                  <a:buFontTx/>
                  <a:buNone/>
                </a:pPr>
                <a:r>
                  <a:rPr lang="en-US" sz="2000" dirty="0" smtClean="0"/>
                  <a:t> a tree incurs distortion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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4"/>
                    </a:solidFill>
                  </a:rPr>
                  <a:t>.</a:t>
                </a:r>
                <a:endParaRPr lang="en-US" sz="2000" dirty="0" smtClean="0">
                  <a:solidFill>
                    <a:schemeClr val="folHlink"/>
                  </a:solidFill>
                </a:endParaRPr>
              </a:p>
              <a:p>
                <a:pPr eaLnBrk="1" hangingPunct="1">
                  <a:buFontTx/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638800" cy="4525963"/>
              </a:xfrm>
              <a:blipFill rotWithShape="1">
                <a:blip r:embed="rId2"/>
                <a:stretch>
                  <a:fillRect l="-108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5715000" y="1981200"/>
            <a:ext cx="2819400" cy="1143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6388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7086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7086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6248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7924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7848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8458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553200" y="1600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8382000" y="2743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6477000" y="3124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5638800" y="28194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5715000" y="1905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8153400" y="19050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7391400" y="1600200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8000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Princeton 2011</a:t>
            </a:r>
            <a:endParaRPr lang="en-US"/>
          </a:p>
        </p:txBody>
      </p:sp>
      <p:sp>
        <p:nvSpPr>
          <p:cNvPr id="3" name="Multiply 2"/>
          <p:cNvSpPr/>
          <p:nvPr/>
        </p:nvSpPr>
        <p:spPr bwMode="auto">
          <a:xfrm>
            <a:off x="7315200" y="2819400"/>
            <a:ext cx="609600" cy="579438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Tm="2643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&quot;c:\Program Files\gs\gs8.14\bin\gswin32c&quot;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8.9|12.7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8.9|12.7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9.1|7.1|19.8|3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8.9|15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0.5|0.3|4.1|1.4|7.4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0.5|0.3|4.1|1.4|7.4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0.5|0.3|4.1|1.4|7.4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8.9|12.7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8.9|12.7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8.9|12.7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8.9|12.7|3.4"/>
</p:tagLst>
</file>

<file path=ppt/theme/theme1.xml><?xml version="1.0" encoding="utf-8"?>
<a:theme xmlns:a="http://schemas.openxmlformats.org/drawingml/2006/main" name="Default Design">
  <a:themeElements>
    <a:clrScheme name="Custom 1">
      <a:dk1>
        <a:srgbClr val="FFFFFF"/>
      </a:dk1>
      <a:lt1>
        <a:srgbClr val="F5C040"/>
      </a:lt1>
      <a:dk2>
        <a:srgbClr val="E389D0"/>
      </a:dk2>
      <a:lt2>
        <a:srgbClr val="A5D028"/>
      </a:lt2>
      <a:accent1>
        <a:srgbClr val="9CE2AD"/>
      </a:accent1>
      <a:accent2>
        <a:srgbClr val="F62722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  <a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66"/>
            </a:gs>
            <a:gs pos="50000">
              <a:srgbClr val="339966">
                <a:gamma/>
                <a:shade val="46275"/>
                <a:invGamma/>
              </a:srgbClr>
            </a:gs>
            <a:gs pos="100000">
              <a:srgbClr val="339966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C99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5F5F"/>
        </a:dk1>
        <a:lt1>
          <a:srgbClr val="FFFFFF"/>
        </a:lt1>
        <a:dk2>
          <a:srgbClr val="3366FF"/>
        </a:dk2>
        <a:lt2>
          <a:srgbClr val="CC99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0505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5F5F"/>
        </a:dk1>
        <a:lt1>
          <a:srgbClr val="FFFFFF"/>
        </a:lt1>
        <a:dk2>
          <a:srgbClr val="3366FF"/>
        </a:dk2>
        <a:lt2>
          <a:srgbClr val="CC9900"/>
        </a:lt2>
        <a:accent1>
          <a:srgbClr val="BBE0E3"/>
        </a:accent1>
        <a:accent2>
          <a:srgbClr val="990000"/>
        </a:accent2>
        <a:accent3>
          <a:srgbClr val="FFFFFF"/>
        </a:accent3>
        <a:accent4>
          <a:srgbClr val="505050"/>
        </a:accent4>
        <a:accent5>
          <a:srgbClr val="DAEDEF"/>
        </a:accent5>
        <a:accent6>
          <a:srgbClr val="8A0000"/>
        </a:accent6>
        <a:hlink>
          <a:srgbClr val="009999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4836</TotalTime>
  <Words>2002</Words>
  <Application>Microsoft Office PowerPoint</Application>
  <PresentationFormat>On-screen Show (4:3)</PresentationFormat>
  <Paragraphs>516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Approximating metrics by tree metrics</vt:lpstr>
      <vt:lpstr>Metric</vt:lpstr>
      <vt:lpstr>BatB Network design</vt:lpstr>
      <vt:lpstr>Tree metrics</vt:lpstr>
      <vt:lpstr>BatB Network design</vt:lpstr>
      <vt:lpstr>BatB Network design</vt:lpstr>
      <vt:lpstr>Question</vt:lpstr>
      <vt:lpstr>The cycle</vt:lpstr>
      <vt:lpstr>The cycle</vt:lpstr>
      <vt:lpstr>The cycle</vt:lpstr>
      <vt:lpstr>The cycle</vt:lpstr>
      <vt:lpstr>…but Dice help</vt:lpstr>
      <vt:lpstr>…but Dice help</vt:lpstr>
      <vt:lpstr>Probabilistic Embedding</vt:lpstr>
      <vt:lpstr>Question</vt:lpstr>
      <vt:lpstr>Why?</vt:lpstr>
      <vt:lpstr>History</vt:lpstr>
      <vt:lpstr>Approximating by tree metrics</vt:lpstr>
      <vt:lpstr>Distances Increase</vt:lpstr>
      <vt:lpstr>Bounding Distortion</vt:lpstr>
      <vt:lpstr>Low Diameter Decomposition</vt:lpstr>
      <vt:lpstr>Our techniques</vt:lpstr>
      <vt:lpstr>Decomposition algorithm</vt:lpstr>
      <vt:lpstr>Decomposition algorithm</vt:lpstr>
      <vt:lpstr>Decomposition algorithm</vt:lpstr>
      <vt:lpstr>Decomposition algorithm</vt:lpstr>
      <vt:lpstr>Decomposition algorithm</vt:lpstr>
      <vt:lpstr>Decomposition algorithm</vt:lpstr>
      <vt:lpstr> Bounding Distortion</vt:lpstr>
      <vt:lpstr>The blaming game</vt:lpstr>
      <vt:lpstr>PowerPoint Presentation</vt:lpstr>
      <vt:lpstr>PowerPoint Presentation</vt:lpstr>
      <vt:lpstr>PowerPoint Presentation</vt:lpstr>
      <vt:lpstr>PowerPoint Presentation</vt:lpstr>
      <vt:lpstr>Thus…</vt:lpstr>
      <vt:lpstr>Few terminals case</vt:lpstr>
      <vt:lpstr>Remarks</vt:lpstr>
      <vt:lpstr>More remarks</vt:lpstr>
      <vt:lpstr>BatB Network Design</vt:lpstr>
      <vt:lpstr>Summary</vt:lpstr>
      <vt:lpstr>PowerPoint Presentation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Kunal Talwar</dc:creator>
  <cp:lastModifiedBy>Kunal Talwar</cp:lastModifiedBy>
  <cp:revision>134</cp:revision>
  <dcterms:created xsi:type="dcterms:W3CDTF">2004-02-15T18:42:38Z</dcterms:created>
  <dcterms:modified xsi:type="dcterms:W3CDTF">2011-06-16T18:59:17Z</dcterms:modified>
</cp:coreProperties>
</file>