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3"/>
  </p:notes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77" r:id="rId11"/>
    <p:sldId id="267" r:id="rId12"/>
    <p:sldId id="278" r:id="rId13"/>
    <p:sldId id="270" r:id="rId14"/>
    <p:sldId id="268" r:id="rId15"/>
    <p:sldId id="279" r:id="rId16"/>
    <p:sldId id="271" r:id="rId17"/>
    <p:sldId id="273" r:id="rId18"/>
    <p:sldId id="272" r:id="rId19"/>
    <p:sldId id="274" r:id="rId20"/>
    <p:sldId id="276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C9E5B34-D7DD-49FA-9ECA-0F2263E75308}">
          <p14:sldIdLst>
            <p14:sldId id="256"/>
            <p14:sldId id="258"/>
          </p14:sldIdLst>
        </p14:section>
        <p14:section name="introduction" id="{71C20710-AA81-4721-B1DF-619856BC4EC3}">
          <p14:sldIdLst>
            <p14:sldId id="260"/>
            <p14:sldId id="261"/>
            <p14:sldId id="262"/>
            <p14:sldId id="263"/>
            <p14:sldId id="264"/>
            <p14:sldId id="265"/>
            <p14:sldId id="266"/>
            <p14:sldId id="277"/>
          </p14:sldIdLst>
        </p14:section>
        <p14:section name="rounding hierarchies" id="{48012D2A-3E25-4B17-A005-D41B9F75E4D9}">
          <p14:sldIdLst>
            <p14:sldId id="267"/>
            <p14:sldId id="278"/>
            <p14:sldId id="270"/>
          </p14:sldIdLst>
        </p14:section>
        <p14:section name="correlation" id="{D32F5D52-8BA5-486F-9BFE-09C85F8120B4}">
          <p14:sldIdLst>
            <p14:sldId id="268"/>
            <p14:sldId id="279"/>
          </p14:sldIdLst>
        </p14:section>
        <p14:section name="analysis" id="{BC9209C7-B1BE-43FD-AD68-5E2F188A2486}">
          <p14:sldIdLst>
            <p14:sldId id="271"/>
            <p14:sldId id="273"/>
            <p14:sldId id="272"/>
            <p14:sldId id="274"/>
          </p14:sldIdLst>
        </p14:section>
        <p14:section name="conclusion" id="{F7F5F110-4FD6-472B-94CC-9D8784C602CD}">
          <p14:sldIdLst>
            <p14:sldId id="276"/>
            <p14:sldId id="27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22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AB2990-4677-4B73-830F-56B3574F635C}" type="datetimeFigureOut">
              <a:rPr lang="en-US" smtClean="0"/>
              <a:t>7/6/2011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DC5A03-5114-4CFB-8FD8-BECBB425A3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821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4F172-7079-41C3-919A-92C588D2588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097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4F172-7079-41C3-919A-92C588D2588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8920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4F172-7079-41C3-919A-92C588D2588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2856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4F172-7079-41C3-919A-92C588D2588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9728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4F172-7079-41C3-919A-92C588D2588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078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4F172-7079-41C3-919A-92C588D2588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3563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DC5A03-5114-4CFB-8FD8-BECBB425A31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0486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DC5A03-5114-4CFB-8FD8-BECBB425A31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8467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44F172-7079-41C3-919A-92C588D2588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548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45EF1-1BFF-4E98-A06F-DE92905AE3DA}" type="datetimeFigureOut">
              <a:rPr lang="en-US" smtClean="0"/>
              <a:t>7/6/2011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0323-1029-46FC-89E3-F445C816B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755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45EF1-1BFF-4E98-A06F-DE92905AE3DA}" type="datetimeFigureOut">
              <a:rPr lang="en-US" smtClean="0"/>
              <a:t>7/6/2011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0323-1029-46FC-89E3-F445C816B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933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45EF1-1BFF-4E98-A06F-DE92905AE3DA}" type="datetimeFigureOut">
              <a:rPr lang="en-US" smtClean="0"/>
              <a:t>7/6/2011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0323-1029-46FC-89E3-F445C816B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79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45EF1-1BFF-4E98-A06F-DE92905AE3DA}" type="datetimeFigureOut">
              <a:rPr lang="en-US" smtClean="0"/>
              <a:t>7/6/2011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0323-1029-46FC-89E3-F445C816B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227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45EF1-1BFF-4E98-A06F-DE92905AE3DA}" type="datetimeFigureOut">
              <a:rPr lang="en-US" smtClean="0"/>
              <a:t>7/6/2011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0323-1029-46FC-89E3-F445C816B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79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45EF1-1BFF-4E98-A06F-DE92905AE3DA}" type="datetimeFigureOut">
              <a:rPr lang="en-US" smtClean="0"/>
              <a:t>7/6/2011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0323-1029-46FC-89E3-F445C816B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535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45EF1-1BFF-4E98-A06F-DE92905AE3DA}" type="datetimeFigureOut">
              <a:rPr lang="en-US" smtClean="0"/>
              <a:t>7/6/2011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0323-1029-46FC-89E3-F445C816B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9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45EF1-1BFF-4E98-A06F-DE92905AE3DA}" type="datetimeFigureOut">
              <a:rPr lang="en-US" smtClean="0"/>
              <a:t>7/6/2011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0323-1029-46FC-89E3-F445C816B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903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45EF1-1BFF-4E98-A06F-DE92905AE3DA}" type="datetimeFigureOut">
              <a:rPr lang="en-US" smtClean="0"/>
              <a:t>7/6/2011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0323-1029-46FC-89E3-F445C816B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388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45EF1-1BFF-4E98-A06F-DE92905AE3DA}" type="datetimeFigureOut">
              <a:rPr lang="en-US" smtClean="0"/>
              <a:t>7/6/2011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0323-1029-46FC-89E3-F445C816B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45EF1-1BFF-4E98-A06F-DE92905AE3DA}" type="datetimeFigureOut">
              <a:rPr lang="en-US" smtClean="0"/>
              <a:t>7/6/2011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0323-1029-46FC-89E3-F445C816B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184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45EF1-1BFF-4E98-A06F-DE92905AE3DA}" type="datetimeFigureOut">
              <a:rPr lang="en-US" smtClean="0"/>
              <a:t>7/6/2011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C0323-1029-46FC-89E3-F445C816B2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428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15" Type="http://schemas.openxmlformats.org/officeDocument/2006/relationships/image" Target="../media/image2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41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12" Type="http://schemas.openxmlformats.org/officeDocument/2006/relationships/image" Target="../media/image40.png"/><Relationship Id="rId17" Type="http://schemas.openxmlformats.org/officeDocument/2006/relationships/image" Target="../media/image45.png"/><Relationship Id="rId2" Type="http://schemas.openxmlformats.org/officeDocument/2006/relationships/image" Target="../media/image33.png"/><Relationship Id="rId16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11" Type="http://schemas.openxmlformats.org/officeDocument/2006/relationships/image" Target="../media/image32.png"/><Relationship Id="rId5" Type="http://schemas.openxmlformats.org/officeDocument/2006/relationships/image" Target="../media/image36.png"/><Relationship Id="rId15" Type="http://schemas.openxmlformats.org/officeDocument/2006/relationships/image" Target="../media/image43.png"/><Relationship Id="rId10" Type="http://schemas.openxmlformats.org/officeDocument/2006/relationships/image" Target="../media/image31.png"/><Relationship Id="rId4" Type="http://schemas.openxmlformats.org/officeDocument/2006/relationships/image" Target="../media/image35.png"/><Relationship Id="rId9" Type="http://schemas.openxmlformats.org/officeDocument/2006/relationships/image" Target="../media/image29.png"/><Relationship Id="rId14" Type="http://schemas.openxmlformats.org/officeDocument/2006/relationships/image" Target="../media/image4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4" Type="http://schemas.openxmlformats.org/officeDocument/2006/relationships/image" Target="../media/image58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3" Type="http://schemas.openxmlformats.org/officeDocument/2006/relationships/image" Target="../media/image62.png"/><Relationship Id="rId7" Type="http://schemas.openxmlformats.org/officeDocument/2006/relationships/image" Target="../media/image66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png"/><Relationship Id="rId5" Type="http://schemas.openxmlformats.org/officeDocument/2006/relationships/image" Target="../media/image64.png"/><Relationship Id="rId4" Type="http://schemas.openxmlformats.org/officeDocument/2006/relationships/image" Target="../media/image6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7" Type="http://schemas.openxmlformats.org/officeDocument/2006/relationships/image" Target="../media/image74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3.png"/><Relationship Id="rId5" Type="http://schemas.openxmlformats.org/officeDocument/2006/relationships/image" Target="../media/image72.png"/><Relationship Id="rId4" Type="http://schemas.openxmlformats.org/officeDocument/2006/relationships/image" Target="../media/image71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13" Type="http://schemas.openxmlformats.org/officeDocument/2006/relationships/image" Target="../media/image69.png"/><Relationship Id="rId3" Type="http://schemas.openxmlformats.org/officeDocument/2006/relationships/image" Target="../media/image76.png"/><Relationship Id="rId7" Type="http://schemas.openxmlformats.org/officeDocument/2006/relationships/image" Target="../media/image80.png"/><Relationship Id="rId12" Type="http://schemas.openxmlformats.org/officeDocument/2006/relationships/image" Target="../media/image68.png"/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9.png"/><Relationship Id="rId11" Type="http://schemas.openxmlformats.org/officeDocument/2006/relationships/image" Target="../media/image84.png"/><Relationship Id="rId5" Type="http://schemas.openxmlformats.org/officeDocument/2006/relationships/image" Target="../media/image78.png"/><Relationship Id="rId10" Type="http://schemas.openxmlformats.org/officeDocument/2006/relationships/image" Target="../media/image83.png"/><Relationship Id="rId4" Type="http://schemas.openxmlformats.org/officeDocument/2006/relationships/image" Target="../media/image77.png"/><Relationship Id="rId9" Type="http://schemas.openxmlformats.org/officeDocument/2006/relationships/image" Target="../media/image8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8.png"/><Relationship Id="rId4" Type="http://schemas.openxmlformats.org/officeDocument/2006/relationships/image" Target="../media/image8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0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5" Type="http://schemas.openxmlformats.org/officeDocument/2006/relationships/image" Target="../media/image2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Relationship Id="rId1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46598" y="1361182"/>
            <a:ext cx="645080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2"/>
                </a:solidFill>
                <a:latin typeface="Corbel" pitchFamily="34" charset="0"/>
              </a:rPr>
              <a:t>Subexponential Algorithms for </a:t>
            </a:r>
          </a:p>
          <a:p>
            <a:pPr algn="ctr"/>
            <a:r>
              <a:rPr lang="en-US" sz="3200" dirty="0" smtClean="0">
                <a:solidFill>
                  <a:schemeClr val="tx2"/>
                </a:solidFill>
                <a:latin typeface="Corbel" pitchFamily="34" charset="0"/>
              </a:rPr>
              <a:t>Unique Games and Related Problems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97779" y="5924490"/>
            <a:ext cx="41484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rbel" pitchFamily="34" charset="0"/>
              </a:rPr>
              <a:t>Approximation Algorithms, June 2011</a:t>
            </a:r>
            <a:endParaRPr lang="en-US" sz="2000" dirty="0">
              <a:latin typeface="Corbel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231921" y="2782824"/>
            <a:ext cx="2680157" cy="2568511"/>
            <a:chOff x="3231921" y="2782824"/>
            <a:chExt cx="2680157" cy="2568511"/>
          </a:xfrm>
        </p:grpSpPr>
        <p:sp>
          <p:nvSpPr>
            <p:cNvPr id="7" name="TextBox 6"/>
            <p:cNvSpPr txBox="1"/>
            <p:nvPr/>
          </p:nvSpPr>
          <p:spPr>
            <a:xfrm>
              <a:off x="3595611" y="4618827"/>
              <a:ext cx="1952778" cy="7325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>
                <a:spcBef>
                  <a:spcPct val="20000"/>
                </a:spcBef>
                <a:defRPr/>
              </a:pPr>
              <a:r>
                <a:rPr lang="en-US" sz="2000" dirty="0" smtClean="0">
                  <a:latin typeface="Corbel" pitchFamily="34" charset="0"/>
                </a:rPr>
                <a:t>David </a:t>
              </a:r>
              <a:r>
                <a:rPr lang="en-US" sz="2000" dirty="0" err="1" smtClean="0">
                  <a:latin typeface="Corbel" pitchFamily="34" charset="0"/>
                </a:rPr>
                <a:t>Steurer</a:t>
              </a:r>
              <a:endParaRPr lang="en-US" sz="2000" dirty="0" smtClean="0">
                <a:latin typeface="Corbel" pitchFamily="34" charset="0"/>
              </a:endParaRPr>
            </a:p>
            <a:p>
              <a:pPr lvl="0" algn="ctr">
                <a:spcBef>
                  <a:spcPct val="20000"/>
                </a:spcBef>
                <a:defRPr/>
              </a:pPr>
              <a:r>
                <a:rPr lang="en-US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rbel" pitchFamily="34" charset="0"/>
                  <a:sym typeface="Wingdings" pitchFamily="2" charset="2"/>
                </a:rPr>
                <a:t>MSR New England</a:t>
              </a:r>
              <a:endPara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rbel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231921" y="2782824"/>
              <a:ext cx="2680157" cy="7325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>
                <a:spcBef>
                  <a:spcPct val="20000"/>
                </a:spcBef>
                <a:defRPr/>
              </a:pPr>
              <a:r>
                <a:rPr lang="en-US" sz="2000" dirty="0" err="1" smtClean="0">
                  <a:latin typeface="Corbel" pitchFamily="34" charset="0"/>
                </a:rPr>
                <a:t>Sanjeev</a:t>
              </a:r>
              <a:r>
                <a:rPr lang="en-US" sz="2000" dirty="0" smtClean="0">
                  <a:latin typeface="Corbel" pitchFamily="34" charset="0"/>
                </a:rPr>
                <a:t> Arora </a:t>
              </a:r>
            </a:p>
            <a:p>
              <a:pPr lvl="0" algn="ctr">
                <a:spcBef>
                  <a:spcPct val="20000"/>
                </a:spcBef>
                <a:defRPr/>
              </a:pPr>
              <a:r>
                <a:rPr lang="en-US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rbel" pitchFamily="34" charset="0"/>
                </a:rPr>
                <a:t>Princeton University &amp; CCI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595611" y="3700825"/>
              <a:ext cx="1952778" cy="7325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>
                <a:spcBef>
                  <a:spcPct val="20000"/>
                </a:spcBef>
                <a:defRPr/>
              </a:pPr>
              <a:r>
                <a:rPr lang="en-US" sz="2000" dirty="0" smtClean="0">
                  <a:latin typeface="Corbel" pitchFamily="34" charset="0"/>
                </a:rPr>
                <a:t>Boaz Barak</a:t>
              </a:r>
            </a:p>
            <a:p>
              <a:pPr lvl="0" algn="ctr">
                <a:spcBef>
                  <a:spcPct val="20000"/>
                </a:spcBef>
                <a:defRPr/>
              </a:pPr>
              <a:r>
                <a:rPr lang="en-US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rbel" pitchFamily="34" charset="0"/>
                </a:rPr>
                <a:t>MSR New England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33400" y="4221986"/>
            <a:ext cx="2057400" cy="1054690"/>
            <a:chOff x="6248400" y="3953439"/>
            <a:chExt cx="2590800" cy="1328127"/>
          </a:xfrm>
        </p:grpSpPr>
        <p:sp>
          <p:nvSpPr>
            <p:cNvPr id="11" name="Parallelogram 10"/>
            <p:cNvSpPr/>
            <p:nvPr/>
          </p:nvSpPr>
          <p:spPr>
            <a:xfrm>
              <a:off x="6248400" y="3953439"/>
              <a:ext cx="2590800" cy="1285251"/>
            </a:xfrm>
            <a:prstGeom prst="parallelogram">
              <a:avLst>
                <a:gd name="adj" fmla="val 62769"/>
              </a:avLst>
            </a:prstGeom>
            <a:gradFill flip="none" rotWithShape="1"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 smtClean="0">
                <a:solidFill>
                  <a:schemeClr val="tx1"/>
                </a:solidFill>
                <a:latin typeface="Corbel" pitchFamily="34" charset="0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6791324" y="4180510"/>
              <a:ext cx="1438275" cy="881415"/>
            </a:xfrm>
            <a:prstGeom prst="ellipse">
              <a:avLst/>
            </a:prstGeom>
            <a:gradFill flip="none" rotWithShape="1">
              <a:gsLst>
                <a:gs pos="0">
                  <a:schemeClr val="accent1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atin typeface="Corbel" pitchFamily="34" charset="0"/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7831395" y="4424023"/>
              <a:ext cx="73839" cy="64123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 smtClean="0">
                <a:solidFill>
                  <a:schemeClr val="tx1"/>
                </a:solidFill>
                <a:latin typeface="Corbel" pitchFamily="34" charset="0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7762979" y="4629272"/>
              <a:ext cx="73839" cy="64123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 smtClean="0">
                <a:solidFill>
                  <a:schemeClr val="tx1"/>
                </a:solidFill>
                <a:latin typeface="Corbel" pitchFamily="34" charset="0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7762979" y="4834521"/>
              <a:ext cx="73839" cy="64123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 smtClean="0">
                <a:solidFill>
                  <a:schemeClr val="tx1"/>
                </a:solidFill>
                <a:latin typeface="Corbel" pitchFamily="34" charset="0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7284065" y="4888877"/>
              <a:ext cx="73839" cy="64123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 smtClean="0">
                <a:solidFill>
                  <a:schemeClr val="tx1"/>
                </a:solidFill>
                <a:latin typeface="Corbel" pitchFamily="34" charset="0"/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7130129" y="4829012"/>
              <a:ext cx="73839" cy="64123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 smtClean="0">
                <a:solidFill>
                  <a:schemeClr val="tx1"/>
                </a:solidFill>
                <a:latin typeface="Corbel" pitchFamily="34" charset="0"/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7153057" y="4683628"/>
              <a:ext cx="73839" cy="64123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 smtClean="0">
                <a:solidFill>
                  <a:schemeClr val="tx1"/>
                </a:solidFill>
                <a:latin typeface="Corbel" pitchFamily="34" charset="0"/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7563555" y="4693847"/>
              <a:ext cx="73839" cy="64123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 smtClean="0">
                <a:solidFill>
                  <a:schemeClr val="tx1"/>
                </a:solidFill>
                <a:latin typeface="Corbel" pitchFamily="34" charset="0"/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7352482" y="4355607"/>
              <a:ext cx="73839" cy="64123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 smtClean="0">
                <a:solidFill>
                  <a:schemeClr val="tx1"/>
                </a:solidFill>
                <a:latin typeface="Corbel" pitchFamily="34" charset="0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7078817" y="4424023"/>
              <a:ext cx="73839" cy="64123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 smtClean="0">
                <a:solidFill>
                  <a:schemeClr val="tx1"/>
                </a:solidFill>
                <a:latin typeface="Corbel" pitchFamily="34" charset="0"/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7563555" y="4424023"/>
              <a:ext cx="73839" cy="64123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 smtClean="0">
                <a:solidFill>
                  <a:schemeClr val="tx1"/>
                </a:solidFill>
                <a:latin typeface="Corbel" pitchFamily="34" charset="0"/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7010400" y="4560856"/>
              <a:ext cx="73839" cy="64123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 smtClean="0">
                <a:solidFill>
                  <a:schemeClr val="tx1"/>
                </a:solidFill>
                <a:latin typeface="Corbel" pitchFamily="34" charset="0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7010400" y="4683628"/>
              <a:ext cx="73839" cy="64123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 smtClean="0">
                <a:solidFill>
                  <a:schemeClr val="tx1"/>
                </a:solidFill>
                <a:latin typeface="Corbel" pitchFamily="34" charset="0"/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7221473" y="4355607"/>
              <a:ext cx="73839" cy="64123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 smtClean="0">
                <a:solidFill>
                  <a:schemeClr val="tx1"/>
                </a:solidFill>
                <a:latin typeface="Corbel" pitchFamily="34" charset="0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7563555" y="4312847"/>
              <a:ext cx="73839" cy="64123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 smtClean="0">
                <a:solidFill>
                  <a:schemeClr val="tx1"/>
                </a:solidFill>
                <a:latin typeface="Corbel" pitchFamily="34" charset="0"/>
              </a:endParaRPr>
            </a:p>
          </p:txBody>
        </p:sp>
        <p:sp>
          <p:nvSpPr>
            <p:cNvPr id="27" name="Oval 26"/>
            <p:cNvSpPr/>
            <p:nvPr/>
          </p:nvSpPr>
          <p:spPr>
            <a:xfrm>
              <a:off x="7694563" y="4358651"/>
              <a:ext cx="73839" cy="64123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 smtClean="0">
                <a:solidFill>
                  <a:schemeClr val="tx1"/>
                </a:solidFill>
                <a:latin typeface="Corbel" pitchFamily="34" charset="0"/>
              </a:endParaRPr>
            </a:p>
          </p:txBody>
        </p:sp>
        <p:sp>
          <p:nvSpPr>
            <p:cNvPr id="28" name="Oval 27"/>
            <p:cNvSpPr/>
            <p:nvPr/>
          </p:nvSpPr>
          <p:spPr>
            <a:xfrm>
              <a:off x="7837220" y="4546795"/>
              <a:ext cx="73839" cy="64123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 smtClean="0">
                <a:solidFill>
                  <a:schemeClr val="tx1"/>
                </a:solidFill>
                <a:latin typeface="Corbel" pitchFamily="34" charset="0"/>
              </a:endParaRPr>
            </a:p>
          </p:txBody>
        </p:sp>
        <p:sp>
          <p:nvSpPr>
            <p:cNvPr id="29" name="Oval 28"/>
            <p:cNvSpPr/>
            <p:nvPr/>
          </p:nvSpPr>
          <p:spPr>
            <a:xfrm>
              <a:off x="7820116" y="4734940"/>
              <a:ext cx="73839" cy="64123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 smtClean="0">
                <a:solidFill>
                  <a:schemeClr val="tx1"/>
                </a:solidFill>
                <a:latin typeface="Corbel" pitchFamily="34" charset="0"/>
              </a:endParaRPr>
            </a:p>
          </p:txBody>
        </p:sp>
        <p:sp>
          <p:nvSpPr>
            <p:cNvPr id="30" name="Oval 29"/>
            <p:cNvSpPr/>
            <p:nvPr/>
          </p:nvSpPr>
          <p:spPr>
            <a:xfrm>
              <a:off x="7489314" y="4871772"/>
              <a:ext cx="73839" cy="64123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 smtClean="0">
                <a:solidFill>
                  <a:schemeClr val="tx1"/>
                </a:solidFill>
                <a:latin typeface="Corbel" pitchFamily="34" charset="0"/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7315200" y="4779572"/>
              <a:ext cx="73839" cy="64123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 smtClean="0">
                <a:solidFill>
                  <a:schemeClr val="tx1"/>
                </a:solidFill>
                <a:latin typeface="Corbel" pitchFamily="34" charset="0"/>
              </a:endParaRPr>
            </a:p>
          </p:txBody>
        </p:sp>
        <p:sp>
          <p:nvSpPr>
            <p:cNvPr id="32" name="Oval 31"/>
            <p:cNvSpPr/>
            <p:nvPr/>
          </p:nvSpPr>
          <p:spPr>
            <a:xfrm>
              <a:off x="7239000" y="4541447"/>
              <a:ext cx="73839" cy="64123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 smtClean="0">
                <a:solidFill>
                  <a:schemeClr val="tx1"/>
                </a:solidFill>
                <a:latin typeface="Corbel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400801" y="4777724"/>
              <a:ext cx="448533" cy="50384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smtClean="0">
                  <a:latin typeface="Corbel" pitchFamily="34" charset="0"/>
                </a:rPr>
                <a:t>U</a:t>
              </a:r>
              <a:endParaRPr lang="en-US" sz="2000" dirty="0">
                <a:latin typeface="Corbel" pitchFamily="34" charset="0"/>
              </a:endParaRPr>
            </a:p>
          </p:txBody>
        </p:sp>
        <p:cxnSp>
          <p:nvCxnSpPr>
            <p:cNvPr id="34" name="Straight Connector 33"/>
            <p:cNvCxnSpPr/>
            <p:nvPr/>
          </p:nvCxnSpPr>
          <p:spPr>
            <a:xfrm rot="5400000">
              <a:off x="7985271" y="4311289"/>
              <a:ext cx="381000" cy="0"/>
            </a:xfrm>
            <a:prstGeom prst="line">
              <a:avLst/>
            </a:prstGeom>
            <a:ln w="28575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flipV="1">
              <a:off x="7472275" y="4479212"/>
              <a:ext cx="714785" cy="115227"/>
            </a:xfrm>
            <a:prstGeom prst="line">
              <a:avLst/>
            </a:prstGeom>
            <a:ln w="28575">
              <a:solidFill>
                <a:srgbClr val="92D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V="1">
              <a:off x="7489104" y="4098211"/>
              <a:ext cx="697956" cy="507448"/>
            </a:xfrm>
            <a:prstGeom prst="straightConnector1">
              <a:avLst/>
            </a:prstGeom>
            <a:ln w="38100">
              <a:solidFill>
                <a:srgbClr val="FFC000"/>
              </a:solidFill>
              <a:headEnd type="oval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8045901" y="4569660"/>
              <a:ext cx="73839" cy="64123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 smtClean="0">
                <a:solidFill>
                  <a:schemeClr val="tx1"/>
                </a:solidFill>
                <a:latin typeface="Corbel" pitchFamily="34" charset="0"/>
              </a:endParaRPr>
            </a:p>
          </p:txBody>
        </p:sp>
        <p:sp>
          <p:nvSpPr>
            <p:cNvPr id="38" name="Oval 37"/>
            <p:cNvSpPr/>
            <p:nvPr/>
          </p:nvSpPr>
          <p:spPr>
            <a:xfrm>
              <a:off x="8001000" y="4736477"/>
              <a:ext cx="73839" cy="64123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 smtClean="0">
                <a:solidFill>
                  <a:schemeClr val="tx1"/>
                </a:solidFill>
                <a:latin typeface="Corbel" pitchFamily="34" charset="0"/>
              </a:endParaRPr>
            </a:p>
          </p:txBody>
        </p:sp>
        <p:sp>
          <p:nvSpPr>
            <p:cNvPr id="39" name="Oval 38"/>
            <p:cNvSpPr/>
            <p:nvPr/>
          </p:nvSpPr>
          <p:spPr>
            <a:xfrm>
              <a:off x="8107611" y="4468607"/>
              <a:ext cx="73839" cy="64123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 smtClean="0">
                <a:solidFill>
                  <a:schemeClr val="tx1"/>
                </a:solidFill>
                <a:latin typeface="Corbel" pitchFamily="34" charset="0"/>
              </a:endParaRPr>
            </a:p>
          </p:txBody>
        </p:sp>
        <p:sp>
          <p:nvSpPr>
            <p:cNvPr id="40" name="Oval 39"/>
            <p:cNvSpPr/>
            <p:nvPr/>
          </p:nvSpPr>
          <p:spPr>
            <a:xfrm>
              <a:off x="7924800" y="4343400"/>
              <a:ext cx="73839" cy="64123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err="1" smtClean="0">
                <a:solidFill>
                  <a:schemeClr val="tx1"/>
                </a:solidFill>
                <a:latin typeface="Corbel" pitchFamily="34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6781800" y="4043605"/>
            <a:ext cx="1931015" cy="1168979"/>
            <a:chOff x="5207563" y="2682655"/>
            <a:chExt cx="3913493" cy="2369112"/>
          </a:xfrm>
        </p:grpSpPr>
        <p:sp>
          <p:nvSpPr>
            <p:cNvPr id="42" name="Oval 41"/>
            <p:cNvSpPr/>
            <p:nvPr/>
          </p:nvSpPr>
          <p:spPr>
            <a:xfrm rot="20953604">
              <a:off x="5207563" y="2682655"/>
              <a:ext cx="3913493" cy="2369112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 smtClean="0">
                <a:solidFill>
                  <a:schemeClr val="tx1"/>
                </a:solidFill>
                <a:latin typeface="Corbel" pitchFamily="34" charset="0"/>
              </a:endParaRPr>
            </a:p>
          </p:txBody>
        </p:sp>
        <p:sp>
          <p:nvSpPr>
            <p:cNvPr id="43" name="Oval 42"/>
            <p:cNvSpPr/>
            <p:nvPr/>
          </p:nvSpPr>
          <p:spPr>
            <a:xfrm rot="1654399">
              <a:off x="5713513" y="3379707"/>
              <a:ext cx="2095046" cy="1438805"/>
            </a:xfrm>
            <a:prstGeom prst="ellipse">
              <a:avLst/>
            </a:prstGeom>
            <a:ln w="28575"/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  <a:latin typeface="Corbel" pitchFamily="34" charset="0"/>
              </a:endParaRPr>
            </a:p>
          </p:txBody>
        </p:sp>
        <p:sp>
          <p:nvSpPr>
            <p:cNvPr id="44" name="Oval 43"/>
            <p:cNvSpPr/>
            <p:nvPr/>
          </p:nvSpPr>
          <p:spPr>
            <a:xfrm rot="785659">
              <a:off x="5866223" y="3484173"/>
              <a:ext cx="1756586" cy="1168735"/>
            </a:xfrm>
            <a:prstGeom prst="ellipse">
              <a:avLst/>
            </a:prstGeom>
            <a:ln w="28575"/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  <a:latin typeface="Corbel" pitchFamily="34" charset="0"/>
              </a:endParaRPr>
            </a:p>
          </p:txBody>
        </p:sp>
        <p:sp>
          <p:nvSpPr>
            <p:cNvPr id="45" name="Oval 44"/>
            <p:cNvSpPr/>
            <p:nvPr/>
          </p:nvSpPr>
          <p:spPr>
            <a:xfrm rot="1208628">
              <a:off x="6119957" y="3606368"/>
              <a:ext cx="1250072" cy="975363"/>
            </a:xfrm>
            <a:prstGeom prst="ellipse">
              <a:avLst/>
            </a:prstGeom>
            <a:ln w="28575"/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  <a:latin typeface="Corbel" pitchFamily="34" charset="0"/>
              </a:endParaRPr>
            </a:p>
          </p:txBody>
        </p:sp>
        <p:sp>
          <p:nvSpPr>
            <p:cNvPr id="46" name="Oval 45"/>
            <p:cNvSpPr/>
            <p:nvPr/>
          </p:nvSpPr>
          <p:spPr>
            <a:xfrm rot="785659">
              <a:off x="6288498" y="3796580"/>
              <a:ext cx="948733" cy="626498"/>
            </a:xfrm>
            <a:prstGeom prst="ellipse">
              <a:avLst/>
            </a:prstGeom>
            <a:ln w="28575"/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solidFill>
                  <a:schemeClr val="tx1"/>
                </a:solidFill>
                <a:latin typeface="Corbel" pitchFamily="34" charset="0"/>
              </a:endParaRPr>
            </a:p>
          </p:txBody>
        </p:sp>
        <p:sp>
          <p:nvSpPr>
            <p:cNvPr id="47" name="Oval 46"/>
            <p:cNvSpPr/>
            <p:nvPr/>
          </p:nvSpPr>
          <p:spPr>
            <a:xfrm rot="17966172">
              <a:off x="6692379" y="4065286"/>
              <a:ext cx="119847" cy="11892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rbe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263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219200" y="762000"/>
            <a:ext cx="6553200" cy="1295400"/>
            <a:chOff x="1219200" y="2286000"/>
            <a:chExt cx="6553200" cy="1295400"/>
          </a:xfrm>
        </p:grpSpPr>
        <p:sp>
          <p:nvSpPr>
            <p:cNvPr id="5" name="TextBox 4"/>
            <p:cNvSpPr txBox="1"/>
            <p:nvPr/>
          </p:nvSpPr>
          <p:spPr>
            <a:xfrm>
              <a:off x="1371600" y="2444353"/>
              <a:ext cx="60282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tx2"/>
                  </a:solidFill>
                  <a:latin typeface="Corbel" pitchFamily="34" charset="0"/>
                </a:rPr>
                <a:t>Subexponential Algorithm for Unique Games</a:t>
              </a:r>
              <a:endParaRPr lang="en-US" sz="2400" dirty="0">
                <a:solidFill>
                  <a:schemeClr val="tx2"/>
                </a:solidFill>
                <a:latin typeface="Corbel" pitchFamily="34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219200" y="2286000"/>
              <a:ext cx="6553200" cy="1295400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solidFill>
                  <a:schemeClr val="tx1"/>
                </a:solidFill>
                <a:latin typeface="Corbel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/>
                <p:cNvSpPr txBox="1"/>
                <p:nvPr/>
              </p:nvSpPr>
              <p:spPr>
                <a:xfrm>
                  <a:off x="1828800" y="2895600"/>
                  <a:ext cx="3502818" cy="64504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rgbClr val="C00000"/>
                          </a:solidFill>
                          <a:latin typeface="Cambria Math"/>
                        </a:rPr>
                        <m:t>UG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𝜀</m:t>
                          </m:r>
                        </m:e>
                      </m:d>
                    </m:oMath>
                  </a14:m>
                  <a:r>
                    <a:rPr lang="en-US" sz="2400" dirty="0" smtClean="0">
                      <a:solidFill>
                        <a:srgbClr val="C00000"/>
                      </a:solidFill>
                      <a:latin typeface="Corbel" pitchFamily="34" charset="0"/>
                    </a:rPr>
                    <a:t> in time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b="0" i="1" smtClean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p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/>
                                        </a:rPr>
                                        <m:t>𝜀</m:t>
                                      </m:r>
                                    </m:e>
                                    <m:sup>
                                      <m:f>
                                        <m:fPr>
                                          <m:type m:val="lin"/>
                                          <m:ctrlPr>
                                            <a:rPr lang="en-US" sz="2400" b="0" i="1" smtClean="0">
                                              <a:solidFill>
                                                <a:srgbClr val="C00000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400" b="0" i="1" smtClean="0">
                                              <a:solidFill>
                                                <a:srgbClr val="C00000"/>
                                              </a:solidFill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US" sz="2400" b="0" i="1" smtClean="0">
                                              <a:solidFill>
                                                <a:srgbClr val="C00000"/>
                                              </a:solidFill>
                                              <a:latin typeface="Cambria Math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</m:sup>
                                  </m:sSup>
                                </m:sup>
                              </m:sSup>
                            </m:e>
                          </m:d>
                        </m:e>
                      </m:func>
                    </m:oMath>
                  </a14:m>
                  <a:endParaRPr lang="en-US" sz="2400" baseline="55000" dirty="0">
                    <a:solidFill>
                      <a:srgbClr val="C00000"/>
                    </a:solidFill>
                    <a:latin typeface="Corbel" pitchFamily="34" charset="0"/>
                  </a:endParaRPr>
                </a:p>
              </p:txBody>
            </p:sp>
          </mc:Choice>
          <mc:Fallback xmlns="">
            <p:sp>
              <p:nvSpPr>
                <p:cNvPr id="54" name="TextBox 5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28800" y="2895600"/>
                  <a:ext cx="3502818" cy="645048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 b="-754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" name="TextBox 7"/>
          <p:cNvSpPr txBox="1"/>
          <p:nvPr/>
        </p:nvSpPr>
        <p:spPr>
          <a:xfrm>
            <a:off x="1977380" y="2819400"/>
            <a:ext cx="53447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rgbClr val="C00000"/>
                </a:solidFill>
              </a:rPr>
              <a:t>here: </a:t>
            </a:r>
            <a:r>
              <a:rPr lang="en-US" sz="2000" dirty="0" smtClean="0"/>
              <a:t>via </a:t>
            </a:r>
            <a:r>
              <a:rPr lang="en-US" sz="2000" dirty="0" err="1" smtClean="0"/>
              <a:t>semidefinite</a:t>
            </a:r>
            <a:r>
              <a:rPr lang="en-US" sz="2000" dirty="0" smtClean="0"/>
              <a:t> programming hierarchies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27005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219200" y="2571690"/>
            <a:ext cx="1760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What we want:</a:t>
            </a:r>
            <a:endParaRPr lang="en-US" sz="20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940980" y="3105090"/>
                <a:ext cx="674364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000" i="1" dirty="0" smtClean="0">
                        <a:solidFill>
                          <a:schemeClr val="tx2"/>
                        </a:solidFill>
                        <a:latin typeface="Cambria Math"/>
                      </a:rPr>
                      <m:t>, …, </m:t>
                    </m:r>
                    <m:sSub>
                      <m:sSubPr>
                        <m:ctrlPr>
                          <a:rPr lang="en-US" sz="2000" i="1" dirty="0" err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 dirty="0" err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i="1" dirty="0" err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 smtClean="0"/>
                  <a:t> </a:t>
                </a:r>
                <a:r>
                  <a:rPr lang="en-US" sz="2000" dirty="0"/>
                  <a:t>	</a:t>
                </a:r>
                <a:r>
                  <a:rPr lang="en-US" sz="2000" i="1" dirty="0" smtClean="0"/>
                  <a:t>jointly distributed </a:t>
                </a:r>
                <a:r>
                  <a:rPr lang="en-US" sz="2000" dirty="0" smtClean="0"/>
                  <a:t>random variables over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[</m:t>
                    </m:r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𝑘</m:t>
                    </m:r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]</m:t>
                    </m:r>
                  </m:oMath>
                </a14:m>
                <a:r>
                  <a:rPr lang="en-US" sz="2000" dirty="0" smtClean="0"/>
                  <a:t> </a:t>
                </a:r>
                <a:endParaRPr lang="en-US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0980" y="3105090"/>
                <a:ext cx="6743641" cy="400110"/>
              </a:xfrm>
              <a:prstGeom prst="rect">
                <a:avLst/>
              </a:prstGeom>
              <a:blipFill rotWithShape="1">
                <a:blip r:embed="rId2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1219200" y="762000"/>
            <a:ext cx="20529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cap="small" dirty="0" smtClean="0">
                <a:solidFill>
                  <a:schemeClr val="tx2"/>
                </a:solidFill>
                <a:latin typeface="Corbel" pitchFamily="34" charset="0"/>
              </a:rPr>
              <a:t>Unique Games</a:t>
            </a:r>
            <a:endParaRPr lang="en-US" sz="2400" b="1" dirty="0">
              <a:solidFill>
                <a:schemeClr val="tx2"/>
              </a:solidFill>
              <a:latin typeface="Corbe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933243" y="1219200"/>
                <a:ext cx="5798126" cy="4285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i="1" dirty="0" smtClean="0">
                    <a:latin typeface="Corbel" pitchFamily="34" charset="0"/>
                  </a:rPr>
                  <a:t>Input:</a:t>
                </a:r>
                <a:r>
                  <a:rPr lang="en-US" sz="2000" dirty="0" smtClean="0">
                    <a:latin typeface="Corbel" pitchFamily="34" charset="0"/>
                  </a:rPr>
                  <a:t>	list of constraints of form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000" b="0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2000" b="0" i="1" dirty="0" smtClean="0">
                        <a:solidFill>
                          <a:srgbClr val="C00000"/>
                        </a:solidFill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sz="2000" b="0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000" b="0" i="1" dirty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n-US" sz="2000" b="0" i="1" dirty="0" smtClean="0">
                        <a:solidFill>
                          <a:srgbClr val="C00000"/>
                        </a:solidFill>
                        <a:latin typeface="Cambria Math"/>
                      </a:rPr>
                      <m:t>=</m:t>
                    </m:r>
                    <m:r>
                      <a:rPr lang="en-US" sz="2000" b="0" i="1" dirty="0" smtClean="0">
                        <a:solidFill>
                          <a:srgbClr val="C00000"/>
                        </a:solidFill>
                        <a:latin typeface="Cambria Math"/>
                      </a:rPr>
                      <m:t>𝑐</m:t>
                    </m:r>
                    <m:r>
                      <a:rPr lang="en-US" sz="2000" b="0" i="1" dirty="0" smtClean="0">
                        <a:solidFill>
                          <a:srgbClr val="C00000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000" b="0" i="0" dirty="0" smtClean="0">
                        <a:solidFill>
                          <a:srgbClr val="C00000"/>
                        </a:solidFill>
                        <a:latin typeface="Cambria Math"/>
                      </a:rPr>
                      <m:t>mod</m:t>
                    </m:r>
                    <m:r>
                      <a:rPr lang="en-US" sz="2000" b="0" i="0" dirty="0" smtClean="0">
                        <a:solidFill>
                          <a:srgbClr val="C00000"/>
                        </a:solidFill>
                        <a:latin typeface="Cambria Math"/>
                      </a:rPr>
                      <m:t> </m:t>
                    </m:r>
                    <m:r>
                      <a:rPr lang="en-US" sz="2000" b="0" i="1" dirty="0" smtClean="0">
                        <a:solidFill>
                          <a:srgbClr val="C00000"/>
                        </a:solidFill>
                        <a:latin typeface="Cambria Math"/>
                      </a:rPr>
                      <m:t>𝑘</m:t>
                    </m:r>
                  </m:oMath>
                </a14:m>
                <a:endParaRPr lang="en-US" sz="2000" i="1" baseline="-25000" dirty="0">
                  <a:solidFill>
                    <a:srgbClr val="C00000"/>
                  </a:solidFill>
                  <a:latin typeface="Corbel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3243" y="1219200"/>
                <a:ext cx="5798126" cy="428515"/>
              </a:xfrm>
              <a:prstGeom prst="rect">
                <a:avLst/>
              </a:prstGeom>
              <a:blipFill rotWithShape="1">
                <a:blip r:embed="rId3"/>
                <a:stretch>
                  <a:fillRect l="-1052" t="-5714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1933243" y="1657290"/>
            <a:ext cx="53081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Corbel" pitchFamily="34" charset="0"/>
              </a:rPr>
              <a:t>Goal:</a:t>
            </a:r>
            <a:r>
              <a:rPr lang="en-US" sz="2000" dirty="0" smtClean="0">
                <a:latin typeface="Corbel" pitchFamily="34" charset="0"/>
              </a:rPr>
              <a:t>	satisfy as many constraints as possible</a:t>
            </a:r>
            <a:endParaRPr lang="en-US" sz="2000" dirty="0">
              <a:latin typeface="Corbel" pitchFamily="34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1905000" y="3644437"/>
            <a:ext cx="6808964" cy="446917"/>
            <a:chOff x="1676400" y="3678113"/>
            <a:chExt cx="6808964" cy="44691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1676400" y="3678113"/>
                  <a:ext cx="2867900" cy="44691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Pr</m:t>
                        </m:r>
                        <m:d>
                          <m:dPr>
                            <m:ctrlPr>
                              <a:rPr lang="en-US" sz="2000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b="0" i="1" smtClean="0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000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2000" b="0" i="1" smtClean="0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US" sz="2000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≡</m:t>
                            </m:r>
                            <m:r>
                              <a:rPr lang="en-US" sz="2000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𝑐</m:t>
                            </m:r>
                          </m:e>
                        </m:d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≥1−</m:t>
                        </m:r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𝜀</m:t>
                        </m:r>
                      </m:oMath>
                    </m:oMathPara>
                  </a14:m>
                  <a:endParaRPr lang="en-US" sz="2000" i="1" dirty="0">
                    <a:solidFill>
                      <a:schemeClr val="tx2"/>
                    </a:solidFill>
                  </a:endParaRPr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76400" y="3678113"/>
                  <a:ext cx="2867900" cy="446917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821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4863860" y="3689173"/>
                  <a:ext cx="3621504" cy="42479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 smtClean="0"/>
                    <a:t>for typical constraint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≡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𝑐</m:t>
                      </m:r>
                    </m:oMath>
                  </a14:m>
                  <a:endParaRPr lang="en-US" sz="2000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63860" y="3689173"/>
                  <a:ext cx="3621504" cy="424796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l="-1684" t="-5797" b="-2173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490263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ular Callout 48"/>
              <p:cNvSpPr/>
              <p:nvPr/>
            </p:nvSpPr>
            <p:spPr>
              <a:xfrm>
                <a:off x="6074758" y="1502957"/>
                <a:ext cx="2662842" cy="351243"/>
              </a:xfrm>
              <a:prstGeom prst="wedgeRectCallout">
                <a:avLst>
                  <a:gd name="adj1" fmla="val -58245"/>
                  <a:gd name="adj2" fmla="val 34876"/>
                </a:avLst>
              </a:prstGeom>
              <a:ln w="19050"/>
              <a:effec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𝑖𝑎</m:t>
                        </m:r>
                      </m:sub>
                    </m:sSub>
                  </m:oMath>
                </a14:m>
                <a:r>
                  <a:rPr lang="en-US" dirty="0" smtClean="0"/>
                  <a:t> = indicator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{</m:t>
                        </m:r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}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9" name="Rectangular Callout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4758" y="1502957"/>
                <a:ext cx="2662842" cy="351243"/>
              </a:xfrm>
              <a:prstGeom prst="wedgeRectCallout">
                <a:avLst>
                  <a:gd name="adj1" fmla="val -58245"/>
                  <a:gd name="adj2" fmla="val 34876"/>
                </a:avLst>
              </a:prstGeom>
              <a:blipFill rotWithShape="1">
                <a:blip r:embed="rId2"/>
                <a:stretch>
                  <a:fillRect t="-10000" b="-25000"/>
                </a:stretch>
              </a:blipFill>
              <a:ln w="19050"/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398555" y="1847910"/>
                <a:ext cx="5619552" cy="424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solidFill>
                          <a:schemeClr val="tx2"/>
                        </a:solidFill>
                        <a:latin typeface="Cambria Math"/>
                      </a:rPr>
                      <m:t>Cov</m:t>
                    </m:r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𝑖𝑎</m:t>
                        </m:r>
                      </m:sub>
                    </m:sSub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𝑗𝑏</m:t>
                        </m:r>
                      </m:sub>
                    </m:sSub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∣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𝑆</m:t>
                        </m:r>
                      </m:sub>
                    </m:sSub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=</m:t>
                    </m:r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𝛼</m:t>
                    </m:r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000" dirty="0" smtClean="0"/>
                  <a:t> </a:t>
                </a:r>
                <a:r>
                  <a:rPr lang="en-US" sz="2000" dirty="0" err="1" smtClean="0"/>
                  <a:t>p.s.d</a:t>
                </a:r>
                <a:r>
                  <a:rPr lang="en-US" sz="2000" dirty="0" smtClean="0"/>
                  <a:t>. for </a:t>
                </a:r>
                <a:r>
                  <a:rPr lang="en-US" sz="2000" dirty="0"/>
                  <a:t>all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2"/>
                        </a:solidFill>
                        <a:latin typeface="Cambria Math"/>
                      </a:rPr>
                      <m:t>𝑆</m:t>
                    </m:r>
                  </m:oMath>
                </a14:m>
                <a:r>
                  <a:rPr lang="en-US" sz="2000" dirty="0"/>
                  <a:t> with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𝑆</m:t>
                        </m:r>
                      </m:e>
                    </m:d>
                    <m:r>
                      <a:rPr lang="en-US" sz="2000" i="1">
                        <a:solidFill>
                          <a:schemeClr val="tx2"/>
                        </a:solidFill>
                        <a:latin typeface="Cambria Math"/>
                      </a:rPr>
                      <m:t>≤</m:t>
                    </m:r>
                    <m:r>
                      <a:rPr lang="en-US" sz="2000" i="1">
                        <a:solidFill>
                          <a:schemeClr val="tx2"/>
                        </a:solidFill>
                        <a:latin typeface="Cambria Math"/>
                      </a:rPr>
                      <m:t>𝑟</m:t>
                    </m:r>
                  </m:oMath>
                </a14:m>
                <a:r>
                  <a:rPr lang="en-US" sz="2000" dirty="0" smtClean="0">
                    <a:solidFill>
                      <a:schemeClr val="tx2"/>
                    </a:solidFill>
                  </a:rPr>
                  <a:t>-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solidFill>
                          <a:schemeClr val="tx2"/>
                        </a:solidFill>
                        <a:latin typeface="Cambria Math"/>
                      </a:rPr>
                      <m:t>2</m:t>
                    </m:r>
                  </m:oMath>
                </a14:m>
                <a:endParaRPr lang="en-US" sz="2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8555" y="1847910"/>
                <a:ext cx="5619552" cy="424796"/>
              </a:xfrm>
              <a:prstGeom prst="rect">
                <a:avLst/>
              </a:prstGeom>
              <a:blipFill rotWithShape="1">
                <a:blip r:embed="rId3"/>
                <a:stretch>
                  <a:fillRect t="-5714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352800" y="1048009"/>
                <a:ext cx="553215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same marginal for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𝑆</m:t>
                    </m:r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∩</m:t>
                    </m:r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𝑇</m:t>
                    </m:r>
                  </m:oMath>
                </a14:m>
                <a:r>
                  <a:rPr lang="en-US" sz="2000" dirty="0" smtClean="0">
                    <a:solidFill>
                      <a:schemeClr val="tx2"/>
                    </a:solidFill>
                  </a:rPr>
                  <a:t> </a:t>
                </a:r>
                <a:r>
                  <a:rPr lang="en-US" sz="2000" dirty="0" smtClean="0"/>
                  <a:t>in distributions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𝑆</m:t>
                        </m:r>
                      </m:sub>
                    </m:sSub>
                  </m:oMath>
                </a14:m>
                <a:r>
                  <a:rPr lang="en-US" sz="2000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en-US" sz="2000" dirty="0" smtClean="0"/>
                  <a:t> </a:t>
                </a:r>
                <a:endParaRPr lang="en-US" sz="20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1048009"/>
                <a:ext cx="5532155" cy="400110"/>
              </a:xfrm>
              <a:prstGeom prst="rect">
                <a:avLst/>
              </a:prstGeom>
              <a:blipFill rotWithShape="1">
                <a:blip r:embed="rId4"/>
                <a:stretch>
                  <a:fillRect l="-1101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114800" y="2800290"/>
                <a:ext cx="88921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rgbClr val="C00000"/>
                        </a:solidFill>
                        <a:latin typeface="Cambria Math"/>
                      </a:rPr>
                      <m:t>𝑟</m:t>
                    </m:r>
                  </m:oMath>
                </a14:m>
                <a:r>
                  <a:rPr lang="en-US" sz="2000" dirty="0" smtClean="0">
                    <a:solidFill>
                      <a:srgbClr val="C00000"/>
                    </a:solidFill>
                  </a:rPr>
                  <a:t>-local</a:t>
                </a:r>
                <a:endParaRPr lang="en-US" sz="2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800290"/>
                <a:ext cx="889218" cy="400110"/>
              </a:xfrm>
              <a:prstGeom prst="rect">
                <a:avLst/>
              </a:prstGeom>
              <a:blipFill rotWithShape="1">
                <a:blip r:embed="rId5"/>
                <a:stretch>
                  <a:fillRect t="-7576" r="-6849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219200" y="4430652"/>
            <a:ext cx="7441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Goal:</a:t>
            </a:r>
            <a:endParaRPr lang="en-US" sz="20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916723" y="4430652"/>
                <a:ext cx="482285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p</a:t>
                </a:r>
                <a:r>
                  <a:rPr lang="en-US" sz="2000" dirty="0" smtClean="0"/>
                  <a:t>roduce </a:t>
                </a:r>
                <a:r>
                  <a:rPr lang="en-US" sz="2000" i="1" dirty="0" smtClean="0"/>
                  <a:t>global</a:t>
                </a:r>
                <a:r>
                  <a:rPr lang="en-US" sz="2000" dirty="0" smtClean="0"/>
                  <a:t> random variables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2"/>
                        </a:solidFill>
                        <a:latin typeface="Cambria Math"/>
                      </a:rPr>
                      <m:t>𝑋</m:t>
                    </m:r>
                    <m:sSub>
                      <m:sSubPr>
                        <m:ctrlPr>
                          <a:rPr lang="en-US" sz="2000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’</m:t>
                        </m:r>
                      </m:e>
                      <m:sub>
                        <m:r>
                          <a:rPr lang="en-US" sz="2000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000" i="1" dirty="0" smtClean="0">
                        <a:solidFill>
                          <a:schemeClr val="tx2"/>
                        </a:solidFill>
                        <a:latin typeface="Cambria Math"/>
                      </a:rPr>
                      <m:t>,…,</m:t>
                    </m:r>
                    <m:r>
                      <a:rPr lang="en-US" sz="2000" i="1" dirty="0" err="1" smtClean="0">
                        <a:solidFill>
                          <a:schemeClr val="tx2"/>
                        </a:solidFill>
                        <a:latin typeface="Cambria Math"/>
                      </a:rPr>
                      <m:t>𝑋</m:t>
                    </m:r>
                    <m:sSub>
                      <m:sSubPr>
                        <m:ctrlPr>
                          <a:rPr lang="en-US" sz="2000" i="1" dirty="0" err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 dirty="0" err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’</m:t>
                        </m:r>
                      </m:e>
                      <m:sub>
                        <m:r>
                          <a:rPr lang="en-US" sz="2000" i="1" dirty="0" err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endParaRPr lang="en-US" sz="2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6723" y="4430652"/>
                <a:ext cx="4822859" cy="400110"/>
              </a:xfrm>
              <a:prstGeom prst="rect">
                <a:avLst/>
              </a:prstGeom>
              <a:blipFill rotWithShape="1">
                <a:blip r:embed="rId6"/>
                <a:stretch>
                  <a:fillRect l="-1263" t="-7692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916723" y="4887852"/>
                <a:ext cx="5635004" cy="4461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𝑋</m:t>
                            </m:r>
                            <m:r>
                              <a:rPr lang="en-US" sz="2000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′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, </m:t>
                        </m:r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𝑋</m:t>
                            </m:r>
                            <m:r>
                              <a:rPr lang="en-US" sz="2000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′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≈</m:t>
                    </m:r>
                    <m:d>
                      <m:dPr>
                        <m:begChr m:val="{"/>
                        <m:endChr m:val="}"/>
                        <m:ctrlP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000" dirty="0" smtClean="0">
                    <a:solidFill>
                      <a:schemeClr val="tx2"/>
                    </a:solidFill>
                  </a:rPr>
                  <a:t> </a:t>
                </a:r>
                <a:r>
                  <a:rPr lang="en-US" sz="2000" dirty="0" smtClean="0"/>
                  <a:t>for most constraints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n-US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≡</m:t>
                    </m:r>
                    <m:r>
                      <a:rPr lang="en-US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𝑐</m:t>
                    </m:r>
                  </m:oMath>
                </a14:m>
                <a:endParaRPr lang="en-US" sz="2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6723" y="4887852"/>
                <a:ext cx="5635004" cy="446148"/>
              </a:xfrm>
              <a:prstGeom prst="rect">
                <a:avLst/>
              </a:prstGeom>
              <a:blipFill rotWithShape="1">
                <a:blip r:embed="rId7"/>
                <a:stretch>
                  <a:fillRect t="-1370" b="-191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1219200" y="5666637"/>
            <a:ext cx="8178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rgbClr val="C00000"/>
                </a:solidFill>
              </a:rPr>
              <a:t>Here: </a:t>
            </a:r>
            <a:endParaRPr lang="en-US" sz="2000" b="1" i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916723" y="5614472"/>
                <a:ext cx="4035272" cy="4569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iterative procedure for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𝑟</m:t>
                    </m:r>
                    <m:r>
                      <a:rPr lang="en-US" sz="200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sz="2000" b="0" i="1" smtClean="0">
                            <a:latin typeface="Cambria Math"/>
                          </a:rPr>
                          <m:t>𝑂</m:t>
                        </m:r>
                        <m:d>
                          <m:dPr>
                            <m:ctrlPr>
                              <a:rPr lang="en-US" sz="2000" b="0" i="1" smtClean="0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00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𝜀</m:t>
                                </m:r>
                              </m:e>
                              <m:sup>
                                <m:r>
                                  <a:rPr lang="en-US" sz="2000" b="0" i="1" smtClean="0">
                                    <a:latin typeface="Cambria Math"/>
                                  </a:rPr>
                                  <m:t>1/3</m:t>
                                </m:r>
                              </m:sup>
                            </m:sSup>
                          </m:e>
                        </m:d>
                      </m:sup>
                    </m:sSup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6723" y="5614472"/>
                <a:ext cx="4035272" cy="456920"/>
              </a:xfrm>
              <a:prstGeom prst="rect">
                <a:avLst/>
              </a:prstGeom>
              <a:blipFill rotWithShape="1">
                <a:blip r:embed="rId8"/>
                <a:stretch>
                  <a:fillRect l="-1511" b="-2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5716207" y="5679831"/>
            <a:ext cx="29159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[Arora-Barak-S.’10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+ Barak-Raghavendra-S.’11]</a:t>
            </a:r>
            <a:endParaRPr lang="en-US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940980" y="3105090"/>
                <a:ext cx="674364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000" i="1" dirty="0" smtClean="0">
                        <a:solidFill>
                          <a:schemeClr val="tx2"/>
                        </a:solidFill>
                        <a:latin typeface="Cambria Math"/>
                      </a:rPr>
                      <m:t>, …, </m:t>
                    </m:r>
                    <m:sSub>
                      <m:sSubPr>
                        <m:ctrlPr>
                          <a:rPr lang="en-US" sz="2000" i="1" dirty="0" err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 dirty="0" err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i="1" dirty="0" err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 smtClean="0"/>
                  <a:t> </a:t>
                </a:r>
                <a:r>
                  <a:rPr lang="en-US" sz="2000" dirty="0"/>
                  <a:t>	</a:t>
                </a:r>
                <a:r>
                  <a:rPr lang="en-US" sz="2000" i="1" dirty="0" smtClean="0"/>
                  <a:t>jointly distributed </a:t>
                </a:r>
                <a:r>
                  <a:rPr lang="en-US" sz="2000" dirty="0" smtClean="0"/>
                  <a:t>random variables over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[</m:t>
                    </m:r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𝑘</m:t>
                    </m:r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]</m:t>
                    </m:r>
                  </m:oMath>
                </a14:m>
                <a:r>
                  <a:rPr lang="en-US" sz="2000" dirty="0" smtClean="0"/>
                  <a:t> </a:t>
                </a:r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0980" y="3105090"/>
                <a:ext cx="6743641" cy="400110"/>
              </a:xfrm>
              <a:prstGeom prst="rect">
                <a:avLst/>
              </a:prstGeom>
              <a:blipFill rotWithShape="1">
                <a:blip r:embed="rId9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9" name="Group 38"/>
          <p:cNvGrpSpPr/>
          <p:nvPr/>
        </p:nvGrpSpPr>
        <p:grpSpPr>
          <a:xfrm>
            <a:off x="1905000" y="3644437"/>
            <a:ext cx="6808964" cy="446917"/>
            <a:chOff x="1676400" y="3678113"/>
            <a:chExt cx="6808964" cy="44691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/>
                <p:cNvSpPr txBox="1"/>
                <p:nvPr/>
              </p:nvSpPr>
              <p:spPr>
                <a:xfrm>
                  <a:off x="1676400" y="3678113"/>
                  <a:ext cx="2867900" cy="44691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Pr</m:t>
                        </m:r>
                        <m:d>
                          <m:dPr>
                            <m:ctrlPr>
                              <a:rPr lang="en-US" sz="2000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b="0" i="1" smtClean="0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sz="2000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2000" b="0" i="1" smtClean="0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  <m:t>𝑗</m:t>
                                </m:r>
                              </m:sub>
                            </m:sSub>
                            <m:r>
                              <a:rPr lang="en-US" sz="2000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≡</m:t>
                            </m:r>
                            <m:r>
                              <a:rPr lang="en-US" sz="2000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𝑐</m:t>
                            </m:r>
                          </m:e>
                        </m:d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≥1−</m:t>
                        </m:r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𝜀</m:t>
                        </m:r>
                      </m:oMath>
                    </m:oMathPara>
                  </a14:m>
                  <a:endParaRPr lang="en-US" sz="2000" i="1" dirty="0">
                    <a:solidFill>
                      <a:schemeClr val="tx2"/>
                    </a:solidFill>
                  </a:endParaRPr>
                </a:p>
              </p:txBody>
            </p:sp>
          </mc:Choice>
          <mc:Fallback xmlns="">
            <p:sp>
              <p:nvSpPr>
                <p:cNvPr id="40" name="TextBox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76400" y="3678113"/>
                  <a:ext cx="2867900" cy="446917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821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/>
                <p:cNvSpPr txBox="1"/>
                <p:nvPr/>
              </p:nvSpPr>
              <p:spPr>
                <a:xfrm>
                  <a:off x="4863860" y="3689173"/>
                  <a:ext cx="3621504" cy="42479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 smtClean="0"/>
                    <a:t>for typical constraint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≡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𝑐</m:t>
                      </m:r>
                    </m:oMath>
                  </a14:m>
                  <a:endParaRPr lang="en-US" sz="2000" dirty="0">
                    <a:solidFill>
                      <a:srgbClr val="C00000"/>
                    </a:solidFill>
                  </a:endParaRPr>
                </a:p>
              </p:txBody>
            </p:sp>
          </mc:Choice>
          <mc:Fallback xmlns="">
            <p:sp>
              <p:nvSpPr>
                <p:cNvPr id="41" name="TextBox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63860" y="3689173"/>
                  <a:ext cx="3621504" cy="424796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l="-1684" t="-5797" b="-2173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44" name="Straight Connector 43"/>
          <p:cNvCxnSpPr/>
          <p:nvPr/>
        </p:nvCxnSpPr>
        <p:spPr>
          <a:xfrm flipH="1">
            <a:off x="3780925" y="3317648"/>
            <a:ext cx="1885039" cy="306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2790092" y="248109"/>
                <a:ext cx="514602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distributions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𝑆</m:t>
                        </m:r>
                      </m:sub>
                    </m:sSub>
                  </m:oMath>
                </a14:m>
                <a:r>
                  <a:rPr lang="en-US" sz="2000" dirty="0" smtClean="0"/>
                  <a:t> over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000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𝑘</m:t>
                            </m:r>
                          </m:e>
                        </m:d>
                      </m:e>
                      <m:sup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𝑆</m:t>
                        </m:r>
                      </m:sup>
                    </m:sSup>
                  </m:oMath>
                </a14:m>
                <a:r>
                  <a:rPr lang="en-US" sz="2000" dirty="0" smtClean="0"/>
                  <a:t> for all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2"/>
                        </a:solidFill>
                        <a:latin typeface="Cambria Math"/>
                      </a:rPr>
                      <m:t>𝑆</m:t>
                    </m:r>
                  </m:oMath>
                </a14:m>
                <a:r>
                  <a:rPr lang="en-US" sz="2000" dirty="0" smtClean="0"/>
                  <a:t> with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𝑆</m:t>
                        </m:r>
                      </m:e>
                    </m:d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≤</m:t>
                    </m:r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𝑟</m:t>
                    </m:r>
                  </m:oMath>
                </a14:m>
                <a:endParaRPr lang="en-US" sz="2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0092" y="248109"/>
                <a:ext cx="5146024" cy="400110"/>
              </a:xfrm>
              <a:prstGeom prst="rect">
                <a:avLst/>
              </a:prstGeom>
              <a:blipFill rotWithShape="1">
                <a:blip r:embed="rId12"/>
                <a:stretch>
                  <a:fillRect l="-1303" t="-6154" b="-29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ular Callout 47"/>
              <p:cNvSpPr/>
              <p:nvPr/>
            </p:nvSpPr>
            <p:spPr>
              <a:xfrm>
                <a:off x="169258" y="1718857"/>
                <a:ext cx="1442973" cy="414743"/>
              </a:xfrm>
              <a:prstGeom prst="wedgeRectCallout">
                <a:avLst>
                  <a:gd name="adj1" fmla="val 31419"/>
                  <a:gd name="adj2" fmla="val 73852"/>
                </a:avLst>
              </a:prstGeom>
              <a:ln w="19050"/>
              <a:effec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dirty="0" smtClean="0"/>
                  <a:t>time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𝑂</m:t>
                        </m:r>
                        <m:d>
                          <m:dPr>
                            <m:ctrlPr>
                              <a:rPr lang="en-US" sz="2000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𝑟</m:t>
                            </m:r>
                          </m:e>
                        </m:d>
                      </m:sup>
                    </m:sSup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48" name="Rectangular Callout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258" y="1718857"/>
                <a:ext cx="1442973" cy="414743"/>
              </a:xfrm>
              <a:prstGeom prst="wedgeRectCallout">
                <a:avLst>
                  <a:gd name="adj1" fmla="val 31419"/>
                  <a:gd name="adj2" fmla="val 73852"/>
                </a:avLst>
              </a:prstGeom>
              <a:blipFill rotWithShape="1">
                <a:blip r:embed="rId13"/>
                <a:stretch>
                  <a:fillRect/>
                </a:stretch>
              </a:blipFill>
              <a:ln w="19050"/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3042470" y="648059"/>
            <a:ext cx="14398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chemeClr val="accent1"/>
                </a:solidFill>
              </a:rPr>
              <a:t>consistency</a:t>
            </a:r>
            <a:endParaRPr lang="en-US" sz="2000" b="1" i="1" dirty="0">
              <a:solidFill>
                <a:schemeClr val="accent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22422" y="1447959"/>
            <a:ext cx="29434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chemeClr val="accent1"/>
                </a:solidFill>
              </a:rPr>
              <a:t>positive </a:t>
            </a:r>
            <a:r>
              <a:rPr lang="en-US" sz="2000" b="1" i="1" dirty="0" err="1" smtClean="0">
                <a:solidFill>
                  <a:schemeClr val="accent1"/>
                </a:solidFill>
              </a:rPr>
              <a:t>semidefiniteness</a:t>
            </a:r>
            <a:r>
              <a:rPr lang="en-US" sz="2000" b="1" i="1" dirty="0" smtClean="0">
                <a:solidFill>
                  <a:schemeClr val="accent1"/>
                </a:solidFill>
              </a:rPr>
              <a:t> </a:t>
            </a:r>
            <a:endParaRPr lang="en-US" sz="2000" b="1" i="1" dirty="0">
              <a:solidFill>
                <a:schemeClr val="accent1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304800" y="541386"/>
            <a:ext cx="1632081" cy="838200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918795" y="160386"/>
                <a:ext cx="37721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latin typeface="Cambria Math"/>
                        </a:rPr>
                        <m:t>𝑆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795" y="160386"/>
                <a:ext cx="377218" cy="400110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089281" y="465186"/>
                <a:ext cx="39388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9281" y="465186"/>
                <a:ext cx="393889" cy="400110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Oval 35"/>
          <p:cNvSpPr/>
          <p:nvPr/>
        </p:nvSpPr>
        <p:spPr>
          <a:xfrm rot="1575441">
            <a:off x="965590" y="727875"/>
            <a:ext cx="1632081" cy="838200"/>
          </a:xfrm>
          <a:prstGeom prst="ellips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089555" y="758263"/>
                <a:ext cx="82388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𝑆</m:t>
                      </m:r>
                      <m:r>
                        <a:rPr lang="en-US" sz="2000" b="0" i="1" smtClean="0">
                          <a:latin typeface="Cambria Math"/>
                        </a:rPr>
                        <m:t>∩</m:t>
                      </m:r>
                      <m:r>
                        <a:rPr lang="en-US" sz="2000" b="0" i="1" smtClean="0">
                          <a:latin typeface="Cambria Math"/>
                        </a:rPr>
                        <m:t>𝑇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9555" y="758263"/>
                <a:ext cx="823880" cy="400110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ular Callout 9"/>
          <p:cNvSpPr/>
          <p:nvPr/>
        </p:nvSpPr>
        <p:spPr>
          <a:xfrm>
            <a:off x="2743200" y="236078"/>
            <a:ext cx="6268453" cy="2049922"/>
          </a:xfrm>
          <a:prstGeom prst="wedgeRect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58615" y="152400"/>
            <a:ext cx="2579077" cy="2121877"/>
          </a:xfrm>
          <a:prstGeom prst="rect">
            <a:avLst/>
          </a:prstGeom>
          <a:solidFill>
            <a:schemeClr val="bg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648846" y="106933"/>
            <a:ext cx="6447693" cy="2661139"/>
          </a:xfrm>
          <a:prstGeom prst="rect">
            <a:avLst/>
          </a:prstGeom>
          <a:solidFill>
            <a:schemeClr val="bg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71106" y="2254858"/>
                <a:ext cx="250549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rgbClr val="C00000"/>
                        </a:solidFill>
                        <a:latin typeface="Cambria Math"/>
                      </a:rPr>
                      <m:t>𝑟</m:t>
                    </m:r>
                  </m:oMath>
                </a14:m>
                <a:r>
                  <a:rPr lang="en-US" sz="2000" dirty="0">
                    <a:solidFill>
                      <a:srgbClr val="C00000"/>
                    </a:solidFill>
                  </a:rPr>
                  <a:t>-level SDP </a:t>
                </a:r>
                <a:r>
                  <a:rPr lang="en-US" sz="2000" dirty="0" smtClean="0">
                    <a:solidFill>
                      <a:srgbClr val="C00000"/>
                    </a:solidFill>
                  </a:rPr>
                  <a:t>hierarchy:</a:t>
                </a:r>
                <a:endParaRPr lang="en-US" sz="2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106" y="2254858"/>
                <a:ext cx="2505494" cy="400110"/>
              </a:xfrm>
              <a:prstGeom prst="rect">
                <a:avLst/>
              </a:prstGeom>
              <a:blipFill rotWithShape="1">
                <a:blip r:embed="rId17"/>
                <a:stretch>
                  <a:fillRect t="-7576" r="-1699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1219200" y="2571690"/>
            <a:ext cx="1760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What we want:</a:t>
            </a:r>
            <a:endParaRPr lang="en-US" sz="2000" i="1" dirty="0"/>
          </a:p>
        </p:txBody>
      </p:sp>
      <p:cxnSp>
        <p:nvCxnSpPr>
          <p:cNvPr id="43" name="Straight Connector 42"/>
          <p:cNvCxnSpPr>
            <a:stCxn id="37" idx="3"/>
            <a:endCxn id="37" idx="1"/>
          </p:cNvCxnSpPr>
          <p:nvPr/>
        </p:nvCxnSpPr>
        <p:spPr>
          <a:xfrm flipH="1">
            <a:off x="1219200" y="2771745"/>
            <a:ext cx="176041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2073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17" grpId="0"/>
      <p:bldP spid="18" grpId="0"/>
      <p:bldP spid="24" grpId="0"/>
      <p:bldP spid="4" grpId="0"/>
      <p:bldP spid="5" grpId="0"/>
      <p:bldP spid="8" grpId="0"/>
      <p:bldP spid="26" grpId="0"/>
      <p:bldP spid="27" grpId="0"/>
      <p:bldP spid="28" grpId="0"/>
      <p:bldP spid="47" grpId="0"/>
      <p:bldP spid="48" grpId="0" animBg="1"/>
      <p:bldP spid="2" grpId="0"/>
      <p:bldP spid="7" grpId="0"/>
      <p:bldP spid="33" grpId="0" animBg="1"/>
      <p:bldP spid="34" grpId="0"/>
      <p:bldP spid="35" grpId="0"/>
      <p:bldP spid="36" grpId="0" animBg="1"/>
      <p:bldP spid="42" grpId="0"/>
      <p:bldP spid="10" grpId="0" animBg="1"/>
      <p:bldP spid="45" grpId="0" animBg="1"/>
      <p:bldP spid="46" grpId="1" animBg="1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623354"/>
            <a:ext cx="4626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Components of iterative procedure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95400" y="1491073"/>
            <a:ext cx="12137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chemeClr val="accent1"/>
                </a:solidFill>
              </a:rPr>
              <a:t>Rounding</a:t>
            </a:r>
            <a:endParaRPr lang="en-US" b="1" i="1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95400" y="2819400"/>
            <a:ext cx="1561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chemeClr val="accent1"/>
                </a:solidFill>
              </a:rPr>
              <a:t>Conditioning</a:t>
            </a:r>
            <a:endParaRPr lang="en-US" b="1" i="1" dirty="0">
              <a:solidFill>
                <a:schemeClr val="accent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65869" y="1948273"/>
            <a:ext cx="64903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sample variables independently according to their marginals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865869" y="3248055"/>
                <a:ext cx="3274358" cy="424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pick a vertex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solidFill>
                          <a:schemeClr val="tx2"/>
                        </a:solidFill>
                        <a:latin typeface="Cambria Math"/>
                      </a:rPr>
                      <m:t>j</m:t>
                    </m:r>
                  </m:oMath>
                </a14:m>
                <a:r>
                  <a:rPr lang="en-US" sz="2000" dirty="0" smtClean="0"/>
                  <a:t> and sample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b="0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5869" y="3248055"/>
                <a:ext cx="3274358" cy="424796"/>
              </a:xfrm>
              <a:prstGeom prst="rect">
                <a:avLst/>
              </a:prstGeom>
              <a:blipFill rotWithShape="1">
                <a:blip r:embed="rId3"/>
                <a:stretch>
                  <a:fillRect l="-1862" t="-5714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865869" y="3657600"/>
                <a:ext cx="4068550" cy="424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condition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 smtClean="0"/>
                  <a:t> on sample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b="0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endParaRPr lang="en-US" sz="2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5869" y="3657600"/>
                <a:ext cx="4068550" cy="424796"/>
              </a:xfrm>
              <a:prstGeom prst="rect">
                <a:avLst/>
              </a:prstGeom>
              <a:blipFill rotWithShape="1">
                <a:blip r:embed="rId4"/>
                <a:stretch>
                  <a:fillRect l="-1499" t="-5714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1295400" y="4449119"/>
            <a:ext cx="1478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solidFill>
                  <a:schemeClr val="accent1"/>
                </a:solidFill>
              </a:rPr>
              <a:t>Partitioning</a:t>
            </a:r>
            <a:endParaRPr lang="en-US" b="1" i="1" dirty="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865869" y="4906319"/>
                <a:ext cx="225914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find vertex subset</a:t>
                </a:r>
                <a:r>
                  <a:rPr lang="en-US" sz="2000" dirty="0" smtClean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2"/>
                        </a:solidFill>
                        <a:latin typeface="Cambria Math"/>
                      </a:rPr>
                      <m:t>𝑆</m:t>
                    </m:r>
                  </m:oMath>
                </a14:m>
                <a:endParaRPr lang="en-US" sz="2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5869" y="4906319"/>
                <a:ext cx="2259145" cy="400110"/>
              </a:xfrm>
              <a:prstGeom prst="rect">
                <a:avLst/>
              </a:prstGeom>
              <a:blipFill rotWithShape="1">
                <a:blip r:embed="rId5"/>
                <a:stretch>
                  <a:fillRect l="-2695" t="-7692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865869" y="5363519"/>
                <a:ext cx="4571636" cy="4276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break dependence between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𝑆</m:t>
                        </m:r>
                      </m:sub>
                    </m:sSub>
                  </m:oMath>
                </a14:m>
                <a:r>
                  <a:rPr lang="en-US" sz="2000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𝑉</m:t>
                        </m:r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∖</m:t>
                        </m:r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𝑆</m:t>
                        </m:r>
                      </m:sub>
                    </m:sSub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5869" y="5363519"/>
                <a:ext cx="4571636" cy="427681"/>
              </a:xfrm>
              <a:prstGeom prst="rect">
                <a:avLst/>
              </a:prstGeom>
              <a:blipFill rotWithShape="1">
                <a:blip r:embed="rId6"/>
                <a:stretch>
                  <a:fillRect l="-1333" t="-5714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5867400" y="3039070"/>
            <a:ext cx="31245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enough if constraint graph </a:t>
            </a:r>
          </a:p>
          <a:p>
            <a:pPr algn="ctr"/>
            <a:r>
              <a:rPr lang="en-US" dirty="0" smtClean="0"/>
              <a:t>has few significant eigenvalues</a:t>
            </a:r>
          </a:p>
          <a:p>
            <a:pPr algn="r"/>
            <a:r>
              <a:rPr lang="en-US" dirty="0" smtClean="0"/>
              <a:t> </a:t>
            </a:r>
            <a:r>
              <a:rPr lang="en-US" dirty="0" smtClean="0">
                <a:solidFill>
                  <a:schemeClr val="accent1"/>
                </a:solidFill>
              </a:rPr>
              <a:t>[BRS’11]</a:t>
            </a:r>
          </a:p>
        </p:txBody>
      </p:sp>
      <p:sp>
        <p:nvSpPr>
          <p:cNvPr id="16" name="Left Brace 15"/>
          <p:cNvSpPr/>
          <p:nvPr/>
        </p:nvSpPr>
        <p:spPr>
          <a:xfrm rot="13583134">
            <a:off x="5847551" y="2288811"/>
            <a:ext cx="192420" cy="1510031"/>
          </a:xfrm>
          <a:prstGeom prst="leftBrace">
            <a:avLst>
              <a:gd name="adj1" fmla="val 23006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521681" y="4546937"/>
            <a:ext cx="228299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1" dirty="0" smtClean="0">
                <a:solidFill>
                  <a:schemeClr val="accent2"/>
                </a:solidFill>
              </a:rPr>
              <a:t>general framework</a:t>
            </a:r>
          </a:p>
          <a:p>
            <a:pPr algn="ctr"/>
            <a:r>
              <a:rPr lang="en-US" sz="2000" b="1" i="1" dirty="0" smtClean="0">
                <a:solidFill>
                  <a:schemeClr val="accent2"/>
                </a:solidFill>
              </a:rPr>
              <a:t>for rounding </a:t>
            </a:r>
          </a:p>
          <a:p>
            <a:pPr algn="ctr"/>
            <a:r>
              <a:rPr lang="en-US" sz="2000" b="1" i="1" dirty="0" smtClean="0">
                <a:solidFill>
                  <a:schemeClr val="accent2"/>
                </a:solidFill>
              </a:rPr>
              <a:t>SDP hierarchies</a:t>
            </a:r>
            <a:endParaRPr lang="en-US" sz="2000" b="1" i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203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  <p:bldP spid="11" grpId="0"/>
      <p:bldP spid="12" grpId="0"/>
      <p:bldP spid="13" grpId="0"/>
      <p:bldP spid="14" grpId="0"/>
      <p:bldP spid="15" grpId="0"/>
      <p:bldP spid="16" grpId="0" animBg="1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1943711" y="4876800"/>
            <a:ext cx="5256579" cy="1289538"/>
            <a:chOff x="1676400" y="4953000"/>
            <a:chExt cx="5256579" cy="1289538"/>
          </a:xfrm>
        </p:grpSpPr>
        <p:sp>
          <p:nvSpPr>
            <p:cNvPr id="10" name="TextBox 9"/>
            <p:cNvSpPr txBox="1"/>
            <p:nvPr/>
          </p:nvSpPr>
          <p:spPr>
            <a:xfrm>
              <a:off x="1752600" y="5056982"/>
              <a:ext cx="17860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/>
                <a:t>Important fact:</a:t>
              </a:r>
              <a:endParaRPr lang="en-US" sz="2000" i="1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1905000" y="5445369"/>
                  <a:ext cx="5027979" cy="73257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b="0" dirty="0" smtClean="0"/>
                    <a:t>can approximate </a:t>
                  </a:r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chemeClr val="tx2"/>
                          </a:solidFill>
                          <a:latin typeface="Cambria Math"/>
                        </a:rPr>
                        <m:t>Corr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/>
                        </a:rPr>
                        <m:t>)</m:t>
                      </m:r>
                    </m:oMath>
                  </a14:m>
                  <a:r>
                    <a:rPr lang="en-US" sz="2000" dirty="0" smtClean="0">
                      <a:solidFill>
                        <a:schemeClr val="tx2"/>
                      </a:solidFill>
                    </a:rPr>
                    <a:t> </a:t>
                  </a:r>
                  <a:r>
                    <a:rPr lang="en-US" sz="2000" dirty="0" smtClean="0"/>
                    <a:t>by Gram matrix </a:t>
                  </a:r>
                </a:p>
                <a:p>
                  <a:r>
                    <a:rPr lang="en-US" sz="2000" dirty="0" smtClean="0"/>
                    <a:t>of unit vectors </a:t>
                  </a:r>
                  <a:r>
                    <a:rPr lang="en-US" sz="2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rPr>
                    <a:t>(</a:t>
                  </a:r>
                  <a:r>
                    <a:rPr lang="en-US" sz="2000" dirty="0" err="1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rPr>
                    <a:t>tensoring</a:t>
                  </a:r>
                  <a:r>
                    <a:rPr lang="en-US" sz="2000" dirty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rPr>
                    <a:t> trick</a:t>
                  </a:r>
                  <a:r>
                    <a:rPr lang="en-US" sz="2000" dirty="0" smtClean="0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</a:rPr>
                    <a:t>)</a:t>
                  </a:r>
                  <a:endParaRPr lang="en-US" sz="20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05000" y="5445369"/>
                  <a:ext cx="5027979" cy="732573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l="-1212" t="-3333" r="-364" b="-141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" name="Rectangle 20"/>
            <p:cNvSpPr/>
            <p:nvPr/>
          </p:nvSpPr>
          <p:spPr>
            <a:xfrm>
              <a:off x="1676400" y="4953000"/>
              <a:ext cx="5205046" cy="1289538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062032" y="3080404"/>
                <a:ext cx="1553887" cy="424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chemeClr val="tx2"/>
                          </a:solidFill>
                          <a:latin typeface="Cambria Math"/>
                        </a:rPr>
                        <m:t>Corr</m:t>
                      </m:r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2032" y="3080404"/>
                <a:ext cx="1553887" cy="424796"/>
              </a:xfrm>
              <a:prstGeom prst="rect">
                <a:avLst/>
              </a:prstGeom>
              <a:blipFill rotWithShape="1">
                <a:blip r:embed="rId3"/>
                <a:stretch>
                  <a:fillRect b="-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609600" y="2623204"/>
            <a:ext cx="24587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</a:rPr>
              <a:t>(</a:t>
            </a:r>
            <a:r>
              <a:rPr lang="en-US" sz="2000" dirty="0" smtClean="0">
                <a:solidFill>
                  <a:srgbClr val="C00000"/>
                </a:solidFill>
              </a:rPr>
              <a:t>Pairwise) Correlation</a:t>
            </a:r>
            <a:endParaRPr lang="en-US" sz="2000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316671" y="1751596"/>
                <a:ext cx="3092321" cy="8392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b="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2000" b="0" i="1" smtClean="0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max</m:t>
                              </m:r>
                            </m:e>
                            <m:lim>
                              <m:r>
                                <a:rPr lang="en-US" sz="2000" b="0" i="1" smtClean="0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𝑐</m:t>
                              </m:r>
                            </m:lim>
                          </m:limLow>
                        </m:fName>
                        <m:e>
                          <m:nary>
                            <m:naryPr>
                              <m:chr m:val="∑"/>
                              <m:supHide m:val="on"/>
                              <m:ctrlPr>
                                <a:rPr lang="en-US" sz="2000" b="0" i="1" smtClean="0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a:rPr lang="en-US" sz="2000" b="0" i="1" smtClean="0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𝑎</m:t>
                              </m:r>
                            </m:sub>
                            <m:sup/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2000" b="0" i="1" smtClean="0">
                                      <a:solidFill>
                                        <a:schemeClr val="tx2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 b="0" i="0" smtClean="0">
                                      <a:solidFill>
                                        <a:schemeClr val="tx2"/>
                                      </a:solidFill>
                                      <a:latin typeface="Cambria Math"/>
                                    </a:rPr>
                                    <m:t>Cov</m:t>
                                  </m:r>
                                  <m:d>
                                    <m:dPr>
                                      <m:ctrlPr>
                                        <a:rPr lang="en-US" sz="2000" b="0" i="1" smtClean="0">
                                          <a:solidFill>
                                            <a:schemeClr val="tx2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000" b="0" i="1" smtClean="0">
                                              <a:solidFill>
                                                <a:schemeClr val="tx2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smtClean="0">
                                              <a:solidFill>
                                                <a:schemeClr val="tx2"/>
                                              </a:solidFill>
                                              <a:latin typeface="Cambria Math"/>
                                            </a:rPr>
                                            <m:t>𝑋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smtClean="0">
                                              <a:solidFill>
                                                <a:schemeClr val="tx2"/>
                                              </a:solidFill>
                                              <a:latin typeface="Cambria Math"/>
                                            </a:rPr>
                                            <m:t>𝑖𝑎</m:t>
                                          </m:r>
                                        </m:sub>
                                      </m:sSub>
                                      <m:r>
                                        <a:rPr lang="en-US" sz="2000" b="0" i="1" smtClean="0">
                                          <a:solidFill>
                                            <a:schemeClr val="tx2"/>
                                          </a:solidFill>
                                          <a:latin typeface="Cambria Math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en-US" sz="2000" b="0" i="1" smtClean="0">
                                              <a:solidFill>
                                                <a:schemeClr val="tx2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smtClean="0">
                                              <a:solidFill>
                                                <a:schemeClr val="tx2"/>
                                              </a:solidFill>
                                              <a:latin typeface="Cambria Math"/>
                                            </a:rPr>
                                            <m:t>𝑋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smtClean="0">
                                              <a:solidFill>
                                                <a:schemeClr val="tx2"/>
                                              </a:solidFill>
                                              <a:latin typeface="Cambria Math"/>
                                            </a:rPr>
                                            <m:t>𝑗</m:t>
                                          </m:r>
                                          <m:d>
                                            <m:dPr>
                                              <m:ctrlPr>
                                                <a:rPr lang="en-US" sz="2000" b="0" i="1" smtClean="0">
                                                  <a:solidFill>
                                                    <a:schemeClr val="tx2"/>
                                                  </a:solidFill>
                                                  <a:latin typeface="Cambria Math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sz="2000" b="0" i="1" smtClean="0">
                                                  <a:solidFill>
                                                    <a:schemeClr val="tx2"/>
                                                  </a:solidFill>
                                                  <a:latin typeface="Cambria Math"/>
                                                </a:rPr>
                                                <m:t>𝑎</m:t>
                                              </m:r>
                                              <m:r>
                                                <a:rPr lang="en-US" sz="2000" b="0" i="1" smtClean="0">
                                                  <a:solidFill>
                                                    <a:schemeClr val="tx2"/>
                                                  </a:solidFill>
                                                  <a:latin typeface="Cambria Math"/>
                                                </a:rPr>
                                                <m:t>+</m:t>
                                              </m:r>
                                              <m:r>
                                                <a:rPr lang="en-US" sz="2000" b="0" i="1" smtClean="0">
                                                  <a:solidFill>
                                                    <a:schemeClr val="tx2"/>
                                                  </a:solidFill>
                                                  <a:latin typeface="Cambria Math"/>
                                                </a:rPr>
                                                <m:t>𝑐</m:t>
                                              </m:r>
                                            </m:e>
                                          </m:d>
                                        </m:sub>
                                      </m:sSub>
                                    </m:e>
                                  </m:d>
                                </m:e>
                              </m:d>
                            </m:e>
                          </m:nary>
                        </m:e>
                      </m:func>
                    </m:oMath>
                  </m:oMathPara>
                </a14:m>
                <a:endParaRPr lang="en-US" sz="2000" b="0" dirty="0" smtClean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6671" y="1751596"/>
                <a:ext cx="3092321" cy="83920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316671" y="3581400"/>
                <a:ext cx="3531929" cy="8392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sz="2000" b="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sz="2000" b="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𝑎</m:t>
                          </m:r>
                        </m:sub>
                        <m:sup/>
                        <m:e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𝑉𝑎𝑟</m:t>
                              </m:r>
                              <m:d>
                                <m:dPr>
                                  <m:ctrlPr>
                                    <a:rPr lang="en-US" sz="2000" b="0" i="1" smtClean="0">
                                      <a:solidFill>
                                        <a:schemeClr val="tx2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000" b="0" i="1" smtClean="0">
                                          <a:solidFill>
                                            <a:schemeClr val="tx2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0" i="1" smtClean="0">
                                          <a:solidFill>
                                            <a:schemeClr val="tx2"/>
                                          </a:solidFill>
                                          <a:latin typeface="Cambria Math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sz="2000" b="0" i="1" smtClean="0">
                                          <a:solidFill>
                                            <a:schemeClr val="tx2"/>
                                          </a:solidFill>
                                          <a:latin typeface="Cambria Math"/>
                                        </a:rPr>
                                        <m:t>𝑖𝑎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sz="2000" b="0" i="1" smtClean="0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𝑉𝑎𝑟</m:t>
                              </m:r>
                              <m:d>
                                <m:dPr>
                                  <m:endChr m:val="|"/>
                                  <m:ctrlPr>
                                    <a:rPr lang="en-US" sz="2000" b="0" i="1" smtClean="0">
                                      <a:solidFill>
                                        <a:schemeClr val="tx2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000" b="0" i="1" smtClean="0">
                                          <a:solidFill>
                                            <a:schemeClr val="tx2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b="0" i="1" smtClean="0">
                                          <a:solidFill>
                                            <a:schemeClr val="tx2"/>
                                          </a:solidFill>
                                          <a:latin typeface="Cambria Math"/>
                                        </a:rPr>
                                        <m:t>𝑋</m:t>
                                      </m:r>
                                    </m:e>
                                    <m:sub>
                                      <m:r>
                                        <a:rPr lang="en-US" sz="2000" b="0" i="1" smtClean="0">
                                          <a:solidFill>
                                            <a:schemeClr val="tx2"/>
                                          </a:solidFill>
                                          <a:latin typeface="Cambria Math"/>
                                        </a:rPr>
                                        <m:t>𝑖𝑎</m:t>
                                      </m:r>
                                    </m:sub>
                                  </m:sSub>
                                </m:e>
                              </m:d>
                              <m:sSub>
                                <m:sSubPr>
                                  <m:ctrlPr>
                                    <a:rPr lang="en-US" sz="2000" b="0" i="1" smtClean="0">
                                      <a:solidFill>
                                        <a:schemeClr val="tx2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solidFill>
                                        <a:schemeClr val="tx2"/>
                                      </a:solidFill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chemeClr val="tx2"/>
                                      </a:solidFill>
                                      <a:latin typeface="Cambria Math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US" sz="2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6671" y="3581400"/>
                <a:ext cx="3531929" cy="83920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810000" y="3048000"/>
                <a:ext cx="4946162" cy="424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decrease in variance when conditioning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endParaRPr lang="en-US" sz="2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048000"/>
                <a:ext cx="4946162" cy="424796"/>
              </a:xfrm>
              <a:prstGeom prst="rect">
                <a:avLst/>
              </a:prstGeom>
              <a:blipFill rotWithShape="1">
                <a:blip r:embed="rId6"/>
                <a:stretch>
                  <a:fillRect l="-1233" t="-5714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810000" y="1143000"/>
                <a:ext cx="5342809" cy="424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statistical distance between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{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}</m:t>
                    </m:r>
                  </m:oMath>
                </a14:m>
                <a:r>
                  <a:rPr lang="en-US" sz="2000" dirty="0" smtClean="0">
                    <a:solidFill>
                      <a:schemeClr val="tx2"/>
                    </a:solidFill>
                  </a:rPr>
                  <a:t> </a:t>
                </a:r>
                <a:r>
                  <a:rPr lang="en-US" sz="2000" dirty="0" smtClean="0"/>
                  <a:t>and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000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{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}</m:t>
                    </m:r>
                  </m:oMath>
                </a14:m>
                <a:endParaRPr lang="en-US" sz="2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143000"/>
                <a:ext cx="5342809" cy="424796"/>
              </a:xfrm>
              <a:prstGeom prst="rect">
                <a:avLst/>
              </a:prstGeom>
              <a:blipFill rotWithShape="1">
                <a:blip r:embed="rId7"/>
                <a:stretch>
                  <a:fillRect l="-1142" t="-5797" b="-202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Group 16"/>
          <p:cNvGrpSpPr/>
          <p:nvPr/>
        </p:nvGrpSpPr>
        <p:grpSpPr>
          <a:xfrm>
            <a:off x="1077018" y="152400"/>
            <a:ext cx="6989965" cy="400110"/>
            <a:chOff x="933287" y="399416"/>
            <a:chExt cx="6989965" cy="400110"/>
          </a:xfrm>
        </p:grpSpPr>
        <p:sp>
          <p:nvSpPr>
            <p:cNvPr id="14" name="TextBox 13"/>
            <p:cNvSpPr txBox="1"/>
            <p:nvPr/>
          </p:nvSpPr>
          <p:spPr>
            <a:xfrm>
              <a:off x="933287" y="399416"/>
              <a:ext cx="121379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i="1" dirty="0" smtClean="0">
                  <a:solidFill>
                    <a:schemeClr val="accent1"/>
                  </a:solidFill>
                </a:rPr>
                <a:t>Rounding</a:t>
              </a:r>
              <a:endParaRPr lang="en-US" b="1" i="1" dirty="0">
                <a:solidFill>
                  <a:schemeClr val="accent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515423" y="399416"/>
              <a:ext cx="156106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i="1" dirty="0" smtClean="0">
                  <a:solidFill>
                    <a:schemeClr val="accent1"/>
                  </a:solidFill>
                </a:rPr>
                <a:t>Conditioning</a:t>
              </a:r>
              <a:endParaRPr lang="en-US" b="1" i="1" dirty="0">
                <a:solidFill>
                  <a:schemeClr val="accent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444834" y="399416"/>
              <a:ext cx="14784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i="1" dirty="0" smtClean="0">
                  <a:solidFill>
                    <a:schemeClr val="accent1"/>
                  </a:solidFill>
                </a:rPr>
                <a:t>Partitioning</a:t>
              </a:r>
              <a:endParaRPr lang="en-US" b="1" i="1" dirty="0">
                <a:solidFill>
                  <a:schemeClr val="accent1"/>
                </a:solidFill>
              </a:endParaRPr>
            </a:p>
          </p:txBody>
        </p:sp>
      </p:grpSp>
      <p:cxnSp>
        <p:nvCxnSpPr>
          <p:cNvPr id="18" name="Straight Connector 17"/>
          <p:cNvCxnSpPr/>
          <p:nvPr/>
        </p:nvCxnSpPr>
        <p:spPr>
          <a:xfrm>
            <a:off x="533400" y="633046"/>
            <a:ext cx="80772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Left Brace 18"/>
          <p:cNvSpPr/>
          <p:nvPr/>
        </p:nvSpPr>
        <p:spPr>
          <a:xfrm rot="10800000" flipH="1">
            <a:off x="3352801" y="1494692"/>
            <a:ext cx="306353" cy="2658710"/>
          </a:xfrm>
          <a:prstGeom prst="leftBrace">
            <a:avLst>
              <a:gd name="adj1" fmla="val 23006"/>
              <a:gd name="adj2" fmla="val 50000"/>
            </a:avLst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ular Callout 19"/>
              <p:cNvSpPr/>
              <p:nvPr/>
            </p:nvSpPr>
            <p:spPr>
              <a:xfrm>
                <a:off x="5980496" y="4346262"/>
                <a:ext cx="3011104" cy="759138"/>
              </a:xfrm>
              <a:prstGeom prst="wedgeRectCallout">
                <a:avLst>
                  <a:gd name="adj1" fmla="val -33209"/>
                  <a:gd name="adj2" fmla="val -66676"/>
                </a:avLst>
              </a:prstGeom>
              <a:ln w="19050"/>
              <a:effec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similar to </a:t>
                </a:r>
                <a:r>
                  <a:rPr lang="en-US" i="1" dirty="0"/>
                  <a:t>mutual information</a:t>
                </a:r>
              </a:p>
              <a:p>
                <a:pPr algn="ctr"/>
                <a:r>
                  <a:rPr lang="en-US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chemeClr val="tx2"/>
                        </a:solidFill>
                        <a:latin typeface="Cambria Math"/>
                      </a:rPr>
                      <m:t>𝐼</m:t>
                    </m:r>
                    <m:d>
                      <m:dPr>
                        <m:ctrlPr>
                          <a:rPr lang="en-US" i="1" dirty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i="1" dirty="0">
                            <a:solidFill>
                              <a:schemeClr val="tx2"/>
                            </a:solidFill>
                            <a:latin typeface="Cambria Math"/>
                          </a:rPr>
                          <m:t>𝑋</m:t>
                        </m:r>
                        <m:r>
                          <a:rPr lang="en-US" i="1" dirty="0">
                            <a:solidFill>
                              <a:schemeClr val="tx2"/>
                            </a:solidFill>
                            <a:latin typeface="Cambria Math"/>
                          </a:rPr>
                          <m:t>;</m:t>
                        </m:r>
                        <m:r>
                          <a:rPr lang="en-US" i="1" dirty="0">
                            <a:solidFill>
                              <a:schemeClr val="tx2"/>
                            </a:solidFill>
                            <a:latin typeface="Cambria Math"/>
                          </a:rPr>
                          <m:t>𝑌</m:t>
                        </m:r>
                      </m:e>
                    </m:d>
                    <m:r>
                      <a:rPr lang="en-US" i="1" dirty="0">
                        <a:solidFill>
                          <a:schemeClr val="tx2"/>
                        </a:solidFill>
                        <a:latin typeface="Cambria Math"/>
                      </a:rPr>
                      <m:t>=</m:t>
                    </m:r>
                    <m:r>
                      <a:rPr lang="en-US" i="1" dirty="0">
                        <a:solidFill>
                          <a:schemeClr val="tx2"/>
                        </a:solidFill>
                        <a:latin typeface="Cambria Math"/>
                      </a:rPr>
                      <m:t>𝐻</m:t>
                    </m:r>
                    <m:d>
                      <m:dPr>
                        <m:ctrlPr>
                          <a:rPr lang="en-US" i="1" dirty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i="1" dirty="0">
                            <a:solidFill>
                              <a:schemeClr val="tx2"/>
                            </a:solidFill>
                            <a:latin typeface="Cambria Math"/>
                          </a:rPr>
                          <m:t>𝑋</m:t>
                        </m:r>
                      </m:e>
                    </m:d>
                    <m:r>
                      <a:rPr lang="en-US" i="1" dirty="0">
                        <a:solidFill>
                          <a:schemeClr val="tx2"/>
                        </a:solidFill>
                        <a:latin typeface="Cambria Math"/>
                      </a:rPr>
                      <m:t>−</m:t>
                    </m:r>
                    <m:r>
                      <a:rPr lang="en-US" i="1" dirty="0">
                        <a:solidFill>
                          <a:schemeClr val="tx2"/>
                        </a:solidFill>
                        <a:latin typeface="Cambria Math"/>
                      </a:rPr>
                      <m:t>𝐻</m:t>
                    </m:r>
                    <m:d>
                      <m:dPr>
                        <m:sepChr m:val="∣"/>
                        <m:ctrlPr>
                          <a:rPr lang="en-US" i="1" dirty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i="1" dirty="0">
                            <a:solidFill>
                              <a:schemeClr val="tx2"/>
                            </a:solidFill>
                            <a:latin typeface="Cambria Math"/>
                          </a:rPr>
                          <m:t>𝑋</m:t>
                        </m:r>
                      </m:e>
                      <m:e>
                        <m:r>
                          <a:rPr lang="en-US" i="1" dirty="0">
                            <a:solidFill>
                              <a:schemeClr val="tx2"/>
                            </a:solidFill>
                            <a:latin typeface="Cambria Math"/>
                          </a:rPr>
                          <m:t>𝑌</m:t>
                        </m:r>
                      </m:e>
                    </m:d>
                  </m:oMath>
                </a14:m>
                <a:endParaRPr lang="en-US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20" name="Rectangular Callout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0496" y="4346262"/>
                <a:ext cx="3011104" cy="759138"/>
              </a:xfrm>
              <a:prstGeom prst="wedgeRectCallout">
                <a:avLst>
                  <a:gd name="adj1" fmla="val -33209"/>
                  <a:gd name="adj2" fmla="val -66676"/>
                </a:avLst>
              </a:prstGeom>
              <a:blipFill rotWithShape="1">
                <a:blip r:embed="rId8"/>
                <a:stretch>
                  <a:fillRect/>
                </a:stretch>
              </a:blipFill>
              <a:ln w="19050"/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1076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  <p:bldP spid="5" grpId="0"/>
      <p:bldP spid="6" grpId="0"/>
      <p:bldP spid="7" grpId="0"/>
      <p:bldP spid="8" grpId="0"/>
      <p:bldP spid="9" grpId="0"/>
      <p:bldP spid="19" grpId="0" animBg="1"/>
      <p:bldP spid="20" grpId="1" animBg="1"/>
      <p:bldP spid="20" grpId="2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1077018" y="152400"/>
            <a:ext cx="6989965" cy="400110"/>
            <a:chOff x="933287" y="399416"/>
            <a:chExt cx="6989965" cy="400110"/>
          </a:xfrm>
        </p:grpSpPr>
        <p:sp>
          <p:nvSpPr>
            <p:cNvPr id="14" name="TextBox 13"/>
            <p:cNvSpPr txBox="1"/>
            <p:nvPr/>
          </p:nvSpPr>
          <p:spPr>
            <a:xfrm>
              <a:off x="933287" y="399416"/>
              <a:ext cx="121379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i="1" dirty="0" smtClean="0">
                  <a:solidFill>
                    <a:schemeClr val="accent1"/>
                  </a:solidFill>
                </a:rPr>
                <a:t>Rounding</a:t>
              </a:r>
              <a:endParaRPr lang="en-US" b="1" i="1" dirty="0">
                <a:solidFill>
                  <a:schemeClr val="accent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515423" y="399416"/>
              <a:ext cx="156106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i="1" dirty="0" smtClean="0">
                  <a:solidFill>
                    <a:schemeClr val="accent1"/>
                  </a:solidFill>
                </a:rPr>
                <a:t>Conditioning</a:t>
              </a:r>
              <a:endParaRPr lang="en-US" b="1" i="1" dirty="0">
                <a:solidFill>
                  <a:schemeClr val="accent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444834" y="399416"/>
              <a:ext cx="14784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i="1" dirty="0" smtClean="0">
                  <a:solidFill>
                    <a:schemeClr val="accent1"/>
                  </a:solidFill>
                </a:rPr>
                <a:t>Partitioning</a:t>
              </a:r>
              <a:endParaRPr lang="en-US" b="1" i="1" dirty="0">
                <a:solidFill>
                  <a:schemeClr val="accent1"/>
                </a:solidFill>
              </a:endParaRPr>
            </a:p>
          </p:txBody>
        </p:sp>
      </p:grpSp>
      <p:cxnSp>
        <p:nvCxnSpPr>
          <p:cNvPr id="18" name="Straight Connector 17"/>
          <p:cNvCxnSpPr/>
          <p:nvPr/>
        </p:nvCxnSpPr>
        <p:spPr>
          <a:xfrm>
            <a:off x="533400" y="633046"/>
            <a:ext cx="80772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574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04381" y="1200090"/>
            <a:ext cx="64903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sample variables independently according to their marginals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104381" y="3124200"/>
                <a:ext cx="5932073" cy="7546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If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dirty="0" smtClean="0">
                        <a:solidFill>
                          <a:schemeClr val="tx2"/>
                        </a:solidFill>
                        <a:latin typeface="Cambria Math"/>
                      </a:rPr>
                      <m:t>Corr</m:t>
                    </m:r>
                    <m:d>
                      <m:dPr>
                        <m:ctrlPr>
                          <a:rPr lang="en-US" sz="2000" i="1" dirty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 dirty="0" err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 dirty="0" err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000" i="1" dirty="0" err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000" i="1" dirty="0" err="1">
                            <a:solidFill>
                              <a:schemeClr val="tx2"/>
                            </a:solidFill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 dirty="0" err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 dirty="0" err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000" i="1" dirty="0" err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en-US" sz="2000" b="0" i="1" dirty="0" smtClean="0">
                        <a:solidFill>
                          <a:schemeClr val="tx2"/>
                        </a:solidFill>
                        <a:latin typeface="Cambria Math"/>
                      </a:rPr>
                      <m:t>&lt;1−</m:t>
                    </m:r>
                    <m:r>
                      <a:rPr lang="en-US" sz="2000" b="0" i="1" dirty="0" smtClean="0">
                        <a:solidFill>
                          <a:schemeClr val="tx2"/>
                        </a:solidFill>
                        <a:latin typeface="Cambria Math"/>
                      </a:rPr>
                      <m:t>𝑂</m:t>
                    </m:r>
                    <m:r>
                      <a:rPr lang="en-US" sz="2000" b="0" i="1" dirty="0" smtClean="0">
                        <a:solidFill>
                          <a:schemeClr val="tx2"/>
                        </a:solidFill>
                        <a:latin typeface="Cambria Math"/>
                      </a:rPr>
                      <m:t>(</m:t>
                    </m:r>
                    <m:r>
                      <a:rPr lang="en-US" sz="2000" b="0" i="1" dirty="0" smtClean="0">
                        <a:solidFill>
                          <a:schemeClr val="tx2"/>
                        </a:solidFill>
                        <a:latin typeface="Cambria Math"/>
                      </a:rPr>
                      <m:t>𝜀</m:t>
                    </m:r>
                    <m:r>
                      <a:rPr lang="en-US" sz="2000" b="0" i="1" dirty="0" smtClean="0">
                        <a:solidFill>
                          <a:schemeClr val="tx2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000" dirty="0" smtClean="0">
                    <a:solidFill>
                      <a:schemeClr val="tx2"/>
                    </a:solidFill>
                  </a:rPr>
                  <a:t> </a:t>
                </a:r>
                <a:r>
                  <a:rPr lang="en-US" sz="2000" dirty="0" smtClean="0"/>
                  <a:t>then </a:t>
                </a:r>
                <a:r>
                  <a:rPr lang="en-US" sz="2000" i="1" dirty="0" smtClean="0"/>
                  <a:t>independent sampling</a:t>
                </a:r>
              </a:p>
              <a:p>
                <a:r>
                  <a:rPr lang="en-US" sz="2000" dirty="0" smtClean="0"/>
                  <a:t>satisfies constraint with probability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solidFill>
                          <a:schemeClr val="tx2"/>
                        </a:solidFill>
                        <a:latin typeface="Cambria Math"/>
                      </a:rPr>
                      <m:t>Ω</m:t>
                    </m:r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(</m:t>
                    </m:r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𝜀</m:t>
                    </m:r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sz="2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4381" y="3124200"/>
                <a:ext cx="5932073" cy="754694"/>
              </a:xfrm>
              <a:prstGeom prst="rect">
                <a:avLst/>
              </a:prstGeom>
              <a:blipFill rotWithShape="1">
                <a:blip r:embed="rId3"/>
                <a:stretch>
                  <a:fillRect l="-1028" t="-813" b="-13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104381" y="4267200"/>
                <a:ext cx="215616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Rounding fails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⇒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4381" y="4267200"/>
                <a:ext cx="2156168" cy="461665"/>
              </a:xfrm>
              <a:prstGeom prst="rect">
                <a:avLst/>
              </a:prstGeom>
              <a:blipFill rotWithShape="1">
                <a:blip r:embed="rId4"/>
                <a:stretch>
                  <a:fillRect l="-2825"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505200" y="4274574"/>
                <a:ext cx="3345852" cy="446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0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𝐄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𝑖</m:t>
                          </m:r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∼</m:t>
                          </m:r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C00000"/>
                          </a:solidFill>
                          <a:latin typeface="Cambria Math"/>
                        </a:rPr>
                        <m:t>Corr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&gt;1−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𝑂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𝜀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0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4274574"/>
                <a:ext cx="3345852" cy="446917"/>
              </a:xfrm>
              <a:prstGeom prst="rect">
                <a:avLst/>
              </a:prstGeom>
              <a:blipFill rotWithShape="1">
                <a:blip r:embed="rId5"/>
                <a:stretch>
                  <a:fillRect b="-67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3581400" y="5174159"/>
            <a:ext cx="354898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Local Correlation</a:t>
            </a:r>
          </a:p>
          <a:p>
            <a:pPr algn="ctr"/>
            <a:r>
              <a:rPr lang="en-US" sz="2000" dirty="0" smtClean="0"/>
              <a:t>(over edges of constraint graph)</a:t>
            </a:r>
            <a:endParaRPr lang="en-US" sz="2000" dirty="0"/>
          </a:p>
        </p:txBody>
      </p:sp>
      <p:grpSp>
        <p:nvGrpSpPr>
          <p:cNvPr id="18" name="Group 17"/>
          <p:cNvGrpSpPr/>
          <p:nvPr/>
        </p:nvGrpSpPr>
        <p:grpSpPr>
          <a:xfrm>
            <a:off x="1077018" y="152400"/>
            <a:ext cx="6989965" cy="400110"/>
            <a:chOff x="933287" y="399416"/>
            <a:chExt cx="6989965" cy="400110"/>
          </a:xfrm>
        </p:grpSpPr>
        <p:sp>
          <p:nvSpPr>
            <p:cNvPr id="19" name="TextBox 18"/>
            <p:cNvSpPr txBox="1"/>
            <p:nvPr/>
          </p:nvSpPr>
          <p:spPr>
            <a:xfrm>
              <a:off x="933287" y="399416"/>
              <a:ext cx="121379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i="1" dirty="0" smtClean="0">
                  <a:solidFill>
                    <a:schemeClr val="accent2"/>
                  </a:solidFill>
                </a:rPr>
                <a:t>Rounding</a:t>
              </a:r>
              <a:endParaRPr lang="en-US" b="1" i="1" dirty="0">
                <a:solidFill>
                  <a:schemeClr val="accent2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515423" y="399416"/>
              <a:ext cx="156106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i="1" dirty="0" smtClean="0">
                  <a:solidFill>
                    <a:schemeClr val="accent1"/>
                  </a:solidFill>
                </a:rPr>
                <a:t>Conditioning</a:t>
              </a:r>
              <a:endParaRPr lang="en-US" b="1" i="1" dirty="0">
                <a:solidFill>
                  <a:schemeClr val="accent1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444834" y="399416"/>
              <a:ext cx="14784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i="1" dirty="0" smtClean="0">
                  <a:solidFill>
                    <a:schemeClr val="accent1"/>
                  </a:solidFill>
                </a:rPr>
                <a:t>Partitioning</a:t>
              </a:r>
              <a:endParaRPr lang="en-US" b="1" i="1" dirty="0">
                <a:solidFill>
                  <a:schemeClr val="accent1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ular Callout 22"/>
              <p:cNvSpPr/>
              <p:nvPr/>
            </p:nvSpPr>
            <p:spPr>
              <a:xfrm>
                <a:off x="4038600" y="2142324"/>
                <a:ext cx="4876800" cy="759138"/>
              </a:xfrm>
              <a:prstGeom prst="wedgeRectCallout">
                <a:avLst>
                  <a:gd name="adj1" fmla="val -22250"/>
                  <a:gd name="adj2" fmla="val 75396"/>
                </a:avLst>
              </a:prstGeom>
              <a:ln w="19050"/>
              <a:effec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dirty="0" smtClean="0">
                        <a:solidFill>
                          <a:schemeClr val="tx2"/>
                        </a:solidFill>
                        <a:latin typeface="Cambria Math"/>
                      </a:rPr>
                      <m:t>Corr</m:t>
                    </m:r>
                    <m:r>
                      <a:rPr lang="en-US" sz="2000" i="1" dirty="0">
                        <a:solidFill>
                          <a:schemeClr val="tx2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000" i="1" dirty="0" err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 dirty="0" err="1">
                            <a:solidFill>
                              <a:schemeClr val="tx2"/>
                            </a:solidFill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i="1" dirty="0" err="1">
                            <a:solidFill>
                              <a:schemeClr val="tx2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2000" i="1" dirty="0" err="1">
                        <a:solidFill>
                          <a:schemeClr val="tx2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2000" i="1" dirty="0" err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 dirty="0" err="1">
                            <a:solidFill>
                              <a:schemeClr val="tx2"/>
                            </a:solidFill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i="1" dirty="0" err="1">
                            <a:solidFill>
                              <a:schemeClr val="tx2"/>
                            </a:solidFill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a:rPr lang="en-US" sz="2000" i="1" dirty="0">
                        <a:solidFill>
                          <a:schemeClr val="tx2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000" dirty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solidFill>
                          <a:schemeClr val="tx2"/>
                        </a:solidFill>
                        <a:latin typeface="Cambria Math"/>
                      </a:rPr>
                      <m:t>≈</m:t>
                    </m:r>
                  </m:oMath>
                </a14:m>
                <a:r>
                  <a:rPr lang="en-US" sz="2000" dirty="0" smtClean="0"/>
                  <a:t> </a:t>
                </a:r>
                <a:r>
                  <a:rPr lang="en-US" sz="2000" dirty="0"/>
                  <a:t>statistical distance between </a:t>
                </a:r>
              </a:p>
              <a:p>
                <a:pPr algn="ctr"/>
                <a:r>
                  <a:rPr lang="en-US" sz="2000" dirty="0"/>
                  <a:t>independent and correlated </a:t>
                </a:r>
                <a:r>
                  <a:rPr lang="en-US" sz="2000" dirty="0" smtClean="0"/>
                  <a:t>sampling</a:t>
                </a:r>
                <a:endParaRPr lang="en-US" sz="2000" dirty="0"/>
              </a:p>
            </p:txBody>
          </p:sp>
        </mc:Choice>
        <mc:Fallback xmlns="">
          <p:sp>
            <p:nvSpPr>
              <p:cNvPr id="23" name="Rectangular Callout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2142324"/>
                <a:ext cx="4876800" cy="759138"/>
              </a:xfrm>
              <a:prstGeom prst="wedgeRectCallout">
                <a:avLst>
                  <a:gd name="adj1" fmla="val -22250"/>
                  <a:gd name="adj2" fmla="val 75396"/>
                </a:avLst>
              </a:prstGeom>
              <a:blipFill rotWithShape="1">
                <a:blip r:embed="rId6"/>
                <a:stretch>
                  <a:fillRect/>
                </a:stretch>
              </a:blipFill>
              <a:ln w="19050"/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ular Callout 23"/>
          <p:cNvSpPr/>
          <p:nvPr/>
        </p:nvSpPr>
        <p:spPr>
          <a:xfrm>
            <a:off x="3581400" y="5105401"/>
            <a:ext cx="3548984" cy="914399"/>
          </a:xfrm>
          <a:prstGeom prst="wedgeRectCallout">
            <a:avLst>
              <a:gd name="adj1" fmla="val -20520"/>
              <a:gd name="adj2" fmla="val -6800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Snip Same Side Corner Rectangle 25"/>
          <p:cNvSpPr/>
          <p:nvPr/>
        </p:nvSpPr>
        <p:spPr>
          <a:xfrm>
            <a:off x="998115" y="105508"/>
            <a:ext cx="1371600" cy="532637"/>
          </a:xfrm>
          <a:prstGeom prst="snip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>
            <a:off x="533400" y="633046"/>
            <a:ext cx="80772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nip Same Side Corner Rectangle 24"/>
          <p:cNvSpPr/>
          <p:nvPr/>
        </p:nvSpPr>
        <p:spPr>
          <a:xfrm>
            <a:off x="998115" y="617947"/>
            <a:ext cx="1371600" cy="128057"/>
          </a:xfrm>
          <a:prstGeom prst="snip2Same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695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  <p:bldP spid="16" grpId="0"/>
      <p:bldP spid="17" grpId="0"/>
      <p:bldP spid="23" grpId="1" animBg="1"/>
      <p:bldP spid="2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Connector 29"/>
          <p:cNvCxnSpPr/>
          <p:nvPr/>
        </p:nvCxnSpPr>
        <p:spPr>
          <a:xfrm>
            <a:off x="533400" y="633046"/>
            <a:ext cx="80772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066800" y="1219200"/>
                <a:ext cx="3304623" cy="424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pick a vertex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𝑗</m:t>
                    </m:r>
                  </m:oMath>
                </a14:m>
                <a:r>
                  <a:rPr lang="en-US" sz="2000" dirty="0" smtClean="0"/>
                  <a:t> and sample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b="0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219200"/>
                <a:ext cx="3304623" cy="424796"/>
              </a:xfrm>
              <a:prstGeom prst="rect">
                <a:avLst/>
              </a:prstGeom>
              <a:blipFill rotWithShape="1">
                <a:blip r:embed="rId2"/>
                <a:stretch>
                  <a:fillRect l="-1845" t="-5714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066800" y="1628745"/>
                <a:ext cx="4091376" cy="424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condition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000" dirty="0" smtClean="0"/>
                  <a:t> on sample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b="0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endParaRPr lang="en-US" sz="2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628745"/>
                <a:ext cx="4091376" cy="424796"/>
              </a:xfrm>
              <a:prstGeom prst="rect">
                <a:avLst/>
              </a:prstGeom>
              <a:blipFill rotWithShape="1">
                <a:blip r:embed="rId3"/>
                <a:stretch>
                  <a:fillRect l="-1490" t="-5714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1600200" y="2569463"/>
            <a:ext cx="30844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>
                <a:solidFill>
                  <a:schemeClr val="accent2"/>
                </a:solidFill>
              </a:rPr>
              <a:t>c</a:t>
            </a:r>
            <a:r>
              <a:rPr lang="en-US" sz="2000" b="1" i="1" dirty="0" smtClean="0">
                <a:solidFill>
                  <a:schemeClr val="accent2"/>
                </a:solidFill>
              </a:rPr>
              <a:t>omputationally expensive</a:t>
            </a:r>
            <a:endParaRPr lang="en-US" sz="2000" b="1" i="1" dirty="0">
              <a:solidFill>
                <a:schemeClr val="accent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600200" y="2895600"/>
                <a:ext cx="2593274" cy="4531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(level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 Math"/>
                      </a:rPr>
                      <m:t>𝑟</m:t>
                    </m:r>
                  </m:oMath>
                </a14:m>
                <a:r>
                  <a:rPr lang="en-US" sz="20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 Math"/>
                      </a:rPr>
                      <m:t>→</m:t>
                    </m:r>
                  </m:oMath>
                </a14:m>
                <a:r>
                  <a:rPr lang="en-US" sz="20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  level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 Math"/>
                      </a:rPr>
                      <m:t>𝑟</m:t>
                    </m:r>
                    <m:r>
                      <a:rPr lang="en-US" sz="2000" b="0" i="1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Cambria Math"/>
                      </a:rPr>
                      <m:t>−1</m:t>
                    </m:r>
                  </m:oMath>
                </a14:m>
                <a:r>
                  <a:rPr lang="en-US" sz="20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</a:rPr>
                  <a:t>)</a:t>
                </a:r>
                <a:endParaRPr lang="en-US" sz="2000" dirty="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2895600"/>
                <a:ext cx="2593274" cy="453137"/>
              </a:xfrm>
              <a:prstGeom prst="rect">
                <a:avLst/>
              </a:prstGeom>
              <a:blipFill rotWithShape="1">
                <a:blip r:embed="rId4"/>
                <a:stretch>
                  <a:fillRect l="-2588" r="-1647" b="-243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00200" y="3779031"/>
                <a:ext cx="5404878" cy="446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c</a:t>
                </a:r>
                <a:r>
                  <a:rPr lang="en-US" sz="2000" dirty="0" smtClean="0"/>
                  <a:t>ondition on vertex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𝑗</m:t>
                    </m:r>
                  </m:oMath>
                </a14:m>
                <a:r>
                  <a:rPr lang="en-US" sz="2000" dirty="0" smtClean="0"/>
                  <a:t> only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>
                            <a:solidFill>
                              <a:schemeClr val="tx2"/>
                            </a:solidFill>
                            <a:latin typeface="Cambria Math"/>
                          </a:rPr>
                          <m:t>𝐄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m:rPr>
                        <m:sty m:val="p"/>
                      </m:rPr>
                      <a:rPr lang="en-US" sz="2000">
                        <a:solidFill>
                          <a:schemeClr val="tx2"/>
                        </a:solidFill>
                        <a:latin typeface="Cambria Math"/>
                      </a:rPr>
                      <m:t>Corr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0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&gt;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𝛽</m:t>
                        </m:r>
                      </m:sup>
                    </m:sSup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3779031"/>
                <a:ext cx="5404878" cy="446917"/>
              </a:xfrm>
              <a:prstGeom prst="rect">
                <a:avLst/>
              </a:prstGeom>
              <a:blipFill rotWithShape="1">
                <a:blip r:embed="rId5"/>
                <a:stretch>
                  <a:fillRect l="-1242" t="-1370" b="-191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1600200" y="4160031"/>
                <a:ext cx="4877169" cy="4146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⇒</m:t>
                    </m:r>
                  </m:oMath>
                </a14:m>
                <a:r>
                  <a:rPr lang="en-US" sz="2000" dirty="0" smtClean="0"/>
                  <a:t> can condition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≤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𝛽</m:t>
                        </m:r>
                      </m:sup>
                    </m:sSup>
                  </m:oMath>
                </a14:m>
                <a:r>
                  <a:rPr lang="en-US" sz="2000" dirty="0" smtClean="0"/>
                  <a:t> times on such vertices</a:t>
                </a:r>
                <a:endParaRPr lang="en-US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4160031"/>
                <a:ext cx="4877169" cy="414601"/>
              </a:xfrm>
              <a:prstGeom prst="rect">
                <a:avLst/>
              </a:prstGeom>
              <a:blipFill rotWithShape="1">
                <a:blip r:embed="rId6"/>
                <a:stretch>
                  <a:fillRect t="-2941" r="-375" b="-2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1066800" y="4876800"/>
                <a:ext cx="5496698" cy="7609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Conditioning fails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⇒</m:t>
                    </m:r>
                  </m:oMath>
                </a14:m>
                <a:r>
                  <a:rPr lang="en-US" sz="2000" dirty="0" smtClean="0"/>
                  <a:t>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1">
                            <a:solidFill>
                              <a:srgbClr val="C00000"/>
                            </a:solidFill>
                            <a:latin typeface="Cambria Math"/>
                          </a:rPr>
                          <m:t>𝐄</m:t>
                        </m:r>
                      </m:e>
                      <m:sub>
                        <m:r>
                          <a:rPr lang="en-US" sz="20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,</m:t>
                        </m:r>
                        <m:r>
                          <a:rPr lang="en-US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𝑗</m:t>
                        </m:r>
                      </m:sub>
                    </m:sSub>
                    <m:r>
                      <m:rPr>
                        <m:sty m:val="p"/>
                      </m:rPr>
                      <a:rPr lang="en-US" sz="2000">
                        <a:solidFill>
                          <a:srgbClr val="C00000"/>
                        </a:solidFill>
                        <a:latin typeface="Cambria Math"/>
                      </a:rPr>
                      <m:t>Corr</m:t>
                    </m:r>
                    <m:d>
                      <m:dPr>
                        <m:ctrlPr>
                          <a:rPr lang="en-US" sz="2000" i="1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0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</m:e>
                    </m:d>
                    <m:r>
                      <a:rPr lang="en-US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&lt;</m:t>
                    </m:r>
                    <m:sSup>
                      <m:sSupPr>
                        <m:ctrlPr>
                          <a:rPr lang="en-US" sz="2000" i="1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sz="20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0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𝛽</m:t>
                        </m:r>
                      </m:sup>
                    </m:sSup>
                  </m:oMath>
                </a14:m>
                <a:endParaRPr lang="en-US" sz="2000" dirty="0">
                  <a:solidFill>
                    <a:srgbClr val="C00000"/>
                  </a:solidFill>
                </a:endParaRPr>
              </a:p>
              <a:p>
                <a:r>
                  <a:rPr lang="en-US" sz="2000" dirty="0" smtClean="0"/>
                  <a:t> </a:t>
                </a:r>
                <a:endParaRPr lang="en-US" sz="2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4876800"/>
                <a:ext cx="5496698" cy="760914"/>
              </a:xfrm>
              <a:prstGeom prst="rect">
                <a:avLst/>
              </a:prstGeom>
              <a:blipFill rotWithShape="1">
                <a:blip r:embed="rId7"/>
                <a:stretch>
                  <a:fillRect l="-11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4267200" y="5638800"/>
            <a:ext cx="297049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C00000"/>
                </a:solidFill>
              </a:rPr>
              <a:t>Global Correlation</a:t>
            </a:r>
          </a:p>
          <a:p>
            <a:pPr algn="ctr"/>
            <a:r>
              <a:rPr lang="en-US" sz="2000" dirty="0" smtClean="0"/>
              <a:t>(over random vertex pairs)</a:t>
            </a:r>
            <a:endParaRPr lang="en-US" sz="2000" dirty="0"/>
          </a:p>
        </p:txBody>
      </p:sp>
      <p:grpSp>
        <p:nvGrpSpPr>
          <p:cNvPr id="23" name="Group 22"/>
          <p:cNvGrpSpPr/>
          <p:nvPr/>
        </p:nvGrpSpPr>
        <p:grpSpPr>
          <a:xfrm>
            <a:off x="1077018" y="152400"/>
            <a:ext cx="6989965" cy="400110"/>
            <a:chOff x="933287" y="399416"/>
            <a:chExt cx="6989965" cy="400110"/>
          </a:xfrm>
        </p:grpSpPr>
        <p:sp>
          <p:nvSpPr>
            <p:cNvPr id="24" name="TextBox 23"/>
            <p:cNvSpPr txBox="1"/>
            <p:nvPr/>
          </p:nvSpPr>
          <p:spPr>
            <a:xfrm>
              <a:off x="933287" y="399416"/>
              <a:ext cx="121379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i="1" dirty="0" smtClean="0">
                  <a:solidFill>
                    <a:schemeClr val="accent1"/>
                  </a:solidFill>
                </a:rPr>
                <a:t>Rounding</a:t>
              </a:r>
              <a:endParaRPr lang="en-US" b="1" i="1" dirty="0">
                <a:solidFill>
                  <a:schemeClr val="accent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515423" y="399416"/>
              <a:ext cx="156106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i="1" dirty="0" smtClean="0">
                  <a:solidFill>
                    <a:schemeClr val="accent2"/>
                  </a:solidFill>
                </a:rPr>
                <a:t>Conditioning</a:t>
              </a:r>
              <a:endParaRPr lang="en-US" b="1" i="1" dirty="0">
                <a:solidFill>
                  <a:schemeClr val="accent2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444834" y="399416"/>
              <a:ext cx="14784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i="1" dirty="0" smtClean="0">
                  <a:solidFill>
                    <a:schemeClr val="accent1"/>
                  </a:solidFill>
                </a:rPr>
                <a:t>Partitioning</a:t>
              </a:r>
              <a:endParaRPr lang="en-US" b="1" i="1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28" name="Snip Same Side Corner Rectangle 27"/>
          <p:cNvSpPr/>
          <p:nvPr/>
        </p:nvSpPr>
        <p:spPr>
          <a:xfrm>
            <a:off x="3610708" y="105508"/>
            <a:ext cx="1600200" cy="532637"/>
          </a:xfrm>
          <a:prstGeom prst="snip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Snip Same Side Corner Rectangle 28"/>
          <p:cNvSpPr/>
          <p:nvPr/>
        </p:nvSpPr>
        <p:spPr>
          <a:xfrm>
            <a:off x="3610708" y="604501"/>
            <a:ext cx="1600200" cy="180945"/>
          </a:xfrm>
          <a:prstGeom prst="snip2Same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1066800" y="2209800"/>
            <a:ext cx="8354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Issue: </a:t>
            </a:r>
            <a:endParaRPr lang="en-US" sz="2000" i="1" dirty="0"/>
          </a:p>
        </p:txBody>
      </p:sp>
      <p:sp>
        <p:nvSpPr>
          <p:cNvPr id="33" name="TextBox 32"/>
          <p:cNvSpPr txBox="1"/>
          <p:nvPr/>
        </p:nvSpPr>
        <p:spPr>
          <a:xfrm>
            <a:off x="1066800" y="3471599"/>
            <a:ext cx="698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Idea:</a:t>
            </a:r>
            <a:endParaRPr lang="en-US" sz="20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ular Callout 33"/>
              <p:cNvSpPr/>
              <p:nvPr/>
            </p:nvSpPr>
            <p:spPr>
              <a:xfrm>
                <a:off x="4963699" y="2895600"/>
                <a:ext cx="4082757" cy="759138"/>
              </a:xfrm>
              <a:prstGeom prst="wedgeRectCallout">
                <a:avLst>
                  <a:gd name="adj1" fmla="val 3018"/>
                  <a:gd name="adj2" fmla="val 81573"/>
                </a:avLst>
              </a:prstGeom>
              <a:ln w="19050"/>
              <a:effec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>
                        <a:solidFill>
                          <a:schemeClr val="tx2"/>
                        </a:solidFill>
                        <a:latin typeface="Cambria Math"/>
                      </a:rPr>
                      <m:t>Corr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0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000" dirty="0"/>
                  <a:t> measures decrease in</a:t>
                </a:r>
              </a:p>
              <a:p>
                <a:pPr algn="ctr"/>
                <a:r>
                  <a:rPr lang="en-US" sz="2000" dirty="0"/>
                  <a:t> variance when conditioning on</a:t>
                </a:r>
                <a:r>
                  <a:rPr lang="en-US" sz="2000" dirty="0" smtClean="0">
                    <a:solidFill>
                      <a:schemeClr val="tx2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 dirty="0">
                            <a:solidFill>
                              <a:schemeClr val="tx2"/>
                            </a:solidFill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i="1" dirty="0">
                            <a:solidFill>
                              <a:schemeClr val="tx2"/>
                            </a:solidFill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Rectangular Callout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3699" y="2895600"/>
                <a:ext cx="4082757" cy="759138"/>
              </a:xfrm>
              <a:prstGeom prst="wedgeRectCallout">
                <a:avLst>
                  <a:gd name="adj1" fmla="val 3018"/>
                  <a:gd name="adj2" fmla="val 81573"/>
                </a:avLst>
              </a:prstGeom>
              <a:blipFill rotWithShape="1">
                <a:blip r:embed="rId8"/>
                <a:stretch>
                  <a:fillRect t="-595"/>
                </a:stretch>
              </a:blipFill>
              <a:ln w="19050"/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ular Callout 34"/>
          <p:cNvSpPr/>
          <p:nvPr/>
        </p:nvSpPr>
        <p:spPr>
          <a:xfrm>
            <a:off x="4243120" y="5562600"/>
            <a:ext cx="2994573" cy="914399"/>
          </a:xfrm>
          <a:prstGeom prst="wedgeRectCallout">
            <a:avLst>
              <a:gd name="adj1" fmla="val -20520"/>
              <a:gd name="adj2" fmla="val -6800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350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0" grpId="0"/>
      <p:bldP spid="19" grpId="0"/>
      <p:bldP spid="21" grpId="0"/>
      <p:bldP spid="22" grpId="0"/>
      <p:bldP spid="32" grpId="0"/>
      <p:bldP spid="33" grpId="0"/>
      <p:bldP spid="34" grpId="1" animBg="1"/>
      <p:bldP spid="3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914400" y="1705919"/>
                <a:ext cx="225914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find vertex subset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2"/>
                        </a:solidFill>
                        <a:latin typeface="Cambria Math"/>
                      </a:rPr>
                      <m:t>𝑆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705919"/>
                <a:ext cx="2259145" cy="400110"/>
              </a:xfrm>
              <a:prstGeom prst="rect">
                <a:avLst/>
              </a:prstGeom>
              <a:blipFill rotWithShape="1">
                <a:blip r:embed="rId2"/>
                <a:stretch>
                  <a:fillRect l="-2695" t="-7692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914400" y="2163119"/>
                <a:ext cx="4571636" cy="4276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break dependence between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𝑆</m:t>
                        </m:r>
                      </m:sub>
                    </m:sSub>
                  </m:oMath>
                </a14:m>
                <a:r>
                  <a:rPr lang="en-US" sz="2000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𝑉</m:t>
                        </m:r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∖</m:t>
                        </m:r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𝑆</m:t>
                        </m:r>
                      </m:sub>
                    </m:sSub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2163119"/>
                <a:ext cx="4571636" cy="427681"/>
              </a:xfrm>
              <a:prstGeom prst="rect">
                <a:avLst/>
              </a:prstGeom>
              <a:blipFill rotWithShape="1">
                <a:blip r:embed="rId3"/>
                <a:stretch>
                  <a:fillRect l="-1333" t="-5714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498594" y="3486090"/>
                <a:ext cx="596900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destroy correlation for constraints between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2"/>
                        </a:solidFill>
                        <a:latin typeface="Cambria Math"/>
                      </a:rPr>
                      <m:t>𝑆</m:t>
                    </m:r>
                  </m:oMath>
                </a14:m>
                <a:r>
                  <a:rPr lang="en-US" sz="2000" dirty="0" smtClean="0"/>
                  <a:t> and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𝑉</m:t>
                    </m:r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∖</m:t>
                    </m:r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𝑆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8594" y="3486090"/>
                <a:ext cx="5969006" cy="400110"/>
              </a:xfrm>
              <a:prstGeom prst="rect">
                <a:avLst/>
              </a:prstGeom>
              <a:blipFill rotWithShape="1">
                <a:blip r:embed="rId4"/>
                <a:stretch>
                  <a:fillRect l="-1124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8" name="Group 37"/>
          <p:cNvGrpSpPr/>
          <p:nvPr/>
        </p:nvGrpSpPr>
        <p:grpSpPr>
          <a:xfrm>
            <a:off x="2133600" y="4177227"/>
            <a:ext cx="2710118" cy="1766373"/>
            <a:chOff x="5295536" y="3886200"/>
            <a:chExt cx="3124200" cy="2251262"/>
          </a:xfrm>
        </p:grpSpPr>
        <p:sp>
          <p:nvSpPr>
            <p:cNvPr id="20" name="Oval 19"/>
            <p:cNvSpPr/>
            <p:nvPr/>
          </p:nvSpPr>
          <p:spPr>
            <a:xfrm rot="20596051">
              <a:off x="5295536" y="3886200"/>
              <a:ext cx="3124200" cy="2251262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21" name="Oval 20"/>
            <p:cNvSpPr/>
            <p:nvPr/>
          </p:nvSpPr>
          <p:spPr>
            <a:xfrm rot="739991">
              <a:off x="5638800" y="5060349"/>
              <a:ext cx="1353561" cy="920242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>
            <a:xfrm flipV="1">
              <a:off x="6315581" y="4919197"/>
              <a:ext cx="157210" cy="58177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6315581" y="5037884"/>
              <a:ext cx="469040" cy="46308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H="1" flipV="1">
              <a:off x="5913331" y="4909307"/>
              <a:ext cx="402252" cy="59166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6315581" y="5285150"/>
              <a:ext cx="698329" cy="21581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 flipV="1">
              <a:off x="6307705" y="4869743"/>
              <a:ext cx="7876" cy="63122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V="1">
              <a:off x="6315581" y="5354385"/>
              <a:ext cx="735014" cy="14658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6315581" y="5500968"/>
              <a:ext cx="790044" cy="4134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 flipV="1">
              <a:off x="5995873" y="4859853"/>
              <a:ext cx="319709" cy="641115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6315581" y="5500968"/>
              <a:ext cx="735014" cy="18969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V="1">
              <a:off x="6315581" y="5136790"/>
              <a:ext cx="551585" cy="364176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V="1">
              <a:off x="6315581" y="4889524"/>
              <a:ext cx="74666" cy="611442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315581" y="5500968"/>
              <a:ext cx="762530" cy="120465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Oval 33"/>
            <p:cNvSpPr/>
            <p:nvPr/>
          </p:nvSpPr>
          <p:spPr>
            <a:xfrm rot="739991">
              <a:off x="5782010" y="5183064"/>
              <a:ext cx="1065515" cy="696231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Rectangle 35"/>
                <p:cNvSpPr/>
                <p:nvPr/>
              </p:nvSpPr>
              <p:spPr>
                <a:xfrm>
                  <a:off x="7315200" y="4529714"/>
                  <a:ext cx="73988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/>
                          </a:rPr>
                          <m:t>𝑉</m:t>
                        </m:r>
                        <m:r>
                          <a:rPr lang="en-US" i="1">
                            <a:latin typeface="Cambria Math"/>
                          </a:rPr>
                          <m:t>∖</m:t>
                        </m:r>
                        <m:r>
                          <a:rPr lang="en-US" i="1">
                            <a:latin typeface="Cambria Math"/>
                          </a:rPr>
                          <m:t>𝑆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6" name="Rectangle 3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15200" y="4529714"/>
                  <a:ext cx="739882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r="-4717" b="-41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Rectangle 36"/>
                <p:cNvSpPr/>
                <p:nvPr/>
              </p:nvSpPr>
              <p:spPr>
                <a:xfrm>
                  <a:off x="6128971" y="5298825"/>
                  <a:ext cx="35746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>
                            <a:latin typeface="Cambria Math"/>
                          </a:rPr>
                          <m:t>𝑆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7" name="Rectangle 3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28971" y="5298825"/>
                  <a:ext cx="357469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3" name="Group 42"/>
          <p:cNvGrpSpPr/>
          <p:nvPr/>
        </p:nvGrpSpPr>
        <p:grpSpPr>
          <a:xfrm>
            <a:off x="1077018" y="152400"/>
            <a:ext cx="6989965" cy="400110"/>
            <a:chOff x="933287" y="399416"/>
            <a:chExt cx="6989965" cy="400110"/>
          </a:xfrm>
        </p:grpSpPr>
        <p:sp>
          <p:nvSpPr>
            <p:cNvPr id="44" name="TextBox 43"/>
            <p:cNvSpPr txBox="1"/>
            <p:nvPr/>
          </p:nvSpPr>
          <p:spPr>
            <a:xfrm>
              <a:off x="933287" y="399416"/>
              <a:ext cx="121379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i="1" dirty="0" smtClean="0">
                  <a:solidFill>
                    <a:schemeClr val="accent1"/>
                  </a:solidFill>
                </a:rPr>
                <a:t>Rounding</a:t>
              </a:r>
              <a:endParaRPr lang="en-US" b="1" i="1" dirty="0">
                <a:solidFill>
                  <a:schemeClr val="accent1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515423" y="399416"/>
              <a:ext cx="156106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i="1" dirty="0" smtClean="0">
                  <a:solidFill>
                    <a:schemeClr val="accent1"/>
                  </a:solidFill>
                </a:rPr>
                <a:t>Conditioning</a:t>
              </a:r>
              <a:endParaRPr lang="en-US" b="1" i="1" dirty="0">
                <a:solidFill>
                  <a:schemeClr val="accent1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6444834" y="399416"/>
              <a:ext cx="14784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i="1" dirty="0" smtClean="0">
                  <a:solidFill>
                    <a:schemeClr val="accent2"/>
                  </a:solidFill>
                </a:rPr>
                <a:t>Partitioning</a:t>
              </a:r>
              <a:endParaRPr lang="en-US" b="1" i="1" dirty="0">
                <a:solidFill>
                  <a:schemeClr val="accent2"/>
                </a:solidFill>
              </a:endParaRPr>
            </a:p>
          </p:txBody>
        </p:sp>
      </p:grpSp>
      <p:cxnSp>
        <p:nvCxnSpPr>
          <p:cNvPr id="47" name="Straight Connector 46"/>
          <p:cNvCxnSpPr/>
          <p:nvPr/>
        </p:nvCxnSpPr>
        <p:spPr>
          <a:xfrm>
            <a:off x="533400" y="633046"/>
            <a:ext cx="807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533400" y="633046"/>
            <a:ext cx="80772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Snip Same Side Corner Rectangle 48"/>
          <p:cNvSpPr/>
          <p:nvPr/>
        </p:nvSpPr>
        <p:spPr>
          <a:xfrm>
            <a:off x="6518031" y="105508"/>
            <a:ext cx="1600200" cy="532637"/>
          </a:xfrm>
          <a:prstGeom prst="snip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0" name="Snip Same Side Corner Rectangle 49"/>
          <p:cNvSpPr/>
          <p:nvPr/>
        </p:nvSpPr>
        <p:spPr>
          <a:xfrm>
            <a:off x="6518031" y="604501"/>
            <a:ext cx="1600200" cy="180945"/>
          </a:xfrm>
          <a:prstGeom prst="snip2Same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914400" y="3028890"/>
            <a:ext cx="7665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Issue:</a:t>
            </a:r>
            <a:endParaRPr lang="en-US" sz="2000" i="1" dirty="0"/>
          </a:p>
        </p:txBody>
      </p:sp>
      <p:sp>
        <p:nvSpPr>
          <p:cNvPr id="52" name="TextBox 51"/>
          <p:cNvSpPr txBox="1"/>
          <p:nvPr/>
        </p:nvSpPr>
        <p:spPr>
          <a:xfrm>
            <a:off x="5307595" y="4523581"/>
            <a:ext cx="11113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/>
              <a:t>Wanted</a:t>
            </a:r>
            <a:r>
              <a:rPr lang="en-US" sz="2000" i="1" dirty="0" smtClean="0"/>
              <a:t>:</a:t>
            </a:r>
            <a:endParaRPr lang="en-US" sz="20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684291" y="4876800"/>
                <a:ext cx="3002873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set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2"/>
                        </a:solidFill>
                        <a:latin typeface="Cambria Math"/>
                      </a:rPr>
                      <m:t>𝑆</m:t>
                    </m:r>
                  </m:oMath>
                </a14:m>
                <a:r>
                  <a:rPr lang="en-US" sz="2000" dirty="0" smtClean="0"/>
                  <a:t> with </a:t>
                </a:r>
                <a:r>
                  <a:rPr lang="en-US" sz="2000" i="1" dirty="0" smtClean="0"/>
                  <a:t>small expansion </a:t>
                </a:r>
              </a:p>
              <a:p>
                <a:r>
                  <a:rPr lang="en-US" sz="2000" dirty="0" smtClean="0"/>
                  <a:t>                &amp; </a:t>
                </a:r>
                <a:r>
                  <a:rPr lang="en-US" sz="2000" i="1" dirty="0" smtClean="0"/>
                  <a:t>small cardinality</a:t>
                </a: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4291" y="4876800"/>
                <a:ext cx="3002873" cy="707886"/>
              </a:xfrm>
              <a:prstGeom prst="rect">
                <a:avLst/>
              </a:prstGeom>
              <a:blipFill rotWithShape="1">
                <a:blip r:embed="rId7"/>
                <a:stretch>
                  <a:fillRect l="-2028" t="-4310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Rectangle 53"/>
          <p:cNvSpPr/>
          <p:nvPr/>
        </p:nvSpPr>
        <p:spPr>
          <a:xfrm>
            <a:off x="5257800" y="4448906"/>
            <a:ext cx="3429364" cy="1166448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996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1" grpId="0"/>
      <p:bldP spid="52" grpId="0"/>
      <p:bldP spid="53" grpId="0"/>
      <p:bldP spid="5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472893" y="3352800"/>
                <a:ext cx="6223307" cy="4414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For endpoints of </a:t>
                </a:r>
                <a:r>
                  <a:rPr lang="en-US" sz="2000" dirty="0" smtClean="0">
                    <a:solidFill>
                      <a:srgbClr val="C00000"/>
                    </a:solidFill>
                  </a:rPr>
                  <a:t>random path </a:t>
                </a:r>
                <a:r>
                  <a:rPr lang="en-US" sz="2000" dirty="0" smtClean="0"/>
                  <a:t>of length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𝑡</m:t>
                    </m:r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 sz="2000" b="0" i="0" smtClean="0">
                        <a:solidFill>
                          <a:schemeClr val="tx2"/>
                        </a:solidFill>
                        <a:latin typeface="Cambria Math"/>
                      </a:rPr>
                      <m:t>Ω</m:t>
                    </m:r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(</m:t>
                    </m:r>
                    <m:f>
                      <m:fPr>
                        <m:type m:val="skw"/>
                        <m:ctrlP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𝛽</m:t>
                        </m:r>
                      </m:num>
                      <m:den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𝜀</m:t>
                        </m:r>
                      </m:den>
                    </m:f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⋅</m:t>
                    </m:r>
                    <m:func>
                      <m:funcPr>
                        <m:ctrlP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log</m:t>
                        </m:r>
                      </m:fName>
                      <m:e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𝑛</m:t>
                        </m:r>
                      </m:e>
                    </m:func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sz="2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2893" y="3352800"/>
                <a:ext cx="6223307" cy="441403"/>
              </a:xfrm>
              <a:prstGeom prst="rect">
                <a:avLst/>
              </a:prstGeom>
              <a:blipFill rotWithShape="1">
                <a:blip r:embed="rId2"/>
                <a:stretch>
                  <a:fillRect l="-1077" t="-104167" r="-294" b="-1569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447800" y="3733800"/>
                <a:ext cx="4544770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0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𝐄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𝑖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 ∼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sz="2000" b="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chemeClr val="tx2"/>
                          </a:solidFill>
                          <a:latin typeface="Cambria Math"/>
                        </a:rPr>
                        <m:t>Corr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000" b="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/>
                        </a:rPr>
                        <m:t>&gt;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1−</m:t>
                              </m:r>
                              <m:r>
                                <a:rPr lang="en-US" sz="2000" b="0" i="1" smtClean="0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𝑂</m:t>
                              </m:r>
                              <m:d>
                                <m:dPr>
                                  <m:ctrlPr>
                                    <a:rPr lang="en-US" sz="2000" b="0" i="1" smtClean="0">
                                      <a:solidFill>
                                        <a:schemeClr val="tx2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solidFill>
                                        <a:schemeClr val="tx2"/>
                                      </a:solidFill>
                                      <a:latin typeface="Cambria Math"/>
                                    </a:rPr>
                                    <m:t>𝜀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𝑡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chemeClr val="tx2"/>
                          </a:solidFill>
                          <a:latin typeface="Cambria Math"/>
                        </a:rPr>
                        <m:t>≫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000" b="0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𝛽</m:t>
                          </m:r>
                        </m:sup>
                      </m:sSup>
                    </m:oMath>
                  </m:oMathPara>
                </a14:m>
                <a:endParaRPr lang="en-US" sz="2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3733800"/>
                <a:ext cx="4544770" cy="50731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14400" y="4637823"/>
                <a:ext cx="661559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/>
                      </a:rPr>
                      <m:t>⇒</m:t>
                    </m:r>
                  </m:oMath>
                </a14:m>
                <a:r>
                  <a:rPr lang="en-US" sz="2400" dirty="0" smtClean="0"/>
                  <a:t> </a:t>
                </a:r>
                <a:r>
                  <a:rPr lang="en-US" sz="2000" dirty="0"/>
                  <a:t>r</a:t>
                </a:r>
                <a:r>
                  <a:rPr lang="en-US" sz="2000" dirty="0" smtClean="0"/>
                  <a:t>andom walk stuck for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2"/>
                        </a:solidFill>
                        <a:latin typeface="Cambria Math"/>
                      </a:rPr>
                      <m:t>𝑡</m:t>
                    </m:r>
                  </m:oMath>
                </a14:m>
                <a:r>
                  <a:rPr lang="en-US" sz="2000" dirty="0" smtClean="0"/>
                  <a:t> steps 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𝛽</m:t>
                        </m:r>
                      </m:sup>
                    </m:sSup>
                  </m:oMath>
                </a14:m>
                <a:r>
                  <a:rPr lang="en-US" sz="2000" dirty="0" smtClean="0"/>
                  <a:t> fraction of vertices</a:t>
                </a:r>
                <a:endParaRPr lang="en-US" sz="2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637823"/>
                <a:ext cx="6615594" cy="461665"/>
              </a:xfrm>
              <a:prstGeom prst="rect">
                <a:avLst/>
              </a:prstGeom>
              <a:blipFill rotWithShape="1">
                <a:blip r:embed="rId4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14400" y="5029200"/>
                <a:ext cx="7413376" cy="7186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⇒</m:t>
                    </m:r>
                  </m:oMath>
                </a14:m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latin typeface="Cambria Math"/>
                      </a:rPr>
                      <m:t>∃</m:t>
                    </m:r>
                  </m:oMath>
                </a14:m>
                <a:r>
                  <a:rPr lang="en-US" sz="2000" dirty="0" smtClean="0"/>
                  <a:t> vertex set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𝑆</m:t>
                    </m:r>
                  </m:oMath>
                </a14:m>
                <a:r>
                  <a:rPr lang="en-US" sz="2000" dirty="0" smtClean="0"/>
                  <a:t> with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𝑆</m:t>
                        </m:r>
                      </m:e>
                    </m:d>
                    <m:r>
                      <a:rPr lang="en-US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&lt;</m:t>
                    </m:r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𝑉</m:t>
                        </m:r>
                      </m:e>
                    </m:d>
                    <m:r>
                      <a:rPr lang="en-US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/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𝛽</m:t>
                        </m:r>
                      </m:sup>
                    </m:sSup>
                  </m:oMath>
                </a14:m>
                <a:r>
                  <a:rPr lang="en-US" sz="2000" dirty="0" smtClean="0"/>
                  <a:t> and expansion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&lt;</m:t>
                    </m:r>
                    <m:rad>
                      <m:radPr>
                        <m:degHide m:val="on"/>
                        <m:ctrlP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2000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sz="2000" b="0" i="1" smtClean="0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sz="2000" b="0" i="1" smtClean="0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  <m:t>𝑛</m:t>
                                </m:r>
                              </m:e>
                            </m:func>
                          </m:num>
                          <m:den>
                            <m:r>
                              <a:rPr lang="en-US" sz="2000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𝑡</m:t>
                            </m:r>
                          </m:den>
                        </m:f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 </m:t>
                        </m:r>
                      </m:e>
                    </m:rad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≈</m:t>
                    </m:r>
                    <m:rad>
                      <m:radPr>
                        <m:degHide m:val="on"/>
                        <m:ctrlPr>
                          <a:rPr lang="en-US" sz="200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0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𝜀</m:t>
                        </m:r>
                        <m:r>
                          <a:rPr lang="en-US" sz="20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/</m:t>
                        </m:r>
                        <m:r>
                          <a:rPr lang="en-US" sz="20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𝛽</m:t>
                        </m:r>
                      </m:e>
                    </m:rad>
                  </m:oMath>
                </a14:m>
                <a:endParaRPr lang="en-US" sz="2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5029200"/>
                <a:ext cx="7413376" cy="71865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914400" y="5877777"/>
                <a:ext cx="8055795" cy="4650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A vertex is cut in at most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1/</m:t>
                    </m:r>
                    <m:r>
                      <a:rPr lang="en-US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𝛽</m:t>
                    </m:r>
                  </m:oMath>
                </a14:m>
                <a:r>
                  <a:rPr lang="en-US" sz="2000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000" dirty="0" smtClean="0"/>
                  <a:t>partitioning steps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/>
                      </a:rPr>
                      <m:t>⇒</m:t>
                    </m:r>
                  </m:oMath>
                </a14:m>
                <a:r>
                  <a:rPr lang="en-US" sz="2000" dirty="0" smtClean="0"/>
                  <a:t> break only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0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𝜀</m:t>
                        </m:r>
                        <m:r>
                          <a:rPr lang="en-US" sz="20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/</m:t>
                        </m:r>
                        <m:sSup>
                          <m:sSupPr>
                            <m:ctrlPr>
                              <a:rPr lang="en-US" sz="20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𝛽</m:t>
                            </m:r>
                          </m:e>
                          <m:sup>
                            <m:r>
                              <a:rPr lang="en-US" sz="20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2000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000" dirty="0" smtClean="0"/>
                  <a:t>edges</a:t>
                </a:r>
                <a:endParaRPr lang="en-US" sz="2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5877777"/>
                <a:ext cx="8055795" cy="465064"/>
              </a:xfrm>
              <a:prstGeom prst="rect">
                <a:avLst/>
              </a:prstGeom>
              <a:blipFill rotWithShape="1">
                <a:blip r:embed="rId6"/>
                <a:stretch>
                  <a:fillRect l="-757" b="-223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8" name="Group 67"/>
          <p:cNvGrpSpPr/>
          <p:nvPr/>
        </p:nvGrpSpPr>
        <p:grpSpPr>
          <a:xfrm>
            <a:off x="1077018" y="152400"/>
            <a:ext cx="6989965" cy="400110"/>
            <a:chOff x="933287" y="399416"/>
            <a:chExt cx="6989965" cy="400110"/>
          </a:xfrm>
        </p:grpSpPr>
        <p:sp>
          <p:nvSpPr>
            <p:cNvPr id="69" name="TextBox 68"/>
            <p:cNvSpPr txBox="1"/>
            <p:nvPr/>
          </p:nvSpPr>
          <p:spPr>
            <a:xfrm>
              <a:off x="933287" y="399416"/>
              <a:ext cx="121379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i="1" dirty="0" smtClean="0">
                  <a:solidFill>
                    <a:schemeClr val="accent1"/>
                  </a:solidFill>
                </a:rPr>
                <a:t>Rounding</a:t>
              </a:r>
              <a:endParaRPr lang="en-US" b="1" i="1" dirty="0">
                <a:solidFill>
                  <a:schemeClr val="accent1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3515423" y="399416"/>
              <a:ext cx="156106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i="1" dirty="0" smtClean="0">
                  <a:solidFill>
                    <a:schemeClr val="accent1"/>
                  </a:solidFill>
                </a:rPr>
                <a:t>Conditioning</a:t>
              </a:r>
              <a:endParaRPr lang="en-US" b="1" i="1" dirty="0">
                <a:solidFill>
                  <a:schemeClr val="accent1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6444834" y="399416"/>
              <a:ext cx="14784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i="1" dirty="0" smtClean="0">
                  <a:solidFill>
                    <a:schemeClr val="accent2"/>
                  </a:solidFill>
                </a:rPr>
                <a:t>Partitioning</a:t>
              </a:r>
              <a:endParaRPr lang="en-US" b="1" i="1" dirty="0">
                <a:solidFill>
                  <a:schemeClr val="accent2"/>
                </a:solidFill>
              </a:endParaRPr>
            </a:p>
          </p:txBody>
        </p:sp>
      </p:grpSp>
      <p:cxnSp>
        <p:nvCxnSpPr>
          <p:cNvPr id="72" name="Straight Connector 71"/>
          <p:cNvCxnSpPr/>
          <p:nvPr/>
        </p:nvCxnSpPr>
        <p:spPr>
          <a:xfrm>
            <a:off x="533400" y="633046"/>
            <a:ext cx="807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533400" y="633046"/>
            <a:ext cx="80772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Snip Same Side Corner Rectangle 73"/>
          <p:cNvSpPr/>
          <p:nvPr/>
        </p:nvSpPr>
        <p:spPr>
          <a:xfrm>
            <a:off x="6512169" y="105508"/>
            <a:ext cx="1600200" cy="532637"/>
          </a:xfrm>
          <a:prstGeom prst="snip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5" name="Snip Same Side Corner Rectangle 74"/>
          <p:cNvSpPr/>
          <p:nvPr/>
        </p:nvSpPr>
        <p:spPr>
          <a:xfrm>
            <a:off x="6512169" y="604501"/>
            <a:ext cx="1600200" cy="180945"/>
          </a:xfrm>
          <a:prstGeom prst="snip2Same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43" name="Group 42"/>
          <p:cNvGrpSpPr/>
          <p:nvPr/>
        </p:nvGrpSpPr>
        <p:grpSpPr>
          <a:xfrm>
            <a:off x="5674872" y="1317237"/>
            <a:ext cx="2232442" cy="1295400"/>
            <a:chOff x="5295536" y="3886200"/>
            <a:chExt cx="3124200" cy="2251262"/>
          </a:xfrm>
        </p:grpSpPr>
        <p:sp>
          <p:nvSpPr>
            <p:cNvPr id="44" name="Oval 43"/>
            <p:cNvSpPr/>
            <p:nvPr/>
          </p:nvSpPr>
          <p:spPr>
            <a:xfrm rot="20596051">
              <a:off x="5295536" y="3886200"/>
              <a:ext cx="3124200" cy="2251262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p:sp>
          <p:nvSpPr>
            <p:cNvPr id="45" name="Oval 44"/>
            <p:cNvSpPr/>
            <p:nvPr/>
          </p:nvSpPr>
          <p:spPr>
            <a:xfrm rot="739991">
              <a:off x="5638800" y="5060349"/>
              <a:ext cx="1353561" cy="920242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46" name="Straight Connector 45"/>
            <p:cNvCxnSpPr/>
            <p:nvPr/>
          </p:nvCxnSpPr>
          <p:spPr>
            <a:xfrm flipV="1">
              <a:off x="6315581" y="4919197"/>
              <a:ext cx="157210" cy="58177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V="1">
              <a:off x="6315581" y="5037884"/>
              <a:ext cx="469040" cy="46308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H="1" flipV="1">
              <a:off x="5913331" y="4909307"/>
              <a:ext cx="402252" cy="59166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V="1">
              <a:off x="6315581" y="5285150"/>
              <a:ext cx="698329" cy="21581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H="1" flipV="1">
              <a:off x="6307705" y="4869743"/>
              <a:ext cx="7876" cy="63122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V="1">
              <a:off x="6315581" y="5354385"/>
              <a:ext cx="735014" cy="14658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6315581" y="5500968"/>
              <a:ext cx="790044" cy="4134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 flipV="1">
              <a:off x="5995873" y="4859853"/>
              <a:ext cx="319709" cy="641115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6315581" y="5500968"/>
              <a:ext cx="735014" cy="18969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V="1">
              <a:off x="6315581" y="5136790"/>
              <a:ext cx="551585" cy="364176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V="1">
              <a:off x="6315581" y="4889524"/>
              <a:ext cx="74666" cy="611442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6315581" y="5500968"/>
              <a:ext cx="762530" cy="120465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Oval 57"/>
            <p:cNvSpPr/>
            <p:nvPr/>
          </p:nvSpPr>
          <p:spPr>
            <a:xfrm rot="739991">
              <a:off x="5782010" y="5183064"/>
              <a:ext cx="1065515" cy="696231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Rectangle 58"/>
                <p:cNvSpPr/>
                <p:nvPr/>
              </p:nvSpPr>
              <p:spPr>
                <a:xfrm>
                  <a:off x="7315200" y="4529714"/>
                  <a:ext cx="73988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/>
                          </a:rPr>
                          <m:t>𝑉</m:t>
                        </m:r>
                        <m:r>
                          <a:rPr lang="en-US" i="1">
                            <a:latin typeface="Cambria Math"/>
                          </a:rPr>
                          <m:t>∖</m:t>
                        </m:r>
                        <m:r>
                          <a:rPr lang="en-US" i="1">
                            <a:latin typeface="Cambria Math"/>
                          </a:rPr>
                          <m:t>𝑆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9" name="Rectangle 5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15200" y="4529714"/>
                  <a:ext cx="739882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r="-27907" b="-9428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Rectangle 59"/>
                <p:cNvSpPr/>
                <p:nvPr/>
              </p:nvSpPr>
              <p:spPr>
                <a:xfrm>
                  <a:off x="6128971" y="5298825"/>
                  <a:ext cx="35746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>
                            <a:latin typeface="Cambria Math"/>
                          </a:rPr>
                          <m:t>𝑆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60" name="Rectangle 5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28971" y="5298825"/>
                  <a:ext cx="357469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r="-14286" b="-60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Rectangular Callout 77"/>
              <p:cNvSpPr/>
              <p:nvPr/>
            </p:nvSpPr>
            <p:spPr>
              <a:xfrm>
                <a:off x="228599" y="756227"/>
                <a:ext cx="3241431" cy="759138"/>
              </a:xfrm>
              <a:prstGeom prst="wedgeRectCallout">
                <a:avLst>
                  <a:gd name="adj1" fmla="val -8483"/>
                  <a:gd name="adj2" fmla="val -82119"/>
                </a:avLst>
              </a:prstGeom>
              <a:ln w="19050"/>
              <a:effec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fails only if </a:t>
                </a:r>
                <a:r>
                  <a:rPr lang="en-US" i="1" dirty="0" smtClean="0"/>
                  <a:t>local correlation high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𝐄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𝑖</m:t>
                          </m:r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∼</m:t>
                          </m:r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n-US">
                          <a:solidFill>
                            <a:schemeClr val="tx2"/>
                          </a:solidFill>
                          <a:latin typeface="Cambria Math"/>
                        </a:rPr>
                        <m:t>Corr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solidFill>
                            <a:schemeClr val="tx2"/>
                          </a:solidFill>
                          <a:latin typeface="Cambria Math"/>
                        </a:rPr>
                        <m:t>&gt;1−</m:t>
                      </m:r>
                      <m:r>
                        <a:rPr lang="en-US" i="1">
                          <a:solidFill>
                            <a:schemeClr val="tx2"/>
                          </a:solidFill>
                          <a:latin typeface="Cambria Math"/>
                        </a:rPr>
                        <m:t>𝑂</m:t>
                      </m:r>
                      <m:r>
                        <a:rPr lang="en-US" i="1">
                          <a:solidFill>
                            <a:schemeClr val="tx2"/>
                          </a:solidFill>
                          <a:latin typeface="Cambria Math"/>
                        </a:rPr>
                        <m:t>(</m:t>
                      </m:r>
                      <m:r>
                        <a:rPr lang="en-US" i="1">
                          <a:solidFill>
                            <a:schemeClr val="tx2"/>
                          </a:solidFill>
                          <a:latin typeface="Cambria Math"/>
                        </a:rPr>
                        <m:t>𝜀</m:t>
                      </m:r>
                      <m:r>
                        <a:rPr lang="en-US" i="1">
                          <a:solidFill>
                            <a:schemeClr val="tx2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78" name="Rectangular Callout 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599" y="756227"/>
                <a:ext cx="3241431" cy="759138"/>
              </a:xfrm>
              <a:prstGeom prst="wedgeRectCallout">
                <a:avLst>
                  <a:gd name="adj1" fmla="val -8483"/>
                  <a:gd name="adj2" fmla="val -82119"/>
                </a:avLst>
              </a:prstGeom>
              <a:blipFill rotWithShape="1">
                <a:blip r:embed="rId9"/>
                <a:stretch>
                  <a:fillRect/>
                </a:stretch>
              </a:blipFill>
              <a:ln w="19050"/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Rectangular Callout 78"/>
              <p:cNvSpPr/>
              <p:nvPr/>
            </p:nvSpPr>
            <p:spPr>
              <a:xfrm>
                <a:off x="3810000" y="766998"/>
                <a:ext cx="3282463" cy="759138"/>
              </a:xfrm>
              <a:prstGeom prst="wedgeRectCallout">
                <a:avLst>
                  <a:gd name="adj1" fmla="val -29925"/>
                  <a:gd name="adj2" fmla="val -79031"/>
                </a:avLst>
              </a:prstGeom>
              <a:ln w="19050"/>
              <a:effec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fails only if </a:t>
                </a:r>
                <a:r>
                  <a:rPr lang="en-US" i="1" dirty="0" smtClean="0"/>
                  <a:t>global correlation low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𝐄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𝑖</m:t>
                          </m:r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n-US">
                          <a:solidFill>
                            <a:schemeClr val="tx2"/>
                          </a:solidFill>
                          <a:latin typeface="Cambria Math"/>
                        </a:rPr>
                        <m:t>Corr</m:t>
                      </m:r>
                      <m:d>
                        <m:dPr>
                          <m:ctrlPr>
                            <a:rPr lang="en-US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chemeClr val="tx2"/>
                                  </a:solidFill>
                                  <a:latin typeface="Cambria Math"/>
                                </a:rPr>
                                <m:t>𝑗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solidFill>
                            <a:schemeClr val="tx2"/>
                          </a:solidFill>
                          <a:latin typeface="Cambria Math"/>
                        </a:rPr>
                        <m:t>&lt;</m:t>
                      </m:r>
                      <m:sSup>
                        <m:sSupPr>
                          <m:ctrlPr>
                            <a:rPr lang="en-US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i="1">
                              <a:solidFill>
                                <a:schemeClr val="tx2"/>
                              </a:solidFill>
                              <a:latin typeface="Cambria Math"/>
                            </a:rPr>
                            <m:t>𝛽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79" name="Rectangular Callout 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766998"/>
                <a:ext cx="3282463" cy="759138"/>
              </a:xfrm>
              <a:prstGeom prst="wedgeRectCallout">
                <a:avLst>
                  <a:gd name="adj1" fmla="val -29925"/>
                  <a:gd name="adj2" fmla="val -79031"/>
                </a:avLst>
              </a:prstGeom>
              <a:blipFill rotWithShape="1">
                <a:blip r:embed="rId10"/>
                <a:stretch>
                  <a:fillRect l="-370"/>
                </a:stretch>
              </a:blipFill>
              <a:ln w="19050"/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762000" y="2895600"/>
            <a:ext cx="7162800" cy="143021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914400" y="2971800"/>
            <a:ext cx="27398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Correlation Propagation</a:t>
            </a:r>
            <a:endParaRPr lang="en-US" sz="20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Rectangular Callout 81"/>
              <p:cNvSpPr/>
              <p:nvPr/>
            </p:nvSpPr>
            <p:spPr>
              <a:xfrm>
                <a:off x="6512169" y="3810001"/>
                <a:ext cx="2536805" cy="759138"/>
              </a:xfrm>
              <a:prstGeom prst="wedgeRectCallout">
                <a:avLst>
                  <a:gd name="adj1" fmla="val -57652"/>
                  <a:gd name="adj2" fmla="val -26526"/>
                </a:avLst>
              </a:prstGeom>
              <a:ln w="19050"/>
              <a:effec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smtClean="0">
                        <a:solidFill>
                          <a:schemeClr val="tx2"/>
                        </a:solidFill>
                        <a:latin typeface="Cambria Math"/>
                      </a:rPr>
                      <m:t>Corr</m:t>
                    </m:r>
                    <m:d>
                      <m:dPr>
                        <m:ctrlPr>
                          <a:rPr lang="en-US" sz="2000" i="1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000" i="1">
                            <a:solidFill>
                              <a:schemeClr val="tx2"/>
                            </a:solidFill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000" dirty="0"/>
                  <a:t> is Gram</a:t>
                </a:r>
              </a:p>
              <a:p>
                <a:pPr algn="ctr"/>
                <a:r>
                  <a:rPr lang="en-US" sz="2000" dirty="0"/>
                  <a:t>matrix of unit vectors</a:t>
                </a:r>
              </a:p>
            </p:txBody>
          </p:sp>
        </mc:Choice>
        <mc:Fallback xmlns="">
          <p:sp>
            <p:nvSpPr>
              <p:cNvPr id="82" name="Rectangular Callout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2169" y="3810001"/>
                <a:ext cx="2536805" cy="759138"/>
              </a:xfrm>
              <a:prstGeom prst="wedgeRectCallout">
                <a:avLst>
                  <a:gd name="adj1" fmla="val -57652"/>
                  <a:gd name="adj2" fmla="val -26526"/>
                </a:avLst>
              </a:prstGeom>
              <a:blipFill rotWithShape="1">
                <a:blip r:embed="rId11"/>
                <a:stretch>
                  <a:fillRect b="-11719"/>
                </a:stretch>
              </a:blipFill>
              <a:ln w="19050"/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762000" y="5877776"/>
            <a:ext cx="8208195" cy="5347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914400" y="1705919"/>
                <a:ext cx="225914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find vertex subset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2"/>
                        </a:solidFill>
                        <a:latin typeface="Cambria Math"/>
                      </a:rPr>
                      <m:t>𝑆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705919"/>
                <a:ext cx="2259145" cy="400110"/>
              </a:xfrm>
              <a:prstGeom prst="rect">
                <a:avLst/>
              </a:prstGeom>
              <a:blipFill rotWithShape="1">
                <a:blip r:embed="rId12"/>
                <a:stretch>
                  <a:fillRect l="-2695" t="-7692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914400" y="2163119"/>
                <a:ext cx="4571636" cy="4276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break dependence between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𝑆</m:t>
                        </m:r>
                      </m:sub>
                    </m:sSub>
                  </m:oMath>
                </a14:m>
                <a:r>
                  <a:rPr lang="en-US" sz="2000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𝑉</m:t>
                        </m:r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∖</m:t>
                        </m:r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𝑆</m:t>
                        </m:r>
                      </m:sub>
                    </m:sSub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2163119"/>
                <a:ext cx="4571636" cy="427681"/>
              </a:xfrm>
              <a:prstGeom prst="rect">
                <a:avLst/>
              </a:prstGeom>
              <a:blipFill rotWithShape="1">
                <a:blip r:embed="rId13"/>
                <a:stretch>
                  <a:fillRect l="-1333" t="-5714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9348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07407E-6 L -0.36788 0.45926 " pathEditMode="relative" rAng="0" ptsTypes="AA">
                                      <p:cBhvr>
                                        <p:cTn id="6" dur="700" spd="-100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403" y="229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5" grpId="0"/>
      <p:bldP spid="6" grpId="0"/>
      <p:bldP spid="7" grpId="0"/>
      <p:bldP spid="8" grpId="0"/>
      <p:bldP spid="78" grpId="0" animBg="1"/>
      <p:bldP spid="79" grpId="0" animBg="1"/>
      <p:bldP spid="11" grpId="0" animBg="1"/>
      <p:bldP spid="15" grpId="0"/>
      <p:bldP spid="82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46598" y="533400"/>
            <a:ext cx="645080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2"/>
                </a:solidFill>
                <a:latin typeface="Corbel" pitchFamily="34" charset="0"/>
              </a:rPr>
              <a:t>Subexponential Algorithms for </a:t>
            </a:r>
          </a:p>
          <a:p>
            <a:pPr algn="ctr"/>
            <a:r>
              <a:rPr lang="en-US" sz="3200" dirty="0" smtClean="0">
                <a:solidFill>
                  <a:schemeClr val="tx2"/>
                </a:solidFill>
                <a:latin typeface="Corbel" pitchFamily="34" charset="0"/>
              </a:rPr>
              <a:t>Unique Games and Related Problems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066800" y="1934492"/>
            <a:ext cx="7010400" cy="732508"/>
            <a:chOff x="990600" y="3445270"/>
            <a:chExt cx="7010400" cy="732508"/>
          </a:xfrm>
        </p:grpSpPr>
        <p:sp>
          <p:nvSpPr>
            <p:cNvPr id="7" name="TextBox 6"/>
            <p:cNvSpPr txBox="1"/>
            <p:nvPr/>
          </p:nvSpPr>
          <p:spPr>
            <a:xfrm>
              <a:off x="6048222" y="3445270"/>
              <a:ext cx="1952778" cy="7325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>
                <a:spcBef>
                  <a:spcPct val="20000"/>
                </a:spcBef>
                <a:defRPr/>
              </a:pPr>
              <a:r>
                <a:rPr lang="en-US" sz="2000" dirty="0" smtClean="0">
                  <a:latin typeface="Corbel" pitchFamily="34" charset="0"/>
                </a:rPr>
                <a:t>David </a:t>
              </a:r>
              <a:r>
                <a:rPr lang="en-US" sz="2000" dirty="0" err="1" smtClean="0">
                  <a:latin typeface="Corbel" pitchFamily="34" charset="0"/>
                </a:rPr>
                <a:t>Steurer</a:t>
              </a:r>
              <a:endParaRPr lang="en-US" sz="2000" dirty="0" smtClean="0">
                <a:latin typeface="Corbel" pitchFamily="34" charset="0"/>
              </a:endParaRPr>
            </a:p>
            <a:p>
              <a:pPr lvl="0" algn="ctr">
                <a:spcBef>
                  <a:spcPct val="20000"/>
                </a:spcBef>
                <a:defRPr/>
              </a:pPr>
              <a:r>
                <a:rPr lang="en-US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rbel" pitchFamily="34" charset="0"/>
                  <a:sym typeface="Wingdings" pitchFamily="2" charset="2"/>
                </a:rPr>
                <a:t>MSR New England</a:t>
              </a:r>
              <a:endPara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rbel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990600" y="3445270"/>
              <a:ext cx="2680157" cy="7325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>
                <a:spcBef>
                  <a:spcPct val="20000"/>
                </a:spcBef>
                <a:defRPr/>
              </a:pPr>
              <a:r>
                <a:rPr lang="en-US" sz="2000" dirty="0" err="1" smtClean="0">
                  <a:latin typeface="Corbel" pitchFamily="34" charset="0"/>
                </a:rPr>
                <a:t>Sanjeev</a:t>
              </a:r>
              <a:r>
                <a:rPr lang="en-US" sz="2000" dirty="0" smtClean="0">
                  <a:latin typeface="Corbel" pitchFamily="34" charset="0"/>
                </a:rPr>
                <a:t> Arora </a:t>
              </a:r>
            </a:p>
            <a:p>
              <a:pPr lvl="0" algn="ctr">
                <a:spcBef>
                  <a:spcPct val="20000"/>
                </a:spcBef>
                <a:defRPr/>
              </a:pPr>
              <a:r>
                <a:rPr lang="en-US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rbel" pitchFamily="34" charset="0"/>
                </a:rPr>
                <a:t>Princeton University &amp; CCI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883101" y="3445270"/>
              <a:ext cx="1952778" cy="7325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>
                <a:spcBef>
                  <a:spcPct val="20000"/>
                </a:spcBef>
                <a:defRPr/>
              </a:pPr>
              <a:r>
                <a:rPr lang="en-US" sz="2000" dirty="0" smtClean="0">
                  <a:latin typeface="Corbel" pitchFamily="34" charset="0"/>
                </a:rPr>
                <a:t>Boaz Barak</a:t>
              </a:r>
            </a:p>
            <a:p>
              <a:pPr lvl="0" algn="ctr">
                <a:spcBef>
                  <a:spcPct val="20000"/>
                </a:spcBef>
                <a:defRPr/>
              </a:pPr>
              <a:r>
                <a:rPr lang="en-US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rbel" pitchFamily="34" charset="0"/>
                </a:rPr>
                <a:t>MSR New England</a:t>
              </a:r>
            </a:p>
          </p:txBody>
        </p:sp>
      </p:grpSp>
      <p:cxnSp>
        <p:nvCxnSpPr>
          <p:cNvPr id="3" name="Straight Connector 2"/>
          <p:cNvCxnSpPr/>
          <p:nvPr/>
        </p:nvCxnSpPr>
        <p:spPr>
          <a:xfrm>
            <a:off x="533400" y="3276600"/>
            <a:ext cx="807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323556" y="3723382"/>
            <a:ext cx="649690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2"/>
                </a:solidFill>
                <a:latin typeface="Corbel" pitchFamily="34" charset="0"/>
              </a:rPr>
              <a:t>Rounding </a:t>
            </a:r>
            <a:r>
              <a:rPr lang="en-US" sz="3200" dirty="0" err="1" smtClean="0">
                <a:solidFill>
                  <a:schemeClr val="tx2"/>
                </a:solidFill>
                <a:latin typeface="Corbel" pitchFamily="34" charset="0"/>
              </a:rPr>
              <a:t>Semidefinite</a:t>
            </a:r>
            <a:r>
              <a:rPr lang="en-US" sz="3200" dirty="0" smtClean="0">
                <a:solidFill>
                  <a:schemeClr val="tx2"/>
                </a:solidFill>
                <a:latin typeface="Corbel" pitchFamily="34" charset="0"/>
              </a:rPr>
              <a:t> Programming</a:t>
            </a:r>
          </a:p>
          <a:p>
            <a:pPr algn="ctr"/>
            <a:r>
              <a:rPr lang="en-US" sz="3200" dirty="0" smtClean="0">
                <a:solidFill>
                  <a:schemeClr val="tx2"/>
                </a:solidFill>
                <a:latin typeface="Corbel" pitchFamily="34" charset="0"/>
              </a:rPr>
              <a:t>Hierarchies via Global Correlation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1476222" y="5134892"/>
            <a:ext cx="6600978" cy="732508"/>
            <a:chOff x="1400022" y="3445270"/>
            <a:chExt cx="6600978" cy="732508"/>
          </a:xfrm>
        </p:grpSpPr>
        <p:sp>
          <p:nvSpPr>
            <p:cNvPr id="50" name="TextBox 49"/>
            <p:cNvSpPr txBox="1"/>
            <p:nvPr/>
          </p:nvSpPr>
          <p:spPr>
            <a:xfrm>
              <a:off x="6048222" y="3445270"/>
              <a:ext cx="1952778" cy="7325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>
                <a:spcBef>
                  <a:spcPct val="20000"/>
                </a:spcBef>
                <a:defRPr/>
              </a:pPr>
              <a:r>
                <a:rPr lang="en-US" sz="2000" dirty="0" smtClean="0">
                  <a:latin typeface="Corbel" pitchFamily="34" charset="0"/>
                </a:rPr>
                <a:t>David </a:t>
              </a:r>
              <a:r>
                <a:rPr lang="en-US" sz="2000" dirty="0" err="1" smtClean="0">
                  <a:latin typeface="Corbel" pitchFamily="34" charset="0"/>
                </a:rPr>
                <a:t>Steurer</a:t>
              </a:r>
              <a:endParaRPr lang="en-US" sz="2000" dirty="0" smtClean="0">
                <a:latin typeface="Corbel" pitchFamily="34" charset="0"/>
              </a:endParaRPr>
            </a:p>
            <a:p>
              <a:pPr lvl="0" algn="ctr">
                <a:spcBef>
                  <a:spcPct val="20000"/>
                </a:spcBef>
                <a:defRPr/>
              </a:pPr>
              <a:r>
                <a:rPr lang="en-US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rbel" pitchFamily="34" charset="0"/>
                  <a:sym typeface="Wingdings" pitchFamily="2" charset="2"/>
                </a:rPr>
                <a:t>MSR New England</a:t>
              </a:r>
              <a:endPara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rbel" pitchFamily="34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517335" y="3445270"/>
              <a:ext cx="2366352" cy="7325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>
                <a:spcBef>
                  <a:spcPct val="20000"/>
                </a:spcBef>
                <a:defRPr/>
              </a:pPr>
              <a:r>
                <a:rPr lang="en-US" sz="2000" dirty="0" smtClean="0">
                  <a:latin typeface="Corbel" pitchFamily="34" charset="0"/>
                </a:rPr>
                <a:t>Prasad </a:t>
              </a:r>
              <a:r>
                <a:rPr lang="en-US" sz="2000" dirty="0" err="1" smtClean="0">
                  <a:latin typeface="Corbel" pitchFamily="34" charset="0"/>
                </a:rPr>
                <a:t>Raghavendra</a:t>
              </a:r>
              <a:endParaRPr lang="en-US" sz="2000" dirty="0" smtClean="0">
                <a:latin typeface="Corbel" pitchFamily="34" charset="0"/>
              </a:endParaRPr>
            </a:p>
            <a:p>
              <a:pPr lvl="0" algn="ctr">
                <a:spcBef>
                  <a:spcPct val="20000"/>
                </a:spcBef>
                <a:defRPr/>
              </a:pPr>
              <a:r>
                <a:rPr lang="en-US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rbel" pitchFamily="34" charset="0"/>
                </a:rPr>
                <a:t>Georgia Tech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400022" y="3445270"/>
              <a:ext cx="1952778" cy="7325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 algn="ctr">
                <a:spcBef>
                  <a:spcPct val="20000"/>
                </a:spcBef>
                <a:defRPr/>
              </a:pPr>
              <a:r>
                <a:rPr lang="en-US" sz="2000" dirty="0" smtClean="0">
                  <a:latin typeface="Corbel" pitchFamily="34" charset="0"/>
                </a:rPr>
                <a:t>Boaz Barak</a:t>
              </a:r>
            </a:p>
            <a:p>
              <a:pPr lvl="0" algn="ctr">
                <a:spcBef>
                  <a:spcPct val="20000"/>
                </a:spcBef>
                <a:defRPr/>
              </a:pPr>
              <a:r>
                <a:rPr lang="en-US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orbel" pitchFamily="34" charset="0"/>
                </a:rPr>
                <a:t>MSR New England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0382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165983" y="990600"/>
            <a:ext cx="21114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For general </a:t>
            </a:r>
            <a:r>
              <a:rPr lang="en-US" sz="2000" b="1" cap="small" dirty="0" smtClean="0"/>
              <a:t>2-Csp</a:t>
            </a:r>
            <a:r>
              <a:rPr lang="en-US" sz="2000" dirty="0" smtClean="0"/>
              <a:t>:</a:t>
            </a: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676400" y="1524000"/>
                <a:ext cx="68580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 smtClean="0"/>
                  <a:t>PTAS </a:t>
                </a:r>
                <a:r>
                  <a:rPr lang="en-US" sz="2000" dirty="0"/>
                  <a:t>if constraint graph is random (degree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≫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dirty="0" smtClean="0"/>
                  <a:t>alphabet)</a:t>
                </a:r>
                <a:endParaRPr lang="en-US" sz="20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1524000"/>
                <a:ext cx="6858000" cy="400110"/>
              </a:xfrm>
              <a:prstGeom prst="rect">
                <a:avLst/>
              </a:prstGeom>
              <a:blipFill rotWithShape="1">
                <a:blip r:embed="rId2"/>
                <a:stretch>
                  <a:fillRect l="-889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1676400" y="2057400"/>
            <a:ext cx="51385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QPTAS if constraint graph is </a:t>
            </a:r>
            <a:r>
              <a:rPr lang="en-US" sz="2000" dirty="0" err="1" smtClean="0"/>
              <a:t>hypercontractive</a:t>
            </a:r>
            <a:endParaRPr lang="en-US" sz="2000" dirty="0"/>
          </a:p>
        </p:txBody>
      </p:sp>
      <p:sp>
        <p:nvSpPr>
          <p:cNvPr id="8" name="Rectangular Callout 7"/>
          <p:cNvSpPr/>
          <p:nvPr/>
        </p:nvSpPr>
        <p:spPr>
          <a:xfrm>
            <a:off x="6706261" y="2363724"/>
            <a:ext cx="2285339" cy="684276"/>
          </a:xfrm>
          <a:prstGeom prst="wedgeRectCallout">
            <a:avLst>
              <a:gd name="adj1" fmla="val -61832"/>
              <a:gd name="adj2" fmla="val -38395"/>
            </a:avLst>
          </a:prstGeom>
          <a:ln w="19050"/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very good </a:t>
            </a:r>
            <a:r>
              <a:rPr lang="en-US" sz="2000" dirty="0" smtClean="0"/>
              <a:t>expander</a:t>
            </a:r>
          </a:p>
          <a:p>
            <a:pPr algn="ctr"/>
            <a:r>
              <a:rPr lang="en-US" sz="2000" dirty="0" smtClean="0"/>
              <a:t>for </a:t>
            </a:r>
            <a:r>
              <a:rPr lang="en-US" sz="2000" i="1" dirty="0" smtClean="0"/>
              <a:t>small sets</a:t>
            </a:r>
            <a:endParaRPr lang="en-US" sz="20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6164326" y="1005989"/>
            <a:ext cx="2751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[Barak-Raghavendra-S.’11]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65983" y="3350870"/>
            <a:ext cx="20986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Subsequent work: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7443522" y="3366259"/>
            <a:ext cx="1471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[Arora-Ge’11]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76400" y="3861559"/>
            <a:ext cx="62472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/>
              <a:t>better </a:t>
            </a:r>
            <a:r>
              <a:rPr lang="en-US" sz="2000" b="1" cap="small" dirty="0" smtClean="0"/>
              <a:t>3-Coloring</a:t>
            </a:r>
            <a:r>
              <a:rPr lang="en-US" sz="2000" dirty="0" smtClean="0"/>
              <a:t> approximation on some graph families</a:t>
            </a:r>
            <a:endParaRPr lang="en-US" sz="2000" b="1" cap="small" dirty="0"/>
          </a:p>
        </p:txBody>
      </p:sp>
      <p:sp>
        <p:nvSpPr>
          <p:cNvPr id="13" name="TextBox 12"/>
          <p:cNvSpPr txBox="1"/>
          <p:nvPr/>
        </p:nvSpPr>
        <p:spPr>
          <a:xfrm>
            <a:off x="1165983" y="4471159"/>
            <a:ext cx="21868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Independent work: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1676400" y="4942637"/>
            <a:ext cx="650851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approximation schemes for quadratic integer programming </a:t>
            </a:r>
          </a:p>
          <a:p>
            <a:r>
              <a:rPr lang="en-US" sz="2000" dirty="0" smtClean="0"/>
              <a:t>with </a:t>
            </a:r>
            <a:r>
              <a:rPr lang="en-US" sz="2000" dirty="0" err="1" smtClean="0"/>
              <a:t>p.s.d</a:t>
            </a:r>
            <a:r>
              <a:rPr lang="en-US" sz="2000" dirty="0" smtClean="0"/>
              <a:t>. objective &amp; few relevant eigenvalues</a:t>
            </a:r>
            <a:endParaRPr lang="en-US" sz="2000" dirty="0">
              <a:solidFill>
                <a:schemeClr val="accent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9600" y="376535"/>
            <a:ext cx="41942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More SDP-hierarchy algorithms</a:t>
            </a:r>
            <a:endParaRPr lang="en-US" sz="2400" dirty="0"/>
          </a:p>
        </p:txBody>
      </p:sp>
      <p:sp>
        <p:nvSpPr>
          <p:cNvPr id="16" name="Rectangle 15"/>
          <p:cNvSpPr/>
          <p:nvPr/>
        </p:nvSpPr>
        <p:spPr>
          <a:xfrm>
            <a:off x="6625414" y="4486548"/>
            <a:ext cx="22899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[Guruswami-Sinop’11]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582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1" animBg="1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3580" y="920115"/>
            <a:ext cx="2609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orbel" pitchFamily="34" charset="0"/>
              </a:rPr>
              <a:t>Open Questions</a:t>
            </a:r>
            <a:endParaRPr lang="en-US" sz="2800" cap="small" dirty="0">
              <a:latin typeface="Corbe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33123" y="2467187"/>
                <a:ext cx="697985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i="1" dirty="0" smtClean="0">
                    <a:latin typeface="Corbel" pitchFamily="34" charset="0"/>
                  </a:rPr>
                  <a:t>Example:</a:t>
                </a:r>
                <a:r>
                  <a:rPr lang="en-US" sz="2000" dirty="0" smtClean="0">
                    <a:latin typeface="Corbe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𝑓</m:t>
                    </m:r>
                    <m:r>
                      <a:rPr lang="en-US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(</m:t>
                    </m:r>
                    <m:r>
                      <a:rPr lang="en-US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𝜀</m:t>
                    </m:r>
                    <m:r>
                      <a:rPr lang="en-US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000" dirty="0" smtClean="0">
                    <a:solidFill>
                      <a:srgbClr val="C00000"/>
                    </a:solidFill>
                    <a:latin typeface="Corbel" pitchFamily="34" charset="0"/>
                  </a:rPr>
                  <a:t>-approximation </a:t>
                </a:r>
                <a:r>
                  <a:rPr lang="en-US" sz="2000" dirty="0" smtClean="0">
                    <a:latin typeface="Corbel" pitchFamily="34" charset="0"/>
                  </a:rPr>
                  <a:t>for </a:t>
                </a:r>
                <a:r>
                  <a:rPr lang="en-US" sz="2000" b="1" cap="small" dirty="0" smtClean="0">
                    <a:latin typeface="Corbel" pitchFamily="34" charset="0"/>
                  </a:rPr>
                  <a:t>Sparsest Cut </a:t>
                </a:r>
                <a:r>
                  <a:rPr lang="en-US" sz="2000" dirty="0" smtClean="0">
                    <a:latin typeface="Corbel" pitchFamily="34" charset="0"/>
                  </a:rPr>
                  <a:t>in </a:t>
                </a:r>
                <a:r>
                  <a:rPr lang="en-US" sz="2000" dirty="0" smtClean="0">
                    <a:solidFill>
                      <a:schemeClr val="tx2"/>
                    </a:solidFill>
                    <a:latin typeface="Corbel" pitchFamily="34" charset="0"/>
                  </a:rPr>
                  <a:t>time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solidFill>
                          <a:schemeClr val="tx2"/>
                        </a:solidFill>
                        <a:latin typeface="Cambria Math"/>
                      </a:rPr>
                      <m:t>exp</m:t>
                    </m:r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⁡(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𝑛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𝜀</m:t>
                        </m:r>
                      </m:sup>
                    </m:sSup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000" dirty="0" smtClean="0">
                    <a:solidFill>
                      <a:schemeClr val="tx2"/>
                    </a:solidFill>
                    <a:latin typeface="Corbel" pitchFamily="34" charset="0"/>
                  </a:rPr>
                  <a:t>?</a:t>
                </a:r>
                <a:endParaRPr lang="en-US" sz="2000" dirty="0">
                  <a:solidFill>
                    <a:schemeClr val="tx2"/>
                  </a:solidFill>
                  <a:latin typeface="Corbel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123" y="2467187"/>
                <a:ext cx="6979859" cy="400110"/>
              </a:xfrm>
              <a:prstGeom prst="rect">
                <a:avLst/>
              </a:prstGeom>
              <a:blipFill rotWithShape="1">
                <a:blip r:embed="rId3"/>
                <a:stretch>
                  <a:fillRect l="-873" t="-7692" r="-87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933123" y="3595805"/>
            <a:ext cx="67286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rbel" pitchFamily="34" charset="0"/>
              </a:rPr>
              <a:t>How many large eigenvalues can a small-set expander have?</a:t>
            </a:r>
            <a:endParaRPr lang="en-US" sz="2000" dirty="0">
              <a:latin typeface="Corbe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33123" y="4015025"/>
                <a:ext cx="775154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Corbel" pitchFamily="34" charset="0"/>
                  </a:rPr>
                  <a:t>Is </a:t>
                </a:r>
                <a:r>
                  <a:rPr lang="en-US" sz="2000" dirty="0" smtClean="0">
                    <a:solidFill>
                      <a:srgbClr val="C00000"/>
                    </a:solidFill>
                    <a:latin typeface="Corbel" pitchFamily="34" charset="0"/>
                  </a:rPr>
                  <a:t>Boolean noise graph </a:t>
                </a:r>
                <a:r>
                  <a:rPr lang="en-US" sz="2000" dirty="0" smtClean="0">
                    <a:latin typeface="Corbel" pitchFamily="34" charset="0"/>
                  </a:rPr>
                  <a:t>the worst case?    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i="0" dirty="0" smtClean="0">
                        <a:solidFill>
                          <a:srgbClr val="C00000"/>
                        </a:solidFill>
                        <a:latin typeface="Cambria Math"/>
                      </a:rPr>
                      <m:t>polylog</m:t>
                    </m:r>
                    <m:r>
                      <a:rPr lang="en-US" sz="2000" i="1" dirty="0" smtClean="0">
                        <a:solidFill>
                          <a:srgbClr val="C00000"/>
                        </a:solidFill>
                        <a:latin typeface="Cambria Math"/>
                      </a:rPr>
                      <m:t>(</m:t>
                    </m:r>
                    <m:r>
                      <a:rPr lang="en-US" sz="2000" i="1" dirty="0" smtClean="0">
                        <a:solidFill>
                          <a:srgbClr val="C00000"/>
                        </a:solidFill>
                        <a:latin typeface="Cambria Math"/>
                      </a:rPr>
                      <m:t>𝑛</m:t>
                    </m:r>
                    <m:r>
                      <a:rPr lang="en-US" sz="2000" i="1" dirty="0" smtClean="0">
                        <a:solidFill>
                          <a:srgbClr val="C00000"/>
                        </a:solidFill>
                        <a:latin typeface="Cambria Math"/>
                      </a:rPr>
                      <m:t>) </m:t>
                    </m:r>
                  </m:oMath>
                </a14:m>
                <a:r>
                  <a:rPr lang="en-US" sz="2000" dirty="0" smtClean="0">
                    <a:latin typeface="Corbel" pitchFamily="34" charset="0"/>
                  </a:rPr>
                  <a:t>large eigenvalues)</a:t>
                </a:r>
                <a:endParaRPr lang="en-US" sz="2000" dirty="0">
                  <a:latin typeface="Corbel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123" y="4015025"/>
                <a:ext cx="7751546" cy="400110"/>
              </a:xfrm>
              <a:prstGeom prst="rect">
                <a:avLst/>
              </a:prstGeom>
              <a:blipFill rotWithShape="1">
                <a:blip r:embed="rId4"/>
                <a:stretch>
                  <a:fillRect l="-786" t="-7692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5452780" y="5786735"/>
            <a:ext cx="16289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chemeClr val="tx2"/>
                </a:solidFill>
                <a:latin typeface="Corbel" pitchFamily="34" charset="0"/>
              </a:rPr>
              <a:t>Thank you!</a:t>
            </a:r>
            <a:endParaRPr lang="en-US" sz="2400" b="1" i="1" dirty="0">
              <a:solidFill>
                <a:schemeClr val="tx2"/>
              </a:solidFill>
              <a:latin typeface="Corbe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37288" y="5786735"/>
            <a:ext cx="1683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chemeClr val="tx2"/>
                </a:solidFill>
                <a:latin typeface="Corbel" pitchFamily="34" charset="0"/>
              </a:rPr>
              <a:t>Questions?</a:t>
            </a:r>
            <a:endParaRPr lang="en-US" sz="2400" b="1" i="1" dirty="0">
              <a:solidFill>
                <a:schemeClr val="tx2"/>
              </a:solidFill>
              <a:latin typeface="Corb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3580" y="1519535"/>
            <a:ext cx="6122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Corbel" pitchFamily="34" charset="0"/>
              </a:rPr>
              <a:t>What else can be done in subexponential time?</a:t>
            </a:r>
            <a:endParaRPr lang="en-US" sz="2400" dirty="0">
              <a:solidFill>
                <a:schemeClr val="tx2"/>
              </a:solidFill>
              <a:latin typeface="Corbe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3580" y="3119735"/>
            <a:ext cx="61191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Corbel" pitchFamily="34" charset="0"/>
              </a:rPr>
              <a:t>Towards settling the Unique Games Conjecture</a:t>
            </a:r>
            <a:endParaRPr lang="en-US" sz="2400" b="1" cap="small" dirty="0">
              <a:solidFill>
                <a:schemeClr val="tx2"/>
              </a:solidFill>
              <a:latin typeface="Corbe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33123" y="2030849"/>
            <a:ext cx="82870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rbel" pitchFamily="34" charset="0"/>
              </a:rPr>
              <a:t>Better approximations for </a:t>
            </a:r>
            <a:r>
              <a:rPr lang="en-US" sz="2000" b="1" cap="small" dirty="0" smtClean="0">
                <a:latin typeface="Corbel" pitchFamily="34" charset="0"/>
              </a:rPr>
              <a:t>Max Cut</a:t>
            </a:r>
            <a:r>
              <a:rPr lang="en-US" sz="2000" b="1" dirty="0" smtClean="0">
                <a:latin typeface="Corbel" pitchFamily="34" charset="0"/>
              </a:rPr>
              <a:t> </a:t>
            </a:r>
            <a:r>
              <a:rPr lang="en-US" sz="2000" dirty="0" smtClean="0">
                <a:latin typeface="Corbel" pitchFamily="34" charset="0"/>
              </a:rPr>
              <a:t>or </a:t>
            </a:r>
            <a:r>
              <a:rPr lang="en-US" sz="2000" b="1" cap="small" dirty="0" smtClean="0">
                <a:latin typeface="Corbel" pitchFamily="34" charset="0"/>
              </a:rPr>
              <a:t>Vertex Cover </a:t>
            </a:r>
            <a:r>
              <a:rPr lang="en-US" sz="2000" dirty="0" smtClean="0">
                <a:solidFill>
                  <a:srgbClr val="C00000"/>
                </a:solidFill>
                <a:latin typeface="Corbel" pitchFamily="34" charset="0"/>
              </a:rPr>
              <a:t>on general instances</a:t>
            </a:r>
            <a:r>
              <a:rPr lang="en-US" sz="2000" dirty="0" smtClean="0">
                <a:latin typeface="Corbel" pitchFamily="34" charset="0"/>
              </a:rPr>
              <a:t>?</a:t>
            </a:r>
            <a:endParaRPr lang="en-US" sz="2000" dirty="0">
              <a:latin typeface="Corbe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2400" y="1519535"/>
            <a:ext cx="8903879" cy="1390710"/>
          </a:xfrm>
          <a:prstGeom prst="rect">
            <a:avLst/>
          </a:prstGeom>
          <a:solidFill>
            <a:schemeClr val="bg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2"/>
              </a:solidFill>
              <a:latin typeface="Corbe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914400" y="4572000"/>
                <a:ext cx="6367705" cy="4579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i="1" dirty="0" smtClean="0"/>
                  <a:t>No</a:t>
                </a:r>
                <a:r>
                  <a:rPr lang="en-US" sz="2000" b="1" dirty="0" smtClean="0"/>
                  <a:t>:</a:t>
                </a:r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∃</m:t>
                    </m:r>
                  </m:oMath>
                </a14:m>
                <a:r>
                  <a:rPr lang="en-US" sz="2000" dirty="0" smtClean="0"/>
                  <a:t> small set expander with</a:t>
                </a:r>
                <a:r>
                  <a:rPr lang="en-US" sz="2000" dirty="0" smtClean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2</m:t>
                        </m:r>
                      </m:e>
                      <m:sup>
                        <m:sSup>
                          <m:sSupPr>
                            <m:ctrlPr>
                              <a:rPr lang="en-US" sz="20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func>
                              <m:funcPr>
                                <m:ctrlPr>
                                  <a:rPr lang="en-US" sz="2000" b="0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a:rPr lang="en-US" sz="2000" b="0" i="0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(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sz="2000" b="0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2000" b="0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)</m:t>
                                </m:r>
                              </m:e>
                            </m:func>
                          </m:e>
                          <m:sup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Ω</m:t>
                            </m:r>
                            <m:r>
                              <a:rPr lang="en-US" sz="20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(1)</m:t>
                            </m:r>
                          </m:sup>
                        </m:sSup>
                      </m:sup>
                    </m:sSup>
                  </m:oMath>
                </a14:m>
                <a:r>
                  <a:rPr lang="en-US" sz="2000" dirty="0" smtClean="0"/>
                  <a:t> large eigenvalues</a:t>
                </a:r>
                <a:endParaRPr lang="en-US" sz="20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572000"/>
                <a:ext cx="6367705" cy="457946"/>
              </a:xfrm>
              <a:prstGeom prst="rect">
                <a:avLst/>
              </a:prstGeom>
              <a:blipFill rotWithShape="1">
                <a:blip r:embed="rId5"/>
                <a:stretch>
                  <a:fillRect l="-957" r="-96" b="-2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3460805" y="5029946"/>
            <a:ext cx="55146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1"/>
                </a:solidFill>
              </a:rPr>
              <a:t>[Barak-Gopalan-</a:t>
            </a:r>
            <a:r>
              <a:rPr lang="en-US" sz="2000" dirty="0" smtClean="0">
                <a:solidFill>
                  <a:schemeClr val="accent1"/>
                </a:solidFill>
                <a:latin typeface="Corbel" pitchFamily="34" charset="0"/>
              </a:rPr>
              <a:t>Håstad-Meka-Raghavendra-S.’11]</a:t>
            </a:r>
            <a:endParaRPr lang="en-US" sz="2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38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11" grpId="0"/>
      <p:bldP spid="12" grpId="0"/>
      <p:bldP spid="13" grpId="0"/>
      <p:bldP spid="15" grpId="0" animBg="1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4"/>
          <p:cNvGrpSpPr/>
          <p:nvPr/>
        </p:nvGrpSpPr>
        <p:grpSpPr>
          <a:xfrm>
            <a:off x="1676400" y="2819400"/>
            <a:ext cx="6331526" cy="1295400"/>
            <a:chOff x="1676400" y="2819400"/>
            <a:chExt cx="6331526" cy="1295400"/>
          </a:xfrm>
        </p:grpSpPr>
        <p:sp>
          <p:nvSpPr>
            <p:cNvPr id="5" name="TextBox 4"/>
            <p:cNvSpPr txBox="1"/>
            <p:nvPr/>
          </p:nvSpPr>
          <p:spPr>
            <a:xfrm>
              <a:off x="1676400" y="2819400"/>
              <a:ext cx="20529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cap="small" dirty="0" smtClean="0">
                  <a:solidFill>
                    <a:schemeClr val="tx2"/>
                  </a:solidFill>
                  <a:latin typeface="Corbel" pitchFamily="34" charset="0"/>
                </a:rPr>
                <a:t>Unique Games</a:t>
              </a:r>
              <a:endParaRPr lang="en-US" sz="2400" b="1" dirty="0">
                <a:solidFill>
                  <a:schemeClr val="tx2"/>
                </a:solidFill>
                <a:latin typeface="Corbel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2209800" y="3276600"/>
                  <a:ext cx="5798126" cy="42851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i="1" dirty="0" smtClean="0">
                      <a:latin typeface="Corbel" pitchFamily="34" charset="0"/>
                    </a:rPr>
                    <a:t>Input:</a:t>
                  </a:r>
                  <a:r>
                    <a:rPr lang="en-US" sz="2000" dirty="0" smtClean="0">
                      <a:latin typeface="Corbel" pitchFamily="34" charset="0"/>
                    </a:rPr>
                    <a:t>	list of constraints of form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000" b="0" i="1" dirty="0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 dirty="0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dirty="0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000" b="0" i="1" dirty="0" smtClean="0">
                          <a:solidFill>
                            <a:srgbClr val="C000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2000" b="0" i="1" dirty="0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0" i="1" dirty="0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dirty="0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en-US" sz="2000" b="0" i="1" dirty="0" smtClean="0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0" i="1" dirty="0" smtClean="0">
                          <a:solidFill>
                            <a:srgbClr val="C00000"/>
                          </a:solidFill>
                          <a:latin typeface="Cambria Math"/>
                        </a:rPr>
                        <m:t>𝑐</m:t>
                      </m:r>
                      <m:r>
                        <a:rPr lang="en-US" sz="2000" b="0" i="1" dirty="0" smtClean="0">
                          <a:solidFill>
                            <a:srgbClr val="C00000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dirty="0" smtClean="0">
                          <a:solidFill>
                            <a:srgbClr val="C00000"/>
                          </a:solidFill>
                          <a:latin typeface="Cambria Math"/>
                        </a:rPr>
                        <m:t>mod</m:t>
                      </m:r>
                      <m:r>
                        <a:rPr lang="en-US" sz="2000" b="0" i="0" dirty="0" smtClean="0">
                          <a:solidFill>
                            <a:srgbClr val="C000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000" b="0" i="1" dirty="0" smtClean="0">
                          <a:solidFill>
                            <a:srgbClr val="C00000"/>
                          </a:solidFill>
                          <a:latin typeface="Cambria Math"/>
                        </a:rPr>
                        <m:t>𝑘</m:t>
                      </m:r>
                    </m:oMath>
                  </a14:m>
                  <a:endParaRPr lang="en-US" sz="2000" i="1" baseline="-25000" dirty="0">
                    <a:solidFill>
                      <a:srgbClr val="C00000"/>
                    </a:solidFill>
                    <a:latin typeface="Corbel" pitchFamily="34" charset="0"/>
                  </a:endParaRPr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09800" y="3276600"/>
                  <a:ext cx="5798126" cy="42851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l="-1157" t="-5714" b="-1857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TextBox 6"/>
            <p:cNvSpPr txBox="1"/>
            <p:nvPr/>
          </p:nvSpPr>
          <p:spPr>
            <a:xfrm>
              <a:off x="2209800" y="3714690"/>
              <a:ext cx="53081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>
                  <a:latin typeface="Corbel" pitchFamily="34" charset="0"/>
                </a:rPr>
                <a:t>Goal:</a:t>
              </a:r>
              <a:r>
                <a:rPr lang="en-US" sz="2000" dirty="0" smtClean="0">
                  <a:latin typeface="Corbel" pitchFamily="34" charset="0"/>
                </a:rPr>
                <a:t>	satisfy as many constraints as possible</a:t>
              </a:r>
              <a:endParaRPr lang="en-US" sz="2000" dirty="0">
                <a:latin typeface="Corbel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6179494" y="457200"/>
            <a:ext cx="1821506" cy="2394328"/>
            <a:chOff x="6179494" y="577472"/>
            <a:chExt cx="1821506" cy="2394328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6519985" y="1742600"/>
              <a:ext cx="1133230" cy="60960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6519985" y="1404004"/>
              <a:ext cx="1133230" cy="60960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endCxn id="23" idx="3"/>
            </p:cNvCxnSpPr>
            <p:nvPr/>
          </p:nvCxnSpPr>
          <p:spPr>
            <a:xfrm flipH="1">
              <a:off x="6519985" y="2047400"/>
              <a:ext cx="1133230" cy="292497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6519985" y="1120697"/>
              <a:ext cx="1133230" cy="30480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6519985" y="1120697"/>
              <a:ext cx="1133230" cy="60960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/>
            <p:cNvSpPr/>
            <p:nvPr/>
          </p:nvSpPr>
          <p:spPr>
            <a:xfrm>
              <a:off x="7653215" y="1327804"/>
              <a:ext cx="195385" cy="19538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653215" y="1632604"/>
              <a:ext cx="195385" cy="19538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653215" y="1937404"/>
              <a:ext cx="195385" cy="19538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653215" y="2242204"/>
              <a:ext cx="195385" cy="19538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653215" y="1023004"/>
              <a:ext cx="195385" cy="19538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Rectangle 18"/>
                <p:cNvSpPr/>
                <p:nvPr/>
              </p:nvSpPr>
              <p:spPr>
                <a:xfrm>
                  <a:off x="7474894" y="577472"/>
                  <a:ext cx="52610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𝑘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3" name="Rectangle 2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74894" y="577472"/>
                  <a:ext cx="526106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" name="Rectangle 19"/>
            <p:cNvSpPr/>
            <p:nvPr/>
          </p:nvSpPr>
          <p:spPr>
            <a:xfrm>
              <a:off x="6324600" y="1327804"/>
              <a:ext cx="195385" cy="19538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324600" y="1632604"/>
              <a:ext cx="195385" cy="19538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324600" y="1937404"/>
              <a:ext cx="195385" cy="19538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324600" y="2242204"/>
              <a:ext cx="195385" cy="19538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324600" y="1023004"/>
              <a:ext cx="195385" cy="195385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Rectangle 24"/>
                <p:cNvSpPr/>
                <p:nvPr/>
              </p:nvSpPr>
              <p:spPr>
                <a:xfrm>
                  <a:off x="6179494" y="577472"/>
                  <a:ext cx="526106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chemeClr val="accent2"/>
                                </a:solidFill>
                                <a:latin typeface="Cambria Math"/>
                              </a:rPr>
                              <m:t>𝑘</m:t>
                            </m:r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9" name="Rectangle 2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79494" y="577472"/>
                  <a:ext cx="526106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Rectangle 25"/>
                <p:cNvSpPr/>
                <p:nvPr/>
              </p:nvSpPr>
              <p:spPr>
                <a:xfrm>
                  <a:off x="7501467" y="2547004"/>
                  <a:ext cx="452110" cy="42479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i="1" dirty="0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b="0" i="1" dirty="0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𝑗</m:t>
                            </m:r>
                          </m:sub>
                        </m:sSub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30" name="Rectangle 2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01467" y="2547004"/>
                  <a:ext cx="452110" cy="424796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857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Rectangle 26"/>
                <p:cNvSpPr/>
                <p:nvPr/>
              </p:nvSpPr>
              <p:spPr>
                <a:xfrm>
                  <a:off x="6206067" y="2547004"/>
                  <a:ext cx="452496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i="1" dirty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 dirty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000" i="1" dirty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32" name="Rectangle 3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06067" y="2547004"/>
                  <a:ext cx="452496" cy="400110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53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862283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/>
          <p:nvPr/>
        </p:nvGrpSpPr>
        <p:grpSpPr>
          <a:xfrm>
            <a:off x="1676400" y="990600"/>
            <a:ext cx="6387631" cy="1295400"/>
            <a:chOff x="1676400" y="990600"/>
            <a:chExt cx="6387631" cy="1295400"/>
          </a:xfrm>
        </p:grpSpPr>
        <p:sp>
          <p:nvSpPr>
            <p:cNvPr id="5" name="TextBox 4"/>
            <p:cNvSpPr txBox="1"/>
            <p:nvPr/>
          </p:nvSpPr>
          <p:spPr>
            <a:xfrm>
              <a:off x="1676400" y="990600"/>
              <a:ext cx="20529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cap="small" dirty="0" smtClean="0">
                  <a:solidFill>
                    <a:schemeClr val="tx2"/>
                  </a:solidFill>
                  <a:latin typeface="Corbel" pitchFamily="34" charset="0"/>
                </a:rPr>
                <a:t>Unique Games</a:t>
              </a:r>
              <a:endParaRPr lang="en-US" sz="2400" b="1" dirty="0">
                <a:solidFill>
                  <a:schemeClr val="tx2"/>
                </a:solidFill>
                <a:latin typeface="Corbel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2209800" y="1447800"/>
                  <a:ext cx="5854231" cy="42851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i="1" dirty="0" smtClean="0">
                      <a:latin typeface="Corbel" pitchFamily="34" charset="0"/>
                    </a:rPr>
                    <a:t>Input:</a:t>
                  </a:r>
                  <a:r>
                    <a:rPr lang="en-US" sz="2000" dirty="0" smtClean="0">
                      <a:latin typeface="Corbel" pitchFamily="34" charset="0"/>
                    </a:rPr>
                    <a:t>	list of constraints of form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000" i="1" dirty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 dirty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000" i="1" dirty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000" i="1" dirty="0">
                          <a:solidFill>
                            <a:srgbClr val="C000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2000" i="1" dirty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 dirty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000" i="1" dirty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en-US" sz="2000" i="1" dirty="0">
                          <a:solidFill>
                            <a:srgbClr val="C0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i="1" dirty="0">
                          <a:solidFill>
                            <a:srgbClr val="C00000"/>
                          </a:solidFill>
                          <a:latin typeface="Cambria Math"/>
                        </a:rPr>
                        <m:t>𝑐</m:t>
                      </m:r>
                      <m:r>
                        <a:rPr lang="en-US" sz="2000" dirty="0">
                          <a:solidFill>
                            <a:srgbClr val="C00000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dirty="0">
                          <a:solidFill>
                            <a:srgbClr val="C00000"/>
                          </a:solidFill>
                          <a:latin typeface="Cambria Math"/>
                        </a:rPr>
                        <m:t>mod</m:t>
                      </m:r>
                      <m:r>
                        <a:rPr lang="en-US" sz="2000" dirty="0">
                          <a:solidFill>
                            <a:srgbClr val="C00000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000" i="1" dirty="0">
                          <a:solidFill>
                            <a:srgbClr val="C00000"/>
                          </a:solidFill>
                          <a:latin typeface="Cambria Math"/>
                        </a:rPr>
                        <m:t>𝑘</m:t>
                      </m:r>
                    </m:oMath>
                  </a14:m>
                  <a:endParaRPr lang="en-US" sz="2000" i="1" baseline="-25000" dirty="0">
                    <a:solidFill>
                      <a:srgbClr val="C00000"/>
                    </a:solidFill>
                    <a:latin typeface="Corbel" pitchFamily="34" charset="0"/>
                  </a:endParaRPr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09800" y="1447800"/>
                  <a:ext cx="5854231" cy="42851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l="-1146" t="-5714" b="-1857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TextBox 6"/>
            <p:cNvSpPr txBox="1"/>
            <p:nvPr/>
          </p:nvSpPr>
          <p:spPr>
            <a:xfrm>
              <a:off x="2209800" y="1885890"/>
              <a:ext cx="530812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i="1" dirty="0" smtClean="0">
                  <a:latin typeface="Corbel" pitchFamily="34" charset="0"/>
                </a:rPr>
                <a:t>Goal:</a:t>
              </a:r>
              <a:r>
                <a:rPr lang="en-US" sz="2000" dirty="0" smtClean="0">
                  <a:latin typeface="Corbel" pitchFamily="34" charset="0"/>
                </a:rPr>
                <a:t>	satisfy as many constraints as possible</a:t>
              </a:r>
              <a:endParaRPr lang="en-US" sz="2000" dirty="0">
                <a:latin typeface="Corbel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209800" y="3752790"/>
                <a:ext cx="568893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i="1" dirty="0" smtClean="0">
                    <a:latin typeface="Corbel" pitchFamily="34" charset="0"/>
                  </a:rPr>
                  <a:t>Input:</a:t>
                </a:r>
                <a:r>
                  <a:rPr lang="en-US" sz="2000" dirty="0" smtClean="0">
                    <a:latin typeface="Corbel" pitchFamily="34" charset="0"/>
                  </a:rPr>
                  <a:t>	</a:t>
                </a:r>
                <a:r>
                  <a:rPr lang="en-US" sz="2000" b="1" cap="small" dirty="0" smtClean="0">
                    <a:latin typeface="Corbel" pitchFamily="34" charset="0"/>
                  </a:rPr>
                  <a:t>Unique Games</a:t>
                </a:r>
                <a:r>
                  <a:rPr lang="en-US" sz="2000" b="1" dirty="0" smtClean="0">
                    <a:latin typeface="Corbel" pitchFamily="34" charset="0"/>
                  </a:rPr>
                  <a:t> </a:t>
                </a:r>
                <a:r>
                  <a:rPr lang="en-US" sz="2000" dirty="0" smtClean="0">
                    <a:latin typeface="Corbel" pitchFamily="34" charset="0"/>
                  </a:rPr>
                  <a:t>instance with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𝑘</m:t>
                    </m:r>
                    <m:r>
                      <a:rPr lang="en-US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en-US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log</m:t>
                        </m:r>
                      </m:fName>
                      <m:e>
                        <m:r>
                          <a:rPr lang="en-US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𝑛</m:t>
                        </m:r>
                      </m:e>
                    </m:func>
                  </m:oMath>
                </a14:m>
                <a:r>
                  <a:rPr lang="en-US" dirty="0" smtClean="0">
                    <a:latin typeface="Corbel" pitchFamily="34" charset="0"/>
                  </a:rPr>
                  <a:t> (say)</a:t>
                </a:r>
                <a:endParaRPr lang="en-US" sz="2000" dirty="0">
                  <a:solidFill>
                    <a:srgbClr val="C00000"/>
                  </a:solidFill>
                  <a:latin typeface="Corbel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3752790"/>
                <a:ext cx="5688930" cy="400110"/>
              </a:xfrm>
              <a:prstGeom prst="rect">
                <a:avLst/>
              </a:prstGeom>
              <a:blipFill rotWithShape="1">
                <a:blip r:embed="rId4"/>
                <a:stretch>
                  <a:fillRect l="-1179" t="-7692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2209800" y="4171890"/>
            <a:ext cx="34643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Corbel" pitchFamily="34" charset="0"/>
              </a:rPr>
              <a:t>Goal:</a:t>
            </a:r>
            <a:r>
              <a:rPr lang="en-US" sz="2000" dirty="0" smtClean="0">
                <a:latin typeface="Corbel" pitchFamily="34" charset="0"/>
              </a:rPr>
              <a:t> 	Distinguish two cases</a:t>
            </a:r>
            <a:endParaRPr lang="en-US" sz="2000" dirty="0">
              <a:latin typeface="Corbe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49944" y="4590990"/>
                <a:ext cx="541577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indent="117475">
                  <a:tabLst>
                    <a:tab pos="690563" algn="l"/>
                  </a:tabLst>
                </a:pPr>
                <a:r>
                  <a:rPr lang="en-US" sz="2000" b="1" dirty="0" smtClean="0">
                    <a:latin typeface="Corbel" pitchFamily="34" charset="0"/>
                  </a:rPr>
                  <a:t>YES:</a:t>
                </a:r>
                <a:r>
                  <a:rPr lang="en-US" sz="2000" dirty="0" smtClean="0">
                    <a:latin typeface="Corbel" pitchFamily="34" charset="0"/>
                  </a:rPr>
                  <a:t> 	</a:t>
                </a:r>
                <a:r>
                  <a:rPr lang="en-US" sz="2000" dirty="0" smtClean="0">
                    <a:solidFill>
                      <a:srgbClr val="C00000"/>
                    </a:solidFill>
                    <a:latin typeface="Corbel" pitchFamily="34" charset="0"/>
                  </a:rPr>
                  <a:t>more than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solidFill>
                          <a:srgbClr val="C00000"/>
                        </a:solidFill>
                        <a:latin typeface="Cambria Math"/>
                      </a:rPr>
                      <m:t>1−</m:t>
                    </m:r>
                    <m:r>
                      <a:rPr lang="en-US" sz="2000" i="1">
                        <a:solidFill>
                          <a:srgbClr val="C00000"/>
                        </a:solidFill>
                        <a:latin typeface="Cambria Math"/>
                      </a:rPr>
                      <m:t>𝜀</m:t>
                    </m:r>
                  </m:oMath>
                </a14:m>
                <a:r>
                  <a:rPr lang="en-US" sz="2000" dirty="0" smtClean="0">
                    <a:solidFill>
                      <a:srgbClr val="C00000"/>
                    </a:solidFill>
                    <a:latin typeface="Corbel" pitchFamily="34" charset="0"/>
                  </a:rPr>
                  <a:t> </a:t>
                </a:r>
                <a:r>
                  <a:rPr lang="en-US" sz="2000" dirty="0" smtClean="0">
                    <a:latin typeface="Corbel" pitchFamily="34" charset="0"/>
                  </a:rPr>
                  <a:t>of constraints </a:t>
                </a:r>
                <a:r>
                  <a:rPr lang="en-US" sz="2000" dirty="0" err="1" smtClean="0">
                    <a:latin typeface="Corbel" pitchFamily="34" charset="0"/>
                  </a:rPr>
                  <a:t>satisfiable</a:t>
                </a:r>
                <a:endParaRPr lang="en-US" sz="2000" dirty="0">
                  <a:latin typeface="Corbel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9944" y="4590990"/>
                <a:ext cx="5415778" cy="400110"/>
              </a:xfrm>
              <a:prstGeom prst="rect">
                <a:avLst/>
              </a:prstGeom>
              <a:blipFill rotWithShape="1">
                <a:blip r:embed="rId5"/>
                <a:stretch>
                  <a:fillRect t="-7576" r="-1237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249944" y="5010090"/>
                <a:ext cx="484472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indent="117475">
                  <a:tabLst>
                    <a:tab pos="690563" algn="l"/>
                  </a:tabLst>
                </a:pPr>
                <a:r>
                  <a:rPr lang="en-US" sz="2000" b="1" dirty="0" smtClean="0">
                    <a:latin typeface="Corbel" pitchFamily="34" charset="0"/>
                  </a:rPr>
                  <a:t>NO:  		</a:t>
                </a:r>
                <a:r>
                  <a:rPr lang="en-US" sz="2000" dirty="0" smtClean="0">
                    <a:solidFill>
                      <a:srgbClr val="C00000"/>
                    </a:solidFill>
                    <a:latin typeface="Corbel" pitchFamily="34" charset="0"/>
                  </a:rPr>
                  <a:t>less than 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C00000"/>
                        </a:solidFill>
                        <a:latin typeface="Cambria Math"/>
                      </a:rPr>
                      <m:t>𝜀</m:t>
                    </m:r>
                    <m:r>
                      <a:rPr lang="en-US" sz="2000" i="1">
                        <a:solidFill>
                          <a:srgbClr val="C0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 smtClean="0">
                    <a:latin typeface="Corbel" pitchFamily="34" charset="0"/>
                  </a:rPr>
                  <a:t>of constraints </a:t>
                </a:r>
                <a:r>
                  <a:rPr lang="en-US" sz="2000" dirty="0" err="1" smtClean="0">
                    <a:latin typeface="Corbel" pitchFamily="34" charset="0"/>
                  </a:rPr>
                  <a:t>satisfiable</a:t>
                </a:r>
                <a:endParaRPr lang="en-US" sz="2000" dirty="0">
                  <a:latin typeface="Corbel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9944" y="5010090"/>
                <a:ext cx="4844724" cy="400110"/>
              </a:xfrm>
              <a:prstGeom prst="rect">
                <a:avLst/>
              </a:prstGeom>
              <a:blipFill rotWithShape="1">
                <a:blip r:embed="rId6"/>
                <a:stretch>
                  <a:fillRect t="-7576" r="-755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1676400" y="2819400"/>
            <a:ext cx="57425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Corbel" pitchFamily="34" charset="0"/>
              </a:rPr>
              <a:t>Unique Games Conjecture (UGC)    </a:t>
            </a:r>
            <a:r>
              <a:rPr lang="en-US" sz="2000" dirty="0" smtClean="0">
                <a:solidFill>
                  <a:schemeClr val="tx2"/>
                </a:solidFill>
                <a:latin typeface="Corbel" pitchFamily="34" charset="0"/>
              </a:rPr>
              <a:t>[Khot’02]</a:t>
            </a:r>
            <a:endParaRPr lang="en-US" sz="2400" dirty="0">
              <a:solidFill>
                <a:schemeClr val="tx2"/>
              </a:solidFill>
              <a:latin typeface="Corbe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209800" y="3333690"/>
                <a:ext cx="4693785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 smtClean="0">
                    <a:solidFill>
                      <a:srgbClr val="C00000"/>
                    </a:solidFill>
                    <a:latin typeface="Corbel" pitchFamily="34" charset="0"/>
                  </a:rPr>
                  <a:t>For every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𝜀</m:t>
                    </m:r>
                    <m:r>
                      <a:rPr lang="en-US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&gt;0</m:t>
                    </m:r>
                  </m:oMath>
                </a14:m>
                <a:r>
                  <a:rPr lang="en-US" sz="2000" dirty="0" smtClean="0">
                    <a:latin typeface="Corbel" pitchFamily="34" charset="0"/>
                  </a:rPr>
                  <a:t>, the following is NP-hard:</a:t>
                </a:r>
                <a:endParaRPr lang="en-US" sz="2400" dirty="0">
                  <a:latin typeface="Corbel" pitchFamily="34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9800" y="3333690"/>
                <a:ext cx="4693785" cy="400110"/>
              </a:xfrm>
              <a:prstGeom prst="rect">
                <a:avLst/>
              </a:prstGeom>
              <a:blipFill rotWithShape="1">
                <a:blip r:embed="rId7"/>
                <a:stretch>
                  <a:fillRect l="-1430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37219" y="4379268"/>
                <a:ext cx="104400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chemeClr val="tx2"/>
                          </a:solidFill>
                          <a:latin typeface="Cambria Math"/>
                        </a:rPr>
                        <m:t>UG</m:t>
                      </m:r>
                      <m:r>
                        <a:rPr lang="en-US" sz="2400" b="0" i="0" smtClean="0">
                          <a:solidFill>
                            <a:schemeClr val="tx2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400" i="1" smtClean="0">
                          <a:solidFill>
                            <a:schemeClr val="tx2"/>
                          </a:solidFill>
                          <a:latin typeface="Cambria Math"/>
                        </a:rPr>
                        <m:t>𝜀</m:t>
                      </m:r>
                      <m:r>
                        <a:rPr lang="en-US" sz="2400" b="0" i="1" smtClean="0">
                          <a:solidFill>
                            <a:schemeClr val="tx2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400" dirty="0">
                  <a:solidFill>
                    <a:schemeClr val="tx2"/>
                  </a:solidFill>
                  <a:latin typeface="Corbel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19" y="4379268"/>
                <a:ext cx="1044004" cy="461665"/>
              </a:xfrm>
              <a:prstGeom prst="rect">
                <a:avLst/>
              </a:prstGeom>
              <a:blipFill rotWithShape="1">
                <a:blip r:embed="rId8"/>
                <a:stretch>
                  <a:fillRect r="-1170"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Left Brace 14"/>
          <p:cNvSpPr/>
          <p:nvPr/>
        </p:nvSpPr>
        <p:spPr>
          <a:xfrm>
            <a:off x="1676400" y="3886200"/>
            <a:ext cx="228600" cy="1447800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295400" y="381000"/>
            <a:ext cx="6934200" cy="2133600"/>
          </a:xfrm>
          <a:prstGeom prst="rect">
            <a:avLst/>
          </a:prstGeom>
          <a:solidFill>
            <a:schemeClr val="bg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582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09991E-6 L 5.55556E-7 0.26202 " pathEditMode="relative" rAng="0" ptsTypes="AA">
                                      <p:cBhvr>
                                        <p:cTn id="8" dur="500" spd="-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3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76943" y="2006025"/>
            <a:ext cx="27751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Corbel" pitchFamily="34" charset="0"/>
              </a:rPr>
              <a:t>Implications of UGC</a:t>
            </a:r>
            <a:endParaRPr lang="en-US" sz="2400" dirty="0">
              <a:solidFill>
                <a:schemeClr val="tx2"/>
              </a:solidFill>
              <a:latin typeface="Corbe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86543" y="2467690"/>
            <a:ext cx="437491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rbel" pitchFamily="34" charset="0"/>
              </a:rPr>
              <a:t>For many basic optimization problems, </a:t>
            </a:r>
          </a:p>
          <a:p>
            <a:r>
              <a:rPr lang="en-US" sz="2000" dirty="0" smtClean="0">
                <a:latin typeface="Corbel" pitchFamily="34" charset="0"/>
              </a:rPr>
              <a:t>it is </a:t>
            </a:r>
            <a:r>
              <a:rPr lang="en-US" sz="2000" dirty="0" smtClean="0">
                <a:solidFill>
                  <a:srgbClr val="C00000"/>
                </a:solidFill>
                <a:latin typeface="Corbel" pitchFamily="34" charset="0"/>
              </a:rPr>
              <a:t>NP-hard to beat current algorithms </a:t>
            </a:r>
          </a:p>
          <a:p>
            <a:r>
              <a:rPr lang="en-US" sz="2000" dirty="0" smtClean="0">
                <a:latin typeface="Corbel" pitchFamily="34" charset="0"/>
              </a:rPr>
              <a:t>(based on simple LP or SDP relaxations)</a:t>
            </a:r>
            <a:endParaRPr lang="en-US" sz="2000" dirty="0">
              <a:latin typeface="Corb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86543" y="3686890"/>
            <a:ext cx="12401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Corbel" pitchFamily="34" charset="0"/>
              </a:rPr>
              <a:t>Examples:</a:t>
            </a:r>
            <a:endParaRPr lang="en-US" sz="2000" i="1" dirty="0">
              <a:latin typeface="Corbe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19943" y="4144090"/>
            <a:ext cx="464704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cap="small" dirty="0" smtClean="0">
                <a:latin typeface="Corbel" pitchFamily="34" charset="0"/>
              </a:rPr>
              <a:t>Vertex Cover</a:t>
            </a:r>
            <a:r>
              <a:rPr lang="en-US" sz="2000" cap="small" dirty="0" smtClean="0">
                <a:latin typeface="Corbel" pitchFamily="34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rbel" pitchFamily="34" charset="0"/>
              </a:rPr>
              <a:t>[Khot</a:t>
            </a:r>
            <a:r>
              <a:rPr lang="en-US" dirty="0">
                <a:solidFill>
                  <a:schemeClr val="tx2"/>
                </a:solidFill>
                <a:latin typeface="Corbel" pitchFamily="34" charset="0"/>
              </a:rPr>
              <a:t>-</a:t>
            </a:r>
            <a:r>
              <a:rPr lang="en-US" dirty="0" smtClean="0">
                <a:solidFill>
                  <a:schemeClr val="tx2"/>
                </a:solidFill>
                <a:latin typeface="Corbel" pitchFamily="34" charset="0"/>
              </a:rPr>
              <a:t>Regev’03]</a:t>
            </a:r>
            <a:r>
              <a:rPr lang="en-US" sz="2000" dirty="0" smtClean="0">
                <a:solidFill>
                  <a:schemeClr val="tx2"/>
                </a:solidFill>
                <a:latin typeface="Corbel" pitchFamily="34" charset="0"/>
              </a:rPr>
              <a:t>, </a:t>
            </a:r>
          </a:p>
          <a:p>
            <a:r>
              <a:rPr lang="en-US" sz="2000" b="1" cap="small" dirty="0" smtClean="0">
                <a:latin typeface="Corbel" pitchFamily="34" charset="0"/>
              </a:rPr>
              <a:t>Max Cut</a:t>
            </a:r>
            <a:r>
              <a:rPr lang="en-US" sz="2000" b="1" dirty="0" smtClean="0">
                <a:latin typeface="Corbel" pitchFamily="34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rbel" pitchFamily="34" charset="0"/>
              </a:rPr>
              <a:t>[Khot-Kindler-Mossel-O’Donnell’04, </a:t>
            </a:r>
          </a:p>
          <a:p>
            <a:r>
              <a:rPr lang="en-US" dirty="0" smtClean="0">
                <a:solidFill>
                  <a:schemeClr val="tx2"/>
                </a:solidFill>
                <a:latin typeface="Corbel" pitchFamily="34" charset="0"/>
              </a:rPr>
              <a:t>	Mossel-O’Donnell-Oleszkiewicz’05]</a:t>
            </a:r>
            <a:r>
              <a:rPr lang="en-US" sz="2000" dirty="0" smtClean="0">
                <a:latin typeface="Corbel" pitchFamily="34" charset="0"/>
              </a:rPr>
              <a:t>,</a:t>
            </a:r>
          </a:p>
          <a:p>
            <a:r>
              <a:rPr lang="en-US" sz="2000" dirty="0" smtClean="0">
                <a:latin typeface="Corbel" pitchFamily="34" charset="0"/>
              </a:rPr>
              <a:t>every </a:t>
            </a:r>
            <a:r>
              <a:rPr lang="en-US" sz="2000" b="1" cap="small" dirty="0" smtClean="0">
                <a:latin typeface="Corbel" pitchFamily="34" charset="0"/>
              </a:rPr>
              <a:t>Max </a:t>
            </a:r>
            <a:r>
              <a:rPr lang="en-US" sz="2000" b="1" cap="small" dirty="0" err="1" smtClean="0">
                <a:latin typeface="Corbel" pitchFamily="34" charset="0"/>
              </a:rPr>
              <a:t>Csp</a:t>
            </a:r>
            <a:r>
              <a:rPr lang="en-US" sz="2000" dirty="0" smtClean="0">
                <a:latin typeface="Corbel" pitchFamily="34" charset="0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Corbel" pitchFamily="34" charset="0"/>
              </a:rPr>
              <a:t>[Raghavendra’08], …</a:t>
            </a:r>
            <a:endParaRPr lang="en-US" sz="2000" dirty="0">
              <a:solidFill>
                <a:schemeClr val="tx2"/>
              </a:solidFill>
              <a:latin typeface="Corbe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513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2"/>
          <p:cNvGrpSpPr/>
          <p:nvPr/>
        </p:nvGrpSpPr>
        <p:grpSpPr>
          <a:xfrm>
            <a:off x="1371600" y="457200"/>
            <a:ext cx="4984516" cy="1477328"/>
            <a:chOff x="1371600" y="457200"/>
            <a:chExt cx="4984516" cy="1477328"/>
          </a:xfrm>
        </p:grpSpPr>
        <p:sp>
          <p:nvSpPr>
            <p:cNvPr id="5" name="TextBox 4"/>
            <p:cNvSpPr txBox="1"/>
            <p:nvPr/>
          </p:nvSpPr>
          <p:spPr>
            <a:xfrm>
              <a:off x="1371600" y="457200"/>
              <a:ext cx="277511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tx2"/>
                  </a:solidFill>
                  <a:latin typeface="Corbel" pitchFamily="34" charset="0"/>
                </a:rPr>
                <a:t>Implications of UGC</a:t>
              </a:r>
              <a:endParaRPr lang="en-US" sz="2400" dirty="0">
                <a:solidFill>
                  <a:schemeClr val="tx2"/>
                </a:solidFill>
                <a:latin typeface="Corbel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981200" y="918865"/>
              <a:ext cx="437491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Corbel" pitchFamily="34" charset="0"/>
                </a:rPr>
                <a:t>For many basic optimization problems, </a:t>
              </a:r>
            </a:p>
            <a:p>
              <a:r>
                <a:rPr lang="en-US" sz="2000" dirty="0" smtClean="0">
                  <a:latin typeface="Corbel" pitchFamily="34" charset="0"/>
                </a:rPr>
                <a:t>it is </a:t>
              </a:r>
              <a:r>
                <a:rPr lang="en-US" sz="2000" dirty="0" smtClean="0">
                  <a:solidFill>
                    <a:srgbClr val="C00000"/>
                  </a:solidFill>
                  <a:latin typeface="Corbel" pitchFamily="34" charset="0"/>
                </a:rPr>
                <a:t>NP-hard to beat current algorithms </a:t>
              </a:r>
            </a:p>
            <a:p>
              <a:r>
                <a:rPr lang="en-US" sz="2000" dirty="0" smtClean="0">
                  <a:latin typeface="Corbel" pitchFamily="34" charset="0"/>
                </a:rPr>
                <a:t>(based on simple LP or SDP relaxations)</a:t>
              </a:r>
              <a:endParaRPr lang="en-US" sz="2000" dirty="0">
                <a:latin typeface="Corbel" pitchFamily="34" charset="0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1295400" y="381000"/>
            <a:ext cx="7848600" cy="4953000"/>
          </a:xfrm>
          <a:prstGeom prst="rect">
            <a:avLst/>
          </a:prstGeom>
          <a:solidFill>
            <a:schemeClr val="bg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71600" y="2472268"/>
            <a:ext cx="29666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Corbel" pitchFamily="34" charset="0"/>
              </a:rPr>
              <a:t>Unique Games Barrier</a:t>
            </a:r>
            <a:endParaRPr lang="en-US" sz="2400" dirty="0">
              <a:solidFill>
                <a:schemeClr val="tx2"/>
              </a:solidFill>
              <a:latin typeface="Corbe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981200" y="2971800"/>
                <a:ext cx="5418278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i="1" dirty="0" smtClean="0">
                    <a:latin typeface="Corbel" pitchFamily="34" charset="0"/>
                  </a:rPr>
                  <a:t>Example:</a:t>
                </a:r>
                <a:r>
                  <a:rPr lang="en-US" sz="2000" dirty="0" smtClean="0">
                    <a:latin typeface="Corbel" pitchFamily="34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/>
                          </a:rPr>
                          <m:t>(</m:t>
                        </m:r>
                        <m:r>
                          <a:rPr lang="en-US" sz="2000" b="0" i="1" smtClean="0">
                            <a:latin typeface="Cambria Math"/>
                          </a:rPr>
                          <m:t>𝛼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/>
                          </a:rPr>
                          <m:t>GW</m:t>
                        </m:r>
                      </m:sub>
                    </m:sSub>
                    <m:r>
                      <a:rPr lang="en-US" sz="2000" b="0" i="1" smtClean="0">
                        <a:latin typeface="Cambria Math"/>
                      </a:rPr>
                      <m:t>+</m:t>
                    </m:r>
                    <m:r>
                      <a:rPr lang="en-US" sz="2000" b="0" i="1" smtClean="0">
                        <a:latin typeface="Cambria Math"/>
                      </a:rPr>
                      <m:t>𝜀</m:t>
                    </m:r>
                    <m:r>
                      <a:rPr lang="en-US" sz="20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2000" dirty="0" smtClean="0">
                    <a:latin typeface="Corbel" pitchFamily="34" charset="0"/>
                  </a:rPr>
                  <a:t>-approximation for </a:t>
                </a:r>
                <a:r>
                  <a:rPr lang="en-US" sz="2000" b="1" cap="small" dirty="0" smtClean="0">
                    <a:latin typeface="Corbel" pitchFamily="34" charset="0"/>
                  </a:rPr>
                  <a:t>Max Cut</a:t>
                </a:r>
              </a:p>
              <a:p>
                <a:pPr>
                  <a:tabLst>
                    <a:tab pos="509588" algn="l"/>
                  </a:tabLst>
                </a:pPr>
                <a:r>
                  <a:rPr lang="en-US" sz="2000" dirty="0" smtClean="0">
                    <a:latin typeface="Corbel" pitchFamily="34" charset="0"/>
                  </a:rPr>
                  <a:t>	at least as hard as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</a:rPr>
                      <m:t>UG</m:t>
                    </m:r>
                    <m:r>
                      <a:rPr lang="en-US" sz="2000" b="0" i="0" smtClean="0">
                        <a:latin typeface="Cambria Math"/>
                      </a:rPr>
                      <m:t>(</m:t>
                    </m:r>
                    <m:sSup>
                      <m:sSupPr>
                        <m:ctrlPr>
                          <a:rPr lang="en-US" sz="20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</a:rPr>
                          <m:t>𝜀</m:t>
                        </m:r>
                      </m:e>
                      <m:sup>
                        <m:r>
                          <a:rPr lang="en-US" sz="2000" b="0" i="1" smtClean="0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sz="2000" b="0" i="1" smtClean="0">
                        <a:latin typeface="Cambria Math"/>
                      </a:rPr>
                      <m:t>)</m:t>
                    </m:r>
                  </m:oMath>
                </a14:m>
                <a:endParaRPr lang="en-US" sz="2000" dirty="0">
                  <a:latin typeface="Corbel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2971800"/>
                <a:ext cx="5418278" cy="707886"/>
              </a:xfrm>
              <a:prstGeom prst="rect">
                <a:avLst/>
              </a:prstGeom>
              <a:blipFill rotWithShape="1">
                <a:blip r:embed="rId3"/>
                <a:stretch>
                  <a:fillRect l="-1125" t="-4310" b="-13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1960679" y="3818805"/>
            <a:ext cx="408534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i="1" cap="small" dirty="0" smtClean="0">
                <a:solidFill>
                  <a:schemeClr val="tx2"/>
                </a:solidFill>
                <a:latin typeface="Corbel" pitchFamily="34" charset="0"/>
              </a:rPr>
              <a:t>Unique Games</a:t>
            </a:r>
            <a:r>
              <a:rPr lang="en-US" sz="2000" b="1" i="1" dirty="0" smtClean="0">
                <a:solidFill>
                  <a:schemeClr val="tx2"/>
                </a:solidFill>
                <a:latin typeface="Corbel" pitchFamily="34" charset="0"/>
              </a:rPr>
              <a:t> is common barrier for </a:t>
            </a:r>
          </a:p>
          <a:p>
            <a:pPr algn="ctr"/>
            <a:r>
              <a:rPr lang="en-US" sz="2000" b="1" i="1" dirty="0" smtClean="0">
                <a:solidFill>
                  <a:schemeClr val="tx2"/>
                </a:solidFill>
                <a:latin typeface="Corbel" pitchFamily="34" charset="0"/>
              </a:rPr>
              <a:t>improving current algorithms of </a:t>
            </a:r>
          </a:p>
          <a:p>
            <a:pPr algn="ctr"/>
            <a:r>
              <a:rPr lang="en-US" sz="2000" b="1" i="1" dirty="0" smtClean="0">
                <a:solidFill>
                  <a:schemeClr val="tx2"/>
                </a:solidFill>
                <a:latin typeface="Corbel" pitchFamily="34" charset="0"/>
              </a:rPr>
              <a:t>many basic problems</a:t>
            </a:r>
            <a:endParaRPr lang="en-US" sz="2000" b="1" i="1" cap="small" dirty="0">
              <a:solidFill>
                <a:schemeClr val="tx2"/>
              </a:solidFill>
              <a:latin typeface="Corbe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ular Callout 10"/>
              <p:cNvSpPr/>
              <p:nvPr/>
            </p:nvSpPr>
            <p:spPr>
              <a:xfrm>
                <a:off x="6523892" y="3480816"/>
                <a:ext cx="2514600" cy="914400"/>
              </a:xfrm>
              <a:prstGeom prst="wedgeRectCallout">
                <a:avLst>
                  <a:gd name="adj1" fmla="val -65945"/>
                  <a:gd name="adj2" fmla="val -45628"/>
                </a:avLst>
              </a:prstGeom>
              <a:ln w="19050"/>
              <a:effec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𝛼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i="0">
                              <a:latin typeface="Cambria Math"/>
                            </a:rPr>
                            <m:t>GW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=0.878…</m:t>
                      </m:r>
                    </m:oMath>
                  </m:oMathPara>
                </a14:m>
                <a:endParaRPr lang="en-US" dirty="0" smtClean="0">
                  <a:latin typeface="Corbel" pitchFamily="34" charset="0"/>
                </a:endParaRPr>
              </a:p>
              <a:p>
                <a:pPr algn="ctr"/>
                <a:r>
                  <a:rPr lang="en-US" dirty="0" smtClean="0">
                    <a:latin typeface="Corbel" pitchFamily="34" charset="0"/>
                  </a:rPr>
                  <a:t>Goemans–Williamson </a:t>
                </a:r>
              </a:p>
              <a:p>
                <a:pPr algn="ctr"/>
                <a:r>
                  <a:rPr lang="en-US" dirty="0" smtClean="0">
                    <a:latin typeface="Corbel" pitchFamily="34" charset="0"/>
                  </a:rPr>
                  <a:t>bound for </a:t>
                </a:r>
                <a:r>
                  <a:rPr lang="en-US" b="1" cap="small" dirty="0" smtClean="0">
                    <a:latin typeface="Corbel" pitchFamily="34" charset="0"/>
                  </a:rPr>
                  <a:t>Max Cut</a:t>
                </a:r>
              </a:p>
            </p:txBody>
          </p:sp>
        </mc:Choice>
        <mc:Fallback xmlns="">
          <p:sp>
            <p:nvSpPr>
              <p:cNvPr id="11" name="Rectangular Callout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3892" y="3480816"/>
                <a:ext cx="2514600" cy="914400"/>
              </a:xfrm>
              <a:prstGeom prst="wedgeRectCallout">
                <a:avLst>
                  <a:gd name="adj1" fmla="val -65945"/>
                  <a:gd name="adj2" fmla="val -45628"/>
                </a:avLst>
              </a:prstGeom>
              <a:blipFill rotWithShape="1">
                <a:blip r:embed="rId4"/>
                <a:stretch>
                  <a:fillRect b="-9150"/>
                </a:stretch>
              </a:blipFill>
              <a:ln w="19050"/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1905000" y="3776133"/>
            <a:ext cx="4142341" cy="1100667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solidFill>
                <a:schemeClr val="tx1"/>
              </a:solidFill>
              <a:latin typeface="Corbe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619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7037E-7 L 0.04027 0.22986 " pathEditMode="relative" rAng="0" ptsTypes="AA">
                                      <p:cBhvr>
                                        <p:cTn id="8" dur="500" spd="-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0" y="11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1453753"/>
            <a:ext cx="60282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Corbel" pitchFamily="34" charset="0"/>
              </a:rPr>
              <a:t>Subexponential Algorithm for Unique Games</a:t>
            </a:r>
            <a:endParaRPr lang="en-US" sz="2400" dirty="0">
              <a:solidFill>
                <a:schemeClr val="tx2"/>
              </a:solidFill>
              <a:latin typeface="Corbe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828800" y="3934361"/>
                <a:ext cx="6340903" cy="16870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tabLst>
                    <a:tab pos="973138" algn="l"/>
                  </a:tabLst>
                </a:pPr>
                <a:r>
                  <a:rPr lang="en-US" sz="2000" i="1" dirty="0" smtClean="0">
                    <a:latin typeface="Corbel" pitchFamily="34" charset="0"/>
                  </a:rPr>
                  <a:t>Input:	</a:t>
                </a:r>
                <a:r>
                  <a:rPr lang="en-US" sz="2000" b="1" cap="small" dirty="0" smtClean="0">
                    <a:latin typeface="Corbel" pitchFamily="34" charset="0"/>
                  </a:rPr>
                  <a:t>Unique Games</a:t>
                </a:r>
                <a:r>
                  <a:rPr lang="en-US" sz="2000" cap="small" dirty="0" smtClean="0">
                    <a:latin typeface="Corbel" pitchFamily="34" charset="0"/>
                  </a:rPr>
                  <a:t> </a:t>
                </a:r>
                <a:r>
                  <a:rPr lang="en-US" sz="2000" dirty="0" smtClean="0">
                    <a:latin typeface="Corbel" pitchFamily="34" charset="0"/>
                  </a:rPr>
                  <a:t>instance with </a:t>
                </a:r>
                <a:r>
                  <a:rPr lang="en-US" sz="2000" dirty="0" smtClean="0">
                    <a:solidFill>
                      <a:srgbClr val="C00000"/>
                    </a:solidFill>
                    <a:latin typeface="Corbel" pitchFamily="34" charset="0"/>
                  </a:rPr>
                  <a:t>alphabet size k</a:t>
                </a:r>
              </a:p>
              <a:p>
                <a:pPr>
                  <a:tabLst>
                    <a:tab pos="973138" algn="l"/>
                  </a:tabLst>
                </a:pPr>
                <a:r>
                  <a:rPr lang="en-US" sz="2000" dirty="0" smtClean="0">
                    <a:latin typeface="Corbel" pitchFamily="34" charset="0"/>
                  </a:rPr>
                  <a:t>	such that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/>
                      </a:rPr>
                      <m:t>1−</m:t>
                    </m:r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/>
                      </a:rPr>
                      <m:t>𝜀</m:t>
                    </m:r>
                  </m:oMath>
                </a14:m>
                <a:r>
                  <a:rPr lang="en-US" sz="2000" dirty="0" smtClean="0">
                    <a:solidFill>
                      <a:srgbClr val="C00000"/>
                    </a:solidFill>
                    <a:latin typeface="Corbel" pitchFamily="34" charset="0"/>
                  </a:rPr>
                  <a:t> </a:t>
                </a:r>
                <a:r>
                  <a:rPr lang="en-US" sz="2000" dirty="0" smtClean="0">
                    <a:latin typeface="Corbel" pitchFamily="34" charset="0"/>
                  </a:rPr>
                  <a:t>of constraints are </a:t>
                </a:r>
                <a:r>
                  <a:rPr lang="en-US" sz="2000" dirty="0" err="1" smtClean="0">
                    <a:latin typeface="Corbel" pitchFamily="34" charset="0"/>
                  </a:rPr>
                  <a:t>satisfiable</a:t>
                </a:r>
                <a:r>
                  <a:rPr lang="en-US" sz="2000" dirty="0" smtClean="0">
                    <a:latin typeface="Corbel" pitchFamily="34" charset="0"/>
                  </a:rPr>
                  <a:t>,</a:t>
                </a:r>
              </a:p>
              <a:p>
                <a:pPr>
                  <a:tabLst>
                    <a:tab pos="973138" algn="l"/>
                  </a:tabLst>
                </a:pPr>
                <a:r>
                  <a:rPr lang="en-US" sz="2000" i="1" dirty="0" smtClean="0">
                    <a:latin typeface="Corbel" pitchFamily="34" charset="0"/>
                  </a:rPr>
                  <a:t>Output:</a:t>
                </a:r>
                <a:r>
                  <a:rPr lang="en-US" sz="2000" dirty="0" smtClean="0">
                    <a:latin typeface="Corbel" pitchFamily="34" charset="0"/>
                  </a:rPr>
                  <a:t>	assignment satisfying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C00000"/>
                        </a:solidFill>
                        <a:latin typeface="Cambria Math"/>
                      </a:rPr>
                      <m:t>1−</m:t>
                    </m:r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/>
                      </a:rPr>
                      <m:t>𝐶</m:t>
                    </m:r>
                    <m:rad>
                      <m:radPr>
                        <m:degHide m:val="on"/>
                        <m:ctrlP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𝜀</m:t>
                        </m:r>
                      </m:e>
                    </m:rad>
                  </m:oMath>
                </a14:m>
                <a:r>
                  <a:rPr lang="en-US" sz="2000" dirty="0">
                    <a:solidFill>
                      <a:srgbClr val="C00000"/>
                    </a:solidFill>
                    <a:latin typeface="Corbel" pitchFamily="34" charset="0"/>
                  </a:rPr>
                  <a:t> </a:t>
                </a:r>
                <a:r>
                  <a:rPr lang="en-US" sz="300" b="1" dirty="0" smtClean="0">
                    <a:solidFill>
                      <a:srgbClr val="C00000"/>
                    </a:solidFill>
                    <a:latin typeface="Corbel" pitchFamily="34" charset="0"/>
                  </a:rPr>
                  <a:t> </a:t>
                </a:r>
                <a:r>
                  <a:rPr lang="en-US" sz="2000" dirty="0" smtClean="0">
                    <a:solidFill>
                      <a:srgbClr val="C00000"/>
                    </a:solidFill>
                    <a:latin typeface="Corbel" pitchFamily="34" charset="0"/>
                  </a:rPr>
                  <a:t> </a:t>
                </a:r>
                <a:r>
                  <a:rPr lang="en-US" sz="2000" dirty="0" smtClean="0">
                    <a:latin typeface="Corbel" pitchFamily="34" charset="0"/>
                  </a:rPr>
                  <a:t>of constraints </a:t>
                </a:r>
              </a:p>
              <a:p>
                <a:pPr>
                  <a:tabLst>
                    <a:tab pos="973138" algn="l"/>
                  </a:tabLst>
                </a:pPr>
                <a:r>
                  <a:rPr lang="en-US" sz="2000" i="1" dirty="0" smtClean="0">
                    <a:latin typeface="Corbel" pitchFamily="34" charset="0"/>
                  </a:rPr>
                  <a:t>Time:</a:t>
                </a:r>
                <a:r>
                  <a:rPr lang="en-US" sz="2000" dirty="0" smtClean="0">
                    <a:latin typeface="Corbel" pitchFamily="34" charset="0"/>
                  </a:rPr>
                  <a:t>	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en-US" sz="2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𝑘</m:t>
                            </m:r>
                            <m:r>
                              <a:rPr lang="en-US" sz="2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 </m:t>
                            </m:r>
                            <m:sSup>
                              <m:sSupPr>
                                <m:ctrlPr>
                                  <a:rPr lang="en-US" sz="2400" b="0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𝑛</m:t>
                                </m:r>
                              </m:e>
                              <m:sup>
                                <m:f>
                                  <m:fPr>
                                    <m:type m:val="lin"/>
                                    <m:ctrlPr>
                                      <a:rPr lang="en-US" sz="2400" b="0" i="1" smtClean="0">
                                        <a:solidFill>
                                          <a:srgbClr val="C0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b="0" i="1" smtClean="0">
                                        <a:solidFill>
                                          <a:srgbClr val="C0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sSup>
                                      <m:sSupPr>
                                        <m:ctrlPr>
                                          <a:rPr lang="en-US" sz="24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4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/>
                                          </a:rPr>
                                          <m:t>𝐶</m:t>
                                        </m:r>
                                      </m:e>
                                      <m:sup>
                                        <m:f>
                                          <m:fPr>
                                            <m:type m:val="lin"/>
                                            <m:ctrlPr>
                                              <a:rPr lang="en-US" sz="24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/>
                                              </a:rPr>
                                            </m:ctrlPr>
                                          </m:fPr>
                                          <m:num>
                                            <m:r>
                                              <a:rPr lang="en-US" sz="24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/>
                                              </a:rPr>
                                              <m:t>2</m:t>
                                            </m:r>
                                          </m:num>
                                          <m:den>
                                            <m:r>
                                              <a:rPr lang="en-US" sz="2400" b="0" i="1" smtClean="0">
                                                <a:solidFill>
                                                  <a:srgbClr val="C00000"/>
                                                </a:solidFill>
                                                <a:latin typeface="Cambria Math"/>
                                              </a:rPr>
                                              <m:t>3</m:t>
                                            </m:r>
                                          </m:den>
                                        </m:f>
                                      </m:sup>
                                    </m:sSup>
                                  </m:den>
                                </m:f>
                              </m:sup>
                            </m:sSup>
                          </m:e>
                        </m:d>
                      </m:e>
                    </m:func>
                  </m:oMath>
                </a14:m>
                <a:endParaRPr lang="en-US" sz="2400" dirty="0" smtClean="0">
                  <a:solidFill>
                    <a:srgbClr val="C00000"/>
                  </a:solidFill>
                  <a:latin typeface="Corbel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3934361"/>
                <a:ext cx="6340903" cy="1687065"/>
              </a:xfrm>
              <a:prstGeom prst="rect">
                <a:avLst/>
              </a:prstGeom>
              <a:blipFill rotWithShape="1">
                <a:blip r:embed="rId3"/>
                <a:stretch>
                  <a:fillRect l="-962" t="-18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1219200" y="1371600"/>
            <a:ext cx="6553200" cy="12954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solidFill>
                <a:schemeClr val="tx1"/>
              </a:solidFill>
              <a:latin typeface="Corbe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828800" y="1981200"/>
                <a:ext cx="3503844" cy="6450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C00000"/>
                        </a:solidFill>
                        <a:latin typeface="Cambria Math"/>
                      </a:rPr>
                      <m:t>UG</m:t>
                    </m:r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/>
                      </a:rPr>
                      <m:t>(</m:t>
                    </m:r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/>
                      </a:rPr>
                      <m:t>𝜀</m:t>
                    </m:r>
                    <m:r>
                      <a:rPr lang="en-US" sz="2400" b="0" i="1" smtClean="0">
                        <a:solidFill>
                          <a:srgbClr val="C0000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sz="2400" dirty="0" smtClean="0">
                    <a:solidFill>
                      <a:srgbClr val="C00000"/>
                    </a:solidFill>
                    <a:latin typeface="Corbel" pitchFamily="34" charset="0"/>
                  </a:rPr>
                  <a:t> in time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en-US" sz="2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400" b="0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400" b="0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𝑛</m:t>
                                </m:r>
                              </m:e>
                              <m:sup>
                                <m:sSup>
                                  <m:sSupPr>
                                    <m:ctrlPr>
                                      <a:rPr lang="en-US" sz="2400" b="0" i="1" smtClean="0">
                                        <a:solidFill>
                                          <a:srgbClr val="C00000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rgbClr val="C00000"/>
                                        </a:solidFill>
                                        <a:latin typeface="Cambria Math"/>
                                      </a:rPr>
                                      <m:t>𝜀</m:t>
                                    </m:r>
                                  </m:e>
                                  <m:sup>
                                    <m:f>
                                      <m:fPr>
                                        <m:type m:val="lin"/>
                                        <m:ctrlPr>
                                          <a:rPr lang="en-US" sz="24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4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US" sz="24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/>
                                          </a:rPr>
                                          <m:t>3</m:t>
                                        </m:r>
                                      </m:den>
                                    </m:f>
                                  </m:sup>
                                </m:sSup>
                              </m:sup>
                            </m:sSup>
                          </m:e>
                        </m:d>
                      </m:e>
                    </m:func>
                  </m:oMath>
                </a14:m>
                <a:endParaRPr lang="en-US" sz="2400" baseline="55000" dirty="0">
                  <a:solidFill>
                    <a:srgbClr val="C00000"/>
                  </a:solidFill>
                  <a:latin typeface="Corbel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1981200"/>
                <a:ext cx="3503844" cy="645048"/>
              </a:xfrm>
              <a:prstGeom prst="rect">
                <a:avLst/>
              </a:prstGeom>
              <a:blipFill rotWithShape="1">
                <a:blip r:embed="rId4"/>
                <a:stretch>
                  <a:fillRect b="-75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371600" y="3424535"/>
            <a:ext cx="4349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Corbel" pitchFamily="34" charset="0"/>
              </a:rPr>
              <a:t>Time </a:t>
            </a:r>
            <a:r>
              <a:rPr lang="en-US" sz="2400" dirty="0" err="1" smtClean="0">
                <a:solidFill>
                  <a:schemeClr val="tx2"/>
                </a:solidFill>
                <a:latin typeface="Corbel" pitchFamily="34" charset="0"/>
              </a:rPr>
              <a:t>vs</a:t>
            </a:r>
            <a:r>
              <a:rPr lang="en-US" sz="2400" dirty="0" smtClean="0">
                <a:solidFill>
                  <a:schemeClr val="tx2"/>
                </a:solidFill>
                <a:latin typeface="Corbel" pitchFamily="34" charset="0"/>
              </a:rPr>
              <a:t> Approximation Trade-off</a:t>
            </a:r>
          </a:p>
        </p:txBody>
      </p:sp>
    </p:spTree>
    <p:extLst>
      <p:ext uri="{BB962C8B-B14F-4D97-AF65-F5344CB8AC3E}">
        <p14:creationId xmlns:p14="http://schemas.microsoft.com/office/powerpoint/2010/main" val="3849522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295400" y="4036425"/>
                <a:ext cx="7201074" cy="6771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Corbel" pitchFamily="34" charset="0"/>
                  </a:rPr>
                  <a:t>Analog of UGC with </a:t>
                </a:r>
                <a:r>
                  <a:rPr lang="en-US" sz="2000" dirty="0" smtClean="0">
                    <a:solidFill>
                      <a:srgbClr val="C00000"/>
                    </a:solidFill>
                    <a:latin typeface="Corbel" pitchFamily="34" charset="0"/>
                  </a:rPr>
                  <a:t>subconstant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𝜀</m:t>
                    </m:r>
                  </m:oMath>
                </a14:m>
                <a:r>
                  <a:rPr lang="en-US" sz="2000" dirty="0" smtClean="0">
                    <a:solidFill>
                      <a:srgbClr val="C00000"/>
                    </a:solidFill>
                    <a:latin typeface="Corbel" pitchFamily="34" charset="0"/>
                  </a:rPr>
                  <a:t> </a:t>
                </a:r>
                <a:r>
                  <a:rPr lang="en-US" sz="2000" dirty="0" smtClean="0">
                    <a:latin typeface="Corbel" pitchFamily="34" charset="0"/>
                  </a:rPr>
                  <a:t>(say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𝜀</m:t>
                    </m:r>
                    <m:r>
                      <a:rPr lang="en-US" sz="2000" b="0" i="1" smtClean="0">
                        <a:solidFill>
                          <a:schemeClr val="tx2"/>
                        </a:solidFill>
                        <a:latin typeface="Cambria Math"/>
                      </a:rPr>
                      <m:t>=</m:t>
                    </m:r>
                    <m:f>
                      <m:fPr>
                        <m:type m:val="lin"/>
                        <m:ctrlP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func>
                          <m:funcPr>
                            <m:ctrlPr>
                              <a:rPr lang="en-US" sz="2000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log</m:t>
                            </m:r>
                          </m:fName>
                          <m:e>
                            <m:func>
                              <m:funcPr>
                                <m:ctrlPr>
                                  <a:rPr lang="en-US" sz="2000" b="0" i="1" smtClean="0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sz="2000" b="0" i="1" smtClean="0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  <m:t>𝑛</m:t>
                                </m:r>
                              </m:e>
                            </m:func>
                          </m:e>
                        </m:func>
                      </m:den>
                    </m:f>
                  </m:oMath>
                </a14:m>
                <a:r>
                  <a:rPr lang="en-US" sz="2000" dirty="0" smtClean="0">
                    <a:latin typeface="Corbel" pitchFamily="34" charset="0"/>
                  </a:rPr>
                  <a:t>) is false   </a:t>
                </a:r>
                <a:r>
                  <a:rPr lang="en-US" sz="1600" dirty="0" smtClean="0">
                    <a:solidFill>
                      <a:schemeClr val="tx2"/>
                    </a:solidFill>
                    <a:latin typeface="Corbel" pitchFamily="34" charset="0"/>
                  </a:rPr>
                  <a:t>(*)</a:t>
                </a:r>
                <a:endParaRPr lang="en-US" dirty="0" smtClean="0">
                  <a:solidFill>
                    <a:schemeClr val="tx2"/>
                  </a:solidFill>
                  <a:latin typeface="Corbel" pitchFamily="34" charset="0"/>
                </a:endParaRPr>
              </a:p>
              <a:p>
                <a:r>
                  <a:rPr lang="en-US" dirty="0" smtClean="0">
                    <a:latin typeface="Corbel" pitchFamily="34" charset="0"/>
                  </a:rPr>
                  <a:t>(</a:t>
                </a:r>
                <a:r>
                  <a:rPr lang="en-US" i="1" dirty="0" smtClean="0">
                    <a:latin typeface="Corbel" pitchFamily="34" charset="0"/>
                  </a:rPr>
                  <a:t>contrast</a:t>
                </a:r>
                <a:r>
                  <a:rPr lang="en-US" dirty="0" smtClean="0">
                    <a:latin typeface="Corbel" pitchFamily="34" charset="0"/>
                  </a:rPr>
                  <a:t>: subconstant hardness for </a:t>
                </a:r>
                <a:r>
                  <a:rPr lang="en-US" b="1" cap="small" dirty="0" smtClean="0">
                    <a:latin typeface="Corbel" pitchFamily="34" charset="0"/>
                  </a:rPr>
                  <a:t>Label Cover</a:t>
                </a:r>
                <a:r>
                  <a:rPr lang="en-US" cap="small" dirty="0" smtClean="0">
                    <a:latin typeface="Corbel" pitchFamily="34" charset="0"/>
                  </a:rPr>
                  <a:t> </a:t>
                </a:r>
                <a:r>
                  <a:rPr lang="en-US" dirty="0" smtClean="0">
                    <a:solidFill>
                      <a:schemeClr val="tx2"/>
                    </a:solidFill>
                    <a:latin typeface="Corbel" pitchFamily="34" charset="0"/>
                  </a:rPr>
                  <a:t>[Moshkovitz-Raz’08]</a:t>
                </a:r>
                <a:r>
                  <a:rPr lang="en-US" dirty="0" smtClean="0">
                    <a:latin typeface="Corbel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036425"/>
                <a:ext cx="7201074" cy="677108"/>
              </a:xfrm>
              <a:prstGeom prst="rect">
                <a:avLst/>
              </a:prstGeom>
              <a:blipFill rotWithShape="1">
                <a:blip r:embed="rId2"/>
                <a:stretch>
                  <a:fillRect l="-931" t="-69369" b="-648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295400" y="3048000"/>
                <a:ext cx="6875600" cy="7710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Corbel" pitchFamily="34" charset="0"/>
                  </a:rPr>
                  <a:t>NP-hardness reduction for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solidFill>
                          <a:srgbClr val="C00000"/>
                        </a:solidFill>
                        <a:latin typeface="Cambria Math"/>
                      </a:rPr>
                      <m:t>UG</m:t>
                    </m:r>
                    <m:d>
                      <m:dPr>
                        <m:ctrlPr>
                          <a:rPr lang="en-US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𝜀</m:t>
                        </m:r>
                      </m:e>
                    </m:d>
                  </m:oMath>
                </a14:m>
                <a:r>
                  <a:rPr lang="en-US" sz="2000" dirty="0" smtClean="0">
                    <a:latin typeface="Corbel" pitchFamily="34" charset="0"/>
                  </a:rPr>
                  <a:t> must have </a:t>
                </a:r>
                <a:r>
                  <a:rPr lang="en-US" sz="2000" dirty="0" smtClean="0">
                    <a:solidFill>
                      <a:srgbClr val="C00000"/>
                    </a:solidFill>
                    <a:latin typeface="Corbel" pitchFamily="34" charset="0"/>
                  </a:rPr>
                  <a:t>blow-up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𝑛</m:t>
                        </m:r>
                      </m:e>
                      <m:sup>
                        <m:f>
                          <m:fPr>
                            <m:type m:val="lin"/>
                            <m:ctrlPr>
                              <a:rPr lang="en-US" sz="20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0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000" b="0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000" b="0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𝜀</m:t>
                                </m:r>
                              </m:e>
                              <m:sup>
                                <m:f>
                                  <m:fPr>
                                    <m:type m:val="lin"/>
                                    <m:ctrlPr>
                                      <a:rPr lang="en-US" sz="2000" b="0" i="1" smtClean="0">
                                        <a:solidFill>
                                          <a:srgbClr val="C0000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0" i="1" smtClean="0">
                                        <a:solidFill>
                                          <a:srgbClr val="C0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2000" b="0" i="1" smtClean="0">
                                        <a:solidFill>
                                          <a:srgbClr val="C00000"/>
                                        </a:solidFill>
                                        <a:latin typeface="Cambria Math"/>
                                      </a:rPr>
                                      <m:t>3</m:t>
                                    </m:r>
                                  </m:den>
                                </m:f>
                              </m:sup>
                            </m:sSup>
                          </m:den>
                        </m:f>
                      </m:sup>
                    </m:sSup>
                  </m:oMath>
                </a14:m>
                <a:r>
                  <a:rPr lang="en-US" sz="1600" dirty="0" smtClean="0">
                    <a:solidFill>
                      <a:schemeClr val="tx2"/>
                    </a:solidFill>
                    <a:latin typeface="Corbel" pitchFamily="34" charset="0"/>
                  </a:rPr>
                  <a:t>	(*)</a:t>
                </a:r>
                <a:endParaRPr lang="en-US" sz="2000" b="1" baseline="30000" dirty="0" smtClean="0">
                  <a:solidFill>
                    <a:schemeClr val="tx2"/>
                  </a:solidFill>
                  <a:latin typeface="Corbel" pitchFamily="34" charset="0"/>
                </a:endParaRPr>
              </a:p>
              <a:p>
                <a:r>
                  <a:rPr lang="en-US" sz="2000" dirty="0" smtClean="0">
                    <a:latin typeface="Corbel" pitchFamily="34" charset="0"/>
                    <a:sym typeface="Wingdings" pitchFamily="2" charset="2"/>
                  </a:rPr>
                  <a:t> </a:t>
                </a:r>
                <a:r>
                  <a:rPr lang="en-US" sz="2000" dirty="0" smtClean="0">
                    <a:latin typeface="Corbel" pitchFamily="34" charset="0"/>
                  </a:rPr>
                  <a:t>rules out certain classes of reductions for proving UGC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3048000"/>
                <a:ext cx="6875600" cy="771045"/>
              </a:xfrm>
              <a:prstGeom prst="rect">
                <a:avLst/>
              </a:prstGeom>
              <a:blipFill rotWithShape="1">
                <a:blip r:embed="rId3"/>
                <a:stretch>
                  <a:fillRect l="-976" t="-40476" b="-158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30646" y="6076890"/>
                <a:ext cx="7082708" cy="410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tx2"/>
                    </a:solidFill>
                    <a:latin typeface="Corbel" pitchFamily="34" charset="0"/>
                  </a:rPr>
                  <a:t>(*) </a:t>
                </a:r>
                <a:r>
                  <a:rPr lang="en-US" dirty="0" smtClean="0">
                    <a:latin typeface="Corbel" pitchFamily="34" charset="0"/>
                  </a:rPr>
                  <a:t>assuming </a:t>
                </a:r>
                <a:r>
                  <a:rPr lang="en-US" cap="small" dirty="0" smtClean="0">
                    <a:latin typeface="Corbel" pitchFamily="34" charset="0"/>
                  </a:rPr>
                  <a:t>3-Sat</a:t>
                </a:r>
                <a:r>
                  <a:rPr lang="en-US" dirty="0" smtClean="0">
                    <a:latin typeface="Corbel" pitchFamily="34" charset="0"/>
                  </a:rPr>
                  <a:t> does not have subexponential algorithms,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𝑜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d>
                              </m:sup>
                            </m:sSup>
                          </m:e>
                        </m:d>
                      </m:e>
                    </m:func>
                  </m:oMath>
                </a14:m>
                <a:endParaRPr lang="en-US" sz="2000" cap="small" dirty="0">
                  <a:latin typeface="Corbel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646" y="6076890"/>
                <a:ext cx="7082708" cy="410177"/>
              </a:xfrm>
              <a:prstGeom prst="rect">
                <a:avLst/>
              </a:prstGeom>
              <a:blipFill rotWithShape="1">
                <a:blip r:embed="rId4"/>
                <a:stretch>
                  <a:fillRect l="-688" b="-208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95400" y="4930914"/>
                <a:ext cx="7106433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latin typeface="Corbel" pitchFamily="34" charset="0"/>
                  </a:rPr>
                  <a:t>UGC-based hardness </a:t>
                </a:r>
                <a:r>
                  <a:rPr lang="en-US" sz="2000" i="1" dirty="0" smtClean="0">
                    <a:latin typeface="Corbel" pitchFamily="34" charset="0"/>
                  </a:rPr>
                  <a:t>does not rule out </a:t>
                </a:r>
                <a:r>
                  <a:rPr lang="en-US" sz="2000" dirty="0" smtClean="0">
                    <a:latin typeface="Corbel" pitchFamily="34" charset="0"/>
                  </a:rPr>
                  <a:t>subexponential algorithms,</a:t>
                </a:r>
              </a:p>
              <a:p>
                <a:r>
                  <a:rPr lang="en-US" sz="2000" dirty="0" smtClean="0">
                    <a:latin typeface="Corbel" pitchFamily="34" charset="0"/>
                    <a:sym typeface="Wingdings" pitchFamily="2" charset="2"/>
                  </a:rPr>
                  <a:t> </a:t>
                </a:r>
                <a:r>
                  <a:rPr lang="en-US" sz="2000" i="1" dirty="0" smtClean="0">
                    <a:latin typeface="Corbel" pitchFamily="34" charset="0"/>
                    <a:sym typeface="Wingdings" pitchFamily="2" charset="2"/>
                  </a:rPr>
                  <a:t>Possibility:</a:t>
                </a:r>
                <a:r>
                  <a:rPr lang="en-US" sz="2000" dirty="0" smtClean="0">
                    <a:latin typeface="Corbel" pitchFamily="34" charset="0"/>
                    <a:sym typeface="Wingdings" pitchFamily="2" charset="2"/>
                  </a:rPr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solidFill>
                              <a:schemeClr val="tx2"/>
                            </a:solidFill>
                            <a:latin typeface="Cambria Math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en-US" sz="2000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2000" i="1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000" i="1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en-US" sz="2000" i="1" smtClean="0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  <m:t>𝜀</m:t>
                                </m:r>
                              </m:sup>
                            </m:sSup>
                          </m:e>
                        </m:d>
                      </m:e>
                    </m:func>
                  </m:oMath>
                </a14:m>
                <a:r>
                  <a:rPr lang="en-US" sz="2000" dirty="0" smtClean="0">
                    <a:solidFill>
                      <a:schemeClr val="tx2"/>
                    </a:solidFill>
                    <a:latin typeface="Corbel" pitchFamily="34" charset="0"/>
                  </a:rPr>
                  <a:t>-time </a:t>
                </a:r>
                <a:r>
                  <a:rPr lang="en-US" sz="2000" dirty="0" smtClean="0">
                    <a:latin typeface="Corbel" pitchFamily="34" charset="0"/>
                  </a:rPr>
                  <a:t>algorithm for </a:t>
                </a:r>
                <a:r>
                  <a:rPr lang="en-US" sz="2000" b="1" cap="small" dirty="0" smtClean="0">
                    <a:solidFill>
                      <a:srgbClr val="C00000"/>
                    </a:solidFill>
                    <a:latin typeface="Corbel" pitchFamily="34" charset="0"/>
                  </a:rPr>
                  <a:t>Max Cut</a:t>
                </a:r>
                <a:r>
                  <a:rPr lang="en-US" sz="2000" dirty="0" smtClean="0">
                    <a:solidFill>
                      <a:srgbClr val="C00000"/>
                    </a:solidFill>
                    <a:latin typeface="Corbel" pitchFamily="34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𝛼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i="0">
                            <a:solidFill>
                              <a:srgbClr val="C00000"/>
                            </a:solidFill>
                            <a:latin typeface="Cambria Math"/>
                          </a:rPr>
                          <m:t>GW</m:t>
                        </m:r>
                      </m:sub>
                    </m:sSub>
                    <m:r>
                      <a:rPr lang="en-US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+</m:t>
                    </m:r>
                    <m:r>
                      <a:rPr lang="en-US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𝜀</m:t>
                    </m:r>
                  </m:oMath>
                </a14:m>
                <a:r>
                  <a:rPr lang="en-US" sz="2000" dirty="0" smtClean="0">
                    <a:solidFill>
                      <a:srgbClr val="C00000"/>
                    </a:solidFill>
                    <a:latin typeface="Corbel" pitchFamily="34" charset="0"/>
                  </a:rPr>
                  <a:t>) ?</a:t>
                </a:r>
                <a:endParaRPr lang="en-US" sz="2000" dirty="0">
                  <a:latin typeface="Corbel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930914"/>
                <a:ext cx="7106433" cy="707886"/>
              </a:xfrm>
              <a:prstGeom prst="rect">
                <a:avLst/>
              </a:prstGeom>
              <a:blipFill rotWithShape="1">
                <a:blip r:embed="rId5"/>
                <a:stretch>
                  <a:fillRect l="-944" t="-4310" r="-86" b="-14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1219200" y="762000"/>
            <a:ext cx="6553200" cy="1295400"/>
            <a:chOff x="1219200" y="2286000"/>
            <a:chExt cx="6553200" cy="1295400"/>
          </a:xfrm>
        </p:grpSpPr>
        <p:sp>
          <p:nvSpPr>
            <p:cNvPr id="8" name="TextBox 7"/>
            <p:cNvSpPr txBox="1"/>
            <p:nvPr/>
          </p:nvSpPr>
          <p:spPr>
            <a:xfrm>
              <a:off x="1371600" y="2444353"/>
              <a:ext cx="585192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tx2"/>
                  </a:solidFill>
                  <a:latin typeface="Corbel" pitchFamily="34" charset="0"/>
                </a:rPr>
                <a:t>Subexponential Algorithm for Unique Games</a:t>
              </a:r>
              <a:endParaRPr lang="en-US" sz="2400" dirty="0">
                <a:solidFill>
                  <a:schemeClr val="tx2"/>
                </a:solidFill>
                <a:latin typeface="Corbel" pitchFamily="34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219200" y="2286000"/>
              <a:ext cx="6553200" cy="1295400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solidFill>
                  <a:schemeClr val="tx1"/>
                </a:solidFill>
                <a:latin typeface="Corbel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1828800" y="2895600"/>
                  <a:ext cx="3459537" cy="64504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rgbClr val="C00000"/>
                          </a:solidFill>
                          <a:latin typeface="Cambria Math"/>
                        </a:rPr>
                        <m:t>UG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𝜀</m:t>
                          </m:r>
                        </m:e>
                      </m:d>
                    </m:oMath>
                  </a14:m>
                  <a:r>
                    <a:rPr lang="en-US" sz="2400" dirty="0" smtClean="0">
                      <a:solidFill>
                        <a:srgbClr val="C00000"/>
                      </a:solidFill>
                      <a:latin typeface="Corbel" pitchFamily="34" charset="0"/>
                    </a:rPr>
                    <a:t> in time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b="0" i="1" smtClean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p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/>
                                        </a:rPr>
                                        <m:t>𝜀</m:t>
                                      </m:r>
                                    </m:e>
                                    <m:sup>
                                      <m:f>
                                        <m:fPr>
                                          <m:type m:val="lin"/>
                                          <m:ctrlPr>
                                            <a:rPr lang="en-US" sz="2400" b="0" i="1" smtClean="0">
                                              <a:solidFill>
                                                <a:srgbClr val="C00000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400" b="0" i="1" smtClean="0">
                                              <a:solidFill>
                                                <a:srgbClr val="C00000"/>
                                              </a:solidFill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US" sz="2400" b="0" i="1" smtClean="0">
                                              <a:solidFill>
                                                <a:srgbClr val="C00000"/>
                                              </a:solidFill>
                                              <a:latin typeface="Cambria Math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</m:sup>
                                  </m:sSup>
                                </m:sup>
                              </m:sSup>
                            </m:e>
                          </m:d>
                        </m:e>
                      </m:func>
                    </m:oMath>
                  </a14:m>
                  <a:endParaRPr lang="en-US" sz="2400" baseline="55000" dirty="0">
                    <a:solidFill>
                      <a:srgbClr val="C00000"/>
                    </a:solidFill>
                    <a:latin typeface="Corbel" pitchFamily="34" charset="0"/>
                  </a:endParaRPr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28800" y="2895600"/>
                  <a:ext cx="3459537" cy="645048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754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2" name="Rectangle 11"/>
          <p:cNvSpPr/>
          <p:nvPr/>
        </p:nvSpPr>
        <p:spPr>
          <a:xfrm>
            <a:off x="990600" y="3048000"/>
            <a:ext cx="7620000" cy="838200"/>
          </a:xfrm>
          <a:prstGeom prst="rect">
            <a:avLst/>
          </a:prstGeom>
          <a:solidFill>
            <a:schemeClr val="bg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5800" y="2514600"/>
            <a:ext cx="20201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Corbel" pitchFamily="34" charset="0"/>
              </a:rPr>
              <a:t>Consequences</a:t>
            </a:r>
            <a:endParaRPr lang="en-US" sz="2400" dirty="0">
              <a:solidFill>
                <a:schemeClr val="tx2"/>
              </a:solidFill>
              <a:latin typeface="Corbel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90600" y="3962400"/>
            <a:ext cx="7620000" cy="838200"/>
          </a:xfrm>
          <a:prstGeom prst="rect">
            <a:avLst/>
          </a:prstGeom>
          <a:solidFill>
            <a:schemeClr val="bg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90600" y="5943600"/>
            <a:ext cx="7620000" cy="838200"/>
          </a:xfrm>
          <a:prstGeom prst="rect">
            <a:avLst/>
          </a:prstGeom>
          <a:solidFill>
            <a:schemeClr val="bg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842963" y="6019800"/>
            <a:ext cx="745807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1154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L 3.33333E-6 0.08865 " pathEditMode="relative" rAng="0" ptsTypes="AA">
                                      <p:cBhvr>
                                        <p:cTn id="6" dur="50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12" grpId="0" animBg="1"/>
      <p:bldP spid="2" grpId="0"/>
      <p:bldP spid="24" grpId="0" animBg="1"/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066800" y="4888468"/>
                <a:ext cx="10134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baseline="0" smtClean="0">
                          <a:latin typeface="Cambria Math"/>
                        </a:rPr>
                        <m:t>poly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e>
                      </m:d>
                    </m:oMath>
                  </m:oMathPara>
                </a14:m>
                <a:endParaRPr lang="en-US" dirty="0">
                  <a:latin typeface="Corbel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4888468"/>
                <a:ext cx="1013419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6943183" y="4888468"/>
                <a:ext cx="91961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i="1" dirty="0" smtClean="0">
                          <a:latin typeface="Cambria Math"/>
                        </a:rPr>
                        <m:t>exp</m:t>
                      </m:r>
                      <m:r>
                        <a:rPr lang="en-US" i="1" dirty="0" smtClean="0">
                          <a:latin typeface="Cambria Math"/>
                        </a:rPr>
                        <m:t>⁡(</m:t>
                      </m:r>
                      <m:r>
                        <a:rPr lang="en-US" b="0" i="1" dirty="0" smtClean="0">
                          <a:latin typeface="Cambria Math"/>
                        </a:rPr>
                        <m:t>𝑛</m:t>
                      </m:r>
                      <m:r>
                        <a:rPr lang="en-US" i="1" dirty="0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latin typeface="Corbel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3183" y="4888468"/>
                <a:ext cx="919611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Arrow Connector 3"/>
          <p:cNvCxnSpPr/>
          <p:nvPr/>
        </p:nvCxnSpPr>
        <p:spPr>
          <a:xfrm>
            <a:off x="1104900" y="4600107"/>
            <a:ext cx="6934200" cy="1588"/>
          </a:xfrm>
          <a:prstGeom prst="straightConnector1">
            <a:avLst/>
          </a:prstGeom>
          <a:ln w="57150">
            <a:headEnd type="none" w="med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261604" y="3943290"/>
            <a:ext cx="727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cap="small" dirty="0" smtClean="0">
                <a:latin typeface="Corbel" pitchFamily="34" charset="0"/>
              </a:rPr>
              <a:t>2-Sat</a:t>
            </a:r>
            <a:endParaRPr lang="en-US" b="1" cap="small" dirty="0">
              <a:latin typeface="Corbe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12570" y="3343245"/>
                <a:ext cx="16258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cap="small" dirty="0" smtClean="0">
                    <a:latin typeface="Corbel" pitchFamily="34" charset="0"/>
                  </a:rPr>
                  <a:t>Max 3-Sat</a:t>
                </a:r>
                <a:r>
                  <a:rPr lang="en-US" dirty="0" smtClean="0">
                    <a:latin typeface="Corbel" pitchFamily="34" charset="0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dirty="0" smtClean="0">
                    <a:latin typeface="Corbel" pitchFamily="34" charset="0"/>
                  </a:rPr>
                  <a:t>)</a:t>
                </a:r>
                <a:endParaRPr lang="en-US" dirty="0">
                  <a:latin typeface="Corbel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570" y="3343245"/>
                <a:ext cx="1625830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2996" t="-116393" r="-29963" b="-1754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31550" y="3643268"/>
                <a:ext cx="15878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cap="small" dirty="0" smtClean="0">
                    <a:latin typeface="Corbel" pitchFamily="34" charset="0"/>
                  </a:rPr>
                  <a:t>Max Cut</a:t>
                </a:r>
                <a:r>
                  <a:rPr lang="en-US" dirty="0" smtClean="0">
                    <a:latin typeface="Corbel" pitchFamily="34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𝛼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𝐺𝑊</m:t>
                        </m:r>
                      </m:sub>
                    </m:sSub>
                  </m:oMath>
                </a14:m>
                <a:r>
                  <a:rPr lang="en-US" dirty="0" smtClean="0">
                    <a:latin typeface="Corbel" pitchFamily="34" charset="0"/>
                  </a:rPr>
                  <a:t>)</a:t>
                </a:r>
                <a:endParaRPr lang="en-US" dirty="0">
                  <a:latin typeface="Corbel" pitchFamily="34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550" y="3643268"/>
                <a:ext cx="1587871" cy="369332"/>
              </a:xfrm>
              <a:prstGeom prst="rect">
                <a:avLst/>
              </a:prstGeom>
              <a:blipFill rotWithShape="1">
                <a:blip r:embed="rId6"/>
                <a:stretch>
                  <a:fillRect l="-3065" t="-8333" r="-1916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6973897" y="3943290"/>
            <a:ext cx="13593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cap="small" dirty="0" smtClean="0">
                <a:latin typeface="Corbel" pitchFamily="34" charset="0"/>
              </a:rPr>
              <a:t>3-Sat </a:t>
            </a:r>
            <a:r>
              <a:rPr lang="en-US" cap="small" dirty="0" smtClean="0">
                <a:latin typeface="Corbel" pitchFamily="34" charset="0"/>
              </a:rPr>
              <a:t>       </a:t>
            </a:r>
            <a:r>
              <a:rPr lang="en-US" sz="1600" cap="small" dirty="0" smtClean="0">
                <a:solidFill>
                  <a:schemeClr val="tx2"/>
                </a:solidFill>
                <a:latin typeface="Corbel" pitchFamily="34" charset="0"/>
              </a:rPr>
              <a:t>(*)</a:t>
            </a:r>
            <a:endParaRPr lang="en-US" cap="small" dirty="0">
              <a:solidFill>
                <a:schemeClr val="tx2"/>
              </a:solidFill>
              <a:latin typeface="Corbe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93078" y="3517602"/>
            <a:ext cx="1183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cap="small" dirty="0" smtClean="0">
                <a:latin typeface="Corbel" pitchFamily="34" charset="0"/>
              </a:rPr>
              <a:t>Factoring</a:t>
            </a:r>
            <a:endParaRPr lang="en-US" b="1" cap="small" dirty="0">
              <a:latin typeface="Corbe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939496" y="4879908"/>
                <a:ext cx="1218026" cy="3864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i="1" dirty="0" smtClean="0">
                          <a:latin typeface="Cambria Math"/>
                        </a:rPr>
                        <m:t>exp</m:t>
                      </m:r>
                      <m:r>
                        <a:rPr lang="en-US" i="1" dirty="0" smtClean="0">
                          <a:latin typeface="Cambria Math"/>
                        </a:rPr>
                        <m:t>⁡(</m:t>
                      </m:r>
                      <m:sSup>
                        <m:sSupPr>
                          <m:ctrlPr>
                            <a:rPr lang="en-US" b="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 dirty="0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f>
                            <m:fPr>
                              <m:type m:val="lin"/>
                              <m:ctrlPr>
                                <a:rPr lang="en-US" b="0" i="1" dirty="0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dirty="0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dirty="0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i="1" dirty="0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latin typeface="Corbel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9496" y="4879908"/>
                <a:ext cx="1218026" cy="386452"/>
              </a:xfrm>
              <a:prstGeom prst="rect">
                <a:avLst/>
              </a:prstGeom>
              <a:blipFill rotWithShape="1">
                <a:blip r:embed="rId7"/>
                <a:stretch>
                  <a:fillRect t="-80952" r="-19500" b="-984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810000" y="4879908"/>
                <a:ext cx="1218026" cy="3864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i="1" dirty="0" smtClean="0">
                          <a:latin typeface="Cambria Math"/>
                        </a:rPr>
                        <m:t>exp</m:t>
                      </m:r>
                      <m:r>
                        <a:rPr lang="en-US" i="1" dirty="0" smtClean="0">
                          <a:latin typeface="Cambria Math"/>
                        </a:rPr>
                        <m:t>⁡(</m:t>
                      </m:r>
                      <m:sSup>
                        <m:sSupPr>
                          <m:ctrlPr>
                            <a:rPr lang="en-US" b="0" i="1" dirty="0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 dirty="0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f>
                            <m:fPr>
                              <m:type m:val="lin"/>
                              <m:ctrlPr>
                                <a:rPr lang="en-US" b="0" i="1" dirty="0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dirty="0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dirty="0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>
                        <a:rPr lang="en-US" i="1" dirty="0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latin typeface="Corbel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879908"/>
                <a:ext cx="1218026" cy="386452"/>
              </a:xfrm>
              <a:prstGeom prst="rect">
                <a:avLst/>
              </a:prstGeom>
              <a:blipFill rotWithShape="1">
                <a:blip r:embed="rId8"/>
                <a:stretch>
                  <a:fillRect t="-80952" r="-19000" b="-984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Oval 12"/>
          <p:cNvSpPr/>
          <p:nvPr/>
        </p:nvSpPr>
        <p:spPr>
          <a:xfrm>
            <a:off x="7257346" y="4523906"/>
            <a:ext cx="152400" cy="1524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3227834" y="4523906"/>
            <a:ext cx="152400" cy="152400"/>
          </a:xfrm>
          <a:prstGeom prst="ellipse">
            <a:avLst/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547115" y="4800600"/>
                <a:ext cx="1339085" cy="5068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p>
                                  <m:sSup>
                                    <m:sSupPr>
                                      <m:ctrlPr>
                                        <a:rPr lang="en-US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/>
                                        </a:rPr>
                                        <m:t>𝜀</m:t>
                                      </m:r>
                                    </m:e>
                                    <m:sup>
                                      <m:f>
                                        <m:fPr>
                                          <m:type m:val="lin"/>
                                          <m:ctrlPr>
                                            <a:rPr lang="en-US" b="0" i="1" smtClean="0">
                                              <a:solidFill>
                                                <a:srgbClr val="C00000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b="0" i="1" smtClean="0">
                                              <a:solidFill>
                                                <a:srgbClr val="C00000"/>
                                              </a:solidFill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US" b="0" i="1" smtClean="0">
                                              <a:solidFill>
                                                <a:srgbClr val="C00000"/>
                                              </a:solidFill>
                                              <a:latin typeface="Cambria Math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</m:sup>
                                  </m:sSup>
                                </m:sup>
                              </m:sSup>
                            </m:e>
                          </m:d>
                        </m:e>
                      </m:func>
                    </m:oMath>
                  </m:oMathPara>
                </a14:m>
                <a:endParaRPr lang="en-US" dirty="0">
                  <a:solidFill>
                    <a:srgbClr val="C00000"/>
                  </a:solidFill>
                  <a:latin typeface="Corbel" pitchFamily="34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7115" y="4800600"/>
                <a:ext cx="1339085" cy="506870"/>
              </a:xfrm>
              <a:prstGeom prst="rect">
                <a:avLst/>
              </a:prstGeom>
              <a:blipFill rotWithShape="1">
                <a:blip r:embed="rId9"/>
                <a:stretch>
                  <a:fillRect t="-44578" r="-9545" b="-240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Oval 15"/>
          <p:cNvSpPr/>
          <p:nvPr/>
        </p:nvSpPr>
        <p:spPr>
          <a:xfrm>
            <a:off x="4343400" y="4523906"/>
            <a:ext cx="152400" cy="1524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2879285" y="2971800"/>
                <a:ext cx="92345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C00000"/>
                          </a:solidFill>
                          <a:latin typeface="Cambria Math"/>
                        </a:rPr>
                        <m:t>UG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𝜀</m:t>
                          </m:r>
                        </m:e>
                      </m:d>
                    </m:oMath>
                  </m:oMathPara>
                </a14:m>
                <a:endParaRPr lang="en-US" sz="2000" dirty="0">
                  <a:solidFill>
                    <a:srgbClr val="C00000"/>
                  </a:solidFill>
                  <a:latin typeface="Corbel" pitchFamily="34" charset="0"/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9285" y="2971800"/>
                <a:ext cx="923458" cy="40011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Oval 17"/>
          <p:cNvSpPr/>
          <p:nvPr/>
        </p:nvSpPr>
        <p:spPr>
          <a:xfrm>
            <a:off x="5381098" y="4523906"/>
            <a:ext cx="152400" cy="1524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rot="5400000" flipH="1" flipV="1">
            <a:off x="5231329" y="4340770"/>
            <a:ext cx="451939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361293" y="3343245"/>
                <a:ext cx="20146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cap="small" dirty="0" smtClean="0">
                    <a:latin typeface="Corbel" pitchFamily="34" charset="0"/>
                  </a:rPr>
                  <a:t>Max 3-Sat</a:t>
                </a:r>
                <a:r>
                  <a:rPr lang="en-US" dirty="0" smtClean="0">
                    <a:latin typeface="Corbel" pitchFamily="34" charset="0"/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8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𝜀</m:t>
                    </m:r>
                  </m:oMath>
                </a14:m>
                <a:r>
                  <a:rPr lang="en-US" dirty="0" smtClean="0">
                    <a:latin typeface="Corbel" pitchFamily="34" charset="0"/>
                  </a:rPr>
                  <a:t>)</a:t>
                </a:r>
                <a:endParaRPr lang="en-US" dirty="0">
                  <a:latin typeface="Corbel" pitchFamily="34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1293" y="3343245"/>
                <a:ext cx="2014654" cy="369332"/>
              </a:xfrm>
              <a:prstGeom prst="rect">
                <a:avLst/>
              </a:prstGeom>
              <a:blipFill rotWithShape="1">
                <a:blip r:embed="rId11"/>
                <a:stretch>
                  <a:fillRect l="-2727" t="-116393" r="-4848" b="-1754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519830" y="3643268"/>
                <a:ext cx="16911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cap="small" dirty="0" smtClean="0">
                    <a:latin typeface="Corbel" pitchFamily="34" charset="0"/>
                  </a:rPr>
                  <a:t>Label Cover</a:t>
                </a:r>
                <a:r>
                  <a:rPr lang="en-US" cap="small" dirty="0" smtClean="0">
                    <a:latin typeface="Corbel" pitchFamily="34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b="0" i="1" cap="small" smtClean="0">
                        <a:latin typeface="Cambria Math"/>
                      </a:rPr>
                      <m:t>𝜀</m:t>
                    </m:r>
                  </m:oMath>
                </a14:m>
                <a:r>
                  <a:rPr lang="en-US" cap="small" dirty="0" smtClean="0">
                    <a:latin typeface="Corbel" pitchFamily="34" charset="0"/>
                  </a:rPr>
                  <a:t>) </a:t>
                </a:r>
                <a:endParaRPr lang="en-US" cap="small" dirty="0">
                  <a:latin typeface="Corbel" pitchFamily="34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9830" y="3643268"/>
                <a:ext cx="1691169" cy="369332"/>
              </a:xfrm>
              <a:prstGeom prst="rect">
                <a:avLst/>
              </a:prstGeom>
              <a:blipFill rotWithShape="1">
                <a:blip r:embed="rId12"/>
                <a:stretch>
                  <a:fillRect l="-3249" t="-8333" r="-1805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Connector 22"/>
          <p:cNvCxnSpPr/>
          <p:nvPr/>
        </p:nvCxnSpPr>
        <p:spPr>
          <a:xfrm rot="5400000" flipH="1" flipV="1">
            <a:off x="2693304" y="3928088"/>
            <a:ext cx="122146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 flipH="1" flipV="1">
            <a:off x="1512532" y="4447507"/>
            <a:ext cx="19541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 flipH="1" flipV="1">
            <a:off x="7235837" y="4412607"/>
            <a:ext cx="19541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1534041" y="4523906"/>
            <a:ext cx="152400" cy="1524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909973" y="2667000"/>
            <a:ext cx="21423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  <a:latin typeface="Corbel" pitchFamily="34" charset="0"/>
              </a:rPr>
              <a:t>[Moshkovitz-Raz’08</a:t>
            </a:r>
          </a:p>
          <a:p>
            <a:pPr algn="ctr"/>
            <a:r>
              <a:rPr lang="en-US" dirty="0" smtClean="0">
                <a:solidFill>
                  <a:schemeClr val="tx2"/>
                </a:solidFill>
                <a:latin typeface="Corbel" pitchFamily="34" charset="0"/>
              </a:rPr>
              <a:t>+ Håstad’97]</a:t>
            </a:r>
            <a:endParaRPr lang="en-US" dirty="0">
              <a:solidFill>
                <a:schemeClr val="tx2"/>
              </a:solidFill>
              <a:latin typeface="Corbel" pitchFamily="34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 rot="10800000" flipV="1">
            <a:off x="2819401" y="3733799"/>
            <a:ext cx="457200" cy="762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0800000" flipV="1">
            <a:off x="2819401" y="3886199"/>
            <a:ext cx="457200" cy="762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0800000" flipV="1">
            <a:off x="2819401" y="4038599"/>
            <a:ext cx="457200" cy="762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0800000" flipV="1">
            <a:off x="2819401" y="4190999"/>
            <a:ext cx="457200" cy="762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0800000" flipV="1">
            <a:off x="2819401" y="4343399"/>
            <a:ext cx="457200" cy="762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0800000" flipV="1">
            <a:off x="2819401" y="3429001"/>
            <a:ext cx="457200" cy="762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0800000" flipV="1">
            <a:off x="2819401" y="3581401"/>
            <a:ext cx="457200" cy="762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0800000" flipV="1">
            <a:off x="3962400" y="4267199"/>
            <a:ext cx="457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10800000" flipV="1">
            <a:off x="3962400" y="4419599"/>
            <a:ext cx="457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10800000" flipV="1">
            <a:off x="4953000" y="4146699"/>
            <a:ext cx="457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0800000" flipV="1">
            <a:off x="4953000" y="4299099"/>
            <a:ext cx="457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10800000" flipV="1">
            <a:off x="4953000" y="4451499"/>
            <a:ext cx="457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065455" y="2822212"/>
                <a:ext cx="234570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cap="small" dirty="0" smtClean="0">
                    <a:solidFill>
                      <a:srgbClr val="C00000"/>
                    </a:solidFill>
                    <a:latin typeface="Corbel" pitchFamily="34" charset="0"/>
                  </a:rPr>
                  <a:t>Max Cut</a:t>
                </a:r>
                <a:r>
                  <a:rPr lang="en-US" sz="2000" dirty="0" smtClean="0">
                    <a:solidFill>
                      <a:srgbClr val="C00000"/>
                    </a:solidFill>
                    <a:latin typeface="Corbel" pitchFamily="34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𝛼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i="0">
                            <a:solidFill>
                              <a:srgbClr val="C00000"/>
                            </a:solidFill>
                            <a:latin typeface="Cambria Math"/>
                          </a:rPr>
                          <m:t>GW</m:t>
                        </m:r>
                      </m:sub>
                    </m:sSub>
                    <m:r>
                      <a:rPr lang="en-US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+</m:t>
                    </m:r>
                    <m:r>
                      <a:rPr lang="en-US" sz="2000" b="0" i="1" smtClean="0">
                        <a:solidFill>
                          <a:srgbClr val="C00000"/>
                        </a:solidFill>
                        <a:latin typeface="Cambria Math"/>
                      </a:rPr>
                      <m:t>𝜀</m:t>
                    </m:r>
                  </m:oMath>
                </a14:m>
                <a:r>
                  <a:rPr lang="en-US" sz="2000" dirty="0" smtClean="0">
                    <a:solidFill>
                      <a:srgbClr val="C00000"/>
                    </a:solidFill>
                    <a:latin typeface="Corbel" pitchFamily="34" charset="0"/>
                  </a:rPr>
                  <a:t>)?</a:t>
                </a:r>
                <a:endParaRPr lang="en-US" sz="2000" dirty="0">
                  <a:solidFill>
                    <a:srgbClr val="C00000"/>
                  </a:solidFill>
                  <a:latin typeface="Corbel" pitchFamily="34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5455" y="2822212"/>
                <a:ext cx="2345707" cy="400110"/>
              </a:xfrm>
              <a:prstGeom prst="rect">
                <a:avLst/>
              </a:prstGeom>
              <a:blipFill rotWithShape="1">
                <a:blip r:embed="rId13"/>
                <a:stretch>
                  <a:fillRect l="-2857" t="-7576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133880" y="6059269"/>
                <a:ext cx="6930936" cy="689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chemeClr val="tx2"/>
                    </a:solidFill>
                    <a:latin typeface="Corbel" pitchFamily="34" charset="0"/>
                  </a:rPr>
                  <a:t>(*) </a:t>
                </a:r>
                <a:r>
                  <a:rPr lang="en-US" dirty="0" smtClean="0">
                    <a:latin typeface="Corbel" pitchFamily="34" charset="0"/>
                  </a:rPr>
                  <a:t>assuming </a:t>
                </a:r>
                <a:r>
                  <a:rPr lang="en-US" i="1" dirty="0" smtClean="0">
                    <a:latin typeface="Corbel" pitchFamily="34" charset="0"/>
                  </a:rPr>
                  <a:t>Exponential Time Hypothesis</a:t>
                </a:r>
                <a:r>
                  <a:rPr lang="en-US" dirty="0" smtClean="0">
                    <a:latin typeface="Corbel" pitchFamily="34" charset="0"/>
                  </a:rPr>
                  <a:t> </a:t>
                </a:r>
                <a:r>
                  <a:rPr lang="en-US" dirty="0" smtClean="0">
                    <a:solidFill>
                      <a:schemeClr val="tx2"/>
                    </a:solidFill>
                    <a:latin typeface="Corbel" pitchFamily="34" charset="0"/>
                  </a:rPr>
                  <a:t>[Impagliazzo-Paturi-Zane’01]</a:t>
                </a:r>
                <a:endParaRPr lang="en-US" cap="small" dirty="0" smtClean="0">
                  <a:latin typeface="Corbel" pitchFamily="34" charset="0"/>
                </a:endParaRPr>
              </a:p>
              <a:p>
                <a:pPr algn="ctr"/>
                <a:r>
                  <a:rPr lang="en-US" cap="small" dirty="0" smtClean="0">
                    <a:latin typeface="Corbel" pitchFamily="34" charset="0"/>
                  </a:rPr>
                  <a:t>(</a:t>
                </a:r>
                <a:r>
                  <a:rPr lang="en-US" sz="1200" cap="small" dirty="0">
                    <a:latin typeface="Corbel" pitchFamily="34" charset="0"/>
                  </a:rPr>
                  <a:t> </a:t>
                </a:r>
                <a:r>
                  <a:rPr lang="en-US" b="1" cap="small" dirty="0" smtClean="0">
                    <a:latin typeface="Corbel" pitchFamily="34" charset="0"/>
                  </a:rPr>
                  <a:t>3-Sat</a:t>
                </a:r>
                <a:r>
                  <a:rPr lang="en-US" dirty="0" smtClean="0">
                    <a:latin typeface="Corbel" pitchFamily="34" charset="0"/>
                  </a:rPr>
                  <a:t> has no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000" i="1" dirty="0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sz="2000" b="0" i="1" dirty="0" smtClean="0">
                            <a:latin typeface="Cambria Math"/>
                          </a:rPr>
                          <m:t>𝑜</m:t>
                        </m:r>
                        <m:r>
                          <a:rPr lang="en-US" sz="2000" b="0" i="1" dirty="0" smtClean="0">
                            <a:latin typeface="Cambria Math"/>
                          </a:rPr>
                          <m:t>(</m:t>
                        </m:r>
                        <m:r>
                          <a:rPr lang="en-US" sz="2000" b="0" i="1" dirty="0" smtClean="0">
                            <a:latin typeface="Cambria Math"/>
                          </a:rPr>
                          <m:t>𝑛</m:t>
                        </m:r>
                        <m:r>
                          <a:rPr lang="en-US" sz="2000" b="0" i="1" dirty="0" smtClean="0">
                            <a:latin typeface="Cambria Math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US" dirty="0" smtClean="0">
                    <a:latin typeface="Corbel" pitchFamily="34" charset="0"/>
                  </a:rPr>
                  <a:t> algorithm )</a:t>
                </a: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3880" y="6059269"/>
                <a:ext cx="6930936" cy="689932"/>
              </a:xfrm>
              <a:prstGeom prst="rect">
                <a:avLst/>
              </a:prstGeom>
              <a:blipFill rotWithShape="1">
                <a:blip r:embed="rId14"/>
                <a:stretch>
                  <a:fillRect l="-704" t="-4425" r="-88" b="-132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1" name="Group 50"/>
          <p:cNvGrpSpPr/>
          <p:nvPr/>
        </p:nvGrpSpPr>
        <p:grpSpPr>
          <a:xfrm>
            <a:off x="1219200" y="762000"/>
            <a:ext cx="6553200" cy="1295400"/>
            <a:chOff x="1219200" y="2286000"/>
            <a:chExt cx="6553200" cy="1295400"/>
          </a:xfrm>
        </p:grpSpPr>
        <p:sp>
          <p:nvSpPr>
            <p:cNvPr id="52" name="TextBox 51"/>
            <p:cNvSpPr txBox="1"/>
            <p:nvPr/>
          </p:nvSpPr>
          <p:spPr>
            <a:xfrm>
              <a:off x="1371600" y="2444353"/>
              <a:ext cx="602825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tx2"/>
                  </a:solidFill>
                  <a:latin typeface="Corbel" pitchFamily="34" charset="0"/>
                </a:rPr>
                <a:t>Subexponential Algorithm for Unique Games</a:t>
              </a:r>
              <a:endParaRPr lang="en-US" sz="2400" dirty="0">
                <a:solidFill>
                  <a:schemeClr val="tx2"/>
                </a:solidFill>
                <a:latin typeface="Corbel" pitchFamily="34" charset="0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219200" y="2286000"/>
              <a:ext cx="6553200" cy="1295400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 b="1" dirty="0" smtClean="0">
                <a:solidFill>
                  <a:schemeClr val="tx1"/>
                </a:solidFill>
                <a:latin typeface="Corbel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TextBox 53"/>
                <p:cNvSpPr txBox="1"/>
                <p:nvPr/>
              </p:nvSpPr>
              <p:spPr>
                <a:xfrm>
                  <a:off x="1828800" y="2895600"/>
                  <a:ext cx="3502818" cy="64504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rgbClr val="C00000"/>
                          </a:solidFill>
                          <a:latin typeface="Cambria Math"/>
                        </a:rPr>
                        <m:t>UG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𝜀</m:t>
                          </m:r>
                        </m:e>
                      </m:d>
                    </m:oMath>
                  </a14:m>
                  <a:r>
                    <a:rPr lang="en-US" sz="2400" dirty="0" smtClean="0">
                      <a:solidFill>
                        <a:srgbClr val="C00000"/>
                      </a:solidFill>
                      <a:latin typeface="Corbel" pitchFamily="34" charset="0"/>
                    </a:rPr>
                    <a:t> in time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exp</m:t>
                          </m:r>
                        </m:fName>
                        <m:e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b="0" i="1" smtClean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C00000"/>
                                      </a:solidFill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p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/>
                                        </a:rPr>
                                        <m:t>𝜀</m:t>
                                      </m:r>
                                    </m:e>
                                    <m:sup>
                                      <m:f>
                                        <m:fPr>
                                          <m:type m:val="lin"/>
                                          <m:ctrlPr>
                                            <a:rPr lang="en-US" sz="2400" b="0" i="1" smtClean="0">
                                              <a:solidFill>
                                                <a:srgbClr val="C00000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400" b="0" i="1" smtClean="0">
                                              <a:solidFill>
                                                <a:srgbClr val="C00000"/>
                                              </a:solidFill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r>
                                            <a:rPr lang="en-US" sz="2400" b="0" i="1" smtClean="0">
                                              <a:solidFill>
                                                <a:srgbClr val="C00000"/>
                                              </a:solidFill>
                                              <a:latin typeface="Cambria Math"/>
                                            </a:rPr>
                                            <m:t>3</m:t>
                                          </m:r>
                                        </m:den>
                                      </m:f>
                                    </m:sup>
                                  </m:sSup>
                                </m:sup>
                              </m:sSup>
                            </m:e>
                          </m:d>
                        </m:e>
                      </m:func>
                    </m:oMath>
                  </a14:m>
                  <a:endParaRPr lang="en-US" sz="2400" baseline="55000" dirty="0">
                    <a:solidFill>
                      <a:srgbClr val="C00000"/>
                    </a:solidFill>
                    <a:latin typeface="Corbel" pitchFamily="34" charset="0"/>
                  </a:endParaRPr>
                </a:p>
              </p:txBody>
            </p:sp>
          </mc:Choice>
          <mc:Fallback xmlns="">
            <p:sp>
              <p:nvSpPr>
                <p:cNvPr id="54" name="TextBox 5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28800" y="2895600"/>
                  <a:ext cx="3502818" cy="645048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 b="-754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5" name="Rectangle 54"/>
          <p:cNvSpPr/>
          <p:nvPr/>
        </p:nvSpPr>
        <p:spPr>
          <a:xfrm>
            <a:off x="990600" y="152400"/>
            <a:ext cx="6934200" cy="2286000"/>
          </a:xfrm>
          <a:prstGeom prst="rect">
            <a:avLst/>
          </a:prstGeom>
          <a:solidFill>
            <a:schemeClr val="bg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038600" y="2743200"/>
            <a:ext cx="2307651" cy="533400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solidFill>
                <a:schemeClr val="tx1"/>
              </a:solidFill>
              <a:latin typeface="Corbe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37596" y="3790503"/>
            <a:ext cx="212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cap="small" dirty="0" smtClean="0">
                <a:latin typeface="Corbel" pitchFamily="34" charset="0"/>
              </a:rPr>
              <a:t>Graph Isomorphism</a:t>
            </a:r>
            <a:endParaRPr lang="en-US" b="1" cap="small" dirty="0">
              <a:latin typeface="Corbel" pitchFamily="34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rot="5400000" flipH="1" flipV="1">
            <a:off x="4054488" y="4235365"/>
            <a:ext cx="730227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10800000" flipV="1">
            <a:off x="3962400" y="3962399"/>
            <a:ext cx="457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10800000" flipV="1">
            <a:off x="3962400" y="4114799"/>
            <a:ext cx="4572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990600" y="6059269"/>
            <a:ext cx="7074216" cy="689932"/>
          </a:xfrm>
          <a:prstGeom prst="rect">
            <a:avLst/>
          </a:prstGeom>
          <a:solidFill>
            <a:schemeClr val="bg1"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cxnSp>
        <p:nvCxnSpPr>
          <p:cNvPr id="56" name="Straight Connector 55"/>
          <p:cNvCxnSpPr/>
          <p:nvPr/>
        </p:nvCxnSpPr>
        <p:spPr>
          <a:xfrm>
            <a:off x="842963" y="6019800"/>
            <a:ext cx="745807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735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7" grpId="0"/>
      <p:bldP spid="42" grpId="0"/>
      <p:bldP spid="4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sz="2000"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1759</Words>
  <Application>Microsoft Office PowerPoint</Application>
  <PresentationFormat>On-screen Show (4:3)</PresentationFormat>
  <Paragraphs>262</Paragraphs>
  <Slides>21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2011-07-06T17:07:31Z</dcterms:created>
  <dcterms:modified xsi:type="dcterms:W3CDTF">2011-07-06T17:07:41Z</dcterms:modified>
</cp:coreProperties>
</file>