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18" r:id="rId3"/>
    <p:sldId id="260" r:id="rId4"/>
    <p:sldId id="262" r:id="rId5"/>
    <p:sldId id="323" r:id="rId6"/>
    <p:sldId id="345" r:id="rId7"/>
    <p:sldId id="263" r:id="rId8"/>
    <p:sldId id="319" r:id="rId9"/>
    <p:sldId id="324" r:id="rId10"/>
    <p:sldId id="331" r:id="rId11"/>
    <p:sldId id="348" r:id="rId12"/>
    <p:sldId id="347" r:id="rId13"/>
    <p:sldId id="330" r:id="rId14"/>
    <p:sldId id="326" r:id="rId15"/>
    <p:sldId id="349" r:id="rId16"/>
    <p:sldId id="329" r:id="rId17"/>
    <p:sldId id="350" r:id="rId18"/>
    <p:sldId id="304" r:id="rId19"/>
    <p:sldId id="332" r:id="rId20"/>
    <p:sldId id="297" r:id="rId21"/>
    <p:sldId id="306" r:id="rId22"/>
    <p:sldId id="269" r:id="rId23"/>
    <p:sldId id="271" r:id="rId24"/>
    <p:sldId id="305" r:id="rId25"/>
    <p:sldId id="289" r:id="rId26"/>
    <p:sldId id="308" r:id="rId27"/>
    <p:sldId id="275" r:id="rId28"/>
    <p:sldId id="309" r:id="rId29"/>
    <p:sldId id="278" r:id="rId30"/>
    <p:sldId id="310" r:id="rId31"/>
    <p:sldId id="311" r:id="rId32"/>
    <p:sldId id="303" r:id="rId33"/>
    <p:sldId id="296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9999"/>
    <a:srgbClr val="66CCFF"/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6" autoAdjust="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046F9-DBAD-4B27-A230-B6D1F999100B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8CFDE-6EE5-427A-89BC-7DBD681D5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8CFDE-6EE5-427A-89BC-7DBD681D5A5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84993-093F-487B-A84F-DDB816D2C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07A83-85DC-4B7B-9AF4-DB3F846FB701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A5E8-42B7-452D-9111-D15A2419D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Approximation Algorithms for TSP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229600" cy="1752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Mohit</a:t>
            </a:r>
            <a:r>
              <a:rPr lang="en-US" sz="2400" dirty="0" smtClean="0">
                <a:solidFill>
                  <a:schemeClr val="tx2"/>
                </a:solidFill>
              </a:rPr>
              <a:t> Singh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McGill University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(in lieu of </a:t>
            </a:r>
            <a:r>
              <a:rPr lang="en-US" sz="2400" dirty="0" err="1" smtClean="0">
                <a:solidFill>
                  <a:schemeClr val="tx2"/>
                </a:solidFill>
              </a:rPr>
              <a:t>Amin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Saberi</a:t>
            </a:r>
            <a:r>
              <a:rPr lang="en-US" sz="2400" dirty="0" smtClean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entropy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Lemma[AGGMS]: Max entropy distributions are equivalent to a uniform spanning tree distribution.</a:t>
            </a:r>
          </a:p>
          <a:p>
            <a:pPr lvl="1"/>
            <a:r>
              <a:rPr lang="en-US" dirty="0" smtClean="0"/>
              <a:t>Easy to Sample.</a:t>
            </a:r>
          </a:p>
          <a:p>
            <a:pPr lvl="1"/>
            <a:r>
              <a:rPr lang="en-US" dirty="0" smtClean="0"/>
              <a:t>Can use many properties of uniform random spanning trees.</a:t>
            </a:r>
          </a:p>
          <a:p>
            <a:r>
              <a:rPr lang="en-US" sz="2400" dirty="0" smtClean="0"/>
              <a:t>Indicator random variables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 are </a:t>
            </a:r>
            <a:r>
              <a:rPr lang="en-US" sz="2400" dirty="0" smtClean="0">
                <a:solidFill>
                  <a:srgbClr val="C00000"/>
                </a:solidFill>
              </a:rPr>
              <a:t>negatively associated </a:t>
            </a:r>
            <a:r>
              <a:rPr lang="en-US" sz="2400" dirty="0" smtClean="0"/>
              <a:t>[</a:t>
            </a:r>
            <a:r>
              <a:rPr lang="en-US" sz="2400" dirty="0" err="1" smtClean="0"/>
              <a:t>Feder</a:t>
            </a:r>
            <a:r>
              <a:rPr lang="en-US" sz="2400" dirty="0" smtClean="0"/>
              <a:t>, </a:t>
            </a:r>
            <a:r>
              <a:rPr lang="en-US" sz="2400" dirty="0" err="1" smtClean="0"/>
              <a:t>Mihail</a:t>
            </a:r>
            <a:r>
              <a:rPr lang="en-US" sz="2400" dirty="0" smtClean="0"/>
              <a:t>].</a:t>
            </a:r>
          </a:p>
          <a:p>
            <a:pPr lvl="1"/>
            <a:r>
              <a:rPr lang="en-US" sz="2400" dirty="0" smtClean="0"/>
              <a:t>Pr[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=1|X</a:t>
            </a:r>
            <a:r>
              <a:rPr lang="en-US" sz="2400" baseline="-25000" dirty="0" smtClean="0"/>
              <a:t>f</a:t>
            </a:r>
            <a:r>
              <a:rPr lang="en-US" sz="2400" dirty="0" smtClean="0"/>
              <a:t>=1]&lt;=Pr[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=1]</a:t>
            </a:r>
          </a:p>
          <a:p>
            <a:pPr lvl="1"/>
            <a:r>
              <a:rPr lang="en-US" sz="2400" dirty="0" smtClean="0"/>
              <a:t>Implies </a:t>
            </a:r>
            <a:r>
              <a:rPr lang="en-US" sz="2400" dirty="0" smtClean="0">
                <a:solidFill>
                  <a:srgbClr val="C00000"/>
                </a:solidFill>
              </a:rPr>
              <a:t>concentration</a:t>
            </a:r>
            <a:r>
              <a:rPr lang="en-US" sz="2400" dirty="0" smtClean="0"/>
              <a:t> (</a:t>
            </a:r>
            <a:r>
              <a:rPr lang="en-US" sz="2400" dirty="0" err="1" smtClean="0"/>
              <a:t>Chernoff</a:t>
            </a:r>
            <a:r>
              <a:rPr lang="en-US" sz="2400" dirty="0" smtClean="0"/>
              <a:t> bounds)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1371600"/>
            <a:ext cx="84582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Sample a spanning tree F from max-entropy distribution.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 the cheapest </a:t>
            </a: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Eulerian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augmentation of F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STSP : matching over odd degree nodes of 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Christofides</a:t>
            </a:r>
            <a:r>
              <a:rPr lang="en-US" dirty="0" smtClean="0"/>
              <a:t>* Algorithm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Christofides</a:t>
            </a:r>
            <a:r>
              <a:rPr lang="en-US" dirty="0" smtClean="0"/>
              <a:t>*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4582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Sample a spanning tree F from max-entropy distribution.</a:t>
            </a:r>
          </a:p>
          <a:p>
            <a:r>
              <a:rPr lang="en-US" dirty="0" smtClean="0"/>
              <a:t>Return the cheapest </a:t>
            </a:r>
            <a:r>
              <a:rPr lang="en-US" dirty="0" err="1" smtClean="0"/>
              <a:t>Eulerian</a:t>
            </a:r>
            <a:r>
              <a:rPr lang="en-US" dirty="0" smtClean="0"/>
              <a:t> augmentation of F</a:t>
            </a:r>
          </a:p>
          <a:p>
            <a:pPr lvl="1"/>
            <a:r>
              <a:rPr lang="en-US" sz="2600" dirty="0" smtClean="0"/>
              <a:t>STSP : matching over odd degree nodes of F</a:t>
            </a:r>
          </a:p>
          <a:p>
            <a:pPr lvl="1"/>
            <a:r>
              <a:rPr lang="en-US" sz="2600" dirty="0" smtClean="0"/>
              <a:t>ATSP: circulation problem with demand=imbalance of </a:t>
            </a:r>
            <a:r>
              <a:rPr lang="en-US" sz="2600" dirty="0" err="1" smtClean="0"/>
              <a:t>indegree</a:t>
            </a:r>
            <a:r>
              <a:rPr lang="en-US" sz="2600" dirty="0" smtClean="0"/>
              <a:t>/</a:t>
            </a:r>
            <a:r>
              <a:rPr lang="en-US" sz="2600" dirty="0" err="1" smtClean="0"/>
              <a:t>outdegree</a:t>
            </a:r>
            <a:endParaRPr lang="en-US" sz="26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>
                <a:solidFill>
                  <a:schemeClr val="accent2"/>
                </a:solidFill>
              </a:rPr>
              <a:t>Theorem[AGGMS]: </a:t>
            </a:r>
            <a:r>
              <a:rPr lang="en-US" sz="3000" dirty="0" err="1" smtClean="0"/>
              <a:t>Christofides</a:t>
            </a:r>
            <a:r>
              <a:rPr lang="en-US" sz="3000" dirty="0" smtClean="0"/>
              <a:t>* is O(log n/log </a:t>
            </a:r>
            <a:r>
              <a:rPr lang="en-US" sz="3000" dirty="0" err="1" smtClean="0"/>
              <a:t>log</a:t>
            </a:r>
            <a:r>
              <a:rPr lang="en-US" sz="3000" dirty="0" smtClean="0"/>
              <a:t> n)-approximation for ATSP</a:t>
            </a:r>
          </a:p>
          <a:p>
            <a:pPr>
              <a:buNone/>
            </a:pPr>
            <a:r>
              <a:rPr lang="en-US" sz="3000" dirty="0" smtClean="0">
                <a:solidFill>
                  <a:schemeClr val="accent2"/>
                </a:solidFill>
              </a:rPr>
              <a:t>Conjecture[GSS]</a:t>
            </a:r>
            <a:r>
              <a:rPr lang="en-US" sz="3000" dirty="0" smtClean="0"/>
              <a:t>: </a:t>
            </a:r>
            <a:r>
              <a:rPr lang="en-US" sz="3000" dirty="0" err="1" smtClean="0"/>
              <a:t>Christofides</a:t>
            </a:r>
            <a:r>
              <a:rPr lang="en-US" sz="3000" dirty="0" smtClean="0"/>
              <a:t>* is (3/2-</a:t>
            </a:r>
            <a:r>
              <a:rPr lang="el-GR" sz="3000" dirty="0" smtClean="0"/>
              <a:t>ε</a:t>
            </a:r>
            <a:r>
              <a:rPr lang="en-US" sz="3000" dirty="0" smtClean="0"/>
              <a:t>)-approximation for STSP.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Christofides</a:t>
            </a:r>
            <a:r>
              <a:rPr lang="en-US" dirty="0" smtClean="0"/>
              <a:t>*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4582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Sample a spanning tree F from max-entropy distribution.</a:t>
            </a:r>
          </a:p>
          <a:p>
            <a:r>
              <a:rPr lang="en-US" dirty="0" smtClean="0"/>
              <a:t>Return the cheapest </a:t>
            </a:r>
            <a:r>
              <a:rPr lang="en-US" dirty="0" err="1" smtClean="0"/>
              <a:t>Eulerian</a:t>
            </a:r>
            <a:r>
              <a:rPr lang="en-US" dirty="0" smtClean="0"/>
              <a:t> augmentation of F</a:t>
            </a:r>
          </a:p>
          <a:p>
            <a:pPr lvl="1"/>
            <a:r>
              <a:rPr lang="en-US" sz="2600" dirty="0" smtClean="0"/>
              <a:t>STSP : matching over odd degree nodes of F</a:t>
            </a:r>
          </a:p>
          <a:p>
            <a:pPr lvl="1"/>
            <a:r>
              <a:rPr lang="en-US" sz="2600" dirty="0" smtClean="0"/>
              <a:t>ATSP: circulation problem with demand=imbalance of </a:t>
            </a:r>
            <a:r>
              <a:rPr lang="en-US" sz="2600" dirty="0" err="1" smtClean="0"/>
              <a:t>indegree</a:t>
            </a:r>
            <a:r>
              <a:rPr lang="en-US" sz="2600" dirty="0" smtClean="0"/>
              <a:t>/</a:t>
            </a:r>
            <a:r>
              <a:rPr lang="en-US" sz="2600" dirty="0" err="1" smtClean="0"/>
              <a:t>outdegree</a:t>
            </a:r>
            <a:endParaRPr lang="en-US" sz="2600" dirty="0" smtClean="0"/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>
                <a:solidFill>
                  <a:schemeClr val="accent2"/>
                </a:solidFill>
              </a:rPr>
              <a:t>Theorem[AGGMS]: </a:t>
            </a:r>
            <a:r>
              <a:rPr lang="en-US" sz="3000" dirty="0" err="1" smtClean="0"/>
              <a:t>Christofides</a:t>
            </a:r>
            <a:r>
              <a:rPr lang="en-US" sz="3000" dirty="0" smtClean="0"/>
              <a:t>* is O(log n/log </a:t>
            </a:r>
            <a:r>
              <a:rPr lang="en-US" sz="3000" dirty="0" err="1" smtClean="0"/>
              <a:t>log</a:t>
            </a:r>
            <a:r>
              <a:rPr lang="en-US" sz="3000" dirty="0" smtClean="0"/>
              <a:t> n)-approximation for ATSP</a:t>
            </a:r>
          </a:p>
          <a:p>
            <a:pPr>
              <a:buNone/>
            </a:pPr>
            <a:r>
              <a:rPr lang="en-US" sz="3000" dirty="0" smtClean="0">
                <a:solidFill>
                  <a:schemeClr val="accent2"/>
                </a:solidFill>
              </a:rPr>
              <a:t>Theorem[GSS]</a:t>
            </a:r>
            <a:r>
              <a:rPr lang="en-US" sz="3000" dirty="0" smtClean="0"/>
              <a:t>: </a:t>
            </a:r>
            <a:r>
              <a:rPr lang="en-US" sz="3000" dirty="0" err="1" smtClean="0"/>
              <a:t>Christofides</a:t>
            </a:r>
            <a:r>
              <a:rPr lang="en-US" sz="3000" dirty="0" smtClean="0"/>
              <a:t>** is (3/2-</a:t>
            </a:r>
            <a:r>
              <a:rPr lang="el-GR" sz="3000" dirty="0" smtClean="0"/>
              <a:t>ε</a:t>
            </a:r>
            <a:r>
              <a:rPr lang="en-US" sz="3000" dirty="0" smtClean="0"/>
              <a:t>)-approximation for </a:t>
            </a:r>
            <a:r>
              <a:rPr lang="en-US" sz="3000" i="1" dirty="0" smtClean="0"/>
              <a:t>graphical</a:t>
            </a:r>
            <a:r>
              <a:rPr lang="en-US" sz="3000" dirty="0" smtClean="0"/>
              <a:t> STSP. 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7340279" cy="43088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dirty="0" smtClean="0"/>
              <a:t>d(</a:t>
            </a:r>
            <a:r>
              <a:rPr lang="en-US" sz="2200" dirty="0" err="1" smtClean="0"/>
              <a:t>u,v</a:t>
            </a:r>
            <a:r>
              <a:rPr lang="en-US" sz="2200" dirty="0" smtClean="0"/>
              <a:t>)=shortest path between u and v in an </a:t>
            </a:r>
            <a:r>
              <a:rPr lang="en-US" sz="2200" b="1" dirty="0" err="1" smtClean="0"/>
              <a:t>unweighted</a:t>
            </a:r>
            <a:r>
              <a:rPr lang="en-US" sz="2200" dirty="0" smtClean="0"/>
              <a:t> graph </a:t>
            </a:r>
            <a:endParaRPr lang="en-US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5562600"/>
            <a:ext cx="838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Eulerian</a:t>
            </a:r>
            <a:r>
              <a:rPr lang="en-US" dirty="0" smtClean="0"/>
              <a:t> Augmentation (Circulation Problem)</a:t>
            </a:r>
          </a:p>
          <a:p>
            <a:endParaRPr lang="en-US" sz="2800" dirty="0" smtClean="0"/>
          </a:p>
          <a:p>
            <a:r>
              <a:rPr lang="en-US" sz="2800" dirty="0" smtClean="0"/>
              <a:t>Question: How closely does T approximate every cut of (</a:t>
            </a:r>
            <a:r>
              <a:rPr lang="en-US" sz="2800" dirty="0" err="1" smtClean="0"/>
              <a:t>G,x</a:t>
            </a:r>
            <a:r>
              <a:rPr lang="en-US" sz="2800" dirty="0" smtClean="0"/>
              <a:t>*). What is the smallest </a:t>
            </a:r>
            <a:r>
              <a:rPr lang="el-GR" sz="2800" dirty="0" smtClean="0"/>
              <a:t>α</a:t>
            </a:r>
            <a:r>
              <a:rPr lang="en-US" sz="2800" dirty="0" smtClean="0"/>
              <a:t> </a:t>
            </a:r>
            <a:r>
              <a:rPr lang="en-US" sz="2800" dirty="0" err="1" smtClean="0"/>
              <a:t>s.t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Picking T from max-entropy distribution implies </a:t>
            </a:r>
            <a:r>
              <a:rPr lang="el-GR" dirty="0" smtClean="0"/>
              <a:t>α</a:t>
            </a:r>
            <a:r>
              <a:rPr lang="en-US" dirty="0" smtClean="0"/>
              <a:t>=O(log n/log </a:t>
            </a:r>
            <a:r>
              <a:rPr lang="en-US" dirty="0" err="1" smtClean="0"/>
              <a:t>log</a:t>
            </a:r>
            <a:r>
              <a:rPr lang="en-US" dirty="0" smtClean="0"/>
              <a:t> n) suffices.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0725" y="3698875"/>
          <a:ext cx="7875588" cy="628650"/>
        </p:xfrm>
        <a:graphic>
          <a:graphicData uri="http://schemas.openxmlformats.org/presentationml/2006/ole">
            <p:oleObj spid="_x0000_s122882" name="Equation" r:id="rId3" imgW="213336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900535"/>
            <a:ext cx="6781800" cy="461665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Properties of Random Spanning Trees [</a:t>
            </a:r>
            <a:r>
              <a:rPr lang="en-US" sz="2400" dirty="0" err="1" smtClean="0"/>
              <a:t>Feder</a:t>
            </a:r>
            <a:r>
              <a:rPr lang="en-US" sz="2400" dirty="0" smtClean="0"/>
              <a:t>, </a:t>
            </a:r>
            <a:r>
              <a:rPr lang="en-US" sz="2400" dirty="0" err="1" smtClean="0"/>
              <a:t>Mihail</a:t>
            </a:r>
            <a:r>
              <a:rPr lang="en-US" sz="2400" dirty="0" smtClean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4876800"/>
            <a:ext cx="4648200" cy="461665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Polyhedral</a:t>
            </a:r>
            <a:r>
              <a:rPr lang="en-US" sz="2400" dirty="0" smtClean="0"/>
              <a:t> : Circulation [Hoffman]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3429000"/>
            <a:ext cx="6096000" cy="461665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Structure of near min-cuts of a graph.[</a:t>
            </a:r>
            <a:r>
              <a:rPr lang="en-US" sz="2400" dirty="0" err="1" smtClean="0"/>
              <a:t>Karger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3733801" y="40386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3810001" y="25908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Need to worry about near min-cuts in (</a:t>
            </a:r>
            <a:r>
              <a:rPr lang="en-US" sz="2800" dirty="0" err="1" smtClean="0"/>
              <a:t>G,x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[</a:t>
            </a:r>
            <a:r>
              <a:rPr lang="en-US" sz="2800" dirty="0" err="1" smtClean="0"/>
              <a:t>Karger</a:t>
            </a:r>
            <a:r>
              <a:rPr lang="en-US" sz="2800" dirty="0" smtClean="0"/>
              <a:t>] There are polynomial number of near </a:t>
            </a:r>
            <a:r>
              <a:rPr lang="en-US" sz="2800" dirty="0" err="1" smtClean="0"/>
              <a:t>mincuts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 expectation, F matches x*</a:t>
            </a:r>
          </a:p>
          <a:p>
            <a:r>
              <a:rPr lang="en-US" sz="2800" dirty="0" smtClean="0"/>
              <a:t>Apply </a:t>
            </a:r>
            <a:r>
              <a:rPr lang="en-US" sz="2800" dirty="0" err="1" smtClean="0"/>
              <a:t>Chernoff</a:t>
            </a:r>
            <a:r>
              <a:rPr lang="en-US" sz="2800" dirty="0" smtClean="0"/>
              <a:t> bound to show </a:t>
            </a:r>
            <a:r>
              <a:rPr lang="el-GR" sz="2800" dirty="0" smtClean="0"/>
              <a:t>α</a:t>
            </a:r>
            <a:r>
              <a:rPr lang="en-US" sz="2800" dirty="0" smtClean="0"/>
              <a:t>=O(log n/log </a:t>
            </a:r>
            <a:r>
              <a:rPr lang="en-US" sz="2800" dirty="0" err="1" smtClean="0"/>
              <a:t>log</a:t>
            </a:r>
            <a:r>
              <a:rPr lang="en-US" sz="2800" dirty="0" smtClean="0"/>
              <a:t> n) suffices.</a:t>
            </a:r>
          </a:p>
          <a:p>
            <a:r>
              <a:rPr lang="en-US" dirty="0" smtClean="0"/>
              <a:t>Theorem[AGGMS]: O(log n/log </a:t>
            </a:r>
            <a:r>
              <a:rPr lang="en-US" dirty="0" err="1" smtClean="0"/>
              <a:t>log</a:t>
            </a:r>
            <a:r>
              <a:rPr lang="en-US" dirty="0" smtClean="0"/>
              <a:t> n)-approximation for  ATSP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Augmentation problem is matching over odd degree nodes of 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1676400"/>
            <a:ext cx="5334000" cy="830997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Properties of Random Spanning Trees (Rayleigh Distributions)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876800"/>
            <a:ext cx="7315200" cy="461665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Polyhedral</a:t>
            </a:r>
            <a:r>
              <a:rPr lang="en-US" sz="2400" dirty="0" smtClean="0"/>
              <a:t> : </a:t>
            </a:r>
            <a:r>
              <a:rPr lang="en-US" sz="2400" dirty="0" err="1" smtClean="0"/>
              <a:t>Matchings</a:t>
            </a:r>
            <a:r>
              <a:rPr lang="en-US" sz="2400" dirty="0" smtClean="0"/>
              <a:t> and T-joins [Edmonds, Johnson]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429000"/>
            <a:ext cx="6096000" cy="461665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Structure of near min-cuts of a graph. [</a:t>
            </a:r>
            <a:r>
              <a:rPr lang="en-US" sz="2400" dirty="0" err="1" smtClean="0"/>
              <a:t>Benczur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3733801" y="40386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3810001" y="25908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Matching over odd degree nodes of F</a:t>
            </a:r>
          </a:p>
          <a:p>
            <a:pPr lvl="1"/>
            <a:r>
              <a:rPr lang="en-US" dirty="0" smtClean="0"/>
              <a:t>[Edmonds, Edmonds-Johnson] Need to worry about all cuts with odd number of edges in F.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  <a:p>
            <a:pPr lvl="1"/>
            <a:r>
              <a:rPr lang="en-US" dirty="0" smtClean="0"/>
              <a:t>Need to worry about near min-cuts of (</a:t>
            </a:r>
            <a:r>
              <a:rPr lang="en-US" dirty="0" err="1" smtClean="0"/>
              <a:t>G,x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14313"/>
            <a:ext cx="7800975" cy="1462087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Traveling Salesman Problem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mic Sans MS" pitchFamily="66" charset="0"/>
              </a:rPr>
              <a:t>What is TSP?</a:t>
            </a:r>
          </a:p>
          <a:p>
            <a:pPr eaLnBrk="1" hangingPunct="1"/>
            <a:r>
              <a:rPr lang="en-US" sz="2400" i="1" dirty="0" smtClean="0">
                <a:latin typeface="Comic Sans MS" pitchFamily="66" charset="0"/>
              </a:rPr>
              <a:t>‘TSP is perhaps the most well-known combinatorial optimization problem’</a:t>
            </a:r>
            <a:r>
              <a:rPr lang="en-US" sz="2400" dirty="0" smtClean="0">
                <a:latin typeface="Comic Sans MS" pitchFamily="66" charset="0"/>
              </a:rPr>
              <a:t> – </a:t>
            </a:r>
            <a:r>
              <a:rPr lang="en-US" sz="2400" dirty="0" err="1" smtClean="0">
                <a:solidFill>
                  <a:schemeClr val="hlink"/>
                </a:solidFill>
                <a:latin typeface="Comic Sans MS" pitchFamily="66" charset="0"/>
              </a:rPr>
              <a:t>Gutin</a:t>
            </a:r>
            <a:r>
              <a:rPr lang="en-US" sz="2400" dirty="0" smtClean="0">
                <a:solidFill>
                  <a:schemeClr val="hlink"/>
                </a:solidFill>
                <a:latin typeface="Comic Sans MS" pitchFamily="66" charset="0"/>
              </a:rPr>
              <a:t> and </a:t>
            </a:r>
            <a:r>
              <a:rPr lang="en-US" sz="2400" dirty="0" err="1" smtClean="0">
                <a:solidFill>
                  <a:schemeClr val="hlink"/>
                </a:solidFill>
                <a:latin typeface="Comic Sans MS" pitchFamily="66" charset="0"/>
              </a:rPr>
              <a:t>Punnen</a:t>
            </a:r>
            <a:r>
              <a:rPr lang="en-US" sz="2400" dirty="0" smtClean="0">
                <a:solidFill>
                  <a:schemeClr val="hlink"/>
                </a:solidFill>
                <a:latin typeface="Comic Sans MS" pitchFamily="66" charset="0"/>
              </a:rPr>
              <a:t>, TSP book</a:t>
            </a:r>
          </a:p>
          <a:p>
            <a:pPr eaLnBrk="1" hangingPunct="1"/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Why do people work on TSP?</a:t>
            </a:r>
          </a:p>
          <a:p>
            <a:pPr eaLnBrk="1" hangingPunct="1"/>
            <a:r>
              <a:rPr lang="en-US" sz="2400" i="1" dirty="0" smtClean="0">
                <a:latin typeface="Comic Sans MS" pitchFamily="66" charset="0"/>
              </a:rPr>
              <a:t>‘It belongs to the most seductive problems in combinatorial optimization, thanks to a blend of complexity, applicability, and appeal to imagination</a:t>
            </a:r>
            <a:r>
              <a:rPr lang="en-US" sz="2400" dirty="0" smtClean="0">
                <a:latin typeface="Comic Sans MS" pitchFamily="66" charset="0"/>
              </a:rPr>
              <a:t>’ -</a:t>
            </a:r>
            <a:r>
              <a:rPr lang="en-US" sz="2400" dirty="0" err="1" smtClean="0">
                <a:solidFill>
                  <a:schemeClr val="hlink"/>
                </a:solidFill>
                <a:latin typeface="Comic Sans MS" pitchFamily="66" charset="0"/>
              </a:rPr>
              <a:t>Schrijver</a:t>
            </a:r>
            <a:r>
              <a:rPr lang="en-US" sz="2400" dirty="0" smtClean="0">
                <a:solidFill>
                  <a:schemeClr val="hlink"/>
                </a:solidFill>
                <a:latin typeface="Comic Sans MS" pitchFamily="66" charset="0"/>
              </a:rPr>
              <a:t>, Combinatorial Optimization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Edges and Even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edge e is </a:t>
            </a:r>
            <a:r>
              <a:rPr lang="en-US" dirty="0" smtClean="0">
                <a:solidFill>
                  <a:srgbClr val="FF0000"/>
                </a:solidFill>
              </a:rPr>
              <a:t>even </a:t>
            </a:r>
            <a:r>
              <a:rPr lang="en-US" dirty="0" smtClean="0"/>
              <a:t>for a spanning tree F if </a:t>
            </a:r>
          </a:p>
          <a:p>
            <a:pPr>
              <a:buNone/>
            </a:pPr>
            <a:r>
              <a:rPr lang="en-US" dirty="0" smtClean="0"/>
              <a:t>	all near min-cuts containing e are even.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/>
              <a:t>: Is there a tree F </a:t>
            </a:r>
            <a:r>
              <a:rPr lang="en-US" dirty="0" err="1" smtClean="0"/>
              <a:t>s.t</a:t>
            </a:r>
            <a:r>
              <a:rPr lang="en-US" dirty="0" smtClean="0"/>
              <a:t>. the set of even edges is </a:t>
            </a:r>
            <a:r>
              <a:rPr lang="el-GR" dirty="0" smtClean="0"/>
              <a:t>Ω</a:t>
            </a:r>
            <a:r>
              <a:rPr lang="en-US" dirty="0" smtClean="0"/>
              <a:t>(n).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057400" y="3124200"/>
          <a:ext cx="5105400" cy="1066800"/>
        </p:xfrm>
        <a:graphic>
          <a:graphicData uri="http://schemas.openxmlformats.org/presentationml/2006/ole">
            <p:oleObj spid="_x0000_s49156" name="Equation" r:id="rId3" imgW="2323800" imgH="48240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3048000"/>
            <a:ext cx="5257800" cy="1295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Theorem</a:t>
            </a:r>
            <a:r>
              <a:rPr lang="en-US" sz="2600" dirty="0" smtClean="0"/>
              <a:t>: Let μ denote the maximum entropy distribution on spanning tree of G </a:t>
            </a:r>
            <a:r>
              <a:rPr lang="en-US" sz="2600" dirty="0" err="1" smtClean="0"/>
              <a:t>s.t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Then one of the following holds.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(Near Integral) </a:t>
            </a:r>
            <a:r>
              <a:rPr lang="en-US" sz="2600" dirty="0" smtClean="0"/>
              <a:t>(1-</a:t>
            </a:r>
            <a:r>
              <a:rPr lang="el-GR" sz="2600" dirty="0" smtClean="0"/>
              <a:t>ε</a:t>
            </a:r>
            <a:r>
              <a:rPr lang="en-US" sz="2600" dirty="0" smtClean="0"/>
              <a:t>)n edges of fraction 1-</a:t>
            </a:r>
            <a:r>
              <a:rPr lang="el-GR" sz="2600" dirty="0" smtClean="0"/>
              <a:t>δ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(Many Even Edges) </a:t>
            </a:r>
            <a:r>
              <a:rPr lang="en-US" sz="2600" dirty="0" smtClean="0"/>
              <a:t>set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smtClean="0"/>
              <a:t>E* of edges </a:t>
            </a:r>
            <a:r>
              <a:rPr lang="en-US" sz="2600" dirty="0" err="1" smtClean="0"/>
              <a:t>s.t</a:t>
            </a:r>
            <a:r>
              <a:rPr lang="en-US" sz="2600" dirty="0" smtClean="0"/>
              <a:t>. x*(E*)≥ </a:t>
            </a:r>
            <a:r>
              <a:rPr lang="el-GR" sz="2600" dirty="0" smtClean="0"/>
              <a:t>ε</a:t>
            </a:r>
            <a:r>
              <a:rPr lang="en-US" sz="2600" dirty="0" smtClean="0"/>
              <a:t>n and for each e in E*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	 Pr[e is even for F] is constant.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4825" y="4800600"/>
          <a:ext cx="8118475" cy="457200"/>
        </p:xfrm>
        <a:graphic>
          <a:graphicData uri="http://schemas.openxmlformats.org/presentationml/2006/ole">
            <p:oleObj spid="_x0000_s9218" name="Equation" r:id="rId3" imgW="411480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47875" y="2514600"/>
          <a:ext cx="3332163" cy="533400"/>
        </p:xfrm>
        <a:graphic>
          <a:graphicData uri="http://schemas.openxmlformats.org/presentationml/2006/ole">
            <p:oleObj spid="_x0000_s9219" name="Equation" r:id="rId4" imgW="1066680" imgH="2538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859959"/>
            <a:ext cx="53340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Remark: Holds for any fractional solution and </a:t>
            </a:r>
          </a:p>
          <a:p>
            <a:r>
              <a:rPr lang="en-US" sz="2200" dirty="0" smtClean="0"/>
              <a:t>not just extreme point solutions.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Christofides</a:t>
            </a:r>
            <a:r>
              <a:rPr lang="en-US" dirty="0" smtClean="0"/>
              <a:t>**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If near integral</a:t>
            </a:r>
            <a:r>
              <a:rPr lang="en-US" sz="2800" dirty="0" smtClean="0"/>
              <a:t>, then select a MST including all near-integral edges deterministically.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If many even edges</a:t>
            </a:r>
            <a:r>
              <a:rPr lang="en-US" sz="2800" dirty="0" smtClean="0"/>
              <a:t>, F be a tree sampled from </a:t>
            </a:r>
            <a:r>
              <a:rPr lang="el-GR" sz="2800" dirty="0" smtClean="0"/>
              <a:t>μ</a:t>
            </a:r>
            <a:r>
              <a:rPr lang="en-US" sz="2800" dirty="0"/>
              <a:t>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Return an </a:t>
            </a:r>
            <a:r>
              <a:rPr lang="en-US" sz="2800" dirty="0" err="1" smtClean="0"/>
              <a:t>Eulerian</a:t>
            </a:r>
            <a:r>
              <a:rPr lang="en-US" sz="2800" dirty="0" smtClean="0"/>
              <a:t> augmentation of F.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400" dirty="0" smtClean="0"/>
              <a:t>Theorem: </a:t>
            </a:r>
            <a:r>
              <a:rPr lang="en-US" sz="2400" dirty="0" err="1" smtClean="0"/>
              <a:t>Christofides</a:t>
            </a:r>
            <a:r>
              <a:rPr lang="en-US" sz="2400" dirty="0" smtClean="0"/>
              <a:t>** is (3/2-</a:t>
            </a:r>
            <a:r>
              <a:rPr lang="el-GR" sz="2400" dirty="0" smtClean="0"/>
              <a:t>ε</a:t>
            </a:r>
            <a:r>
              <a:rPr lang="en-US" sz="2400" dirty="0" smtClean="0"/>
              <a:t>)-approximation for graphical TSP.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Near Min-cuts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599"/>
          </a:xfrm>
          <a:solidFill>
            <a:srgbClr val="99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Theorem</a:t>
            </a:r>
            <a:r>
              <a:rPr lang="en-US" sz="2800" dirty="0" smtClean="0"/>
              <a:t>: Structure of </a:t>
            </a:r>
            <a:r>
              <a:rPr lang="en-US" sz="2800" i="1" dirty="0" smtClean="0"/>
              <a:t>near</a:t>
            </a:r>
            <a:r>
              <a:rPr lang="en-US" sz="2800" dirty="0" smtClean="0"/>
              <a:t> min-cuts of any graph looks very similar to a structure of min-cuts of a graph.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429000"/>
            <a:ext cx="6858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Structure of Min-cuts: Cactus Representation </a:t>
            </a:r>
          </a:p>
          <a:p>
            <a:r>
              <a:rPr lang="en-US" sz="2400" dirty="0" smtClean="0"/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Dinitz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Karzanov</a:t>
            </a:r>
            <a:r>
              <a:rPr lang="en-US" sz="2400" dirty="0" smtClean="0">
                <a:solidFill>
                  <a:srgbClr val="C00000"/>
                </a:solidFill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</a:rPr>
              <a:t>Lomonosov</a:t>
            </a:r>
            <a:r>
              <a:rPr lang="en-US" sz="2400" dirty="0" smtClean="0">
                <a:solidFill>
                  <a:srgbClr val="C00000"/>
                </a:solidFill>
              </a:rPr>
              <a:t> ’76]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Fleiner</a:t>
            </a:r>
            <a:r>
              <a:rPr lang="en-US" sz="2400" dirty="0" smtClean="0">
                <a:solidFill>
                  <a:srgbClr val="C00000"/>
                </a:solidFill>
              </a:rPr>
              <a:t>, Frank  08]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800600"/>
            <a:ext cx="8458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Structure of  near Min-cuts: Polygonal Representation for vertices.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[</a:t>
            </a:r>
            <a:r>
              <a:rPr lang="en-US" sz="2400" dirty="0" err="1" smtClean="0">
                <a:solidFill>
                  <a:srgbClr val="C00000"/>
                </a:solidFill>
              </a:rPr>
              <a:t>Benczur</a:t>
            </a:r>
            <a:r>
              <a:rPr lang="en-US" sz="2400" dirty="0" smtClean="0">
                <a:solidFill>
                  <a:srgbClr val="C00000"/>
                </a:solidFill>
              </a:rPr>
              <a:t> ‘96, </a:t>
            </a:r>
            <a:r>
              <a:rPr lang="en-US" sz="2400" dirty="0" err="1" smtClean="0">
                <a:solidFill>
                  <a:srgbClr val="C00000"/>
                </a:solidFill>
              </a:rPr>
              <a:t>Benczur-Goemans</a:t>
            </a:r>
            <a:r>
              <a:rPr lang="en-US" sz="2400" dirty="0" smtClean="0">
                <a:solidFill>
                  <a:srgbClr val="C00000"/>
                </a:solidFill>
              </a:rPr>
              <a:t> ‘08]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Theorem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Theorem</a:t>
            </a:r>
            <a:r>
              <a:rPr lang="en-US" sz="2600" dirty="0" smtClean="0"/>
              <a:t>: Let x* be any LP solution.</a:t>
            </a:r>
          </a:p>
          <a:p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Then one of the following holds.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(Near Integral) </a:t>
            </a:r>
            <a:r>
              <a:rPr lang="en-US" sz="2600" dirty="0" smtClean="0"/>
              <a:t>(1-</a:t>
            </a:r>
            <a:r>
              <a:rPr lang="el-GR" sz="2600" dirty="0" smtClean="0"/>
              <a:t>ε</a:t>
            </a:r>
            <a:r>
              <a:rPr lang="en-US" sz="2600" dirty="0" smtClean="0"/>
              <a:t>)n edges of fraction 1-</a:t>
            </a:r>
            <a:r>
              <a:rPr lang="el-GR" sz="2600" dirty="0" smtClean="0"/>
              <a:t>δ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(Good Edges) </a:t>
            </a:r>
            <a:r>
              <a:rPr lang="en-US" sz="2600" dirty="0" smtClean="0"/>
              <a:t>set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smtClean="0"/>
              <a:t>E* of edges </a:t>
            </a:r>
            <a:r>
              <a:rPr lang="en-US" sz="2600" dirty="0" err="1" smtClean="0"/>
              <a:t>s.t</a:t>
            </a:r>
            <a:r>
              <a:rPr lang="en-US" sz="2600" dirty="0" smtClean="0"/>
              <a:t>. x*(E*)≥ </a:t>
            </a:r>
            <a:r>
              <a:rPr lang="el-GR" sz="2600" dirty="0" smtClean="0"/>
              <a:t>ε</a:t>
            </a:r>
            <a:r>
              <a:rPr lang="en-US" sz="2600" dirty="0" smtClean="0"/>
              <a:t>n and for each</a:t>
            </a:r>
          </a:p>
          <a:p>
            <a:pPr marL="514350" indent="-514350">
              <a:buNone/>
            </a:pPr>
            <a:r>
              <a:rPr lang="en-US" sz="2600" dirty="0" smtClean="0"/>
              <a:t>e in E*, the number of near min-cuts containing e is </a:t>
            </a:r>
            <a:r>
              <a:rPr lang="en-US" sz="2600" dirty="0" smtClean="0">
                <a:solidFill>
                  <a:srgbClr val="FF0000"/>
                </a:solidFill>
              </a:rPr>
              <a:t>constant</a:t>
            </a:r>
            <a:r>
              <a:rPr lang="en-US" sz="26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Theorem</a:t>
            </a:r>
            <a:r>
              <a:rPr lang="en-US" sz="2600" dirty="0" smtClean="0"/>
              <a:t>: Let x* be any LP solution.</a:t>
            </a:r>
          </a:p>
          <a:p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Then one of the following holds.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(Near Integral) </a:t>
            </a:r>
            <a:r>
              <a:rPr lang="en-US" sz="2600" dirty="0" smtClean="0"/>
              <a:t>(1-</a:t>
            </a:r>
            <a:r>
              <a:rPr lang="el-GR" sz="2600" dirty="0" smtClean="0"/>
              <a:t>ε</a:t>
            </a:r>
            <a:r>
              <a:rPr lang="en-US" sz="2600" dirty="0" smtClean="0"/>
              <a:t>)n edges of fraction 1-</a:t>
            </a:r>
            <a:r>
              <a:rPr lang="el-GR" sz="2600" dirty="0" smtClean="0"/>
              <a:t>δ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Even</a:t>
            </a:r>
            <a:r>
              <a:rPr lang="en-US" sz="2600" dirty="0" smtClean="0">
                <a:solidFill>
                  <a:srgbClr val="C00000"/>
                </a:solidFill>
              </a:rPr>
              <a:t> Edges)  </a:t>
            </a:r>
            <a:r>
              <a:rPr lang="en-US" sz="2600" dirty="0" smtClean="0"/>
              <a:t>set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smtClean="0"/>
              <a:t>E* of edges </a:t>
            </a:r>
            <a:r>
              <a:rPr lang="en-US" sz="2600" dirty="0" err="1" smtClean="0"/>
              <a:t>s.t</a:t>
            </a:r>
            <a:r>
              <a:rPr lang="en-US" sz="2600" dirty="0" smtClean="0"/>
              <a:t>. x*(E*)≥ </a:t>
            </a:r>
            <a:r>
              <a:rPr lang="el-GR" sz="2600" dirty="0" smtClean="0"/>
              <a:t>ε</a:t>
            </a:r>
            <a:r>
              <a:rPr lang="en-US" sz="2600" dirty="0" smtClean="0"/>
              <a:t>n and for each</a:t>
            </a:r>
          </a:p>
          <a:p>
            <a:pPr marL="514350" indent="-514350">
              <a:buNone/>
            </a:pPr>
            <a:r>
              <a:rPr lang="en-US" sz="2600" dirty="0" smtClean="0"/>
              <a:t>e in E*, </a:t>
            </a:r>
          </a:p>
          <a:p>
            <a:pPr marL="514350" indent="-514350">
              <a:buNone/>
            </a:pPr>
            <a:r>
              <a:rPr lang="en-US" sz="2400" dirty="0" smtClean="0"/>
              <a:t>       Pr[all near min-cuts containing e are even in F] is a constant.</a:t>
            </a:r>
          </a:p>
          <a:p>
            <a:pPr marL="514350" indent="-514350">
              <a:buNone/>
            </a:pPr>
            <a:r>
              <a:rPr lang="en-US" sz="2800" dirty="0" smtClean="0"/>
              <a:t>          </a:t>
            </a:r>
          </a:p>
          <a:p>
            <a:pPr marL="514350" indent="-514350">
              <a:buNone/>
            </a:pP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to Even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Edge in constant near min-cuts =&gt;  max entropy tree picks even number of edges in all of the cuts?</a:t>
            </a:r>
          </a:p>
          <a:p>
            <a:pPr lvl="1"/>
            <a:r>
              <a:rPr lang="en-US" sz="2400" dirty="0" smtClean="0"/>
              <a:t>Expectation:  the expected number of edges picked is [2,2+2</a:t>
            </a:r>
            <a:r>
              <a:rPr lang="el-GR" sz="2400" dirty="0" smtClean="0"/>
              <a:t>δ</a:t>
            </a:r>
            <a:r>
              <a:rPr lang="en-US" sz="2400" dirty="0" smtClean="0"/>
              <a:t>]. </a:t>
            </a:r>
            <a:r>
              <a:rPr lang="en-US" sz="2400" dirty="0" smtClean="0">
                <a:solidFill>
                  <a:srgbClr val="C00000"/>
                </a:solidFill>
              </a:rPr>
              <a:t>Concentration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pPr lvl="1"/>
            <a:r>
              <a:rPr lang="en-US" sz="2400" dirty="0" smtClean="0"/>
              <a:t>We need bounds on parity of cuts. </a:t>
            </a:r>
            <a:r>
              <a:rPr lang="en-US" sz="2400" dirty="0" err="1" smtClean="0"/>
              <a:t>Chernoff</a:t>
            </a:r>
            <a:r>
              <a:rPr lang="en-US" sz="2400" dirty="0" smtClean="0"/>
              <a:t> bounds are not enough.</a:t>
            </a:r>
          </a:p>
          <a:p>
            <a:pPr lvl="1"/>
            <a:endParaRPr lang="en-US" sz="24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Log concavity.</a:t>
            </a:r>
          </a:p>
          <a:p>
            <a:pPr lvl="1"/>
            <a:r>
              <a:rPr lang="en-US" sz="2600" dirty="0" smtClean="0"/>
              <a:t> X be the number of edges in near min-cut C.</a:t>
            </a:r>
          </a:p>
          <a:p>
            <a:pPr lvl="1"/>
            <a:r>
              <a:rPr lang="en-US" sz="2600" dirty="0" smtClean="0"/>
              <a:t>Pr[X=2]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&gt;= Pr [X=1]Pr[X=3]</a:t>
            </a:r>
          </a:p>
          <a:p>
            <a:pPr lvl="1">
              <a:buFont typeface="Symbol"/>
              <a:buChar char="Þ"/>
            </a:pPr>
            <a:r>
              <a:rPr lang="en-US" sz="2600" dirty="0" smtClean="0"/>
              <a:t>Pr[X=2] is a constant.</a:t>
            </a:r>
          </a:p>
          <a:p>
            <a:r>
              <a:rPr lang="en-US" dirty="0" smtClean="0"/>
              <a:t>Are we done?</a:t>
            </a:r>
          </a:p>
          <a:p>
            <a:pPr lvl="1"/>
            <a:r>
              <a:rPr lang="en-US" sz="2400" dirty="0" smtClean="0"/>
              <a:t>Let Y be the number of edges in near min-cut C’.</a:t>
            </a:r>
          </a:p>
          <a:p>
            <a:pPr lvl="1"/>
            <a:r>
              <a:rPr lang="en-US" sz="2400" dirty="0" smtClean="0"/>
              <a:t>Want Pr</a:t>
            </a:r>
            <a:r>
              <a:rPr lang="el-GR" sz="2400" baseline="-25000" dirty="0" smtClean="0"/>
              <a:t> μ</a:t>
            </a:r>
            <a:r>
              <a:rPr lang="en-US" sz="2400" dirty="0" smtClean="0"/>
              <a:t>[X=2 and Y=2] is constant.</a:t>
            </a:r>
          </a:p>
          <a:p>
            <a:pPr lvl="1"/>
            <a:r>
              <a:rPr lang="en-US" sz="2400" dirty="0" smtClean="0"/>
              <a:t>Pr</a:t>
            </a:r>
            <a:r>
              <a:rPr lang="el-GR" sz="2400" baseline="-25000" dirty="0" smtClean="0"/>
              <a:t>μ </a:t>
            </a:r>
            <a:r>
              <a:rPr lang="en-US" sz="2400" dirty="0" smtClean="0"/>
              <a:t>[X=2 and Y=2] = Pr</a:t>
            </a:r>
            <a:r>
              <a:rPr lang="el-GR" sz="2400" baseline="-25000" dirty="0" smtClean="0"/>
              <a:t> μ</a:t>
            </a:r>
            <a:r>
              <a:rPr lang="en-US" sz="2400" dirty="0" smtClean="0"/>
              <a:t>[X=2] Pr</a:t>
            </a:r>
            <a:r>
              <a:rPr lang="el-GR" sz="2400" baseline="-25000" dirty="0" smtClean="0"/>
              <a:t> μ</a:t>
            </a:r>
            <a:r>
              <a:rPr lang="en-US" sz="2400" dirty="0" smtClean="0"/>
              <a:t>[Y=2|X=2]</a:t>
            </a:r>
          </a:p>
          <a:p>
            <a:pPr lvl="1"/>
            <a:r>
              <a:rPr lang="en-US" sz="2400" dirty="0" smtClean="0"/>
              <a:t>Let μ‘={ </a:t>
            </a:r>
            <a:r>
              <a:rPr lang="el-GR" sz="2400" dirty="0" smtClean="0"/>
              <a:t>μ</a:t>
            </a:r>
            <a:r>
              <a:rPr lang="en-US" sz="2400" dirty="0" smtClean="0"/>
              <a:t>| X=2}. But μ‘ is </a:t>
            </a:r>
            <a:r>
              <a:rPr lang="en-US" sz="2400" dirty="0" smtClean="0">
                <a:solidFill>
                  <a:srgbClr val="C00000"/>
                </a:solidFill>
              </a:rPr>
              <a:t>not</a:t>
            </a:r>
            <a:r>
              <a:rPr lang="en-US" sz="2400" dirty="0" smtClean="0"/>
              <a:t> a random spanning measure </a:t>
            </a:r>
            <a:r>
              <a:rPr lang="en-US" sz="2400" dirty="0" smtClean="0">
                <a:sym typeface="Wingdings" pitchFamily="2" charset="2"/>
              </a:rPr>
              <a:t>.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Strongly Rayleigh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3657600"/>
          </a:xfrm>
        </p:spPr>
        <p:txBody>
          <a:bodyPr/>
          <a:lstStyle/>
          <a:p>
            <a:r>
              <a:rPr lang="en-US" sz="2800" dirty="0" smtClean="0"/>
              <a:t>[</a:t>
            </a:r>
            <a:r>
              <a:rPr lang="en-US" sz="2800" dirty="0" err="1" smtClean="0"/>
              <a:t>Borcea</a:t>
            </a:r>
            <a:r>
              <a:rPr lang="en-US" sz="2800" dirty="0" smtClean="0"/>
              <a:t>, </a:t>
            </a:r>
            <a:r>
              <a:rPr lang="en-US" sz="2800" dirty="0" err="1" smtClean="0"/>
              <a:t>Branden</a:t>
            </a:r>
            <a:r>
              <a:rPr lang="en-US" sz="2800" dirty="0" smtClean="0"/>
              <a:t>, Liggett ’08] Strongly Rayleigh measures have negative dependence similar to uniform random spanning tree measures. Moreover, they are closed under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Projections. </a:t>
            </a:r>
          </a:p>
          <a:p>
            <a:pPr lvl="1"/>
            <a:r>
              <a:rPr lang="en-US" sz="2400" dirty="0" smtClean="0">
                <a:solidFill>
                  <a:srgbClr val="C00000"/>
                </a:solidFill>
              </a:rPr>
              <a:t>Conditioning</a:t>
            </a:r>
            <a:r>
              <a:rPr lang="en-US" sz="2400" dirty="0" smtClean="0"/>
              <a:t> under certain conditions.</a:t>
            </a:r>
          </a:p>
          <a:p>
            <a:pPr lvl="1"/>
            <a:r>
              <a:rPr lang="en-US" sz="2400" dirty="0" smtClean="0"/>
              <a:t>Truncation </a:t>
            </a:r>
          </a:p>
          <a:p>
            <a:pPr lvl="1"/>
            <a:r>
              <a:rPr lang="en-US" sz="2400" dirty="0" smtClean="0"/>
              <a:t>Scaling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ar54_small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4600" y="609600"/>
            <a:ext cx="4799013" cy="5759450"/>
          </a:xfrm>
          <a:noFill/>
        </p:spPr>
      </p:pic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0" y="3810000"/>
            <a:ext cx="23557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1" dirty="0"/>
              <a:t>Contest by Proctor</a:t>
            </a:r>
          </a:p>
          <a:p>
            <a:r>
              <a:rPr lang="en-US" sz="2200" b="1" dirty="0"/>
              <a:t>and Gamble.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 and Concentration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476551" cy="433965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400" dirty="0" smtClean="0"/>
              <a:t>Since </a:t>
            </a:r>
            <a:r>
              <a:rPr lang="el-GR" sz="2400" dirty="0" smtClean="0"/>
              <a:t>μ</a:t>
            </a:r>
            <a:r>
              <a:rPr lang="en-US" sz="2400" dirty="0" smtClean="0"/>
              <a:t> is Strongly Rayleigh, </a:t>
            </a:r>
            <a:r>
              <a:rPr lang="el-GR" sz="2400" dirty="0" smtClean="0"/>
              <a:t>μ</a:t>
            </a:r>
            <a:r>
              <a:rPr lang="en-US" sz="2400" dirty="0" smtClean="0"/>
              <a:t>’={</a:t>
            </a:r>
            <a:r>
              <a:rPr lang="el-GR" sz="2400" dirty="0" smtClean="0"/>
              <a:t>μ</a:t>
            </a:r>
            <a:r>
              <a:rPr lang="en-US" sz="2400" dirty="0" smtClean="0"/>
              <a:t>|X=2} is also Strongly Rayleigh.</a:t>
            </a:r>
          </a:p>
          <a:p>
            <a:pPr marL="0" lvl="1"/>
            <a:r>
              <a:rPr lang="en-US" sz="2400" dirty="0" smtClean="0"/>
              <a:t>Argue Pr</a:t>
            </a:r>
            <a:r>
              <a:rPr lang="el-GR" sz="2000" baseline="-25000" dirty="0" smtClean="0"/>
              <a:t>μ</a:t>
            </a:r>
            <a:r>
              <a:rPr lang="en-US" sz="2000" baseline="-25000" dirty="0" smtClean="0"/>
              <a:t>’</a:t>
            </a:r>
            <a:r>
              <a:rPr lang="en-US" sz="2400" dirty="0" smtClean="0"/>
              <a:t>[Y=2] is constant.</a:t>
            </a:r>
          </a:p>
          <a:p>
            <a:pPr marL="0" lvl="1"/>
            <a:endParaRPr lang="en-US" sz="2400" dirty="0" smtClean="0"/>
          </a:p>
          <a:p>
            <a:pPr marL="2228850" lvl="6"/>
            <a:endParaRPr lang="en-US" sz="2800" dirty="0" smtClean="0"/>
          </a:p>
          <a:p>
            <a:pPr marL="2228850" lvl="6">
              <a:buNone/>
            </a:pPr>
            <a:endParaRPr lang="en-US" sz="2800" dirty="0" smtClean="0"/>
          </a:p>
          <a:p>
            <a:pPr marL="400050" lvl="2">
              <a:buNone/>
            </a:pPr>
            <a:r>
              <a:rPr lang="en-US" sz="2600" dirty="0" smtClean="0"/>
              <a:t>Expectations under </a:t>
            </a:r>
            <a:r>
              <a:rPr lang="el-GR" sz="2600" dirty="0" smtClean="0"/>
              <a:t>μ</a:t>
            </a:r>
            <a:r>
              <a:rPr lang="en-US" sz="2600" dirty="0" smtClean="0"/>
              <a:t>’ may have changed.</a:t>
            </a:r>
          </a:p>
          <a:p>
            <a:pPr marL="0" lvl="1"/>
            <a:endParaRPr lang="en-US" sz="2400" dirty="0" smtClean="0"/>
          </a:p>
          <a:p>
            <a:pPr marL="0" lvl="1"/>
            <a:endParaRPr lang="en-US" sz="2400" dirty="0" smtClean="0"/>
          </a:p>
          <a:p>
            <a:endParaRPr lang="en-US" dirty="0"/>
          </a:p>
        </p:txBody>
      </p:sp>
      <p:pic>
        <p:nvPicPr>
          <p:cNvPr id="80898" name="Picture 2" descr="C:\Users\Mohit\AppData\Local\Microsoft\Windows\Temporary Internet Files\Content.IE5\KHJ1W0NC\MC9004315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1066800" cy="1066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4953000"/>
            <a:ext cx="7848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 If an edge is contained in constant number of near min-cuts =&gt; the edge is even with constant probability.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Theorem</a:t>
            </a:r>
            <a:r>
              <a:rPr lang="en-US" sz="2600" dirty="0" smtClean="0"/>
              <a:t>: Let x* be any LP solution.</a:t>
            </a:r>
          </a:p>
          <a:p>
            <a:endParaRPr lang="en-US" sz="2600" dirty="0" smtClean="0"/>
          </a:p>
          <a:p>
            <a:pPr marL="514350" indent="-514350">
              <a:buNone/>
            </a:pPr>
            <a:r>
              <a:rPr lang="en-US" sz="2600" dirty="0" smtClean="0"/>
              <a:t>Then one of the following holds.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(Near Integral) </a:t>
            </a:r>
            <a:r>
              <a:rPr lang="en-US" sz="2600" dirty="0" smtClean="0"/>
              <a:t>(1-</a:t>
            </a:r>
            <a:r>
              <a:rPr lang="el-GR" sz="2600" dirty="0" smtClean="0"/>
              <a:t>ε</a:t>
            </a:r>
            <a:r>
              <a:rPr lang="en-US" sz="2600" dirty="0" smtClean="0"/>
              <a:t>)n edges of fraction 1-</a:t>
            </a:r>
            <a:r>
              <a:rPr lang="el-GR" sz="2600" dirty="0" smtClean="0"/>
              <a:t>δ</a:t>
            </a:r>
            <a:r>
              <a:rPr lang="en-US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00000"/>
                </a:solidFill>
              </a:rPr>
              <a:t>(</a:t>
            </a:r>
            <a:r>
              <a:rPr lang="en-US" sz="2600" dirty="0" smtClean="0">
                <a:solidFill>
                  <a:schemeClr val="tx2"/>
                </a:solidFill>
              </a:rPr>
              <a:t>Even</a:t>
            </a:r>
            <a:r>
              <a:rPr lang="en-US" sz="2600" dirty="0" smtClean="0">
                <a:solidFill>
                  <a:srgbClr val="C00000"/>
                </a:solidFill>
              </a:rPr>
              <a:t> Edges)  </a:t>
            </a:r>
            <a:r>
              <a:rPr lang="en-US" sz="2600" dirty="0" smtClean="0"/>
              <a:t>set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smtClean="0"/>
              <a:t>E* of edges </a:t>
            </a:r>
            <a:r>
              <a:rPr lang="en-US" sz="2600" dirty="0" err="1" smtClean="0"/>
              <a:t>s.t</a:t>
            </a:r>
            <a:r>
              <a:rPr lang="en-US" sz="2600" dirty="0" smtClean="0"/>
              <a:t>. x*(E*)≥ </a:t>
            </a:r>
            <a:r>
              <a:rPr lang="el-GR" sz="2600" dirty="0" smtClean="0"/>
              <a:t>ε</a:t>
            </a:r>
            <a:r>
              <a:rPr lang="en-US" sz="2600" dirty="0" smtClean="0"/>
              <a:t>n and for each</a:t>
            </a:r>
          </a:p>
          <a:p>
            <a:pPr marL="514350" indent="-514350">
              <a:buNone/>
            </a:pPr>
            <a:r>
              <a:rPr lang="en-US" sz="2600" dirty="0" smtClean="0"/>
              <a:t>e in E*, </a:t>
            </a:r>
          </a:p>
          <a:p>
            <a:pPr marL="514350" indent="-514350">
              <a:buNone/>
            </a:pPr>
            <a:r>
              <a:rPr lang="en-US" sz="2400" dirty="0" smtClean="0"/>
              <a:t>       Pr[all near min-cuts containing e are even in F] is a constant.</a:t>
            </a:r>
          </a:p>
          <a:p>
            <a:pPr marL="514350" indent="-514350">
              <a:buNone/>
            </a:pPr>
            <a:r>
              <a:rPr lang="en-US" sz="2800" dirty="0" smtClean="0"/>
              <a:t>          </a:t>
            </a:r>
          </a:p>
          <a:p>
            <a:pPr marL="514350" indent="-514350">
              <a:buNone/>
            </a:pP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Conclusion	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838200"/>
          <a:ext cx="86868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(STSP)</a:t>
                      </a:r>
                    </a:p>
                    <a:p>
                      <a:endParaRPr lang="en-US" sz="22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 3/2-approximation </a:t>
                      </a:r>
                      <a:r>
                        <a:rPr lang="en-US" sz="1800" b="0" baseline="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1800" b="0" baseline="0" dirty="0" err="1" smtClean="0">
                          <a:solidFill>
                            <a:sysClr val="windowText" lastClr="000000"/>
                          </a:solidFill>
                        </a:rPr>
                        <a:t>Christofides</a:t>
                      </a:r>
                      <a:r>
                        <a:rPr lang="en-US" sz="1800" b="0" baseline="0" dirty="0" smtClean="0">
                          <a:solidFill>
                            <a:sysClr val="windowText" lastClr="000000"/>
                          </a:solidFill>
                        </a:rPr>
                        <a:t> ‘76]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(3/2-</a:t>
                      </a:r>
                      <a:r>
                        <a:rPr lang="el-GR" sz="2200" b="0" baseline="0" dirty="0" smtClean="0">
                          <a:solidFill>
                            <a:sysClr val="windowText" lastClr="000000"/>
                          </a:solidFill>
                        </a:rPr>
                        <a:t>ε</a:t>
                      </a: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)-approximation for graphical </a:t>
                      </a:r>
                      <a:r>
                        <a:rPr lang="en-US" sz="2200" b="0" baseline="0" smtClean="0">
                          <a:solidFill>
                            <a:sysClr val="windowText" lastClr="000000"/>
                          </a:solidFill>
                        </a:rPr>
                        <a:t>TSP [GSS’10</a:t>
                      </a: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]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2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1.461-approximation for graphical TSP [</a:t>
                      </a:r>
                      <a:r>
                        <a:rPr lang="en-US" sz="2200" b="0" baseline="0" dirty="0" err="1" smtClean="0">
                          <a:solidFill>
                            <a:sysClr val="windowText" lastClr="000000"/>
                          </a:solidFill>
                        </a:rPr>
                        <a:t>Momke</a:t>
                      </a: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, Svensson’11]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2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="1" baseline="0" dirty="0" smtClean="0">
                          <a:solidFill>
                            <a:sysClr val="windowText" lastClr="000000"/>
                          </a:solidFill>
                        </a:rPr>
                        <a:t>Conjecture: 4/3-approximation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="1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Conjecture: </a:t>
                      </a:r>
                      <a:r>
                        <a:rPr lang="en-US" sz="2200" b="0" baseline="0" dirty="0" err="1" smtClean="0">
                          <a:solidFill>
                            <a:schemeClr val="tx1"/>
                          </a:solidFill>
                        </a:rPr>
                        <a:t>Christofides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* is a (3/2-</a:t>
                      </a:r>
                      <a:r>
                        <a:rPr lang="el-GR" sz="2200" b="0" baseline="0" dirty="0" smtClean="0">
                          <a:solidFill>
                            <a:schemeClr val="tx1"/>
                          </a:solidFill>
                        </a:rPr>
                        <a:t>ε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)-approximation.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(ATSP)</a:t>
                      </a:r>
                    </a:p>
                    <a:p>
                      <a:endParaRPr lang="en-US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olidFill>
                            <a:sysClr val="windowText" lastClr="000000"/>
                          </a:solidFill>
                        </a:rPr>
                        <a:t>  </a:t>
                      </a:r>
                      <a:r>
                        <a:rPr lang="en-US" sz="2200" b="0" dirty="0" smtClean="0">
                          <a:solidFill>
                            <a:sysClr val="windowText" lastClr="000000"/>
                          </a:solidFill>
                        </a:rPr>
                        <a:t>log</a:t>
                      </a: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 n/log </a:t>
                      </a:r>
                      <a:r>
                        <a:rPr lang="en-US" sz="2200" b="0" baseline="0" dirty="0" err="1" smtClean="0">
                          <a:solidFill>
                            <a:sysClr val="windowText" lastClr="000000"/>
                          </a:solidFill>
                        </a:rPr>
                        <a:t>logn</a:t>
                      </a:r>
                      <a:r>
                        <a:rPr lang="en-US" sz="2200" b="0" baseline="0" dirty="0" smtClean="0">
                          <a:solidFill>
                            <a:sysClr val="windowText" lastClr="000000"/>
                          </a:solidFill>
                        </a:rPr>
                        <a:t> approximation [AGGMS’10]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="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="1" baseline="0" dirty="0" smtClean="0">
                          <a:solidFill>
                            <a:sysClr val="windowText" lastClr="000000"/>
                          </a:solidFill>
                        </a:rPr>
                        <a:t>  Conjecture: O(1)-approximation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and its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620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Given a complete graph G with metric d</a:t>
            </a:r>
          </a:p>
          <a:p>
            <a:r>
              <a:rPr lang="en-US" sz="2600" dirty="0" smtClean="0">
                <a:solidFill>
                  <a:srgbClr val="C00000"/>
                </a:solidFill>
              </a:rPr>
              <a:t>Goal</a:t>
            </a:r>
            <a:r>
              <a:rPr lang="en-US" sz="2600" dirty="0" smtClean="0"/>
              <a:t>: Find a Hamiltonian cycle of shortest length. </a:t>
            </a:r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2514600"/>
          <a:ext cx="8686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(STSP)</a:t>
                      </a:r>
                    </a:p>
                    <a:p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d(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u,v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)=d(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v,u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) for all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u,v</a:t>
                      </a: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3/2-approximation 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Christofides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‘76]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4/3-approximation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PTAS for Euclidean Metric[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Arora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], planar metric[GKP].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(ATSP)</a:t>
                      </a:r>
                    </a:p>
                    <a:p>
                      <a:endParaRPr lang="en-US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d(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u,v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) need not be equal to d(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v,u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olidFill>
                            <a:sysClr val="windowText" lastClr="000000"/>
                          </a:solidFill>
                        </a:rPr>
                        <a:t>  log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n approximation [FGM’82]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O(1)-approximation</a:t>
                      </a:r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and its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620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Given a complete graph G with metric d</a:t>
            </a:r>
          </a:p>
          <a:p>
            <a:r>
              <a:rPr lang="en-US" sz="2600" dirty="0" smtClean="0">
                <a:solidFill>
                  <a:srgbClr val="C00000"/>
                </a:solidFill>
              </a:rPr>
              <a:t>Goal</a:t>
            </a:r>
            <a:r>
              <a:rPr lang="en-US" sz="2600" dirty="0" smtClean="0"/>
              <a:t>: Find a Hamiltonian cycle of shortest length. </a:t>
            </a:r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2514600"/>
          <a:ext cx="86868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(STSP)</a:t>
                      </a:r>
                    </a:p>
                    <a:p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3/2-approximation 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Christofides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‘76]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4/3-approximation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(ATSP)</a:t>
                      </a:r>
                    </a:p>
                    <a:p>
                      <a:endParaRPr lang="en-US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olidFill>
                            <a:sysClr val="windowText" lastClr="000000"/>
                          </a:solidFill>
                        </a:rPr>
                        <a:t>  log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n approximation [FGM’82]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O(1)-approximation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[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Asadpour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Gharan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Goemans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Madry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Saberi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‘10] 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: O(log n/log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log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n)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-approximation </a:t>
                      </a:r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52800" y="3581400"/>
            <a:ext cx="1600200" cy="990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and its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620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Given a complete graph G with metric d</a:t>
            </a:r>
          </a:p>
          <a:p>
            <a:r>
              <a:rPr lang="en-US" sz="2600" dirty="0" smtClean="0">
                <a:solidFill>
                  <a:srgbClr val="C00000"/>
                </a:solidFill>
              </a:rPr>
              <a:t>Goal</a:t>
            </a:r>
            <a:r>
              <a:rPr lang="en-US" sz="2600" dirty="0" smtClean="0"/>
              <a:t>: Find a Hamiltonian cycle of shortest length. </a:t>
            </a:r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2514600"/>
          <a:ext cx="86868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(STSP)</a:t>
                      </a:r>
                    </a:p>
                    <a:p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3/2-approximation 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Christofides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‘76]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4/3-approximation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Gharan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Saberi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S’10]: 3/2-</a:t>
                      </a:r>
                      <a:r>
                        <a:rPr lang="el-GR" sz="2200" baseline="0" dirty="0" smtClean="0">
                          <a:solidFill>
                            <a:sysClr val="windowText" lastClr="000000"/>
                          </a:solidFill>
                        </a:rPr>
                        <a:t>ε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approximation for </a:t>
                      </a:r>
                      <a:r>
                        <a:rPr lang="en-US" sz="2200" i="1" baseline="0" dirty="0" smtClean="0">
                          <a:solidFill>
                            <a:sysClr val="windowText" lastClr="000000"/>
                          </a:solidFill>
                        </a:rPr>
                        <a:t>graphical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TSP.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Asymmetric</a:t>
                      </a:r>
                      <a:r>
                        <a:rPr lang="en-US" sz="2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TSP (ATSP)</a:t>
                      </a:r>
                    </a:p>
                    <a:p>
                      <a:endParaRPr lang="en-US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dirty="0" smtClean="0">
                          <a:solidFill>
                            <a:sysClr val="windowText" lastClr="000000"/>
                          </a:solidFill>
                        </a:rPr>
                        <a:t>  log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n approximation [FGM’82]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 Conjecture: O(1)-approximation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22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[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Asadpour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Gharan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Goemans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Madry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en-US" sz="2200" baseline="0" dirty="0" err="1" smtClean="0">
                          <a:solidFill>
                            <a:sysClr val="windowText" lastClr="000000"/>
                          </a:solidFill>
                        </a:rPr>
                        <a:t>Saberi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 ‘10] 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: O(log n/log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log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n)</a:t>
                      </a:r>
                      <a:r>
                        <a:rPr lang="en-US" sz="2200" baseline="0" dirty="0" smtClean="0">
                          <a:solidFill>
                            <a:sysClr val="windowText" lastClr="000000"/>
                          </a:solidFill>
                        </a:rPr>
                        <a:t>-approximation </a:t>
                      </a:r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352800" y="3581400"/>
            <a:ext cx="1600200" cy="990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3657600" y="4648200"/>
            <a:ext cx="10668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Program for STSP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819400" y="1981200"/>
          <a:ext cx="4068565" cy="2701925"/>
        </p:xfrm>
        <a:graphic>
          <a:graphicData uri="http://schemas.openxmlformats.org/presentationml/2006/ole">
            <p:oleObj spid="_x0000_s1026" name="Equation" r:id="rId3" imgW="1777680" imgH="1180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447800"/>
            <a:ext cx="5092613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b="1" dirty="0" err="1" smtClean="0"/>
              <a:t>Subtour</a:t>
            </a:r>
            <a:r>
              <a:rPr lang="en-US" sz="2200" b="1" dirty="0" smtClean="0"/>
              <a:t> Elimination LP [Held and Karp 70]</a:t>
            </a:r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5257800"/>
            <a:ext cx="78069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LP can be solved efficiently using the ellipsoid algorithm.</a:t>
            </a:r>
          </a:p>
          <a:p>
            <a:r>
              <a:rPr lang="en-US" sz="2600" dirty="0" smtClean="0"/>
              <a:t>Separation Oracle: </a:t>
            </a:r>
            <a:r>
              <a:rPr lang="en-US" sz="2600" dirty="0" err="1" smtClean="0"/>
              <a:t>Mincut</a:t>
            </a:r>
            <a:r>
              <a:rPr lang="en-US" sz="2600" dirty="0" smtClean="0"/>
              <a:t> Algorithm!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Program for ATSP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752600" y="2057400"/>
          <a:ext cx="5562600" cy="2576707"/>
        </p:xfrm>
        <a:graphic>
          <a:graphicData uri="http://schemas.openxmlformats.org/presentationml/2006/ole">
            <p:oleObj spid="_x0000_s119810" name="Equation" r:id="rId3" imgW="2616120" imgH="12189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447800"/>
            <a:ext cx="5092613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b="1" dirty="0" err="1" smtClean="0"/>
              <a:t>Subtour</a:t>
            </a:r>
            <a:r>
              <a:rPr lang="en-US" sz="2200" b="1" dirty="0" smtClean="0"/>
              <a:t> Elimination LP [Held and Karp 70]</a:t>
            </a:r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5257800"/>
            <a:ext cx="780694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LP can be solved efficiently using the ellipsoid algorithm.</a:t>
            </a:r>
          </a:p>
          <a:p>
            <a:r>
              <a:rPr lang="en-US" sz="2600" dirty="0" smtClean="0"/>
              <a:t>Separation Oracle: </a:t>
            </a:r>
            <a:r>
              <a:rPr lang="en-US" sz="2600" dirty="0" err="1" smtClean="0"/>
              <a:t>Mincut</a:t>
            </a:r>
            <a:r>
              <a:rPr lang="en-US" sz="2600" dirty="0" smtClean="0"/>
              <a:t> Algorithm!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LP and Spanning tree polyhedron</a:t>
            </a:r>
            <a:endParaRPr lang="en-US" dirty="0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>
            <p:ph idx="1"/>
          </p:nvPr>
        </p:nvGraphicFramePr>
        <p:xfrm>
          <a:off x="609600" y="1828800"/>
          <a:ext cx="7460343" cy="609600"/>
        </p:xfrm>
        <a:graphic>
          <a:graphicData uri="http://schemas.openxmlformats.org/presentationml/2006/ole">
            <p:oleObj spid="_x0000_s121858" name="Equation" r:id="rId3" imgW="1955520" imgH="2664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71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 write x* as a convex combination of spanning trees. </a:t>
            </a:r>
            <a:endParaRPr lang="en-US" sz="2400" dirty="0"/>
          </a:p>
        </p:txBody>
      </p:sp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2406650" y="3270250"/>
          <a:ext cx="4332288" cy="2698750"/>
        </p:xfrm>
        <a:graphic>
          <a:graphicData uri="http://schemas.openxmlformats.org/presentationml/2006/ole">
            <p:oleObj spid="_x0000_s121859" name="Equation" r:id="rId4" imgW="1752480" imgH="10792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667000"/>
            <a:ext cx="69356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Select a spanning tree F =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entropy is maximized.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HIT@YOVJMK0FUVWXY5MJ" val="331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</TotalTime>
  <Words>1592</Words>
  <Application>Microsoft Office PowerPoint</Application>
  <PresentationFormat>On-screen Show (4:3)</PresentationFormat>
  <Paragraphs>240</Paragraphs>
  <Slides>33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Approximation Algorithms for TSP</vt:lpstr>
      <vt:lpstr>Traveling Salesman Problem</vt:lpstr>
      <vt:lpstr>Slide 3</vt:lpstr>
      <vt:lpstr>TSP and its variants</vt:lpstr>
      <vt:lpstr>TSP and its variants</vt:lpstr>
      <vt:lpstr>TSP and its variants</vt:lpstr>
      <vt:lpstr>Linear Program for STSP</vt:lpstr>
      <vt:lpstr>Linear Program for ATSP</vt:lpstr>
      <vt:lpstr>LP and Spanning tree polyhedron</vt:lpstr>
      <vt:lpstr>Max entropy distributions</vt:lpstr>
      <vt:lpstr>Christofides* Algorithm</vt:lpstr>
      <vt:lpstr>Christofides* Algorithm</vt:lpstr>
      <vt:lpstr>Christofides* Algorithm</vt:lpstr>
      <vt:lpstr>ATSP</vt:lpstr>
      <vt:lpstr>Technique</vt:lpstr>
      <vt:lpstr>Proof Overview</vt:lpstr>
      <vt:lpstr>STSP</vt:lpstr>
      <vt:lpstr>Technique</vt:lpstr>
      <vt:lpstr>Augmentation Problem</vt:lpstr>
      <vt:lpstr>Even Edges and Even Trees</vt:lpstr>
      <vt:lpstr>Slide 21</vt:lpstr>
      <vt:lpstr>Structure Theorem</vt:lpstr>
      <vt:lpstr>Christofides** Algorithm</vt:lpstr>
      <vt:lpstr>Structure of Near Min-cuts</vt:lpstr>
      <vt:lpstr>Structure Theorem II</vt:lpstr>
      <vt:lpstr>Structure Theorem</vt:lpstr>
      <vt:lpstr>Good to Even Edges</vt:lpstr>
      <vt:lpstr>Better Concentration</vt:lpstr>
      <vt:lpstr>Strongly Rayleigh Measures</vt:lpstr>
      <vt:lpstr>Conditioning and Concentration</vt:lpstr>
      <vt:lpstr>Structure Theorem</vt:lpstr>
      <vt:lpstr>Conclusion 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Randomized Rounding for TSP</dc:title>
  <dc:creator>Mohit</dc:creator>
  <cp:lastModifiedBy>Mohit</cp:lastModifiedBy>
  <cp:revision>440</cp:revision>
  <dcterms:created xsi:type="dcterms:W3CDTF">2011-01-03T07:46:02Z</dcterms:created>
  <dcterms:modified xsi:type="dcterms:W3CDTF">2011-06-17T15:11:28Z</dcterms:modified>
</cp:coreProperties>
</file>