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</p:sldMasterIdLst>
  <p:notesMasterIdLst>
    <p:notesMasterId r:id="rId52"/>
  </p:notesMasterIdLst>
  <p:sldIdLst>
    <p:sldId id="256" r:id="rId5"/>
    <p:sldId id="370" r:id="rId6"/>
    <p:sldId id="400" r:id="rId7"/>
    <p:sldId id="407" r:id="rId8"/>
    <p:sldId id="371" r:id="rId9"/>
    <p:sldId id="372" r:id="rId10"/>
    <p:sldId id="373" r:id="rId11"/>
    <p:sldId id="374" r:id="rId12"/>
    <p:sldId id="318" r:id="rId13"/>
    <p:sldId id="361" r:id="rId14"/>
    <p:sldId id="362" r:id="rId15"/>
    <p:sldId id="359" r:id="rId16"/>
    <p:sldId id="328" r:id="rId17"/>
    <p:sldId id="333" r:id="rId18"/>
    <p:sldId id="320" r:id="rId19"/>
    <p:sldId id="375" r:id="rId20"/>
    <p:sldId id="323" r:id="rId21"/>
    <p:sldId id="334" r:id="rId22"/>
    <p:sldId id="337" r:id="rId23"/>
    <p:sldId id="336" r:id="rId24"/>
    <p:sldId id="335" r:id="rId25"/>
    <p:sldId id="347" r:id="rId26"/>
    <p:sldId id="364" r:id="rId27"/>
    <p:sldId id="377" r:id="rId28"/>
    <p:sldId id="401" r:id="rId29"/>
    <p:sldId id="378" r:id="rId30"/>
    <p:sldId id="379" r:id="rId31"/>
    <p:sldId id="380" r:id="rId32"/>
    <p:sldId id="383" r:id="rId33"/>
    <p:sldId id="384" r:id="rId34"/>
    <p:sldId id="385" r:id="rId35"/>
    <p:sldId id="381" r:id="rId36"/>
    <p:sldId id="382" r:id="rId37"/>
    <p:sldId id="386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402" r:id="rId48"/>
    <p:sldId id="403" r:id="rId49"/>
    <p:sldId id="405" r:id="rId50"/>
    <p:sldId id="406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 autoAdjust="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E722EF-AE8C-42EA-A235-848FD38C4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D18A-8A39-4A94-8A39-92B1F0B33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F580A-8131-4AA3-B5DF-CC8CB1ACD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02905-61B1-423C-8140-A17E68E27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0EDCD-74D6-4075-A6F1-7082BA02CA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0EDCD-74D6-4075-A6F1-7082BA02CA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0EDCD-74D6-4075-A6F1-7082BA02CA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4C713-4139-46A7-9F71-D8C1EEF84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7BCD0-D068-4C59-8C52-416F5E91E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8D6E7-4027-4E45-A43B-FF43FCB3F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06B2-82E7-4F44-867F-696C3BD09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FCC1-C4AA-4054-9DE3-0DEF98C8B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1CCA1-F2F1-4FB2-A615-0F81A632D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F74CE-AB85-4CFF-BD51-99DEAA7F2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473C3-B2DA-475D-AD51-9DAB04FCD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85908F52-2465-43DF-905A-F6CE5FC3A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302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824B9D16-BB58-4281-B243-26D641C3E54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1" name="Freeform 7"/>
          <p:cNvSpPr>
            <a:spLocks noChangeArrowheads="1"/>
          </p:cNvSpPr>
          <p:nvPr/>
        </p:nvSpPr>
        <p:spPr bwMode="auto">
          <a:xfrm>
            <a:off x="381000" y="3048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302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824B9D16-BB58-4281-B243-26D641C3E54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1" name="Freeform 7"/>
          <p:cNvSpPr>
            <a:spLocks noChangeArrowheads="1"/>
          </p:cNvSpPr>
          <p:nvPr/>
        </p:nvSpPr>
        <p:spPr bwMode="auto">
          <a:xfrm>
            <a:off x="381000" y="3048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302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824B9D16-BB58-4281-B243-26D641C3E54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1" name="Freeform 7"/>
          <p:cNvSpPr>
            <a:spLocks noChangeArrowheads="1"/>
          </p:cNvSpPr>
          <p:nvPr/>
        </p:nvSpPr>
        <p:spPr bwMode="auto">
          <a:xfrm>
            <a:off x="381000" y="3048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9DFAEB-A522-4961-89D2-B2B8BCEF716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458200" cy="2133600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chemeClr val="accent2"/>
                </a:solidFill>
              </a:rPr>
              <a:t>Approximation in Algorithmic Game Theory</a:t>
            </a:r>
            <a:br>
              <a:rPr lang="en-US" sz="5400" dirty="0" smtClean="0">
                <a:solidFill>
                  <a:schemeClr val="accent2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Robust Approximation Bounds for </a:t>
            </a:r>
            <a:r>
              <a:rPr lang="en-US" sz="4000" dirty="0" err="1" smtClean="0">
                <a:solidFill>
                  <a:schemeClr val="accent1"/>
                </a:solidFill>
              </a:rPr>
              <a:t>Equilibria</a:t>
            </a:r>
            <a:r>
              <a:rPr lang="en-US" sz="4000" dirty="0" smtClean="0">
                <a:solidFill>
                  <a:schemeClr val="accent1"/>
                </a:solidFill>
              </a:rPr>
              <a:t> and Auctions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Tim </a:t>
            </a:r>
            <a:r>
              <a:rPr lang="en-US" sz="4000" dirty="0" err="1" smtClean="0"/>
              <a:t>Roughgarden</a:t>
            </a:r>
            <a:endParaRPr lang="en-US" sz="4000" dirty="0" smtClean="0"/>
          </a:p>
          <a:p>
            <a:pPr eaLnBrk="1" hangingPunct="1"/>
            <a:r>
              <a:rPr lang="en-US" sz="4000" dirty="0" smtClean="0"/>
              <a:t>Stanford University</a:t>
            </a:r>
          </a:p>
          <a:p>
            <a:pPr eaLnBrk="1" hangingPunct="1"/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180AB-7BEF-446D-83FC-C8A129C6CF1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Need for Robustness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Meaning of a POA bound: </a:t>
            </a:r>
            <a:r>
              <a:rPr lang="en-US" i="1" dirty="0" smtClean="0"/>
              <a:t>if</a:t>
            </a:r>
            <a:r>
              <a:rPr lang="en-US" dirty="0" smtClean="0"/>
              <a:t> the game is at an equilibrium, </a:t>
            </a:r>
            <a:r>
              <a:rPr lang="en-US" i="1" dirty="0" smtClean="0"/>
              <a:t>then</a:t>
            </a:r>
            <a:r>
              <a:rPr lang="en-US" dirty="0" smtClean="0"/>
              <a:t> outcome is near-optimal.</a:t>
            </a:r>
          </a:p>
          <a:p>
            <a:pPr lvl="4" eaLnBrk="1" hangingPunct="1"/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what if can’t reach equilibrium?</a:t>
            </a:r>
          </a:p>
          <a:p>
            <a:pPr eaLnBrk="1" hangingPunct="1"/>
            <a:r>
              <a:rPr lang="en-US" dirty="0" smtClean="0"/>
              <a:t>(pure) equilibrium might not exist</a:t>
            </a:r>
          </a:p>
          <a:p>
            <a:pPr eaLnBrk="1" hangingPunct="1"/>
            <a:r>
              <a:rPr lang="en-US" dirty="0" smtClean="0"/>
              <a:t>might be hard to compute, even centrally</a:t>
            </a:r>
          </a:p>
          <a:p>
            <a:pPr lvl="1" eaLnBrk="1" hangingPunct="1"/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err="1" smtClean="0">
                <a:solidFill>
                  <a:srgbClr val="00B050"/>
                </a:solidFill>
              </a:rPr>
              <a:t>Fabrikant</a:t>
            </a:r>
            <a:r>
              <a:rPr lang="en-US" sz="2000" dirty="0" smtClean="0">
                <a:solidFill>
                  <a:srgbClr val="00B050"/>
                </a:solidFill>
              </a:rPr>
              <a:t>/Papadimitriou/</a:t>
            </a:r>
            <a:r>
              <a:rPr lang="en-US" sz="2000" dirty="0" err="1" smtClean="0">
                <a:solidFill>
                  <a:srgbClr val="00B050"/>
                </a:solidFill>
              </a:rPr>
              <a:t>Talwar</a:t>
            </a:r>
            <a:r>
              <a:rPr lang="en-US" sz="2000" dirty="0" smtClean="0">
                <a:solidFill>
                  <a:srgbClr val="00B050"/>
                </a:solidFill>
              </a:rPr>
              <a:t>], [</a:t>
            </a:r>
            <a:r>
              <a:rPr lang="en-US" sz="2000" dirty="0" err="1" smtClean="0">
                <a:solidFill>
                  <a:srgbClr val="00B050"/>
                </a:solidFill>
              </a:rPr>
              <a:t>Daskalakis</a:t>
            </a:r>
            <a:r>
              <a:rPr lang="en-US" sz="2000" dirty="0" smtClean="0">
                <a:solidFill>
                  <a:srgbClr val="00B050"/>
                </a:solidFill>
              </a:rPr>
              <a:t>/ </a:t>
            </a:r>
            <a:r>
              <a:rPr lang="en-US" sz="2000" dirty="0" err="1" smtClean="0">
                <a:solidFill>
                  <a:srgbClr val="00B050"/>
                </a:solidFill>
              </a:rPr>
              <a:t>Goldbeg</a:t>
            </a:r>
            <a:r>
              <a:rPr lang="en-US" sz="2000" dirty="0" smtClean="0">
                <a:solidFill>
                  <a:srgbClr val="00B050"/>
                </a:solidFill>
              </a:rPr>
              <a:t>/Papadimitriou], [Chen/Deng/</a:t>
            </a:r>
            <a:r>
              <a:rPr lang="en-US" sz="2000" dirty="0" err="1" smtClean="0">
                <a:solidFill>
                  <a:srgbClr val="00B050"/>
                </a:solidFill>
              </a:rPr>
              <a:t>Teng</a:t>
            </a:r>
            <a:r>
              <a:rPr lang="en-US" sz="2000" dirty="0" smtClean="0">
                <a:solidFill>
                  <a:srgbClr val="00B050"/>
                </a:solidFill>
              </a:rPr>
              <a:t>], etc.</a:t>
            </a:r>
          </a:p>
          <a:p>
            <a:pPr eaLnBrk="1" hangingPunct="1"/>
            <a:r>
              <a:rPr lang="en-US" dirty="0" smtClean="0"/>
              <a:t>might be hard to learn in a distributed way</a:t>
            </a:r>
          </a:p>
          <a:p>
            <a:pPr lvl="5"/>
            <a:endParaRPr lang="en-US" dirty="0" smtClean="0"/>
          </a:p>
          <a:p>
            <a:pPr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Worry: </a:t>
            </a:r>
            <a:r>
              <a:rPr lang="en-US" dirty="0" smtClean="0"/>
              <a:t>are our POA bounds “meaningless”?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180AB-7BEF-446D-83FC-C8A129C6CF19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Robust POA Bounds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High-Level Goal: </a:t>
            </a:r>
            <a:r>
              <a:rPr lang="en-US" dirty="0" smtClean="0"/>
              <a:t>worst-case bounds that apply </a:t>
            </a:r>
            <a:r>
              <a:rPr lang="en-US" i="1" dirty="0" smtClean="0"/>
              <a:t>even to non-equilibrium outcomes!</a:t>
            </a:r>
            <a:r>
              <a:rPr lang="en-US" dirty="0" smtClean="0"/>
              <a:t> </a:t>
            </a:r>
            <a:endParaRPr lang="en-US" sz="2400" dirty="0" smtClean="0"/>
          </a:p>
          <a:p>
            <a:pPr eaLnBrk="1" hangingPunct="1"/>
            <a:r>
              <a:rPr lang="en-US" dirty="0" smtClean="0"/>
              <a:t>best-response dynamics, pre-convergence</a:t>
            </a:r>
          </a:p>
          <a:p>
            <a:pPr lvl="1" eaLnBrk="1" hangingPunct="1"/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err="1" smtClean="0">
                <a:solidFill>
                  <a:srgbClr val="00B050"/>
                </a:solidFill>
              </a:rPr>
              <a:t>Mirrokni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Vetta</a:t>
            </a:r>
            <a:r>
              <a:rPr lang="en-US" sz="2000" dirty="0" smtClean="0">
                <a:solidFill>
                  <a:srgbClr val="00B050"/>
                </a:solidFill>
              </a:rPr>
              <a:t> 04], [</a:t>
            </a:r>
            <a:r>
              <a:rPr lang="en-US" sz="2000" dirty="0" err="1" smtClean="0">
                <a:solidFill>
                  <a:srgbClr val="00B050"/>
                </a:solidFill>
              </a:rPr>
              <a:t>Goemans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Mirrokni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Vetta</a:t>
            </a:r>
            <a:r>
              <a:rPr lang="en-US" sz="2000" dirty="0" smtClean="0">
                <a:solidFill>
                  <a:srgbClr val="00B050"/>
                </a:solidFill>
              </a:rPr>
              <a:t> 05], [</a:t>
            </a:r>
            <a:r>
              <a:rPr lang="en-US" sz="2000" dirty="0" err="1" smtClean="0">
                <a:solidFill>
                  <a:srgbClr val="00B050"/>
                </a:solidFill>
              </a:rPr>
              <a:t>Awerbuch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Azar</a:t>
            </a:r>
            <a:r>
              <a:rPr lang="en-US" sz="2000" dirty="0" smtClean="0">
                <a:solidFill>
                  <a:srgbClr val="00B050"/>
                </a:solidFill>
              </a:rPr>
              <a:t>/Epstein/</a:t>
            </a:r>
            <a:r>
              <a:rPr lang="en-US" sz="2000" dirty="0" err="1" smtClean="0">
                <a:solidFill>
                  <a:srgbClr val="00B050"/>
                </a:solidFill>
              </a:rPr>
              <a:t>Mirrokni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Skopalik</a:t>
            </a:r>
            <a:r>
              <a:rPr lang="en-US" sz="2000" dirty="0" smtClean="0">
                <a:solidFill>
                  <a:srgbClr val="00B050"/>
                </a:solidFill>
              </a:rPr>
              <a:t> 08]</a:t>
            </a:r>
          </a:p>
          <a:p>
            <a:pPr eaLnBrk="1" hangingPunct="1"/>
            <a:r>
              <a:rPr lang="en-US" dirty="0" smtClean="0"/>
              <a:t>correlated </a:t>
            </a:r>
            <a:r>
              <a:rPr lang="en-US" dirty="0" err="1" smtClean="0"/>
              <a:t>equilibria</a:t>
            </a:r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B050"/>
                </a:solidFill>
              </a:rPr>
              <a:t>[Christodoulou/</a:t>
            </a:r>
            <a:r>
              <a:rPr lang="en-US" dirty="0" err="1" smtClean="0">
                <a:solidFill>
                  <a:srgbClr val="00B050"/>
                </a:solidFill>
              </a:rPr>
              <a:t>Koutsoupias</a:t>
            </a:r>
            <a:r>
              <a:rPr lang="en-US" dirty="0" smtClean="0">
                <a:solidFill>
                  <a:srgbClr val="00B050"/>
                </a:solidFill>
              </a:rPr>
              <a:t> 05]</a:t>
            </a:r>
          </a:p>
          <a:p>
            <a:pPr eaLnBrk="1" hangingPunct="1"/>
            <a:r>
              <a:rPr lang="en-US" dirty="0" smtClean="0"/>
              <a:t>coarse correlated </a:t>
            </a:r>
            <a:r>
              <a:rPr lang="en-US" dirty="0" err="1" smtClean="0"/>
              <a:t>equilibria</a:t>
            </a:r>
            <a:r>
              <a:rPr lang="en-US" dirty="0" smtClean="0"/>
              <a:t> aka “price of total anarchy” aka “no-regret players”</a:t>
            </a:r>
          </a:p>
          <a:p>
            <a:pPr lvl="1" eaLnBrk="1" hangingPunct="1"/>
            <a:r>
              <a:rPr lang="en-US" sz="2000" dirty="0" smtClean="0">
                <a:solidFill>
                  <a:srgbClr val="00B050"/>
                </a:solidFill>
              </a:rPr>
              <a:t>[Blum/Even-Dar/</a:t>
            </a:r>
            <a:r>
              <a:rPr lang="en-US" sz="2000" dirty="0" err="1" smtClean="0">
                <a:solidFill>
                  <a:srgbClr val="00B050"/>
                </a:solidFill>
              </a:rPr>
              <a:t>Ligett</a:t>
            </a:r>
            <a:r>
              <a:rPr lang="en-US" sz="2000" dirty="0" smtClean="0">
                <a:solidFill>
                  <a:srgbClr val="00B050"/>
                </a:solidFill>
              </a:rPr>
              <a:t> 06], [Blum/</a:t>
            </a:r>
            <a:r>
              <a:rPr lang="en-US" sz="2000" dirty="0" err="1" smtClean="0">
                <a:solidFill>
                  <a:srgbClr val="00B050"/>
                </a:solidFill>
              </a:rPr>
              <a:t>Hajiaghayi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Ligett</a:t>
            </a:r>
            <a:r>
              <a:rPr lang="en-US" sz="2000" dirty="0" smtClean="0">
                <a:solidFill>
                  <a:srgbClr val="00B050"/>
                </a:solidFill>
              </a:rPr>
              <a:t>/Roth 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180AB-7BEF-446D-83FC-C8A129C6CF1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Abstract Setup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n players, each picks a strategy </a:t>
            </a:r>
            <a:r>
              <a:rPr lang="en-US" dirty="0" err="1" smtClean="0">
                <a:solidFill>
                  <a:schemeClr val="accent2"/>
                </a:solidFill>
              </a:rPr>
              <a:t>s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endParaRPr lang="en-US" baseline="-250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dirty="0" smtClean="0"/>
              <a:t>player </a:t>
            </a:r>
            <a:r>
              <a:rPr lang="en-US" dirty="0" err="1" smtClean="0"/>
              <a:t>i</a:t>
            </a:r>
            <a:r>
              <a:rPr lang="en-US" dirty="0" smtClean="0"/>
              <a:t> incurs a cost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lvl="4" eaLnBrk="1" hangingPunct="1"/>
            <a:endParaRPr lang="en-US" dirty="0" smtClean="0">
              <a:solidFill>
                <a:srgbClr val="FF0000"/>
              </a:solidFill>
            </a:endParaRPr>
          </a:p>
          <a:p>
            <a:pPr lvl="4"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Important Assumption:</a:t>
            </a:r>
            <a:r>
              <a:rPr lang="en-US" dirty="0" smtClean="0"/>
              <a:t> objective function is 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 :=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Key Definition: </a:t>
            </a:r>
            <a:r>
              <a:rPr lang="en-US" dirty="0" smtClean="0"/>
              <a:t>A game is </a:t>
            </a:r>
            <a:r>
              <a:rPr lang="en-US" i="1" dirty="0" smtClean="0">
                <a:solidFill>
                  <a:srgbClr val="00B050"/>
                </a:solidFill>
              </a:rPr>
              <a:t>(</a:t>
            </a:r>
            <a:r>
              <a:rPr lang="el-GR" i="1" dirty="0" smtClean="0">
                <a:solidFill>
                  <a:srgbClr val="00B050"/>
                </a:solidFill>
              </a:rPr>
              <a:t>λ</a:t>
            </a:r>
            <a:r>
              <a:rPr lang="en-US" i="1" dirty="0" smtClean="0">
                <a:solidFill>
                  <a:srgbClr val="00B050"/>
                </a:solidFill>
              </a:rPr>
              <a:t>,</a:t>
            </a:r>
            <a:r>
              <a:rPr lang="el-GR" i="1" dirty="0" smtClean="0">
                <a:solidFill>
                  <a:srgbClr val="00B050"/>
                </a:solidFill>
              </a:rPr>
              <a:t>μ</a:t>
            </a:r>
            <a:r>
              <a:rPr lang="en-US" i="1" dirty="0" smtClean="0">
                <a:solidFill>
                  <a:srgbClr val="00B050"/>
                </a:solidFill>
              </a:rPr>
              <a:t>)-smooth  </a:t>
            </a:r>
            <a:r>
              <a:rPr lang="en-US" dirty="0" smtClean="0"/>
              <a:t>if, for every pair </a:t>
            </a:r>
            <a:r>
              <a:rPr lang="en-US" b="1" dirty="0" err="1" smtClean="0"/>
              <a:t>s</a:t>
            </a:r>
            <a:r>
              <a:rPr lang="en-US" dirty="0" err="1" smtClean="0"/>
              <a:t>,</a:t>
            </a:r>
            <a:r>
              <a:rPr lang="en-US" b="1" dirty="0" err="1" smtClean="0"/>
              <a:t>s</a:t>
            </a:r>
            <a:r>
              <a:rPr lang="en-US" b="1" baseline="30000" dirty="0" smtClean="0"/>
              <a:t>* </a:t>
            </a:r>
            <a:r>
              <a:rPr lang="en-US" dirty="0" smtClean="0"/>
              <a:t>outcomes (</a:t>
            </a:r>
            <a:r>
              <a:rPr lang="el-GR" dirty="0" smtClean="0"/>
              <a:t>λ </a:t>
            </a:r>
            <a:r>
              <a:rPr lang="en-US" dirty="0" smtClean="0"/>
              <a:t>&gt; 0; </a:t>
            </a:r>
            <a:r>
              <a:rPr lang="el-GR" dirty="0" smtClean="0"/>
              <a:t>μ</a:t>
            </a:r>
            <a:r>
              <a:rPr lang="en-US" dirty="0" smtClean="0"/>
              <a:t> &lt; 1):</a:t>
            </a:r>
          </a:p>
          <a:p>
            <a:pPr lvl="4"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    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err="1" smtClean="0">
                <a:solidFill>
                  <a:schemeClr val="accent2"/>
                </a:solidFill>
              </a:rPr>
              <a:t>,s</a:t>
            </a:r>
            <a:r>
              <a:rPr lang="en-US" baseline="-25000" dirty="0" err="1" smtClean="0">
                <a:solidFill>
                  <a:schemeClr val="accent2"/>
                </a:solidFill>
              </a:rPr>
              <a:t>-i</a:t>
            </a:r>
            <a:r>
              <a:rPr lang="en-US" dirty="0" smtClean="0">
                <a:solidFill>
                  <a:schemeClr val="accent2"/>
                </a:solidFill>
              </a:rPr>
              <a:t>) ≤  </a:t>
            </a:r>
            <a:r>
              <a:rPr lang="el-GR" dirty="0" smtClean="0">
                <a:solidFill>
                  <a:schemeClr val="accent2"/>
                </a:solidFill>
              </a:rPr>
              <a:t>λ●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dirty="0" smtClean="0">
                <a:solidFill>
                  <a:schemeClr val="accent2"/>
                </a:solidFill>
              </a:rPr>
              <a:t>) + </a:t>
            </a:r>
            <a:r>
              <a:rPr lang="el-GR" dirty="0" smtClean="0">
                <a:solidFill>
                  <a:schemeClr val="accent2"/>
                </a:solidFill>
              </a:rPr>
              <a:t>μ●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    </a:t>
            </a:r>
            <a:r>
              <a:rPr lang="en-US" dirty="0" smtClean="0"/>
              <a:t>[(*)]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1C6FE2-029B-4B1F-9E9D-53DDFE1A79E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Smooth =&gt; POA Bound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Next:</a:t>
            </a:r>
            <a:r>
              <a:rPr lang="en-US" smtClean="0"/>
              <a:t> “canonical” way to upper bound POA (via a smoothness argument).</a:t>
            </a:r>
            <a:endParaRPr 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mtClean="0"/>
              <a:t>notation: 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smtClean="0"/>
              <a:t> = a Nash eq;</a:t>
            </a:r>
            <a:r>
              <a:rPr lang="en-US" b="1" smtClean="0">
                <a:solidFill>
                  <a:schemeClr val="accent2"/>
                </a:solidFill>
              </a:rPr>
              <a:t> 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= optimal</a:t>
            </a:r>
            <a:endParaRPr lang="en-US" smtClean="0">
              <a:solidFill>
                <a:schemeClr val="accent2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Assuming (</a:t>
            </a:r>
            <a:r>
              <a:rPr lang="el-GR" smtClean="0">
                <a:solidFill>
                  <a:srgbClr val="FF0000"/>
                </a:solidFill>
              </a:rPr>
              <a:t>λ</a:t>
            </a:r>
            <a:r>
              <a:rPr lang="en-US" smtClean="0">
                <a:solidFill>
                  <a:srgbClr val="FF0000"/>
                </a:solidFill>
              </a:rPr>
              <a:t>,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)-smooth: </a:t>
            </a:r>
          </a:p>
          <a:p>
            <a:pPr lvl="4"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smtClean="0">
                <a:solidFill>
                  <a:schemeClr val="accent2"/>
                </a:solidFill>
              </a:rPr>
              <a:t>)  = 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smtClean="0">
                <a:solidFill>
                  <a:schemeClr val="accent2"/>
                </a:solidFill>
              </a:rPr>
              <a:t>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smtClean="0">
                <a:solidFill>
                  <a:schemeClr val="accent2"/>
                </a:solidFill>
              </a:rPr>
              <a:t>)	               </a:t>
            </a:r>
            <a:r>
              <a:rPr lang="en-US" smtClean="0"/>
              <a:t>[defn of cost]</a:t>
            </a:r>
            <a:r>
              <a:rPr lang="en-US" smtClean="0">
                <a:solidFill>
                  <a:schemeClr val="accent2"/>
                </a:solidFill>
              </a:rPr>
              <a:t>               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     ≤ 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smtClean="0">
                <a:solidFill>
                  <a:schemeClr val="accent2"/>
                </a:solidFill>
              </a:rPr>
              <a:t>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aseline="-25000" smtClean="0">
                <a:solidFill>
                  <a:schemeClr val="accent2"/>
                </a:solidFill>
              </a:rPr>
              <a:t>-i</a:t>
            </a:r>
            <a:r>
              <a:rPr lang="en-US" smtClean="0">
                <a:solidFill>
                  <a:schemeClr val="accent2"/>
                </a:solidFill>
              </a:rPr>
              <a:t>)                 </a:t>
            </a:r>
            <a:r>
              <a:rPr lang="en-US" smtClean="0"/>
              <a:t>[</a:t>
            </a:r>
            <a:r>
              <a:rPr lang="en-US" b="1" smtClean="0"/>
              <a:t>s </a:t>
            </a:r>
            <a:r>
              <a:rPr lang="en-US" smtClean="0"/>
              <a:t>a Nash eq]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     ≤  </a:t>
            </a:r>
            <a:r>
              <a:rPr lang="el-GR" smtClean="0">
                <a:solidFill>
                  <a:schemeClr val="accent2"/>
                </a:solidFill>
              </a:rPr>
              <a:t>λ●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>
                <a:solidFill>
                  <a:schemeClr val="accent2"/>
                </a:solidFill>
              </a:rPr>
              <a:t>) + </a:t>
            </a:r>
            <a:r>
              <a:rPr lang="el-GR" smtClean="0">
                <a:solidFill>
                  <a:schemeClr val="accent2"/>
                </a:solidFill>
              </a:rPr>
              <a:t>μ●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smtClean="0">
                <a:solidFill>
                  <a:schemeClr val="accent2"/>
                </a:solidFill>
              </a:rPr>
              <a:t>)      </a:t>
            </a:r>
            <a:r>
              <a:rPr lang="en-US" smtClean="0"/>
              <a:t>[(*)]</a:t>
            </a:r>
            <a:endParaRPr lang="en-US" smtClean="0">
              <a:solidFill>
                <a:srgbClr val="FF0000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Then:</a:t>
            </a:r>
            <a:r>
              <a:rPr lang="en-US" smtClean="0"/>
              <a:t> POA (of pure Nash eq) ≤ </a:t>
            </a:r>
            <a:r>
              <a:rPr lang="el-GR" smtClean="0"/>
              <a:t>λ</a:t>
            </a:r>
            <a:r>
              <a:rPr lang="en-US" smtClean="0"/>
              <a:t>/(1-</a:t>
            </a:r>
            <a:r>
              <a:rPr lang="el-GR" smtClean="0"/>
              <a:t>μ</a:t>
            </a:r>
            <a:r>
              <a:rPr lang="en-US" smtClean="0"/>
              <a:t>).</a:t>
            </a:r>
          </a:p>
          <a:p>
            <a:pPr lvl="4" eaLnBrk="1" hangingPunct="1"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06727B-9B80-46CD-BBBB-42963A0C223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Why Is Smoothness Stronger?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Key point:</a:t>
            </a:r>
            <a:r>
              <a:rPr lang="en-US" dirty="0" smtClean="0"/>
              <a:t> to derive POA bound, only needed</a:t>
            </a:r>
          </a:p>
          <a:p>
            <a:pPr lvl="4"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  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err="1" smtClean="0">
                <a:solidFill>
                  <a:schemeClr val="accent2"/>
                </a:solidFill>
              </a:rPr>
              <a:t>,s</a:t>
            </a:r>
            <a:r>
              <a:rPr lang="en-US" baseline="-25000" dirty="0" err="1" smtClean="0">
                <a:solidFill>
                  <a:schemeClr val="accent2"/>
                </a:solidFill>
              </a:rPr>
              <a:t>-i</a:t>
            </a:r>
            <a:r>
              <a:rPr lang="en-US" dirty="0" smtClean="0">
                <a:solidFill>
                  <a:schemeClr val="accent2"/>
                </a:solidFill>
              </a:rPr>
              <a:t>) ≤  </a:t>
            </a:r>
            <a:r>
              <a:rPr lang="el-GR" dirty="0" smtClean="0">
                <a:solidFill>
                  <a:schemeClr val="accent2"/>
                </a:solidFill>
              </a:rPr>
              <a:t>λ●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dirty="0" smtClean="0">
                <a:solidFill>
                  <a:schemeClr val="accent2"/>
                </a:solidFill>
              </a:rPr>
              <a:t>) + </a:t>
            </a:r>
            <a:r>
              <a:rPr lang="el-GR" dirty="0" smtClean="0">
                <a:solidFill>
                  <a:schemeClr val="accent2"/>
                </a:solidFill>
              </a:rPr>
              <a:t>μ●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    </a:t>
            </a:r>
            <a:r>
              <a:rPr lang="en-US" dirty="0" smtClean="0"/>
              <a:t>[(*)]</a:t>
            </a:r>
          </a:p>
          <a:p>
            <a:pPr lvl="4" eaLnBrk="1" hangingPunct="1"/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/>
              <a:t>to hold in special case where 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/>
              <a:t> = a Nash </a:t>
            </a:r>
            <a:r>
              <a:rPr lang="en-US" dirty="0" err="1" smtClean="0"/>
              <a:t>eq</a:t>
            </a:r>
            <a:r>
              <a:rPr lang="en-US" dirty="0" smtClean="0"/>
              <a:t> and</a:t>
            </a:r>
            <a:r>
              <a:rPr lang="en-US" b="1" dirty="0" smtClean="0">
                <a:solidFill>
                  <a:schemeClr val="accent2"/>
                </a:solidFill>
              </a:rPr>
              <a:t> 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dirty="0" smtClean="0"/>
              <a:t> = optimal.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Smoothness: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requires (*) for </a:t>
            </a:r>
            <a:r>
              <a:rPr lang="en-US" i="1" dirty="0" smtClean="0"/>
              <a:t>every</a:t>
            </a:r>
            <a:r>
              <a:rPr lang="en-US" dirty="0" smtClean="0"/>
              <a:t> pair </a:t>
            </a:r>
            <a:r>
              <a:rPr lang="en-US" b="1" dirty="0" err="1" smtClean="0"/>
              <a:t>s</a:t>
            </a:r>
            <a:r>
              <a:rPr lang="en-US" dirty="0" err="1" smtClean="0"/>
              <a:t>,</a:t>
            </a:r>
            <a:r>
              <a:rPr lang="en-US" b="1" dirty="0" err="1" smtClean="0"/>
              <a:t>s</a:t>
            </a:r>
            <a:r>
              <a:rPr lang="en-US" b="1" baseline="30000" dirty="0" smtClean="0"/>
              <a:t>* </a:t>
            </a:r>
            <a:r>
              <a:rPr lang="en-US" dirty="0" smtClean="0"/>
              <a:t>outcomes.</a:t>
            </a:r>
          </a:p>
          <a:p>
            <a:pPr lvl="1" eaLnBrk="1" hangingPunct="1"/>
            <a:r>
              <a:rPr lang="en-US" dirty="0" smtClean="0"/>
              <a:t>even if </a:t>
            </a:r>
            <a:r>
              <a:rPr lang="en-US" b="1" dirty="0" smtClean="0"/>
              <a:t>s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i="1" dirty="0" smtClean="0"/>
              <a:t>not</a:t>
            </a:r>
            <a:r>
              <a:rPr lang="en-US" dirty="0" smtClean="0"/>
              <a:t> a pure Nash equilibrium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EA3297-7B05-48A7-B754-DB8CD8F72F53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Some Smoothness Bounds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4114800"/>
          </a:xfrm>
        </p:spPr>
        <p:txBody>
          <a:bodyPr/>
          <a:lstStyle/>
          <a:p>
            <a:r>
              <a:rPr lang="en-US" sz="2400" dirty="0" smtClean="0"/>
              <a:t>atomic (</a:t>
            </a:r>
            <a:r>
              <a:rPr lang="en-US" sz="2400" dirty="0" err="1" smtClean="0"/>
              <a:t>unweighted</a:t>
            </a:r>
            <a:r>
              <a:rPr lang="en-US" sz="2400" dirty="0" smtClean="0"/>
              <a:t>) selfish routing   </a:t>
            </a:r>
            <a:r>
              <a:rPr lang="en-US" sz="1800" dirty="0" smtClean="0">
                <a:solidFill>
                  <a:srgbClr val="00B050"/>
                </a:solidFill>
              </a:rPr>
              <a:t>[</a:t>
            </a:r>
            <a:r>
              <a:rPr lang="en-US" sz="1800" dirty="0" err="1" smtClean="0">
                <a:solidFill>
                  <a:srgbClr val="00B050"/>
                </a:solidFill>
              </a:rPr>
              <a:t>Awerbuch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Azar</a:t>
            </a:r>
            <a:r>
              <a:rPr lang="en-US" sz="1800" dirty="0" smtClean="0">
                <a:solidFill>
                  <a:srgbClr val="00B050"/>
                </a:solidFill>
              </a:rPr>
              <a:t>/Epstein 05], [Christodoulou/</a:t>
            </a:r>
            <a:r>
              <a:rPr lang="en-US" sz="1800" dirty="0" err="1" smtClean="0">
                <a:solidFill>
                  <a:srgbClr val="00B050"/>
                </a:solidFill>
              </a:rPr>
              <a:t>Koutsoupias</a:t>
            </a:r>
            <a:r>
              <a:rPr lang="en-US" sz="1800" dirty="0" smtClean="0">
                <a:solidFill>
                  <a:srgbClr val="00B050"/>
                </a:solidFill>
              </a:rPr>
              <a:t> 05], [Aland/</a:t>
            </a:r>
            <a:r>
              <a:rPr lang="en-US" sz="1800" dirty="0" err="1" smtClean="0">
                <a:solidFill>
                  <a:srgbClr val="00B050"/>
                </a:solidFill>
              </a:rPr>
              <a:t>Dumrauf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Gairing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Monien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Schoppmann</a:t>
            </a:r>
            <a:r>
              <a:rPr lang="en-US" sz="1800" dirty="0" smtClean="0">
                <a:solidFill>
                  <a:srgbClr val="00B050"/>
                </a:solidFill>
              </a:rPr>
              <a:t> 06], [</a:t>
            </a:r>
            <a:r>
              <a:rPr lang="en-US" sz="1800" dirty="0" err="1" smtClean="0">
                <a:solidFill>
                  <a:srgbClr val="00B050"/>
                </a:solidFill>
              </a:rPr>
              <a:t>Roughgarden</a:t>
            </a:r>
            <a:r>
              <a:rPr lang="en-US" sz="1800" dirty="0" smtClean="0">
                <a:solidFill>
                  <a:srgbClr val="00B050"/>
                </a:solidFill>
              </a:rPr>
              <a:t> 09]</a:t>
            </a:r>
            <a:endParaRPr lang="en-US" sz="800" dirty="0" smtClean="0"/>
          </a:p>
          <a:p>
            <a:pPr eaLnBrk="1" hangingPunct="1"/>
            <a:r>
              <a:rPr lang="en-US" sz="2400" dirty="0" err="1" smtClean="0"/>
              <a:t>nonatomic</a:t>
            </a:r>
            <a:r>
              <a:rPr lang="en-US" sz="2400" dirty="0" smtClean="0"/>
              <a:t> selfish routing</a:t>
            </a:r>
            <a:r>
              <a:rPr lang="en-US" sz="2400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US" sz="1800" dirty="0" smtClean="0">
                <a:solidFill>
                  <a:srgbClr val="00B050"/>
                </a:solidFill>
              </a:rPr>
              <a:t>[</a:t>
            </a:r>
            <a:r>
              <a:rPr lang="en-US" sz="1800" dirty="0" err="1" smtClean="0">
                <a:solidFill>
                  <a:srgbClr val="00B050"/>
                </a:solidFill>
              </a:rPr>
              <a:t>Roughgarden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Tardos</a:t>
            </a:r>
            <a:r>
              <a:rPr lang="en-US" sz="1800" dirty="0" smtClean="0">
                <a:solidFill>
                  <a:srgbClr val="00B050"/>
                </a:solidFill>
              </a:rPr>
              <a:t> 00],[</a:t>
            </a:r>
            <a:r>
              <a:rPr lang="en-US" sz="1800" dirty="0" err="1" smtClean="0">
                <a:solidFill>
                  <a:srgbClr val="00B050"/>
                </a:solidFill>
              </a:rPr>
              <a:t>Perakis</a:t>
            </a:r>
            <a:r>
              <a:rPr lang="en-US" sz="1800" dirty="0" smtClean="0">
                <a:solidFill>
                  <a:srgbClr val="00B050"/>
                </a:solidFill>
              </a:rPr>
              <a:t> 04]  [Correa/Schulz/</a:t>
            </a:r>
            <a:r>
              <a:rPr lang="en-US" sz="1800" dirty="0" err="1" smtClean="0">
                <a:solidFill>
                  <a:srgbClr val="00B050"/>
                </a:solidFill>
              </a:rPr>
              <a:t>Stier</a:t>
            </a:r>
            <a:r>
              <a:rPr lang="en-US" sz="1800" dirty="0" smtClean="0">
                <a:solidFill>
                  <a:srgbClr val="00B050"/>
                </a:solidFill>
              </a:rPr>
              <a:t> Moses 05]</a:t>
            </a:r>
          </a:p>
          <a:p>
            <a:pPr eaLnBrk="1" hangingPunct="1"/>
            <a:r>
              <a:rPr lang="en-US" sz="2400" dirty="0" smtClean="0"/>
              <a:t>weighted congestion games</a:t>
            </a:r>
          </a:p>
          <a:p>
            <a:pPr eaLnBrk="1" hangingPunct="1"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     [Aland/</a:t>
            </a:r>
            <a:r>
              <a:rPr lang="en-US" sz="1800" dirty="0" err="1" smtClean="0">
                <a:solidFill>
                  <a:srgbClr val="00B050"/>
                </a:solidFill>
              </a:rPr>
              <a:t>Dumrauf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Gairing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Monien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Schoppmann</a:t>
            </a:r>
            <a:r>
              <a:rPr lang="en-US" sz="1800" dirty="0" smtClean="0">
                <a:solidFill>
                  <a:srgbClr val="00B050"/>
                </a:solidFill>
              </a:rPr>
              <a:t> 06],  [</a:t>
            </a:r>
            <a:r>
              <a:rPr lang="en-US" sz="1800" dirty="0" err="1" smtClean="0">
                <a:solidFill>
                  <a:srgbClr val="00B050"/>
                </a:solidFill>
              </a:rPr>
              <a:t>Bhawalkar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Gairing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Roughgarden</a:t>
            </a:r>
            <a:r>
              <a:rPr lang="en-US" sz="1800" dirty="0" smtClean="0">
                <a:solidFill>
                  <a:srgbClr val="00B050"/>
                </a:solidFill>
              </a:rPr>
              <a:t> 10]</a:t>
            </a:r>
          </a:p>
          <a:p>
            <a:pPr eaLnBrk="1" hangingPunct="1"/>
            <a:r>
              <a:rPr lang="en-US" sz="2400" dirty="0" err="1" smtClean="0"/>
              <a:t>submodular</a:t>
            </a:r>
            <a:r>
              <a:rPr lang="en-US" sz="2400" dirty="0" smtClean="0"/>
              <a:t> maximization games</a:t>
            </a:r>
          </a:p>
          <a:p>
            <a:pPr eaLnBrk="1" hangingPunct="1"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     [</a:t>
            </a:r>
            <a:r>
              <a:rPr lang="en-US" sz="1800" dirty="0" err="1" smtClean="0">
                <a:solidFill>
                  <a:srgbClr val="00B050"/>
                </a:solidFill>
              </a:rPr>
              <a:t>Vetta</a:t>
            </a:r>
            <a:r>
              <a:rPr lang="en-US" sz="1800" dirty="0" smtClean="0">
                <a:solidFill>
                  <a:srgbClr val="00B050"/>
                </a:solidFill>
              </a:rPr>
              <a:t> 02],  [</a:t>
            </a:r>
            <a:r>
              <a:rPr lang="en-US" sz="1800" dirty="0" err="1" smtClean="0">
                <a:solidFill>
                  <a:srgbClr val="00B050"/>
                </a:solidFill>
              </a:rPr>
              <a:t>Marden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Roughgarden</a:t>
            </a:r>
            <a:r>
              <a:rPr lang="en-US" sz="1800" dirty="0" smtClean="0">
                <a:solidFill>
                  <a:srgbClr val="00B050"/>
                </a:solidFill>
              </a:rPr>
              <a:t> 10]</a:t>
            </a:r>
            <a:endParaRPr lang="en-US" sz="1800" dirty="0" smtClean="0"/>
          </a:p>
          <a:p>
            <a:pPr eaLnBrk="1" hangingPunct="1"/>
            <a:r>
              <a:rPr lang="en-US" sz="2400" dirty="0" smtClean="0"/>
              <a:t>coordination mechanisms</a:t>
            </a:r>
          </a:p>
          <a:p>
            <a:pPr eaLnBrk="1" hangingPunct="1"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     [Cole/</a:t>
            </a:r>
            <a:r>
              <a:rPr lang="en-US" sz="1800" dirty="0" err="1" smtClean="0">
                <a:solidFill>
                  <a:srgbClr val="00B050"/>
                </a:solidFill>
              </a:rPr>
              <a:t>Gkatzelis</a:t>
            </a:r>
            <a:r>
              <a:rPr lang="en-US" sz="1800" dirty="0" smtClean="0">
                <a:solidFill>
                  <a:srgbClr val="00B050"/>
                </a:solidFill>
              </a:rPr>
              <a:t>/</a:t>
            </a:r>
            <a:r>
              <a:rPr lang="en-US" sz="1800" dirty="0" err="1" smtClean="0">
                <a:solidFill>
                  <a:srgbClr val="00B050"/>
                </a:solidFill>
              </a:rPr>
              <a:t>Mirrokni</a:t>
            </a:r>
            <a:r>
              <a:rPr lang="en-US" sz="1800" dirty="0" smtClean="0">
                <a:solidFill>
                  <a:srgbClr val="00B050"/>
                </a:solidFill>
              </a:rPr>
              <a:t> 10]</a:t>
            </a:r>
            <a:endParaRPr lang="en-US" sz="1800" dirty="0" smtClean="0"/>
          </a:p>
          <a:p>
            <a:pPr eaLnBrk="1" hangingPunct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Beyond Nash </a:t>
            </a:r>
            <a:r>
              <a:rPr lang="en-US" dirty="0" err="1" smtClean="0"/>
              <a:t>Equilibria</a:t>
            </a:r>
            <a:endParaRPr lang="en-US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Definition: </a:t>
            </a:r>
            <a:r>
              <a:rPr lang="en-US" dirty="0" smtClean="0"/>
              <a:t>a sequence </a:t>
            </a:r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="1" baseline="30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,s</a:t>
            </a:r>
            <a:r>
              <a:rPr lang="en-US" b="1" baseline="30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,...,</a:t>
            </a:r>
            <a:r>
              <a:rPr lang="en-US" dirty="0" err="1" smtClean="0">
                <a:solidFill>
                  <a:schemeClr val="accent2"/>
                </a:solidFill>
              </a:rPr>
              <a:t>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b="1" baseline="30000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of    outcomes is </a:t>
            </a:r>
            <a:r>
              <a:rPr lang="en-US" i="1" dirty="0" smtClean="0"/>
              <a:t>no-regret</a:t>
            </a:r>
            <a:r>
              <a:rPr lang="en-US" dirty="0" smtClean="0"/>
              <a:t> if: </a:t>
            </a:r>
          </a:p>
          <a:p>
            <a:pPr eaLnBrk="1" hangingPunct="1">
              <a:defRPr/>
            </a:pPr>
            <a:r>
              <a:rPr lang="en-US" dirty="0" smtClean="0"/>
              <a:t>for each player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, each                          fixed action </a:t>
            </a:r>
            <a:r>
              <a:rPr lang="en-US" dirty="0" err="1" smtClean="0">
                <a:solidFill>
                  <a:schemeClr val="accent2"/>
                </a:solidFill>
              </a:rPr>
              <a:t>q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smtClean="0"/>
              <a:t>average cost player </a:t>
            </a:r>
            <a:r>
              <a:rPr lang="en-US" dirty="0" err="1" smtClean="0"/>
              <a:t>i</a:t>
            </a:r>
            <a:r>
              <a:rPr lang="en-US" dirty="0" smtClean="0"/>
              <a:t> incurs                                over sequence no worse than                                playing action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every time</a:t>
            </a:r>
          </a:p>
          <a:p>
            <a:pPr lvl="7">
              <a:defRPr/>
            </a:pPr>
            <a:endParaRPr lang="en-US" dirty="0" smtClean="0"/>
          </a:p>
          <a:p>
            <a:pPr marL="800100" lvl="1">
              <a:defRPr/>
            </a:pPr>
            <a:r>
              <a:rPr lang="en-US" dirty="0" smtClean="0"/>
              <a:t>if every player uses e.g. “multiplicative weights” then get o(1) regret in poly-time</a:t>
            </a:r>
          </a:p>
          <a:p>
            <a:pPr marL="3486150" lvl="7">
              <a:defRPr/>
            </a:pPr>
            <a:endParaRPr lang="en-US" dirty="0" smtClean="0"/>
          </a:p>
          <a:p>
            <a:pPr marL="800100" lvl="1">
              <a:defRPr/>
            </a:pPr>
            <a:r>
              <a:rPr lang="en-US" dirty="0" smtClean="0"/>
              <a:t>empirical distribution = "</a:t>
            </a:r>
            <a:r>
              <a:rPr lang="en-US" i="1" dirty="0" smtClean="0"/>
              <a:t>coarse correlated </a:t>
            </a:r>
            <a:r>
              <a:rPr lang="en-US" i="1" dirty="0" err="1" smtClean="0"/>
              <a:t>eq</a:t>
            </a:r>
            <a:r>
              <a:rPr lang="en-US" i="1" dirty="0" smtClean="0"/>
              <a:t>"</a:t>
            </a:r>
            <a:endParaRPr lang="en-US" dirty="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35113-1FEA-48A4-9ED2-DB2A0BF46209}" type="slidenum">
              <a:rPr lang="en-US" smtClean="0"/>
              <a:pPr/>
              <a:t>16</a:t>
            </a:fld>
            <a:endParaRPr lang="en-US" smtClean="0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943600" y="2057400"/>
            <a:ext cx="2895600" cy="2667000"/>
            <a:chOff x="1981200" y="2133600"/>
            <a:chExt cx="3505200" cy="3352800"/>
          </a:xfrm>
        </p:grpSpPr>
        <p:sp>
          <p:nvSpPr>
            <p:cNvPr id="6" name="Oval 5"/>
            <p:cNvSpPr/>
            <p:nvPr/>
          </p:nvSpPr>
          <p:spPr>
            <a:xfrm>
              <a:off x="2970882" y="3961674"/>
              <a:ext cx="1600784" cy="144888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352800" y="4343400"/>
              <a:ext cx="7937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pure</a:t>
              </a:r>
            </a:p>
            <a:p>
              <a:r>
                <a:rPr lang="en-US">
                  <a:sym typeface="Symbol" pitchFamily="18" charset="2"/>
                </a:rPr>
                <a:t>Nash</a:t>
              </a:r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971800" y="3562350"/>
              <a:ext cx="1584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mixed Nash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895600" y="2952750"/>
              <a:ext cx="1803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correlated eq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048001" y="2266950"/>
              <a:ext cx="1630390" cy="502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no-regret</a:t>
              </a:r>
              <a:endParaRPr lang="en-US" dirty="0">
                <a:sym typeface="Symbol" pitchFamily="18" charset="2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286753" y="3428819"/>
              <a:ext cx="2894096" cy="19817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058068" y="2742293"/>
              <a:ext cx="3351463" cy="274410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981200" y="2133600"/>
              <a:ext cx="3505200" cy="3352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An Out-of-Equilibrium Bound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Theorem: </a:t>
            </a: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Roughgarden</a:t>
            </a:r>
            <a:r>
              <a:rPr lang="en-US" dirty="0" smtClean="0">
                <a:solidFill>
                  <a:srgbClr val="00B050"/>
                </a:solidFill>
              </a:rPr>
              <a:t> STOC 09]                               </a:t>
            </a:r>
            <a:r>
              <a:rPr lang="en-US" dirty="0" smtClean="0"/>
              <a:t>in a (</a:t>
            </a:r>
            <a:r>
              <a:rPr lang="el-GR" dirty="0" smtClean="0"/>
              <a:t>λ</a:t>
            </a:r>
            <a:r>
              <a:rPr lang="en-US" dirty="0" smtClean="0"/>
              <a:t>,</a:t>
            </a:r>
            <a:r>
              <a:rPr lang="el-GR" dirty="0" smtClean="0"/>
              <a:t>μ</a:t>
            </a:r>
            <a:r>
              <a:rPr lang="en-US" dirty="0" smtClean="0"/>
              <a:t>)-smooth game, average cost of every no-regret sequence at most  </a:t>
            </a:r>
          </a:p>
          <a:p>
            <a:pPr eaLnBrk="1" hangingPunct="1">
              <a:buFontTx/>
              <a:buNone/>
              <a:defRPr/>
            </a:pPr>
            <a:r>
              <a:rPr lang="en-US" sz="1050" dirty="0" smtClean="0"/>
              <a:t>                          	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		[</a:t>
            </a:r>
            <a:r>
              <a:rPr lang="el-GR" dirty="0" smtClean="0"/>
              <a:t>λ</a:t>
            </a:r>
            <a:r>
              <a:rPr lang="en-US" dirty="0" smtClean="0"/>
              <a:t>/(1-</a:t>
            </a:r>
            <a:r>
              <a:rPr lang="el-GR" dirty="0" smtClean="0"/>
              <a:t>μ</a:t>
            </a:r>
            <a:r>
              <a:rPr lang="en-US" dirty="0" smtClean="0"/>
              <a:t>)] x cost of optimal outcome.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sz="2400" dirty="0" smtClean="0"/>
              <a:t> (the same bound we proved for pure Nash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35113-1FEA-48A4-9ED2-DB2A0BF46209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C6E2AD-4BC7-47AA-B2EA-1DD4BED1736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Smooth =&gt; No-Regret Bound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/>
            <a:r>
              <a:rPr lang="en-US" smtClean="0"/>
              <a:t>notation: </a:t>
            </a:r>
            <a:r>
              <a:rPr lang="en-US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1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="1" baseline="30000" smtClean="0">
                <a:solidFill>
                  <a:schemeClr val="accent2"/>
                </a:solidFill>
              </a:rPr>
              <a:t>2</a:t>
            </a:r>
            <a:r>
              <a:rPr lang="en-US" smtClean="0">
                <a:solidFill>
                  <a:schemeClr val="accent2"/>
                </a:solidFill>
              </a:rPr>
              <a:t>,...,s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/>
              <a:t> = no regret;</a:t>
            </a:r>
            <a:r>
              <a:rPr lang="en-US" b="1" smtClean="0">
                <a:solidFill>
                  <a:schemeClr val="accent2"/>
                </a:solidFill>
              </a:rPr>
              <a:t> 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= optimal</a:t>
            </a:r>
            <a:endParaRPr lang="en-US" smtClean="0">
              <a:solidFill>
                <a:schemeClr val="accent2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Assuming (</a:t>
            </a:r>
            <a:r>
              <a:rPr lang="el-GR" smtClean="0">
                <a:solidFill>
                  <a:srgbClr val="FF0000"/>
                </a:solidFill>
              </a:rPr>
              <a:t>λ</a:t>
            </a:r>
            <a:r>
              <a:rPr lang="en-US" smtClean="0">
                <a:solidFill>
                  <a:srgbClr val="FF0000"/>
                </a:solidFill>
              </a:rPr>
              <a:t>,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)-smooth: </a:t>
            </a:r>
          </a:p>
          <a:p>
            <a:pPr lvl="4"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=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smtClean="0">
                <a:solidFill>
                  <a:schemeClr val="accent2"/>
                </a:solidFill>
              </a:rPr>
              <a:t>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             </a:t>
            </a:r>
            <a:r>
              <a:rPr lang="en-US" smtClean="0"/>
              <a:t>[defn of cost]</a:t>
            </a:r>
          </a:p>
          <a:p>
            <a:pPr lvl="4"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      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</a:t>
            </a:r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7087A8-7CEA-4AF4-AADE-4223A235961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Smooth =&gt; No-Regret Bound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/>
            <a:r>
              <a:rPr lang="en-US" smtClean="0"/>
              <a:t>notation: </a:t>
            </a:r>
            <a:r>
              <a:rPr lang="en-US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1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="1" baseline="30000" smtClean="0">
                <a:solidFill>
                  <a:schemeClr val="accent2"/>
                </a:solidFill>
              </a:rPr>
              <a:t>2</a:t>
            </a:r>
            <a:r>
              <a:rPr lang="en-US" smtClean="0">
                <a:solidFill>
                  <a:schemeClr val="accent2"/>
                </a:solidFill>
              </a:rPr>
              <a:t>,...,s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/>
              <a:t> = no regret;</a:t>
            </a:r>
            <a:r>
              <a:rPr lang="en-US" b="1" smtClean="0">
                <a:solidFill>
                  <a:schemeClr val="accent2"/>
                </a:solidFill>
              </a:rPr>
              <a:t> 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= optimal</a:t>
            </a:r>
            <a:endParaRPr lang="en-US" smtClean="0">
              <a:solidFill>
                <a:schemeClr val="accent2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Assuming (</a:t>
            </a:r>
            <a:r>
              <a:rPr lang="el-GR" smtClean="0">
                <a:solidFill>
                  <a:srgbClr val="FF0000"/>
                </a:solidFill>
              </a:rPr>
              <a:t>λ</a:t>
            </a:r>
            <a:r>
              <a:rPr lang="en-US" smtClean="0">
                <a:solidFill>
                  <a:srgbClr val="FF0000"/>
                </a:solidFill>
              </a:rPr>
              <a:t>,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)-smooth: </a:t>
            </a:r>
          </a:p>
          <a:p>
            <a:pPr lvl="4"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=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smtClean="0">
                <a:solidFill>
                  <a:schemeClr val="accent2"/>
                </a:solidFill>
              </a:rPr>
              <a:t>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             </a:t>
            </a:r>
            <a:r>
              <a:rPr lang="en-US" smtClean="0"/>
              <a:t>[defn of cost]</a:t>
            </a:r>
          </a:p>
          <a:p>
            <a:pPr lvl="4"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      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=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 </a:t>
            </a:r>
            <a:r>
              <a:rPr lang="en-US" smtClean="0">
                <a:solidFill>
                  <a:schemeClr val="accent2"/>
                </a:solidFill>
              </a:rPr>
              <a:t>[C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baseline="-25000" smtClean="0">
                <a:solidFill>
                  <a:schemeClr val="accent2"/>
                </a:solidFill>
              </a:rPr>
              <a:t>-i</a:t>
            </a:r>
            <a:r>
              <a:rPr lang="en-US" smtClean="0">
                <a:solidFill>
                  <a:schemeClr val="accent2"/>
                </a:solidFill>
              </a:rPr>
              <a:t>) + ∆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i,t</a:t>
            </a:r>
            <a:r>
              <a:rPr lang="en-US" smtClean="0">
                <a:solidFill>
                  <a:schemeClr val="accent2"/>
                </a:solidFill>
              </a:rPr>
              <a:t>]    </a:t>
            </a:r>
            <a:r>
              <a:rPr lang="en-US" sz="2400" smtClean="0"/>
              <a:t>[∆</a:t>
            </a:r>
            <a:r>
              <a:rPr lang="en-US" sz="2400" baseline="-25000" smtClean="0">
                <a:sym typeface="Symbol" pitchFamily="18" charset="2"/>
              </a:rPr>
              <a:t>i,t</a:t>
            </a:r>
            <a:r>
              <a:rPr lang="en-US" sz="2400" smtClean="0"/>
              <a:t>:= C</a:t>
            </a:r>
            <a:r>
              <a:rPr lang="en-US" sz="2400" baseline="-25000" smtClean="0"/>
              <a:t>i</a:t>
            </a:r>
            <a:r>
              <a:rPr lang="en-US" sz="2400" smtClean="0"/>
              <a:t>(</a:t>
            </a:r>
            <a:r>
              <a:rPr lang="en-US" sz="2400" b="1" smtClean="0"/>
              <a:t>s</a:t>
            </a:r>
            <a:r>
              <a:rPr lang="en-US" sz="2400" b="1" baseline="30000" smtClean="0"/>
              <a:t>t</a:t>
            </a:r>
            <a:r>
              <a:rPr lang="en-US" sz="2400" smtClean="0"/>
              <a:t>)- C</a:t>
            </a:r>
            <a:r>
              <a:rPr lang="en-US" sz="2400" baseline="-25000" smtClean="0"/>
              <a:t>i</a:t>
            </a:r>
            <a:r>
              <a:rPr lang="en-US" sz="2400" smtClean="0"/>
              <a:t>(s</a:t>
            </a:r>
            <a:r>
              <a:rPr lang="en-US" sz="2400" b="1" baseline="30000" smtClean="0"/>
              <a:t>*</a:t>
            </a:r>
            <a:r>
              <a:rPr lang="en-US" sz="2400" baseline="-25000" smtClean="0"/>
              <a:t>i</a:t>
            </a:r>
            <a:r>
              <a:rPr lang="en-US" sz="2400" smtClean="0"/>
              <a:t>,s</a:t>
            </a:r>
            <a:r>
              <a:rPr lang="en-US" sz="2400" b="1" baseline="30000" smtClean="0"/>
              <a:t>t</a:t>
            </a:r>
            <a:r>
              <a:rPr lang="en-US" sz="2400" baseline="-25000" smtClean="0"/>
              <a:t>-i</a:t>
            </a:r>
            <a:r>
              <a:rPr lang="en-US" sz="2400" smtClean="0"/>
              <a:t>)]</a:t>
            </a:r>
          </a:p>
          <a:p>
            <a:pPr lvl="4" eaLnBrk="1" hangingPunct="1">
              <a:buFontTx/>
              <a:buNone/>
            </a:pPr>
            <a:r>
              <a:rPr lang="en-US" sz="500" smtClean="0"/>
              <a:t>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</a:t>
            </a:r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4624D4-EBAD-40AC-B9C8-B155FE40ABF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Motivation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3300"/>
                </a:solidFill>
              </a:rPr>
              <a:t>Clearly: </a:t>
            </a:r>
            <a:r>
              <a:rPr lang="en-US" dirty="0" smtClean="0"/>
              <a:t>many modern applications in CS involve autonomous, self-interested agents</a:t>
            </a:r>
          </a:p>
          <a:p>
            <a:pPr lvl="1" eaLnBrk="1" hangingPunct="1"/>
            <a:r>
              <a:rPr lang="en-US" dirty="0" smtClean="0"/>
              <a:t>motivates </a:t>
            </a:r>
            <a:r>
              <a:rPr lang="en-US" dirty="0" err="1" smtClean="0"/>
              <a:t>noncooperative</a:t>
            </a:r>
            <a:r>
              <a:rPr lang="en-US" dirty="0" smtClean="0"/>
              <a:t> games as modeling tool</a:t>
            </a:r>
          </a:p>
          <a:p>
            <a:pPr lvl="4" eaLnBrk="1" hangingPunct="1"/>
            <a:endParaRPr lang="en-US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3300"/>
                </a:solidFill>
              </a:rPr>
              <a:t>Unsurprising fact: </a:t>
            </a:r>
            <a:r>
              <a:rPr lang="en-US" dirty="0" smtClean="0"/>
              <a:t>this often makes full optimality hard/impossible.</a:t>
            </a:r>
          </a:p>
          <a:p>
            <a:pPr lvl="1" eaLnBrk="1" hangingPunct="1"/>
            <a:r>
              <a:rPr lang="en-US" dirty="0" err="1" smtClean="0"/>
              <a:t>equilibria</a:t>
            </a:r>
            <a:r>
              <a:rPr lang="en-US" dirty="0" smtClean="0"/>
              <a:t> (e.g., Nash) of </a:t>
            </a:r>
            <a:r>
              <a:rPr lang="en-US" dirty="0" err="1" smtClean="0"/>
              <a:t>noncooperative</a:t>
            </a:r>
            <a:r>
              <a:rPr lang="en-US" dirty="0" smtClean="0"/>
              <a:t> games are typically suboptimal</a:t>
            </a:r>
          </a:p>
          <a:p>
            <a:pPr lvl="1" eaLnBrk="1" hangingPunct="1"/>
            <a:r>
              <a:rPr lang="en-US" dirty="0" smtClean="0"/>
              <a:t>auctions lose revenue from strategic behavior</a:t>
            </a:r>
          </a:p>
          <a:p>
            <a:pPr lvl="1" eaLnBrk="1" hangingPunct="1"/>
            <a:r>
              <a:rPr lang="en-US" dirty="0" smtClean="0"/>
              <a:t>incentive constraints can make poly-time approximation of NP-hard problems even harder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44B2AA-67D0-46F8-A31F-F5212D24FFD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Smooth =&gt; No-Regret Bound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/>
            <a:r>
              <a:rPr lang="en-US" smtClean="0"/>
              <a:t>notation: </a:t>
            </a:r>
            <a:r>
              <a:rPr lang="en-US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1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="1" baseline="30000" smtClean="0">
                <a:solidFill>
                  <a:schemeClr val="accent2"/>
                </a:solidFill>
              </a:rPr>
              <a:t>2</a:t>
            </a:r>
            <a:r>
              <a:rPr lang="en-US" smtClean="0">
                <a:solidFill>
                  <a:schemeClr val="accent2"/>
                </a:solidFill>
              </a:rPr>
              <a:t>,...,s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/>
              <a:t> = no regret;</a:t>
            </a:r>
            <a:r>
              <a:rPr lang="en-US" b="1" smtClean="0">
                <a:solidFill>
                  <a:schemeClr val="accent2"/>
                </a:solidFill>
              </a:rPr>
              <a:t> 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= optimal</a:t>
            </a:r>
            <a:endParaRPr lang="en-US" smtClean="0">
              <a:solidFill>
                <a:schemeClr val="accent2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Assuming (</a:t>
            </a:r>
            <a:r>
              <a:rPr lang="el-GR" smtClean="0">
                <a:solidFill>
                  <a:srgbClr val="FF0000"/>
                </a:solidFill>
              </a:rPr>
              <a:t>λ</a:t>
            </a:r>
            <a:r>
              <a:rPr lang="en-US" smtClean="0">
                <a:solidFill>
                  <a:srgbClr val="FF0000"/>
                </a:solidFill>
              </a:rPr>
              <a:t>,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)-smooth: </a:t>
            </a:r>
          </a:p>
          <a:p>
            <a:pPr lvl="4"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=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smtClean="0">
                <a:solidFill>
                  <a:schemeClr val="accent2"/>
                </a:solidFill>
              </a:rPr>
              <a:t>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               </a:t>
            </a:r>
            <a:r>
              <a:rPr lang="en-US" smtClean="0"/>
              <a:t>[defn of cost]</a:t>
            </a:r>
          </a:p>
          <a:p>
            <a:pPr lvl="4"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           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=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 </a:t>
            </a:r>
            <a:r>
              <a:rPr lang="en-US" smtClean="0">
                <a:solidFill>
                  <a:schemeClr val="accent2"/>
                </a:solidFill>
              </a:rPr>
              <a:t>[C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(s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baseline="-25000" smtClean="0">
                <a:solidFill>
                  <a:schemeClr val="accent2"/>
                </a:solidFill>
              </a:rPr>
              <a:t>i</a:t>
            </a:r>
            <a:r>
              <a:rPr lang="en-US" smtClean="0">
                <a:solidFill>
                  <a:schemeClr val="accent2"/>
                </a:solidFill>
              </a:rPr>
              <a:t>,s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baseline="-25000" smtClean="0">
                <a:solidFill>
                  <a:schemeClr val="accent2"/>
                </a:solidFill>
              </a:rPr>
              <a:t>-i</a:t>
            </a:r>
            <a:r>
              <a:rPr lang="en-US" smtClean="0">
                <a:solidFill>
                  <a:schemeClr val="accent2"/>
                </a:solidFill>
              </a:rPr>
              <a:t>) + ∆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i,t</a:t>
            </a:r>
            <a:r>
              <a:rPr lang="en-US" smtClean="0">
                <a:solidFill>
                  <a:schemeClr val="accent2"/>
                </a:solidFill>
              </a:rPr>
              <a:t>]    </a:t>
            </a:r>
            <a:r>
              <a:rPr lang="en-US" sz="2400" smtClean="0"/>
              <a:t>[∆</a:t>
            </a:r>
            <a:r>
              <a:rPr lang="en-US" sz="2400" baseline="-25000" smtClean="0">
                <a:sym typeface="Symbol" pitchFamily="18" charset="2"/>
              </a:rPr>
              <a:t>i,t</a:t>
            </a:r>
            <a:r>
              <a:rPr lang="en-US" sz="2400" smtClean="0"/>
              <a:t>:= C</a:t>
            </a:r>
            <a:r>
              <a:rPr lang="en-US" sz="2400" baseline="-25000" smtClean="0"/>
              <a:t>i</a:t>
            </a:r>
            <a:r>
              <a:rPr lang="en-US" sz="2400" smtClean="0"/>
              <a:t>(</a:t>
            </a:r>
            <a:r>
              <a:rPr lang="en-US" sz="2400" b="1" smtClean="0"/>
              <a:t>s</a:t>
            </a:r>
            <a:r>
              <a:rPr lang="en-US" sz="2400" b="1" baseline="30000" smtClean="0"/>
              <a:t>t</a:t>
            </a:r>
            <a:r>
              <a:rPr lang="en-US" sz="2400" smtClean="0"/>
              <a:t>)- C</a:t>
            </a:r>
            <a:r>
              <a:rPr lang="en-US" sz="2400" baseline="-25000" smtClean="0"/>
              <a:t>i</a:t>
            </a:r>
            <a:r>
              <a:rPr lang="en-US" sz="2400" smtClean="0"/>
              <a:t>(s</a:t>
            </a:r>
            <a:r>
              <a:rPr lang="en-US" sz="2400" b="1" baseline="30000" smtClean="0"/>
              <a:t>*</a:t>
            </a:r>
            <a:r>
              <a:rPr lang="en-US" sz="2400" baseline="-25000" smtClean="0"/>
              <a:t>i</a:t>
            </a:r>
            <a:r>
              <a:rPr lang="en-US" sz="2400" smtClean="0"/>
              <a:t>,s</a:t>
            </a:r>
            <a:r>
              <a:rPr lang="en-US" sz="2400" b="1" baseline="30000" smtClean="0"/>
              <a:t>t</a:t>
            </a:r>
            <a:r>
              <a:rPr lang="en-US" sz="2400" baseline="-25000" smtClean="0"/>
              <a:t>-i</a:t>
            </a:r>
            <a:r>
              <a:rPr lang="en-US" sz="2400" smtClean="0"/>
              <a:t>)]</a:t>
            </a:r>
          </a:p>
          <a:p>
            <a:pPr lvl="4" eaLnBrk="1" hangingPunct="1">
              <a:buFontTx/>
              <a:buNone/>
            </a:pPr>
            <a:r>
              <a:rPr lang="en-US" sz="500" smtClean="0"/>
              <a:t>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    ≤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smtClean="0">
                <a:solidFill>
                  <a:schemeClr val="accent2"/>
                </a:solidFill>
              </a:rPr>
              <a:t>[</a:t>
            </a:r>
            <a:r>
              <a:rPr lang="el-GR" smtClean="0">
                <a:solidFill>
                  <a:schemeClr val="accent2"/>
                </a:solidFill>
              </a:rPr>
              <a:t>λ●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*</a:t>
            </a:r>
            <a:r>
              <a:rPr lang="en-US" smtClean="0">
                <a:solidFill>
                  <a:schemeClr val="accent2"/>
                </a:solidFill>
              </a:rPr>
              <a:t>) + </a:t>
            </a:r>
            <a:r>
              <a:rPr lang="el-GR" smtClean="0">
                <a:solidFill>
                  <a:schemeClr val="accent2"/>
                </a:solidFill>
              </a:rPr>
              <a:t>μ●</a:t>
            </a:r>
            <a:r>
              <a:rPr lang="en-US" smtClean="0">
                <a:solidFill>
                  <a:schemeClr val="accent2"/>
                </a:solidFill>
              </a:rPr>
              <a:t>cost(</a:t>
            </a:r>
            <a:r>
              <a:rPr lang="en-US" b="1" smtClean="0">
                <a:solidFill>
                  <a:schemeClr val="accent2"/>
                </a:solidFill>
              </a:rPr>
              <a:t>s</a:t>
            </a:r>
            <a:r>
              <a:rPr lang="en-US" b="1" baseline="30000" smtClean="0">
                <a:solidFill>
                  <a:schemeClr val="accent2"/>
                </a:solidFill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)] +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b="1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smtClean="0">
                <a:solidFill>
                  <a:schemeClr val="accent2"/>
                </a:solidFill>
              </a:rPr>
              <a:t> ∆</a:t>
            </a:r>
            <a:r>
              <a:rPr lang="en-US" baseline="-25000" smtClean="0">
                <a:solidFill>
                  <a:schemeClr val="accent2"/>
                </a:solidFill>
                <a:sym typeface="Symbol" pitchFamily="18" charset="2"/>
              </a:rPr>
              <a:t>i,t</a:t>
            </a:r>
            <a:r>
              <a:rPr lang="en-US" smtClean="0">
                <a:solidFill>
                  <a:schemeClr val="accent2"/>
                </a:solidFill>
              </a:rPr>
              <a:t>   </a:t>
            </a:r>
            <a:r>
              <a:rPr lang="en-US" smtClean="0"/>
              <a:t>[(*)]</a:t>
            </a:r>
            <a:endParaRPr lang="en-US" smtClean="0">
              <a:solidFill>
                <a:srgbClr val="FF0000"/>
              </a:solidFill>
            </a:endParaRPr>
          </a:p>
          <a:p>
            <a:pPr lvl="4" eaLnBrk="1" hangingPunct="1"/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EA9952-0E47-4107-BF99-CAE2E89184B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Smooth =&gt; No-Regret Bound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notation: </a:t>
            </a:r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="1" baseline="30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,s</a:t>
            </a:r>
            <a:r>
              <a:rPr lang="en-US" b="1" baseline="30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,...,</a:t>
            </a:r>
            <a:r>
              <a:rPr lang="en-US" dirty="0" err="1" smtClean="0">
                <a:solidFill>
                  <a:schemeClr val="accent2"/>
                </a:solidFill>
              </a:rPr>
              <a:t>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dirty="0" smtClean="0"/>
              <a:t> = no regret;</a:t>
            </a:r>
            <a:r>
              <a:rPr lang="en-US" b="1" dirty="0" smtClean="0">
                <a:solidFill>
                  <a:schemeClr val="accent2"/>
                </a:solidFill>
              </a:rPr>
              <a:t> 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dirty="0" smtClean="0"/>
              <a:t> = optimal</a:t>
            </a:r>
            <a:endParaRPr lang="en-US" dirty="0" smtClean="0">
              <a:solidFill>
                <a:schemeClr val="accent2"/>
              </a:solidFill>
            </a:endParaRPr>
          </a:p>
          <a:p>
            <a:pPr lvl="4"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Assuming (</a:t>
            </a:r>
            <a:r>
              <a:rPr lang="el-GR" dirty="0" smtClean="0">
                <a:solidFill>
                  <a:srgbClr val="FF0000"/>
                </a:solidFill>
              </a:rPr>
              <a:t>λ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μ</a:t>
            </a:r>
            <a:r>
              <a:rPr lang="en-US" dirty="0" smtClean="0">
                <a:solidFill>
                  <a:srgbClr val="FF0000"/>
                </a:solidFill>
              </a:rPr>
              <a:t>)-smooth: </a:t>
            </a:r>
          </a:p>
          <a:p>
            <a:pPr lvl="4"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dirty="0" smtClean="0">
                <a:solidFill>
                  <a:schemeClr val="accent2"/>
                </a:solidFill>
              </a:rPr>
              <a:t>)  =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dirty="0" smtClean="0">
                <a:solidFill>
                  <a:schemeClr val="accent2"/>
                </a:solidFill>
              </a:rPr>
              <a:t>)               </a:t>
            </a:r>
            <a:r>
              <a:rPr lang="en-US" dirty="0" smtClean="0"/>
              <a:t>[</a:t>
            </a:r>
            <a:r>
              <a:rPr lang="en-US" dirty="0" err="1" smtClean="0"/>
              <a:t>defn</a:t>
            </a:r>
            <a:r>
              <a:rPr lang="en-US" dirty="0" smtClean="0"/>
              <a:t> of cost]</a:t>
            </a:r>
          </a:p>
          <a:p>
            <a:pPr lvl="4"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=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(s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err="1" smtClean="0">
                <a:solidFill>
                  <a:schemeClr val="accent2"/>
                </a:solidFill>
              </a:rPr>
              <a:t>,s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baseline="-25000" dirty="0" err="1" smtClean="0">
                <a:solidFill>
                  <a:schemeClr val="accent2"/>
                </a:solidFill>
              </a:rPr>
              <a:t>-i</a:t>
            </a:r>
            <a:r>
              <a:rPr lang="en-US" dirty="0" smtClean="0">
                <a:solidFill>
                  <a:schemeClr val="accent2"/>
                </a:solidFill>
              </a:rPr>
              <a:t>) + ∆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i,t</a:t>
            </a:r>
            <a:r>
              <a:rPr lang="en-US" dirty="0" smtClean="0">
                <a:solidFill>
                  <a:schemeClr val="accent2"/>
                </a:solidFill>
              </a:rPr>
              <a:t>]    </a:t>
            </a:r>
            <a:r>
              <a:rPr lang="en-US" sz="2400" dirty="0" smtClean="0"/>
              <a:t>[∆</a:t>
            </a:r>
            <a:r>
              <a:rPr lang="en-US" sz="2400" baseline="-25000" dirty="0" err="1" smtClean="0">
                <a:sym typeface="Symbol" pitchFamily="18" charset="2"/>
              </a:rPr>
              <a:t>i,t</a:t>
            </a:r>
            <a:r>
              <a:rPr lang="en-US" sz="2400" dirty="0" smtClean="0"/>
              <a:t>:=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(</a:t>
            </a:r>
            <a:r>
              <a:rPr lang="en-US" sz="2400" b="1" dirty="0" err="1" smtClean="0"/>
              <a:t>s</a:t>
            </a:r>
            <a:r>
              <a:rPr lang="en-US" sz="2400" b="1" baseline="30000" dirty="0" err="1" smtClean="0"/>
              <a:t>t</a:t>
            </a:r>
            <a:r>
              <a:rPr lang="en-US" sz="2400" dirty="0" smtClean="0"/>
              <a:t>)-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(s</a:t>
            </a:r>
            <a:r>
              <a:rPr lang="en-US" sz="2400" b="1" baseline="30000" dirty="0" smtClean="0"/>
              <a:t>*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,s</a:t>
            </a:r>
            <a:r>
              <a:rPr lang="en-US" sz="2400" b="1" baseline="30000" dirty="0" err="1" smtClean="0"/>
              <a:t>t</a:t>
            </a:r>
            <a:r>
              <a:rPr lang="en-US" sz="2400" baseline="-25000" dirty="0" err="1" smtClean="0"/>
              <a:t>-i</a:t>
            </a:r>
            <a:r>
              <a:rPr lang="en-US" sz="2400" dirty="0" smtClean="0"/>
              <a:t>)]</a:t>
            </a:r>
          </a:p>
          <a:p>
            <a:pPr lvl="4" eaLnBrk="1" hangingPunct="1">
              <a:buFontTx/>
              <a:buNone/>
            </a:pPr>
            <a:r>
              <a:rPr lang="en-US" sz="500" dirty="0" smtClean="0"/>
              <a:t> 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≤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l-GR" dirty="0" smtClean="0">
                <a:solidFill>
                  <a:schemeClr val="accent2"/>
                </a:solidFill>
              </a:rPr>
              <a:t>λ●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b="1" baseline="30000" dirty="0" smtClean="0">
                <a:solidFill>
                  <a:schemeClr val="accent2"/>
                </a:solidFill>
              </a:rPr>
              <a:t>*</a:t>
            </a:r>
            <a:r>
              <a:rPr lang="en-US" dirty="0" smtClean="0">
                <a:solidFill>
                  <a:schemeClr val="accent2"/>
                </a:solidFill>
              </a:rPr>
              <a:t>) + </a:t>
            </a:r>
            <a:r>
              <a:rPr lang="el-GR" dirty="0" smtClean="0">
                <a:solidFill>
                  <a:schemeClr val="accent2"/>
                </a:solidFill>
              </a:rPr>
              <a:t>μ●</a:t>
            </a:r>
            <a:r>
              <a:rPr lang="en-US" dirty="0" smtClean="0">
                <a:solidFill>
                  <a:schemeClr val="accent2"/>
                </a:solidFill>
              </a:rPr>
              <a:t>cost(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dirty="0" smtClean="0">
                <a:solidFill>
                  <a:schemeClr val="accent2"/>
                </a:solidFill>
              </a:rPr>
              <a:t>)] +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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dirty="0" smtClean="0">
                <a:solidFill>
                  <a:schemeClr val="accent2"/>
                </a:solidFill>
              </a:rPr>
              <a:t> ∆</a:t>
            </a:r>
            <a:r>
              <a:rPr lang="en-US" baseline="-25000" dirty="0" err="1" smtClean="0">
                <a:solidFill>
                  <a:schemeClr val="accent2"/>
                </a:solidFill>
                <a:sym typeface="Symbol" pitchFamily="18" charset="2"/>
              </a:rPr>
              <a:t>i,t</a:t>
            </a: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dirty="0" smtClean="0"/>
              <a:t>[(*)]</a:t>
            </a:r>
            <a:endParaRPr lang="en-US" dirty="0" smtClean="0">
              <a:solidFill>
                <a:srgbClr val="FF0000"/>
              </a:solidFill>
            </a:endParaRPr>
          </a:p>
          <a:p>
            <a:pPr lvl="4"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No regret:</a:t>
            </a:r>
            <a:r>
              <a:rPr lang="en-US" dirty="0" smtClean="0"/>
              <a:t> </a:t>
            </a:r>
            <a:r>
              <a:rPr lang="en-US" b="1" dirty="0" smtClean="0">
                <a:sym typeface="Symbol" pitchFamily="18" charset="2"/>
              </a:rPr>
              <a:t></a:t>
            </a:r>
            <a:r>
              <a:rPr lang="en-US" baseline="-25000" dirty="0" smtClean="0">
                <a:sym typeface="Symbol" pitchFamily="18" charset="2"/>
              </a:rPr>
              <a:t>t</a:t>
            </a:r>
            <a:r>
              <a:rPr lang="en-US" dirty="0" smtClean="0"/>
              <a:t> ∆</a:t>
            </a:r>
            <a:r>
              <a:rPr lang="en-US" baseline="-25000" dirty="0" err="1" smtClean="0">
                <a:sym typeface="Symbol" pitchFamily="18" charset="2"/>
              </a:rPr>
              <a:t>i,t</a:t>
            </a:r>
            <a:r>
              <a:rPr lang="en-US" dirty="0" smtClean="0"/>
              <a:t> ≤ 0 for each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4"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To finish proof:</a:t>
            </a:r>
            <a:r>
              <a:rPr lang="en-US" dirty="0" smtClean="0"/>
              <a:t> divide through by T.</a:t>
            </a:r>
          </a:p>
          <a:p>
            <a:pPr lvl="4"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lvl="4"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Intrinsic Robustness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Theorem: </a:t>
            </a:r>
            <a:r>
              <a:rPr lang="en-US" sz="2400" dirty="0" smtClean="0">
                <a:solidFill>
                  <a:srgbClr val="00B050"/>
                </a:solidFill>
              </a:rPr>
              <a:t>[</a:t>
            </a:r>
            <a:r>
              <a:rPr lang="en-US" sz="2400" dirty="0" err="1" smtClean="0">
                <a:solidFill>
                  <a:srgbClr val="00B050"/>
                </a:solidFill>
              </a:rPr>
              <a:t>Roughgarden</a:t>
            </a:r>
            <a:r>
              <a:rPr lang="en-US" sz="2400" dirty="0" smtClean="0">
                <a:solidFill>
                  <a:srgbClr val="00B050"/>
                </a:solidFill>
              </a:rPr>
              <a:t> STOC 09]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every set C,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unweighted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congestion games with cost functions restricted to C are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tight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maximum  [pure POA] =   minimum [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/(1-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)]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2171700" lvl="4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914400" y="3505200"/>
            <a:ext cx="220503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ym typeface="Symbol" pitchFamily="18" charset="2"/>
            </a:endParaRP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congestion games</a:t>
            </a: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w/cost functions in C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4953000" y="3527425"/>
            <a:ext cx="21367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ym typeface="Symbol" pitchFamily="18" charset="2"/>
            </a:endParaRP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1600">
                <a:solidFill>
                  <a:schemeClr val="accent2"/>
                </a:solidFill>
              </a:rPr>
              <a:t>λ </a:t>
            </a:r>
            <a:r>
              <a:rPr lang="en-US" sz="1600">
                <a:solidFill>
                  <a:schemeClr val="accent2"/>
                </a:solidFill>
              </a:rPr>
              <a:t>,</a:t>
            </a:r>
            <a:r>
              <a:rPr lang="el-GR" sz="1600">
                <a:solidFill>
                  <a:schemeClr val="accent2"/>
                </a:solidFill>
              </a:rPr>
              <a:t>μ</a:t>
            </a:r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): all such games</a:t>
            </a: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are (</a:t>
            </a:r>
            <a:r>
              <a:rPr lang="el-GR" sz="1600">
                <a:solidFill>
                  <a:schemeClr val="accent2"/>
                </a:solidFill>
              </a:rPr>
              <a:t>λ </a:t>
            </a:r>
            <a:r>
              <a:rPr lang="en-US" sz="1600">
                <a:solidFill>
                  <a:schemeClr val="accent2"/>
                </a:solidFill>
              </a:rPr>
              <a:t>,</a:t>
            </a:r>
            <a:r>
              <a:rPr lang="el-GR" sz="1600">
                <a:solidFill>
                  <a:schemeClr val="accent2"/>
                </a:solidFill>
              </a:rPr>
              <a:t>μ</a:t>
            </a:r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)-smooth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055D8A19-B4A2-436A-8450-BAB978F7D8A9}" type="slidenum">
              <a:rPr lang="en-US" smtClean="0"/>
              <a:pPr/>
              <a:t>22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Intrinsic Robustness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Theorem: </a:t>
            </a:r>
            <a:r>
              <a:rPr lang="en-US" sz="2400" dirty="0" smtClean="0">
                <a:solidFill>
                  <a:srgbClr val="00B050"/>
                </a:solidFill>
              </a:rPr>
              <a:t>[</a:t>
            </a:r>
            <a:r>
              <a:rPr lang="en-US" sz="2400" dirty="0" err="1" smtClean="0">
                <a:solidFill>
                  <a:srgbClr val="00B050"/>
                </a:solidFill>
              </a:rPr>
              <a:t>Roughgarden</a:t>
            </a:r>
            <a:r>
              <a:rPr lang="en-US" sz="2400" dirty="0" smtClean="0">
                <a:solidFill>
                  <a:srgbClr val="00B050"/>
                </a:solidFill>
              </a:rPr>
              <a:t> STOC 09]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every set C,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unweighted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congestion games with cost functions restricted to C are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tight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maximum  [pure POA] =   minimum [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/(1-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)]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2171700" lvl="4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i="1" kern="0" noProof="0" dirty="0" smtClean="0">
                <a:latin typeface="+mn-lt"/>
              </a:rPr>
              <a:t>weighted</a:t>
            </a:r>
            <a:r>
              <a:rPr lang="en-US" sz="2800" kern="0" noProof="0" dirty="0" smtClean="0">
                <a:latin typeface="+mn-lt"/>
              </a:rPr>
              <a:t> congestion games </a:t>
            </a:r>
            <a:r>
              <a:rPr lang="en-US" sz="2400" kern="0" dirty="0" smtClean="0">
                <a:solidFill>
                  <a:srgbClr val="00B050"/>
                </a:solidFill>
              </a:rPr>
              <a:t>[</a:t>
            </a:r>
            <a:r>
              <a:rPr lang="en-US" sz="2400" kern="0" dirty="0" err="1" smtClean="0">
                <a:solidFill>
                  <a:srgbClr val="00B050"/>
                </a:solidFill>
              </a:rPr>
              <a:t>Bhawalkar</a:t>
            </a:r>
            <a:r>
              <a:rPr lang="en-US" sz="2400" kern="0" dirty="0" smtClean="0">
                <a:solidFill>
                  <a:srgbClr val="00B050"/>
                </a:solidFill>
              </a:rPr>
              <a:t>/ </a:t>
            </a:r>
            <a:r>
              <a:rPr lang="en-US" sz="2400" kern="0" dirty="0" err="1" smtClean="0">
                <a:solidFill>
                  <a:srgbClr val="00B050"/>
                </a:solidFill>
              </a:rPr>
              <a:t>Gairing</a:t>
            </a:r>
            <a:r>
              <a:rPr lang="en-US" sz="2400" kern="0" dirty="0" smtClean="0">
                <a:solidFill>
                  <a:srgbClr val="00B050"/>
                </a:solidFill>
              </a:rPr>
              <a:t>/</a:t>
            </a:r>
            <a:r>
              <a:rPr lang="en-US" sz="2400" kern="0" dirty="0" err="1" smtClean="0">
                <a:solidFill>
                  <a:srgbClr val="00B050"/>
                </a:solidFill>
              </a:rPr>
              <a:t>Roughgarden</a:t>
            </a:r>
            <a:r>
              <a:rPr lang="en-US" sz="2400" kern="0" dirty="0" smtClean="0">
                <a:solidFill>
                  <a:srgbClr val="00B050"/>
                </a:solidFill>
              </a:rPr>
              <a:t> ESA 10]</a:t>
            </a:r>
            <a:r>
              <a:rPr lang="en-US" sz="2800" kern="0" dirty="0" smtClean="0">
                <a:solidFill>
                  <a:srgbClr val="00B050"/>
                </a:solidFill>
              </a:rPr>
              <a:t> </a:t>
            </a:r>
            <a:r>
              <a:rPr lang="en-US" sz="2800" kern="0" noProof="0" dirty="0" smtClean="0">
                <a:latin typeface="+mn-lt"/>
              </a:rPr>
              <a:t>and </a:t>
            </a:r>
            <a:r>
              <a:rPr lang="en-US" sz="2800" kern="0" noProof="0" dirty="0" err="1" smtClean="0">
                <a:latin typeface="+mn-lt"/>
              </a:rPr>
              <a:t>submodular</a:t>
            </a:r>
            <a:r>
              <a:rPr lang="en-US" sz="2800" kern="0" noProof="0" dirty="0" smtClean="0">
                <a:latin typeface="+mn-lt"/>
              </a:rPr>
              <a:t> maximization games </a:t>
            </a:r>
            <a:r>
              <a:rPr lang="en-US" sz="2400" kern="0" noProof="0" dirty="0" smtClean="0">
                <a:solidFill>
                  <a:srgbClr val="00B050"/>
                </a:solidFill>
                <a:latin typeface="+mn-lt"/>
              </a:rPr>
              <a:t>[</a:t>
            </a:r>
            <a:r>
              <a:rPr lang="en-US" sz="2400" kern="0" noProof="0" dirty="0" err="1" smtClean="0">
                <a:solidFill>
                  <a:srgbClr val="00B050"/>
                </a:solidFill>
                <a:latin typeface="+mn-lt"/>
              </a:rPr>
              <a:t>Marden</a:t>
            </a:r>
            <a:r>
              <a:rPr lang="en-US" sz="2400" kern="0" noProof="0" dirty="0" smtClean="0">
                <a:solidFill>
                  <a:srgbClr val="00B050"/>
                </a:solidFill>
                <a:latin typeface="+mn-lt"/>
              </a:rPr>
              <a:t>/</a:t>
            </a:r>
            <a:r>
              <a:rPr lang="en-US" sz="2400" kern="0" noProof="0" dirty="0" err="1" smtClean="0">
                <a:solidFill>
                  <a:srgbClr val="00B050"/>
                </a:solidFill>
                <a:latin typeface="+mn-lt"/>
              </a:rPr>
              <a:t>Roughgarden</a:t>
            </a:r>
            <a:r>
              <a:rPr lang="en-US" sz="2400" kern="0" noProof="0" dirty="0" smtClean="0">
                <a:solidFill>
                  <a:srgbClr val="00B050"/>
                </a:solidFill>
                <a:latin typeface="+mn-lt"/>
              </a:rPr>
              <a:t> CDC 10]</a:t>
            </a:r>
            <a:r>
              <a:rPr lang="en-US" sz="2800" kern="0" noProof="0" dirty="0" smtClean="0">
                <a:latin typeface="+mn-lt"/>
              </a:rPr>
              <a:t> are also tight in this sense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914400" y="3505200"/>
            <a:ext cx="220503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ym typeface="Symbol" pitchFamily="18" charset="2"/>
            </a:endParaRP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congestion games</a:t>
            </a: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w/cost functions in C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4953000" y="3527425"/>
            <a:ext cx="21367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ym typeface="Symbol" pitchFamily="18" charset="2"/>
            </a:endParaRP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1600">
                <a:solidFill>
                  <a:schemeClr val="accent2"/>
                </a:solidFill>
              </a:rPr>
              <a:t>λ </a:t>
            </a:r>
            <a:r>
              <a:rPr lang="en-US" sz="1600">
                <a:solidFill>
                  <a:schemeClr val="accent2"/>
                </a:solidFill>
              </a:rPr>
              <a:t>,</a:t>
            </a:r>
            <a:r>
              <a:rPr lang="el-GR" sz="1600">
                <a:solidFill>
                  <a:schemeClr val="accent2"/>
                </a:solidFill>
              </a:rPr>
              <a:t>μ</a:t>
            </a:r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): all such games</a:t>
            </a:r>
          </a:p>
          <a:p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are (</a:t>
            </a:r>
            <a:r>
              <a:rPr lang="el-GR" sz="1600">
                <a:solidFill>
                  <a:schemeClr val="accent2"/>
                </a:solidFill>
              </a:rPr>
              <a:t>λ </a:t>
            </a:r>
            <a:r>
              <a:rPr lang="en-US" sz="1600">
                <a:solidFill>
                  <a:schemeClr val="accent2"/>
                </a:solidFill>
              </a:rPr>
              <a:t>,</a:t>
            </a:r>
            <a:r>
              <a:rPr lang="el-GR" sz="1600">
                <a:solidFill>
                  <a:schemeClr val="accent2"/>
                </a:solidFill>
              </a:rPr>
              <a:t>μ</a:t>
            </a:r>
            <a:r>
              <a:rPr lang="en-US" sz="1600">
                <a:solidFill>
                  <a:schemeClr val="accent2"/>
                </a:solidFill>
                <a:sym typeface="Symbol" pitchFamily="18" charset="2"/>
              </a:rPr>
              <a:t>)-smooth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055D8A19-B4A2-436A-8450-BAB978F7D8A9}" type="slidenum">
              <a:rPr lang="en-US" smtClean="0"/>
              <a:pPr/>
              <a:t>23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9E94A2-A7DA-453F-BB03-0F9BFF22CF0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What's Next?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beating worst-case POA bounds: </a:t>
            </a:r>
            <a:r>
              <a:rPr lang="en-US" dirty="0" smtClean="0"/>
              <a:t>want to reach a non-worst-case equilibrium</a:t>
            </a: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because of learning dynamics </a:t>
            </a:r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err="1" smtClean="0">
                <a:solidFill>
                  <a:srgbClr val="00B050"/>
                </a:solidFill>
              </a:rPr>
              <a:t>Charikar</a:t>
            </a:r>
            <a:r>
              <a:rPr lang="en-US" sz="2000" dirty="0" smtClean="0">
                <a:solidFill>
                  <a:srgbClr val="00B050"/>
                </a:solidFill>
              </a:rPr>
              <a:t>/Karloff/ Mathieu/</a:t>
            </a:r>
            <a:r>
              <a:rPr lang="en-US" sz="2000" dirty="0" err="1" smtClean="0">
                <a:solidFill>
                  <a:srgbClr val="00B050"/>
                </a:solidFill>
              </a:rPr>
              <a:t>Naor</a:t>
            </a:r>
            <a:r>
              <a:rPr lang="en-US" sz="2000" dirty="0" smtClean="0">
                <a:solidFill>
                  <a:srgbClr val="00B050"/>
                </a:solidFill>
              </a:rPr>
              <a:t>/Saks 08], [Kleinberg/</a:t>
            </a:r>
            <a:r>
              <a:rPr lang="en-US" sz="2000" dirty="0" err="1" smtClean="0">
                <a:solidFill>
                  <a:srgbClr val="00B050"/>
                </a:solidFill>
              </a:rPr>
              <a:t>Pilouras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Tardos</a:t>
            </a:r>
            <a:r>
              <a:rPr lang="en-US" sz="2000" dirty="0" smtClean="0">
                <a:solidFill>
                  <a:srgbClr val="00B050"/>
                </a:solidFill>
              </a:rPr>
              <a:t> 09], etc.</a:t>
            </a:r>
            <a:endParaRPr lang="en-US" dirty="0" smtClean="0">
              <a:solidFill>
                <a:srgbClr val="00B050"/>
              </a:solidFill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from modest intervention </a:t>
            </a:r>
            <a:r>
              <a:rPr lang="en-US" sz="2000" dirty="0" smtClean="0">
                <a:solidFill>
                  <a:srgbClr val="00B050"/>
                </a:solidFill>
              </a:rPr>
              <a:t>[</a:t>
            </a:r>
            <a:r>
              <a:rPr lang="en-US" sz="2000" dirty="0" err="1" smtClean="0">
                <a:solidFill>
                  <a:srgbClr val="00B050"/>
                </a:solidFill>
              </a:rPr>
              <a:t>Balcan</a:t>
            </a:r>
            <a:r>
              <a:rPr lang="en-US" sz="2000" dirty="0" smtClean="0">
                <a:solidFill>
                  <a:srgbClr val="00B050"/>
                </a:solidFill>
              </a:rPr>
              <a:t>/Blum/</a:t>
            </a:r>
            <a:r>
              <a:rPr lang="en-US" sz="2000" dirty="0" err="1" smtClean="0">
                <a:solidFill>
                  <a:srgbClr val="00B050"/>
                </a:solidFill>
              </a:rPr>
              <a:t>Mansour</a:t>
            </a:r>
            <a:r>
              <a:rPr lang="en-US" sz="2000" dirty="0" smtClean="0">
                <a:solidFill>
                  <a:srgbClr val="00B050"/>
                </a:solidFill>
              </a:rPr>
              <a:t>], etc.</a:t>
            </a:r>
          </a:p>
          <a:p>
            <a:pPr lvl="4" eaLnBrk="1" hangingPunct="1">
              <a:buClr>
                <a:schemeClr val="tx1"/>
              </a:buClr>
            </a:pPr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POA bounds for auctions</a:t>
            </a: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practical auctions often lack "dominant strategies" (sponsored search, combinatorial auctions, etc.)</a:t>
            </a: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want bounds on their (</a:t>
            </a:r>
            <a:r>
              <a:rPr lang="en-US" dirty="0" err="1" smtClean="0"/>
              <a:t>Bayes</a:t>
            </a:r>
            <a:r>
              <a:rPr lang="en-US" dirty="0" smtClean="0"/>
              <a:t>-Nash) </a:t>
            </a:r>
            <a:r>
              <a:rPr lang="en-US" dirty="0" err="1" smtClean="0"/>
              <a:t>equilibria</a:t>
            </a:r>
            <a:r>
              <a:rPr lang="en-US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[Christodoulou et al 08], [</a:t>
            </a:r>
            <a:r>
              <a:rPr lang="en-US" sz="2000" dirty="0" err="1" smtClean="0">
                <a:solidFill>
                  <a:srgbClr val="00B050"/>
                </a:solidFill>
              </a:rPr>
              <a:t>Paes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Leme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Tardos</a:t>
            </a:r>
            <a:r>
              <a:rPr lang="en-US" sz="2000" dirty="0" smtClean="0">
                <a:solidFill>
                  <a:srgbClr val="00B050"/>
                </a:solidFill>
              </a:rPr>
              <a:t> 10], [</a:t>
            </a:r>
            <a:r>
              <a:rPr lang="en-US" sz="2000" dirty="0" err="1" smtClean="0">
                <a:solidFill>
                  <a:srgbClr val="00B050"/>
                </a:solidFill>
              </a:rPr>
              <a:t>Bhawalkar</a:t>
            </a:r>
            <a:r>
              <a:rPr lang="en-US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err="1" smtClean="0">
                <a:solidFill>
                  <a:srgbClr val="00B050"/>
                </a:solidFill>
              </a:rPr>
              <a:t>Roughgarden</a:t>
            </a:r>
            <a:r>
              <a:rPr lang="en-US" sz="2000" dirty="0" smtClean="0">
                <a:solidFill>
                  <a:srgbClr val="00B050"/>
                </a:solidFill>
              </a:rPr>
              <a:t> 11], [</a:t>
            </a:r>
            <a:r>
              <a:rPr lang="en-US" sz="2000" dirty="0" err="1" smtClean="0">
                <a:solidFill>
                  <a:srgbClr val="00B050"/>
                </a:solidFill>
              </a:rPr>
              <a:t>Hassadim</a:t>
            </a:r>
            <a:r>
              <a:rPr lang="en-US" sz="2000" dirty="0" smtClean="0">
                <a:solidFill>
                  <a:srgbClr val="00B050"/>
                </a:solidFill>
              </a:rPr>
              <a:t> et al 11]</a:t>
            </a:r>
            <a:endParaRPr lang="en-US" dirty="0" smtClean="0">
              <a:solidFill>
                <a:srgbClr val="00B050"/>
              </a:solidFill>
            </a:endParaRPr>
          </a:p>
          <a:p>
            <a:pPr lvl="1" eaLnBrk="1" hangingPunct="1">
              <a:buClr>
                <a:schemeClr val="tx1"/>
              </a:buClr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9E94A2-A7DA-453F-BB03-0F9BFF22CF0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Key Points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smoothness: </a:t>
            </a:r>
            <a:r>
              <a:rPr lang="en-US" dirty="0" smtClean="0"/>
              <a:t>a “canonical way” to bound the price of anarchy (for pure </a:t>
            </a:r>
            <a:r>
              <a:rPr lang="en-US" dirty="0" err="1" smtClean="0"/>
              <a:t>equilibria</a:t>
            </a:r>
            <a:r>
              <a:rPr lang="en-US" dirty="0" smtClean="0"/>
              <a:t>)</a:t>
            </a:r>
          </a:p>
          <a:p>
            <a:pPr lvl="5">
              <a:buClr>
                <a:schemeClr val="tx1"/>
              </a:buClr>
            </a:pPr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robust POA bounds: </a:t>
            </a:r>
            <a:r>
              <a:rPr lang="en-US" dirty="0" smtClean="0"/>
              <a:t>smoothness bounds extend automatically beyond Nash </a:t>
            </a:r>
            <a:r>
              <a:rPr lang="en-US" dirty="0" err="1" smtClean="0"/>
              <a:t>equilibria</a:t>
            </a:r>
            <a:endParaRPr lang="en-US" dirty="0" smtClean="0"/>
          </a:p>
          <a:p>
            <a:pPr lvl="4" eaLnBrk="1" hangingPunct="1">
              <a:buClr>
                <a:schemeClr val="tx1"/>
              </a:buClr>
              <a:buFontTx/>
              <a:buNone/>
            </a:pPr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tightness: </a:t>
            </a:r>
            <a:r>
              <a:rPr lang="en-US" dirty="0" smtClean="0"/>
              <a:t>smoothness bounds provably give optimal POA bounds in fundamental cases</a:t>
            </a:r>
          </a:p>
          <a:p>
            <a:pPr lvl="7">
              <a:buClr>
                <a:schemeClr val="tx1"/>
              </a:buClr>
            </a:pPr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extensions: </a:t>
            </a:r>
            <a:r>
              <a:rPr lang="en-US" dirty="0" smtClean="0"/>
              <a:t>approximate </a:t>
            </a:r>
            <a:r>
              <a:rPr lang="en-US" dirty="0" err="1" smtClean="0"/>
              <a:t>equilibria</a:t>
            </a:r>
            <a:r>
              <a:rPr lang="en-US" dirty="0" smtClean="0"/>
              <a:t>; best-response dynamics; local smoothness for correlated </a:t>
            </a:r>
            <a:r>
              <a:rPr lang="en-US" dirty="0" err="1" smtClean="0"/>
              <a:t>equilibria</a:t>
            </a:r>
            <a:r>
              <a:rPr lang="en-US" dirty="0" smtClean="0"/>
              <a:t>; also </a:t>
            </a:r>
            <a:r>
              <a:rPr lang="en-US" dirty="0" err="1" smtClean="0"/>
              <a:t>Bayes</a:t>
            </a:r>
            <a:r>
              <a:rPr lang="en-US" dirty="0" smtClean="0"/>
              <a:t>-Nash </a:t>
            </a:r>
            <a:r>
              <a:rPr lang="en-US" dirty="0" err="1" smtClean="0"/>
              <a:t>eq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F48BD2-E21B-4F93-A3F6-60F5E11A686B}" type="slidenum">
              <a:rPr lang="en-US" altLang="en-US" smtClean="0">
                <a:solidFill>
                  <a:srgbClr val="000000"/>
                </a:solidFill>
              </a:rPr>
              <a:pPr/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Reasoning About Auctions</a:t>
            </a:r>
          </a:p>
        </p:txBody>
      </p:sp>
      <p:pic>
        <p:nvPicPr>
          <p:cNvPr id="7" name="Picture 6" descr="lemona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80772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F48BD2-E21B-4F93-A3F6-60F5E11A686B}" type="slidenum">
              <a:rPr lang="en-US" altLang="en-US" smtClean="0">
                <a:solidFill>
                  <a:srgbClr val="000000"/>
                </a:solidFill>
              </a:rPr>
              <a:pPr/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Competitive Analysis Fails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SzPct val="65000"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Palatino Linotype"/>
                <a:cs typeface="Arial" charset="0"/>
              </a:rPr>
              <a:t>Observation: 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which auction (e.g., opening bid) is best depends on the (unknown) input.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  <a:buFont typeface="Arial" pitchFamily="34" charset="0"/>
              <a:buChar char="•"/>
            </a:pPr>
            <a:r>
              <a:rPr lang="en-US" sz="24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e.g., opening bid of $0.01 or $10 better?</a:t>
            </a:r>
          </a:p>
          <a:p>
            <a:pPr marL="1681163" lvl="4" indent="-339725">
              <a:spcBef>
                <a:spcPct val="20000"/>
              </a:spcBef>
              <a:buClr>
                <a:srgbClr val="CC9900"/>
              </a:buClr>
              <a:buSzPct val="75000"/>
              <a:buFont typeface="Wingdings" pitchFamily="2" charset="2"/>
              <a:buChar char="§"/>
              <a:defRPr/>
            </a:pPr>
            <a:endParaRPr lang="en-US" sz="800" kern="0" dirty="0" smtClean="0">
              <a:solidFill>
                <a:srgbClr val="3B812F"/>
              </a:solidFill>
              <a:latin typeface="Palatino Linotype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SzPct val="65000"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Palatino Linotype"/>
                <a:cs typeface="Arial" charset="0"/>
              </a:rPr>
              <a:t>Competitive analysis:</a:t>
            </a:r>
            <a:r>
              <a:rPr lang="en-US" sz="2800" i="1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 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compare your revenue to that obtained by an omniscient opponent.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  <a:buFont typeface="Arial" pitchFamily="34" charset="0"/>
              <a:buChar char="•"/>
            </a:pPr>
            <a:endParaRPr lang="en-US" sz="900" kern="0" dirty="0" smtClean="0">
              <a:solidFill>
                <a:srgbClr val="000000"/>
              </a:solidFill>
              <a:latin typeface="Palatino Linotype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SzPct val="65000"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Palatino Linotype"/>
                <a:cs typeface="Arial" charset="0"/>
              </a:rPr>
              <a:t>Problem: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 fails miserably in this context.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predicts that all auctions are equally terrible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novel analysis framework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F48BD2-E21B-4F93-A3F6-60F5E11A686B}" type="slidenum">
              <a:rPr lang="en-US" altLang="en-US" smtClean="0">
                <a:solidFill>
                  <a:srgbClr val="000000"/>
                </a:solidFill>
              </a:rPr>
              <a:pPr/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 New Analysis Framework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CC9900"/>
              </a:buClr>
              <a:buSzPct val="65000"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Palatino Linotype"/>
                <a:cs typeface="Arial" charset="0"/>
              </a:rPr>
              <a:t>Prior-independent analysis framework: </a:t>
            </a:r>
            <a:r>
              <a:rPr lang="en-US" sz="2800" kern="0" dirty="0" smtClean="0">
                <a:solidFill>
                  <a:srgbClr val="3B812F"/>
                </a:solidFill>
                <a:latin typeface="Palatino Linotype"/>
                <a:cs typeface="Arial" charset="0"/>
              </a:rPr>
              <a:t>[Hartline/</a:t>
            </a:r>
            <a:r>
              <a:rPr lang="en-US" sz="2800" kern="0" dirty="0" err="1" smtClean="0">
                <a:solidFill>
                  <a:srgbClr val="3B812F"/>
                </a:solidFill>
                <a:latin typeface="Palatino Linotype"/>
                <a:cs typeface="Arial" charset="0"/>
              </a:rPr>
              <a:t>Roughgarden</a:t>
            </a:r>
            <a:r>
              <a:rPr lang="en-US" sz="2800" kern="0" dirty="0" smtClean="0">
                <a:solidFill>
                  <a:srgbClr val="3B812F"/>
                </a:solidFill>
                <a:latin typeface="Palatino Linotype"/>
                <a:cs typeface="Arial" charset="0"/>
              </a:rPr>
              <a:t> STOC 08, EC 09] 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compare revenue to that of opponent with </a:t>
            </a:r>
            <a:r>
              <a:rPr lang="en-US" sz="2800" i="1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statistical information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 about input.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</a:pPr>
            <a:endParaRPr lang="en-US" sz="900" kern="0" dirty="0" smtClean="0">
              <a:solidFill>
                <a:srgbClr val="000000"/>
              </a:solidFill>
              <a:latin typeface="Palatino Linotype"/>
              <a:cs typeface="Arial" charset="0"/>
            </a:endParaRP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</a:pPr>
            <a:endParaRPr lang="en-US" sz="900" kern="0" dirty="0" smtClean="0">
              <a:solidFill>
                <a:srgbClr val="000000"/>
              </a:solidFill>
              <a:latin typeface="Palatino Linotype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CC9900"/>
              </a:buClr>
              <a:buSzPct val="65000"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Palatino Linotype"/>
                <a:cs typeface="Arial" charset="0"/>
              </a:rPr>
              <a:t>Goal:</a:t>
            </a:r>
            <a:r>
              <a:rPr lang="en-US" sz="28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 design a distribution-independent auction that is always near-optimal for the underlying distribution (no matter what the distribution is).</a:t>
            </a:r>
          </a:p>
          <a:p>
            <a:pPr marL="800100" lvl="1" indent="-342900">
              <a:spcBef>
                <a:spcPct val="20000"/>
              </a:spcBef>
              <a:buClr>
                <a:srgbClr val="CC9900"/>
              </a:buClr>
              <a:buSzPct val="65000"/>
              <a:buFont typeface="Arial" pitchFamily="34" charset="0"/>
              <a:buChar char="•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distribution over inputs not used in the </a:t>
            </a:r>
            <a:r>
              <a:rPr lang="en-US" sz="2400" i="1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design </a:t>
            </a:r>
            <a:r>
              <a:rPr lang="en-US" sz="2400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of the auction, only in its </a:t>
            </a:r>
            <a:r>
              <a:rPr lang="en-US" sz="2400" i="1" kern="0" dirty="0" smtClean="0">
                <a:solidFill>
                  <a:srgbClr val="000000"/>
                </a:solidFill>
                <a:latin typeface="Palatino Linotype"/>
                <a:cs typeface="Arial" charset="0"/>
              </a:rPr>
              <a:t>analysis</a:t>
            </a:r>
            <a:endParaRPr lang="en-US" sz="2400" kern="0" dirty="0" smtClean="0">
              <a:solidFill>
                <a:srgbClr val="000000"/>
              </a:solidFill>
              <a:latin typeface="Palatino Linotype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A11BF-2D34-4DAF-8F1B-2AD69793C75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Bulow-Klemperer ('96)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smtClean="0">
                <a:solidFill>
                  <a:srgbClr val="FF3300"/>
                </a:solidFill>
              </a:rPr>
              <a:t>Setup: </a:t>
            </a:r>
            <a:r>
              <a:rPr lang="en-US" smtClean="0"/>
              <a:t>single-item auction.  Let F be a </a:t>
            </a:r>
            <a:r>
              <a:rPr lang="en-US" i="1" smtClean="0"/>
              <a:t>known</a:t>
            </a:r>
            <a:r>
              <a:rPr lang="en-US" smtClean="0"/>
              <a:t> valuation distribution.  [Needs to be "regular".]</a:t>
            </a:r>
          </a:p>
          <a:p>
            <a:pPr marL="2057400" lvl="4" indent="-228600" eaLnBrk="1" hangingPunct="1"/>
            <a:endParaRPr lang="en-US" smtClean="0"/>
          </a:p>
          <a:p>
            <a:pPr marL="533400" indent="-533400" eaLnBrk="1" hangingPunct="1">
              <a:buNone/>
            </a:pPr>
            <a:r>
              <a:rPr lang="en-US" smtClean="0">
                <a:solidFill>
                  <a:srgbClr val="FF0000"/>
                </a:solidFill>
              </a:rPr>
              <a:t>Theorem: </a:t>
            </a:r>
            <a:r>
              <a:rPr lang="en-US" sz="2400" smtClean="0">
                <a:solidFill>
                  <a:schemeClr val="accent2"/>
                </a:solidFill>
              </a:rPr>
              <a:t>[Bulow-Klemperer 96]</a:t>
            </a:r>
            <a:r>
              <a:rPr lang="en-US" smtClean="0"/>
              <a:t>:  for every n: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8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   Vickrey's revenue                 OPT's revenue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r>
              <a:rPr lang="en-US" sz="2000" smtClean="0"/>
              <a:t>                   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4624D4-EBAD-40AC-B9C8-B155FE40ABF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Approximation in AGT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Price of Anarchy (etc.)</a:t>
            </a:r>
          </a:p>
          <a:p>
            <a:pPr lvl="1" eaLnBrk="1" hangingPunct="1"/>
            <a:r>
              <a:rPr lang="en-US" sz="2000" dirty="0" smtClean="0"/>
              <a:t>worst-case approximation				guarantees for </a:t>
            </a:r>
            <a:r>
              <a:rPr lang="en-US" sz="2000" dirty="0" err="1" smtClean="0"/>
              <a:t>equilibria</a:t>
            </a:r>
            <a:endParaRPr lang="en-US" sz="2000" dirty="0" smtClean="0"/>
          </a:p>
          <a:p>
            <a:pPr lvl="4" eaLnBrk="1" hangingPunct="1">
              <a:buNone/>
            </a:pPr>
            <a:endParaRPr lang="en-US" sz="500" dirty="0" smtClean="0"/>
          </a:p>
          <a:p>
            <a:pPr eaLnBrk="1" hangingPunct="1"/>
            <a:r>
              <a:rPr lang="en-US" sz="2400" dirty="0" smtClean="0"/>
              <a:t>Revenue Maximization</a:t>
            </a:r>
          </a:p>
          <a:p>
            <a:pPr lvl="1" eaLnBrk="1" hangingPunct="1"/>
            <a:r>
              <a:rPr lang="en-US" sz="2000" dirty="0" smtClean="0"/>
              <a:t>guarantees for auctions	in non-Bayesian                         settings (information-theoretic)</a:t>
            </a:r>
          </a:p>
          <a:p>
            <a:pPr lvl="4" eaLnBrk="1" hangingPunct="1">
              <a:buNone/>
            </a:pPr>
            <a:endParaRPr lang="en-US" sz="500" dirty="0" smtClean="0"/>
          </a:p>
          <a:p>
            <a:pPr eaLnBrk="1" hangingPunct="1"/>
            <a:r>
              <a:rPr lang="en-US" sz="2400" dirty="0" smtClean="0"/>
              <a:t>Algorithm Mechanism Design</a:t>
            </a:r>
          </a:p>
          <a:p>
            <a:pPr lvl="1" eaLnBrk="1" hangingPunct="1"/>
            <a:r>
              <a:rPr lang="en-US" sz="2000" dirty="0" smtClean="0"/>
              <a:t>approximation algorithms robust to			 selfish behavior	(computational)</a:t>
            </a:r>
          </a:p>
          <a:p>
            <a:pPr lvl="5">
              <a:buNone/>
            </a:pPr>
            <a:endParaRPr lang="en-US" sz="500" dirty="0" smtClean="0"/>
          </a:p>
          <a:p>
            <a:pPr marL="514350" indent="-457200" eaLnBrk="1" hangingPunct="1"/>
            <a:r>
              <a:rPr lang="en-US" sz="2400" dirty="0" smtClean="0"/>
              <a:t>Computing Approximate </a:t>
            </a:r>
            <a:r>
              <a:rPr lang="en-US" sz="2400" dirty="0" err="1" smtClean="0"/>
              <a:t>Equilibria</a:t>
            </a:r>
            <a:endParaRPr lang="en-US" sz="2400" dirty="0" smtClean="0"/>
          </a:p>
          <a:p>
            <a:pPr marL="914400" lvl="1" indent="-457200" eaLnBrk="1" hangingPunct="1"/>
            <a:r>
              <a:rPr lang="en-US" sz="2000" dirty="0" smtClean="0"/>
              <a:t>e.g., is there a PTAS for computing			       an approximate Nash equilibrium?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477000" y="1828800"/>
            <a:ext cx="381000" cy="22098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858000" y="2514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08241" y="2286000"/>
            <a:ext cx="1186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6477000" y="4267200"/>
            <a:ext cx="228600" cy="990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705600" y="43434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155841" y="4168914"/>
            <a:ext cx="15408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FOCS 2010</a:t>
            </a:r>
          </a:p>
          <a:p>
            <a:r>
              <a:rPr lang="en-US" dirty="0" smtClean="0"/>
              <a:t>tutorial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A11BF-2D34-4DAF-8F1B-2AD69793C75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Bulow-Klemperer ('96)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smtClean="0">
                <a:solidFill>
                  <a:srgbClr val="FF3300"/>
                </a:solidFill>
              </a:rPr>
              <a:t>Setup: </a:t>
            </a:r>
            <a:r>
              <a:rPr lang="en-US" smtClean="0"/>
              <a:t>single-item auction.  Let F be a </a:t>
            </a:r>
            <a:r>
              <a:rPr lang="en-US" i="1" smtClean="0"/>
              <a:t>known</a:t>
            </a:r>
            <a:r>
              <a:rPr lang="en-US" smtClean="0"/>
              <a:t> valuation distribution.  [Needs to be "regular".]</a:t>
            </a:r>
          </a:p>
          <a:p>
            <a:pPr marL="2057400" lvl="4" indent="-228600" eaLnBrk="1" hangingPunct="1"/>
            <a:endParaRPr lang="en-US" smtClean="0"/>
          </a:p>
          <a:p>
            <a:pPr marL="533400" indent="-533400" eaLnBrk="1" hangingPunct="1">
              <a:buNone/>
            </a:pPr>
            <a:r>
              <a:rPr lang="en-US" smtClean="0">
                <a:solidFill>
                  <a:srgbClr val="FF0000"/>
                </a:solidFill>
              </a:rPr>
              <a:t>Theorem: </a:t>
            </a:r>
            <a:r>
              <a:rPr lang="en-US" sz="2400" smtClean="0">
                <a:solidFill>
                  <a:schemeClr val="accent2"/>
                </a:solidFill>
              </a:rPr>
              <a:t>[Bulow-Klemperer 96]</a:t>
            </a:r>
            <a:r>
              <a:rPr lang="en-US" smtClean="0"/>
              <a:t>:  for every n: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8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   Vickrey's revenue       ≥        OPT's revenue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    </a:t>
            </a:r>
            <a:r>
              <a:rPr lang="en-US" sz="2000" smtClean="0"/>
              <a:t>[with (n+1) i.i.d. bidders]                      [with n i.i.d. bidders]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A11BF-2D34-4DAF-8F1B-2AD69793C75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Bulow-Klemperer ('96)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3300"/>
                </a:solidFill>
              </a:rPr>
              <a:t>Setup: </a:t>
            </a:r>
            <a:r>
              <a:rPr lang="en-US" dirty="0" smtClean="0"/>
              <a:t>single-item auction.  Let F be a </a:t>
            </a:r>
            <a:r>
              <a:rPr lang="en-US" i="1" dirty="0" smtClean="0"/>
              <a:t>known</a:t>
            </a:r>
            <a:r>
              <a:rPr lang="en-US" dirty="0" smtClean="0"/>
              <a:t> valuation distribution.  [Needs to be "regular".]</a:t>
            </a:r>
          </a:p>
          <a:p>
            <a:pPr marL="2057400" lvl="4" indent="-228600" eaLnBrk="1" hangingPunct="1"/>
            <a:endParaRPr lang="en-US" dirty="0" smtClean="0"/>
          </a:p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Theorem: </a:t>
            </a:r>
            <a:r>
              <a:rPr lang="en-US" sz="2400" dirty="0" smtClean="0">
                <a:solidFill>
                  <a:schemeClr val="accent2"/>
                </a:solidFill>
              </a:rPr>
              <a:t>[Bulow-Klemperer 96]</a:t>
            </a:r>
            <a:r>
              <a:rPr lang="en-US" dirty="0" smtClean="0"/>
              <a:t>:  for every n: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8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</a:t>
            </a:r>
            <a:r>
              <a:rPr lang="en-US" dirty="0" err="1" smtClean="0"/>
              <a:t>Vickrey's</a:t>
            </a:r>
            <a:r>
              <a:rPr lang="en-US" dirty="0" smtClean="0"/>
              <a:t> revenue       ≥        OPT's revenue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</a:t>
            </a:r>
            <a:r>
              <a:rPr lang="en-US" sz="2000" dirty="0" smtClean="0"/>
              <a:t>[with (n+1) </a:t>
            </a:r>
            <a:r>
              <a:rPr lang="en-US" sz="2000" dirty="0" err="1" smtClean="0"/>
              <a:t>i.i.d</a:t>
            </a:r>
            <a:r>
              <a:rPr lang="en-US" sz="2000" dirty="0" smtClean="0"/>
              <a:t>. bidders]                      [with n </a:t>
            </a:r>
            <a:r>
              <a:rPr lang="en-US" sz="2000" dirty="0" err="1" smtClean="0"/>
              <a:t>i.i.d</a:t>
            </a:r>
            <a:r>
              <a:rPr lang="en-US" sz="2000" dirty="0" smtClean="0"/>
              <a:t>. bidders]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1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Interpretation:</a:t>
            </a:r>
            <a:r>
              <a:rPr lang="en-US" dirty="0" smtClean="0"/>
              <a:t> small increase in competition more important than running optimal auction.</a:t>
            </a:r>
          </a:p>
          <a:p>
            <a:pPr marL="533400" indent="-533400" eaLnBrk="1" hangingPunct="1"/>
            <a:r>
              <a:rPr lang="en-US" dirty="0" smtClean="0"/>
              <a:t>a "</a:t>
            </a:r>
            <a:r>
              <a:rPr lang="en-US" dirty="0" err="1" smtClean="0"/>
              <a:t>bicriteria</a:t>
            </a:r>
            <a:r>
              <a:rPr lang="en-US" dirty="0" smtClean="0"/>
              <a:t> bound"!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84212C-3AC6-44A8-96A7-07555690FB88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Bayesian Profit Maximization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Example: </a:t>
            </a:r>
            <a:r>
              <a:rPr lang="en-US" dirty="0" smtClean="0"/>
              <a:t>1 bidder, 1 item, v ~ known distribution F</a:t>
            </a:r>
          </a:p>
          <a:p>
            <a:pPr marL="533400" indent="-533400" eaLnBrk="1" hangingPunct="1"/>
            <a:r>
              <a:rPr lang="en-US" dirty="0" smtClean="0"/>
              <a:t>want to choose optimal reserve price p</a:t>
            </a:r>
          </a:p>
          <a:p>
            <a:pPr marL="533400" indent="-533400" eaLnBrk="1" hangingPunct="1"/>
            <a:r>
              <a:rPr lang="en-US" dirty="0" smtClean="0"/>
              <a:t>expected revenue of p:  </a:t>
            </a:r>
            <a:r>
              <a:rPr lang="en-US" dirty="0" smtClean="0">
                <a:solidFill>
                  <a:srgbClr val="000099"/>
                </a:solidFill>
              </a:rPr>
              <a:t>p(1</a:t>
            </a:r>
            <a:r>
              <a:rPr lang="en-US" sz="2000" dirty="0" smtClean="0">
                <a:solidFill>
                  <a:srgbClr val="000099"/>
                </a:solidFill>
              </a:rPr>
              <a:t>-</a:t>
            </a:r>
            <a:r>
              <a:rPr lang="en-US" dirty="0" smtClean="0">
                <a:solidFill>
                  <a:srgbClr val="000099"/>
                </a:solidFill>
              </a:rPr>
              <a:t>F(p))</a:t>
            </a:r>
          </a:p>
          <a:p>
            <a:pPr marL="914400" lvl="1" indent="-457200" eaLnBrk="1" hangingPunct="1"/>
            <a:r>
              <a:rPr lang="en-US" dirty="0" smtClean="0"/>
              <a:t>given F, can solve for optimal p</a:t>
            </a:r>
            <a:r>
              <a:rPr lang="en-US" baseline="30000" dirty="0" smtClean="0"/>
              <a:t>*</a:t>
            </a:r>
          </a:p>
          <a:p>
            <a:pPr marL="914400" lvl="1" indent="-457200" eaLnBrk="1" hangingPunct="1"/>
            <a:r>
              <a:rPr lang="en-US" dirty="0" smtClean="0"/>
              <a:t>e.g., p</a:t>
            </a:r>
            <a:r>
              <a:rPr lang="en-US" baseline="30000" dirty="0" smtClean="0"/>
              <a:t>* </a:t>
            </a:r>
            <a:r>
              <a:rPr lang="en-US" dirty="0" smtClean="0"/>
              <a:t>= ½ for v ~ uniform[0,1]</a:t>
            </a:r>
          </a:p>
          <a:p>
            <a:pPr marL="533400" indent="-533400" eaLnBrk="1" hangingPunct="1"/>
            <a:r>
              <a:rPr lang="en-US" dirty="0" smtClean="0"/>
              <a:t>but: what about </a:t>
            </a:r>
            <a:r>
              <a:rPr lang="en-US" dirty="0" err="1" smtClean="0"/>
              <a:t>k,n</a:t>
            </a:r>
            <a:r>
              <a:rPr lang="en-US" dirty="0" smtClean="0"/>
              <a:t> &gt;1 (with </a:t>
            </a:r>
            <a:r>
              <a:rPr lang="en-US" dirty="0" err="1" smtClean="0"/>
              <a:t>i.i.d</a:t>
            </a:r>
            <a:r>
              <a:rPr lang="en-US" dirty="0" smtClean="0"/>
              <a:t>. v</a:t>
            </a:r>
            <a:r>
              <a:rPr lang="en-US" baseline="-25000" dirty="0" smtClean="0"/>
              <a:t>i</a:t>
            </a:r>
            <a:r>
              <a:rPr lang="en-US" dirty="0" smtClean="0"/>
              <a:t>'s)?</a:t>
            </a:r>
          </a:p>
          <a:p>
            <a:pPr marL="2057400" lvl="4" indent="-228600" eaLnBrk="1" hangingPunct="1"/>
            <a:endParaRPr lang="en-US" dirty="0" smtClean="0"/>
          </a:p>
          <a:p>
            <a:pPr marL="2057400" lvl="4" indent="-2286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84212C-3AC6-44A8-96A7-07555690FB88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Bayesian Profit Maximization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Example: </a:t>
            </a:r>
            <a:r>
              <a:rPr lang="en-US" dirty="0" smtClean="0"/>
              <a:t>1 bidder, 1 item, v ~ known distribution F</a:t>
            </a:r>
          </a:p>
          <a:p>
            <a:pPr marL="533400" indent="-533400" eaLnBrk="1" hangingPunct="1"/>
            <a:r>
              <a:rPr lang="en-US" dirty="0" smtClean="0"/>
              <a:t>want to choose optimal reserve price p</a:t>
            </a:r>
          </a:p>
          <a:p>
            <a:pPr marL="533400" indent="-533400" eaLnBrk="1" hangingPunct="1"/>
            <a:r>
              <a:rPr lang="en-US" dirty="0" smtClean="0"/>
              <a:t>expected revenue of p:  </a:t>
            </a:r>
            <a:r>
              <a:rPr lang="en-US" dirty="0" smtClean="0">
                <a:solidFill>
                  <a:srgbClr val="000099"/>
                </a:solidFill>
              </a:rPr>
              <a:t>p(1</a:t>
            </a:r>
            <a:r>
              <a:rPr lang="en-US" sz="2000" dirty="0" smtClean="0">
                <a:solidFill>
                  <a:srgbClr val="000099"/>
                </a:solidFill>
              </a:rPr>
              <a:t>-</a:t>
            </a:r>
            <a:r>
              <a:rPr lang="en-US" dirty="0" smtClean="0">
                <a:solidFill>
                  <a:srgbClr val="000099"/>
                </a:solidFill>
              </a:rPr>
              <a:t>F(p))</a:t>
            </a:r>
          </a:p>
          <a:p>
            <a:pPr marL="914400" lvl="1" indent="-457200" eaLnBrk="1" hangingPunct="1"/>
            <a:r>
              <a:rPr lang="en-US" dirty="0" smtClean="0"/>
              <a:t>given F, can solve for optimal p</a:t>
            </a:r>
            <a:r>
              <a:rPr lang="en-US" baseline="30000" dirty="0" smtClean="0"/>
              <a:t>*</a:t>
            </a:r>
          </a:p>
          <a:p>
            <a:pPr marL="914400" lvl="1" indent="-457200" eaLnBrk="1" hangingPunct="1"/>
            <a:r>
              <a:rPr lang="en-US" dirty="0" smtClean="0"/>
              <a:t>e.g., p</a:t>
            </a:r>
            <a:r>
              <a:rPr lang="en-US" baseline="30000" dirty="0" smtClean="0"/>
              <a:t>* </a:t>
            </a:r>
            <a:r>
              <a:rPr lang="en-US" dirty="0" smtClean="0"/>
              <a:t>= ½ for v ~ uniform[0,1]</a:t>
            </a:r>
          </a:p>
          <a:p>
            <a:pPr marL="533400" indent="-533400" eaLnBrk="1" hangingPunct="1"/>
            <a:r>
              <a:rPr lang="en-US" dirty="0" smtClean="0"/>
              <a:t>but: what about </a:t>
            </a:r>
            <a:r>
              <a:rPr lang="en-US" dirty="0" smtClean="0"/>
              <a:t>n </a:t>
            </a:r>
            <a:r>
              <a:rPr lang="en-US" dirty="0" smtClean="0"/>
              <a:t>&gt;1 (with </a:t>
            </a:r>
            <a:r>
              <a:rPr lang="en-US" dirty="0" err="1" smtClean="0"/>
              <a:t>i.i.d</a:t>
            </a:r>
            <a:r>
              <a:rPr lang="en-US" dirty="0" smtClean="0"/>
              <a:t>. v</a:t>
            </a:r>
            <a:r>
              <a:rPr lang="en-US" baseline="-25000" dirty="0" smtClean="0"/>
              <a:t>i</a:t>
            </a:r>
            <a:r>
              <a:rPr lang="en-US" dirty="0" smtClean="0"/>
              <a:t>'s)?</a:t>
            </a:r>
          </a:p>
          <a:p>
            <a:pPr marL="2057400" lvl="4" indent="-228600" eaLnBrk="1" hangingPunct="1"/>
            <a:endParaRPr lang="en-US" dirty="0" smtClean="0"/>
          </a:p>
          <a:p>
            <a:pPr marL="2057400" lvl="4" indent="-228600" eaLnBrk="1" hangingPunct="1"/>
            <a:endParaRPr lang="en-US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Theorem: </a:t>
            </a:r>
            <a:r>
              <a:rPr lang="en-US" sz="2400" dirty="0" smtClean="0">
                <a:solidFill>
                  <a:schemeClr val="accent2"/>
                </a:solidFill>
              </a:rPr>
              <a:t>[Myerson 81]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smtClean="0"/>
              <a:t>auction with max expected revenue is second-price with above reserve p</a:t>
            </a:r>
            <a:r>
              <a:rPr lang="en-US" baseline="30000" dirty="0" smtClean="0"/>
              <a:t>*</a:t>
            </a:r>
            <a:r>
              <a:rPr lang="en-US" dirty="0" smtClean="0"/>
              <a:t>.</a:t>
            </a:r>
          </a:p>
          <a:p>
            <a:pPr marL="914400" lvl="1" indent="-457200" eaLnBrk="1" hangingPunct="1"/>
            <a:r>
              <a:rPr lang="en-US" dirty="0" smtClean="0"/>
              <a:t>note p</a:t>
            </a:r>
            <a:r>
              <a:rPr lang="en-US" baseline="30000" dirty="0" smtClean="0"/>
              <a:t>* </a:t>
            </a:r>
            <a:r>
              <a:rPr lang="en-US" dirty="0" smtClean="0"/>
              <a:t>is </a:t>
            </a:r>
            <a:r>
              <a:rPr lang="en-US" i="1" dirty="0" smtClean="0"/>
              <a:t>independent </a:t>
            </a:r>
            <a:r>
              <a:rPr lang="en-US" i="1" dirty="0" smtClean="0"/>
              <a:t>of </a:t>
            </a:r>
            <a:r>
              <a:rPr lang="en-US" i="1" dirty="0" smtClean="0"/>
              <a:t>n</a:t>
            </a:r>
          </a:p>
        </p:txBody>
      </p:sp>
      <p:sp>
        <p:nvSpPr>
          <p:cNvPr id="5" name="Rectangle 4"/>
          <p:cNvSpPr/>
          <p:nvPr/>
        </p:nvSpPr>
        <p:spPr>
          <a:xfrm>
            <a:off x="7758570" y="2713672"/>
            <a:ext cx="13854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need minor</a:t>
            </a:r>
          </a:p>
          <a:p>
            <a:r>
              <a:rPr lang="en-US" sz="1800" dirty="0" smtClean="0"/>
              <a:t>technical</a:t>
            </a:r>
          </a:p>
          <a:p>
            <a:r>
              <a:rPr lang="en-US" sz="1800" dirty="0" smtClean="0"/>
              <a:t>conditions</a:t>
            </a:r>
          </a:p>
          <a:p>
            <a:r>
              <a:rPr lang="en-US" sz="1800" dirty="0" smtClean="0"/>
              <a:t>on F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Reformulation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Theorem: </a:t>
            </a:r>
            <a:r>
              <a:rPr lang="en-US" sz="2400" dirty="0" smtClean="0">
                <a:solidFill>
                  <a:schemeClr val="accent2"/>
                </a:solidFill>
              </a:rPr>
              <a:t>[Bulow-Klemperer 96]</a:t>
            </a:r>
            <a:r>
              <a:rPr lang="en-US" dirty="0" smtClean="0"/>
              <a:t>:  for every n: </a:t>
            </a:r>
            <a:endParaRPr lang="en-US" sz="800" dirty="0" smtClean="0"/>
          </a:p>
          <a:p>
            <a:pPr marL="533400" indent="-533400" eaLnBrk="1" hangingPunct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Vickrey's</a:t>
            </a:r>
            <a:r>
              <a:rPr lang="en-US" dirty="0" smtClean="0"/>
              <a:t> revenue       ≥        OPT's revenue</a:t>
            </a:r>
          </a:p>
          <a:p>
            <a:pPr marL="533400" indent="-533400" eaLnBrk="1" hangingPunct="1">
              <a:buNone/>
            </a:pPr>
            <a:r>
              <a:rPr lang="en-US" dirty="0" smtClean="0"/>
              <a:t>    </a:t>
            </a:r>
            <a:r>
              <a:rPr lang="en-US" sz="2000" dirty="0" smtClean="0"/>
              <a:t>[with (n+1) </a:t>
            </a:r>
            <a:r>
              <a:rPr lang="en-US" sz="2000" dirty="0" err="1" smtClean="0"/>
              <a:t>i.i.d</a:t>
            </a:r>
            <a:r>
              <a:rPr lang="en-US" sz="2000" dirty="0" smtClean="0"/>
              <a:t>. bidders]                      [with n </a:t>
            </a:r>
            <a:r>
              <a:rPr lang="en-US" sz="2000" dirty="0" err="1" smtClean="0"/>
              <a:t>i.i.d</a:t>
            </a:r>
            <a:r>
              <a:rPr lang="en-US" sz="2000" dirty="0" smtClean="0"/>
              <a:t>. bidders]</a:t>
            </a:r>
          </a:p>
          <a:p>
            <a:pPr marL="533400" indent="-533400" eaLnBrk="1" hangingPunct="1">
              <a:buNone/>
            </a:pPr>
            <a:endParaRPr lang="en-US" sz="11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Lemma: </a:t>
            </a:r>
            <a:r>
              <a:rPr lang="en-US" dirty="0" smtClean="0"/>
              <a:t>if true for n=1, then true for all n. </a:t>
            </a:r>
          </a:p>
          <a:p>
            <a:pPr marL="860425" lvl="1" indent="-533400" eaLnBrk="1" hangingPunct="1"/>
            <a:r>
              <a:rPr lang="en-US" dirty="0" smtClean="0"/>
              <a:t>relevance of OPT reserve price decreases with n</a:t>
            </a:r>
          </a:p>
          <a:p>
            <a:pPr marL="1871663" lvl="4" indent="-533400" eaLnBrk="1" hangingPunct="1"/>
            <a:endParaRPr lang="en-US" dirty="0" smtClean="0"/>
          </a:p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Reformulation for n=1 case:</a:t>
            </a:r>
            <a:r>
              <a:rPr lang="en-US" dirty="0" smtClean="0"/>
              <a:t> </a:t>
            </a:r>
            <a:endParaRPr lang="en-US" sz="800" dirty="0" smtClean="0"/>
          </a:p>
          <a:p>
            <a:pPr marL="533400" indent="-533400" eaLnBrk="1" hangingPunct="1">
              <a:buNone/>
            </a:pPr>
            <a:r>
              <a:rPr lang="en-US" sz="2400" dirty="0" smtClean="0"/>
              <a:t> 	  2 x </a:t>
            </a:r>
            <a:r>
              <a:rPr lang="en-US" sz="2400" dirty="0" err="1" smtClean="0"/>
              <a:t>Vickrey's</a:t>
            </a:r>
            <a:r>
              <a:rPr lang="en-US" sz="2400" dirty="0" smtClean="0"/>
              <a:t> revenue             </a:t>
            </a:r>
            <a:r>
              <a:rPr lang="en-US" sz="2400" dirty="0" err="1" smtClean="0"/>
              <a:t>Vickrey's</a:t>
            </a:r>
            <a:r>
              <a:rPr lang="en-US" sz="2400" dirty="0" smtClean="0"/>
              <a:t> revenue</a:t>
            </a:r>
            <a:endParaRPr lang="en-US" sz="1800" dirty="0" smtClean="0"/>
          </a:p>
          <a:p>
            <a:pPr marL="533400" indent="-533400" eaLnBrk="1" hangingPunct="1">
              <a:buNone/>
            </a:pPr>
            <a:r>
              <a:rPr lang="en-US" sz="2400" dirty="0" smtClean="0"/>
              <a:t>  	 with n=1 and random      ≥     with n=1 and opt </a:t>
            </a:r>
          </a:p>
          <a:p>
            <a:pPr marL="533400" indent="-533400" eaLnBrk="1" hangingPunct="1">
              <a:buNone/>
            </a:pPr>
            <a:r>
              <a:rPr lang="en-US" sz="2400" dirty="0" smtClean="0"/>
              <a:t>   	reserve [drawn from F]                reserve r</a:t>
            </a:r>
            <a:r>
              <a:rPr lang="en-US" sz="2400" baseline="30000" dirty="0" smtClean="0"/>
              <a:t>*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914253" y="1524000"/>
            <a:ext cx="6096147" cy="2438400"/>
            <a:chOff x="914253" y="1524000"/>
            <a:chExt cx="6096147" cy="2438400"/>
          </a:xfrm>
        </p:grpSpPr>
        <p:grpSp>
          <p:nvGrpSpPr>
            <p:cNvPr id="3" name="Group 12"/>
            <p:cNvGrpSpPr/>
            <p:nvPr/>
          </p:nvGrpSpPr>
          <p:grpSpPr>
            <a:xfrm>
              <a:off x="2209006" y="1524000"/>
              <a:ext cx="4801394" cy="2438400"/>
              <a:chOff x="1904206" y="1752600"/>
              <a:chExt cx="4801394" cy="2438400"/>
            </a:xfrm>
          </p:grpSpPr>
          <p:cxnSp>
            <p:nvCxnSpPr>
              <p:cNvPr id="6" name="Straight Arrow Connector 5"/>
              <p:cNvCxnSpPr/>
              <p:nvPr/>
            </p:nvCxnSpPr>
            <p:spPr bwMode="auto">
              <a:xfrm rot="5400000" flipH="1" flipV="1">
                <a:off x="1066006" y="2590800"/>
                <a:ext cx="1677194" cy="7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905000" y="3429000"/>
                <a:ext cx="4800600" cy="158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" name="Arc 10"/>
              <p:cNvSpPr/>
              <p:nvPr/>
            </p:nvSpPr>
            <p:spPr bwMode="auto">
              <a:xfrm flipH="1">
                <a:off x="1905000" y="2362200"/>
                <a:ext cx="3429000" cy="1828800"/>
              </a:xfrm>
              <a:prstGeom prst="arc">
                <a:avLst>
                  <a:gd name="adj1" fmla="val 10448920"/>
                  <a:gd name="adj2" fmla="val 265970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43200" y="3276600"/>
              <a:ext cx="2367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selling probability q</a:t>
              </a:r>
              <a:endParaRPr lang="en-US" sz="2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253" y="1828800"/>
              <a:ext cx="129554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expected </a:t>
              </a:r>
            </a:p>
            <a:p>
              <a:pPr algn="ctr"/>
              <a:r>
                <a:rPr lang="en-US" sz="2000" smtClean="0"/>
                <a:t>revenue </a:t>
              </a:r>
            </a:p>
            <a:p>
              <a:pPr algn="ctr"/>
              <a:r>
                <a:rPr lang="en-US" sz="2000" smtClean="0"/>
                <a:t>R(q)</a:t>
              </a:r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4866" y="3181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0</a:t>
              </a:r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63866" y="3200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1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914253" y="1371600"/>
            <a:ext cx="6352775" cy="2590800"/>
            <a:chOff x="914253" y="1371600"/>
            <a:chExt cx="6352775" cy="2590800"/>
          </a:xfrm>
        </p:grpSpPr>
        <p:grpSp>
          <p:nvGrpSpPr>
            <p:cNvPr id="3" name="Group 12"/>
            <p:cNvGrpSpPr/>
            <p:nvPr/>
          </p:nvGrpSpPr>
          <p:grpSpPr>
            <a:xfrm>
              <a:off x="2209006" y="1524000"/>
              <a:ext cx="4801394" cy="2438400"/>
              <a:chOff x="1904206" y="1752600"/>
              <a:chExt cx="4801394" cy="2438400"/>
            </a:xfrm>
          </p:grpSpPr>
          <p:cxnSp>
            <p:nvCxnSpPr>
              <p:cNvPr id="6" name="Straight Arrow Connector 5"/>
              <p:cNvCxnSpPr/>
              <p:nvPr/>
            </p:nvCxnSpPr>
            <p:spPr bwMode="auto">
              <a:xfrm rot="5400000" flipH="1" flipV="1">
                <a:off x="1066006" y="2590800"/>
                <a:ext cx="1677194" cy="7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905000" y="3429000"/>
                <a:ext cx="4800600" cy="158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" name="Arc 10"/>
              <p:cNvSpPr/>
              <p:nvPr/>
            </p:nvSpPr>
            <p:spPr bwMode="auto">
              <a:xfrm flipH="1">
                <a:off x="1905000" y="2362200"/>
                <a:ext cx="3429000" cy="1828800"/>
              </a:xfrm>
              <a:prstGeom prst="arc">
                <a:avLst>
                  <a:gd name="adj1" fmla="val 10448920"/>
                  <a:gd name="adj2" fmla="val 265970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43200" y="3276600"/>
              <a:ext cx="2367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selling probability q</a:t>
              </a:r>
              <a:endParaRPr lang="en-US" sz="2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253" y="1828800"/>
              <a:ext cx="129554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expected </a:t>
              </a:r>
            </a:p>
            <a:p>
              <a:pPr algn="ctr"/>
              <a:r>
                <a:rPr lang="en-US" sz="2000" smtClean="0"/>
                <a:t>revenue </a:t>
              </a:r>
            </a:p>
            <a:p>
              <a:pPr algn="ctr"/>
              <a:r>
                <a:rPr lang="en-US" sz="2000" smtClean="0"/>
                <a:t>R(q)</a:t>
              </a:r>
              <a:endParaRPr lang="en-US" sz="2000"/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rot="10800000" flipV="1">
              <a:off x="5181600" y="1981200"/>
              <a:ext cx="457200" cy="3810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Rectangle 17"/>
            <p:cNvSpPr/>
            <p:nvPr/>
          </p:nvSpPr>
          <p:spPr>
            <a:xfrm>
              <a:off x="5715000" y="1371600"/>
              <a:ext cx="155202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concave </a:t>
              </a:r>
            </a:p>
            <a:p>
              <a:pPr algn="ctr"/>
              <a:r>
                <a:rPr lang="en-US" sz="2000" smtClean="0"/>
                <a:t>if and only if</a:t>
              </a:r>
            </a:p>
            <a:p>
              <a:pPr algn="ctr"/>
              <a:r>
                <a:rPr lang="en-US" sz="2000" smtClean="0"/>
                <a:t>F is regular</a:t>
              </a:r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4866" y="3181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0</a:t>
              </a:r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63866" y="3200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1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914253" y="1524000"/>
            <a:ext cx="6096147" cy="2438400"/>
            <a:chOff x="914253" y="1524000"/>
            <a:chExt cx="6096147" cy="2438400"/>
          </a:xfrm>
        </p:grpSpPr>
        <p:grpSp>
          <p:nvGrpSpPr>
            <p:cNvPr id="3" name="Group 12"/>
            <p:cNvGrpSpPr/>
            <p:nvPr/>
          </p:nvGrpSpPr>
          <p:grpSpPr>
            <a:xfrm>
              <a:off x="2209006" y="1524000"/>
              <a:ext cx="4801394" cy="2438400"/>
              <a:chOff x="1904206" y="1752600"/>
              <a:chExt cx="4801394" cy="2438400"/>
            </a:xfrm>
          </p:grpSpPr>
          <p:cxnSp>
            <p:nvCxnSpPr>
              <p:cNvPr id="6" name="Straight Arrow Connector 5"/>
              <p:cNvCxnSpPr/>
              <p:nvPr/>
            </p:nvCxnSpPr>
            <p:spPr bwMode="auto">
              <a:xfrm rot="5400000" flipH="1" flipV="1">
                <a:off x="1066006" y="2590800"/>
                <a:ext cx="1677194" cy="7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905000" y="3429000"/>
                <a:ext cx="4800600" cy="158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" name="Arc 10"/>
              <p:cNvSpPr/>
              <p:nvPr/>
            </p:nvSpPr>
            <p:spPr bwMode="auto">
              <a:xfrm flipH="1">
                <a:off x="1905000" y="2362200"/>
                <a:ext cx="3429000" cy="1828800"/>
              </a:xfrm>
              <a:prstGeom prst="arc">
                <a:avLst>
                  <a:gd name="adj1" fmla="val 10448920"/>
                  <a:gd name="adj2" fmla="val 265970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43200" y="3276600"/>
              <a:ext cx="2367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selling probability q</a:t>
              </a:r>
              <a:endParaRPr lang="en-US" sz="2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253" y="1828800"/>
              <a:ext cx="129554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expected </a:t>
              </a:r>
            </a:p>
            <a:p>
              <a:pPr algn="ctr"/>
              <a:r>
                <a:rPr lang="en-US" sz="2000" smtClean="0"/>
                <a:t>revenue </a:t>
              </a:r>
            </a:p>
            <a:p>
              <a:pPr algn="ctr"/>
              <a:r>
                <a:rPr lang="en-US" sz="2000" smtClean="0"/>
                <a:t>R(q)</a:t>
              </a:r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4866" y="3181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0</a:t>
              </a:r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63866" y="3200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1</a:t>
              </a:r>
              <a:endParaRPr lang="en-US" sz="2000"/>
            </a:p>
          </p:txBody>
        </p:sp>
      </p:grpSp>
      <p:cxnSp>
        <p:nvCxnSpPr>
          <p:cNvPr id="29" name="Straight Connector 28"/>
          <p:cNvCxnSpPr/>
          <p:nvPr/>
        </p:nvCxnSpPr>
        <p:spPr bwMode="auto">
          <a:xfrm rot="5400000" flipH="1" flipV="1">
            <a:off x="3428999" y="2667000"/>
            <a:ext cx="1066800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31" name="Rectangle 30"/>
          <p:cNvSpPr/>
          <p:nvPr/>
        </p:nvSpPr>
        <p:spPr>
          <a:xfrm>
            <a:off x="4058603" y="281940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q</a:t>
            </a:r>
            <a:r>
              <a:rPr lang="en-US" sz="2000" baseline="30000" smtClean="0"/>
              <a:t>*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2209800" y="2133600"/>
            <a:ext cx="3429000" cy="10668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914253" y="1524000"/>
            <a:ext cx="6096147" cy="2438400"/>
            <a:chOff x="914253" y="1524000"/>
            <a:chExt cx="6096147" cy="2438400"/>
          </a:xfrm>
        </p:grpSpPr>
        <p:grpSp>
          <p:nvGrpSpPr>
            <p:cNvPr id="3" name="Group 12"/>
            <p:cNvGrpSpPr/>
            <p:nvPr/>
          </p:nvGrpSpPr>
          <p:grpSpPr>
            <a:xfrm>
              <a:off x="2209006" y="1524000"/>
              <a:ext cx="4801394" cy="2438400"/>
              <a:chOff x="1904206" y="1752600"/>
              <a:chExt cx="4801394" cy="2438400"/>
            </a:xfrm>
          </p:grpSpPr>
          <p:cxnSp>
            <p:nvCxnSpPr>
              <p:cNvPr id="6" name="Straight Arrow Connector 5"/>
              <p:cNvCxnSpPr/>
              <p:nvPr/>
            </p:nvCxnSpPr>
            <p:spPr bwMode="auto">
              <a:xfrm rot="5400000" flipH="1" flipV="1">
                <a:off x="1066006" y="2590800"/>
                <a:ext cx="1677194" cy="7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905000" y="3429000"/>
                <a:ext cx="4800600" cy="158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" name="Arc 10"/>
              <p:cNvSpPr/>
              <p:nvPr/>
            </p:nvSpPr>
            <p:spPr bwMode="auto">
              <a:xfrm flipH="1">
                <a:off x="1905000" y="2362200"/>
                <a:ext cx="3429000" cy="1828800"/>
              </a:xfrm>
              <a:prstGeom prst="arc">
                <a:avLst>
                  <a:gd name="adj1" fmla="val 10448920"/>
                  <a:gd name="adj2" fmla="val 265970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43200" y="3276600"/>
              <a:ext cx="2367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selling probability q</a:t>
              </a:r>
              <a:endParaRPr lang="en-US" sz="2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253" y="1828800"/>
              <a:ext cx="129554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expected </a:t>
              </a:r>
            </a:p>
            <a:p>
              <a:pPr algn="ctr"/>
              <a:r>
                <a:rPr lang="en-US" sz="2000" smtClean="0"/>
                <a:t>revenue </a:t>
              </a:r>
            </a:p>
            <a:p>
              <a:pPr algn="ctr"/>
              <a:r>
                <a:rPr lang="en-US" sz="2000" smtClean="0"/>
                <a:t>R(q)</a:t>
              </a:r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4866" y="3181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0</a:t>
              </a:r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63866" y="3200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1</a:t>
              </a:r>
              <a:endParaRPr lang="en-US" sz="2000"/>
            </a:p>
          </p:txBody>
        </p:sp>
      </p:grpSp>
      <p:cxnSp>
        <p:nvCxnSpPr>
          <p:cNvPr id="29" name="Straight Connector 28"/>
          <p:cNvCxnSpPr/>
          <p:nvPr/>
        </p:nvCxnSpPr>
        <p:spPr bwMode="auto">
          <a:xfrm rot="5400000" flipH="1" flipV="1">
            <a:off x="3428999" y="2667000"/>
            <a:ext cx="1066800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31" name="Rectangle 30"/>
          <p:cNvSpPr/>
          <p:nvPr/>
        </p:nvSpPr>
        <p:spPr>
          <a:xfrm>
            <a:off x="4058603" y="281940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q</a:t>
            </a:r>
            <a:r>
              <a:rPr lang="en-US" sz="2000" baseline="30000" smtClean="0"/>
              <a:t>*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  <a:p>
            <a:pPr marL="533400" indent="-533400" eaLnBrk="1" hangingPunct="1"/>
            <a:r>
              <a:rPr lang="en-US" smtClean="0"/>
              <a:t>revenue of random reserve r (from F) = expected value of R(q) for q uniform in [0,1] = area under revenue curve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914253" y="1524000"/>
            <a:ext cx="6096147" cy="2438400"/>
            <a:chOff x="914253" y="1524000"/>
            <a:chExt cx="6096147" cy="2438400"/>
          </a:xfrm>
        </p:grpSpPr>
        <p:grpSp>
          <p:nvGrpSpPr>
            <p:cNvPr id="3" name="Group 12"/>
            <p:cNvGrpSpPr/>
            <p:nvPr/>
          </p:nvGrpSpPr>
          <p:grpSpPr>
            <a:xfrm>
              <a:off x="2209006" y="1524000"/>
              <a:ext cx="4801394" cy="2438400"/>
              <a:chOff x="1904206" y="1752600"/>
              <a:chExt cx="4801394" cy="2438400"/>
            </a:xfrm>
          </p:grpSpPr>
          <p:cxnSp>
            <p:nvCxnSpPr>
              <p:cNvPr id="6" name="Straight Arrow Connector 5"/>
              <p:cNvCxnSpPr/>
              <p:nvPr/>
            </p:nvCxnSpPr>
            <p:spPr bwMode="auto">
              <a:xfrm rot="5400000" flipH="1" flipV="1">
                <a:off x="1066006" y="2590800"/>
                <a:ext cx="1677194" cy="7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905000" y="3429000"/>
                <a:ext cx="4800600" cy="158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" name="Arc 10"/>
              <p:cNvSpPr/>
              <p:nvPr/>
            </p:nvSpPr>
            <p:spPr bwMode="auto">
              <a:xfrm flipH="1">
                <a:off x="1905000" y="2362200"/>
                <a:ext cx="3429000" cy="1828800"/>
              </a:xfrm>
              <a:prstGeom prst="arc">
                <a:avLst>
                  <a:gd name="adj1" fmla="val 10448920"/>
                  <a:gd name="adj2" fmla="val 265970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43200" y="3276600"/>
              <a:ext cx="2367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smtClean="0"/>
                <a:t>selling probability q</a:t>
              </a:r>
              <a:endParaRPr lang="en-US" sz="2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4253" y="1828800"/>
              <a:ext cx="129554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expected </a:t>
              </a:r>
            </a:p>
            <a:p>
              <a:pPr algn="ctr"/>
              <a:r>
                <a:rPr lang="en-US" sz="2000" smtClean="0"/>
                <a:t>revenue </a:t>
              </a:r>
            </a:p>
            <a:p>
              <a:pPr algn="ctr"/>
              <a:r>
                <a:rPr lang="en-US" sz="2000" smtClean="0"/>
                <a:t>R(q)</a:t>
              </a:r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34866" y="3181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0</a:t>
              </a:r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63866" y="3200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/>
                <a:t>1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5D18A-8A39-4A94-8A39-92B1F0B330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 descr="7_Anarc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2209800" y="3048000"/>
            <a:ext cx="3429000" cy="15240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flipH="1">
            <a:off x="2209800" y="2133600"/>
            <a:ext cx="3429000" cy="1828800"/>
          </a:xfrm>
          <a:prstGeom prst="arc">
            <a:avLst>
              <a:gd name="adj1" fmla="val 10448920"/>
              <a:gd name="adj2" fmla="val 26597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  <a:p>
            <a:pPr marL="533400" indent="-533400" eaLnBrk="1" hangingPunct="1"/>
            <a:r>
              <a:rPr lang="en-US" smtClean="0"/>
              <a:t>revenue of random reserve r (from F) = expected value of R(q) for q uniform in [0,1] = area under revenue curve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1370806" y="2362200"/>
            <a:ext cx="1677194" cy="794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209800" y="3200400"/>
            <a:ext cx="4800600" cy="158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2743200" y="3276600"/>
            <a:ext cx="236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selling probability q</a:t>
            </a:r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914253" y="1828800"/>
            <a:ext cx="12955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expected </a:t>
            </a:r>
          </a:p>
          <a:p>
            <a:pPr algn="ctr"/>
            <a:r>
              <a:rPr lang="en-US" sz="2000" smtClean="0"/>
              <a:t>revenue </a:t>
            </a:r>
          </a:p>
          <a:p>
            <a:pPr algn="ctr"/>
            <a:r>
              <a:rPr lang="en-US" sz="2000" smtClean="0"/>
              <a:t>R(q)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2034866" y="318129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0</a:t>
            </a:r>
            <a:endParaRPr lang="en-US" sz="2000"/>
          </a:p>
        </p:txBody>
      </p:sp>
      <p:sp>
        <p:nvSpPr>
          <p:cNvPr id="20" name="Rectangle 19"/>
          <p:cNvSpPr/>
          <p:nvPr/>
        </p:nvSpPr>
        <p:spPr>
          <a:xfrm>
            <a:off x="5463866" y="320040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1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 bwMode="auto">
          <a:xfrm>
            <a:off x="2209800" y="2133600"/>
            <a:ext cx="3429000" cy="1066800"/>
          </a:xfrm>
          <a:prstGeom prst="triangle">
            <a:avLst>
              <a:gd name="adj" fmla="val 51703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flipH="1">
            <a:off x="2209800" y="2133600"/>
            <a:ext cx="3429000" cy="1828800"/>
          </a:xfrm>
          <a:prstGeom prst="arc">
            <a:avLst>
              <a:gd name="adj1" fmla="val 10448920"/>
              <a:gd name="adj2" fmla="val 26597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  <a:p>
            <a:pPr marL="533400" indent="-533400" eaLnBrk="1" hangingPunct="1"/>
            <a:r>
              <a:rPr lang="en-US" smtClean="0"/>
              <a:t>revenue of random reserve r (from F) = expected value of R(q) for q uniform in [0,1] = area under revenue curve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1370806" y="2362200"/>
            <a:ext cx="1677194" cy="794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209800" y="3200400"/>
            <a:ext cx="4800600" cy="158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2743200" y="3276600"/>
            <a:ext cx="236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selling probability q</a:t>
            </a:r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914253" y="1828800"/>
            <a:ext cx="12955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expected </a:t>
            </a:r>
          </a:p>
          <a:p>
            <a:pPr algn="ctr"/>
            <a:r>
              <a:rPr lang="en-US" sz="2000" smtClean="0"/>
              <a:t>revenue </a:t>
            </a:r>
          </a:p>
          <a:p>
            <a:pPr algn="ctr"/>
            <a:r>
              <a:rPr lang="en-US" sz="2000" smtClean="0"/>
              <a:t>R(q)</a:t>
            </a:r>
            <a:endParaRPr lang="en-US" sz="2000"/>
          </a:p>
        </p:txBody>
      </p:sp>
      <p:cxnSp>
        <p:nvCxnSpPr>
          <p:cNvPr id="17" name="Straight Arrow Connector 16"/>
          <p:cNvCxnSpPr/>
          <p:nvPr/>
        </p:nvCxnSpPr>
        <p:spPr bwMode="auto">
          <a:xfrm rot="10800000" flipV="1">
            <a:off x="5181600" y="1981200"/>
            <a:ext cx="457200" cy="38100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715000" y="1371600"/>
            <a:ext cx="15520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concave </a:t>
            </a:r>
          </a:p>
          <a:p>
            <a:pPr algn="ctr"/>
            <a:r>
              <a:rPr lang="en-US" sz="2000" smtClean="0"/>
              <a:t>if and only if</a:t>
            </a:r>
          </a:p>
          <a:p>
            <a:pPr algn="ctr"/>
            <a:r>
              <a:rPr lang="en-US" sz="2000" smtClean="0"/>
              <a:t>F is regular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2034866" y="318129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0</a:t>
            </a:r>
            <a:endParaRPr lang="en-US" sz="2000"/>
          </a:p>
        </p:txBody>
      </p:sp>
      <p:sp>
        <p:nvSpPr>
          <p:cNvPr id="20" name="Rectangle 19"/>
          <p:cNvSpPr/>
          <p:nvPr/>
        </p:nvSpPr>
        <p:spPr>
          <a:xfrm>
            <a:off x="5463866" y="320040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1</a:t>
            </a:r>
            <a:endParaRPr lang="en-US" sz="2000"/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3428999" y="2667000"/>
            <a:ext cx="1066800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22" name="Rectangle 21"/>
          <p:cNvSpPr/>
          <p:nvPr/>
        </p:nvSpPr>
        <p:spPr>
          <a:xfrm>
            <a:off x="4058603" y="281940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q</a:t>
            </a:r>
            <a:r>
              <a:rPr lang="en-US" sz="2000" baseline="30000" smtClean="0"/>
              <a:t>*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2209800" y="2133600"/>
            <a:ext cx="3429000" cy="10668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>
            <a:off x="2209800" y="2133600"/>
            <a:ext cx="3429000" cy="1066800"/>
          </a:xfrm>
          <a:prstGeom prst="triangle">
            <a:avLst>
              <a:gd name="adj" fmla="val 51703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flipH="1">
            <a:off x="2209800" y="2133600"/>
            <a:ext cx="3429000" cy="1828800"/>
          </a:xfrm>
          <a:prstGeom prst="arc">
            <a:avLst>
              <a:gd name="adj1" fmla="val 10448920"/>
              <a:gd name="adj2" fmla="val 26597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0625F-1B83-44D8-9472-4B7D36F538C7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Proof of BK Theorem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305800" cy="23622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opt revenue = 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  <a:p>
            <a:pPr marL="533400" indent="-533400" eaLnBrk="1" hangingPunct="1"/>
            <a:r>
              <a:rPr lang="en-US" smtClean="0"/>
              <a:t>revenue of random reserve r (from F) = expected value of R(q) for q uniform in [0,1] = area under revenue curve ≥ ½ ◦ R(q</a:t>
            </a:r>
            <a:r>
              <a:rPr lang="en-US" baseline="30000" smtClean="0"/>
              <a:t>*</a:t>
            </a:r>
            <a:r>
              <a:rPr lang="en-US" smtClean="0"/>
              <a:t>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1370806" y="2362200"/>
            <a:ext cx="1677194" cy="794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209800" y="3200400"/>
            <a:ext cx="4800600" cy="158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2743200" y="3276600"/>
            <a:ext cx="236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selling probability q</a:t>
            </a:r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914253" y="1828800"/>
            <a:ext cx="12955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expected </a:t>
            </a:r>
          </a:p>
          <a:p>
            <a:pPr algn="ctr"/>
            <a:r>
              <a:rPr lang="en-US" sz="2000" smtClean="0"/>
              <a:t>revenue </a:t>
            </a:r>
          </a:p>
          <a:p>
            <a:pPr algn="ctr"/>
            <a:r>
              <a:rPr lang="en-US" sz="2000" smtClean="0"/>
              <a:t>R(q)</a:t>
            </a:r>
            <a:endParaRPr lang="en-US" sz="2000"/>
          </a:p>
        </p:txBody>
      </p:sp>
      <p:cxnSp>
        <p:nvCxnSpPr>
          <p:cNvPr id="17" name="Straight Arrow Connector 16"/>
          <p:cNvCxnSpPr/>
          <p:nvPr/>
        </p:nvCxnSpPr>
        <p:spPr bwMode="auto">
          <a:xfrm rot="10800000" flipV="1">
            <a:off x="5181600" y="1981200"/>
            <a:ext cx="457200" cy="38100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715000" y="1371600"/>
            <a:ext cx="15520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concave </a:t>
            </a:r>
          </a:p>
          <a:p>
            <a:pPr algn="ctr"/>
            <a:r>
              <a:rPr lang="en-US" sz="2000" smtClean="0"/>
              <a:t>if and only if</a:t>
            </a:r>
          </a:p>
          <a:p>
            <a:pPr algn="ctr"/>
            <a:r>
              <a:rPr lang="en-US" sz="2000" smtClean="0"/>
              <a:t>F is regular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2034866" y="318129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0</a:t>
            </a:r>
            <a:endParaRPr lang="en-US" sz="2000"/>
          </a:p>
        </p:txBody>
      </p:sp>
      <p:sp>
        <p:nvSpPr>
          <p:cNvPr id="20" name="Rectangle 19"/>
          <p:cNvSpPr/>
          <p:nvPr/>
        </p:nvSpPr>
        <p:spPr>
          <a:xfrm>
            <a:off x="5463866" y="320040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1</a:t>
            </a:r>
            <a:endParaRPr lang="en-US" sz="2000"/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3428999" y="2667000"/>
            <a:ext cx="1066800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22" name="Rectangle 21"/>
          <p:cNvSpPr/>
          <p:nvPr/>
        </p:nvSpPr>
        <p:spPr>
          <a:xfrm>
            <a:off x="4058603" y="281940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q</a:t>
            </a:r>
            <a:r>
              <a:rPr lang="en-US" sz="2000" baseline="30000" smtClean="0"/>
              <a:t>*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BA7F2F-4BDB-44A5-B7F5-F1C2C6F4533B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Recent Progress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BK theorem:</a:t>
            </a:r>
            <a:r>
              <a:rPr lang="en-US" dirty="0" smtClean="0"/>
              <a:t> the "prior-free" </a:t>
            </a:r>
            <a:r>
              <a:rPr lang="en-US" dirty="0" err="1" smtClean="0"/>
              <a:t>Vickrey</a:t>
            </a:r>
            <a:r>
              <a:rPr lang="en-US" dirty="0" smtClean="0"/>
              <a:t> auction with extra bidder as good as optimal (</a:t>
            </a:r>
            <a:r>
              <a:rPr lang="en-US" dirty="0" err="1" smtClean="0"/>
              <a:t>w.r.t</a:t>
            </a:r>
            <a:r>
              <a:rPr lang="en-US" dirty="0" smtClean="0"/>
              <a:t>. F) mechanism, no matter what F is.</a:t>
            </a:r>
          </a:p>
          <a:p>
            <a:pPr marL="2786063" lvl="6" indent="-533400"/>
            <a:endParaRPr lang="en-US" dirty="0" smtClean="0"/>
          </a:p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More general "</a:t>
            </a:r>
            <a:r>
              <a:rPr lang="en-US" dirty="0" err="1" smtClean="0">
                <a:solidFill>
                  <a:srgbClr val="FF0000"/>
                </a:solidFill>
              </a:rPr>
              <a:t>bicriteria</a:t>
            </a:r>
            <a:r>
              <a:rPr lang="en-US" dirty="0" smtClean="0">
                <a:solidFill>
                  <a:srgbClr val="FF0000"/>
                </a:solidFill>
              </a:rPr>
              <a:t> bounds": </a:t>
            </a:r>
            <a:r>
              <a:rPr lang="en-US" sz="2400" dirty="0" smtClean="0">
                <a:solidFill>
                  <a:schemeClr val="accent2"/>
                </a:solidFill>
              </a:rPr>
              <a:t>[Hartline/</a:t>
            </a:r>
            <a:r>
              <a:rPr lang="en-US" sz="2400" dirty="0" err="1" smtClean="0">
                <a:solidFill>
                  <a:schemeClr val="accent2"/>
                </a:solidFill>
              </a:rPr>
              <a:t>Roughgarden</a:t>
            </a:r>
            <a:r>
              <a:rPr lang="en-US" sz="2400" dirty="0" smtClean="0">
                <a:solidFill>
                  <a:schemeClr val="accent2"/>
                </a:solidFill>
              </a:rPr>
              <a:t> EC 09], [</a:t>
            </a:r>
            <a:r>
              <a:rPr lang="en-US" sz="2400" dirty="0" err="1" smtClean="0">
                <a:solidFill>
                  <a:schemeClr val="accent2"/>
                </a:solidFill>
              </a:rPr>
              <a:t>Dughmi</a:t>
            </a:r>
            <a:r>
              <a:rPr lang="en-US" sz="2400" dirty="0" smtClean="0">
                <a:solidFill>
                  <a:schemeClr val="accent2"/>
                </a:solidFill>
              </a:rPr>
              <a:t>/</a:t>
            </a:r>
            <a:r>
              <a:rPr lang="en-US" sz="2400" dirty="0" err="1" smtClean="0">
                <a:solidFill>
                  <a:schemeClr val="accent2"/>
                </a:solidFill>
              </a:rPr>
              <a:t>Roughgarden</a:t>
            </a:r>
            <a:r>
              <a:rPr lang="en-US" sz="2400" dirty="0" smtClean="0">
                <a:solidFill>
                  <a:schemeClr val="accent2"/>
                </a:solidFill>
              </a:rPr>
              <a:t>/</a:t>
            </a:r>
            <a:r>
              <a:rPr lang="en-US" sz="2400" dirty="0" err="1" smtClean="0">
                <a:solidFill>
                  <a:schemeClr val="accent2"/>
                </a:solidFill>
              </a:rPr>
              <a:t>Sundararajan</a:t>
            </a:r>
            <a:r>
              <a:rPr lang="en-US" sz="2400" dirty="0" smtClean="0">
                <a:solidFill>
                  <a:schemeClr val="accent2"/>
                </a:solidFill>
              </a:rPr>
              <a:t> EC 09]</a:t>
            </a:r>
          </a:p>
          <a:p>
            <a:pPr marL="533400" indent="-533400" eaLnBrk="1" hangingPunct="1">
              <a:buNone/>
            </a:pPr>
            <a:endParaRPr lang="en-US" sz="1200" dirty="0" smtClean="0">
              <a:solidFill>
                <a:srgbClr val="92D050"/>
              </a:solidFill>
            </a:endParaRPr>
          </a:p>
          <a:p>
            <a:pPr marL="533400" indent="-53340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Prior-independent approximations:    </a:t>
            </a:r>
            <a:r>
              <a:rPr lang="en-US" sz="2400" dirty="0" smtClean="0">
                <a:solidFill>
                  <a:schemeClr val="accent2"/>
                </a:solidFill>
              </a:rPr>
              <a:t>[</a:t>
            </a:r>
            <a:r>
              <a:rPr lang="en-US" sz="2400" dirty="0" err="1" smtClean="0">
                <a:solidFill>
                  <a:schemeClr val="accent2"/>
                </a:solidFill>
              </a:rPr>
              <a:t>Devanur</a:t>
            </a:r>
            <a:r>
              <a:rPr lang="en-US" sz="2400" dirty="0" smtClean="0">
                <a:solidFill>
                  <a:schemeClr val="accent2"/>
                </a:solidFill>
              </a:rPr>
              <a:t>/Hartline EC 09], [</a:t>
            </a:r>
            <a:r>
              <a:rPr lang="en-US" sz="2400" dirty="0" err="1" smtClean="0">
                <a:solidFill>
                  <a:schemeClr val="accent2"/>
                </a:solidFill>
              </a:rPr>
              <a:t>Dhangwotnotai</a:t>
            </a:r>
            <a:r>
              <a:rPr lang="en-US" sz="2400" dirty="0" smtClean="0">
                <a:solidFill>
                  <a:schemeClr val="accent2"/>
                </a:solidFill>
              </a:rPr>
              <a:t>/</a:t>
            </a:r>
            <a:r>
              <a:rPr lang="en-US" sz="2400" dirty="0" err="1" smtClean="0">
                <a:solidFill>
                  <a:schemeClr val="accent2"/>
                </a:solidFill>
              </a:rPr>
              <a:t>Roughgarden</a:t>
            </a:r>
            <a:r>
              <a:rPr lang="en-US" sz="2400" dirty="0" smtClean="0">
                <a:solidFill>
                  <a:schemeClr val="accent2"/>
                </a:solidFill>
              </a:rPr>
              <a:t>/Yan EC 10], [Hartline/Yan EC 11]</a:t>
            </a:r>
          </a:p>
          <a:p>
            <a:pPr marL="533400" indent="-53340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C59598-150F-46A5-9B48-D744E8133B58}" type="slidenum">
              <a:rPr lang="en-US" altLang="en-US" smtClean="0"/>
              <a:pPr/>
              <a:t>44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What's Next?</a:t>
            </a: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  <a:noFill/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Take-home points: </a:t>
            </a:r>
          </a:p>
          <a:p>
            <a:pPr marL="533400" indent="-533400" eaLnBrk="1" hangingPunct="1"/>
            <a:r>
              <a:rPr lang="en-US" sz="2400" dirty="0" smtClean="0"/>
              <a:t>standard competitive analysis useless for worst-case revenue maximization</a:t>
            </a:r>
          </a:p>
          <a:p>
            <a:pPr marL="533400" indent="-533400" eaLnBrk="1" hangingPunct="1"/>
            <a:r>
              <a:rPr lang="en-US" sz="2400" dirty="0" smtClean="0"/>
              <a:t>but can get </a:t>
            </a:r>
            <a:r>
              <a:rPr lang="en-US" sz="2400" i="1" dirty="0" smtClean="0"/>
              <a:t>simultaneous</a:t>
            </a:r>
            <a:r>
              <a:rPr lang="en-US" sz="2400" dirty="0" smtClean="0"/>
              <a:t> competitive guarantee  with all Bayesian-optimal auctions</a:t>
            </a:r>
          </a:p>
          <a:p>
            <a:pPr marL="1871663" lvl="4" indent="-533400" eaLnBrk="1" hangingPunct="1"/>
            <a:endParaRPr lang="en-US" dirty="0" smtClean="0">
              <a:solidFill>
                <a:schemeClr val="tx2"/>
              </a:solidFill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Future Directions: </a:t>
            </a:r>
          </a:p>
          <a:p>
            <a:pPr marL="860425" lvl="1" indent="-533400" eaLnBrk="1" hangingPunct="1"/>
            <a:r>
              <a:rPr lang="en-US" dirty="0" smtClean="0"/>
              <a:t>thoroughly understand “single-parameter” problems, include non "downward-closed" ones</a:t>
            </a:r>
          </a:p>
          <a:p>
            <a:pPr marL="860425" lvl="1" indent="-533400" eaLnBrk="1" hangingPunct="1"/>
            <a:r>
              <a:rPr lang="en-US" dirty="0" smtClean="0"/>
              <a:t>non-</a:t>
            </a:r>
            <a:r>
              <a:rPr lang="en-US" dirty="0" err="1" smtClean="0"/>
              <a:t>i.i.d</a:t>
            </a:r>
            <a:r>
              <a:rPr lang="en-US" dirty="0" smtClean="0"/>
              <a:t>. settings</a:t>
            </a:r>
          </a:p>
          <a:p>
            <a:pPr marL="860425" lvl="1" indent="-533400" eaLnBrk="1" hangingPunct="1"/>
            <a:r>
              <a:rPr lang="en-US" dirty="0" smtClean="0"/>
              <a:t>multi-parameter?  (e.g., combinatorial auctions)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4624D4-EBAD-40AC-B9C8-B155FE40ABF2}" type="slidenum">
              <a:rPr lang="en-US" smtClean="0"/>
              <a:pPr/>
              <a:t>45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Approximation in AGT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Price of Anarchy (etc.)</a:t>
            </a:r>
          </a:p>
          <a:p>
            <a:pPr lvl="1" eaLnBrk="1" hangingPunct="1"/>
            <a:r>
              <a:rPr lang="en-US" sz="2000" dirty="0" smtClean="0"/>
              <a:t>worst-case approximation				guarantees for </a:t>
            </a:r>
            <a:r>
              <a:rPr lang="en-US" sz="2000" dirty="0" err="1" smtClean="0"/>
              <a:t>equilibria</a:t>
            </a:r>
            <a:endParaRPr lang="en-US" sz="2000" dirty="0" smtClean="0"/>
          </a:p>
          <a:p>
            <a:pPr lvl="4" eaLnBrk="1" hangingPunct="1">
              <a:buNone/>
            </a:pPr>
            <a:endParaRPr lang="en-US" sz="500" dirty="0" smtClean="0"/>
          </a:p>
          <a:p>
            <a:pPr eaLnBrk="1" hangingPunct="1"/>
            <a:r>
              <a:rPr lang="en-US" sz="2400" dirty="0" smtClean="0"/>
              <a:t>Revenue Maximization</a:t>
            </a:r>
          </a:p>
          <a:p>
            <a:pPr lvl="1" eaLnBrk="1" hangingPunct="1"/>
            <a:r>
              <a:rPr lang="en-US" sz="2000" dirty="0" smtClean="0"/>
              <a:t>guarantees for auctions	in non-Bayesian                         settings (information-theoretic)</a:t>
            </a:r>
          </a:p>
          <a:p>
            <a:pPr lvl="4" eaLnBrk="1" hangingPunct="1">
              <a:buNone/>
            </a:pPr>
            <a:endParaRPr lang="en-US" sz="500" dirty="0" smtClean="0"/>
          </a:p>
          <a:p>
            <a:pPr eaLnBrk="1" hangingPunct="1"/>
            <a:r>
              <a:rPr lang="en-US" sz="2400" dirty="0" smtClean="0"/>
              <a:t>Algorithm Mechanism Design</a:t>
            </a:r>
          </a:p>
          <a:p>
            <a:pPr lvl="1" eaLnBrk="1" hangingPunct="1"/>
            <a:r>
              <a:rPr lang="en-US" sz="2000" dirty="0" smtClean="0"/>
              <a:t>approximation algorithms robust to			 selfish behavior	(computational)</a:t>
            </a:r>
          </a:p>
          <a:p>
            <a:pPr lvl="5">
              <a:buNone/>
            </a:pPr>
            <a:endParaRPr lang="en-US" sz="500" dirty="0" smtClean="0"/>
          </a:p>
          <a:p>
            <a:pPr marL="514350" indent="-457200" eaLnBrk="1" hangingPunct="1"/>
            <a:r>
              <a:rPr lang="en-US" sz="2400" dirty="0" smtClean="0"/>
              <a:t>Computing Approximate </a:t>
            </a:r>
            <a:r>
              <a:rPr lang="en-US" sz="2400" dirty="0" err="1" smtClean="0"/>
              <a:t>Equilibria</a:t>
            </a:r>
            <a:endParaRPr lang="en-US" sz="2400" dirty="0" smtClean="0"/>
          </a:p>
          <a:p>
            <a:pPr marL="914400" lvl="1" indent="-457200" eaLnBrk="1" hangingPunct="1"/>
            <a:r>
              <a:rPr lang="en-US" sz="2000" dirty="0" smtClean="0"/>
              <a:t>e.g., is there a PTAS for computing			       an approximate Nash equilibrium?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477000" y="1828800"/>
            <a:ext cx="381000" cy="22098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858000" y="2514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08241" y="2286000"/>
            <a:ext cx="1186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6477000" y="4267200"/>
            <a:ext cx="228600" cy="990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705600" y="43434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155841" y="4168914"/>
            <a:ext cx="15408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FOCS 2010</a:t>
            </a:r>
          </a:p>
          <a:p>
            <a:r>
              <a:rPr lang="en-US" dirty="0" smtClean="0"/>
              <a:t>tutorial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4E6EA2-A2D7-4B82-802C-A69263288BD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Epilogue</a:t>
            </a:r>
          </a:p>
        </p:txBody>
      </p:sp>
      <p:sp>
        <p:nvSpPr>
          <p:cNvPr id="19472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8288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Higher-Level Moral: </a:t>
            </a:r>
            <a:r>
              <a:rPr lang="en-US" sz="2800" dirty="0" smtClean="0"/>
              <a:t>worst-case approximation guarantees as powerful "intellectual export" to other fields (e.g., game theory).</a:t>
            </a:r>
          </a:p>
          <a:p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many reasons for approximation (not just computational complexity)</a:t>
            </a:r>
          </a:p>
          <a:p>
            <a:pPr lvl="1"/>
            <a:endParaRPr lang="en-US" sz="2400" dirty="0" smtClean="0"/>
          </a:p>
          <a:p>
            <a:pPr lvl="1"/>
            <a:endParaRPr lang="en-US" sz="3600" dirty="0" smtClean="0"/>
          </a:p>
          <a:p>
            <a:endParaRPr lang="en-US" sz="36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4E6EA2-A2D7-4B82-802C-A69263288BD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Epilogue</a:t>
            </a:r>
          </a:p>
        </p:txBody>
      </p:sp>
      <p:sp>
        <p:nvSpPr>
          <p:cNvPr id="19472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8288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Higher-Level Moral: </a:t>
            </a:r>
            <a:r>
              <a:rPr lang="en-US" sz="2800" dirty="0" smtClean="0"/>
              <a:t>worst-case approximation guarantees as powerful "intellectual export" to other fields (e.g., game theory).</a:t>
            </a:r>
          </a:p>
          <a:p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many reasons for approximation (not just computational complexity)</a:t>
            </a:r>
          </a:p>
          <a:p>
            <a:pPr lvl="1"/>
            <a:endParaRPr lang="en-US" sz="2400" dirty="0" smtClean="0"/>
          </a:p>
          <a:p>
            <a:pPr lvl="1"/>
            <a:endParaRPr lang="en-US" sz="3600" dirty="0" smtClean="0"/>
          </a:p>
          <a:p>
            <a:r>
              <a:rPr lang="en-US" sz="3600" dirty="0" smtClean="0"/>
              <a:t>THANKS!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3600" dirty="0"/>
          </a:p>
        </p:txBody>
      </p:sp>
      <p:pic>
        <p:nvPicPr>
          <p:cNvPr id="6" name="Picture 4" descr="7_Anarc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1350" y="4481512"/>
            <a:ext cx="3168650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0012B8-C94D-4F40-9EA4-45852F9CB6E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Price of Anarchy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>
                <a:solidFill>
                  <a:srgbClr val="FF3300"/>
                </a:solidFill>
              </a:rPr>
              <a:t>Price of anarchy: </a:t>
            </a:r>
            <a:r>
              <a:rPr lang="en-US" sz="2400" dirty="0" smtClean="0">
                <a:solidFill>
                  <a:schemeClr val="accent1"/>
                </a:solidFill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</a:rPr>
              <a:t>Koutsoupias</a:t>
            </a:r>
            <a:r>
              <a:rPr lang="en-US" sz="2400" dirty="0" smtClean="0">
                <a:solidFill>
                  <a:schemeClr val="accent1"/>
                </a:solidFill>
              </a:rPr>
              <a:t>/Papadimitriou 99]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quantify</a:t>
            </a:r>
            <a:r>
              <a:rPr lang="en-US" dirty="0" smtClean="0"/>
              <a:t> </a:t>
            </a:r>
            <a:r>
              <a:rPr lang="en-US" dirty="0" smtClean="0"/>
              <a:t>inefficiency </a:t>
            </a:r>
            <a:r>
              <a:rPr lang="en-US" dirty="0" err="1" smtClean="0"/>
              <a:t>w.r.t</a:t>
            </a:r>
            <a:r>
              <a:rPr lang="en-US" dirty="0" smtClean="0"/>
              <a:t> some objective function.</a:t>
            </a:r>
          </a:p>
          <a:p>
            <a:pPr lvl="1" eaLnBrk="1" hangingPunct="1"/>
            <a:r>
              <a:rPr lang="en-US" dirty="0" smtClean="0"/>
              <a:t>e.g., </a:t>
            </a:r>
            <a:r>
              <a:rPr lang="en-US" i="1" dirty="0" smtClean="0"/>
              <a:t>Nash equilibrium</a:t>
            </a:r>
            <a:r>
              <a:rPr lang="en-US" dirty="0" smtClean="0"/>
              <a:t>: an outcome such that no player better off by switching </a:t>
            </a:r>
            <a:r>
              <a:rPr lang="en-US" dirty="0" smtClean="0"/>
              <a:t>strategies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3300"/>
                </a:solidFill>
              </a:rPr>
              <a:t>Definition:</a:t>
            </a:r>
            <a:r>
              <a:rPr lang="en-US" dirty="0" smtClean="0"/>
              <a:t> </a:t>
            </a:r>
            <a:r>
              <a:rPr lang="en-US" i="1" dirty="0" smtClean="0"/>
              <a:t>price of anarchy (POA) </a:t>
            </a:r>
            <a:r>
              <a:rPr lang="en-US" dirty="0" smtClean="0"/>
              <a:t>of a game (</a:t>
            </a:r>
            <a:r>
              <a:rPr lang="en-US" dirty="0" err="1" smtClean="0"/>
              <a:t>w.r.t</a:t>
            </a:r>
            <a:r>
              <a:rPr lang="en-US" dirty="0" smtClean="0"/>
              <a:t>. some objective function):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lvl="2"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905000" y="540861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optimal obj fn value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600200" y="5408613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1371600" y="4876800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equilibrium objective fn value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6781800" y="4587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closer to 1 </a:t>
            </a:r>
          </a:p>
          <a:p>
            <a:r>
              <a:rPr lang="en-US" sz="2400"/>
              <a:t>the better</a:t>
            </a:r>
          </a:p>
        </p:txBody>
      </p:sp>
      <p:sp>
        <p:nvSpPr>
          <p:cNvPr id="5129" name="AutoShape 10"/>
          <p:cNvSpPr>
            <a:spLocks/>
          </p:cNvSpPr>
          <p:nvPr/>
        </p:nvSpPr>
        <p:spPr bwMode="auto">
          <a:xfrm>
            <a:off x="5715000" y="49530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 flipH="1">
            <a:off x="6019800" y="5105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C58B80-3124-40F4-B23F-9A1851CA5B8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 Price of Anarchy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Network w/2 players: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z="1400" smtClean="0"/>
          </a:p>
        </p:txBody>
      </p:sp>
      <p:sp>
        <p:nvSpPr>
          <p:cNvPr id="6149" name="Oval 25"/>
          <p:cNvSpPr>
            <a:spLocks noChangeArrowheads="1"/>
          </p:cNvSpPr>
          <p:nvPr/>
        </p:nvSpPr>
        <p:spPr bwMode="auto">
          <a:xfrm>
            <a:off x="617538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s</a:t>
            </a:r>
            <a:endParaRPr lang="en-US" sz="2400"/>
          </a:p>
        </p:txBody>
      </p:sp>
      <p:sp>
        <p:nvSpPr>
          <p:cNvPr id="6150" name="Oval 26"/>
          <p:cNvSpPr>
            <a:spLocks noChangeArrowheads="1"/>
          </p:cNvSpPr>
          <p:nvPr/>
        </p:nvSpPr>
        <p:spPr bwMode="auto">
          <a:xfrm>
            <a:off x="3800475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t</a:t>
            </a:r>
            <a:endParaRPr lang="en-US" sz="2400"/>
          </a:p>
        </p:txBody>
      </p:sp>
      <p:sp>
        <p:nvSpPr>
          <p:cNvPr id="6151" name="Text Box 27"/>
          <p:cNvSpPr txBox="1">
            <a:spLocks noChangeArrowheads="1"/>
          </p:cNvSpPr>
          <p:nvPr/>
        </p:nvSpPr>
        <p:spPr bwMode="auto">
          <a:xfrm>
            <a:off x="1455738" y="2671763"/>
            <a:ext cx="554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2x</a:t>
            </a:r>
          </a:p>
        </p:txBody>
      </p:sp>
      <p:sp>
        <p:nvSpPr>
          <p:cNvPr id="6152" name="Text Box 28"/>
          <p:cNvSpPr txBox="1">
            <a:spLocks noChangeArrowheads="1"/>
          </p:cNvSpPr>
          <p:nvPr/>
        </p:nvSpPr>
        <p:spPr bwMode="auto">
          <a:xfrm>
            <a:off x="3284538" y="2747963"/>
            <a:ext cx="509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12</a:t>
            </a:r>
          </a:p>
        </p:txBody>
      </p:sp>
      <p:sp>
        <p:nvSpPr>
          <p:cNvPr id="6153" name="Oval 29"/>
          <p:cNvSpPr>
            <a:spLocks noChangeArrowheads="1"/>
          </p:cNvSpPr>
          <p:nvPr/>
        </p:nvSpPr>
        <p:spPr bwMode="auto">
          <a:xfrm>
            <a:off x="2246313" y="282416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6154" name="Oval 30"/>
          <p:cNvSpPr>
            <a:spLocks noChangeArrowheads="1"/>
          </p:cNvSpPr>
          <p:nvPr/>
        </p:nvSpPr>
        <p:spPr bwMode="auto">
          <a:xfrm>
            <a:off x="2246313" y="35671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6155" name="Text Box 31"/>
          <p:cNvSpPr txBox="1">
            <a:spLocks noChangeArrowheads="1"/>
          </p:cNvSpPr>
          <p:nvPr/>
        </p:nvSpPr>
        <p:spPr bwMode="auto">
          <a:xfrm>
            <a:off x="3254375" y="3519488"/>
            <a:ext cx="554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5x</a:t>
            </a:r>
          </a:p>
        </p:txBody>
      </p:sp>
      <p:sp>
        <p:nvSpPr>
          <p:cNvPr id="6156" name="Text Box 32"/>
          <p:cNvSpPr txBox="1">
            <a:spLocks noChangeArrowheads="1"/>
          </p:cNvSpPr>
          <p:nvPr/>
        </p:nvSpPr>
        <p:spPr bwMode="auto">
          <a:xfrm>
            <a:off x="1533525" y="356711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</a:t>
            </a:r>
          </a:p>
        </p:txBody>
      </p:sp>
      <p:cxnSp>
        <p:nvCxnSpPr>
          <p:cNvPr id="6157" name="AutoShape 33"/>
          <p:cNvCxnSpPr>
            <a:cxnSpLocks noChangeShapeType="1"/>
            <a:stCxn id="6149" idx="7"/>
            <a:endCxn id="6153" idx="2"/>
          </p:cNvCxnSpPr>
          <p:nvPr/>
        </p:nvCxnSpPr>
        <p:spPr bwMode="auto">
          <a:xfrm flipV="1">
            <a:off x="1081088" y="2959100"/>
            <a:ext cx="1165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8" name="AutoShape 34"/>
          <p:cNvCxnSpPr>
            <a:cxnSpLocks noChangeShapeType="1"/>
            <a:stCxn id="6153" idx="6"/>
            <a:endCxn id="6150" idx="1"/>
          </p:cNvCxnSpPr>
          <p:nvPr/>
        </p:nvCxnSpPr>
        <p:spPr bwMode="auto">
          <a:xfrm>
            <a:off x="2789238" y="2959100"/>
            <a:ext cx="109061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9" name="AutoShape 35"/>
          <p:cNvCxnSpPr>
            <a:cxnSpLocks noChangeShapeType="1"/>
            <a:stCxn id="6149" idx="5"/>
            <a:endCxn id="6154" idx="2"/>
          </p:cNvCxnSpPr>
          <p:nvPr/>
        </p:nvCxnSpPr>
        <p:spPr bwMode="auto">
          <a:xfrm>
            <a:off x="1081088" y="3443288"/>
            <a:ext cx="1165225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0" name="AutoShape 36"/>
          <p:cNvCxnSpPr>
            <a:cxnSpLocks noChangeShapeType="1"/>
            <a:stCxn id="6154" idx="6"/>
            <a:endCxn id="6150" idx="3"/>
          </p:cNvCxnSpPr>
          <p:nvPr/>
        </p:nvCxnSpPr>
        <p:spPr bwMode="auto">
          <a:xfrm flipV="1">
            <a:off x="2789238" y="3443288"/>
            <a:ext cx="1090612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1" name="AutoShape 37"/>
          <p:cNvCxnSpPr>
            <a:cxnSpLocks noChangeShapeType="1"/>
            <a:stCxn id="6153" idx="4"/>
            <a:endCxn id="6154" idx="0"/>
          </p:cNvCxnSpPr>
          <p:nvPr/>
        </p:nvCxnSpPr>
        <p:spPr bwMode="auto">
          <a:xfrm>
            <a:off x="2517775" y="3095625"/>
            <a:ext cx="0" cy="471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62" name="Text Box 38"/>
          <p:cNvSpPr txBox="1">
            <a:spLocks noChangeArrowheads="1"/>
          </p:cNvSpPr>
          <p:nvPr/>
        </p:nvSpPr>
        <p:spPr bwMode="auto">
          <a:xfrm>
            <a:off x="21336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456B9-E418-4490-85E7-583914C8C7D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 Price of Anarchy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Nash Equilibrium: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z="1400" smtClean="0"/>
          </a:p>
        </p:txBody>
      </p:sp>
      <p:sp>
        <p:nvSpPr>
          <p:cNvPr id="7173" name="Rectangle 24"/>
          <p:cNvSpPr>
            <a:spLocks noChangeArrowheads="1"/>
          </p:cNvSpPr>
          <p:nvPr/>
        </p:nvSpPr>
        <p:spPr bwMode="auto">
          <a:xfrm>
            <a:off x="838200" y="4210050"/>
            <a:ext cx="3200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Times New Roman" charset="0"/>
              </a:rPr>
              <a:t> </a:t>
            </a:r>
            <a:r>
              <a:rPr lang="en-US" sz="2800"/>
              <a:t>cost = 14+14 = 28</a:t>
            </a:r>
          </a:p>
        </p:txBody>
      </p:sp>
      <p:sp>
        <p:nvSpPr>
          <p:cNvPr id="7174" name="Oval 25"/>
          <p:cNvSpPr>
            <a:spLocks noChangeArrowheads="1"/>
          </p:cNvSpPr>
          <p:nvPr/>
        </p:nvSpPr>
        <p:spPr bwMode="auto">
          <a:xfrm>
            <a:off x="617538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s</a:t>
            </a:r>
            <a:endParaRPr lang="en-US" sz="2400"/>
          </a:p>
        </p:txBody>
      </p:sp>
      <p:sp>
        <p:nvSpPr>
          <p:cNvPr id="7175" name="Oval 26"/>
          <p:cNvSpPr>
            <a:spLocks noChangeArrowheads="1"/>
          </p:cNvSpPr>
          <p:nvPr/>
        </p:nvSpPr>
        <p:spPr bwMode="auto">
          <a:xfrm>
            <a:off x="3800475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t</a:t>
            </a:r>
            <a:endParaRPr lang="en-US" sz="2400"/>
          </a:p>
        </p:txBody>
      </p:sp>
      <p:sp>
        <p:nvSpPr>
          <p:cNvPr id="7176" name="Text Box 27"/>
          <p:cNvSpPr txBox="1">
            <a:spLocks noChangeArrowheads="1"/>
          </p:cNvSpPr>
          <p:nvPr/>
        </p:nvSpPr>
        <p:spPr bwMode="auto">
          <a:xfrm>
            <a:off x="1455738" y="2671763"/>
            <a:ext cx="554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2x</a:t>
            </a:r>
          </a:p>
        </p:txBody>
      </p:sp>
      <p:sp>
        <p:nvSpPr>
          <p:cNvPr id="7177" name="Text Box 28"/>
          <p:cNvSpPr txBox="1">
            <a:spLocks noChangeArrowheads="1"/>
          </p:cNvSpPr>
          <p:nvPr/>
        </p:nvSpPr>
        <p:spPr bwMode="auto">
          <a:xfrm>
            <a:off x="3284538" y="2747963"/>
            <a:ext cx="509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12</a:t>
            </a:r>
          </a:p>
        </p:txBody>
      </p:sp>
      <p:sp>
        <p:nvSpPr>
          <p:cNvPr id="7178" name="Oval 29"/>
          <p:cNvSpPr>
            <a:spLocks noChangeArrowheads="1"/>
          </p:cNvSpPr>
          <p:nvPr/>
        </p:nvSpPr>
        <p:spPr bwMode="auto">
          <a:xfrm>
            <a:off x="2246313" y="282416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35671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7180" name="Text Box 31"/>
          <p:cNvSpPr txBox="1">
            <a:spLocks noChangeArrowheads="1"/>
          </p:cNvSpPr>
          <p:nvPr/>
        </p:nvSpPr>
        <p:spPr bwMode="auto">
          <a:xfrm>
            <a:off x="3254375" y="3519488"/>
            <a:ext cx="554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5x</a:t>
            </a:r>
          </a:p>
        </p:txBody>
      </p:sp>
      <p:sp>
        <p:nvSpPr>
          <p:cNvPr id="7181" name="Text Box 32"/>
          <p:cNvSpPr txBox="1">
            <a:spLocks noChangeArrowheads="1"/>
          </p:cNvSpPr>
          <p:nvPr/>
        </p:nvSpPr>
        <p:spPr bwMode="auto">
          <a:xfrm>
            <a:off x="1533525" y="356711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</a:t>
            </a:r>
          </a:p>
        </p:txBody>
      </p:sp>
      <p:cxnSp>
        <p:nvCxnSpPr>
          <p:cNvPr id="7182" name="AutoShape 33"/>
          <p:cNvCxnSpPr>
            <a:cxnSpLocks noChangeShapeType="1"/>
            <a:stCxn id="7174" idx="7"/>
            <a:endCxn id="7178" idx="2"/>
          </p:cNvCxnSpPr>
          <p:nvPr/>
        </p:nvCxnSpPr>
        <p:spPr bwMode="auto">
          <a:xfrm flipV="1">
            <a:off x="1081088" y="2959100"/>
            <a:ext cx="1165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3" name="AutoShape 34"/>
          <p:cNvCxnSpPr>
            <a:cxnSpLocks noChangeShapeType="1"/>
            <a:stCxn id="7178" idx="6"/>
            <a:endCxn id="7175" idx="1"/>
          </p:cNvCxnSpPr>
          <p:nvPr/>
        </p:nvCxnSpPr>
        <p:spPr bwMode="auto">
          <a:xfrm>
            <a:off x="2789238" y="2959100"/>
            <a:ext cx="109061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4" name="AutoShape 35"/>
          <p:cNvCxnSpPr>
            <a:cxnSpLocks noChangeShapeType="1"/>
            <a:stCxn id="7174" idx="5"/>
            <a:endCxn id="7179" idx="2"/>
          </p:cNvCxnSpPr>
          <p:nvPr/>
        </p:nvCxnSpPr>
        <p:spPr bwMode="auto">
          <a:xfrm>
            <a:off x="1081088" y="3443288"/>
            <a:ext cx="1165225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5" name="AutoShape 36"/>
          <p:cNvCxnSpPr>
            <a:cxnSpLocks noChangeShapeType="1"/>
            <a:stCxn id="7179" idx="6"/>
            <a:endCxn id="7175" idx="3"/>
          </p:cNvCxnSpPr>
          <p:nvPr/>
        </p:nvCxnSpPr>
        <p:spPr bwMode="auto">
          <a:xfrm flipV="1">
            <a:off x="2789238" y="3443288"/>
            <a:ext cx="1090612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6" name="AutoShape 37"/>
          <p:cNvCxnSpPr>
            <a:cxnSpLocks noChangeShapeType="1"/>
            <a:stCxn id="7178" idx="4"/>
            <a:endCxn id="7179" idx="0"/>
          </p:cNvCxnSpPr>
          <p:nvPr/>
        </p:nvCxnSpPr>
        <p:spPr bwMode="auto">
          <a:xfrm>
            <a:off x="2517775" y="3095625"/>
            <a:ext cx="0" cy="471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7" name="Freeform 39"/>
          <p:cNvSpPr>
            <a:spLocks/>
          </p:cNvSpPr>
          <p:nvPr/>
        </p:nvSpPr>
        <p:spPr bwMode="auto">
          <a:xfrm>
            <a:off x="1076325" y="2900363"/>
            <a:ext cx="2714625" cy="695325"/>
          </a:xfrm>
          <a:custGeom>
            <a:avLst/>
            <a:gdLst>
              <a:gd name="T0" fmla="*/ 0 w 1680"/>
              <a:gd name="T1" fmla="*/ 2147483647 h 864"/>
              <a:gd name="T2" fmla="*/ 2147483647 w 1680"/>
              <a:gd name="T3" fmla="*/ 0 h 864"/>
              <a:gd name="T4" fmla="*/ 2147483647 w 1680"/>
              <a:gd name="T5" fmla="*/ 2147483647 h 864"/>
              <a:gd name="T6" fmla="*/ 2147483647 w 1680"/>
              <a:gd name="T7" fmla="*/ 2147483647 h 864"/>
              <a:gd name="T8" fmla="*/ 2147483647 w 1680"/>
              <a:gd name="T9" fmla="*/ 2147483647 h 864"/>
              <a:gd name="T10" fmla="*/ 2147483647 w 1680"/>
              <a:gd name="T11" fmla="*/ 2147483647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0"/>
              <a:gd name="T19" fmla="*/ 0 h 864"/>
              <a:gd name="T20" fmla="*/ 1680 w 1680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8" name="Freeform 39"/>
          <p:cNvSpPr>
            <a:spLocks/>
          </p:cNvSpPr>
          <p:nvPr/>
        </p:nvSpPr>
        <p:spPr bwMode="auto">
          <a:xfrm>
            <a:off x="1095375" y="3119438"/>
            <a:ext cx="2714625" cy="695325"/>
          </a:xfrm>
          <a:custGeom>
            <a:avLst/>
            <a:gdLst>
              <a:gd name="T0" fmla="*/ 0 w 1680"/>
              <a:gd name="T1" fmla="*/ 2147483647 h 864"/>
              <a:gd name="T2" fmla="*/ 2147483647 w 1680"/>
              <a:gd name="T3" fmla="*/ 0 h 864"/>
              <a:gd name="T4" fmla="*/ 2147483647 w 1680"/>
              <a:gd name="T5" fmla="*/ 2147483647 h 864"/>
              <a:gd name="T6" fmla="*/ 2147483647 w 1680"/>
              <a:gd name="T7" fmla="*/ 2147483647 h 864"/>
              <a:gd name="T8" fmla="*/ 2147483647 w 1680"/>
              <a:gd name="T9" fmla="*/ 2147483647 h 864"/>
              <a:gd name="T10" fmla="*/ 2147483647 w 1680"/>
              <a:gd name="T11" fmla="*/ 2147483647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0"/>
              <a:gd name="T19" fmla="*/ 0 h 864"/>
              <a:gd name="T20" fmla="*/ 1680 w 1680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Text Box 38"/>
          <p:cNvSpPr txBox="1">
            <a:spLocks noChangeArrowheads="1"/>
          </p:cNvSpPr>
          <p:nvPr/>
        </p:nvSpPr>
        <p:spPr bwMode="auto">
          <a:xfrm>
            <a:off x="21336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EFACA8-6D9D-443C-8832-5AC07C6A1D9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 Price of Anarchy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   Nash Equilibrium:          To Minimize Cost: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sz="1400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Price of anarchy </a:t>
            </a:r>
            <a:r>
              <a:rPr lang="en-US" dirty="0" smtClean="0">
                <a:solidFill>
                  <a:schemeClr val="accent2"/>
                </a:solidFill>
              </a:rPr>
              <a:t>= 28/24 = 7/6.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if multiple </a:t>
            </a:r>
            <a:r>
              <a:rPr lang="en-US" sz="2400" dirty="0" err="1" smtClean="0">
                <a:solidFill>
                  <a:schemeClr val="accent2"/>
                </a:solidFill>
              </a:rPr>
              <a:t>equilibria</a:t>
            </a:r>
            <a:r>
              <a:rPr lang="en-US" sz="2400" dirty="0" smtClean="0">
                <a:solidFill>
                  <a:schemeClr val="accent2"/>
                </a:solidFill>
              </a:rPr>
              <a:t> exist, look at the </a:t>
            </a:r>
            <a:r>
              <a:rPr lang="en-US" sz="2400" i="1" dirty="0" smtClean="0">
                <a:solidFill>
                  <a:schemeClr val="accent2"/>
                </a:solidFill>
              </a:rPr>
              <a:t>worst </a:t>
            </a:r>
            <a:r>
              <a:rPr lang="en-US" sz="2400" dirty="0" smtClean="0">
                <a:solidFill>
                  <a:schemeClr val="accent2"/>
                </a:solidFill>
              </a:rPr>
              <a:t>one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4873625" y="3133725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s</a:t>
            </a:r>
            <a:endParaRPr lang="en-US" sz="2400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8001000" y="3133725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t</a:t>
            </a:r>
            <a:endParaRPr lang="en-US" sz="240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618163" y="2590800"/>
            <a:ext cx="554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2x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467600" y="2595563"/>
            <a:ext cx="509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12</a:t>
            </a:r>
          </a:p>
        </p:txBody>
      </p:sp>
      <p:sp>
        <p:nvSpPr>
          <p:cNvPr id="8201" name="Oval 10"/>
          <p:cNvSpPr>
            <a:spLocks noChangeArrowheads="1"/>
          </p:cNvSpPr>
          <p:nvPr/>
        </p:nvSpPr>
        <p:spPr bwMode="auto">
          <a:xfrm>
            <a:off x="6473825" y="2708275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6473825" y="3525838"/>
            <a:ext cx="533400" cy="2968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7391400" y="3505200"/>
            <a:ext cx="554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5x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5678488" y="3525838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</a:t>
            </a:r>
          </a:p>
        </p:txBody>
      </p:sp>
      <p:cxnSp>
        <p:nvCxnSpPr>
          <p:cNvPr id="8205" name="AutoShape 17"/>
          <p:cNvCxnSpPr>
            <a:cxnSpLocks noChangeShapeType="1"/>
            <a:stCxn id="8197" idx="7"/>
            <a:endCxn id="8201" idx="2"/>
          </p:cNvCxnSpPr>
          <p:nvPr/>
        </p:nvCxnSpPr>
        <p:spPr bwMode="auto">
          <a:xfrm flipV="1">
            <a:off x="5329238" y="2857500"/>
            <a:ext cx="1144587" cy="319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6" name="AutoShape 18"/>
          <p:cNvCxnSpPr>
            <a:cxnSpLocks noChangeShapeType="1"/>
            <a:stCxn id="8201" idx="6"/>
            <a:endCxn id="8198" idx="1"/>
          </p:cNvCxnSpPr>
          <p:nvPr/>
        </p:nvCxnSpPr>
        <p:spPr bwMode="auto">
          <a:xfrm>
            <a:off x="7007225" y="2857500"/>
            <a:ext cx="1071563" cy="319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7" name="AutoShape 19"/>
          <p:cNvCxnSpPr>
            <a:cxnSpLocks noChangeShapeType="1"/>
            <a:stCxn id="8197" idx="5"/>
            <a:endCxn id="8202" idx="2"/>
          </p:cNvCxnSpPr>
          <p:nvPr/>
        </p:nvCxnSpPr>
        <p:spPr bwMode="auto">
          <a:xfrm>
            <a:off x="5329238" y="3387725"/>
            <a:ext cx="1144587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8" name="AutoShape 20"/>
          <p:cNvCxnSpPr>
            <a:cxnSpLocks noChangeShapeType="1"/>
            <a:stCxn id="8202" idx="6"/>
            <a:endCxn id="8198" idx="3"/>
          </p:cNvCxnSpPr>
          <p:nvPr/>
        </p:nvCxnSpPr>
        <p:spPr bwMode="auto">
          <a:xfrm flipV="1">
            <a:off x="7007225" y="3387725"/>
            <a:ext cx="1071563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09" name="Freeform 21"/>
          <p:cNvSpPr>
            <a:spLocks/>
          </p:cNvSpPr>
          <p:nvPr/>
        </p:nvSpPr>
        <p:spPr bwMode="auto">
          <a:xfrm>
            <a:off x="5330825" y="2809875"/>
            <a:ext cx="2819400" cy="341313"/>
          </a:xfrm>
          <a:custGeom>
            <a:avLst/>
            <a:gdLst>
              <a:gd name="T0" fmla="*/ 0 w 1776"/>
              <a:gd name="T1" fmla="*/ 2147483647 h 384"/>
              <a:gd name="T2" fmla="*/ 2147483647 w 1776"/>
              <a:gd name="T3" fmla="*/ 0 h 384"/>
              <a:gd name="T4" fmla="*/ 2147483647 w 1776"/>
              <a:gd name="T5" fmla="*/ 0 h 384"/>
              <a:gd name="T6" fmla="*/ 2147483647 w 1776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384"/>
              <a:gd name="T14" fmla="*/ 1776 w 1776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384">
                <a:moveTo>
                  <a:pt x="0" y="384"/>
                </a:moveTo>
                <a:lnTo>
                  <a:pt x="720" y="0"/>
                </a:lnTo>
                <a:lnTo>
                  <a:pt x="1056" y="0"/>
                </a:lnTo>
                <a:lnTo>
                  <a:pt x="1776" y="384"/>
                </a:lnTo>
              </a:path>
            </a:pathLst>
          </a:custGeom>
          <a:noFill/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0" name="Freeform 22"/>
          <p:cNvSpPr>
            <a:spLocks/>
          </p:cNvSpPr>
          <p:nvPr/>
        </p:nvSpPr>
        <p:spPr bwMode="auto">
          <a:xfrm>
            <a:off x="5254625" y="3405188"/>
            <a:ext cx="2895600" cy="298450"/>
          </a:xfrm>
          <a:custGeom>
            <a:avLst/>
            <a:gdLst>
              <a:gd name="T0" fmla="*/ 0 w 1824"/>
              <a:gd name="T1" fmla="*/ 0 h 336"/>
              <a:gd name="T2" fmla="*/ 2147483647 w 1824"/>
              <a:gd name="T3" fmla="*/ 2147483647 h 336"/>
              <a:gd name="T4" fmla="*/ 2147483647 w 1824"/>
              <a:gd name="T5" fmla="*/ 2147483647 h 336"/>
              <a:gd name="T6" fmla="*/ 2147483647 w 1824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336"/>
              <a:gd name="T14" fmla="*/ 1824 w 1824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336">
                <a:moveTo>
                  <a:pt x="0" y="0"/>
                </a:moveTo>
                <a:lnTo>
                  <a:pt x="768" y="336"/>
                </a:lnTo>
                <a:lnTo>
                  <a:pt x="1104" y="336"/>
                </a:lnTo>
                <a:lnTo>
                  <a:pt x="182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1" name="Rectangle 23"/>
          <p:cNvSpPr>
            <a:spLocks noChangeArrowheads="1"/>
          </p:cNvSpPr>
          <p:nvPr/>
        </p:nvSpPr>
        <p:spPr bwMode="auto">
          <a:xfrm>
            <a:off x="5181600" y="4119563"/>
            <a:ext cx="3124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/>
              <a:t>cost = 14+10 = 24</a:t>
            </a:r>
          </a:p>
        </p:txBody>
      </p:sp>
      <p:sp>
        <p:nvSpPr>
          <p:cNvPr id="8212" name="Rectangle 24"/>
          <p:cNvSpPr>
            <a:spLocks noChangeArrowheads="1"/>
          </p:cNvSpPr>
          <p:nvPr/>
        </p:nvSpPr>
        <p:spPr bwMode="auto">
          <a:xfrm>
            <a:off x="838200" y="4210050"/>
            <a:ext cx="3200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Times New Roman" charset="0"/>
              </a:rPr>
              <a:t> </a:t>
            </a:r>
            <a:r>
              <a:rPr lang="en-US" sz="2800"/>
              <a:t>cost = 14+14 = 28</a:t>
            </a:r>
          </a:p>
        </p:txBody>
      </p:sp>
      <p:sp>
        <p:nvSpPr>
          <p:cNvPr id="8213" name="Oval 25"/>
          <p:cNvSpPr>
            <a:spLocks noChangeArrowheads="1"/>
          </p:cNvSpPr>
          <p:nvPr/>
        </p:nvSpPr>
        <p:spPr bwMode="auto">
          <a:xfrm>
            <a:off x="617538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s</a:t>
            </a:r>
            <a:endParaRPr lang="en-US" sz="2400"/>
          </a:p>
        </p:txBody>
      </p:sp>
      <p:sp>
        <p:nvSpPr>
          <p:cNvPr id="8214" name="Oval 26"/>
          <p:cNvSpPr>
            <a:spLocks noChangeArrowheads="1"/>
          </p:cNvSpPr>
          <p:nvPr/>
        </p:nvSpPr>
        <p:spPr bwMode="auto">
          <a:xfrm>
            <a:off x="3800475" y="32115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t</a:t>
            </a:r>
            <a:endParaRPr lang="en-US" sz="2400"/>
          </a:p>
        </p:txBody>
      </p:sp>
      <p:sp>
        <p:nvSpPr>
          <p:cNvPr id="8215" name="Text Box 27"/>
          <p:cNvSpPr txBox="1">
            <a:spLocks noChangeArrowheads="1"/>
          </p:cNvSpPr>
          <p:nvPr/>
        </p:nvSpPr>
        <p:spPr bwMode="auto">
          <a:xfrm>
            <a:off x="1455738" y="2671763"/>
            <a:ext cx="554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2x</a:t>
            </a:r>
          </a:p>
        </p:txBody>
      </p:sp>
      <p:sp>
        <p:nvSpPr>
          <p:cNvPr id="8216" name="Text Box 28"/>
          <p:cNvSpPr txBox="1">
            <a:spLocks noChangeArrowheads="1"/>
          </p:cNvSpPr>
          <p:nvPr/>
        </p:nvSpPr>
        <p:spPr bwMode="auto">
          <a:xfrm>
            <a:off x="3284538" y="2747963"/>
            <a:ext cx="509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12</a:t>
            </a:r>
          </a:p>
        </p:txBody>
      </p:sp>
      <p:sp>
        <p:nvSpPr>
          <p:cNvPr id="8217" name="Oval 29"/>
          <p:cNvSpPr>
            <a:spLocks noChangeArrowheads="1"/>
          </p:cNvSpPr>
          <p:nvPr/>
        </p:nvSpPr>
        <p:spPr bwMode="auto">
          <a:xfrm>
            <a:off x="2246313" y="282416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8218" name="Oval 30"/>
          <p:cNvSpPr>
            <a:spLocks noChangeArrowheads="1"/>
          </p:cNvSpPr>
          <p:nvPr/>
        </p:nvSpPr>
        <p:spPr bwMode="auto">
          <a:xfrm>
            <a:off x="2246313" y="3567113"/>
            <a:ext cx="542925" cy="27146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8219" name="Text Box 31"/>
          <p:cNvSpPr txBox="1">
            <a:spLocks noChangeArrowheads="1"/>
          </p:cNvSpPr>
          <p:nvPr/>
        </p:nvSpPr>
        <p:spPr bwMode="auto">
          <a:xfrm>
            <a:off x="3254375" y="3519488"/>
            <a:ext cx="554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5x</a:t>
            </a:r>
          </a:p>
        </p:txBody>
      </p:sp>
      <p:sp>
        <p:nvSpPr>
          <p:cNvPr id="8220" name="Text Box 32"/>
          <p:cNvSpPr txBox="1">
            <a:spLocks noChangeArrowheads="1"/>
          </p:cNvSpPr>
          <p:nvPr/>
        </p:nvSpPr>
        <p:spPr bwMode="auto">
          <a:xfrm>
            <a:off x="1533525" y="356711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5</a:t>
            </a:r>
          </a:p>
        </p:txBody>
      </p:sp>
      <p:cxnSp>
        <p:nvCxnSpPr>
          <p:cNvPr id="8221" name="AutoShape 33"/>
          <p:cNvCxnSpPr>
            <a:cxnSpLocks noChangeShapeType="1"/>
            <a:stCxn id="8213" idx="7"/>
            <a:endCxn id="8217" idx="2"/>
          </p:cNvCxnSpPr>
          <p:nvPr/>
        </p:nvCxnSpPr>
        <p:spPr bwMode="auto">
          <a:xfrm flipV="1">
            <a:off x="1081088" y="2959100"/>
            <a:ext cx="1165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2" name="AutoShape 34"/>
          <p:cNvCxnSpPr>
            <a:cxnSpLocks noChangeShapeType="1"/>
            <a:stCxn id="8217" idx="6"/>
            <a:endCxn id="8214" idx="1"/>
          </p:cNvCxnSpPr>
          <p:nvPr/>
        </p:nvCxnSpPr>
        <p:spPr bwMode="auto">
          <a:xfrm>
            <a:off x="2789238" y="2959100"/>
            <a:ext cx="109061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3" name="AutoShape 35"/>
          <p:cNvCxnSpPr>
            <a:cxnSpLocks noChangeShapeType="1"/>
            <a:stCxn id="8213" idx="5"/>
            <a:endCxn id="8218" idx="2"/>
          </p:cNvCxnSpPr>
          <p:nvPr/>
        </p:nvCxnSpPr>
        <p:spPr bwMode="auto">
          <a:xfrm>
            <a:off x="1081088" y="3443288"/>
            <a:ext cx="1165225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4" name="AutoShape 36"/>
          <p:cNvCxnSpPr>
            <a:cxnSpLocks noChangeShapeType="1"/>
            <a:stCxn id="8218" idx="6"/>
            <a:endCxn id="8214" idx="3"/>
          </p:cNvCxnSpPr>
          <p:nvPr/>
        </p:nvCxnSpPr>
        <p:spPr bwMode="auto">
          <a:xfrm flipV="1">
            <a:off x="2789238" y="3443288"/>
            <a:ext cx="1090612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5" name="AutoShape 37"/>
          <p:cNvCxnSpPr>
            <a:cxnSpLocks noChangeShapeType="1"/>
            <a:stCxn id="8217" idx="4"/>
            <a:endCxn id="8218" idx="0"/>
          </p:cNvCxnSpPr>
          <p:nvPr/>
        </p:nvCxnSpPr>
        <p:spPr bwMode="auto">
          <a:xfrm>
            <a:off x="2517775" y="3095625"/>
            <a:ext cx="0" cy="471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6" name="Text Box 38"/>
          <p:cNvSpPr txBox="1">
            <a:spLocks noChangeArrowheads="1"/>
          </p:cNvSpPr>
          <p:nvPr/>
        </p:nvSpPr>
        <p:spPr bwMode="auto">
          <a:xfrm>
            <a:off x="6411913" y="3048000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  <p:sp>
        <p:nvSpPr>
          <p:cNvPr id="8227" name="Freeform 39"/>
          <p:cNvSpPr>
            <a:spLocks/>
          </p:cNvSpPr>
          <p:nvPr/>
        </p:nvSpPr>
        <p:spPr bwMode="auto">
          <a:xfrm>
            <a:off x="1076325" y="2900363"/>
            <a:ext cx="2714625" cy="695325"/>
          </a:xfrm>
          <a:custGeom>
            <a:avLst/>
            <a:gdLst>
              <a:gd name="T0" fmla="*/ 0 w 1680"/>
              <a:gd name="T1" fmla="*/ 2147483647 h 864"/>
              <a:gd name="T2" fmla="*/ 2147483647 w 1680"/>
              <a:gd name="T3" fmla="*/ 0 h 864"/>
              <a:gd name="T4" fmla="*/ 2147483647 w 1680"/>
              <a:gd name="T5" fmla="*/ 2147483647 h 864"/>
              <a:gd name="T6" fmla="*/ 2147483647 w 1680"/>
              <a:gd name="T7" fmla="*/ 2147483647 h 864"/>
              <a:gd name="T8" fmla="*/ 2147483647 w 1680"/>
              <a:gd name="T9" fmla="*/ 2147483647 h 864"/>
              <a:gd name="T10" fmla="*/ 2147483647 w 1680"/>
              <a:gd name="T11" fmla="*/ 2147483647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0"/>
              <a:gd name="T19" fmla="*/ 0 h 864"/>
              <a:gd name="T20" fmla="*/ 1680 w 1680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8" name="Freeform 39"/>
          <p:cNvSpPr>
            <a:spLocks/>
          </p:cNvSpPr>
          <p:nvPr/>
        </p:nvSpPr>
        <p:spPr bwMode="auto">
          <a:xfrm>
            <a:off x="1095375" y="3119438"/>
            <a:ext cx="2714625" cy="695325"/>
          </a:xfrm>
          <a:custGeom>
            <a:avLst/>
            <a:gdLst>
              <a:gd name="T0" fmla="*/ 0 w 1680"/>
              <a:gd name="T1" fmla="*/ 2147483647 h 864"/>
              <a:gd name="T2" fmla="*/ 2147483647 w 1680"/>
              <a:gd name="T3" fmla="*/ 0 h 864"/>
              <a:gd name="T4" fmla="*/ 2147483647 w 1680"/>
              <a:gd name="T5" fmla="*/ 2147483647 h 864"/>
              <a:gd name="T6" fmla="*/ 2147483647 w 1680"/>
              <a:gd name="T7" fmla="*/ 2147483647 h 864"/>
              <a:gd name="T8" fmla="*/ 2147483647 w 1680"/>
              <a:gd name="T9" fmla="*/ 2147483647 h 864"/>
              <a:gd name="T10" fmla="*/ 2147483647 w 1680"/>
              <a:gd name="T11" fmla="*/ 2147483647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0"/>
              <a:gd name="T19" fmla="*/ 0 h 864"/>
              <a:gd name="T20" fmla="*/ 1680 w 1680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8229" name="AutoShape 37"/>
          <p:cNvCxnSpPr>
            <a:cxnSpLocks noChangeShapeType="1"/>
          </p:cNvCxnSpPr>
          <p:nvPr/>
        </p:nvCxnSpPr>
        <p:spPr bwMode="auto">
          <a:xfrm>
            <a:off x="6781800" y="3052763"/>
            <a:ext cx="0" cy="471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1336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180AB-7BEF-446D-83FC-C8A129C6CF1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Need for Robustness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Meaning of a POA bound: </a:t>
            </a:r>
            <a:r>
              <a:rPr lang="en-US" i="1" dirty="0" smtClean="0"/>
              <a:t>if</a:t>
            </a:r>
            <a:r>
              <a:rPr lang="en-US" dirty="0" smtClean="0"/>
              <a:t> the game is at an equilibrium, </a:t>
            </a:r>
            <a:r>
              <a:rPr lang="en-US" i="1" dirty="0" smtClean="0"/>
              <a:t>then</a:t>
            </a:r>
            <a:r>
              <a:rPr lang="en-US" dirty="0" smtClean="0"/>
              <a:t> outcome is near-optimal.</a:t>
            </a:r>
          </a:p>
          <a:p>
            <a:pPr lvl="4"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14239</TotalTime>
  <Words>2369</Words>
  <Application>Microsoft Office PowerPoint</Application>
  <PresentationFormat>On-screen Show (4:3)</PresentationFormat>
  <Paragraphs>497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Default Design</vt:lpstr>
      <vt:lpstr>Edge</vt:lpstr>
      <vt:lpstr>1_Edge</vt:lpstr>
      <vt:lpstr>2_Edge</vt:lpstr>
      <vt:lpstr>Approximation in Algorithmic Game Theory Robust Approximation Bounds for Equilibria and Auctions</vt:lpstr>
      <vt:lpstr>Motivation</vt:lpstr>
      <vt:lpstr>Approximation in AGT</vt:lpstr>
      <vt:lpstr>Slide 4</vt:lpstr>
      <vt:lpstr>Price of Anarchy</vt:lpstr>
      <vt:lpstr>The Price of Anarchy</vt:lpstr>
      <vt:lpstr>The Price of Anarchy</vt:lpstr>
      <vt:lpstr>The Price of Anarchy</vt:lpstr>
      <vt:lpstr>The Need for Robustness</vt:lpstr>
      <vt:lpstr>The Need for Robustness</vt:lpstr>
      <vt:lpstr>Robust POA Bounds</vt:lpstr>
      <vt:lpstr>Abstract Setup</vt:lpstr>
      <vt:lpstr>Smooth =&gt; POA Bound</vt:lpstr>
      <vt:lpstr>Why Is Smoothness Stronger?</vt:lpstr>
      <vt:lpstr>Some Smoothness Bounds</vt:lpstr>
      <vt:lpstr>Beyond Nash Equilibria</vt:lpstr>
      <vt:lpstr>An Out-of-Equilibrium Bound</vt:lpstr>
      <vt:lpstr>Smooth =&gt; No-Regret Bound</vt:lpstr>
      <vt:lpstr>Smooth =&gt; No-Regret Bound</vt:lpstr>
      <vt:lpstr>Smooth =&gt; No-Regret Bound</vt:lpstr>
      <vt:lpstr>Smooth =&gt; No-Regret Bound</vt:lpstr>
      <vt:lpstr>Intrinsic Robustness</vt:lpstr>
      <vt:lpstr>Intrinsic Robustness</vt:lpstr>
      <vt:lpstr>What's Next?</vt:lpstr>
      <vt:lpstr>Key Points</vt:lpstr>
      <vt:lpstr>Reasoning About Auctions</vt:lpstr>
      <vt:lpstr>Competitive Analysis Fails</vt:lpstr>
      <vt:lpstr>A New Analysis Framework</vt:lpstr>
      <vt:lpstr>Bulow-Klemperer ('96)</vt:lpstr>
      <vt:lpstr>Bulow-Klemperer ('96)</vt:lpstr>
      <vt:lpstr>Bulow-Klemperer ('96)</vt:lpstr>
      <vt:lpstr>Bayesian Profit Maximization</vt:lpstr>
      <vt:lpstr>Bayesian Profit Maximization</vt:lpstr>
      <vt:lpstr>Reformulation of BK Theorem</vt:lpstr>
      <vt:lpstr>Proof of BK Theorem</vt:lpstr>
      <vt:lpstr>Proof of BK Theorem</vt:lpstr>
      <vt:lpstr>Proof of BK Theorem</vt:lpstr>
      <vt:lpstr>Proof of BK Theorem</vt:lpstr>
      <vt:lpstr>Proof of BK Theorem</vt:lpstr>
      <vt:lpstr>Proof of BK Theorem</vt:lpstr>
      <vt:lpstr>Proof of BK Theorem</vt:lpstr>
      <vt:lpstr>Proof of BK Theorem</vt:lpstr>
      <vt:lpstr>Recent Progress</vt:lpstr>
      <vt:lpstr>What's Next?</vt:lpstr>
      <vt:lpstr>Approximation in AGT</vt:lpstr>
      <vt:lpstr>Epilogue</vt:lpstr>
      <vt:lpstr>Epilogue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Selfish Routing      and the                       Price of Anarchy</dc:title>
  <dc:creator>Tim Roughgarden</dc:creator>
  <cp:lastModifiedBy>tim</cp:lastModifiedBy>
  <cp:revision>164</cp:revision>
  <dcterms:created xsi:type="dcterms:W3CDTF">2003-02-16T02:45:58Z</dcterms:created>
  <dcterms:modified xsi:type="dcterms:W3CDTF">2011-06-24T17:33:25Z</dcterms:modified>
</cp:coreProperties>
</file>