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97" r:id="rId3"/>
    <p:sldId id="298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9" r:id="rId17"/>
    <p:sldId id="300" r:id="rId18"/>
    <p:sldId id="301" r:id="rId19"/>
    <p:sldId id="302" r:id="rId20"/>
    <p:sldId id="303" r:id="rId21"/>
    <p:sldId id="305" r:id="rId22"/>
    <p:sldId id="306" r:id="rId23"/>
    <p:sldId id="308" r:id="rId24"/>
    <p:sldId id="307" r:id="rId25"/>
    <p:sldId id="326" r:id="rId26"/>
    <p:sldId id="259" r:id="rId27"/>
    <p:sldId id="260" r:id="rId28"/>
    <p:sldId id="261" r:id="rId29"/>
    <p:sldId id="262" r:id="rId30"/>
    <p:sldId id="263" r:id="rId31"/>
    <p:sldId id="264" r:id="rId32"/>
    <p:sldId id="265" r:id="rId33"/>
    <p:sldId id="266" r:id="rId34"/>
    <p:sldId id="267" r:id="rId35"/>
    <p:sldId id="309" r:id="rId36"/>
    <p:sldId id="310" r:id="rId37"/>
    <p:sldId id="311" r:id="rId38"/>
    <p:sldId id="281" r:id="rId39"/>
    <p:sldId id="270" r:id="rId40"/>
    <p:sldId id="273" r:id="rId41"/>
    <p:sldId id="274" r:id="rId42"/>
    <p:sldId id="275" r:id="rId43"/>
    <p:sldId id="312" r:id="rId44"/>
    <p:sldId id="276" r:id="rId45"/>
    <p:sldId id="319" r:id="rId46"/>
    <p:sldId id="318" r:id="rId47"/>
    <p:sldId id="320" r:id="rId48"/>
    <p:sldId id="323" r:id="rId49"/>
    <p:sldId id="321" r:id="rId50"/>
    <p:sldId id="322" r:id="rId51"/>
    <p:sldId id="324" r:id="rId52"/>
    <p:sldId id="325" r:id="rId53"/>
    <p:sldId id="316" r:id="rId54"/>
    <p:sldId id="314" r:id="rId55"/>
    <p:sldId id="277" r:id="rId56"/>
    <p:sldId id="278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BF23A-BD7A-4FF1-A919-B52C9E8F7FFC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8A84-AA36-4AA4-A6C2-109AA011A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is </a:t>
            </a:r>
            <a:r>
              <a:rPr lang="en-US" dirty="0" err="1" smtClean="0"/>
              <a:t>semidefinite</a:t>
            </a:r>
            <a:r>
              <a:rPr lang="en-US" dirty="0" smtClean="0"/>
              <a:t> programming?</a:t>
            </a:r>
            <a:r>
              <a:rPr lang="en-US" baseline="0" dirty="0" smtClean="0"/>
              <a:t>  We will explain it with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, . Explain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Rotation</a:t>
            </a:r>
            <a:r>
              <a:rPr lang="en-US" baseline="0" dirty="0" smtClean="0"/>
              <a:t> does not affect SDP value.  Nor does union.  So construct the sphere graph.   A good cut for sphere graph implies a good cut for original 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Rotation</a:t>
            </a:r>
            <a:r>
              <a:rPr lang="en-US" baseline="0" dirty="0" smtClean="0"/>
              <a:t> does not affect SDP value.  Nor does union.  So construct the sphere graph.   A good cut for sphere graph implies a good cut for original 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Hypercube</a:t>
            </a:r>
            <a:r>
              <a:rPr lang="en-US" baseline="0" dirty="0" smtClean="0"/>
              <a:t> graph .  SDP value = SDP(G),  and Integral value = SDP.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Maxcut</a:t>
            </a:r>
            <a:r>
              <a:rPr lang="en-US" dirty="0" smtClean="0"/>
              <a:t> </a:t>
            </a:r>
            <a:r>
              <a:rPr lang="en-US" dirty="0" err="1" smtClean="0"/>
              <a:t>semidefinite</a:t>
            </a:r>
            <a:r>
              <a:rPr lang="en-US" dirty="0" smtClean="0"/>
              <a:t> programming</a:t>
            </a:r>
            <a:r>
              <a:rPr lang="en-US" baseline="0" dirty="0" smtClean="0"/>
              <a:t> relaxation,  can be solvable in cubic time ( in linear time [Kale])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is </a:t>
            </a:r>
            <a:r>
              <a:rPr lang="en-US" dirty="0" err="1" smtClean="0"/>
              <a:t>semidefinite</a:t>
            </a:r>
            <a:r>
              <a:rPr lang="en-US" dirty="0" smtClean="0"/>
              <a:t> programming?</a:t>
            </a:r>
            <a:r>
              <a:rPr lang="en-US" baseline="0" dirty="0" smtClean="0"/>
              <a:t>  We will explain it with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, . Explain </a:t>
            </a:r>
            <a:r>
              <a:rPr lang="en-US" baseline="0" dirty="0" err="1" smtClean="0"/>
              <a:t>Maxcut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Maxcut</a:t>
            </a:r>
            <a:r>
              <a:rPr lang="en-US" dirty="0" smtClean="0"/>
              <a:t> SDP relaxation, introduced by </a:t>
            </a:r>
            <a:r>
              <a:rPr lang="en-US" dirty="0" err="1" smtClean="0"/>
              <a:t>Goemans</a:t>
            </a:r>
            <a:r>
              <a:rPr lang="en-US" baseline="0" dirty="0" smtClean="0"/>
              <a:t> Williamson..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757617-6F35-4A4A-8CD6-D43C94EA986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AB08B6-D5FF-4A86-BCC7-23D3DA7529B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53E1E1-FD73-4A1B-87F9-258F889BF60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more work to show that</a:t>
            </a:r>
            <a:r>
              <a:rPr lang="en-US" baseline="0" dirty="0" smtClean="0"/>
              <a:t> algorithm is at least as good as all known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more work to show that</a:t>
            </a:r>
            <a:r>
              <a:rPr lang="en-US" baseline="0" dirty="0" smtClean="0"/>
              <a:t> algorithm is at least as good as all known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5937D-369A-4627-A88A-33B4433CC1B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696200" cy="2060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Generic Rounding Schemes</a:t>
            </a:r>
            <a:br>
              <a:rPr lang="en-US" dirty="0" smtClean="0"/>
            </a:b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SDP Relaxations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/>
          <a:p>
            <a:r>
              <a:rPr lang="en-US" dirty="0" smtClean="0"/>
              <a:t>Prasad </a:t>
            </a:r>
            <a:r>
              <a:rPr lang="en-US" dirty="0" err="1" smtClean="0"/>
              <a:t>Raghavendra</a:t>
            </a:r>
            <a:endParaRPr lang="en-US" dirty="0" smtClean="0"/>
          </a:p>
          <a:p>
            <a:r>
              <a:rPr lang="en-US" sz="2400" dirty="0" smtClean="0"/>
              <a:t>Georgia Institute of Technology,</a:t>
            </a:r>
          </a:p>
          <a:p>
            <a:r>
              <a:rPr lang="en-US" sz="2400" dirty="0" smtClean="0"/>
              <a:t>Atlanta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Analysis of Rounding Scheme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1549400" y="1600200"/>
            <a:ext cx="218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mmi10" pitchFamily="34" charset="0"/>
              </a:rPr>
              <a:t>¦</a:t>
            </a:r>
            <a:r>
              <a:rPr lang="en-US" sz="2400">
                <a:latin typeface="Calibri" pitchFamily="34" charset="0"/>
              </a:rPr>
              <a:t>-CSP Instance </a:t>
            </a:r>
          </a:p>
          <a:p>
            <a:pPr algn="ctr"/>
            <a:r>
              <a:rPr lang="en-US" sz="2400">
                <a:latin typeface="cmsy10" pitchFamily="34" charset="0"/>
              </a:rPr>
              <a:t>=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5943600" y="1600200"/>
            <a:ext cx="218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mmi10" pitchFamily="34" charset="0"/>
              </a:rPr>
              <a:t>¦</a:t>
            </a:r>
            <a:r>
              <a:rPr lang="en-US" sz="2400">
                <a:latin typeface="Calibri" pitchFamily="34" charset="0"/>
              </a:rPr>
              <a:t>-CSP Instance </a:t>
            </a:r>
          </a:p>
          <a:p>
            <a:pPr algn="ctr"/>
            <a:r>
              <a:rPr lang="en-US" sz="2400">
                <a:latin typeface="cmsy10" pitchFamily="34" charset="0"/>
              </a:rPr>
              <a:t>=</a:t>
            </a:r>
            <a:r>
              <a:rPr lang="en-US" baseline="-25000">
                <a:latin typeface="Calibri" pitchFamily="34" charset="0"/>
              </a:rPr>
              <a:t>finite</a:t>
            </a:r>
            <a:endParaRPr lang="en-US" sz="2400" baseline="-2500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3250" y="2674938"/>
            <a:ext cx="1479550" cy="830262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SDP value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cmmi10"/>
              </a:rPr>
              <a:t>®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4600" y="2667000"/>
            <a:ext cx="1479550" cy="830263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SDP value </a:t>
            </a:r>
            <a:endParaRPr lang="en-US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&gt;</a:t>
            </a:r>
            <a:r>
              <a:rPr lang="en-US" sz="2400" dirty="0">
                <a:latin typeface="cmmi10"/>
              </a:rPr>
              <a:t> ® </a:t>
            </a:r>
            <a:r>
              <a:rPr lang="en-US" sz="2400" dirty="0">
                <a:latin typeface="+mn-lt"/>
              </a:rPr>
              <a:t>- </a:t>
            </a:r>
            <a:r>
              <a:rPr lang="en-US" sz="2400" dirty="0">
                <a:latin typeface="cmmi10"/>
              </a:rPr>
              <a:t>²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60775" y="3122613"/>
            <a:ext cx="2511425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338888" y="4351338"/>
            <a:ext cx="1433512" cy="83026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OPT value</a:t>
            </a:r>
          </a:p>
          <a:p>
            <a:pPr algn="ctr"/>
            <a:r>
              <a:rPr lang="en-US" sz="2400">
                <a:latin typeface="cmmi10" pitchFamily="34" charset="0"/>
              </a:rPr>
              <a:t>¯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3886200" y="4722813"/>
            <a:ext cx="2282825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670050" y="4343400"/>
            <a:ext cx="1987550" cy="830263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rounded value</a:t>
            </a:r>
          </a:p>
          <a:p>
            <a:pPr algn="ctr"/>
            <a:r>
              <a:rPr lang="en-US" sz="2400">
                <a:latin typeface="cmmi10" pitchFamily="34" charset="0"/>
              </a:rPr>
              <a:t>¯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79400" y="2590800"/>
            <a:ext cx="1168400" cy="1173163"/>
            <a:chOff x="7162800" y="1066800"/>
            <a:chExt cx="1752600" cy="1752600"/>
          </a:xfrm>
        </p:grpSpPr>
        <p:sp>
          <p:nvSpPr>
            <p:cNvPr id="30" name="Oval 29"/>
            <p:cNvSpPr/>
            <p:nvPr/>
          </p:nvSpPr>
          <p:spPr>
            <a:xfrm>
              <a:off x="7162800" y="1066800"/>
              <a:ext cx="1752600" cy="1752600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rot="16200000" flipV="1">
              <a:off x="7505751" y="1410784"/>
              <a:ext cx="609496" cy="53340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7510649" y="2091582"/>
              <a:ext cx="675902" cy="45720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16200000" flipH="1">
              <a:off x="7962951" y="2096479"/>
              <a:ext cx="609497" cy="38100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8077200" y="1828079"/>
              <a:ext cx="533400" cy="154152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8004175" y="2667000"/>
            <a:ext cx="911225" cy="914400"/>
            <a:chOff x="7162800" y="1066800"/>
            <a:chExt cx="1752600" cy="1752600"/>
          </a:xfrm>
        </p:grpSpPr>
        <p:sp>
          <p:nvSpPr>
            <p:cNvPr id="36" name="Oval 35"/>
            <p:cNvSpPr/>
            <p:nvPr/>
          </p:nvSpPr>
          <p:spPr>
            <a:xfrm>
              <a:off x="7162800" y="1066800"/>
              <a:ext cx="1752600" cy="1752600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6200000" flipV="1">
              <a:off x="7504311" y="1411225"/>
              <a:ext cx="611585" cy="531276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5400000">
              <a:off x="7510527" y="2092926"/>
              <a:ext cx="675481" cy="454944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16200000" flipH="1">
              <a:off x="7962302" y="2096095"/>
              <a:ext cx="608542" cy="381663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8075741" y="1827477"/>
              <a:ext cx="534328" cy="155179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905750" y="4343400"/>
            <a:ext cx="1238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010001001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28600" y="4343400"/>
            <a:ext cx="1238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010001001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838200" y="5710238"/>
            <a:ext cx="7831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u="sng">
                <a:latin typeface="Calibri" pitchFamily="34" charset="0"/>
              </a:rPr>
              <a:t>Hence</a:t>
            </a:r>
            <a:r>
              <a:rPr lang="en-US" sz="2400">
                <a:latin typeface="Calibri" pitchFamily="34" charset="0"/>
              </a:rPr>
              <a:t>: rounding-ratio for </a:t>
            </a:r>
            <a:r>
              <a:rPr lang="en-US" sz="2400">
                <a:latin typeface="cmsy10" pitchFamily="34" charset="0"/>
              </a:rPr>
              <a:t>=</a:t>
            </a:r>
            <a:r>
              <a:rPr lang="en-US" sz="2400">
                <a:latin typeface="Calibri" pitchFamily="34" charset="0"/>
              </a:rPr>
              <a:t>  &lt; (1+</a:t>
            </a:r>
            <a:r>
              <a:rPr lang="en-US" sz="2400">
                <a:latin typeface="cmmi10" pitchFamily="34" charset="0"/>
              </a:rPr>
              <a:t>²</a:t>
            </a:r>
            <a:r>
              <a:rPr lang="en-US" sz="2400">
                <a:latin typeface="Calibri" pitchFamily="34" charset="0"/>
              </a:rPr>
              <a:t>) integrality-ratio for </a:t>
            </a:r>
            <a:r>
              <a:rPr lang="en-US" sz="2400">
                <a:latin typeface="cmsy10" pitchFamily="34" charset="0"/>
              </a:rPr>
              <a:t>=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 baseline="-25000">
                <a:latin typeface="Calibri" pitchFamily="34" charset="0"/>
              </a:rPr>
              <a:t>finite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489450" y="4267200"/>
            <a:ext cx="109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Calibri" pitchFamily="34" charset="0"/>
              </a:rPr>
              <a:t>unfolding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25" grpId="0" animBg="1"/>
      <p:bldP spid="27" grpId="0" animBg="1"/>
      <p:bldP spid="41" grpId="0"/>
      <p:bldP spid="43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Constructing FINITE MODELS </a:t>
            </a:r>
            <a:br>
              <a:rPr lang="en-US" dirty="0" smtClean="0"/>
            </a:br>
            <a:r>
              <a:rPr lang="en-US" dirty="0" smtClean="0"/>
              <a:t>(MAXCUT)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5486400" y="293132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5410200" y="0"/>
            <a:ext cx="3352800" cy="3494088"/>
            <a:chOff x="457200" y="1524000"/>
            <a:chExt cx="4114800" cy="4407932"/>
          </a:xfrm>
        </p:grpSpPr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2095356" y="2400096"/>
              <a:ext cx="1676256" cy="1141701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2362633" y="2591437"/>
              <a:ext cx="1675534" cy="1217638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1370504" y="4571306"/>
              <a:ext cx="1754361" cy="229899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0800000">
              <a:off x="761134" y="2743642"/>
              <a:ext cx="1601499" cy="1065434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362633" y="3809075"/>
              <a:ext cx="1751518" cy="915231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6200000" flipV="1">
              <a:off x="1143495" y="2589936"/>
              <a:ext cx="1828461" cy="609816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1752817" y="1980614"/>
              <a:ext cx="2285350" cy="61082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599452" y="3124719"/>
              <a:ext cx="2971999" cy="1905433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 flipV="1">
              <a:off x="839066" y="2591437"/>
              <a:ext cx="3199101" cy="15220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1599689" y="2209845"/>
              <a:ext cx="2667590" cy="2361334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V="1">
              <a:off x="151365" y="3582067"/>
              <a:ext cx="3582822" cy="3799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3504334" y="2132819"/>
              <a:ext cx="533833" cy="45861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V="1">
              <a:off x="37096" y="3467680"/>
              <a:ext cx="2743692" cy="129561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95" name="TextBox 43"/>
            <p:cNvSpPr txBox="1">
              <a:spLocks noChangeArrowheads="1"/>
            </p:cNvSpPr>
            <p:nvPr/>
          </p:nvSpPr>
          <p:spPr bwMode="auto">
            <a:xfrm>
              <a:off x="457200" y="2362200"/>
              <a:ext cx="36740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1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8496" name="TextBox 44"/>
            <p:cNvSpPr txBox="1">
              <a:spLocks noChangeArrowheads="1"/>
            </p:cNvSpPr>
            <p:nvPr/>
          </p:nvSpPr>
          <p:spPr bwMode="auto">
            <a:xfrm>
              <a:off x="1461392" y="1524000"/>
              <a:ext cx="36740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2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8497" name="TextBox 45"/>
            <p:cNvSpPr txBox="1">
              <a:spLocks noChangeArrowheads="1"/>
            </p:cNvSpPr>
            <p:nvPr/>
          </p:nvSpPr>
          <p:spPr bwMode="auto">
            <a:xfrm>
              <a:off x="4052192" y="2362200"/>
              <a:ext cx="36740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3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8498" name="TextBox 46"/>
            <p:cNvSpPr txBox="1">
              <a:spLocks noChangeArrowheads="1"/>
            </p:cNvSpPr>
            <p:nvPr/>
          </p:nvSpPr>
          <p:spPr bwMode="auto">
            <a:xfrm>
              <a:off x="1994792" y="5562600"/>
              <a:ext cx="36740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4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8499" name="TextBox 47"/>
            <p:cNvSpPr txBox="1">
              <a:spLocks noChangeArrowheads="1"/>
            </p:cNvSpPr>
            <p:nvPr/>
          </p:nvSpPr>
          <p:spPr bwMode="auto">
            <a:xfrm>
              <a:off x="4204592" y="4583668"/>
              <a:ext cx="36740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5</a:t>
              </a:r>
              <a:endParaRPr lang="en-US">
                <a:latin typeface="Calibri" pitchFamily="34" charset="0"/>
              </a:endParaRPr>
            </a:p>
          </p:txBody>
        </p:sp>
      </p:grpSp>
      <p:sp>
        <p:nvSpPr>
          <p:cNvPr id="18438" name="TextBox 58"/>
          <p:cNvSpPr txBox="1">
            <a:spLocks noChangeArrowheads="1"/>
          </p:cNvSpPr>
          <p:nvPr/>
        </p:nvSpPr>
        <p:spPr bwMode="auto">
          <a:xfrm>
            <a:off x="152400" y="228600"/>
            <a:ext cx="4495800" cy="3046413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STEP 1 : Dimension Reduction</a:t>
            </a:r>
          </a:p>
          <a:p>
            <a:endParaRPr lang="en-US" sz="24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  Pick  </a:t>
            </a:r>
            <a:r>
              <a:rPr lang="en-US" sz="2400" b="1" dirty="0">
                <a:latin typeface="Calibri" pitchFamily="34" charset="0"/>
              </a:rPr>
              <a:t>d = 1/</a:t>
            </a:r>
            <a:r>
              <a:rPr lang="az-Cyrl-AZ" sz="2400" b="1" dirty="0">
                <a:latin typeface="Calibri" pitchFamily="34" charset="0"/>
              </a:rPr>
              <a:t> Є</a:t>
            </a:r>
            <a:r>
              <a:rPr lang="en-US" sz="2400" b="1" baseline="30000" dirty="0">
                <a:latin typeface="Calibri" pitchFamily="34" charset="0"/>
              </a:rPr>
              <a:t>4</a:t>
            </a:r>
            <a:r>
              <a:rPr lang="en-US" sz="2400" baseline="300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random Gaussian vectors  </a:t>
            </a:r>
            <a:r>
              <a:rPr lang="en-US" sz="2400" b="1" dirty="0">
                <a:latin typeface="Calibri" pitchFamily="34" charset="0"/>
              </a:rPr>
              <a:t>{G</a:t>
            </a:r>
            <a:r>
              <a:rPr lang="en-US" sz="2400" b="1" baseline="-25000" dirty="0">
                <a:latin typeface="Calibri" pitchFamily="34" charset="0"/>
              </a:rPr>
              <a:t>1</a:t>
            </a:r>
            <a:r>
              <a:rPr lang="en-US" sz="2400" b="1" dirty="0">
                <a:latin typeface="Calibri" pitchFamily="34" charset="0"/>
              </a:rPr>
              <a:t> , G</a:t>
            </a:r>
            <a:r>
              <a:rPr lang="en-US" sz="2400" b="1" baseline="-25000" dirty="0">
                <a:latin typeface="Calibri" pitchFamily="34" charset="0"/>
              </a:rPr>
              <a:t>2</a:t>
            </a:r>
            <a:r>
              <a:rPr lang="en-US" sz="2400" b="1" dirty="0">
                <a:latin typeface="Calibri" pitchFamily="34" charset="0"/>
              </a:rPr>
              <a:t> , .. </a:t>
            </a:r>
            <a:r>
              <a:rPr lang="en-US" sz="2400" b="1" dirty="0" err="1">
                <a:latin typeface="Calibri" pitchFamily="34" charset="0"/>
              </a:rPr>
              <a:t>G</a:t>
            </a:r>
            <a:r>
              <a:rPr lang="en-US" sz="2400" b="1" baseline="-25000" dirty="0" err="1">
                <a:latin typeface="Calibri" pitchFamily="34" charset="0"/>
              </a:rPr>
              <a:t>d</a:t>
            </a:r>
            <a:r>
              <a:rPr lang="en-US" sz="2400" b="1" dirty="0">
                <a:latin typeface="Calibri" pitchFamily="34" charset="0"/>
              </a:rPr>
              <a:t>} </a:t>
            </a:r>
          </a:p>
          <a:p>
            <a:pPr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  Project the SDP solution along these directions.</a:t>
            </a:r>
          </a:p>
          <a:p>
            <a:r>
              <a:rPr lang="en-US" sz="2400" dirty="0">
                <a:latin typeface="Calibri" pitchFamily="34" charset="0"/>
              </a:rPr>
              <a:t>Map vector </a:t>
            </a:r>
            <a:r>
              <a:rPr lang="en-US" sz="2400" b="1" dirty="0">
                <a:latin typeface="Calibri" pitchFamily="34" charset="0"/>
              </a:rPr>
              <a:t>V</a:t>
            </a:r>
          </a:p>
          <a:p>
            <a:pPr algn="ctr"/>
            <a:r>
              <a:rPr lang="en-US" sz="2400" b="1" dirty="0">
                <a:latin typeface="Calibri" pitchFamily="34" charset="0"/>
              </a:rPr>
              <a:t>V  →  V’ = (V∙G</a:t>
            </a:r>
            <a:r>
              <a:rPr lang="en-US" sz="2400" b="1" baseline="-25000" dirty="0">
                <a:latin typeface="Calibri" pitchFamily="34" charset="0"/>
              </a:rPr>
              <a:t>1</a:t>
            </a:r>
            <a:r>
              <a:rPr lang="en-US" sz="2400" b="1" dirty="0">
                <a:latin typeface="Calibri" pitchFamily="34" charset="0"/>
              </a:rPr>
              <a:t> , V∙G</a:t>
            </a:r>
            <a:r>
              <a:rPr lang="en-US" sz="2400" b="1" baseline="-25000" dirty="0">
                <a:latin typeface="Calibri" pitchFamily="34" charset="0"/>
              </a:rPr>
              <a:t>2</a:t>
            </a:r>
            <a:r>
              <a:rPr lang="en-US" sz="2400" b="1" dirty="0">
                <a:latin typeface="Calibri" pitchFamily="34" charset="0"/>
              </a:rPr>
              <a:t> , … </a:t>
            </a:r>
            <a:r>
              <a:rPr lang="en-US" sz="2400" b="1" dirty="0" err="1">
                <a:latin typeface="Calibri" pitchFamily="34" charset="0"/>
              </a:rPr>
              <a:t>V∙G</a:t>
            </a:r>
            <a:r>
              <a:rPr lang="en-US" sz="2400" b="1" baseline="-25000" dirty="0" err="1">
                <a:latin typeface="Calibri" pitchFamily="34" charset="0"/>
              </a:rPr>
              <a:t>d</a:t>
            </a:r>
            <a:r>
              <a:rPr lang="en-US" sz="2400" b="1" dirty="0">
                <a:latin typeface="Calibri" pitchFamily="34" charset="0"/>
              </a:rPr>
              <a:t>)</a:t>
            </a:r>
          </a:p>
        </p:txBody>
      </p:sp>
      <p:sp>
        <p:nvSpPr>
          <p:cNvPr id="61" name="Parallelogram 60"/>
          <p:cNvSpPr/>
          <p:nvPr/>
        </p:nvSpPr>
        <p:spPr>
          <a:xfrm rot="20523304">
            <a:off x="4737100" y="3665538"/>
            <a:ext cx="4095750" cy="1219200"/>
          </a:xfrm>
          <a:prstGeom prst="parallelogram">
            <a:avLst>
              <a:gd name="adj" fmla="val 112500"/>
            </a:avLst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08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6019800" y="3798332"/>
            <a:ext cx="1219200" cy="914400"/>
          </a:xfrm>
          <a:prstGeom prst="ellipse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 rot="8284180" flipH="1" flipV="1">
            <a:off x="6643688" y="4067175"/>
            <a:ext cx="466725" cy="27305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2884180" flipV="1">
            <a:off x="6670675" y="4124325"/>
            <a:ext cx="401638" cy="338138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8284180">
            <a:off x="6167438" y="4373563"/>
            <a:ext cx="487362" cy="53975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3684180">
            <a:off x="6401594" y="3867944"/>
            <a:ext cx="384175" cy="296863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2884180">
            <a:off x="6446838" y="4371975"/>
            <a:ext cx="419100" cy="2540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9084180" flipV="1">
            <a:off x="6497638" y="3960813"/>
            <a:ext cx="509587" cy="14605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7040562" y="3749676"/>
            <a:ext cx="671513" cy="48736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8284180">
            <a:off x="6257925" y="4208463"/>
            <a:ext cx="827088" cy="45561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3684180" flipV="1">
            <a:off x="6477794" y="4037806"/>
            <a:ext cx="765175" cy="42863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6619875" y="3740150"/>
            <a:ext cx="1082675" cy="91757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6211888" y="3657600"/>
            <a:ext cx="1408112" cy="885825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3684180">
            <a:off x="7072313" y="4175125"/>
            <a:ext cx="128588" cy="128587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9084180" flipV="1">
            <a:off x="6013450" y="3989388"/>
            <a:ext cx="763588" cy="31115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2884180">
            <a:off x="6553200" y="3665538"/>
            <a:ext cx="88900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</a:t>
            </a:r>
            <a:r>
              <a:rPr lang="en-US" baseline="-25000">
                <a:latin typeface="Calibri" pitchFamily="34" charset="0"/>
              </a:rPr>
              <a:t>1</a:t>
            </a:r>
            <a:endParaRPr lang="en-US">
              <a:latin typeface="Calibri" pitchFamily="34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 rot="2884180">
            <a:off x="7328694" y="3436144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 rot="2884180">
            <a:off x="7129463" y="4305300"/>
            <a:ext cx="87312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</a:t>
            </a:r>
            <a:r>
              <a:rPr lang="en-US" baseline="-25000">
                <a:latin typeface="Calibri" pitchFamily="34" charset="0"/>
              </a:rPr>
              <a:t>3</a:t>
            </a:r>
            <a:endParaRPr lang="en-US">
              <a:latin typeface="Calibri" pitchFamily="34" charset="0"/>
            </a:endParaRP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 rot="2884180">
            <a:off x="6137276" y="4533900"/>
            <a:ext cx="87312" cy="10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</a:t>
            </a:r>
            <a:r>
              <a:rPr lang="en-US" baseline="-25000">
                <a:latin typeface="Calibri" pitchFamily="34" charset="0"/>
              </a:rPr>
              <a:t>4</a:t>
            </a:r>
            <a:endParaRPr lang="en-US">
              <a:latin typeface="Calibri" pitchFamily="34" charset="0"/>
            </a:endParaRP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 rot="2884180">
            <a:off x="6692900" y="4745038"/>
            <a:ext cx="87313" cy="10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</a:t>
            </a:r>
            <a:r>
              <a:rPr lang="en-US" baseline="-25000">
                <a:latin typeface="Calibri" pitchFamily="34" charset="0"/>
              </a:rPr>
              <a:t>5</a:t>
            </a:r>
            <a:endParaRPr lang="en-US">
              <a:latin typeface="Calibri" pitchFamily="34" charset="0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5715000" y="5246688"/>
            <a:ext cx="2146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Constant dimensions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152400" y="3429000"/>
            <a:ext cx="4495800" cy="830263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STEP 2 : Surgery</a:t>
            </a:r>
          </a:p>
          <a:p>
            <a:r>
              <a:rPr lang="en-US" sz="2400">
                <a:latin typeface="Calibri" pitchFamily="34" charset="0"/>
              </a:rPr>
              <a:t>Scale every vector </a:t>
            </a:r>
            <a:r>
              <a:rPr lang="en-US" sz="2400" b="1">
                <a:latin typeface="Calibri" pitchFamily="34" charset="0"/>
              </a:rPr>
              <a:t>V’</a:t>
            </a:r>
            <a:r>
              <a:rPr lang="en-US" sz="2400">
                <a:latin typeface="Calibri" pitchFamily="34" charset="0"/>
              </a:rPr>
              <a:t> to unit length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152400" y="4462463"/>
            <a:ext cx="4495800" cy="1938337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STEP 3 : Discretization</a:t>
            </a:r>
          </a:p>
          <a:p>
            <a:pPr>
              <a:buFont typeface="Arial" charset="0"/>
              <a:buChar char="•"/>
            </a:pPr>
            <a:r>
              <a:rPr lang="en-US" sz="2400">
                <a:latin typeface="Calibri" pitchFamily="34" charset="0"/>
              </a:rPr>
              <a:t>Pick an 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–net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for the </a:t>
            </a:r>
          </a:p>
          <a:p>
            <a:r>
              <a:rPr lang="en-US" sz="2400" b="1">
                <a:latin typeface="Calibri" pitchFamily="34" charset="0"/>
              </a:rPr>
              <a:t>	d</a:t>
            </a:r>
            <a:r>
              <a:rPr lang="en-US" sz="2400">
                <a:latin typeface="Calibri" pitchFamily="34" charset="0"/>
              </a:rPr>
              <a:t> dimensional sphere</a:t>
            </a:r>
          </a:p>
          <a:p>
            <a:pPr>
              <a:buFont typeface="Arial" charset="0"/>
              <a:buChar char="•"/>
            </a:pPr>
            <a:r>
              <a:rPr lang="en-US" sz="2400">
                <a:latin typeface="Calibri" pitchFamily="34" charset="0"/>
              </a:rPr>
              <a:t> Move every vertex to the nearest point in the 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–net</a:t>
            </a: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 rot="3137536">
            <a:off x="7389812" y="3367088"/>
            <a:ext cx="366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</a:t>
            </a:r>
            <a:r>
              <a:rPr lang="en-US" baseline="-25000">
                <a:latin typeface="Calibri" pitchFamily="34" charset="0"/>
              </a:rPr>
              <a:t>2</a:t>
            </a:r>
            <a:endParaRPr lang="en-US">
              <a:latin typeface="Calibri" pitchFamily="34" charset="0"/>
            </a:endParaRPr>
          </a:p>
        </p:txBody>
      </p:sp>
      <p:cxnSp>
        <p:nvCxnSpPr>
          <p:cNvPr id="57" name="Straight Connector 56"/>
          <p:cNvCxnSpPr>
            <a:endCxn id="0" idx="7"/>
          </p:cNvCxnSpPr>
          <p:nvPr/>
        </p:nvCxnSpPr>
        <p:spPr>
          <a:xfrm flipV="1">
            <a:off x="6211888" y="3932238"/>
            <a:ext cx="849312" cy="611187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0" idx="7"/>
          </p:cNvCxnSpPr>
          <p:nvPr/>
        </p:nvCxnSpPr>
        <p:spPr>
          <a:xfrm rot="16200000" flipV="1">
            <a:off x="6906419" y="4087019"/>
            <a:ext cx="411162" cy="1016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0" idx="7"/>
          </p:cNvCxnSpPr>
          <p:nvPr/>
        </p:nvCxnSpPr>
        <p:spPr>
          <a:xfrm rot="16200000" flipH="1" flipV="1">
            <a:off x="6487319" y="4150519"/>
            <a:ext cx="792162" cy="3556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>
            <a:spLocks noChangeArrowheads="1"/>
          </p:cNvSpPr>
          <p:nvPr/>
        </p:nvSpPr>
        <p:spPr bwMode="auto">
          <a:xfrm rot="3137536">
            <a:off x="6932612" y="3595688"/>
            <a:ext cx="366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v</a:t>
            </a:r>
            <a:r>
              <a:rPr lang="en-US" baseline="-25000">
                <a:latin typeface="Calibri" pitchFamily="34" charset="0"/>
              </a:rPr>
              <a:t>2</a:t>
            </a:r>
            <a:endParaRPr lang="en-US">
              <a:latin typeface="Calibri" pitchFamily="34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6172200" y="4038600"/>
            <a:ext cx="46038" cy="46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6324600" y="4191000"/>
            <a:ext cx="46038" cy="46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6477000" y="4343400"/>
            <a:ext cx="46038" cy="46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6629400" y="4495800"/>
            <a:ext cx="46038" cy="46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6781800" y="4678363"/>
            <a:ext cx="46038" cy="460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6781800" y="4297363"/>
            <a:ext cx="46038" cy="460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6934200" y="4449763"/>
            <a:ext cx="46038" cy="460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6477000" y="4038600"/>
            <a:ext cx="46038" cy="46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6735763" y="3962400"/>
            <a:ext cx="46037" cy="46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6964363" y="4114800"/>
            <a:ext cx="46037" cy="46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6172200" y="4343400"/>
            <a:ext cx="46038" cy="46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6324600" y="4572000"/>
            <a:ext cx="46038" cy="46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4876800" y="5791200"/>
            <a:ext cx="3962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FINITE MODEL </a:t>
            </a:r>
          </a:p>
          <a:p>
            <a:r>
              <a:rPr lang="en-US" sz="2400">
                <a:latin typeface="Calibri" pitchFamily="34" charset="0"/>
              </a:rPr>
              <a:t> Graph on 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–net points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77" grpId="0"/>
      <p:bldP spid="78" grpId="0"/>
      <p:bldP spid="79" grpId="0"/>
      <p:bldP spid="80" grpId="0"/>
      <p:bldP spid="81" grpId="0"/>
      <p:bldP spid="83" grpId="0"/>
      <p:bldP spid="84" grpId="0" animBg="1"/>
      <p:bldP spid="85" grpId="0" animBg="1"/>
      <p:bldP spid="56" grpId="0"/>
      <p:bldP spid="56" grpId="1"/>
      <p:bldP spid="87" grpId="0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100" dirty="0" smtClean="0"/>
              <a:t>To Show:</a:t>
            </a:r>
            <a:br>
              <a:rPr lang="en-US" sz="3100" dirty="0" smtClean="0"/>
            </a:br>
            <a:r>
              <a:rPr lang="en-US" dirty="0" smtClean="0"/>
              <a:t>SDP value (</a:t>
            </a:r>
            <a:r>
              <a:rPr lang="en-US" dirty="0" smtClean="0">
                <a:latin typeface="cmsy10"/>
              </a:rPr>
              <a:t>=</a:t>
            </a:r>
            <a:r>
              <a:rPr lang="en-US" sz="3600" baseline="-25000" dirty="0" smtClean="0"/>
              <a:t>finite</a:t>
            </a:r>
            <a:r>
              <a:rPr lang="en-US" dirty="0" smtClean="0"/>
              <a:t>) &gt; (1-</a:t>
            </a:r>
            <a:r>
              <a:rPr lang="el-GR" dirty="0" smtClean="0"/>
              <a:t>ε</a:t>
            </a:r>
            <a:r>
              <a:rPr lang="en-US" dirty="0" smtClean="0"/>
              <a:t>)SDP value (</a:t>
            </a:r>
            <a:r>
              <a:rPr lang="en-US" dirty="0" smtClean="0">
                <a:latin typeface="cmsy10"/>
              </a:rPr>
              <a:t>=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533400" y="1920875"/>
            <a:ext cx="8077200" cy="3108543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Johnson </a:t>
            </a:r>
            <a:r>
              <a:rPr lang="en-US" sz="2800" b="1" dirty="0" err="1" smtClean="0">
                <a:latin typeface="Calibri" pitchFamily="34" charset="0"/>
              </a:rPr>
              <a:t>Lindenstrauss</a:t>
            </a:r>
            <a:r>
              <a:rPr lang="en-US" sz="2800" b="1" dirty="0" smtClean="0">
                <a:latin typeface="Calibri" pitchFamily="34" charset="0"/>
              </a:rPr>
              <a:t> Lemma </a:t>
            </a:r>
            <a:r>
              <a:rPr lang="en-US" sz="2800" b="1" dirty="0">
                <a:latin typeface="Calibri" pitchFamily="34" charset="0"/>
              </a:rPr>
              <a:t>: 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“Distances </a:t>
            </a:r>
            <a:r>
              <a:rPr lang="en-US" sz="2800" dirty="0">
                <a:latin typeface="Calibri" pitchFamily="34" charset="0"/>
              </a:rPr>
              <a:t>are almost preserved under random projections”</a:t>
            </a: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If </a:t>
            </a:r>
            <a:r>
              <a:rPr lang="en-US" sz="2800" b="1" dirty="0">
                <a:latin typeface="Calibri" pitchFamily="34" charset="0"/>
              </a:rPr>
              <a:t>V’,U’</a:t>
            </a:r>
            <a:r>
              <a:rPr lang="en-US" sz="2800" dirty="0">
                <a:latin typeface="Calibri" pitchFamily="34" charset="0"/>
              </a:rPr>
              <a:t> are random projections </a:t>
            </a:r>
            <a:r>
              <a:rPr lang="en-US" sz="2800" dirty="0" smtClean="0">
                <a:latin typeface="Calibri" pitchFamily="34" charset="0"/>
              </a:rPr>
              <a:t>of unit vectors </a:t>
            </a:r>
            <a:r>
              <a:rPr lang="en-US" sz="2800" b="1" dirty="0">
                <a:latin typeface="Calibri" pitchFamily="34" charset="0"/>
              </a:rPr>
              <a:t>U, V</a:t>
            </a:r>
            <a:r>
              <a:rPr lang="en-US" sz="2800" dirty="0">
                <a:latin typeface="Calibri" pitchFamily="34" charset="0"/>
              </a:rPr>
              <a:t> on 1/</a:t>
            </a:r>
            <a:r>
              <a:rPr lang="el-GR" sz="2800" dirty="0">
                <a:latin typeface="Calibri" pitchFamily="34" charset="0"/>
              </a:rPr>
              <a:t> ε</a:t>
            </a:r>
            <a:r>
              <a:rPr lang="en-US" sz="2800" baseline="30000" dirty="0">
                <a:latin typeface="Calibri" pitchFamily="34" charset="0"/>
              </a:rPr>
              <a:t>4</a:t>
            </a:r>
            <a:r>
              <a:rPr lang="en-US" sz="2800" dirty="0">
                <a:latin typeface="Calibri" pitchFamily="34" charset="0"/>
              </a:rPr>
              <a:t> directions,</a:t>
            </a:r>
          </a:p>
          <a:p>
            <a:pPr algn="ctr"/>
            <a:r>
              <a:rPr lang="en-US" sz="2800" dirty="0">
                <a:latin typeface="Calibri" pitchFamily="34" charset="0"/>
              </a:rPr>
              <a:t>Pr [ </a:t>
            </a:r>
            <a:r>
              <a:rPr lang="en-US" sz="2800" b="1" dirty="0">
                <a:latin typeface="Calibri" pitchFamily="34" charset="0"/>
              </a:rPr>
              <a:t>|V∙U – V’∙U’|  &gt; </a:t>
            </a:r>
            <a:r>
              <a:rPr lang="el-GR" sz="2800" dirty="0">
                <a:latin typeface="Calibri" pitchFamily="34" charset="0"/>
              </a:rPr>
              <a:t>ε</a:t>
            </a:r>
            <a:r>
              <a:rPr lang="en-US" sz="2800" dirty="0">
                <a:latin typeface="Calibri" pitchFamily="34" charset="0"/>
              </a:rPr>
              <a:t>]   &lt; </a:t>
            </a:r>
            <a:r>
              <a:rPr lang="el-GR" sz="2800" dirty="0">
                <a:latin typeface="Calibri" pitchFamily="34" charset="0"/>
              </a:rPr>
              <a:t>ε</a:t>
            </a:r>
            <a:r>
              <a:rPr lang="en-US" sz="2800" baseline="30000" dirty="0">
                <a:latin typeface="Calibri" pitchFamily="34" charset="0"/>
              </a:rPr>
              <a:t>2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572000" y="2468563"/>
            <a:ext cx="4495800" cy="120015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STEP 1 : Dimension Reduction</a:t>
            </a:r>
          </a:p>
          <a:p>
            <a:pPr>
              <a:buFont typeface="Arial" charset="0"/>
              <a:buChar char="•"/>
            </a:pPr>
            <a:r>
              <a:rPr lang="en-US" sz="2400">
                <a:latin typeface="Calibri" pitchFamily="34" charset="0"/>
              </a:rPr>
              <a:t>Project the SDP solution along </a:t>
            </a:r>
            <a:r>
              <a:rPr lang="en-US" sz="2400" b="1">
                <a:latin typeface="Calibri" pitchFamily="34" charset="0"/>
              </a:rPr>
              <a:t> 1/</a:t>
            </a:r>
            <a:r>
              <a:rPr lang="az-Cyrl-AZ" sz="2400" b="1">
                <a:latin typeface="Calibri" pitchFamily="34" charset="0"/>
              </a:rPr>
              <a:t> Є</a:t>
            </a:r>
            <a:r>
              <a:rPr lang="en-US" sz="2400" b="1" baseline="30000">
                <a:latin typeface="Calibri" pitchFamily="34" charset="0"/>
              </a:rPr>
              <a:t>4</a:t>
            </a:r>
            <a:r>
              <a:rPr lang="en-US" sz="2400">
                <a:latin typeface="Calibri" pitchFamily="34" charset="0"/>
              </a:rPr>
              <a:t> random directions.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4572000" y="3810000"/>
            <a:ext cx="4495800" cy="830263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STEP 2 : Surgery</a:t>
            </a:r>
          </a:p>
          <a:p>
            <a:r>
              <a:rPr lang="en-US" sz="2400">
                <a:latin typeface="Calibri" pitchFamily="34" charset="0"/>
              </a:rPr>
              <a:t>Scale every vector </a:t>
            </a:r>
            <a:r>
              <a:rPr lang="en-US" sz="2400" b="1">
                <a:latin typeface="Calibri" pitchFamily="34" charset="0"/>
              </a:rPr>
              <a:t>V’</a:t>
            </a:r>
            <a:r>
              <a:rPr lang="en-US" sz="2400">
                <a:latin typeface="Calibri" pitchFamily="34" charset="0"/>
              </a:rPr>
              <a:t> to unit length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4572000" y="4843463"/>
            <a:ext cx="4495800" cy="1938337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STEP 3 : Discretization</a:t>
            </a:r>
          </a:p>
          <a:p>
            <a:pPr>
              <a:buFont typeface="Arial" charset="0"/>
              <a:buChar char="•"/>
            </a:pPr>
            <a:r>
              <a:rPr lang="en-US" sz="2400">
                <a:latin typeface="Calibri" pitchFamily="34" charset="0"/>
              </a:rPr>
              <a:t>Pick an 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–net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for the </a:t>
            </a:r>
          </a:p>
          <a:p>
            <a:r>
              <a:rPr lang="en-US" sz="2400" b="1">
                <a:latin typeface="Calibri" pitchFamily="34" charset="0"/>
              </a:rPr>
              <a:t>	d</a:t>
            </a:r>
            <a:r>
              <a:rPr lang="en-US" sz="2400">
                <a:latin typeface="Calibri" pitchFamily="34" charset="0"/>
              </a:rPr>
              <a:t> dimensional sphere</a:t>
            </a:r>
          </a:p>
          <a:p>
            <a:pPr>
              <a:buFont typeface="Arial" charset="0"/>
              <a:buChar char="•"/>
            </a:pPr>
            <a:r>
              <a:rPr lang="en-US" sz="2400">
                <a:latin typeface="Calibri" pitchFamily="34" charset="0"/>
              </a:rPr>
              <a:t> Move every vertex to the nearest point in the 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–net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4800600" y="1219200"/>
            <a:ext cx="4267200" cy="12001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For SDP value (</a:t>
            </a:r>
            <a:r>
              <a:rPr lang="en-US" sz="2400">
                <a:latin typeface="cmsy10" pitchFamily="34" charset="0"/>
              </a:rPr>
              <a:t>=</a:t>
            </a:r>
            <a:r>
              <a:rPr lang="en-US" sz="2400">
                <a:latin typeface="Calibri" pitchFamily="34" charset="0"/>
              </a:rPr>
              <a:t>)</a:t>
            </a:r>
          </a:p>
          <a:p>
            <a:r>
              <a:rPr lang="en-US" sz="2400">
                <a:latin typeface="Calibri" pitchFamily="34" charset="0"/>
              </a:rPr>
              <a:t>Contribution of an edge </a:t>
            </a:r>
            <a:r>
              <a:rPr lang="en-US" sz="2400" b="1">
                <a:latin typeface="Calibri" pitchFamily="34" charset="0"/>
              </a:rPr>
              <a:t>e = (U,V)</a:t>
            </a:r>
          </a:p>
          <a:p>
            <a:r>
              <a:rPr lang="en-US" sz="2400">
                <a:latin typeface="Calibri" pitchFamily="34" charset="0"/>
              </a:rPr>
              <a:t>	</a:t>
            </a:r>
            <a:r>
              <a:rPr lang="en-US" sz="2400" b="1">
                <a:latin typeface="Calibri" pitchFamily="34" charset="0"/>
              </a:rPr>
              <a:t>|U-V|</a:t>
            </a:r>
            <a:r>
              <a:rPr lang="en-US" sz="2400" b="1" baseline="30000">
                <a:latin typeface="Calibri" pitchFamily="34" charset="0"/>
              </a:rPr>
              <a:t>2</a:t>
            </a:r>
            <a:r>
              <a:rPr lang="en-US" sz="2400" b="1">
                <a:latin typeface="Calibri" pitchFamily="34" charset="0"/>
              </a:rPr>
              <a:t> = 2-2 V∙U 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100" dirty="0" smtClean="0"/>
              <a:t>To Show:</a:t>
            </a:r>
            <a:br>
              <a:rPr lang="en-US" sz="3100" dirty="0" smtClean="0"/>
            </a:br>
            <a:r>
              <a:rPr lang="en-US" dirty="0" smtClean="0"/>
              <a:t>SDP value (</a:t>
            </a:r>
            <a:r>
              <a:rPr lang="en-US" dirty="0" smtClean="0">
                <a:latin typeface="cmsy10"/>
              </a:rPr>
              <a:t>=</a:t>
            </a:r>
            <a:r>
              <a:rPr lang="en-US" sz="3600" baseline="-25000" dirty="0" smtClean="0"/>
              <a:t>finite</a:t>
            </a:r>
            <a:r>
              <a:rPr lang="en-US" dirty="0" smtClean="0"/>
              <a:t>) &gt; (1-</a:t>
            </a:r>
            <a:r>
              <a:rPr lang="el-GR" dirty="0" smtClean="0"/>
              <a:t>ε</a:t>
            </a:r>
            <a:r>
              <a:rPr lang="en-US" dirty="0" smtClean="0"/>
              <a:t>)SDP value (</a:t>
            </a:r>
            <a:r>
              <a:rPr lang="en-US" dirty="0" smtClean="0">
                <a:latin typeface="cmsy10"/>
              </a:rPr>
              <a:t>=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228600" y="1303338"/>
            <a:ext cx="4343400" cy="83026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cmmi10"/>
              </a:rPr>
              <a:t>SDP Vectors for </a:t>
            </a:r>
            <a:r>
              <a:rPr lang="en-US" sz="2400" dirty="0">
                <a:latin typeface="cmsy10"/>
              </a:rPr>
              <a:t>=</a:t>
            </a:r>
            <a:r>
              <a:rPr lang="en-US" baseline="-25000" dirty="0">
                <a:latin typeface="Calibri"/>
              </a:rPr>
              <a:t>finite </a:t>
            </a:r>
            <a:r>
              <a:rPr lang="en-US" dirty="0">
                <a:latin typeface="Calibri"/>
              </a:rPr>
              <a:t> = </a:t>
            </a:r>
            <a:r>
              <a:rPr lang="en-US" sz="2400" baseline="-25000" dirty="0">
                <a:latin typeface="Calibri"/>
              </a:rPr>
              <a:t> </a:t>
            </a:r>
            <a:r>
              <a:rPr lang="en-US" sz="2400" dirty="0">
                <a:latin typeface="Calibri"/>
              </a:rPr>
              <a:t> Corresponding vectors in </a:t>
            </a:r>
            <a:r>
              <a:rPr lang="az-Cyrl-AZ" sz="2400" b="1" dirty="0">
                <a:latin typeface="+mn-lt"/>
              </a:rPr>
              <a:t>Є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–net</a:t>
            </a:r>
            <a:r>
              <a:rPr lang="en-US" sz="2400" dirty="0">
                <a:latin typeface="Calibri"/>
              </a:rPr>
              <a:t> </a:t>
            </a:r>
            <a:endParaRPr lang="en-US" dirty="0">
              <a:latin typeface="Calibri"/>
            </a:endParaRP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228600" y="2489200"/>
            <a:ext cx="4114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Calibri" pitchFamily="34" charset="0"/>
              </a:rPr>
              <a:t>STEP 1</a:t>
            </a:r>
          </a:p>
          <a:p>
            <a:r>
              <a:rPr lang="en-US">
                <a:latin typeface="Calibri" pitchFamily="34" charset="0"/>
              </a:rPr>
              <a:t>With probability &gt; 1- </a:t>
            </a:r>
            <a:r>
              <a:rPr lang="az-Cyrl-AZ" b="1">
                <a:latin typeface="Calibri" pitchFamily="34" charset="0"/>
              </a:rPr>
              <a:t>Є</a:t>
            </a:r>
            <a:r>
              <a:rPr lang="en-US" b="1" baseline="30000">
                <a:latin typeface="Calibri" pitchFamily="34" charset="0"/>
              </a:rPr>
              <a:t>2</a:t>
            </a:r>
            <a:r>
              <a:rPr lang="en-US" b="1">
                <a:latin typeface="Calibri" pitchFamily="34" charset="0"/>
              </a:rPr>
              <a:t> ,</a:t>
            </a:r>
            <a:endParaRPr lang="en-US" b="1" baseline="30000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	</a:t>
            </a:r>
            <a:r>
              <a:rPr lang="en-US" sz="2400" b="1">
                <a:latin typeface="Calibri" pitchFamily="34" charset="0"/>
              </a:rPr>
              <a:t>|</a:t>
            </a:r>
            <a:r>
              <a:rPr lang="en-US" b="1">
                <a:latin typeface="Calibri" pitchFamily="34" charset="0"/>
              </a:rPr>
              <a:t> |U-V|</a:t>
            </a:r>
            <a:r>
              <a:rPr lang="en-US" b="1" baseline="30000">
                <a:latin typeface="Calibri" pitchFamily="34" charset="0"/>
              </a:rPr>
              <a:t>2</a:t>
            </a:r>
            <a:r>
              <a:rPr lang="en-US" b="1">
                <a:latin typeface="Calibri" pitchFamily="34" charset="0"/>
              </a:rPr>
              <a:t>  - |U’-V’|</a:t>
            </a:r>
            <a:r>
              <a:rPr lang="en-US" b="1" baseline="30000">
                <a:latin typeface="Calibri" pitchFamily="34" charset="0"/>
              </a:rPr>
              <a:t>2 </a:t>
            </a:r>
            <a:r>
              <a:rPr lang="en-US" b="1">
                <a:latin typeface="Calibri" pitchFamily="34" charset="0"/>
              </a:rPr>
              <a:t> </a:t>
            </a:r>
            <a:r>
              <a:rPr lang="en-US" sz="2400" b="1">
                <a:latin typeface="Calibri" pitchFamily="34" charset="0"/>
              </a:rPr>
              <a:t>|</a:t>
            </a:r>
            <a:r>
              <a:rPr lang="en-US" b="1">
                <a:latin typeface="Calibri" pitchFamily="34" charset="0"/>
              </a:rPr>
              <a:t>  &lt; 2</a:t>
            </a:r>
            <a:r>
              <a:rPr lang="az-Cyrl-AZ" b="1">
                <a:latin typeface="Calibri" pitchFamily="34" charset="0"/>
              </a:rPr>
              <a:t>Є</a:t>
            </a:r>
            <a:endParaRPr lang="en-US">
              <a:latin typeface="Calibri" pitchFamily="34" charset="0"/>
            </a:endParaRP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28600" y="3657600"/>
            <a:ext cx="4114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Calibri" pitchFamily="34" charset="0"/>
              </a:rPr>
              <a:t>STEP 2</a:t>
            </a:r>
          </a:p>
          <a:p>
            <a:r>
              <a:rPr lang="en-US">
                <a:latin typeface="Calibri" pitchFamily="34" charset="0"/>
              </a:rPr>
              <a:t>With probability &gt; 1- 2</a:t>
            </a:r>
            <a:r>
              <a:rPr lang="az-Cyrl-AZ" b="1">
                <a:latin typeface="Calibri" pitchFamily="34" charset="0"/>
              </a:rPr>
              <a:t>Є</a:t>
            </a:r>
            <a:r>
              <a:rPr lang="en-US" b="1" baseline="30000">
                <a:latin typeface="Calibri" pitchFamily="34" charset="0"/>
              </a:rPr>
              <a:t>2</a:t>
            </a:r>
            <a:r>
              <a:rPr lang="en-US" b="1">
                <a:latin typeface="Calibri" pitchFamily="34" charset="0"/>
              </a:rPr>
              <a:t> ,</a:t>
            </a:r>
            <a:endParaRPr lang="en-US" b="1" baseline="30000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         </a:t>
            </a:r>
            <a:r>
              <a:rPr lang="en-US" sz="2000" b="1">
                <a:latin typeface="Calibri" pitchFamily="34" charset="0"/>
              </a:rPr>
              <a:t>1+ </a:t>
            </a:r>
            <a:r>
              <a:rPr lang="az-Cyrl-AZ" sz="2000" b="1">
                <a:latin typeface="Calibri" pitchFamily="34" charset="0"/>
              </a:rPr>
              <a:t>Є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 b="1">
                <a:latin typeface="Calibri" pitchFamily="34" charset="0"/>
              </a:rPr>
              <a:t>&lt;</a:t>
            </a:r>
            <a:r>
              <a:rPr lang="en-US" b="1">
                <a:latin typeface="Calibri" pitchFamily="34" charset="0"/>
              </a:rPr>
              <a:t> |V’|</a:t>
            </a:r>
            <a:r>
              <a:rPr lang="en-US" b="1" baseline="30000">
                <a:latin typeface="Calibri" pitchFamily="34" charset="0"/>
              </a:rPr>
              <a:t>2 </a:t>
            </a:r>
            <a:r>
              <a:rPr lang="en-US" b="1">
                <a:latin typeface="Calibri" pitchFamily="34" charset="0"/>
              </a:rPr>
              <a:t>,|U’|</a:t>
            </a:r>
            <a:r>
              <a:rPr lang="en-US" b="1" baseline="30000">
                <a:latin typeface="Calibri" pitchFamily="34" charset="0"/>
              </a:rPr>
              <a:t>2 </a:t>
            </a:r>
            <a:r>
              <a:rPr lang="en-US" b="1">
                <a:latin typeface="Calibri" pitchFamily="34" charset="0"/>
              </a:rPr>
              <a:t> &lt;  1- </a:t>
            </a:r>
            <a:r>
              <a:rPr lang="az-Cyrl-AZ" b="1">
                <a:latin typeface="Calibri" pitchFamily="34" charset="0"/>
              </a:rPr>
              <a:t>Є</a:t>
            </a:r>
            <a:r>
              <a:rPr lang="en-US" b="1">
                <a:latin typeface="Calibri" pitchFamily="34" charset="0"/>
              </a:rPr>
              <a:t>,  </a:t>
            </a:r>
          </a:p>
          <a:p>
            <a:r>
              <a:rPr lang="en-US">
                <a:latin typeface="Calibri" pitchFamily="34" charset="0"/>
              </a:rPr>
              <a:t>Normalization changes distance by at most </a:t>
            </a:r>
            <a:r>
              <a:rPr lang="en-US" b="1">
                <a:latin typeface="Calibri" pitchFamily="34" charset="0"/>
              </a:rPr>
              <a:t>2</a:t>
            </a:r>
            <a:r>
              <a:rPr lang="az-Cyrl-AZ" b="1">
                <a:latin typeface="Calibri" pitchFamily="34" charset="0"/>
              </a:rPr>
              <a:t>Є</a:t>
            </a:r>
            <a:endParaRPr lang="en-US" b="1">
              <a:latin typeface="Calibri" pitchFamily="34" charset="0"/>
            </a:endParaRP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228600" y="5449888"/>
            <a:ext cx="411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Calibri" pitchFamily="34" charset="0"/>
              </a:rPr>
              <a:t>STEP 3</a:t>
            </a:r>
          </a:p>
          <a:p>
            <a:r>
              <a:rPr lang="en-US">
                <a:latin typeface="Calibri" pitchFamily="34" charset="0"/>
              </a:rPr>
              <a:t>Changes edge length by at most 2</a:t>
            </a:r>
            <a:r>
              <a:rPr lang="az-Cyrl-AZ" b="1">
                <a:latin typeface="Calibri" pitchFamily="34" charset="0"/>
              </a:rPr>
              <a:t>Є</a:t>
            </a:r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152400" y="2362200"/>
            <a:ext cx="4343400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84" grpId="0" animBg="1"/>
      <p:bldP spid="85" grpId="0" animBg="1"/>
      <p:bldP spid="100" grpId="0" animBg="1"/>
      <p:bldP spid="102" grpId="0"/>
      <p:bldP spid="103" grpId="0"/>
      <p:bldP spid="104" grpId="0"/>
      <p:bldP spid="10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99"/>
          <p:cNvSpPr txBox="1">
            <a:spLocks noChangeArrowheads="1"/>
          </p:cNvSpPr>
          <p:nvPr/>
        </p:nvSpPr>
        <p:spPr bwMode="auto">
          <a:xfrm>
            <a:off x="4648200" y="1143000"/>
            <a:ext cx="4267200" cy="12001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For SDP value (</a:t>
            </a:r>
            <a:r>
              <a:rPr lang="en-US" sz="2400">
                <a:latin typeface="cmsy10" pitchFamily="34" charset="0"/>
              </a:rPr>
              <a:t>=</a:t>
            </a:r>
            <a:r>
              <a:rPr lang="en-US" sz="2400">
                <a:latin typeface="Calibri" pitchFamily="34" charset="0"/>
              </a:rPr>
              <a:t>)</a:t>
            </a:r>
          </a:p>
          <a:p>
            <a:r>
              <a:rPr lang="en-US" sz="2400">
                <a:latin typeface="Calibri" pitchFamily="34" charset="0"/>
              </a:rPr>
              <a:t>Contribution of an edge </a:t>
            </a:r>
            <a:r>
              <a:rPr lang="en-US" sz="2400" b="1">
                <a:latin typeface="Calibri" pitchFamily="34" charset="0"/>
              </a:rPr>
              <a:t>e = (U,V)</a:t>
            </a:r>
          </a:p>
          <a:p>
            <a:r>
              <a:rPr lang="en-US" sz="2400">
                <a:latin typeface="Calibri" pitchFamily="34" charset="0"/>
              </a:rPr>
              <a:t>	</a:t>
            </a:r>
            <a:r>
              <a:rPr lang="en-US" sz="2400" b="1">
                <a:latin typeface="Calibri" pitchFamily="34" charset="0"/>
              </a:rPr>
              <a:t>|U-V|</a:t>
            </a:r>
            <a:r>
              <a:rPr lang="en-US" sz="2400" b="1" baseline="30000">
                <a:latin typeface="Calibri" pitchFamily="34" charset="0"/>
              </a:rPr>
              <a:t>2</a:t>
            </a:r>
            <a:r>
              <a:rPr lang="en-US" sz="2400" b="1">
                <a:latin typeface="Calibri" pitchFamily="34" charset="0"/>
              </a:rPr>
              <a:t> = 2-2 V∙U 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100" dirty="0" smtClean="0"/>
              <a:t>To Show:</a:t>
            </a:r>
            <a:br>
              <a:rPr lang="en-US" sz="3100" dirty="0" smtClean="0"/>
            </a:br>
            <a:r>
              <a:rPr lang="en-US" dirty="0" smtClean="0"/>
              <a:t>SDP value (</a:t>
            </a:r>
            <a:r>
              <a:rPr lang="en-US" dirty="0" smtClean="0">
                <a:latin typeface="cmsy10"/>
              </a:rPr>
              <a:t>=</a:t>
            </a:r>
            <a:r>
              <a:rPr lang="en-US" sz="3600" baseline="-25000" dirty="0" smtClean="0"/>
              <a:t>finite</a:t>
            </a:r>
            <a:r>
              <a:rPr lang="en-US" dirty="0" smtClean="0"/>
              <a:t>) &gt; (1-</a:t>
            </a:r>
            <a:r>
              <a:rPr lang="el-GR" dirty="0" smtClean="0"/>
              <a:t>ε</a:t>
            </a:r>
            <a:r>
              <a:rPr lang="en-US" dirty="0" smtClean="0"/>
              <a:t>)SDP value (</a:t>
            </a:r>
            <a:r>
              <a:rPr lang="en-US" dirty="0" smtClean="0">
                <a:latin typeface="cmsy10"/>
              </a:rPr>
              <a:t>=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228600" y="1303338"/>
            <a:ext cx="4343400" cy="83026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cmmi10"/>
              </a:rPr>
              <a:t>SDP Vectors for </a:t>
            </a:r>
            <a:r>
              <a:rPr lang="en-US" sz="2400" dirty="0">
                <a:latin typeface="cmsy10"/>
              </a:rPr>
              <a:t>=</a:t>
            </a:r>
            <a:r>
              <a:rPr lang="en-US" baseline="-25000" dirty="0">
                <a:latin typeface="Calibri"/>
              </a:rPr>
              <a:t>finite </a:t>
            </a:r>
            <a:r>
              <a:rPr lang="en-US" dirty="0">
                <a:latin typeface="Calibri"/>
              </a:rPr>
              <a:t> = </a:t>
            </a:r>
            <a:r>
              <a:rPr lang="en-US" sz="2400" baseline="-25000" dirty="0">
                <a:latin typeface="Calibri"/>
              </a:rPr>
              <a:t> </a:t>
            </a:r>
            <a:r>
              <a:rPr lang="en-US" sz="2400" dirty="0">
                <a:latin typeface="Calibri"/>
              </a:rPr>
              <a:t> Corresponding vectors in </a:t>
            </a:r>
            <a:r>
              <a:rPr lang="az-Cyrl-AZ" sz="2400" b="1" dirty="0">
                <a:latin typeface="+mn-lt"/>
              </a:rPr>
              <a:t>Є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–net</a:t>
            </a:r>
            <a:r>
              <a:rPr lang="en-US" sz="2400" dirty="0">
                <a:latin typeface="Calibri"/>
              </a:rPr>
              <a:t> </a:t>
            </a:r>
            <a:endParaRPr lang="en-US" dirty="0">
              <a:latin typeface="Calibri"/>
            </a:endParaRPr>
          </a:p>
        </p:txBody>
      </p:sp>
      <p:sp>
        <p:nvSpPr>
          <p:cNvPr id="21509" name="TextBox 101"/>
          <p:cNvSpPr txBox="1">
            <a:spLocks noChangeArrowheads="1"/>
          </p:cNvSpPr>
          <p:nvPr/>
        </p:nvSpPr>
        <p:spPr bwMode="auto">
          <a:xfrm>
            <a:off x="228600" y="2489200"/>
            <a:ext cx="4114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Calibri" pitchFamily="34" charset="0"/>
              </a:rPr>
              <a:t>STEP 1</a:t>
            </a:r>
          </a:p>
          <a:p>
            <a:r>
              <a:rPr lang="en-US">
                <a:latin typeface="Calibri" pitchFamily="34" charset="0"/>
              </a:rPr>
              <a:t>With probability &gt; 1- </a:t>
            </a:r>
            <a:r>
              <a:rPr lang="az-Cyrl-AZ" b="1">
                <a:latin typeface="Calibri" pitchFamily="34" charset="0"/>
              </a:rPr>
              <a:t>Є</a:t>
            </a:r>
            <a:r>
              <a:rPr lang="en-US" b="1" baseline="30000">
                <a:latin typeface="Calibri" pitchFamily="34" charset="0"/>
              </a:rPr>
              <a:t>2</a:t>
            </a:r>
            <a:r>
              <a:rPr lang="en-US" b="1">
                <a:latin typeface="Calibri" pitchFamily="34" charset="0"/>
              </a:rPr>
              <a:t> ,</a:t>
            </a:r>
            <a:endParaRPr lang="en-US" b="1" baseline="30000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	</a:t>
            </a:r>
            <a:r>
              <a:rPr lang="en-US" sz="2400" b="1">
                <a:latin typeface="Calibri" pitchFamily="34" charset="0"/>
              </a:rPr>
              <a:t>|</a:t>
            </a:r>
            <a:r>
              <a:rPr lang="en-US" b="1">
                <a:latin typeface="Calibri" pitchFamily="34" charset="0"/>
              </a:rPr>
              <a:t> |U-V|</a:t>
            </a:r>
            <a:r>
              <a:rPr lang="en-US" b="1" baseline="30000">
                <a:latin typeface="Calibri" pitchFamily="34" charset="0"/>
              </a:rPr>
              <a:t>2</a:t>
            </a:r>
            <a:r>
              <a:rPr lang="en-US" b="1">
                <a:latin typeface="Calibri" pitchFamily="34" charset="0"/>
              </a:rPr>
              <a:t>  - |U’-V’|</a:t>
            </a:r>
            <a:r>
              <a:rPr lang="en-US" b="1" baseline="30000">
                <a:latin typeface="Calibri" pitchFamily="34" charset="0"/>
              </a:rPr>
              <a:t>2 </a:t>
            </a:r>
            <a:r>
              <a:rPr lang="en-US" b="1">
                <a:latin typeface="Calibri" pitchFamily="34" charset="0"/>
              </a:rPr>
              <a:t> </a:t>
            </a:r>
            <a:r>
              <a:rPr lang="en-US" sz="2400" b="1">
                <a:latin typeface="Calibri" pitchFamily="34" charset="0"/>
              </a:rPr>
              <a:t>|</a:t>
            </a:r>
            <a:r>
              <a:rPr lang="en-US" b="1">
                <a:latin typeface="Calibri" pitchFamily="34" charset="0"/>
              </a:rPr>
              <a:t>  &lt; 2</a:t>
            </a:r>
            <a:r>
              <a:rPr lang="az-Cyrl-AZ" b="1">
                <a:latin typeface="Calibri" pitchFamily="34" charset="0"/>
              </a:rPr>
              <a:t>Є</a:t>
            </a:r>
            <a:endParaRPr lang="en-US">
              <a:latin typeface="Calibri" pitchFamily="34" charset="0"/>
            </a:endParaRPr>
          </a:p>
        </p:txBody>
      </p:sp>
      <p:sp>
        <p:nvSpPr>
          <p:cNvPr id="21510" name="TextBox 102"/>
          <p:cNvSpPr txBox="1">
            <a:spLocks noChangeArrowheads="1"/>
          </p:cNvSpPr>
          <p:nvPr/>
        </p:nvSpPr>
        <p:spPr bwMode="auto">
          <a:xfrm>
            <a:off x="228600" y="3657600"/>
            <a:ext cx="4114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Calibri" pitchFamily="34" charset="0"/>
              </a:rPr>
              <a:t>STEP 2</a:t>
            </a:r>
          </a:p>
          <a:p>
            <a:r>
              <a:rPr lang="en-US">
                <a:latin typeface="Calibri" pitchFamily="34" charset="0"/>
              </a:rPr>
              <a:t>With probability &gt; 1- 2</a:t>
            </a:r>
            <a:r>
              <a:rPr lang="az-Cyrl-AZ" b="1">
                <a:latin typeface="Calibri" pitchFamily="34" charset="0"/>
              </a:rPr>
              <a:t>Є</a:t>
            </a:r>
            <a:r>
              <a:rPr lang="en-US" b="1" baseline="30000">
                <a:latin typeface="Calibri" pitchFamily="34" charset="0"/>
              </a:rPr>
              <a:t>2</a:t>
            </a:r>
            <a:r>
              <a:rPr lang="en-US" b="1">
                <a:latin typeface="Calibri" pitchFamily="34" charset="0"/>
              </a:rPr>
              <a:t> ,</a:t>
            </a:r>
            <a:endParaRPr lang="en-US" b="1" baseline="30000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         </a:t>
            </a:r>
            <a:r>
              <a:rPr lang="en-US" sz="2000" b="1">
                <a:latin typeface="Calibri" pitchFamily="34" charset="0"/>
              </a:rPr>
              <a:t>1+ </a:t>
            </a:r>
            <a:r>
              <a:rPr lang="az-Cyrl-AZ" sz="2000" b="1">
                <a:latin typeface="Calibri" pitchFamily="34" charset="0"/>
              </a:rPr>
              <a:t>Є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 b="1">
                <a:latin typeface="Calibri" pitchFamily="34" charset="0"/>
              </a:rPr>
              <a:t>&lt;</a:t>
            </a:r>
            <a:r>
              <a:rPr lang="en-US" b="1">
                <a:latin typeface="Calibri" pitchFamily="34" charset="0"/>
              </a:rPr>
              <a:t> |V’|</a:t>
            </a:r>
            <a:r>
              <a:rPr lang="en-US" b="1" baseline="30000">
                <a:latin typeface="Calibri" pitchFamily="34" charset="0"/>
              </a:rPr>
              <a:t>2 </a:t>
            </a:r>
            <a:r>
              <a:rPr lang="en-US" b="1">
                <a:latin typeface="Calibri" pitchFamily="34" charset="0"/>
              </a:rPr>
              <a:t>,|U’|</a:t>
            </a:r>
            <a:r>
              <a:rPr lang="en-US" b="1" baseline="30000">
                <a:latin typeface="Calibri" pitchFamily="34" charset="0"/>
              </a:rPr>
              <a:t>2 </a:t>
            </a:r>
            <a:r>
              <a:rPr lang="en-US" b="1">
                <a:latin typeface="Calibri" pitchFamily="34" charset="0"/>
              </a:rPr>
              <a:t> &lt;  1- </a:t>
            </a:r>
            <a:r>
              <a:rPr lang="az-Cyrl-AZ" b="1">
                <a:latin typeface="Calibri" pitchFamily="34" charset="0"/>
              </a:rPr>
              <a:t>Є</a:t>
            </a:r>
            <a:r>
              <a:rPr lang="en-US" b="1">
                <a:latin typeface="Calibri" pitchFamily="34" charset="0"/>
              </a:rPr>
              <a:t>,  </a:t>
            </a:r>
          </a:p>
          <a:p>
            <a:r>
              <a:rPr lang="en-US">
                <a:latin typeface="Calibri" pitchFamily="34" charset="0"/>
              </a:rPr>
              <a:t>Normalization changes distance by at most </a:t>
            </a:r>
            <a:r>
              <a:rPr lang="en-US" b="1">
                <a:latin typeface="Calibri" pitchFamily="34" charset="0"/>
              </a:rPr>
              <a:t>2</a:t>
            </a:r>
            <a:r>
              <a:rPr lang="az-Cyrl-AZ" b="1">
                <a:latin typeface="Calibri" pitchFamily="34" charset="0"/>
              </a:rPr>
              <a:t>Є</a:t>
            </a:r>
            <a:endParaRPr lang="en-US" b="1">
              <a:latin typeface="Calibri" pitchFamily="34" charset="0"/>
            </a:endParaRPr>
          </a:p>
        </p:txBody>
      </p:sp>
      <p:sp>
        <p:nvSpPr>
          <p:cNvPr id="21511" name="TextBox 103"/>
          <p:cNvSpPr txBox="1">
            <a:spLocks noChangeArrowheads="1"/>
          </p:cNvSpPr>
          <p:nvPr/>
        </p:nvSpPr>
        <p:spPr bwMode="auto">
          <a:xfrm>
            <a:off x="228600" y="5449888"/>
            <a:ext cx="411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Calibri" pitchFamily="34" charset="0"/>
              </a:rPr>
              <a:t>STEP 3</a:t>
            </a:r>
          </a:p>
          <a:p>
            <a:r>
              <a:rPr lang="en-US">
                <a:latin typeface="Calibri" pitchFamily="34" charset="0"/>
              </a:rPr>
              <a:t>Changes edge length by at most 2</a:t>
            </a:r>
            <a:r>
              <a:rPr lang="az-Cyrl-AZ" b="1">
                <a:latin typeface="Calibri" pitchFamily="34" charset="0"/>
              </a:rPr>
              <a:t>Є</a:t>
            </a:r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4495800" y="2427288"/>
            <a:ext cx="4495800" cy="4156075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u="sng">
                <a:latin typeface="Calibri" pitchFamily="34" charset="0"/>
              </a:rPr>
              <a:t>ANALYSIS</a:t>
            </a:r>
          </a:p>
          <a:p>
            <a:r>
              <a:rPr lang="en-US" sz="2400">
                <a:latin typeface="Calibri" pitchFamily="34" charset="0"/>
              </a:rPr>
              <a:t>With probability 1-3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 baseline="30000">
                <a:latin typeface="Calibri" pitchFamily="34" charset="0"/>
              </a:rPr>
              <a:t>2</a:t>
            </a:r>
            <a:r>
              <a:rPr lang="en-US" sz="2400" b="1">
                <a:latin typeface="Calibri" pitchFamily="34" charset="0"/>
              </a:rPr>
              <a:t>,</a:t>
            </a:r>
          </a:p>
          <a:p>
            <a:r>
              <a:rPr lang="en-US" sz="2400">
                <a:latin typeface="Calibri" pitchFamily="34" charset="0"/>
              </a:rPr>
              <a:t>The contribution of edge </a:t>
            </a:r>
            <a:r>
              <a:rPr lang="en-US" sz="2400" b="1">
                <a:latin typeface="Calibri" pitchFamily="34" charset="0"/>
              </a:rPr>
              <a:t> e </a:t>
            </a:r>
            <a:r>
              <a:rPr lang="en-US" sz="2400">
                <a:latin typeface="Calibri" pitchFamily="34" charset="0"/>
              </a:rPr>
              <a:t>changes by &lt; 6</a:t>
            </a:r>
            <a:r>
              <a:rPr lang="az-Cyrl-AZ" sz="2400" b="1">
                <a:latin typeface="Calibri" pitchFamily="34" charset="0"/>
              </a:rPr>
              <a:t>Є</a:t>
            </a:r>
            <a:endParaRPr lang="en-US" sz="2400" b="1">
              <a:latin typeface="Calibri" pitchFamily="34" charset="0"/>
            </a:endParaRPr>
          </a:p>
          <a:p>
            <a:endParaRPr lang="en-US" sz="2400" b="1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In expectation,</a:t>
            </a:r>
          </a:p>
          <a:p>
            <a:r>
              <a:rPr lang="en-US" sz="2400">
                <a:latin typeface="Calibri" pitchFamily="34" charset="0"/>
              </a:rPr>
              <a:t>For (1-3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 baseline="30000">
                <a:latin typeface="Calibri" pitchFamily="34" charset="0"/>
              </a:rPr>
              <a:t>2</a:t>
            </a:r>
            <a:r>
              <a:rPr lang="en-US" sz="2400">
                <a:latin typeface="Calibri" pitchFamily="34" charset="0"/>
              </a:rPr>
              <a:t>) edges, the contribution of edge </a:t>
            </a:r>
            <a:r>
              <a:rPr lang="en-US" sz="2400" b="1">
                <a:latin typeface="Calibri" pitchFamily="34" charset="0"/>
              </a:rPr>
              <a:t>e </a:t>
            </a:r>
            <a:r>
              <a:rPr lang="en-US" sz="2400">
                <a:latin typeface="Calibri" pitchFamily="34" charset="0"/>
              </a:rPr>
              <a:t>changes by &lt; 6</a:t>
            </a:r>
            <a:r>
              <a:rPr lang="az-Cyrl-AZ" sz="2400" b="1">
                <a:latin typeface="Calibri" pitchFamily="34" charset="0"/>
              </a:rPr>
              <a:t>Є</a:t>
            </a:r>
            <a:endParaRPr lang="en-US" sz="2400" b="1">
              <a:latin typeface="Calibri" pitchFamily="34" charset="0"/>
            </a:endParaRPr>
          </a:p>
          <a:p>
            <a:endParaRPr lang="en-US" sz="2400" b="1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SDP value (</a:t>
            </a:r>
            <a:r>
              <a:rPr lang="en-US" sz="2400">
                <a:latin typeface="cmsy10" pitchFamily="34" charset="0"/>
              </a:rPr>
              <a:t>=</a:t>
            </a:r>
            <a:r>
              <a:rPr lang="en-US" sz="2400" baseline="-25000">
                <a:latin typeface="Calibri" pitchFamily="34" charset="0"/>
              </a:rPr>
              <a:t>finite</a:t>
            </a:r>
            <a:r>
              <a:rPr lang="en-US" sz="2400">
                <a:latin typeface="Calibri" pitchFamily="34" charset="0"/>
              </a:rPr>
              <a:t>) </a:t>
            </a:r>
          </a:p>
          <a:p>
            <a:r>
              <a:rPr lang="en-US" sz="2400">
                <a:latin typeface="Calibri" pitchFamily="34" charset="0"/>
              </a:rPr>
              <a:t>	&gt; SDP value (</a:t>
            </a:r>
            <a:r>
              <a:rPr lang="en-US" sz="2400">
                <a:latin typeface="cmsy10" pitchFamily="34" charset="0"/>
              </a:rPr>
              <a:t>=</a:t>
            </a:r>
            <a:r>
              <a:rPr lang="en-US" sz="2400">
                <a:latin typeface="Calibri" pitchFamily="34" charset="0"/>
              </a:rPr>
              <a:t>) - 6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>
                <a:latin typeface="Calibri" pitchFamily="34" charset="0"/>
              </a:rPr>
              <a:t> – 3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 baseline="30000">
                <a:latin typeface="Calibri" pitchFamily="34" charset="0"/>
              </a:rPr>
              <a:t>2 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52400" y="2362200"/>
            <a:ext cx="4343400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57200" y="3962400"/>
            <a:ext cx="8382000" cy="2647950"/>
          </a:xfrm>
          <a:prstGeom prst="rect">
            <a:avLst/>
          </a:prstGeom>
          <a:noFill/>
          <a:ln w="476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Calibri" pitchFamily="34" charset="0"/>
              </a:rPr>
              <a:t>Drawbacks</a:t>
            </a:r>
          </a:p>
          <a:p>
            <a:pPr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Running Time(A) </a:t>
            </a:r>
          </a:p>
          <a:p>
            <a:r>
              <a:rPr lang="en-US" sz="2400" dirty="0">
                <a:latin typeface="Calibri" pitchFamily="34" charset="0"/>
              </a:rPr>
              <a:t>  On CSP over alphabet size q, </a:t>
            </a:r>
            <a:r>
              <a:rPr lang="en-US" sz="2400" dirty="0" err="1">
                <a:latin typeface="Calibri" pitchFamily="34" charset="0"/>
              </a:rPr>
              <a:t>arity</a:t>
            </a:r>
            <a:r>
              <a:rPr lang="en-US" sz="2400" dirty="0">
                <a:latin typeface="Calibri" pitchFamily="34" charset="0"/>
              </a:rPr>
              <a:t> k   </a:t>
            </a:r>
          </a:p>
          <a:p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No explicit approximation ratio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078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  <a:ln>
            <a:solidFill>
              <a:srgbClr val="00B050"/>
            </a:solidFill>
          </a:ln>
        </p:spPr>
        <p:txBody>
          <a:bodyPr/>
          <a:lstStyle/>
          <a:p>
            <a:r>
              <a:rPr lang="en-US" sz="4000" dirty="0" smtClean="0"/>
              <a:t>Generic Rounding For CSPs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5800" y="2667000"/>
            <a:ext cx="34194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rounding – </a:t>
            </a:r>
            <a:r>
              <a:rPr lang="en-US" sz="2800" dirty="0" err="1">
                <a:latin typeface="Calibri" pitchFamily="34" charset="0"/>
              </a:rPr>
              <a:t>ratio</a:t>
            </a:r>
            <a:r>
              <a:rPr lang="en-US" sz="2800" baseline="-25000" dirty="0" err="1">
                <a:latin typeface="Calibri" pitchFamily="34" charset="0"/>
              </a:rPr>
              <a:t>A</a:t>
            </a:r>
            <a:r>
              <a:rPr lang="en-US" sz="2800" dirty="0">
                <a:latin typeface="Calibri" pitchFamily="34" charset="0"/>
              </a:rPr>
              <a:t> ( </a:t>
            </a:r>
            <a:r>
              <a:rPr lang="en-US" sz="2800" dirty="0">
                <a:latin typeface="cmmi10" pitchFamily="34" charset="0"/>
              </a:rPr>
              <a:t>¦</a:t>
            </a:r>
            <a:r>
              <a:rPr lang="en-US" sz="2800" dirty="0">
                <a:latin typeface="Calibri" pitchFamily="34" charset="0"/>
              </a:rPr>
              <a:t> )</a:t>
            </a:r>
          </a:p>
          <a:p>
            <a:r>
              <a:rPr lang="en-US" sz="2800" dirty="0">
                <a:latin typeface="Calibri" pitchFamily="34" charset="0"/>
              </a:rPr>
              <a:t>(approximation ratio)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114800" y="2743200"/>
            <a:ext cx="5937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dirty="0">
                <a:latin typeface="Calibri" pitchFamily="34" charset="0"/>
              </a:rPr>
              <a:t>≥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76800" y="2514600"/>
            <a:ext cx="416171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(1-</a:t>
            </a:r>
            <a:r>
              <a:rPr lang="en-US" sz="2800" dirty="0">
                <a:latin typeface="cmmi10" pitchFamily="34" charset="0"/>
              </a:rPr>
              <a:t>²</a:t>
            </a:r>
            <a:r>
              <a:rPr lang="en-US" sz="2800" dirty="0">
                <a:latin typeface="Calibri" pitchFamily="34" charset="0"/>
              </a:rPr>
              <a:t>) integrality </a:t>
            </a:r>
            <a:r>
              <a:rPr lang="en-US" sz="2800" dirty="0" smtClean="0">
                <a:latin typeface="Calibri" pitchFamily="34" charset="0"/>
              </a:rPr>
              <a:t>gap </a:t>
            </a:r>
          </a:p>
          <a:p>
            <a:r>
              <a:rPr lang="en-US" sz="2800" dirty="0" smtClean="0">
                <a:latin typeface="Calibri" pitchFamily="34" charset="0"/>
              </a:rPr>
              <a:t>of a natural SDP </a:t>
            </a:r>
            <a:r>
              <a:rPr lang="en-US" sz="2800" dirty="0">
                <a:latin typeface="Calibri" pitchFamily="34" charset="0"/>
              </a:rPr>
              <a:t>( </a:t>
            </a:r>
            <a:r>
              <a:rPr lang="en-US" sz="2800" dirty="0">
                <a:latin typeface="cmmi10" pitchFamily="34" charset="0"/>
              </a:rPr>
              <a:t>¦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)</a:t>
            </a:r>
          </a:p>
          <a:p>
            <a:r>
              <a:rPr lang="en-US" sz="2800" dirty="0" smtClean="0">
                <a:latin typeface="Calibri" pitchFamily="34" charset="0"/>
              </a:rPr>
              <a:t>(SDP is optimal under UGC)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419600" y="2676525"/>
            <a:ext cx="444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msy10" pitchFamily="34" charset="0"/>
              </a:rPr>
              <a:t>=</a:t>
            </a:r>
          </a:p>
        </p:txBody>
      </p:sp>
      <p:sp>
        <p:nvSpPr>
          <p:cNvPr id="3090" name="TextBox 23"/>
          <p:cNvSpPr txBox="1">
            <a:spLocks noChangeArrowheads="1"/>
          </p:cNvSpPr>
          <p:nvPr/>
        </p:nvSpPr>
        <p:spPr bwMode="auto">
          <a:xfrm>
            <a:off x="433388" y="914400"/>
            <a:ext cx="77964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Raghavendra</a:t>
            </a:r>
            <a:r>
              <a:rPr lang="en-US" dirty="0" smtClean="0">
                <a:solidFill>
                  <a:srgbClr val="0070C0"/>
                </a:solidFill>
              </a:rPr>
              <a:t> Steurer08]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800" dirty="0" smtClean="0">
                <a:latin typeface="Calibri" pitchFamily="34" charset="0"/>
              </a:rPr>
              <a:t>For </a:t>
            </a:r>
            <a:r>
              <a:rPr lang="en-US" sz="2800" dirty="0">
                <a:latin typeface="Calibri" pitchFamily="34" charset="0"/>
              </a:rPr>
              <a:t>any CSP </a:t>
            </a:r>
            <a:r>
              <a:rPr lang="en-US" sz="2800" dirty="0">
                <a:latin typeface="cmmi10" pitchFamily="34" charset="0"/>
              </a:rPr>
              <a:t>¦</a:t>
            </a:r>
            <a:r>
              <a:rPr lang="en-US" sz="4000" dirty="0">
                <a:latin typeface="cmmi10" pitchFamily="34" charset="0"/>
              </a:rPr>
              <a:t> </a:t>
            </a:r>
            <a:r>
              <a:rPr lang="en-US" sz="2800" dirty="0">
                <a:latin typeface="Calibri" pitchFamily="34" charset="0"/>
              </a:rPr>
              <a:t>and any </a:t>
            </a:r>
            <a:r>
              <a:rPr lang="en-US" sz="2800" dirty="0">
                <a:latin typeface="cmmi10" pitchFamily="34" charset="0"/>
              </a:rPr>
              <a:t>²</a:t>
            </a:r>
            <a:r>
              <a:rPr lang="en-US" sz="2800" dirty="0">
                <a:latin typeface="Calibri" pitchFamily="34" charset="0"/>
              </a:rPr>
              <a:t>&gt;0, there exists an efficient </a:t>
            </a:r>
          </a:p>
          <a:p>
            <a:r>
              <a:rPr lang="en-US" sz="2800" dirty="0">
                <a:latin typeface="Calibri" pitchFamily="34" charset="0"/>
              </a:rPr>
              <a:t>algorithm A,</a:t>
            </a:r>
            <a:endParaRPr lang="en-US" sz="4000" dirty="0">
              <a:latin typeface="cmmi10" pitchFamily="34" charset="0"/>
            </a:endParaRPr>
          </a:p>
        </p:txBody>
      </p:sp>
      <p:sp>
        <p:nvSpPr>
          <p:cNvPr id="3091" name="TextBox 24"/>
          <p:cNvSpPr txBox="1">
            <a:spLocks noChangeArrowheads="1"/>
          </p:cNvSpPr>
          <p:nvPr/>
        </p:nvSpPr>
        <p:spPr bwMode="auto">
          <a:xfrm>
            <a:off x="5715000" y="5181600"/>
            <a:ext cx="312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4343400"/>
            <a:ext cx="8305800" cy="1815882"/>
          </a:xfrm>
          <a:prstGeom prst="rect">
            <a:avLst/>
          </a:prstGeom>
          <a:noFill/>
          <a:ln w="47625"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n-lt"/>
              </a:rPr>
              <a:t>Unifies a large number of existing rounding schemes, and the resulting </a:t>
            </a:r>
            <a:r>
              <a:rPr lang="en-US" sz="2800" dirty="0">
                <a:latin typeface="+mn-lt"/>
              </a:rPr>
              <a:t>algorithm A as good as all known algorithms for </a:t>
            </a:r>
            <a:r>
              <a:rPr lang="en-US" sz="2800" dirty="0" smtClean="0">
                <a:latin typeface="+mn-lt"/>
              </a:rPr>
              <a:t>CSPs (without dependence on n)</a:t>
            </a:r>
            <a:endParaRPr lang="en-US" sz="28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n-lt"/>
            </a:endParaRPr>
          </a:p>
        </p:txBody>
      </p:sp>
      <p:graphicFrame>
        <p:nvGraphicFramePr>
          <p:cNvPr id="36" name="Object 4"/>
          <p:cNvGraphicFramePr>
            <a:graphicFrameLocks noChangeAspect="1"/>
          </p:cNvGraphicFramePr>
          <p:nvPr/>
        </p:nvGraphicFramePr>
        <p:xfrm>
          <a:off x="4572000" y="5381625"/>
          <a:ext cx="3684588" cy="790575"/>
        </p:xfrm>
        <a:graphic>
          <a:graphicData uri="http://schemas.openxmlformats.org/presentationml/2006/ole">
            <p:oleObj spid="_x0000_s5122" name="Equation" r:id="rId3" imgW="11937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allAtOnce" animBg="1"/>
      <p:bldP spid="16" grpId="0"/>
      <p:bldP spid="16" grpId="1"/>
      <p:bldP spid="34" grpId="0" animBg="1"/>
      <p:bldP spid="3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ln>
            <a:solidFill>
              <a:srgbClr val="00B050"/>
            </a:solidFill>
          </a:ln>
        </p:spPr>
        <p:txBody>
          <a:bodyPr/>
          <a:lstStyle/>
          <a:p>
            <a:r>
              <a:rPr lang="en-US" sz="4000" smtClean="0"/>
              <a:t>Computing Integrality Gaps</a:t>
            </a:r>
          </a:p>
        </p:txBody>
      </p:sp>
      <p:sp useBgFill="1">
        <p:nvSpPr>
          <p:cNvPr id="21" name="Rounded Rectangle 20"/>
          <p:cNvSpPr/>
          <p:nvPr/>
        </p:nvSpPr>
        <p:spPr>
          <a:xfrm>
            <a:off x="152400" y="1524000"/>
            <a:ext cx="8915400" cy="1600200"/>
          </a:xfrm>
          <a:prstGeom prst="roundRect">
            <a:avLst/>
          </a:prstGeom>
          <a:ln w="476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2060"/>
                </a:solidFill>
              </a:rPr>
              <a:t>Theorem: </a:t>
            </a:r>
            <a:r>
              <a:rPr lang="en-US" sz="2400" i="1" dirty="0">
                <a:solidFill>
                  <a:srgbClr val="002060"/>
                </a:solidFill>
              </a:rPr>
              <a:t>                                               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</a:rPr>
              <a:t>For any CSP </a:t>
            </a:r>
            <a:r>
              <a:rPr lang="en-US" sz="2800" dirty="0">
                <a:solidFill>
                  <a:schemeClr val="tx1"/>
                </a:solidFill>
                <a:latin typeface="cmmi10"/>
              </a:rPr>
              <a:t>¦</a:t>
            </a:r>
            <a:r>
              <a:rPr lang="en-US" sz="4000" dirty="0">
                <a:solidFill>
                  <a:schemeClr val="tx1"/>
                </a:solidFill>
                <a:latin typeface="cmmi10"/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and any </a:t>
            </a:r>
            <a:r>
              <a:rPr lang="en-US" sz="2800" dirty="0">
                <a:solidFill>
                  <a:schemeClr val="tx1"/>
                </a:solidFill>
                <a:latin typeface="cmmi10"/>
              </a:rPr>
              <a:t>²</a:t>
            </a:r>
            <a:r>
              <a:rPr lang="en-US" sz="2800" dirty="0">
                <a:solidFill>
                  <a:schemeClr val="tx1"/>
                </a:solidFill>
              </a:rPr>
              <a:t>&gt;0, there exists an algorithm A to compute integrality gap (</a:t>
            </a:r>
            <a:r>
              <a:rPr lang="en-US" sz="2800" dirty="0">
                <a:solidFill>
                  <a:schemeClr val="tx1"/>
                </a:solidFill>
                <a:latin typeface="cmmi10"/>
              </a:rPr>
              <a:t>¦</a:t>
            </a:r>
            <a:r>
              <a:rPr lang="en-US" sz="2800" dirty="0">
                <a:solidFill>
                  <a:schemeClr val="tx1"/>
                </a:solidFill>
              </a:rPr>
              <a:t>) within an accuracy </a:t>
            </a:r>
            <a:r>
              <a:rPr lang="en-US" sz="2800" dirty="0">
                <a:solidFill>
                  <a:schemeClr val="tx1"/>
                </a:solidFill>
                <a:latin typeface="cmmi10"/>
              </a:rPr>
              <a:t>²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en-US" sz="4000" dirty="0">
              <a:solidFill>
                <a:schemeClr val="tx1"/>
              </a:solidFill>
              <a:latin typeface="cmmi1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057400" y="4876800"/>
            <a:ext cx="5181600" cy="1631950"/>
          </a:xfrm>
          <a:prstGeom prst="rect">
            <a:avLst/>
          </a:prstGeom>
          <a:noFill/>
          <a:ln w="476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Running Time(A)</a:t>
            </a:r>
          </a:p>
          <a:p>
            <a:r>
              <a:rPr lang="en-US" sz="2400">
                <a:latin typeface="Calibri" pitchFamily="34" charset="0"/>
              </a:rPr>
              <a:t>  On CSP over alphabet size q, arity k   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505200" y="5715000"/>
          <a:ext cx="1841500" cy="671512"/>
        </p:xfrm>
        <a:graphic>
          <a:graphicData uri="http://schemas.openxmlformats.org/presentationml/2006/ole">
            <p:oleObj spid="_x0000_s6146" name="Equation" r:id="rId3" imgW="596880" imgH="2156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3352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Run through all instances of size exp(poly(k,q,1/</a:t>
            </a:r>
            <a:r>
              <a:rPr lang="en-US" sz="2800" i="1" dirty="0" smtClean="0">
                <a:solidFill>
                  <a:schemeClr val="tx1"/>
                </a:solidFill>
                <a:latin typeface="cmmi10"/>
              </a:rPr>
              <a:t>²</a:t>
            </a:r>
            <a:r>
              <a:rPr lang="en-US" sz="2800" i="1" dirty="0" smtClean="0"/>
              <a:t>)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build="allAtOnce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425825"/>
            <a:ext cx="7696200" cy="20605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Rounding Schemes via Dictatorship Tests</a:t>
            </a:r>
          </a:p>
          <a:p>
            <a:pPr lvl="1" algn="ctr">
              <a:spcBef>
                <a:spcPct val="0"/>
              </a:spcBef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						[R,2008]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1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Dictatorship Test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0"/>
            <a:ext cx="4724400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 function </a:t>
            </a:r>
          </a:p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F :  {-1,1}</a:t>
            </a:r>
            <a:r>
              <a:rPr lang="en-US" sz="2800" baseline="30000" dirty="0" smtClean="0">
                <a:solidFill>
                  <a:srgbClr val="C00000"/>
                </a:solidFill>
              </a:rPr>
              <a:t>R</a:t>
            </a:r>
            <a:r>
              <a:rPr lang="en-US" sz="2800" dirty="0" smtClean="0">
                <a:solidFill>
                  <a:srgbClr val="C00000"/>
                </a:solidFill>
              </a:rPr>
              <a:t>            {-1,1}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Toss random coins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Make a few queries to </a:t>
            </a:r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Output either  ACCEPT  or REJECT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685800" y="3275012"/>
            <a:ext cx="3581400" cy="1828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>
                <a:solidFill>
                  <a:schemeClr val="tx1"/>
                </a:solidFill>
              </a:rPr>
              <a:t> is a dictator function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F(x</a:t>
            </a:r>
            <a:r>
              <a:rPr lang="en-US" sz="2800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dirty="0" smtClean="0">
                <a:solidFill>
                  <a:srgbClr val="C00000"/>
                </a:solidFill>
              </a:rPr>
              <a:t> ,… </a:t>
            </a:r>
            <a:r>
              <a:rPr lang="en-US" sz="2800" dirty="0" err="1" smtClean="0">
                <a:solidFill>
                  <a:srgbClr val="C0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00000"/>
                </a:solidFill>
              </a:rPr>
              <a:t>R</a:t>
            </a:r>
            <a:r>
              <a:rPr lang="en-US" sz="2800" dirty="0" smtClean="0">
                <a:solidFill>
                  <a:srgbClr val="C00000"/>
                </a:solidFill>
              </a:rPr>
              <a:t>)  = x</a:t>
            </a:r>
            <a:r>
              <a:rPr lang="en-US" sz="2800" baseline="-25000" dirty="0" smtClean="0">
                <a:solidFill>
                  <a:srgbClr val="C00000"/>
                </a:solidFill>
              </a:rPr>
              <a:t>i  </a:t>
            </a:r>
            <a:endParaRPr lang="en-US" sz="2800" dirty="0" smtClean="0">
              <a:solidFill>
                <a:srgbClr val="C00000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096000" y="685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648200" y="3275012"/>
            <a:ext cx="3581400" cy="1828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>
                <a:solidFill>
                  <a:schemeClr val="tx1"/>
                </a:solidFill>
              </a:rPr>
              <a:t> is far from every dictator function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(No influential coordinate)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5180012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Pr[ACCEPT ] = </a:t>
            </a:r>
            <a:r>
              <a:rPr lang="en-US" sz="2800" i="1" dirty="0" smtClean="0">
                <a:solidFill>
                  <a:srgbClr val="C00000"/>
                </a:solidFill>
              </a:rPr>
              <a:t>Completeness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5180012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Pr[ACCEPT ] =</a:t>
            </a:r>
          </a:p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Soundness</a:t>
            </a:r>
            <a:endParaRPr lang="en-US" sz="2800" i="1" dirty="0">
              <a:solidFill>
                <a:srgbClr val="C0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705894" y="4455318"/>
            <a:ext cx="3429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696200" cy="1908175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``Squish and Solve” Rounding Schemes</a:t>
            </a:r>
            <a:br>
              <a:rPr lang="en-US" dirty="0" smtClean="0"/>
            </a:br>
            <a:r>
              <a:rPr lang="en-US" dirty="0" smtClean="0"/>
              <a:t>					</a:t>
            </a:r>
            <a:r>
              <a:rPr lang="en-US" sz="3100" dirty="0" smtClean="0"/>
              <a:t>[</a:t>
            </a:r>
            <a:r>
              <a:rPr lang="en-US" sz="3100" dirty="0" err="1" smtClean="0"/>
              <a:t>R,Steurer</a:t>
            </a:r>
            <a:r>
              <a:rPr lang="en-US" sz="3100" dirty="0" smtClean="0"/>
              <a:t> 2009]</a:t>
            </a:r>
            <a:endParaRPr lang="en-US" sz="31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435225"/>
            <a:ext cx="7696200" cy="20605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Rounding Schemes via Dictatorship Tests</a:t>
            </a:r>
          </a:p>
          <a:p>
            <a:pPr lvl="1" algn="ctr">
              <a:spcBef>
                <a:spcPct val="0"/>
              </a:spcBef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						[R,2008]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4492625"/>
            <a:ext cx="7696200" cy="20605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Rounding SDP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Hierarchies via Correlation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noProof="0" dirty="0" smtClean="0">
                <a:latin typeface="+mj-lt"/>
                <a:ea typeface="+mj-ea"/>
                <a:cs typeface="+mj-cs"/>
              </a:rPr>
              <a:t>			[</a:t>
            </a:r>
            <a:r>
              <a:rPr lang="en-US" sz="2400" noProof="0" dirty="0" err="1" smtClean="0">
                <a:latin typeface="+mj-lt"/>
                <a:ea typeface="+mj-ea"/>
                <a:cs typeface="+mj-cs"/>
              </a:rPr>
              <a:t>Barak,R,Steurer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 2011] [</a:t>
            </a:r>
            <a:r>
              <a:rPr lang="en-US" sz="2400" noProof="0" dirty="0" err="1" smtClean="0">
                <a:latin typeface="+mj-lt"/>
                <a:ea typeface="+mj-ea"/>
                <a:cs typeface="+mj-cs"/>
              </a:rPr>
              <a:t>R,Tan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 2011]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1143000"/>
          </a:xfrm>
        </p:spPr>
        <p:txBody>
          <a:bodyPr/>
          <a:lstStyle/>
          <a:p>
            <a:r>
              <a:rPr lang="en-US" dirty="0" smtClean="0"/>
              <a:t>UG Hardness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52400" y="1676400"/>
            <a:ext cx="8839200" cy="4114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Rule of Thumb: 	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Khot</a:t>
            </a:r>
            <a:r>
              <a:rPr lang="en-US" sz="2400" dirty="0" smtClean="0">
                <a:solidFill>
                  <a:srgbClr val="0070C0"/>
                </a:solidFill>
              </a:rPr>
              <a:t>-Kindler-</a:t>
            </a:r>
            <a:r>
              <a:rPr lang="en-US" sz="2400" dirty="0" err="1" smtClean="0">
                <a:solidFill>
                  <a:srgbClr val="0070C0"/>
                </a:solidFill>
              </a:rPr>
              <a:t>Mossel</a:t>
            </a:r>
            <a:r>
              <a:rPr lang="en-US" sz="2400" dirty="0" smtClean="0">
                <a:solidFill>
                  <a:srgbClr val="0070C0"/>
                </a:solidFill>
              </a:rPr>
              <a:t>-O’Donnell]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A dictatorship test where </a:t>
            </a:r>
          </a:p>
          <a:p>
            <a:pPr>
              <a:buFont typeface="Arial" pitchFamily="34" charset="0"/>
              <a:buChar char="•"/>
            </a:pPr>
            <a:r>
              <a:rPr lang="en-US" sz="3200" i="1" dirty="0" smtClean="0">
                <a:solidFill>
                  <a:schemeClr val="tx1"/>
                </a:solidFill>
              </a:rPr>
              <a:t> Completeness = </a:t>
            </a:r>
            <a:r>
              <a:rPr lang="en-US" sz="3200" i="1" dirty="0" smtClean="0">
                <a:solidFill>
                  <a:srgbClr val="C00000"/>
                </a:solidFill>
              </a:rPr>
              <a:t>c</a:t>
            </a:r>
            <a:r>
              <a:rPr lang="en-US" sz="3200" i="1" dirty="0" smtClean="0">
                <a:solidFill>
                  <a:schemeClr val="tx1"/>
                </a:solidFill>
              </a:rPr>
              <a:t>  and Soundness = </a:t>
            </a:r>
            <a:r>
              <a:rPr lang="el-GR" sz="3200" b="1" i="1" dirty="0" smtClean="0">
                <a:solidFill>
                  <a:srgbClr val="C00000"/>
                </a:solidFill>
              </a:rPr>
              <a:t>α</a:t>
            </a:r>
            <a:r>
              <a:rPr lang="en-US" sz="3200" b="1" dirty="0" smtClean="0">
                <a:solidFill>
                  <a:srgbClr val="C00000"/>
                </a:solidFill>
              </a:rPr>
              <a:t>c</a:t>
            </a:r>
            <a:endParaRPr lang="en-US" sz="3200" i="1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i="1" dirty="0" smtClean="0">
                <a:solidFill>
                  <a:schemeClr val="tx1"/>
                </a:solidFill>
              </a:rPr>
              <a:t>the verifier’s tests are predicates from a CSP </a:t>
            </a:r>
            <a:r>
              <a:rPr lang="el-GR" sz="2800" dirty="0" smtClean="0">
                <a:solidFill>
                  <a:srgbClr val="C00000"/>
                </a:solidFill>
              </a:rPr>
              <a:t>Λ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It is </a:t>
            </a:r>
            <a:r>
              <a:rPr lang="en-US" sz="3200" b="1" i="1" dirty="0" smtClean="0">
                <a:solidFill>
                  <a:schemeClr val="tx1"/>
                </a:solidFill>
              </a:rPr>
              <a:t>UG-hard </a:t>
            </a:r>
            <a:r>
              <a:rPr lang="en-US" sz="3200" i="1" dirty="0" smtClean="0">
                <a:solidFill>
                  <a:schemeClr val="tx1"/>
                </a:solidFill>
              </a:rPr>
              <a:t>to approximate CSP </a:t>
            </a:r>
            <a:r>
              <a:rPr lang="el-GR" sz="2800" i="1" dirty="0" smtClean="0">
                <a:solidFill>
                  <a:srgbClr val="C00000"/>
                </a:solidFill>
              </a:rPr>
              <a:t>Λ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</a:rPr>
              <a:t>to a factor better than </a:t>
            </a:r>
            <a:r>
              <a:rPr lang="el-GR" sz="3200" b="1" i="1" dirty="0" smtClean="0">
                <a:solidFill>
                  <a:srgbClr val="C00000"/>
                </a:solidFill>
              </a:rPr>
              <a:t>α</a:t>
            </a:r>
            <a:endParaRPr lang="en-US" sz="3200" b="1" i="1" dirty="0" smtClean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3848100" y="40005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Dictatorship Test for </a:t>
            </a:r>
            <a:r>
              <a:rPr lang="en-US" dirty="0" err="1" smtClean="0"/>
              <a:t>Maxcut</a:t>
            </a:r>
            <a:endParaRPr lang="en-US" dirty="0"/>
          </a:p>
        </p:txBody>
      </p:sp>
      <p:grpSp>
        <p:nvGrpSpPr>
          <p:cNvPr id="3" name="Group 64"/>
          <p:cNvGrpSpPr/>
          <p:nvPr/>
        </p:nvGrpSpPr>
        <p:grpSpPr>
          <a:xfrm>
            <a:off x="762000" y="1524001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5400000">
            <a:off x="1637506" y="4152900"/>
            <a:ext cx="5410994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Diamond 75"/>
          <p:cNvSpPr/>
          <p:nvPr/>
        </p:nvSpPr>
        <p:spPr>
          <a:xfrm rot="1381053">
            <a:off x="1250645" y="736548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381000" y="2362200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648200" y="3034605"/>
            <a:ext cx="403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Completeness</a:t>
            </a:r>
          </a:p>
          <a:p>
            <a:pPr algn="ctr"/>
            <a:r>
              <a:rPr lang="en-US" sz="2800" dirty="0" smtClean="0"/>
              <a:t>Value of Dictator  Cuts 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F(x) = x</a:t>
            </a:r>
            <a:r>
              <a:rPr lang="en-US" sz="2800" baseline="-25000" dirty="0" smtClean="0">
                <a:solidFill>
                  <a:srgbClr val="C00000"/>
                </a:solidFill>
              </a:rPr>
              <a:t>i</a:t>
            </a:r>
            <a:r>
              <a:rPr lang="en-US" sz="2800" dirty="0" smtClean="0"/>
              <a:t> 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648200" y="4508718"/>
            <a:ext cx="403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Soundness</a:t>
            </a:r>
            <a:endParaRPr lang="en-US" sz="2800" i="1" dirty="0" smtClean="0"/>
          </a:p>
          <a:p>
            <a:r>
              <a:rPr lang="en-US" sz="2800" dirty="0" smtClean="0"/>
              <a:t>The maximum value attained by a cut far from a dictator</a:t>
            </a:r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114300" y="14859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1104900" y="16383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590800" y="9144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41910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724400" y="1295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724400" y="124974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 dictatorship test is a graph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dirty="0" smtClean="0"/>
              <a:t> on the hypercube.</a:t>
            </a:r>
          </a:p>
          <a:p>
            <a:r>
              <a:rPr lang="en-US" sz="2400" dirty="0" smtClean="0"/>
              <a:t>A cut gives a function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r>
              <a:rPr lang="en-US" sz="2400" dirty="0" smtClean="0"/>
              <a:t> on the hypercube  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4876800"/>
            <a:ext cx="3265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Hypercube = {-1,1}</a:t>
            </a:r>
            <a:r>
              <a:rPr lang="en-US" sz="2800" baseline="30000" dirty="0" smtClean="0"/>
              <a:t>100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/>
      <p:bldP spid="7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-304800"/>
            <a:ext cx="4800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590800" y="152400"/>
            <a:ext cx="1371600" cy="1506509"/>
            <a:chOff x="228600" y="2373868"/>
            <a:chExt cx="4114800" cy="4287494"/>
          </a:xfrm>
        </p:grpSpPr>
        <p:sp>
          <p:nvSpPr>
            <p:cNvPr id="5" name="Oval 4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" name="Group 23"/>
          <p:cNvGrpSpPr/>
          <p:nvPr/>
        </p:nvGrpSpPr>
        <p:grpSpPr>
          <a:xfrm>
            <a:off x="228600" y="228600"/>
            <a:ext cx="1371600" cy="1371600"/>
            <a:chOff x="976086" y="2557585"/>
            <a:chExt cx="2619829" cy="2014415"/>
          </a:xfrm>
        </p:grpSpPr>
        <p:cxnSp>
          <p:nvCxnSpPr>
            <p:cNvPr id="25" name="Straight Connector 24"/>
            <p:cNvCxnSpPr/>
            <p:nvPr/>
          </p:nvCxnSpPr>
          <p:spPr>
            <a:xfrm rot="5400000" flipH="1" flipV="1">
              <a:off x="1047262" y="3037952"/>
              <a:ext cx="547077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V="1">
              <a:off x="1434681" y="3202075"/>
              <a:ext cx="875323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2164582" y="3242548"/>
              <a:ext cx="656492" cy="689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 flipV="1">
              <a:off x="1045029" y="3259016"/>
              <a:ext cx="1792514" cy="328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1045029" y="3587262"/>
              <a:ext cx="1240971" cy="930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 flipV="1">
              <a:off x="2148114" y="3641970"/>
              <a:ext cx="1378857" cy="273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995575" y="3330611"/>
              <a:ext cx="1477108" cy="896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3053722" y="3168720"/>
              <a:ext cx="601785" cy="3447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1596571" y="2602524"/>
              <a:ext cx="1516743" cy="437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976086" y="3532554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217057" y="4462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113314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458029" y="3587262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630714" y="37513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079171" y="386080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803400" y="336843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699657" y="320430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527629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044371" y="2557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79171" y="2657231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13971" y="3094893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58686" y="40249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20143" y="3149601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044371" y="353255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906486" y="33137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4" name="Group 64"/>
          <p:cNvGrpSpPr/>
          <p:nvPr/>
        </p:nvGrpSpPr>
        <p:grpSpPr>
          <a:xfrm>
            <a:off x="457200" y="3505200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304800" y="6172200"/>
            <a:ext cx="278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dimensional hypercube</a:t>
            </a:r>
            <a:endParaRPr lang="en-US" dirty="0"/>
          </a:p>
        </p:txBody>
      </p:sp>
      <p:sp>
        <p:nvSpPr>
          <p:cNvPr id="63" name="Down Arrow 62"/>
          <p:cNvSpPr/>
          <p:nvPr/>
        </p:nvSpPr>
        <p:spPr>
          <a:xfrm rot="16200000">
            <a:off x="2057400" y="6858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own Arrow 63"/>
          <p:cNvSpPr/>
          <p:nvPr/>
        </p:nvSpPr>
        <p:spPr>
          <a:xfrm rot="1465044">
            <a:off x="2563997" y="2318876"/>
            <a:ext cx="304800" cy="673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rot="5400000">
            <a:off x="914400" y="3429000"/>
            <a:ext cx="68580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81000" y="1676400"/>
            <a:ext cx="1043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Graph </a:t>
            </a:r>
            <a:r>
              <a:rPr lang="en-US" sz="2000" dirty="0" smtClean="0">
                <a:solidFill>
                  <a:srgbClr val="C00000"/>
                </a:solidFill>
              </a:rPr>
              <a:t>G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581894" y="1840468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SDP Solution</a:t>
            </a:r>
            <a:endParaRPr lang="en-US" dirty="0"/>
          </a:p>
        </p:txBody>
      </p:sp>
      <p:sp>
        <p:nvSpPr>
          <p:cNvPr id="76" name="Diamond 75"/>
          <p:cNvSpPr/>
          <p:nvPr/>
        </p:nvSpPr>
        <p:spPr>
          <a:xfrm rot="1381053">
            <a:off x="945845" y="2717747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76200" y="4191000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495800" y="6096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Completeness</a:t>
            </a:r>
          </a:p>
          <a:p>
            <a:pPr algn="ctr"/>
            <a:r>
              <a:rPr lang="en-US" sz="2400" dirty="0" smtClean="0"/>
              <a:t>Value of Dictator  Cuts  = </a:t>
            </a:r>
          </a:p>
          <a:p>
            <a:pPr algn="ctr"/>
            <a:r>
              <a:rPr lang="en-US" sz="2400" dirty="0" smtClean="0"/>
              <a:t>SDP Value </a:t>
            </a:r>
            <a:r>
              <a:rPr lang="en-US" sz="2400" dirty="0" smtClean="0">
                <a:solidFill>
                  <a:srgbClr val="C00000"/>
                </a:solidFill>
              </a:rPr>
              <a:t>(G)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495800" y="1999595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Soundness</a:t>
            </a:r>
          </a:p>
          <a:p>
            <a:r>
              <a:rPr lang="en-US" sz="2400" dirty="0" smtClean="0"/>
              <a:t>Given a cut far from every dictator :</a:t>
            </a:r>
          </a:p>
          <a:p>
            <a:r>
              <a:rPr lang="en-US" sz="2400" dirty="0" smtClean="0"/>
              <a:t>It gives a cut on graph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dirty="0" smtClean="0"/>
              <a:t> with the same value. </a:t>
            </a:r>
          </a:p>
        </p:txBody>
      </p:sp>
      <p:sp>
        <p:nvSpPr>
          <p:cNvPr id="80" name="Down Arrow 79"/>
          <p:cNvSpPr/>
          <p:nvPr/>
        </p:nvSpPr>
        <p:spPr>
          <a:xfrm rot="9252887">
            <a:off x="704838" y="2226328"/>
            <a:ext cx="640304" cy="934787"/>
          </a:xfrm>
          <a:prstGeom prst="down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419100" y="3467100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800100" y="3619500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286000" y="2895600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52400" y="6172200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1" name="TextBox 70"/>
          <p:cNvSpPr txBox="1"/>
          <p:nvPr/>
        </p:nvSpPr>
        <p:spPr>
          <a:xfrm>
            <a:off x="838200" y="3962400"/>
            <a:ext cx="7010400" cy="1846659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Rounding Scheme: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Construct the dictatorship test gadget from graph 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 Try all possible cuts far from dictator, and obtain a cut back in the graph G.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9600" y="5791200"/>
            <a:ext cx="7467600" cy="67710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Guarantee:</a:t>
            </a:r>
          </a:p>
          <a:p>
            <a:r>
              <a:rPr lang="en-US" dirty="0" smtClean="0"/>
              <a:t>Algorithm’s Output Value  ≥  Soundness of the Dictatorship Test Gadget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9" grpId="0"/>
      <p:bldP spid="80" grpId="0" animBg="1"/>
      <p:bldP spid="71" grpId="0" animBg="1"/>
      <p:bldP spid="7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1143000"/>
          </a:xfrm>
        </p:spPr>
        <p:txBody>
          <a:bodyPr/>
          <a:lstStyle/>
          <a:p>
            <a:r>
              <a:rPr lang="en-US" dirty="0" smtClean="0"/>
              <a:t>UG Hardness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962400" y="2057400"/>
            <a:ext cx="794614" cy="244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5800" y="1524000"/>
            <a:ext cx="2895600" cy="1371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chemeClr val="tx1"/>
                </a:solidFill>
              </a:rPr>
              <a:t>Dictatorship Test </a:t>
            </a:r>
            <a:endParaRPr lang="en-US" sz="2400" b="1" u="sng" dirty="0" smtClean="0">
              <a:solidFill>
                <a:srgbClr val="C00000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Completeness </a:t>
            </a:r>
            <a:r>
              <a:rPr lang="en-US" sz="1400" b="1" dirty="0" smtClean="0">
                <a:solidFill>
                  <a:schemeClr val="tx1"/>
                </a:solidFill>
              </a:rPr>
              <a:t>C</a:t>
            </a:r>
            <a:endParaRPr lang="en-US" sz="14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Soundness  </a:t>
            </a:r>
            <a:r>
              <a:rPr lang="en-US" sz="1400" b="1" dirty="0" smtClean="0">
                <a:solidFill>
                  <a:schemeClr val="tx1"/>
                </a:solidFill>
              </a:rPr>
              <a:t>S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438400"/>
            <a:ext cx="835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[KKMO]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29200" y="762000"/>
            <a:ext cx="3810000" cy="2743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</a:rPr>
              <a:t>UG Hardness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“On instances, with value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sz="2800" dirty="0" smtClean="0">
                <a:solidFill>
                  <a:schemeClr val="tx1"/>
                </a:solidFill>
              </a:rPr>
              <a:t>, it is NP-hard to output a solution of value </a:t>
            </a:r>
            <a:r>
              <a:rPr lang="en-US" sz="2800" b="1" dirty="0" smtClean="0">
                <a:solidFill>
                  <a:schemeClr val="tx1"/>
                </a:solidFill>
              </a:rPr>
              <a:t>S</a:t>
            </a:r>
            <a:r>
              <a:rPr lang="en-US" sz="2800" dirty="0" smtClean="0">
                <a:solidFill>
                  <a:schemeClr val="tx1"/>
                </a:solidFill>
              </a:rPr>
              <a:t>, assuming UGC”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38100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our case,</a:t>
            </a:r>
          </a:p>
          <a:p>
            <a:endParaRPr lang="en-US" sz="2800" dirty="0" smtClean="0"/>
          </a:p>
          <a:p>
            <a:r>
              <a:rPr lang="en-US" sz="2800" dirty="0" smtClean="0"/>
              <a:t>Completeness = SDP Value (</a:t>
            </a:r>
            <a:r>
              <a:rPr lang="en-US" sz="2800" b="1" dirty="0" smtClean="0"/>
              <a:t>G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Soundness       &lt; Algorithm’s Output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5715000"/>
            <a:ext cx="7315200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Cant get better approximation assuming UGC!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4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0"/>
            <a:ext cx="4800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Goal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590800" y="152400"/>
            <a:ext cx="1371600" cy="1506509"/>
            <a:chOff x="228600" y="2373868"/>
            <a:chExt cx="4114800" cy="4287494"/>
          </a:xfrm>
        </p:grpSpPr>
        <p:sp>
          <p:nvSpPr>
            <p:cNvPr id="5" name="Oval 4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" name="Group 23"/>
          <p:cNvGrpSpPr/>
          <p:nvPr/>
        </p:nvGrpSpPr>
        <p:grpSpPr>
          <a:xfrm>
            <a:off x="228600" y="228600"/>
            <a:ext cx="1371600" cy="1371600"/>
            <a:chOff x="976086" y="2557585"/>
            <a:chExt cx="2619829" cy="2014415"/>
          </a:xfrm>
        </p:grpSpPr>
        <p:cxnSp>
          <p:nvCxnSpPr>
            <p:cNvPr id="25" name="Straight Connector 24"/>
            <p:cNvCxnSpPr/>
            <p:nvPr/>
          </p:nvCxnSpPr>
          <p:spPr>
            <a:xfrm rot="5400000" flipH="1" flipV="1">
              <a:off x="1047262" y="3037952"/>
              <a:ext cx="547077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V="1">
              <a:off x="1434681" y="3202075"/>
              <a:ext cx="875323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2164582" y="3242548"/>
              <a:ext cx="656492" cy="689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 flipV="1">
              <a:off x="1045029" y="3259016"/>
              <a:ext cx="1792514" cy="328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1045029" y="3587262"/>
              <a:ext cx="1240971" cy="930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 flipV="1">
              <a:off x="2148114" y="3641970"/>
              <a:ext cx="1378857" cy="273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995575" y="3330611"/>
              <a:ext cx="1477108" cy="896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3053722" y="3168720"/>
              <a:ext cx="601785" cy="3447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1596571" y="2602524"/>
              <a:ext cx="1516743" cy="437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976086" y="3532554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217057" y="4462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113314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458029" y="3587262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630714" y="37513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079171" y="386080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803400" y="336843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699657" y="320430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527629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044371" y="2557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79171" y="2657231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13971" y="3094893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58686" y="40249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20143" y="3149601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044371" y="353255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906486" y="33137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4" name="Group 64"/>
          <p:cNvGrpSpPr/>
          <p:nvPr/>
        </p:nvGrpSpPr>
        <p:grpSpPr>
          <a:xfrm>
            <a:off x="457200" y="3505200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304800" y="6172200"/>
            <a:ext cx="278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dimensional hypercube</a:t>
            </a:r>
            <a:endParaRPr lang="en-US" dirty="0"/>
          </a:p>
        </p:txBody>
      </p:sp>
      <p:sp>
        <p:nvSpPr>
          <p:cNvPr id="63" name="Down Arrow 62"/>
          <p:cNvSpPr/>
          <p:nvPr/>
        </p:nvSpPr>
        <p:spPr>
          <a:xfrm rot="16200000">
            <a:off x="2057400" y="6858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own Arrow 63"/>
          <p:cNvSpPr/>
          <p:nvPr/>
        </p:nvSpPr>
        <p:spPr>
          <a:xfrm rot="1465044">
            <a:off x="2563997" y="2318876"/>
            <a:ext cx="304800" cy="673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rot="5400000">
            <a:off x="914400" y="3429000"/>
            <a:ext cx="68580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81000" y="1676400"/>
            <a:ext cx="1043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Graph </a:t>
            </a:r>
            <a:r>
              <a:rPr lang="en-US" sz="2000" dirty="0" smtClean="0">
                <a:solidFill>
                  <a:srgbClr val="C00000"/>
                </a:solidFill>
              </a:rPr>
              <a:t>G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581894" y="1840468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SDP Solution</a:t>
            </a:r>
            <a:endParaRPr lang="en-US" dirty="0"/>
          </a:p>
        </p:txBody>
      </p:sp>
      <p:sp>
        <p:nvSpPr>
          <p:cNvPr id="76" name="Diamond 75"/>
          <p:cNvSpPr/>
          <p:nvPr/>
        </p:nvSpPr>
        <p:spPr>
          <a:xfrm rot="1381053">
            <a:off x="945845" y="2717747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76200" y="4191000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495800" y="1219200"/>
            <a:ext cx="403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Completeness</a:t>
            </a:r>
          </a:p>
          <a:p>
            <a:pPr algn="ctr"/>
            <a:r>
              <a:rPr lang="en-US" sz="2800" dirty="0" smtClean="0"/>
              <a:t>Value of Dictator  Cuts  = </a:t>
            </a:r>
          </a:p>
          <a:p>
            <a:pPr algn="ctr"/>
            <a:r>
              <a:rPr lang="en-US" sz="2800" dirty="0" smtClean="0"/>
              <a:t>SDP Value </a:t>
            </a:r>
            <a:r>
              <a:rPr lang="en-US" sz="2800" dirty="0" smtClean="0">
                <a:solidFill>
                  <a:srgbClr val="C00000"/>
                </a:solidFill>
              </a:rPr>
              <a:t>(G)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572000" y="2958405"/>
            <a:ext cx="403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Soundness</a:t>
            </a:r>
          </a:p>
          <a:p>
            <a:r>
              <a:rPr lang="en-US" sz="2800" dirty="0" smtClean="0"/>
              <a:t>Given a cut far from every dictator :</a:t>
            </a:r>
          </a:p>
          <a:p>
            <a:r>
              <a:rPr lang="en-US" sz="2800" dirty="0" smtClean="0"/>
              <a:t>It gives a cut on graph </a:t>
            </a:r>
            <a:r>
              <a:rPr lang="en-US" sz="2800" dirty="0" smtClean="0">
                <a:solidFill>
                  <a:srgbClr val="C00000"/>
                </a:solidFill>
              </a:rPr>
              <a:t>G</a:t>
            </a:r>
            <a:r>
              <a:rPr lang="en-US" sz="2800" dirty="0" smtClean="0"/>
              <a:t> with the same value. </a:t>
            </a:r>
          </a:p>
        </p:txBody>
      </p:sp>
      <p:sp>
        <p:nvSpPr>
          <p:cNvPr id="80" name="Down Arrow 79"/>
          <p:cNvSpPr/>
          <p:nvPr/>
        </p:nvSpPr>
        <p:spPr>
          <a:xfrm rot="9252887">
            <a:off x="704838" y="2226328"/>
            <a:ext cx="640304" cy="934787"/>
          </a:xfrm>
          <a:prstGeom prst="down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419100" y="3467100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800100" y="3619500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286000" y="2895600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52400" y="6172200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9" grpId="0"/>
      <p:bldP spid="8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3733800" cy="1143000"/>
          </a:xfrm>
          <a:ln>
            <a:solidFill>
              <a:srgbClr val="00B050"/>
            </a:solidFill>
          </a:ln>
        </p:spPr>
        <p:txBody>
          <a:bodyPr/>
          <a:lstStyle/>
          <a:p>
            <a:r>
              <a:rPr lang="en-US" dirty="0" smtClean="0"/>
              <a:t>Influences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192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Definition: </a:t>
            </a:r>
            <a:r>
              <a:rPr lang="en-US" sz="2800" dirty="0" smtClean="0"/>
              <a:t>Influence of the </a:t>
            </a:r>
            <a:r>
              <a:rPr lang="en-US" sz="2800" b="1" dirty="0" err="1" smtClean="0">
                <a:solidFill>
                  <a:srgbClr val="C00000"/>
                </a:solidFill>
              </a:rPr>
              <a:t>i</a:t>
            </a:r>
            <a:r>
              <a:rPr lang="en-US" sz="2800" b="1" baseline="30000" dirty="0" err="1" smtClean="0">
                <a:solidFill>
                  <a:srgbClr val="C00000"/>
                </a:solidFill>
              </a:rPr>
              <a:t>th</a:t>
            </a:r>
            <a:r>
              <a:rPr lang="en-US" sz="2800" dirty="0" smtClean="0"/>
              <a:t> co-ordinate on a </a:t>
            </a:r>
          </a:p>
          <a:p>
            <a:r>
              <a:rPr lang="en-US" sz="2800" dirty="0" smtClean="0"/>
              <a:t>function </a:t>
            </a:r>
            <a:r>
              <a:rPr lang="en-US" sz="2800" dirty="0" smtClean="0"/>
              <a:t>F:{0,1}</a:t>
            </a:r>
            <a:r>
              <a:rPr lang="en-US" sz="2800" baseline="30000" dirty="0" smtClean="0"/>
              <a:t>R 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[-1,1] </a:t>
            </a:r>
            <a:r>
              <a:rPr lang="en-US" sz="2800" dirty="0" smtClean="0">
                <a:sym typeface="Wingdings" pitchFamily="2" charset="2"/>
              </a:rPr>
              <a:t>under a product distribution</a:t>
            </a:r>
            <a:r>
              <a:rPr lang="en-US" sz="2800" b="1" dirty="0" smtClean="0">
                <a:sym typeface="Wingdings" pitchFamily="2" charset="2"/>
              </a:rPr>
              <a:t> </a:t>
            </a:r>
            <a:r>
              <a:rPr lang="el-GR" sz="2800" b="1" dirty="0" smtClean="0">
                <a:solidFill>
                  <a:srgbClr val="C00000"/>
                </a:solidFill>
                <a:sym typeface="Wingdings" pitchFamily="2" charset="2"/>
              </a:rPr>
              <a:t>μ</a:t>
            </a:r>
            <a:r>
              <a:rPr lang="en-US" sz="2800" b="1" baseline="30000" dirty="0" smtClean="0">
                <a:solidFill>
                  <a:srgbClr val="C00000"/>
                </a:solidFill>
                <a:sym typeface="Wingdings" pitchFamily="2" charset="2"/>
              </a:rPr>
              <a:t>R</a:t>
            </a:r>
            <a:r>
              <a:rPr lang="en-US" sz="2800" b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is defined as:</a:t>
            </a:r>
          </a:p>
          <a:p>
            <a:r>
              <a:rPr lang="en-US" sz="2800" dirty="0" smtClean="0">
                <a:sym typeface="Wingdings" pitchFamily="2" charset="2"/>
              </a:rPr>
              <a:t>	</a:t>
            </a:r>
            <a:r>
              <a:rPr lang="en-US" sz="3600" dirty="0" err="1" smtClean="0">
                <a:solidFill>
                  <a:srgbClr val="C00000"/>
                </a:solidFill>
                <a:sym typeface="Wingdings" pitchFamily="2" charset="2"/>
              </a:rPr>
              <a:t>Inf</a:t>
            </a:r>
            <a:r>
              <a:rPr lang="en-US" sz="3600" baseline="-25000" dirty="0" err="1" smtClean="0">
                <a:solidFill>
                  <a:srgbClr val="C00000"/>
                </a:solidFill>
                <a:sym typeface="Wingdings" pitchFamily="2" charset="2"/>
              </a:rPr>
              <a:t>i</a:t>
            </a:r>
            <a:r>
              <a:rPr lang="el-GR" sz="3600" baseline="30000" dirty="0" smtClean="0">
                <a:solidFill>
                  <a:srgbClr val="C00000"/>
                </a:solidFill>
                <a:sym typeface="Wingdings" pitchFamily="2" charset="2"/>
              </a:rPr>
              <a:t>μ </a:t>
            </a:r>
            <a:r>
              <a:rPr lang="en-US" sz="3600" dirty="0" smtClean="0">
                <a:solidFill>
                  <a:srgbClr val="C00000"/>
                </a:solidFill>
                <a:sym typeface="Wingdings" pitchFamily="2" charset="2"/>
              </a:rPr>
              <a:t>(F) =    </a:t>
            </a:r>
            <a:r>
              <a:rPr lang="en-US" sz="4000" dirty="0" smtClean="0">
                <a:solidFill>
                  <a:srgbClr val="C00000"/>
                </a:solidFill>
                <a:sym typeface="Wingdings" pitchFamily="2" charset="2"/>
              </a:rPr>
              <a:t>E 	[   Variance [F]  ]</a:t>
            </a:r>
          </a:p>
          <a:p>
            <a:endParaRPr lang="en-US" sz="4000" dirty="0" smtClean="0">
              <a:sym typeface="Wingdings" pitchFamily="2" charset="2"/>
            </a:endParaRPr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19400" y="3200400"/>
            <a:ext cx="1600200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Random Fixing of All Other Coordinates from </a:t>
            </a:r>
            <a:r>
              <a:rPr lang="el-GR" dirty="0" smtClean="0">
                <a:sym typeface="Wingdings" pitchFamily="2" charset="2"/>
              </a:rPr>
              <a:t>μ</a:t>
            </a:r>
            <a:r>
              <a:rPr lang="en-US" baseline="30000" dirty="0" smtClean="0">
                <a:sym typeface="Wingdings" pitchFamily="2" charset="2"/>
              </a:rPr>
              <a:t>R-1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3124200"/>
            <a:ext cx="1524000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over changing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coordinate as per </a:t>
            </a:r>
            <a:r>
              <a:rPr lang="el-GR" dirty="0" smtClean="0">
                <a:sym typeface="Wingdings" pitchFamily="2" charset="2"/>
              </a:rPr>
              <a:t>μ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5029200"/>
            <a:ext cx="7543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Definition:  </a:t>
            </a:r>
            <a:r>
              <a:rPr lang="en-US" sz="2800" dirty="0" smtClean="0"/>
              <a:t>A function is </a:t>
            </a:r>
            <a:r>
              <a:rPr lang="el-GR" sz="2800" b="1" dirty="0" smtClean="0">
                <a:solidFill>
                  <a:srgbClr val="C00000"/>
                </a:solidFill>
              </a:rPr>
              <a:t>τ</a:t>
            </a:r>
            <a:r>
              <a:rPr lang="en-US" sz="2800" b="1" dirty="0" smtClean="0"/>
              <a:t>-</a:t>
            </a:r>
            <a:r>
              <a:rPr lang="en-US" sz="2800" b="1" dirty="0" err="1" smtClean="0"/>
              <a:t>quasirandom</a:t>
            </a:r>
            <a:r>
              <a:rPr lang="en-US" sz="2800" b="1" dirty="0" smtClean="0"/>
              <a:t> </a:t>
            </a:r>
            <a:r>
              <a:rPr lang="en-US" sz="2800" dirty="0" smtClean="0"/>
              <a:t>if </a:t>
            </a:r>
            <a:r>
              <a:rPr lang="en-US" sz="2800" dirty="0" smtClean="0"/>
              <a:t>for </a:t>
            </a:r>
            <a:r>
              <a:rPr lang="en-US" sz="2800" dirty="0" smtClean="0">
                <a:sym typeface="Wingdings" pitchFamily="2" charset="2"/>
              </a:rPr>
              <a:t>all </a:t>
            </a:r>
            <a:r>
              <a:rPr lang="en-US" sz="2800" dirty="0" err="1" smtClean="0">
                <a:sym typeface="Wingdings" pitchFamily="2" charset="2"/>
              </a:rPr>
              <a:t>i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sym typeface="Wingdings" pitchFamily="2" charset="2"/>
              </a:rPr>
              <a:t>Inf</a:t>
            </a:r>
            <a:r>
              <a:rPr lang="en-US" sz="2800" baseline="-25000" dirty="0" err="1" smtClean="0">
                <a:solidFill>
                  <a:srgbClr val="C00000"/>
                </a:solidFill>
                <a:sym typeface="Wingdings" pitchFamily="2" charset="2"/>
              </a:rPr>
              <a:t>i</a:t>
            </a:r>
            <a:r>
              <a:rPr lang="el-GR" sz="2800" baseline="30000" dirty="0" smtClean="0">
                <a:solidFill>
                  <a:srgbClr val="C00000"/>
                </a:solidFill>
                <a:sym typeface="Wingdings" pitchFamily="2" charset="2"/>
              </a:rPr>
              <a:t>μ </a:t>
            </a:r>
            <a:r>
              <a:rPr lang="en-US" sz="2800" dirty="0" smtClean="0">
                <a:solidFill>
                  <a:srgbClr val="C00000"/>
                </a:solidFill>
                <a:sym typeface="Wingdings" pitchFamily="2" charset="2"/>
              </a:rPr>
              <a:t>(F)  ≤ </a:t>
            </a:r>
            <a:r>
              <a:rPr lang="el-GR" sz="2800" dirty="0" smtClean="0">
                <a:solidFill>
                  <a:srgbClr val="C00000"/>
                </a:solidFill>
              </a:rPr>
              <a:t>τ</a:t>
            </a:r>
            <a:endParaRPr lang="en-US" sz="2800" dirty="0" smtClean="0">
              <a:solidFill>
                <a:srgbClr val="C0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49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(For the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dictator function :  </a:t>
            </a:r>
            <a:r>
              <a:rPr lang="en-US" sz="2400" dirty="0" err="1" smtClean="0">
                <a:solidFill>
                  <a:srgbClr val="C00000"/>
                </a:solidFill>
              </a:rPr>
              <a:t>Inf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i</a:t>
            </a:r>
            <a:r>
              <a:rPr lang="el-GR" sz="2400" baseline="30000" dirty="0" smtClean="0">
                <a:solidFill>
                  <a:srgbClr val="C00000"/>
                </a:solidFill>
                <a:sym typeface="Wingdings" pitchFamily="2" charset="2"/>
              </a:rPr>
              <a:t>μ 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(F) </a:t>
            </a:r>
            <a:r>
              <a:rPr lang="en-US" sz="2400" dirty="0" smtClean="0">
                <a:sym typeface="Wingdings" pitchFamily="2" charset="2"/>
              </a:rPr>
              <a:t>is as large as variance of 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F</a:t>
            </a:r>
            <a:r>
              <a:rPr lang="en-US" sz="2400" dirty="0" smtClean="0">
                <a:sym typeface="Wingdings" pitchFamily="2" charset="2"/>
              </a:rPr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5486400" y="293132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6"/>
          <p:cNvGrpSpPr/>
          <p:nvPr/>
        </p:nvGrpSpPr>
        <p:grpSpPr>
          <a:xfrm>
            <a:off x="5410200" y="0"/>
            <a:ext cx="3352800" cy="3493532"/>
            <a:chOff x="457200" y="1524000"/>
            <a:chExt cx="4114800" cy="4407932"/>
          </a:xfrm>
        </p:grpSpPr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52400" y="985659"/>
            <a:ext cx="4114800" cy="366254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Max Cut  SDP:</a:t>
            </a:r>
          </a:p>
          <a:p>
            <a:endParaRPr lang="en-US" sz="2400" dirty="0" smtClean="0"/>
          </a:p>
          <a:p>
            <a:r>
              <a:rPr lang="en-US" sz="2400" smtClean="0"/>
              <a:t>Embed </a:t>
            </a:r>
            <a:r>
              <a:rPr lang="en-US" sz="2400" dirty="0" smtClean="0"/>
              <a:t>the graph on the </a:t>
            </a:r>
          </a:p>
          <a:p>
            <a:r>
              <a:rPr lang="en-US" sz="2400" b="1" dirty="0" smtClean="0"/>
              <a:t>    N </a:t>
            </a:r>
            <a:r>
              <a:rPr lang="en-US" sz="2400" dirty="0" smtClean="0"/>
              <a:t>- dimensional unit ball,  </a:t>
            </a:r>
          </a:p>
          <a:p>
            <a:endParaRPr lang="en-US" dirty="0" smtClean="0"/>
          </a:p>
          <a:p>
            <a:r>
              <a:rPr lang="en-US" sz="2400" dirty="0" smtClean="0"/>
              <a:t>Maximizing </a:t>
            </a:r>
          </a:p>
          <a:p>
            <a:endParaRPr lang="en-US" dirty="0" smtClean="0"/>
          </a:p>
          <a:p>
            <a:r>
              <a:rPr lang="en-US" sz="4000" dirty="0" smtClean="0"/>
              <a:t>¼ (</a:t>
            </a:r>
            <a:r>
              <a:rPr lang="en-US" sz="2400" dirty="0" smtClean="0"/>
              <a:t>Average  Squared Length 	of the edges</a:t>
            </a:r>
            <a:r>
              <a:rPr lang="en-US" sz="3600" dirty="0" smtClean="0"/>
              <a:t>)</a:t>
            </a:r>
            <a:endParaRPr lang="en-US" sz="2400" dirty="0" smtClean="0"/>
          </a:p>
        </p:txBody>
      </p:sp>
      <p:sp>
        <p:nvSpPr>
          <p:cNvPr id="61" name="Parallelogram 60"/>
          <p:cNvSpPr/>
          <p:nvPr/>
        </p:nvSpPr>
        <p:spPr>
          <a:xfrm rot="20523304">
            <a:off x="4254055" y="3638882"/>
            <a:ext cx="4807602" cy="1219200"/>
          </a:xfrm>
          <a:prstGeom prst="parallelogram">
            <a:avLst>
              <a:gd name="adj" fmla="val 112500"/>
            </a:avLst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08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6019800" y="3798332"/>
            <a:ext cx="1219200" cy="914400"/>
          </a:xfrm>
          <a:prstGeom prst="ellipse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2"/>
          <p:cNvGrpSpPr/>
          <p:nvPr/>
        </p:nvGrpSpPr>
        <p:grpSpPr>
          <a:xfrm rot="2884180">
            <a:off x="6160392" y="3656332"/>
            <a:ext cx="984768" cy="1226821"/>
            <a:chOff x="457200" y="1524000"/>
            <a:chExt cx="4114800" cy="4407932"/>
          </a:xfrm>
        </p:grpSpPr>
        <p:cxnSp>
          <p:nvCxnSpPr>
            <p:cNvPr id="64" name="Straight Arrow Connector 6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5715000" y="5246132"/>
            <a:ext cx="3333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Constant dimensional </a:t>
            </a:r>
            <a:r>
              <a:rPr lang="en-US" dirty="0" err="1" smtClean="0"/>
              <a:t>hyperplane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304800" y="4837093"/>
            <a:ext cx="3733800" cy="95410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Project to random 1/</a:t>
            </a:r>
            <a:r>
              <a:rPr lang="az-Cyrl-AZ" sz="2800" dirty="0" smtClean="0"/>
              <a:t> Є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dimensional space.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04800" y="5791200"/>
            <a:ext cx="6248400" cy="52322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New SDP Value = Old SDP Value + or - </a:t>
            </a:r>
            <a:r>
              <a:rPr lang="az-Cyrl-AZ" sz="2800" dirty="0" smtClean="0"/>
              <a:t>Є</a:t>
            </a:r>
            <a:endParaRPr lang="en-US" dirty="0"/>
          </a:p>
        </p:txBody>
      </p:sp>
      <p:sp useBgFill="1">
        <p:nvSpPr>
          <p:cNvPr id="86" name="TextBox 85"/>
          <p:cNvSpPr txBox="1"/>
          <p:nvPr/>
        </p:nvSpPr>
        <p:spPr>
          <a:xfrm>
            <a:off x="228600" y="2133600"/>
            <a:ext cx="68580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228600" y="228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Dimension Reduction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83" grpId="0"/>
      <p:bldP spid="84" grpId="0" animBg="1"/>
      <p:bldP spid="85" grpId="0" animBg="1"/>
      <p:bldP spid="8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Making the Instance Harder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1524000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/>
          <p:nvPr/>
        </p:nvGrpSpPr>
        <p:grpSpPr>
          <a:xfrm rot="20194689"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572000" y="1371600"/>
            <a:ext cx="4419600" cy="83099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SDP Value =  Average Squared </a:t>
            </a:r>
          </a:p>
          <a:p>
            <a:r>
              <a:rPr lang="en-US" sz="2400" dirty="0" smtClean="0"/>
              <a:t>	          Length of an Edge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4114800" y="2706231"/>
            <a:ext cx="4800600" cy="224676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Transformations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Rotation does not change the SDP value.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Union of two rotations has the same SDP value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52600" y="5029200"/>
            <a:ext cx="4800600" cy="83099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Sphere Graph H</a:t>
            </a:r>
            <a:r>
              <a:rPr lang="en-US" sz="2400" dirty="0" smtClean="0"/>
              <a:t> :</a:t>
            </a:r>
          </a:p>
          <a:p>
            <a:pPr algn="ctr"/>
            <a:r>
              <a:rPr lang="en-US" sz="2400" dirty="0" smtClean="0"/>
              <a:t>Union of all possible rotations of G.</a:t>
            </a:r>
            <a:endParaRPr lang="en-US" sz="2400" dirty="0"/>
          </a:p>
        </p:txBody>
      </p:sp>
      <p:grpSp>
        <p:nvGrpSpPr>
          <p:cNvPr id="24" name="Group 52"/>
          <p:cNvGrpSpPr/>
          <p:nvPr/>
        </p:nvGrpSpPr>
        <p:grpSpPr>
          <a:xfrm rot="16988258">
            <a:off x="356321" y="1197182"/>
            <a:ext cx="3352800" cy="3493532"/>
            <a:chOff x="457200" y="1524000"/>
            <a:chExt cx="4114800" cy="4407932"/>
          </a:xfrm>
        </p:grpSpPr>
        <p:cxnSp>
          <p:nvCxnSpPr>
            <p:cNvPr id="54" name="Straight Arrow Connector 5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 flipV="1">
              <a:off x="838202" y="2590800"/>
              <a:ext cx="3200398" cy="1524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6" name="Group 71"/>
          <p:cNvGrpSpPr/>
          <p:nvPr/>
        </p:nvGrpSpPr>
        <p:grpSpPr>
          <a:xfrm rot="1328610">
            <a:off x="327606" y="1284438"/>
            <a:ext cx="3352800" cy="3493532"/>
            <a:chOff x="457200" y="1524000"/>
            <a:chExt cx="4114800" cy="4407932"/>
          </a:xfrm>
        </p:grpSpPr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7" name="Group 90"/>
          <p:cNvGrpSpPr/>
          <p:nvPr/>
        </p:nvGrpSpPr>
        <p:grpSpPr>
          <a:xfrm rot="15467113">
            <a:off x="356321" y="1198209"/>
            <a:ext cx="3352800" cy="3493532"/>
            <a:chOff x="457200" y="1524000"/>
            <a:chExt cx="4114800" cy="4407932"/>
          </a:xfrm>
        </p:grpSpPr>
        <p:cxnSp>
          <p:nvCxnSpPr>
            <p:cNvPr id="92" name="Straight Arrow Connector 91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457200" y="6019800"/>
            <a:ext cx="7848600" cy="523220"/>
          </a:xfrm>
          <a:prstGeom prst="rect">
            <a:avLst/>
          </a:prstGeom>
          <a:noFill/>
          <a:ln w="158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SDP Value (Graph </a:t>
            </a:r>
            <a:r>
              <a:rPr lang="en-US" sz="2800" b="1" dirty="0" smtClean="0"/>
              <a:t>G</a:t>
            </a:r>
            <a:r>
              <a:rPr lang="en-US" sz="2800" dirty="0" smtClean="0"/>
              <a:t>)   = SDP Value ( Sphere Graph </a:t>
            </a:r>
            <a:r>
              <a:rPr lang="en-US" sz="2800" b="1" dirty="0" smtClean="0"/>
              <a:t>H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allAtOnce" animBg="1"/>
      <p:bldP spid="45" grpId="0" animBg="1"/>
      <p:bldP spid="1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 w="15875">
            <a:solidFill>
              <a:srgbClr val="00B050"/>
            </a:solidFill>
          </a:ln>
        </p:spPr>
        <p:txBody>
          <a:bodyPr/>
          <a:lstStyle/>
          <a:p>
            <a:r>
              <a:rPr lang="en-US" dirty="0" smtClean="0"/>
              <a:t>Making the Instance Harder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1524000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/>
          <p:nvPr/>
        </p:nvGrpSpPr>
        <p:grpSpPr>
          <a:xfrm rot="20194689"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114800" y="1828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MaxCut</a:t>
            </a:r>
            <a:r>
              <a:rPr lang="en-US" sz="2800" dirty="0" smtClean="0"/>
              <a:t> (</a:t>
            </a:r>
            <a:r>
              <a:rPr lang="en-US" sz="2800" b="1" dirty="0" smtClean="0"/>
              <a:t>H</a:t>
            </a:r>
            <a:r>
              <a:rPr lang="en-US" sz="2800" dirty="0" smtClean="0"/>
              <a:t>)</a:t>
            </a:r>
            <a:r>
              <a:rPr lang="en-US" sz="2800" b="1" dirty="0" smtClean="0"/>
              <a:t>  = S </a:t>
            </a:r>
            <a:endParaRPr lang="en-US" sz="2800" b="1" dirty="0"/>
          </a:p>
        </p:txBody>
      </p:sp>
      <p:sp>
        <p:nvSpPr>
          <p:cNvPr id="48" name="Right Arrow 47"/>
          <p:cNvSpPr/>
          <p:nvPr/>
        </p:nvSpPr>
        <p:spPr>
          <a:xfrm rot="2953947">
            <a:off x="6316821" y="2528452"/>
            <a:ext cx="54376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867400" y="298198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MaxCut</a:t>
            </a:r>
            <a:r>
              <a:rPr lang="en-US" sz="2800" dirty="0" smtClean="0"/>
              <a:t> (</a:t>
            </a:r>
            <a:r>
              <a:rPr lang="en-US" sz="2800" b="1" dirty="0" smtClean="0"/>
              <a:t>G</a:t>
            </a:r>
            <a:r>
              <a:rPr lang="en-US" sz="2800" dirty="0" smtClean="0"/>
              <a:t>)</a:t>
            </a:r>
            <a:r>
              <a:rPr lang="en-US" sz="2800" b="1" dirty="0" smtClean="0"/>
              <a:t>  ≥ S</a:t>
            </a:r>
            <a:endParaRPr lang="en-US" sz="28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191000" y="3764340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Pick a random rotation of </a:t>
            </a:r>
            <a:r>
              <a:rPr lang="en-US" sz="2400" b="1" dirty="0" smtClean="0"/>
              <a:t>G</a:t>
            </a:r>
            <a:r>
              <a:rPr lang="en-US" sz="2400" dirty="0" smtClean="0"/>
              <a:t> and  read the cut induced on it.</a:t>
            </a:r>
          </a:p>
          <a:p>
            <a:r>
              <a:rPr lang="en-US" sz="2400" dirty="0" smtClean="0"/>
              <a:t>Thus,</a:t>
            </a:r>
          </a:p>
          <a:p>
            <a:endParaRPr lang="en-US" sz="2400" dirty="0"/>
          </a:p>
        </p:txBody>
      </p:sp>
      <p:grpSp>
        <p:nvGrpSpPr>
          <p:cNvPr id="24" name="Group 52"/>
          <p:cNvGrpSpPr/>
          <p:nvPr/>
        </p:nvGrpSpPr>
        <p:grpSpPr>
          <a:xfrm rot="16988258">
            <a:off x="356321" y="1197182"/>
            <a:ext cx="3352800" cy="3493532"/>
            <a:chOff x="457200" y="1524000"/>
            <a:chExt cx="4114800" cy="4407932"/>
          </a:xfrm>
        </p:grpSpPr>
        <p:cxnSp>
          <p:nvCxnSpPr>
            <p:cNvPr id="54" name="Straight Arrow Connector 5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 flipV="1">
              <a:off x="838202" y="2590800"/>
              <a:ext cx="3200398" cy="1524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3" name="Group 71"/>
          <p:cNvGrpSpPr/>
          <p:nvPr/>
        </p:nvGrpSpPr>
        <p:grpSpPr>
          <a:xfrm rot="1328610">
            <a:off x="327606" y="1284438"/>
            <a:ext cx="3352800" cy="3493532"/>
            <a:chOff x="457200" y="1524000"/>
            <a:chExt cx="4114800" cy="4407932"/>
          </a:xfrm>
        </p:grpSpPr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4" name="Group 90"/>
          <p:cNvGrpSpPr/>
          <p:nvPr/>
        </p:nvGrpSpPr>
        <p:grpSpPr>
          <a:xfrm rot="15467113">
            <a:off x="356321" y="1198209"/>
            <a:ext cx="3352800" cy="3493532"/>
            <a:chOff x="457200" y="1524000"/>
            <a:chExt cx="4114800" cy="4407932"/>
          </a:xfrm>
        </p:grpSpPr>
        <p:cxnSp>
          <p:nvCxnSpPr>
            <p:cNvPr id="92" name="Straight Arrow Connector 91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111" name="Freeform 110"/>
          <p:cNvSpPr/>
          <p:nvPr/>
        </p:nvSpPr>
        <p:spPr>
          <a:xfrm>
            <a:off x="731520" y="1133856"/>
            <a:ext cx="2880360" cy="3458225"/>
          </a:xfrm>
          <a:custGeom>
            <a:avLst/>
            <a:gdLst>
              <a:gd name="connsiteX0" fmla="*/ 0 w 2880360"/>
              <a:gd name="connsiteY0" fmla="*/ 9144 h 3458225"/>
              <a:gd name="connsiteX1" fmla="*/ 27432 w 2880360"/>
              <a:gd name="connsiteY1" fmla="*/ 0 h 3458225"/>
              <a:gd name="connsiteX2" fmla="*/ 210312 w 2880360"/>
              <a:gd name="connsiteY2" fmla="*/ 18288 h 3458225"/>
              <a:gd name="connsiteX3" fmla="*/ 237744 w 2880360"/>
              <a:gd name="connsiteY3" fmla="*/ 36576 h 3458225"/>
              <a:gd name="connsiteX4" fmla="*/ 274320 w 2880360"/>
              <a:gd name="connsiteY4" fmla="*/ 45720 h 3458225"/>
              <a:gd name="connsiteX5" fmla="*/ 338328 w 2880360"/>
              <a:gd name="connsiteY5" fmla="*/ 64008 h 3458225"/>
              <a:gd name="connsiteX6" fmla="*/ 402336 w 2880360"/>
              <a:gd name="connsiteY6" fmla="*/ 100584 h 3458225"/>
              <a:gd name="connsiteX7" fmla="*/ 438912 w 2880360"/>
              <a:gd name="connsiteY7" fmla="*/ 109728 h 3458225"/>
              <a:gd name="connsiteX8" fmla="*/ 530352 w 2880360"/>
              <a:gd name="connsiteY8" fmla="*/ 173736 h 3458225"/>
              <a:gd name="connsiteX9" fmla="*/ 667512 w 2880360"/>
              <a:gd name="connsiteY9" fmla="*/ 256032 h 3458225"/>
              <a:gd name="connsiteX10" fmla="*/ 768096 w 2880360"/>
              <a:gd name="connsiteY10" fmla="*/ 356616 h 3458225"/>
              <a:gd name="connsiteX11" fmla="*/ 777240 w 2880360"/>
              <a:gd name="connsiteY11" fmla="*/ 384048 h 3458225"/>
              <a:gd name="connsiteX12" fmla="*/ 795528 w 2880360"/>
              <a:gd name="connsiteY12" fmla="*/ 411480 h 3458225"/>
              <a:gd name="connsiteX13" fmla="*/ 804672 w 2880360"/>
              <a:gd name="connsiteY13" fmla="*/ 475488 h 3458225"/>
              <a:gd name="connsiteX14" fmla="*/ 822960 w 2880360"/>
              <a:gd name="connsiteY14" fmla="*/ 548640 h 3458225"/>
              <a:gd name="connsiteX15" fmla="*/ 804672 w 2880360"/>
              <a:gd name="connsiteY15" fmla="*/ 1024128 h 3458225"/>
              <a:gd name="connsiteX16" fmla="*/ 795528 w 2880360"/>
              <a:gd name="connsiteY16" fmla="*/ 1069848 h 3458225"/>
              <a:gd name="connsiteX17" fmla="*/ 795528 w 2880360"/>
              <a:gd name="connsiteY17" fmla="*/ 1719072 h 3458225"/>
              <a:gd name="connsiteX18" fmla="*/ 804672 w 2880360"/>
              <a:gd name="connsiteY18" fmla="*/ 1773936 h 3458225"/>
              <a:gd name="connsiteX19" fmla="*/ 832104 w 2880360"/>
              <a:gd name="connsiteY19" fmla="*/ 1847088 h 3458225"/>
              <a:gd name="connsiteX20" fmla="*/ 886968 w 2880360"/>
              <a:gd name="connsiteY20" fmla="*/ 1929384 h 3458225"/>
              <a:gd name="connsiteX21" fmla="*/ 905256 w 2880360"/>
              <a:gd name="connsiteY21" fmla="*/ 1975104 h 3458225"/>
              <a:gd name="connsiteX22" fmla="*/ 923544 w 2880360"/>
              <a:gd name="connsiteY22" fmla="*/ 2002536 h 3458225"/>
              <a:gd name="connsiteX23" fmla="*/ 941832 w 2880360"/>
              <a:gd name="connsiteY23" fmla="*/ 2048256 h 3458225"/>
              <a:gd name="connsiteX24" fmla="*/ 960120 w 2880360"/>
              <a:gd name="connsiteY24" fmla="*/ 2075688 h 3458225"/>
              <a:gd name="connsiteX25" fmla="*/ 1078992 w 2880360"/>
              <a:gd name="connsiteY25" fmla="*/ 2276856 h 3458225"/>
              <a:gd name="connsiteX26" fmla="*/ 1124712 w 2880360"/>
              <a:gd name="connsiteY26" fmla="*/ 2322576 h 3458225"/>
              <a:gd name="connsiteX27" fmla="*/ 1152144 w 2880360"/>
              <a:gd name="connsiteY27" fmla="*/ 2377440 h 3458225"/>
              <a:gd name="connsiteX28" fmla="*/ 1179576 w 2880360"/>
              <a:gd name="connsiteY28" fmla="*/ 2414016 h 3458225"/>
              <a:gd name="connsiteX29" fmla="*/ 1234440 w 2880360"/>
              <a:gd name="connsiteY29" fmla="*/ 2496312 h 3458225"/>
              <a:gd name="connsiteX30" fmla="*/ 1243584 w 2880360"/>
              <a:gd name="connsiteY30" fmla="*/ 2523744 h 3458225"/>
              <a:gd name="connsiteX31" fmla="*/ 1280160 w 2880360"/>
              <a:gd name="connsiteY31" fmla="*/ 2560320 h 3458225"/>
              <a:gd name="connsiteX32" fmla="*/ 1316736 w 2880360"/>
              <a:gd name="connsiteY32" fmla="*/ 2606040 h 3458225"/>
              <a:gd name="connsiteX33" fmla="*/ 1353312 w 2880360"/>
              <a:gd name="connsiteY33" fmla="*/ 2660904 h 3458225"/>
              <a:gd name="connsiteX34" fmla="*/ 1389888 w 2880360"/>
              <a:gd name="connsiteY34" fmla="*/ 2688336 h 3458225"/>
              <a:gd name="connsiteX35" fmla="*/ 1463040 w 2880360"/>
              <a:gd name="connsiteY35" fmla="*/ 2761488 h 3458225"/>
              <a:gd name="connsiteX36" fmla="*/ 1499616 w 2880360"/>
              <a:gd name="connsiteY36" fmla="*/ 2798064 h 3458225"/>
              <a:gd name="connsiteX37" fmla="*/ 1527048 w 2880360"/>
              <a:gd name="connsiteY37" fmla="*/ 2816352 h 3458225"/>
              <a:gd name="connsiteX38" fmla="*/ 1554480 w 2880360"/>
              <a:gd name="connsiteY38" fmla="*/ 2852928 h 3458225"/>
              <a:gd name="connsiteX39" fmla="*/ 1591056 w 2880360"/>
              <a:gd name="connsiteY39" fmla="*/ 2880360 h 3458225"/>
              <a:gd name="connsiteX40" fmla="*/ 1645920 w 2880360"/>
              <a:gd name="connsiteY40" fmla="*/ 2916936 h 3458225"/>
              <a:gd name="connsiteX41" fmla="*/ 1783080 w 2880360"/>
              <a:gd name="connsiteY41" fmla="*/ 3008376 h 3458225"/>
              <a:gd name="connsiteX42" fmla="*/ 1837944 w 2880360"/>
              <a:gd name="connsiteY42" fmla="*/ 3044952 h 3458225"/>
              <a:gd name="connsiteX43" fmla="*/ 1874520 w 2880360"/>
              <a:gd name="connsiteY43" fmla="*/ 3072384 h 3458225"/>
              <a:gd name="connsiteX44" fmla="*/ 1920240 w 2880360"/>
              <a:gd name="connsiteY44" fmla="*/ 3090672 h 3458225"/>
              <a:gd name="connsiteX45" fmla="*/ 2002536 w 2880360"/>
              <a:gd name="connsiteY45" fmla="*/ 3145536 h 3458225"/>
              <a:gd name="connsiteX46" fmla="*/ 2048256 w 2880360"/>
              <a:gd name="connsiteY46" fmla="*/ 3172968 h 3458225"/>
              <a:gd name="connsiteX47" fmla="*/ 2075688 w 2880360"/>
              <a:gd name="connsiteY47" fmla="*/ 3182112 h 3458225"/>
              <a:gd name="connsiteX48" fmla="*/ 2121408 w 2880360"/>
              <a:gd name="connsiteY48" fmla="*/ 3200400 h 3458225"/>
              <a:gd name="connsiteX49" fmla="*/ 2176272 w 2880360"/>
              <a:gd name="connsiteY49" fmla="*/ 3218688 h 3458225"/>
              <a:gd name="connsiteX50" fmla="*/ 2212848 w 2880360"/>
              <a:gd name="connsiteY50" fmla="*/ 3236976 h 3458225"/>
              <a:gd name="connsiteX51" fmla="*/ 2267712 w 2880360"/>
              <a:gd name="connsiteY51" fmla="*/ 3255264 h 3458225"/>
              <a:gd name="connsiteX52" fmla="*/ 2304288 w 2880360"/>
              <a:gd name="connsiteY52" fmla="*/ 3273552 h 3458225"/>
              <a:gd name="connsiteX53" fmla="*/ 2340864 w 2880360"/>
              <a:gd name="connsiteY53" fmla="*/ 3282696 h 3458225"/>
              <a:gd name="connsiteX54" fmla="*/ 2395728 w 2880360"/>
              <a:gd name="connsiteY54" fmla="*/ 3300984 h 3458225"/>
              <a:gd name="connsiteX55" fmla="*/ 2450592 w 2880360"/>
              <a:gd name="connsiteY55" fmla="*/ 3319272 h 3458225"/>
              <a:gd name="connsiteX56" fmla="*/ 2505456 w 2880360"/>
              <a:gd name="connsiteY56" fmla="*/ 3337560 h 3458225"/>
              <a:gd name="connsiteX57" fmla="*/ 2578608 w 2880360"/>
              <a:gd name="connsiteY57" fmla="*/ 3374136 h 3458225"/>
              <a:gd name="connsiteX58" fmla="*/ 2615184 w 2880360"/>
              <a:gd name="connsiteY58" fmla="*/ 3392424 h 3458225"/>
              <a:gd name="connsiteX59" fmla="*/ 2651760 w 2880360"/>
              <a:gd name="connsiteY59" fmla="*/ 3401568 h 3458225"/>
              <a:gd name="connsiteX60" fmla="*/ 2697480 w 2880360"/>
              <a:gd name="connsiteY60" fmla="*/ 3419856 h 3458225"/>
              <a:gd name="connsiteX61" fmla="*/ 2779776 w 2880360"/>
              <a:gd name="connsiteY61" fmla="*/ 3438144 h 3458225"/>
              <a:gd name="connsiteX62" fmla="*/ 2807208 w 2880360"/>
              <a:gd name="connsiteY62" fmla="*/ 3447288 h 3458225"/>
              <a:gd name="connsiteX63" fmla="*/ 2880360 w 2880360"/>
              <a:gd name="connsiteY63" fmla="*/ 3456432 h 345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880360" h="3458225">
                <a:moveTo>
                  <a:pt x="0" y="9144"/>
                </a:moveTo>
                <a:cubicBezTo>
                  <a:pt x="9144" y="6096"/>
                  <a:pt x="17793" y="0"/>
                  <a:pt x="27432" y="0"/>
                </a:cubicBezTo>
                <a:cubicBezTo>
                  <a:pt x="111152" y="0"/>
                  <a:pt x="140461" y="6646"/>
                  <a:pt x="210312" y="18288"/>
                </a:cubicBezTo>
                <a:cubicBezTo>
                  <a:pt x="219456" y="24384"/>
                  <a:pt x="227643" y="32247"/>
                  <a:pt x="237744" y="36576"/>
                </a:cubicBezTo>
                <a:cubicBezTo>
                  <a:pt x="249295" y="41526"/>
                  <a:pt x="262196" y="42413"/>
                  <a:pt x="274320" y="45720"/>
                </a:cubicBezTo>
                <a:cubicBezTo>
                  <a:pt x="295728" y="51559"/>
                  <a:pt x="317474" y="56425"/>
                  <a:pt x="338328" y="64008"/>
                </a:cubicBezTo>
                <a:cubicBezTo>
                  <a:pt x="463623" y="109570"/>
                  <a:pt x="299960" y="56709"/>
                  <a:pt x="402336" y="100584"/>
                </a:cubicBezTo>
                <a:cubicBezTo>
                  <a:pt x="413887" y="105534"/>
                  <a:pt x="426720" y="106680"/>
                  <a:pt x="438912" y="109728"/>
                </a:cubicBezTo>
                <a:cubicBezTo>
                  <a:pt x="464688" y="129060"/>
                  <a:pt x="503744" y="159408"/>
                  <a:pt x="530352" y="173736"/>
                </a:cubicBezTo>
                <a:cubicBezTo>
                  <a:pt x="606449" y="214711"/>
                  <a:pt x="596703" y="185223"/>
                  <a:pt x="667512" y="256032"/>
                </a:cubicBezTo>
                <a:lnTo>
                  <a:pt x="768096" y="356616"/>
                </a:lnTo>
                <a:cubicBezTo>
                  <a:pt x="771144" y="365760"/>
                  <a:pt x="772929" y="375427"/>
                  <a:pt x="777240" y="384048"/>
                </a:cubicBezTo>
                <a:cubicBezTo>
                  <a:pt x="782155" y="393878"/>
                  <a:pt x="792370" y="400954"/>
                  <a:pt x="795528" y="411480"/>
                </a:cubicBezTo>
                <a:cubicBezTo>
                  <a:pt x="801721" y="432124"/>
                  <a:pt x="800445" y="454354"/>
                  <a:pt x="804672" y="475488"/>
                </a:cubicBezTo>
                <a:cubicBezTo>
                  <a:pt x="809601" y="500134"/>
                  <a:pt x="822960" y="548640"/>
                  <a:pt x="822960" y="548640"/>
                </a:cubicBezTo>
                <a:cubicBezTo>
                  <a:pt x="818888" y="727829"/>
                  <a:pt x="829424" y="863243"/>
                  <a:pt x="804672" y="1024128"/>
                </a:cubicBezTo>
                <a:cubicBezTo>
                  <a:pt x="802309" y="1039489"/>
                  <a:pt x="798576" y="1054608"/>
                  <a:pt x="795528" y="1069848"/>
                </a:cubicBezTo>
                <a:cubicBezTo>
                  <a:pt x="776481" y="1355547"/>
                  <a:pt x="780152" y="1242407"/>
                  <a:pt x="795528" y="1719072"/>
                </a:cubicBezTo>
                <a:cubicBezTo>
                  <a:pt x="796126" y="1737603"/>
                  <a:pt x="800650" y="1755837"/>
                  <a:pt x="804672" y="1773936"/>
                </a:cubicBezTo>
                <a:cubicBezTo>
                  <a:pt x="807607" y="1787143"/>
                  <a:pt x="829649" y="1843160"/>
                  <a:pt x="832104" y="1847088"/>
                </a:cubicBezTo>
                <a:cubicBezTo>
                  <a:pt x="908881" y="1969932"/>
                  <a:pt x="798591" y="1734954"/>
                  <a:pt x="886968" y="1929384"/>
                </a:cubicBezTo>
                <a:cubicBezTo>
                  <a:pt x="893760" y="1944327"/>
                  <a:pt x="897915" y="1960423"/>
                  <a:pt x="905256" y="1975104"/>
                </a:cubicBezTo>
                <a:cubicBezTo>
                  <a:pt x="910171" y="1984934"/>
                  <a:pt x="918629" y="1992706"/>
                  <a:pt x="923544" y="2002536"/>
                </a:cubicBezTo>
                <a:cubicBezTo>
                  <a:pt x="930885" y="2017217"/>
                  <a:pt x="934491" y="2033575"/>
                  <a:pt x="941832" y="2048256"/>
                </a:cubicBezTo>
                <a:cubicBezTo>
                  <a:pt x="946747" y="2058086"/>
                  <a:pt x="954910" y="2066012"/>
                  <a:pt x="960120" y="2075688"/>
                </a:cubicBezTo>
                <a:cubicBezTo>
                  <a:pt x="994767" y="2140033"/>
                  <a:pt x="1026580" y="2224444"/>
                  <a:pt x="1078992" y="2276856"/>
                </a:cubicBezTo>
                <a:cubicBezTo>
                  <a:pt x="1094232" y="2292096"/>
                  <a:pt x="1112035" y="2305146"/>
                  <a:pt x="1124712" y="2322576"/>
                </a:cubicBezTo>
                <a:cubicBezTo>
                  <a:pt x="1136738" y="2339112"/>
                  <a:pt x="1141624" y="2359907"/>
                  <a:pt x="1152144" y="2377440"/>
                </a:cubicBezTo>
                <a:cubicBezTo>
                  <a:pt x="1159985" y="2390508"/>
                  <a:pt x="1171122" y="2401336"/>
                  <a:pt x="1179576" y="2414016"/>
                </a:cubicBezTo>
                <a:cubicBezTo>
                  <a:pt x="1250122" y="2519835"/>
                  <a:pt x="1166098" y="2405189"/>
                  <a:pt x="1234440" y="2496312"/>
                </a:cubicBezTo>
                <a:cubicBezTo>
                  <a:pt x="1237488" y="2505456"/>
                  <a:pt x="1237982" y="2515901"/>
                  <a:pt x="1243584" y="2523744"/>
                </a:cubicBezTo>
                <a:cubicBezTo>
                  <a:pt x="1253606" y="2537774"/>
                  <a:pt x="1268705" y="2547433"/>
                  <a:pt x="1280160" y="2560320"/>
                </a:cubicBezTo>
                <a:cubicBezTo>
                  <a:pt x="1293126" y="2574907"/>
                  <a:pt x="1305257" y="2590256"/>
                  <a:pt x="1316736" y="2606040"/>
                </a:cubicBezTo>
                <a:cubicBezTo>
                  <a:pt x="1329664" y="2623816"/>
                  <a:pt x="1338710" y="2644476"/>
                  <a:pt x="1353312" y="2660904"/>
                </a:cubicBezTo>
                <a:cubicBezTo>
                  <a:pt x="1363437" y="2672295"/>
                  <a:pt x="1378654" y="2678038"/>
                  <a:pt x="1389888" y="2688336"/>
                </a:cubicBezTo>
                <a:cubicBezTo>
                  <a:pt x="1415308" y="2711638"/>
                  <a:pt x="1438656" y="2737104"/>
                  <a:pt x="1463040" y="2761488"/>
                </a:cubicBezTo>
                <a:cubicBezTo>
                  <a:pt x="1475232" y="2773680"/>
                  <a:pt x="1485270" y="2788500"/>
                  <a:pt x="1499616" y="2798064"/>
                </a:cubicBezTo>
                <a:cubicBezTo>
                  <a:pt x="1508760" y="2804160"/>
                  <a:pt x="1519277" y="2808581"/>
                  <a:pt x="1527048" y="2816352"/>
                </a:cubicBezTo>
                <a:cubicBezTo>
                  <a:pt x="1537824" y="2827128"/>
                  <a:pt x="1543704" y="2842152"/>
                  <a:pt x="1554480" y="2852928"/>
                </a:cubicBezTo>
                <a:cubicBezTo>
                  <a:pt x="1565256" y="2863704"/>
                  <a:pt x="1579485" y="2870442"/>
                  <a:pt x="1591056" y="2880360"/>
                </a:cubicBezTo>
                <a:cubicBezTo>
                  <a:pt x="1634644" y="2917721"/>
                  <a:pt x="1599258" y="2901382"/>
                  <a:pt x="1645920" y="2916936"/>
                </a:cubicBezTo>
                <a:cubicBezTo>
                  <a:pt x="1730108" y="2980077"/>
                  <a:pt x="1628387" y="2905247"/>
                  <a:pt x="1783080" y="3008376"/>
                </a:cubicBezTo>
                <a:cubicBezTo>
                  <a:pt x="1801368" y="3020568"/>
                  <a:pt x="1819938" y="3032348"/>
                  <a:pt x="1837944" y="3044952"/>
                </a:cubicBezTo>
                <a:cubicBezTo>
                  <a:pt x="1850429" y="3053692"/>
                  <a:pt x="1861198" y="3064983"/>
                  <a:pt x="1874520" y="3072384"/>
                </a:cubicBezTo>
                <a:cubicBezTo>
                  <a:pt x="1888868" y="3080355"/>
                  <a:pt x="1905559" y="3083331"/>
                  <a:pt x="1920240" y="3090672"/>
                </a:cubicBezTo>
                <a:cubicBezTo>
                  <a:pt x="1973373" y="3117239"/>
                  <a:pt x="1956591" y="3114906"/>
                  <a:pt x="2002536" y="3145536"/>
                </a:cubicBezTo>
                <a:cubicBezTo>
                  <a:pt x="2017324" y="3155395"/>
                  <a:pt x="2032360" y="3165020"/>
                  <a:pt x="2048256" y="3172968"/>
                </a:cubicBezTo>
                <a:cubicBezTo>
                  <a:pt x="2056877" y="3177279"/>
                  <a:pt x="2066663" y="3178728"/>
                  <a:pt x="2075688" y="3182112"/>
                </a:cubicBezTo>
                <a:cubicBezTo>
                  <a:pt x="2091057" y="3187875"/>
                  <a:pt x="2105982" y="3194791"/>
                  <a:pt x="2121408" y="3200400"/>
                </a:cubicBezTo>
                <a:cubicBezTo>
                  <a:pt x="2139525" y="3206988"/>
                  <a:pt x="2159030" y="3210067"/>
                  <a:pt x="2176272" y="3218688"/>
                </a:cubicBezTo>
                <a:cubicBezTo>
                  <a:pt x="2188464" y="3224784"/>
                  <a:pt x="2200192" y="3231914"/>
                  <a:pt x="2212848" y="3236976"/>
                </a:cubicBezTo>
                <a:cubicBezTo>
                  <a:pt x="2230746" y="3244135"/>
                  <a:pt x="2250470" y="3246643"/>
                  <a:pt x="2267712" y="3255264"/>
                </a:cubicBezTo>
                <a:cubicBezTo>
                  <a:pt x="2279904" y="3261360"/>
                  <a:pt x="2291525" y="3268766"/>
                  <a:pt x="2304288" y="3273552"/>
                </a:cubicBezTo>
                <a:cubicBezTo>
                  <a:pt x="2316055" y="3277965"/>
                  <a:pt x="2328827" y="3279085"/>
                  <a:pt x="2340864" y="3282696"/>
                </a:cubicBezTo>
                <a:cubicBezTo>
                  <a:pt x="2359328" y="3288235"/>
                  <a:pt x="2377440" y="3294888"/>
                  <a:pt x="2395728" y="3300984"/>
                </a:cubicBezTo>
                <a:lnTo>
                  <a:pt x="2450592" y="3319272"/>
                </a:lnTo>
                <a:cubicBezTo>
                  <a:pt x="2468880" y="3325368"/>
                  <a:pt x="2488926" y="3327642"/>
                  <a:pt x="2505456" y="3337560"/>
                </a:cubicBezTo>
                <a:cubicBezTo>
                  <a:pt x="2604814" y="3397175"/>
                  <a:pt x="2509708" y="3344608"/>
                  <a:pt x="2578608" y="3374136"/>
                </a:cubicBezTo>
                <a:cubicBezTo>
                  <a:pt x="2591137" y="3379506"/>
                  <a:pt x="2602421" y="3387638"/>
                  <a:pt x="2615184" y="3392424"/>
                </a:cubicBezTo>
                <a:cubicBezTo>
                  <a:pt x="2626951" y="3396837"/>
                  <a:pt x="2639838" y="3397594"/>
                  <a:pt x="2651760" y="3401568"/>
                </a:cubicBezTo>
                <a:cubicBezTo>
                  <a:pt x="2667332" y="3406759"/>
                  <a:pt x="2681908" y="3414665"/>
                  <a:pt x="2697480" y="3419856"/>
                </a:cubicBezTo>
                <a:cubicBezTo>
                  <a:pt x="2725640" y="3429243"/>
                  <a:pt x="2750787" y="3430897"/>
                  <a:pt x="2779776" y="3438144"/>
                </a:cubicBezTo>
                <a:cubicBezTo>
                  <a:pt x="2789127" y="3440482"/>
                  <a:pt x="2797857" y="3444950"/>
                  <a:pt x="2807208" y="3447288"/>
                </a:cubicBezTo>
                <a:cubicBezTo>
                  <a:pt x="2850957" y="3458225"/>
                  <a:pt x="2843821" y="3456432"/>
                  <a:pt x="2880360" y="3456432"/>
                </a:cubicBezTo>
              </a:path>
            </a:pathLst>
          </a:custGeom>
          <a:ln w="412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304800" y="5209187"/>
            <a:ext cx="1236518" cy="1039213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112"/>
          <p:cNvGrpSpPr/>
          <p:nvPr/>
        </p:nvGrpSpPr>
        <p:grpSpPr>
          <a:xfrm>
            <a:off x="287482" y="5151556"/>
            <a:ext cx="1295400" cy="1221658"/>
            <a:chOff x="457200" y="1524000"/>
            <a:chExt cx="4114800" cy="4407932"/>
          </a:xfrm>
        </p:grpSpPr>
        <p:cxnSp>
          <p:nvCxnSpPr>
            <p:cNvPr id="114" name="Straight Arrow Connector 11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132" name="Right Arrow 131"/>
          <p:cNvSpPr/>
          <p:nvPr/>
        </p:nvSpPr>
        <p:spPr>
          <a:xfrm rot="8061662">
            <a:off x="1447730" y="5036798"/>
            <a:ext cx="54376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 rot="19559352">
            <a:off x="446709" y="4951040"/>
            <a:ext cx="1196238" cy="1302839"/>
          </a:xfrm>
          <a:custGeom>
            <a:avLst/>
            <a:gdLst>
              <a:gd name="connsiteX0" fmla="*/ 0 w 2880360"/>
              <a:gd name="connsiteY0" fmla="*/ 9144 h 3458225"/>
              <a:gd name="connsiteX1" fmla="*/ 27432 w 2880360"/>
              <a:gd name="connsiteY1" fmla="*/ 0 h 3458225"/>
              <a:gd name="connsiteX2" fmla="*/ 210312 w 2880360"/>
              <a:gd name="connsiteY2" fmla="*/ 18288 h 3458225"/>
              <a:gd name="connsiteX3" fmla="*/ 237744 w 2880360"/>
              <a:gd name="connsiteY3" fmla="*/ 36576 h 3458225"/>
              <a:gd name="connsiteX4" fmla="*/ 274320 w 2880360"/>
              <a:gd name="connsiteY4" fmla="*/ 45720 h 3458225"/>
              <a:gd name="connsiteX5" fmla="*/ 338328 w 2880360"/>
              <a:gd name="connsiteY5" fmla="*/ 64008 h 3458225"/>
              <a:gd name="connsiteX6" fmla="*/ 402336 w 2880360"/>
              <a:gd name="connsiteY6" fmla="*/ 100584 h 3458225"/>
              <a:gd name="connsiteX7" fmla="*/ 438912 w 2880360"/>
              <a:gd name="connsiteY7" fmla="*/ 109728 h 3458225"/>
              <a:gd name="connsiteX8" fmla="*/ 530352 w 2880360"/>
              <a:gd name="connsiteY8" fmla="*/ 173736 h 3458225"/>
              <a:gd name="connsiteX9" fmla="*/ 667512 w 2880360"/>
              <a:gd name="connsiteY9" fmla="*/ 256032 h 3458225"/>
              <a:gd name="connsiteX10" fmla="*/ 768096 w 2880360"/>
              <a:gd name="connsiteY10" fmla="*/ 356616 h 3458225"/>
              <a:gd name="connsiteX11" fmla="*/ 777240 w 2880360"/>
              <a:gd name="connsiteY11" fmla="*/ 384048 h 3458225"/>
              <a:gd name="connsiteX12" fmla="*/ 795528 w 2880360"/>
              <a:gd name="connsiteY12" fmla="*/ 411480 h 3458225"/>
              <a:gd name="connsiteX13" fmla="*/ 804672 w 2880360"/>
              <a:gd name="connsiteY13" fmla="*/ 475488 h 3458225"/>
              <a:gd name="connsiteX14" fmla="*/ 822960 w 2880360"/>
              <a:gd name="connsiteY14" fmla="*/ 548640 h 3458225"/>
              <a:gd name="connsiteX15" fmla="*/ 804672 w 2880360"/>
              <a:gd name="connsiteY15" fmla="*/ 1024128 h 3458225"/>
              <a:gd name="connsiteX16" fmla="*/ 795528 w 2880360"/>
              <a:gd name="connsiteY16" fmla="*/ 1069848 h 3458225"/>
              <a:gd name="connsiteX17" fmla="*/ 795528 w 2880360"/>
              <a:gd name="connsiteY17" fmla="*/ 1719072 h 3458225"/>
              <a:gd name="connsiteX18" fmla="*/ 804672 w 2880360"/>
              <a:gd name="connsiteY18" fmla="*/ 1773936 h 3458225"/>
              <a:gd name="connsiteX19" fmla="*/ 832104 w 2880360"/>
              <a:gd name="connsiteY19" fmla="*/ 1847088 h 3458225"/>
              <a:gd name="connsiteX20" fmla="*/ 886968 w 2880360"/>
              <a:gd name="connsiteY20" fmla="*/ 1929384 h 3458225"/>
              <a:gd name="connsiteX21" fmla="*/ 905256 w 2880360"/>
              <a:gd name="connsiteY21" fmla="*/ 1975104 h 3458225"/>
              <a:gd name="connsiteX22" fmla="*/ 923544 w 2880360"/>
              <a:gd name="connsiteY22" fmla="*/ 2002536 h 3458225"/>
              <a:gd name="connsiteX23" fmla="*/ 941832 w 2880360"/>
              <a:gd name="connsiteY23" fmla="*/ 2048256 h 3458225"/>
              <a:gd name="connsiteX24" fmla="*/ 960120 w 2880360"/>
              <a:gd name="connsiteY24" fmla="*/ 2075688 h 3458225"/>
              <a:gd name="connsiteX25" fmla="*/ 1078992 w 2880360"/>
              <a:gd name="connsiteY25" fmla="*/ 2276856 h 3458225"/>
              <a:gd name="connsiteX26" fmla="*/ 1124712 w 2880360"/>
              <a:gd name="connsiteY26" fmla="*/ 2322576 h 3458225"/>
              <a:gd name="connsiteX27" fmla="*/ 1152144 w 2880360"/>
              <a:gd name="connsiteY27" fmla="*/ 2377440 h 3458225"/>
              <a:gd name="connsiteX28" fmla="*/ 1179576 w 2880360"/>
              <a:gd name="connsiteY28" fmla="*/ 2414016 h 3458225"/>
              <a:gd name="connsiteX29" fmla="*/ 1234440 w 2880360"/>
              <a:gd name="connsiteY29" fmla="*/ 2496312 h 3458225"/>
              <a:gd name="connsiteX30" fmla="*/ 1243584 w 2880360"/>
              <a:gd name="connsiteY30" fmla="*/ 2523744 h 3458225"/>
              <a:gd name="connsiteX31" fmla="*/ 1280160 w 2880360"/>
              <a:gd name="connsiteY31" fmla="*/ 2560320 h 3458225"/>
              <a:gd name="connsiteX32" fmla="*/ 1316736 w 2880360"/>
              <a:gd name="connsiteY32" fmla="*/ 2606040 h 3458225"/>
              <a:gd name="connsiteX33" fmla="*/ 1353312 w 2880360"/>
              <a:gd name="connsiteY33" fmla="*/ 2660904 h 3458225"/>
              <a:gd name="connsiteX34" fmla="*/ 1389888 w 2880360"/>
              <a:gd name="connsiteY34" fmla="*/ 2688336 h 3458225"/>
              <a:gd name="connsiteX35" fmla="*/ 1463040 w 2880360"/>
              <a:gd name="connsiteY35" fmla="*/ 2761488 h 3458225"/>
              <a:gd name="connsiteX36" fmla="*/ 1499616 w 2880360"/>
              <a:gd name="connsiteY36" fmla="*/ 2798064 h 3458225"/>
              <a:gd name="connsiteX37" fmla="*/ 1527048 w 2880360"/>
              <a:gd name="connsiteY37" fmla="*/ 2816352 h 3458225"/>
              <a:gd name="connsiteX38" fmla="*/ 1554480 w 2880360"/>
              <a:gd name="connsiteY38" fmla="*/ 2852928 h 3458225"/>
              <a:gd name="connsiteX39" fmla="*/ 1591056 w 2880360"/>
              <a:gd name="connsiteY39" fmla="*/ 2880360 h 3458225"/>
              <a:gd name="connsiteX40" fmla="*/ 1645920 w 2880360"/>
              <a:gd name="connsiteY40" fmla="*/ 2916936 h 3458225"/>
              <a:gd name="connsiteX41" fmla="*/ 1783080 w 2880360"/>
              <a:gd name="connsiteY41" fmla="*/ 3008376 h 3458225"/>
              <a:gd name="connsiteX42" fmla="*/ 1837944 w 2880360"/>
              <a:gd name="connsiteY42" fmla="*/ 3044952 h 3458225"/>
              <a:gd name="connsiteX43" fmla="*/ 1874520 w 2880360"/>
              <a:gd name="connsiteY43" fmla="*/ 3072384 h 3458225"/>
              <a:gd name="connsiteX44" fmla="*/ 1920240 w 2880360"/>
              <a:gd name="connsiteY44" fmla="*/ 3090672 h 3458225"/>
              <a:gd name="connsiteX45" fmla="*/ 2002536 w 2880360"/>
              <a:gd name="connsiteY45" fmla="*/ 3145536 h 3458225"/>
              <a:gd name="connsiteX46" fmla="*/ 2048256 w 2880360"/>
              <a:gd name="connsiteY46" fmla="*/ 3172968 h 3458225"/>
              <a:gd name="connsiteX47" fmla="*/ 2075688 w 2880360"/>
              <a:gd name="connsiteY47" fmla="*/ 3182112 h 3458225"/>
              <a:gd name="connsiteX48" fmla="*/ 2121408 w 2880360"/>
              <a:gd name="connsiteY48" fmla="*/ 3200400 h 3458225"/>
              <a:gd name="connsiteX49" fmla="*/ 2176272 w 2880360"/>
              <a:gd name="connsiteY49" fmla="*/ 3218688 h 3458225"/>
              <a:gd name="connsiteX50" fmla="*/ 2212848 w 2880360"/>
              <a:gd name="connsiteY50" fmla="*/ 3236976 h 3458225"/>
              <a:gd name="connsiteX51" fmla="*/ 2267712 w 2880360"/>
              <a:gd name="connsiteY51" fmla="*/ 3255264 h 3458225"/>
              <a:gd name="connsiteX52" fmla="*/ 2304288 w 2880360"/>
              <a:gd name="connsiteY52" fmla="*/ 3273552 h 3458225"/>
              <a:gd name="connsiteX53" fmla="*/ 2340864 w 2880360"/>
              <a:gd name="connsiteY53" fmla="*/ 3282696 h 3458225"/>
              <a:gd name="connsiteX54" fmla="*/ 2395728 w 2880360"/>
              <a:gd name="connsiteY54" fmla="*/ 3300984 h 3458225"/>
              <a:gd name="connsiteX55" fmla="*/ 2450592 w 2880360"/>
              <a:gd name="connsiteY55" fmla="*/ 3319272 h 3458225"/>
              <a:gd name="connsiteX56" fmla="*/ 2505456 w 2880360"/>
              <a:gd name="connsiteY56" fmla="*/ 3337560 h 3458225"/>
              <a:gd name="connsiteX57" fmla="*/ 2578608 w 2880360"/>
              <a:gd name="connsiteY57" fmla="*/ 3374136 h 3458225"/>
              <a:gd name="connsiteX58" fmla="*/ 2615184 w 2880360"/>
              <a:gd name="connsiteY58" fmla="*/ 3392424 h 3458225"/>
              <a:gd name="connsiteX59" fmla="*/ 2651760 w 2880360"/>
              <a:gd name="connsiteY59" fmla="*/ 3401568 h 3458225"/>
              <a:gd name="connsiteX60" fmla="*/ 2697480 w 2880360"/>
              <a:gd name="connsiteY60" fmla="*/ 3419856 h 3458225"/>
              <a:gd name="connsiteX61" fmla="*/ 2779776 w 2880360"/>
              <a:gd name="connsiteY61" fmla="*/ 3438144 h 3458225"/>
              <a:gd name="connsiteX62" fmla="*/ 2807208 w 2880360"/>
              <a:gd name="connsiteY62" fmla="*/ 3447288 h 3458225"/>
              <a:gd name="connsiteX63" fmla="*/ 2880360 w 2880360"/>
              <a:gd name="connsiteY63" fmla="*/ 3456432 h 345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880360" h="3458225">
                <a:moveTo>
                  <a:pt x="0" y="9144"/>
                </a:moveTo>
                <a:cubicBezTo>
                  <a:pt x="9144" y="6096"/>
                  <a:pt x="17793" y="0"/>
                  <a:pt x="27432" y="0"/>
                </a:cubicBezTo>
                <a:cubicBezTo>
                  <a:pt x="111152" y="0"/>
                  <a:pt x="140461" y="6646"/>
                  <a:pt x="210312" y="18288"/>
                </a:cubicBezTo>
                <a:cubicBezTo>
                  <a:pt x="219456" y="24384"/>
                  <a:pt x="227643" y="32247"/>
                  <a:pt x="237744" y="36576"/>
                </a:cubicBezTo>
                <a:cubicBezTo>
                  <a:pt x="249295" y="41526"/>
                  <a:pt x="262196" y="42413"/>
                  <a:pt x="274320" y="45720"/>
                </a:cubicBezTo>
                <a:cubicBezTo>
                  <a:pt x="295728" y="51559"/>
                  <a:pt x="317474" y="56425"/>
                  <a:pt x="338328" y="64008"/>
                </a:cubicBezTo>
                <a:cubicBezTo>
                  <a:pt x="463623" y="109570"/>
                  <a:pt x="299960" y="56709"/>
                  <a:pt x="402336" y="100584"/>
                </a:cubicBezTo>
                <a:cubicBezTo>
                  <a:pt x="413887" y="105534"/>
                  <a:pt x="426720" y="106680"/>
                  <a:pt x="438912" y="109728"/>
                </a:cubicBezTo>
                <a:cubicBezTo>
                  <a:pt x="464688" y="129060"/>
                  <a:pt x="503744" y="159408"/>
                  <a:pt x="530352" y="173736"/>
                </a:cubicBezTo>
                <a:cubicBezTo>
                  <a:pt x="606449" y="214711"/>
                  <a:pt x="596703" y="185223"/>
                  <a:pt x="667512" y="256032"/>
                </a:cubicBezTo>
                <a:lnTo>
                  <a:pt x="768096" y="356616"/>
                </a:lnTo>
                <a:cubicBezTo>
                  <a:pt x="771144" y="365760"/>
                  <a:pt x="772929" y="375427"/>
                  <a:pt x="777240" y="384048"/>
                </a:cubicBezTo>
                <a:cubicBezTo>
                  <a:pt x="782155" y="393878"/>
                  <a:pt x="792370" y="400954"/>
                  <a:pt x="795528" y="411480"/>
                </a:cubicBezTo>
                <a:cubicBezTo>
                  <a:pt x="801721" y="432124"/>
                  <a:pt x="800445" y="454354"/>
                  <a:pt x="804672" y="475488"/>
                </a:cubicBezTo>
                <a:cubicBezTo>
                  <a:pt x="809601" y="500134"/>
                  <a:pt x="822960" y="548640"/>
                  <a:pt x="822960" y="548640"/>
                </a:cubicBezTo>
                <a:cubicBezTo>
                  <a:pt x="818888" y="727829"/>
                  <a:pt x="829424" y="863243"/>
                  <a:pt x="804672" y="1024128"/>
                </a:cubicBezTo>
                <a:cubicBezTo>
                  <a:pt x="802309" y="1039489"/>
                  <a:pt x="798576" y="1054608"/>
                  <a:pt x="795528" y="1069848"/>
                </a:cubicBezTo>
                <a:cubicBezTo>
                  <a:pt x="776481" y="1355547"/>
                  <a:pt x="780152" y="1242407"/>
                  <a:pt x="795528" y="1719072"/>
                </a:cubicBezTo>
                <a:cubicBezTo>
                  <a:pt x="796126" y="1737603"/>
                  <a:pt x="800650" y="1755837"/>
                  <a:pt x="804672" y="1773936"/>
                </a:cubicBezTo>
                <a:cubicBezTo>
                  <a:pt x="807607" y="1787143"/>
                  <a:pt x="829649" y="1843160"/>
                  <a:pt x="832104" y="1847088"/>
                </a:cubicBezTo>
                <a:cubicBezTo>
                  <a:pt x="908881" y="1969932"/>
                  <a:pt x="798591" y="1734954"/>
                  <a:pt x="886968" y="1929384"/>
                </a:cubicBezTo>
                <a:cubicBezTo>
                  <a:pt x="893760" y="1944327"/>
                  <a:pt x="897915" y="1960423"/>
                  <a:pt x="905256" y="1975104"/>
                </a:cubicBezTo>
                <a:cubicBezTo>
                  <a:pt x="910171" y="1984934"/>
                  <a:pt x="918629" y="1992706"/>
                  <a:pt x="923544" y="2002536"/>
                </a:cubicBezTo>
                <a:cubicBezTo>
                  <a:pt x="930885" y="2017217"/>
                  <a:pt x="934491" y="2033575"/>
                  <a:pt x="941832" y="2048256"/>
                </a:cubicBezTo>
                <a:cubicBezTo>
                  <a:pt x="946747" y="2058086"/>
                  <a:pt x="954910" y="2066012"/>
                  <a:pt x="960120" y="2075688"/>
                </a:cubicBezTo>
                <a:cubicBezTo>
                  <a:pt x="994767" y="2140033"/>
                  <a:pt x="1026580" y="2224444"/>
                  <a:pt x="1078992" y="2276856"/>
                </a:cubicBezTo>
                <a:cubicBezTo>
                  <a:pt x="1094232" y="2292096"/>
                  <a:pt x="1112035" y="2305146"/>
                  <a:pt x="1124712" y="2322576"/>
                </a:cubicBezTo>
                <a:cubicBezTo>
                  <a:pt x="1136738" y="2339112"/>
                  <a:pt x="1141624" y="2359907"/>
                  <a:pt x="1152144" y="2377440"/>
                </a:cubicBezTo>
                <a:cubicBezTo>
                  <a:pt x="1159985" y="2390508"/>
                  <a:pt x="1171122" y="2401336"/>
                  <a:pt x="1179576" y="2414016"/>
                </a:cubicBezTo>
                <a:cubicBezTo>
                  <a:pt x="1250122" y="2519835"/>
                  <a:pt x="1166098" y="2405189"/>
                  <a:pt x="1234440" y="2496312"/>
                </a:cubicBezTo>
                <a:cubicBezTo>
                  <a:pt x="1237488" y="2505456"/>
                  <a:pt x="1237982" y="2515901"/>
                  <a:pt x="1243584" y="2523744"/>
                </a:cubicBezTo>
                <a:cubicBezTo>
                  <a:pt x="1253606" y="2537774"/>
                  <a:pt x="1268705" y="2547433"/>
                  <a:pt x="1280160" y="2560320"/>
                </a:cubicBezTo>
                <a:cubicBezTo>
                  <a:pt x="1293126" y="2574907"/>
                  <a:pt x="1305257" y="2590256"/>
                  <a:pt x="1316736" y="2606040"/>
                </a:cubicBezTo>
                <a:cubicBezTo>
                  <a:pt x="1329664" y="2623816"/>
                  <a:pt x="1338710" y="2644476"/>
                  <a:pt x="1353312" y="2660904"/>
                </a:cubicBezTo>
                <a:cubicBezTo>
                  <a:pt x="1363437" y="2672295"/>
                  <a:pt x="1378654" y="2678038"/>
                  <a:pt x="1389888" y="2688336"/>
                </a:cubicBezTo>
                <a:cubicBezTo>
                  <a:pt x="1415308" y="2711638"/>
                  <a:pt x="1438656" y="2737104"/>
                  <a:pt x="1463040" y="2761488"/>
                </a:cubicBezTo>
                <a:cubicBezTo>
                  <a:pt x="1475232" y="2773680"/>
                  <a:pt x="1485270" y="2788500"/>
                  <a:pt x="1499616" y="2798064"/>
                </a:cubicBezTo>
                <a:cubicBezTo>
                  <a:pt x="1508760" y="2804160"/>
                  <a:pt x="1519277" y="2808581"/>
                  <a:pt x="1527048" y="2816352"/>
                </a:cubicBezTo>
                <a:cubicBezTo>
                  <a:pt x="1537824" y="2827128"/>
                  <a:pt x="1543704" y="2842152"/>
                  <a:pt x="1554480" y="2852928"/>
                </a:cubicBezTo>
                <a:cubicBezTo>
                  <a:pt x="1565256" y="2863704"/>
                  <a:pt x="1579485" y="2870442"/>
                  <a:pt x="1591056" y="2880360"/>
                </a:cubicBezTo>
                <a:cubicBezTo>
                  <a:pt x="1634644" y="2917721"/>
                  <a:pt x="1599258" y="2901382"/>
                  <a:pt x="1645920" y="2916936"/>
                </a:cubicBezTo>
                <a:cubicBezTo>
                  <a:pt x="1730108" y="2980077"/>
                  <a:pt x="1628387" y="2905247"/>
                  <a:pt x="1783080" y="3008376"/>
                </a:cubicBezTo>
                <a:cubicBezTo>
                  <a:pt x="1801368" y="3020568"/>
                  <a:pt x="1819938" y="3032348"/>
                  <a:pt x="1837944" y="3044952"/>
                </a:cubicBezTo>
                <a:cubicBezTo>
                  <a:pt x="1850429" y="3053692"/>
                  <a:pt x="1861198" y="3064983"/>
                  <a:pt x="1874520" y="3072384"/>
                </a:cubicBezTo>
                <a:cubicBezTo>
                  <a:pt x="1888868" y="3080355"/>
                  <a:pt x="1905559" y="3083331"/>
                  <a:pt x="1920240" y="3090672"/>
                </a:cubicBezTo>
                <a:cubicBezTo>
                  <a:pt x="1973373" y="3117239"/>
                  <a:pt x="1956591" y="3114906"/>
                  <a:pt x="2002536" y="3145536"/>
                </a:cubicBezTo>
                <a:cubicBezTo>
                  <a:pt x="2017324" y="3155395"/>
                  <a:pt x="2032360" y="3165020"/>
                  <a:pt x="2048256" y="3172968"/>
                </a:cubicBezTo>
                <a:cubicBezTo>
                  <a:pt x="2056877" y="3177279"/>
                  <a:pt x="2066663" y="3178728"/>
                  <a:pt x="2075688" y="3182112"/>
                </a:cubicBezTo>
                <a:cubicBezTo>
                  <a:pt x="2091057" y="3187875"/>
                  <a:pt x="2105982" y="3194791"/>
                  <a:pt x="2121408" y="3200400"/>
                </a:cubicBezTo>
                <a:cubicBezTo>
                  <a:pt x="2139525" y="3206988"/>
                  <a:pt x="2159030" y="3210067"/>
                  <a:pt x="2176272" y="3218688"/>
                </a:cubicBezTo>
                <a:cubicBezTo>
                  <a:pt x="2188464" y="3224784"/>
                  <a:pt x="2200192" y="3231914"/>
                  <a:pt x="2212848" y="3236976"/>
                </a:cubicBezTo>
                <a:cubicBezTo>
                  <a:pt x="2230746" y="3244135"/>
                  <a:pt x="2250470" y="3246643"/>
                  <a:pt x="2267712" y="3255264"/>
                </a:cubicBezTo>
                <a:cubicBezTo>
                  <a:pt x="2279904" y="3261360"/>
                  <a:pt x="2291525" y="3268766"/>
                  <a:pt x="2304288" y="3273552"/>
                </a:cubicBezTo>
                <a:cubicBezTo>
                  <a:pt x="2316055" y="3277965"/>
                  <a:pt x="2328827" y="3279085"/>
                  <a:pt x="2340864" y="3282696"/>
                </a:cubicBezTo>
                <a:cubicBezTo>
                  <a:pt x="2359328" y="3288235"/>
                  <a:pt x="2377440" y="3294888"/>
                  <a:pt x="2395728" y="3300984"/>
                </a:cubicBezTo>
                <a:lnTo>
                  <a:pt x="2450592" y="3319272"/>
                </a:lnTo>
                <a:cubicBezTo>
                  <a:pt x="2468880" y="3325368"/>
                  <a:pt x="2488926" y="3327642"/>
                  <a:pt x="2505456" y="3337560"/>
                </a:cubicBezTo>
                <a:cubicBezTo>
                  <a:pt x="2604814" y="3397175"/>
                  <a:pt x="2509708" y="3344608"/>
                  <a:pt x="2578608" y="3374136"/>
                </a:cubicBezTo>
                <a:cubicBezTo>
                  <a:pt x="2591137" y="3379506"/>
                  <a:pt x="2602421" y="3387638"/>
                  <a:pt x="2615184" y="3392424"/>
                </a:cubicBezTo>
                <a:cubicBezTo>
                  <a:pt x="2626951" y="3396837"/>
                  <a:pt x="2639838" y="3397594"/>
                  <a:pt x="2651760" y="3401568"/>
                </a:cubicBezTo>
                <a:cubicBezTo>
                  <a:pt x="2667332" y="3406759"/>
                  <a:pt x="2681908" y="3414665"/>
                  <a:pt x="2697480" y="3419856"/>
                </a:cubicBezTo>
                <a:cubicBezTo>
                  <a:pt x="2725640" y="3429243"/>
                  <a:pt x="2750787" y="3430897"/>
                  <a:pt x="2779776" y="3438144"/>
                </a:cubicBezTo>
                <a:cubicBezTo>
                  <a:pt x="2789127" y="3440482"/>
                  <a:pt x="2797857" y="3444950"/>
                  <a:pt x="2807208" y="3447288"/>
                </a:cubicBezTo>
                <a:cubicBezTo>
                  <a:pt x="2850957" y="3458225"/>
                  <a:pt x="2843821" y="3456432"/>
                  <a:pt x="2880360" y="3456432"/>
                </a:cubicBezTo>
              </a:path>
            </a:pathLst>
          </a:custGeom>
          <a:ln w="412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3352800" y="5358825"/>
            <a:ext cx="5334000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MaxCut</a:t>
            </a:r>
            <a:r>
              <a:rPr lang="en-US" sz="3200" dirty="0" smtClean="0"/>
              <a:t> (</a:t>
            </a:r>
            <a:r>
              <a:rPr lang="en-US" sz="3200" b="1" dirty="0" smtClean="0"/>
              <a:t>H</a:t>
            </a:r>
            <a:r>
              <a:rPr lang="en-US" sz="3200" dirty="0" smtClean="0"/>
              <a:t>)   ≤  </a:t>
            </a:r>
            <a:r>
              <a:rPr lang="en-US" sz="3200" dirty="0" err="1" smtClean="0"/>
              <a:t>MaxCut</a:t>
            </a:r>
            <a:r>
              <a:rPr lang="en-US" sz="3200" dirty="0" smtClean="0"/>
              <a:t>(</a:t>
            </a:r>
            <a:r>
              <a:rPr lang="en-US" sz="3200" b="1" dirty="0" smtClean="0"/>
              <a:t>G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37" name="TextBox 136"/>
          <p:cNvSpPr txBox="1"/>
          <p:nvPr/>
        </p:nvSpPr>
        <p:spPr>
          <a:xfrm>
            <a:off x="2667000" y="6019800"/>
            <a:ext cx="6248400" cy="523220"/>
          </a:xfrm>
          <a:prstGeom prst="rect">
            <a:avLst/>
          </a:prstGeom>
          <a:noFill/>
          <a:ln w="158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SDP Value (</a:t>
            </a:r>
            <a:r>
              <a:rPr lang="en-US" sz="2800" b="1" dirty="0" smtClean="0"/>
              <a:t>G</a:t>
            </a:r>
            <a:r>
              <a:rPr lang="en-US" sz="2800" dirty="0" smtClean="0"/>
              <a:t>)   = SDP Value (</a:t>
            </a:r>
            <a:r>
              <a:rPr lang="en-US" sz="2800" b="1" dirty="0" smtClean="0"/>
              <a:t>H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 animBg="1"/>
      <p:bldP spid="49" grpId="0"/>
      <p:bldP spid="52" grpId="0"/>
      <p:bldP spid="111" grpId="0" animBg="1"/>
      <p:bldP spid="112" grpId="0" animBg="1"/>
      <p:bldP spid="132" grpId="0" animBg="1"/>
      <p:bldP spid="133" grpId="0" animBg="1"/>
      <p:bldP spid="135" grpId="0" animBg="1"/>
      <p:bldP spid="1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>
            <a:off x="6553197" y="3352800"/>
            <a:ext cx="1524000" cy="685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648200" cy="1143000"/>
          </a:xfrm>
        </p:spPr>
        <p:txBody>
          <a:bodyPr/>
          <a:lstStyle/>
          <a:p>
            <a:r>
              <a:rPr lang="en-US" dirty="0" smtClean="0"/>
              <a:t>Hypercube Graph</a:t>
            </a:r>
            <a:endParaRPr lang="en-US" dirty="0"/>
          </a:p>
        </p:txBody>
      </p:sp>
      <p:grpSp>
        <p:nvGrpSpPr>
          <p:cNvPr id="3" name="Group 58"/>
          <p:cNvGrpSpPr/>
          <p:nvPr/>
        </p:nvGrpSpPr>
        <p:grpSpPr>
          <a:xfrm>
            <a:off x="5984931" y="-76200"/>
            <a:ext cx="2473269" cy="2667000"/>
            <a:chOff x="228600" y="2373868"/>
            <a:chExt cx="4114800" cy="4287494"/>
          </a:xfrm>
        </p:grpSpPr>
        <p:sp>
          <p:nvSpPr>
            <p:cNvPr id="5" name="Oval 4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029200" y="2286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SDP Solution</a:t>
            </a:r>
            <a:endParaRPr lang="en-US" sz="2400" dirty="0"/>
          </a:p>
        </p:txBody>
      </p:sp>
      <p:sp>
        <p:nvSpPr>
          <p:cNvPr id="25" name="Cube 24"/>
          <p:cNvSpPr/>
          <p:nvPr/>
        </p:nvSpPr>
        <p:spPr>
          <a:xfrm>
            <a:off x="5791196" y="3352801"/>
            <a:ext cx="2971800" cy="2819400"/>
          </a:xfrm>
          <a:prstGeom prst="cube">
            <a:avLst/>
          </a:prstGeom>
          <a:noFill/>
          <a:ln w="349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7086599" y="4419602"/>
            <a:ext cx="2819401" cy="6858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867397" y="4114800"/>
            <a:ext cx="2209800" cy="20574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867397" y="3352800"/>
            <a:ext cx="2895600" cy="6858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397" y="4038600"/>
            <a:ext cx="2286000" cy="2133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7772397" y="4419600"/>
            <a:ext cx="1371600" cy="762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223782" y="6320135"/>
            <a:ext cx="4844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100 </a:t>
            </a:r>
            <a:r>
              <a:rPr lang="en-US" sz="2400" dirty="0" smtClean="0"/>
              <a:t>dimensional hypercube : </a:t>
            </a:r>
            <a:r>
              <a:rPr lang="en-US" sz="2400" b="1" dirty="0" smtClean="0"/>
              <a:t>{-1,1}</a:t>
            </a:r>
            <a:r>
              <a:rPr lang="en-US" sz="2400" b="1" baseline="30000" dirty="0" smtClean="0"/>
              <a:t>100</a:t>
            </a:r>
            <a:endParaRPr lang="en-US" sz="2400" b="1" dirty="0"/>
          </a:p>
        </p:txBody>
      </p:sp>
      <p:sp>
        <p:nvSpPr>
          <p:cNvPr id="38" name="Down Arrow 37"/>
          <p:cNvSpPr/>
          <p:nvPr/>
        </p:nvSpPr>
        <p:spPr>
          <a:xfrm>
            <a:off x="7010400" y="2743200"/>
            <a:ext cx="304800" cy="413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04800" y="1371600"/>
            <a:ext cx="36576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For each edge</a:t>
            </a:r>
            <a:r>
              <a:rPr lang="en-US" sz="2400" b="1" i="1" dirty="0" smtClean="0">
                <a:solidFill>
                  <a:srgbClr val="C00000"/>
                </a:solidFill>
              </a:rPr>
              <a:t> e</a:t>
            </a:r>
            <a:r>
              <a:rPr lang="en-US" sz="2400" b="1" i="1" dirty="0" smtClean="0"/>
              <a:t>,  connect every pair of vertices in hypercube  separated by the length of </a:t>
            </a:r>
            <a:r>
              <a:rPr lang="en-US" sz="2400" b="1" i="1" dirty="0" smtClean="0">
                <a:solidFill>
                  <a:srgbClr val="C00000"/>
                </a:solidFill>
              </a:rPr>
              <a:t>e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rot="5400000" flipH="1" flipV="1">
            <a:off x="6670732" y="990598"/>
            <a:ext cx="1752600" cy="11430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6200" y="3200400"/>
            <a:ext cx="5105400" cy="3046413"/>
          </a:xfrm>
          <a:prstGeom prst="rect">
            <a:avLst/>
          </a:prstGeom>
          <a:ln w="4445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Generate Edges of Expected Squared Length = d</a:t>
            </a: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1) Starting with a random </a:t>
            </a:r>
            <a:r>
              <a:rPr lang="en-US" sz="2400" b="1">
                <a:latin typeface="Calibri" pitchFamily="34" charset="0"/>
              </a:rPr>
              <a:t>x </a:t>
            </a:r>
            <a:r>
              <a:rPr lang="az-Cyrl-AZ" sz="2400" b="1">
                <a:latin typeface="Calibri" pitchFamily="34" charset="0"/>
              </a:rPr>
              <a:t>Є</a:t>
            </a:r>
            <a:r>
              <a:rPr lang="en-US" sz="2400" b="1">
                <a:latin typeface="Calibri" pitchFamily="34" charset="0"/>
              </a:rPr>
              <a:t> {-1,1}</a:t>
            </a:r>
            <a:r>
              <a:rPr lang="en-US" sz="2400" b="1" baseline="30000">
                <a:latin typeface="Calibri" pitchFamily="34" charset="0"/>
              </a:rPr>
              <a:t>100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 ,</a:t>
            </a:r>
          </a:p>
          <a:p>
            <a:r>
              <a:rPr lang="en-US" sz="2400">
                <a:latin typeface="Calibri" pitchFamily="34" charset="0"/>
              </a:rPr>
              <a:t>1) Generate </a:t>
            </a:r>
            <a:r>
              <a:rPr lang="en-US" sz="2400" b="1">
                <a:latin typeface="Calibri" pitchFamily="34" charset="0"/>
              </a:rPr>
              <a:t>y</a:t>
            </a:r>
            <a:r>
              <a:rPr lang="en-US" sz="2400">
                <a:latin typeface="Calibri" pitchFamily="34" charset="0"/>
              </a:rPr>
              <a:t> by flipping each bit of x with probability  </a:t>
            </a:r>
            <a:r>
              <a:rPr lang="en-US" sz="2400" b="1">
                <a:latin typeface="Calibri" pitchFamily="34" charset="0"/>
              </a:rPr>
              <a:t>d/4</a:t>
            </a: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Output </a:t>
            </a:r>
            <a:r>
              <a:rPr lang="en-US" sz="2400" b="1">
                <a:latin typeface="Calibri" pitchFamily="34" charset="0"/>
              </a:rPr>
              <a:t>(x,y)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37" grpId="0"/>
      <p:bldP spid="38" grpId="0" animBg="1"/>
      <p:bldP spid="39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502025"/>
            <a:ext cx="7696200" cy="19081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``Squish and Solve” Rounding Schemes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			</a:t>
            </a:r>
            <a:r>
              <a:rPr kumimoji="0" lang="en-US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[R,Steurer 2009]</a:t>
            </a: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Dichotomy of Cuts</a:t>
            </a:r>
            <a:endParaRPr lang="en-US" dirty="0"/>
          </a:p>
        </p:txBody>
      </p:sp>
      <p:grpSp>
        <p:nvGrpSpPr>
          <p:cNvPr id="3" name="Group 64"/>
          <p:cNvGrpSpPr/>
          <p:nvPr/>
        </p:nvGrpSpPr>
        <p:grpSpPr>
          <a:xfrm>
            <a:off x="762000" y="1524001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5400000">
            <a:off x="1637506" y="4152900"/>
            <a:ext cx="5410994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Diamond 75"/>
          <p:cNvSpPr/>
          <p:nvPr/>
        </p:nvSpPr>
        <p:spPr>
          <a:xfrm rot="1381053">
            <a:off x="1250645" y="736548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381000" y="2362200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648200" y="3581400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Dictator Cuts</a:t>
            </a:r>
          </a:p>
          <a:p>
            <a:pPr algn="ctr"/>
            <a:r>
              <a:rPr lang="en-US" sz="2800" b="1" dirty="0" smtClean="0"/>
              <a:t>F(x) = x</a:t>
            </a:r>
            <a:r>
              <a:rPr lang="en-US" sz="2800" b="1" baseline="-25000" dirty="0" smtClean="0"/>
              <a:t>i </a:t>
            </a:r>
            <a:r>
              <a:rPr lang="en-US" sz="2800" b="1" dirty="0" smtClean="0"/>
              <a:t> </a:t>
            </a:r>
          </a:p>
          <a:p>
            <a:pPr algn="ctr"/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b="1" dirty="0" smtClean="0"/>
              <a:t>Cuts Far From Dictators</a:t>
            </a:r>
          </a:p>
          <a:p>
            <a:r>
              <a:rPr lang="en-US" sz="2400" dirty="0" smtClean="0"/>
              <a:t>(influence of each coordinate on function </a:t>
            </a:r>
            <a:r>
              <a:rPr lang="en-US" sz="2400" b="1" dirty="0" smtClean="0"/>
              <a:t>F</a:t>
            </a:r>
            <a:r>
              <a:rPr lang="en-US" sz="2400" dirty="0" smtClean="0"/>
              <a:t> is small)</a:t>
            </a:r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114300" y="14859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1104900" y="16383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590800" y="9144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41910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724400" y="1295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648200" y="1847671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cut gives a function </a:t>
            </a:r>
            <a:r>
              <a:rPr lang="en-US" sz="2400" b="1" dirty="0" smtClean="0"/>
              <a:t>F</a:t>
            </a:r>
            <a:r>
              <a:rPr lang="en-US" sz="2400" dirty="0" smtClean="0"/>
              <a:t> on the hypercube  </a:t>
            </a:r>
          </a:p>
          <a:p>
            <a:r>
              <a:rPr lang="en-US" sz="2400" b="1" dirty="0" smtClean="0"/>
              <a:t>	F : {-1,1}</a:t>
            </a:r>
            <a:r>
              <a:rPr lang="en-US" sz="2400" b="1" baseline="30000" dirty="0" smtClean="0"/>
              <a:t>100</a:t>
            </a:r>
            <a:r>
              <a:rPr lang="en-US" sz="2400" b="1" dirty="0" smtClean="0"/>
              <a:t> -&gt; {-1,1}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4876800"/>
            <a:ext cx="3265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Hypercube = {-1,1}</a:t>
            </a:r>
            <a:r>
              <a:rPr lang="en-US" sz="2800" baseline="30000" dirty="0" smtClean="0"/>
              <a:t>100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36514" y="18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121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32114" y="121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1688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38216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51982" y="38862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32120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-1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 build="allAtOnce"/>
      <p:bldP spid="73" grpId="0"/>
      <p:bldP spid="21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44958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Dictator Cuts</a:t>
            </a:r>
            <a:endParaRPr lang="en-US" dirty="0"/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2840038" y="395288"/>
            <a:ext cx="1558925" cy="1538287"/>
            <a:chOff x="2743200" y="3440669"/>
            <a:chExt cx="2971800" cy="2819400"/>
          </a:xfrm>
        </p:grpSpPr>
        <p:sp>
          <p:nvSpPr>
            <p:cNvPr id="52" name="Cube 51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743200" y="4127334"/>
              <a:ext cx="2971800" cy="144607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505821" y="3440669"/>
              <a:ext cx="1446558" cy="686665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2819398" y="4051434"/>
              <a:ext cx="2819400" cy="1597872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3961814" y="4582539"/>
              <a:ext cx="2743750" cy="611307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798" name="TextBox 40"/>
          <p:cNvSpPr txBox="1">
            <a:spLocks noChangeArrowheads="1"/>
          </p:cNvSpPr>
          <p:nvPr/>
        </p:nvSpPr>
        <p:spPr bwMode="auto">
          <a:xfrm>
            <a:off x="1905000" y="2286000"/>
            <a:ext cx="1579563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100 dimensional hypercube</a:t>
            </a:r>
          </a:p>
        </p:txBody>
      </p:sp>
      <p:sp>
        <p:nvSpPr>
          <p:cNvPr id="58" name="Down Arrow 57"/>
          <p:cNvSpPr/>
          <p:nvPr/>
        </p:nvSpPr>
        <p:spPr>
          <a:xfrm rot="16200000">
            <a:off x="1905000" y="7620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" name="Group 84"/>
          <p:cNvGrpSpPr/>
          <p:nvPr/>
        </p:nvGrpSpPr>
        <p:grpSpPr>
          <a:xfrm>
            <a:off x="152400" y="228600"/>
            <a:ext cx="1487193" cy="1746094"/>
            <a:chOff x="152400" y="228600"/>
            <a:chExt cx="1487193" cy="1746094"/>
          </a:xfrm>
        </p:grpSpPr>
        <p:sp>
          <p:nvSpPr>
            <p:cNvPr id="5" name="Oval 4"/>
            <p:cNvSpPr/>
            <p:nvPr/>
          </p:nvSpPr>
          <p:spPr bwMode="auto">
            <a:xfrm>
              <a:off x="152400" y="334963"/>
              <a:ext cx="1320800" cy="131286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rot="5400000" flipH="1" flipV="1">
              <a:off x="683419" y="546894"/>
              <a:ext cx="588962" cy="381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 bwMode="auto">
            <a:xfrm flipV="1">
              <a:off x="787400" y="603250"/>
              <a:ext cx="558800" cy="428625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 bwMode="auto">
            <a:xfrm rot="5400000">
              <a:off x="441325" y="1301750"/>
              <a:ext cx="615950" cy="76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 bwMode="auto">
            <a:xfrm rot="10800000">
              <a:off x="254000" y="657225"/>
              <a:ext cx="533400" cy="37465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787400" y="1031875"/>
              <a:ext cx="584200" cy="320675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 bwMode="auto">
            <a:xfrm rot="16200000" flipV="1">
              <a:off x="364331" y="608807"/>
              <a:ext cx="642937" cy="2032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auto">
            <a:xfrm rot="10800000">
              <a:off x="584200" y="388938"/>
              <a:ext cx="762000" cy="21431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506412" y="808038"/>
              <a:ext cx="1044575" cy="635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auto">
            <a:xfrm rot="10800000" flipV="1">
              <a:off x="279400" y="603250"/>
              <a:ext cx="1066800" cy="5397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auto">
            <a:xfrm rot="16200000" flipH="1">
              <a:off x="509587" y="490538"/>
              <a:ext cx="936625" cy="787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auto">
            <a:xfrm rot="16200000" flipV="1">
              <a:off x="18256" y="954882"/>
              <a:ext cx="1258887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auto">
            <a:xfrm rot="10800000">
              <a:off x="1168400" y="442913"/>
              <a:ext cx="177800" cy="16033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auto">
            <a:xfrm rot="16200000" flipV="1">
              <a:off x="-11907" y="923132"/>
              <a:ext cx="963613" cy="4318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39" name="TextBox 18"/>
            <p:cNvSpPr txBox="1">
              <a:spLocks noChangeArrowheads="1"/>
            </p:cNvSpPr>
            <p:nvPr/>
          </p:nvSpPr>
          <p:spPr bwMode="auto">
            <a:xfrm>
              <a:off x="152400" y="523126"/>
              <a:ext cx="122469" cy="12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1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33840" name="TextBox 19"/>
            <p:cNvSpPr txBox="1">
              <a:spLocks noChangeArrowheads="1"/>
            </p:cNvSpPr>
            <p:nvPr/>
          </p:nvSpPr>
          <p:spPr bwMode="auto">
            <a:xfrm>
              <a:off x="487131" y="228600"/>
              <a:ext cx="122469" cy="12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2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33841" name="TextBox 20"/>
            <p:cNvSpPr txBox="1">
              <a:spLocks noChangeArrowheads="1"/>
            </p:cNvSpPr>
            <p:nvPr/>
          </p:nvSpPr>
          <p:spPr bwMode="auto">
            <a:xfrm>
              <a:off x="1350731" y="523126"/>
              <a:ext cx="28886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v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33842" name="TextBox 21"/>
            <p:cNvSpPr txBox="1">
              <a:spLocks noChangeArrowheads="1"/>
            </p:cNvSpPr>
            <p:nvPr/>
          </p:nvSpPr>
          <p:spPr bwMode="auto">
            <a:xfrm>
              <a:off x="664931" y="1605362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u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33843" name="TextBox 22"/>
            <p:cNvSpPr txBox="1">
              <a:spLocks noChangeArrowheads="1"/>
            </p:cNvSpPr>
            <p:nvPr/>
          </p:nvSpPr>
          <p:spPr bwMode="auto">
            <a:xfrm>
              <a:off x="1401531" y="1303705"/>
              <a:ext cx="122469" cy="12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5</a:t>
              </a:r>
              <a:endParaRPr lang="en-US">
                <a:latin typeface="Calibri" pitchFamily="34" charset="0"/>
              </a:endParaRPr>
            </a:p>
          </p:txBody>
        </p:sp>
      </p:grpSp>
      <p:cxnSp>
        <p:nvCxnSpPr>
          <p:cNvPr id="59" name="Straight Connector 58"/>
          <p:cNvCxnSpPr>
            <a:endCxn id="33841" idx="1"/>
          </p:cNvCxnSpPr>
          <p:nvPr/>
        </p:nvCxnSpPr>
        <p:spPr>
          <a:xfrm rot="5400000" flipH="1" flipV="1">
            <a:off x="533961" y="859632"/>
            <a:ext cx="968609" cy="66493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7" name="TextBox 65"/>
          <p:cNvSpPr txBox="1">
            <a:spLocks noChangeArrowheads="1"/>
          </p:cNvSpPr>
          <p:nvPr/>
        </p:nvSpPr>
        <p:spPr bwMode="auto">
          <a:xfrm>
            <a:off x="4800600" y="1143000"/>
            <a:ext cx="4038600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Calibri" pitchFamily="34" charset="0"/>
              </a:rPr>
              <a:t>For each edge</a:t>
            </a:r>
            <a:r>
              <a:rPr lang="en-US" sz="2400" b="1" i="1">
                <a:solidFill>
                  <a:srgbClr val="C00000"/>
                </a:solidFill>
                <a:latin typeface="Calibri" pitchFamily="34" charset="0"/>
              </a:rPr>
              <a:t> e = (u,v)</a:t>
            </a:r>
            <a:r>
              <a:rPr lang="en-US" sz="2400" b="1" i="1">
                <a:latin typeface="Calibri" pitchFamily="34" charset="0"/>
              </a:rPr>
              <a:t>,  connect every pair of vertices in hypercube  separated by the length of </a:t>
            </a:r>
            <a:r>
              <a:rPr lang="en-US" sz="2400" b="1" i="1">
                <a:solidFill>
                  <a:srgbClr val="C00000"/>
                </a:solidFill>
                <a:latin typeface="Calibri" pitchFamily="34" charset="0"/>
              </a:rPr>
              <a:t>e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2840038" y="782638"/>
            <a:ext cx="1193800" cy="11223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878138" y="762000"/>
            <a:ext cx="1084262" cy="1143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H="1">
            <a:off x="3736181" y="988219"/>
            <a:ext cx="846138" cy="3937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429000" y="914400"/>
            <a:ext cx="1524000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28600" y="2741612"/>
            <a:ext cx="8610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arallelogram 59"/>
          <p:cNvSpPr/>
          <p:nvPr/>
        </p:nvSpPr>
        <p:spPr>
          <a:xfrm>
            <a:off x="2286000" y="990600"/>
            <a:ext cx="2438400" cy="609600"/>
          </a:xfrm>
          <a:prstGeom prst="parallelogram">
            <a:avLst>
              <a:gd name="adj" fmla="val 8761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1981200" y="6319837"/>
            <a:ext cx="5016500" cy="461963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Value of Dictator Cuts  =  SDP Value </a:t>
            </a:r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(G)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200" y="28956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Pick an edge </a:t>
            </a:r>
            <a:r>
              <a:rPr lang="en-US" sz="2400" dirty="0" smtClean="0">
                <a:solidFill>
                  <a:srgbClr val="C00000"/>
                </a:solidFill>
              </a:rPr>
              <a:t>e = (</a:t>
            </a:r>
            <a:r>
              <a:rPr lang="en-US" sz="2400" dirty="0" err="1" smtClean="0">
                <a:solidFill>
                  <a:srgbClr val="C00000"/>
                </a:solidFill>
              </a:rPr>
              <a:t>u,v</a:t>
            </a:r>
            <a:r>
              <a:rPr lang="en-US" sz="2400" dirty="0" smtClean="0">
                <a:solidFill>
                  <a:srgbClr val="C00000"/>
                </a:solidFill>
              </a:rPr>
              <a:t>),  </a:t>
            </a:r>
            <a:r>
              <a:rPr lang="en-US" sz="2400" dirty="0" smtClean="0"/>
              <a:t>consider all edges in hypercube corresponding to </a:t>
            </a:r>
            <a:r>
              <a:rPr lang="en-US" sz="2400" dirty="0" smtClean="0">
                <a:solidFill>
                  <a:srgbClr val="C00000"/>
                </a:solidFill>
              </a:rPr>
              <a:t>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28600" y="3792141"/>
            <a:ext cx="2133600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Fraction of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edges cut by horizontal dictator .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352800" y="3810000"/>
            <a:ext cx="1981200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Fraction of dictators that cut one such edge </a:t>
            </a:r>
            <a:r>
              <a:rPr lang="en-US" sz="2400" dirty="0" smtClean="0">
                <a:solidFill>
                  <a:srgbClr val="FF0000"/>
                </a:solidFill>
              </a:rPr>
              <a:t>(X,Y)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858000" y="3505200"/>
            <a:ext cx="1828800" cy="19389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bits in which </a:t>
            </a:r>
            <a:r>
              <a:rPr lang="en-US" sz="2400" dirty="0" smtClean="0">
                <a:solidFill>
                  <a:srgbClr val="FF0000"/>
                </a:solidFill>
              </a:rPr>
              <a:t>X,Y</a:t>
            </a:r>
            <a:r>
              <a:rPr lang="en-US" sz="2400" dirty="0" smtClean="0"/>
              <a:t> differ</a:t>
            </a:r>
          </a:p>
          <a:p>
            <a:pPr algn="ctr"/>
            <a:r>
              <a:rPr lang="en-US" sz="2400" dirty="0" smtClean="0"/>
              <a:t>=</a:t>
            </a:r>
          </a:p>
          <a:p>
            <a:pPr algn="ctr"/>
            <a:r>
              <a:rPr lang="en-US" sz="2400" dirty="0" smtClean="0"/>
              <a:t>|u-v|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/4</a:t>
            </a:r>
            <a:endParaRPr lang="en-US" sz="2400" dirty="0"/>
          </a:p>
        </p:txBody>
      </p:sp>
      <p:sp>
        <p:nvSpPr>
          <p:cNvPr id="74" name="Diamond 73"/>
          <p:cNvSpPr/>
          <p:nvPr/>
        </p:nvSpPr>
        <p:spPr>
          <a:xfrm rot="1381053">
            <a:off x="2881073" y="45409"/>
            <a:ext cx="1129887" cy="2494290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2514600" y="4114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4572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514600" y="18288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86400" y="4038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86" name="TextBox 85"/>
          <p:cNvSpPr txBox="1"/>
          <p:nvPr/>
        </p:nvSpPr>
        <p:spPr>
          <a:xfrm>
            <a:off x="685800" y="5562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Fraction of edges cut by dictator =  ¼ Average Squared 						Distance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1" grpId="0" animBg="1"/>
      <p:bldP spid="64" grpId="0"/>
      <p:bldP spid="66" grpId="0" animBg="1"/>
      <p:bldP spid="70" grpId="0" animBg="1"/>
      <p:bldP spid="71" grpId="0" animBg="1"/>
      <p:bldP spid="74" grpId="0" animBg="1"/>
      <p:bldP spid="74" grpId="1" animBg="1"/>
      <p:bldP spid="76" grpId="0"/>
      <p:bldP spid="77" grpId="0"/>
      <p:bldP spid="78" grpId="0"/>
      <p:bldP spid="83" grpId="0"/>
      <p:bldP spid="8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44958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Cuts far from Dictators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152400" y="228600"/>
            <a:ext cx="1371600" cy="1506509"/>
            <a:chOff x="228600" y="2373868"/>
            <a:chExt cx="4114800" cy="4287494"/>
          </a:xfrm>
        </p:grpSpPr>
        <p:sp>
          <p:nvSpPr>
            <p:cNvPr id="5" name="Oval 4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" name="Group 64"/>
          <p:cNvGrpSpPr/>
          <p:nvPr/>
        </p:nvGrpSpPr>
        <p:grpSpPr>
          <a:xfrm>
            <a:off x="2840182" y="394960"/>
            <a:ext cx="1558636" cy="1538030"/>
            <a:chOff x="2743200" y="3440669"/>
            <a:chExt cx="2971800" cy="2819400"/>
          </a:xfrm>
        </p:grpSpPr>
        <p:sp>
          <p:nvSpPr>
            <p:cNvPr id="52" name="Cube 51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1905000" y="2286000"/>
            <a:ext cx="1579686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dimensional hypercube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667000" y="641810"/>
            <a:ext cx="211488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018353" y="205040"/>
            <a:ext cx="211488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927558" y="543070"/>
            <a:ext cx="211488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14149" y="1883619"/>
            <a:ext cx="171413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355523" y="1488659"/>
            <a:ext cx="171413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710295" y="1876060"/>
            <a:ext cx="171413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8" name="Down Arrow 57"/>
          <p:cNvSpPr/>
          <p:nvPr/>
        </p:nvSpPr>
        <p:spPr>
          <a:xfrm rot="16200000">
            <a:off x="1905000" y="7620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>
            <a:endCxn id="21" idx="1"/>
          </p:cNvCxnSpPr>
          <p:nvPr/>
        </p:nvCxnSpPr>
        <p:spPr>
          <a:xfrm rot="5400000" flipH="1" flipV="1">
            <a:off x="474068" y="799740"/>
            <a:ext cx="1088394" cy="66493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48" idx="2"/>
          </p:cNvCxnSpPr>
          <p:nvPr/>
        </p:nvCxnSpPr>
        <p:spPr>
          <a:xfrm flipV="1">
            <a:off x="2840268" y="782360"/>
            <a:ext cx="1193034" cy="1122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6" idx="3"/>
          </p:cNvCxnSpPr>
          <p:nvPr/>
        </p:nvCxnSpPr>
        <p:spPr>
          <a:xfrm>
            <a:off x="2878488" y="761455"/>
            <a:ext cx="1083912" cy="11435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50" idx="1"/>
          </p:cNvCxnSpPr>
          <p:nvPr/>
        </p:nvCxnSpPr>
        <p:spPr>
          <a:xfrm rot="16200000" flipH="1">
            <a:off x="3735809" y="988590"/>
            <a:ext cx="846305" cy="3931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429000" y="914400"/>
            <a:ext cx="1524000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69"/>
          <p:cNvGrpSpPr/>
          <p:nvPr/>
        </p:nvGrpSpPr>
        <p:grpSpPr>
          <a:xfrm>
            <a:off x="2286000" y="152400"/>
            <a:ext cx="2438400" cy="1904999"/>
            <a:chOff x="457200" y="914401"/>
            <a:chExt cx="3352800" cy="3429000"/>
          </a:xfrm>
        </p:grpSpPr>
        <p:cxnSp>
          <p:nvCxnSpPr>
            <p:cNvPr id="63" name="Curved Connector 62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urved Connector 63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Up-Down Arrow 59"/>
          <p:cNvSpPr/>
          <p:nvPr/>
        </p:nvSpPr>
        <p:spPr>
          <a:xfrm rot="2332929">
            <a:off x="2430671" y="2541325"/>
            <a:ext cx="381000" cy="838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743200" y="3200400"/>
            <a:ext cx="6324600" cy="34163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Intuition:</a:t>
            </a:r>
            <a:r>
              <a:rPr lang="en-US" sz="2400" dirty="0" smtClean="0"/>
              <a:t>  </a:t>
            </a:r>
          </a:p>
          <a:p>
            <a:endParaRPr lang="en-US" sz="2400" dirty="0" smtClean="0"/>
          </a:p>
          <a:p>
            <a:r>
              <a:rPr lang="en-US" sz="2400" dirty="0" smtClean="0"/>
              <a:t>Sphere  graph       :  Uniform on all directions</a:t>
            </a:r>
          </a:p>
          <a:p>
            <a:endParaRPr lang="en-US" sz="2400" dirty="0" smtClean="0"/>
          </a:p>
          <a:p>
            <a:r>
              <a:rPr lang="en-US" sz="2400" dirty="0" smtClean="0"/>
              <a:t>Hypercube graph :  Axis are special  directions</a:t>
            </a:r>
          </a:p>
          <a:p>
            <a:endParaRPr lang="en-US" sz="2400" dirty="0" smtClean="0"/>
          </a:p>
          <a:p>
            <a:r>
              <a:rPr lang="en-US" sz="2400" dirty="0" smtClean="0"/>
              <a:t>If a cut does not respect the axis, then it should not distinguish between Sphere and Hypercube graphs.</a:t>
            </a:r>
          </a:p>
        </p:txBody>
      </p:sp>
      <p:grpSp>
        <p:nvGrpSpPr>
          <p:cNvPr id="25" name="Group 187"/>
          <p:cNvGrpSpPr/>
          <p:nvPr/>
        </p:nvGrpSpPr>
        <p:grpSpPr>
          <a:xfrm>
            <a:off x="457200" y="3200400"/>
            <a:ext cx="2057406" cy="2137789"/>
            <a:chOff x="457199" y="3281559"/>
            <a:chExt cx="2057406" cy="2137789"/>
          </a:xfrm>
        </p:grpSpPr>
        <p:sp>
          <p:nvSpPr>
            <p:cNvPr id="127" name="Oval 126"/>
            <p:cNvSpPr/>
            <p:nvPr/>
          </p:nvSpPr>
          <p:spPr>
            <a:xfrm>
              <a:off x="513174" y="3437251"/>
              <a:ext cx="1884770" cy="1804137"/>
            </a:xfrm>
            <a:prstGeom prst="ellipse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3"/>
            <p:cNvGrpSpPr/>
            <p:nvPr/>
          </p:nvGrpSpPr>
          <p:grpSpPr>
            <a:xfrm>
              <a:off x="468299" y="3298472"/>
              <a:ext cx="1974523" cy="2120876"/>
              <a:chOff x="457200" y="1524000"/>
              <a:chExt cx="4114800" cy="4407932"/>
            </a:xfrm>
          </p:grpSpPr>
          <p:cxnSp>
            <p:nvCxnSpPr>
              <p:cNvPr id="168" name="Straight Arrow Connector 167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Arrow Connector 168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Arrow Connector 169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Arrow Connector 170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Arrow Connector 171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0800000" flipV="1">
                <a:off x="838202" y="2590800"/>
                <a:ext cx="3200398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V="1">
                <a:off x="152400" y="3581400"/>
                <a:ext cx="358140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TextBox 180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  <p:grpSp>
          <p:nvGrpSpPr>
            <p:cNvPr id="27" name="Group 52"/>
            <p:cNvGrpSpPr/>
            <p:nvPr/>
          </p:nvGrpSpPr>
          <p:grpSpPr>
            <a:xfrm rot="16988258">
              <a:off x="468184" y="3270577"/>
              <a:ext cx="2035439" cy="2057403"/>
              <a:chOff x="457200" y="1524000"/>
              <a:chExt cx="4114800" cy="4407932"/>
            </a:xfrm>
          </p:grpSpPr>
          <p:cxnSp>
            <p:nvCxnSpPr>
              <p:cNvPr id="150" name="Straight Arrow Connector 149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0800000" flipV="1">
                <a:off x="838202" y="2590800"/>
                <a:ext cx="3200398" cy="1524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V="1">
                <a:off x="152400" y="3581400"/>
                <a:ext cx="3581400" cy="38099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TextBox 162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  <p:grpSp>
          <p:nvGrpSpPr>
            <p:cNvPr id="28" name="Group 90"/>
            <p:cNvGrpSpPr/>
            <p:nvPr/>
          </p:nvGrpSpPr>
          <p:grpSpPr>
            <a:xfrm rot="15467113">
              <a:off x="468181" y="3271201"/>
              <a:ext cx="2035439" cy="2057403"/>
              <a:chOff x="457200" y="1524000"/>
              <a:chExt cx="4114800" cy="4407932"/>
            </a:xfrm>
          </p:grpSpPr>
          <p:cxnSp>
            <p:nvCxnSpPr>
              <p:cNvPr id="132" name="Straight Arrow Connector 131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Arrow Connector 132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Arrow Connector 133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Arrow Connector 134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Arrow Connector 135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0800000" flipV="1">
                <a:off x="838202" y="2590800"/>
                <a:ext cx="3200398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V="1">
                <a:off x="152400" y="3581400"/>
                <a:ext cx="3581400" cy="38099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TextBox 144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</p:grpSp>
      <p:grpSp>
        <p:nvGrpSpPr>
          <p:cNvPr id="29" name="Group 69"/>
          <p:cNvGrpSpPr/>
          <p:nvPr/>
        </p:nvGrpSpPr>
        <p:grpSpPr>
          <a:xfrm>
            <a:off x="228600" y="3352800"/>
            <a:ext cx="2438400" cy="1904999"/>
            <a:chOff x="457200" y="914401"/>
            <a:chExt cx="3352800" cy="3429000"/>
          </a:xfrm>
        </p:grpSpPr>
        <p:cxnSp>
          <p:nvCxnSpPr>
            <p:cNvPr id="81" name="Curved Connector 80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urved Connector 81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8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Invariance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en-US" sz="3200" b="1" dirty="0" smtClean="0"/>
              <a:t>Central Limit Theorem</a:t>
            </a:r>
          </a:p>
          <a:p>
            <a:pPr lvl="1"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 lvl="1" algn="ctr">
              <a:buNone/>
            </a:pPr>
            <a:r>
              <a:rPr lang="en-US" sz="3200" dirty="0" smtClean="0"/>
              <a:t>``</a:t>
            </a:r>
            <a:r>
              <a:rPr lang="en-US" sz="3200" i="1" dirty="0" smtClean="0"/>
              <a:t>Sum of large number of </a:t>
            </a:r>
            <a:r>
              <a:rPr lang="en-US" sz="3200" i="1" dirty="0" smtClean="0">
                <a:solidFill>
                  <a:srgbClr val="C00000"/>
                </a:solidFill>
              </a:rPr>
              <a:t>{-1,1} </a:t>
            </a:r>
            <a:r>
              <a:rPr lang="en-US" sz="3200" i="1" dirty="0" smtClean="0"/>
              <a:t>random variables</a:t>
            </a:r>
          </a:p>
          <a:p>
            <a:pPr lvl="1" algn="ctr">
              <a:buNone/>
            </a:pPr>
            <a:r>
              <a:rPr lang="en-US" sz="3200" i="1" dirty="0" smtClean="0"/>
              <a:t>has similar distribution as</a:t>
            </a:r>
          </a:p>
          <a:p>
            <a:pPr lvl="1" algn="ctr">
              <a:buNone/>
            </a:pPr>
            <a:r>
              <a:rPr lang="en-US" sz="3200" i="1" dirty="0" smtClean="0"/>
              <a:t>Sum of large number of Gaussian random variables.</a:t>
            </a:r>
            <a:r>
              <a:rPr lang="en-US" sz="3200" b="1" i="1" dirty="0" smtClean="0"/>
              <a:t>”</a:t>
            </a:r>
          </a:p>
          <a:p>
            <a:pPr lvl="1"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/>
              <a:t>Invariance Principle for Low Degree Polynomials</a:t>
            </a:r>
          </a:p>
          <a:p>
            <a:pPr algn="r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Rotar</a:t>
            </a:r>
            <a:r>
              <a:rPr lang="en-US" sz="2400" dirty="0" smtClean="0">
                <a:solidFill>
                  <a:srgbClr val="0070C0"/>
                </a:solidFill>
              </a:rPr>
              <a:t>] [</a:t>
            </a:r>
            <a:r>
              <a:rPr lang="en-US" sz="2400" dirty="0" err="1" smtClean="0">
                <a:solidFill>
                  <a:srgbClr val="0070C0"/>
                </a:solidFill>
              </a:rPr>
              <a:t>Mossel</a:t>
            </a:r>
            <a:r>
              <a:rPr lang="en-US" sz="2400" dirty="0" smtClean="0">
                <a:solidFill>
                  <a:srgbClr val="0070C0"/>
                </a:solidFill>
              </a:rPr>
              <a:t>-O’Donnell-</a:t>
            </a:r>
            <a:r>
              <a:rPr lang="en-US" sz="2400" dirty="0" err="1" smtClean="0">
                <a:solidFill>
                  <a:srgbClr val="0070C0"/>
                </a:solidFill>
              </a:rPr>
              <a:t>Oleszkiewich</a:t>
            </a:r>
            <a:r>
              <a:rPr lang="en-US" sz="2400" dirty="0" smtClean="0">
                <a:solidFill>
                  <a:srgbClr val="0070C0"/>
                </a:solidFill>
              </a:rPr>
              <a:t>], [</a:t>
            </a:r>
            <a:r>
              <a:rPr lang="en-US" sz="2400" dirty="0" err="1" smtClean="0">
                <a:solidFill>
                  <a:srgbClr val="0070C0"/>
                </a:solidFill>
              </a:rPr>
              <a:t>Mossel</a:t>
            </a:r>
            <a:r>
              <a:rPr lang="en-US" sz="2400" dirty="0" smtClean="0">
                <a:solidFill>
                  <a:srgbClr val="0070C0"/>
                </a:solidFill>
              </a:rPr>
              <a:t> 2008]</a:t>
            </a:r>
          </a:p>
          <a:p>
            <a:pPr lvl="1">
              <a:buNone/>
            </a:pPr>
            <a:endParaRPr lang="en-US" sz="3200" i="1" dirty="0" smtClean="0"/>
          </a:p>
          <a:p>
            <a:pPr lvl="1">
              <a:buNone/>
            </a:pPr>
            <a:r>
              <a:rPr lang="en-US" sz="3200" b="1" i="1" dirty="0" smtClean="0"/>
              <a:t>“</a:t>
            </a:r>
            <a:r>
              <a:rPr lang="en-US" sz="3200" i="1" dirty="0" smtClean="0"/>
              <a:t>If a low degree polynomial F has no influential coordinate, then  F({-1,1}</a:t>
            </a:r>
            <a:r>
              <a:rPr lang="en-US" sz="3200" i="1" baseline="30000" dirty="0" smtClean="0"/>
              <a:t>n</a:t>
            </a:r>
            <a:r>
              <a:rPr lang="en-US" sz="3200" i="1" dirty="0" smtClean="0"/>
              <a:t>)  and F(Gaussian) have similar distribution.</a:t>
            </a:r>
            <a:r>
              <a:rPr lang="en-US" sz="3200" b="1" i="1" dirty="0" smtClean="0"/>
              <a:t>”</a:t>
            </a:r>
          </a:p>
          <a:p>
            <a:pPr lvl="1">
              <a:buNone/>
            </a:pPr>
            <a:endParaRPr lang="en-US" sz="3200" i="1" dirty="0" smtClean="0"/>
          </a:p>
          <a:p>
            <a:pPr algn="r"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Hypercube </a:t>
            </a:r>
            <a:r>
              <a:rPr lang="en-US" dirty="0" err="1" smtClean="0"/>
              <a:t>vs</a:t>
            </a:r>
            <a:r>
              <a:rPr lang="en-US" dirty="0" smtClean="0"/>
              <a:t> Sphere</a:t>
            </a:r>
            <a:endParaRPr lang="en-US" dirty="0"/>
          </a:p>
        </p:txBody>
      </p:sp>
      <p:grpSp>
        <p:nvGrpSpPr>
          <p:cNvPr id="3" name="Group 42"/>
          <p:cNvGrpSpPr/>
          <p:nvPr/>
        </p:nvGrpSpPr>
        <p:grpSpPr>
          <a:xfrm>
            <a:off x="1905000" y="1752600"/>
            <a:ext cx="2057400" cy="1828803"/>
            <a:chOff x="838201" y="1752597"/>
            <a:chExt cx="3581400" cy="2819403"/>
          </a:xfrm>
        </p:grpSpPr>
        <p:sp>
          <p:nvSpPr>
            <p:cNvPr id="4" name="Cube 3"/>
            <p:cNvSpPr/>
            <p:nvPr/>
          </p:nvSpPr>
          <p:spPr>
            <a:xfrm>
              <a:off x="838201" y="1752598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838201" y="2438398"/>
              <a:ext cx="2971800" cy="14478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600201" y="1752598"/>
              <a:ext cx="1447800" cy="6858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914401" y="2362198"/>
              <a:ext cx="2819400" cy="16002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 flipV="1">
              <a:off x="838201" y="1752598"/>
              <a:ext cx="2971800" cy="28194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057401" y="2895598"/>
              <a:ext cx="2743200" cy="6096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2057403" y="2819399"/>
              <a:ext cx="2819401" cy="68580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838201" y="2514598"/>
              <a:ext cx="2209800" cy="205740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838201" y="1752597"/>
              <a:ext cx="2895600" cy="68580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838201" y="2438397"/>
              <a:ext cx="2286000" cy="21336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524001" y="1752597"/>
              <a:ext cx="1524000" cy="6858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2743201" y="2819397"/>
              <a:ext cx="1371600" cy="76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733801" y="2590798"/>
              <a:ext cx="685800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7" name="Group 43"/>
          <p:cNvGrpSpPr/>
          <p:nvPr/>
        </p:nvGrpSpPr>
        <p:grpSpPr>
          <a:xfrm>
            <a:off x="5334000" y="1752600"/>
            <a:ext cx="2590800" cy="1905000"/>
            <a:chOff x="5105402" y="1600200"/>
            <a:chExt cx="3809998" cy="2895600"/>
          </a:xfrm>
        </p:grpSpPr>
        <p:sp>
          <p:nvSpPr>
            <p:cNvPr id="18" name="TextBox 17"/>
            <p:cNvSpPr txBox="1"/>
            <p:nvPr/>
          </p:nvSpPr>
          <p:spPr>
            <a:xfrm>
              <a:off x="8229600" y="2514600"/>
              <a:ext cx="685800" cy="1403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>
                  <a:solidFill>
                    <a:srgbClr val="C00000"/>
                  </a:solidFill>
                </a:rPr>
                <a:t>H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5105402" y="1600200"/>
              <a:ext cx="3048000" cy="2895600"/>
              <a:chOff x="5105402" y="1524000"/>
              <a:chExt cx="3048000" cy="28956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105402" y="1524000"/>
                <a:ext cx="3048000" cy="289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5993792" y="2564792"/>
                <a:ext cx="2252296" cy="1457319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 flipV="1">
                <a:off x="5676900" y="2781300"/>
                <a:ext cx="2819402" cy="30480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V="1">
                <a:off x="5943600" y="1752600"/>
                <a:ext cx="2057400" cy="1905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 flipV="1">
                <a:off x="5181600" y="1752600"/>
                <a:ext cx="2286000" cy="8382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20" idx="1"/>
              </p:cNvCxnSpPr>
              <p:nvPr/>
            </p:nvCxnSpPr>
            <p:spPr>
              <a:xfrm rot="16200000" flipH="1">
                <a:off x="4664311" y="2835511"/>
                <a:ext cx="2395351" cy="62043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7" name="Straight Connector 26"/>
          <p:cNvCxnSpPr/>
          <p:nvPr/>
        </p:nvCxnSpPr>
        <p:spPr>
          <a:xfrm rot="5400000">
            <a:off x="3009900" y="3314700"/>
            <a:ext cx="3733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1" y="40386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F:{-1,1}</a:t>
            </a:r>
            <a:r>
              <a:rPr lang="en-US" sz="2800" baseline="30000" dirty="0" smtClean="0">
                <a:solidFill>
                  <a:srgbClr val="C00000"/>
                </a:solidFill>
              </a:rPr>
              <a:t>100</a:t>
            </a:r>
            <a:r>
              <a:rPr lang="en-US" sz="2800" dirty="0" smtClean="0">
                <a:solidFill>
                  <a:srgbClr val="C00000"/>
                </a:solidFill>
              </a:rPr>
              <a:t> -&gt; {-1,1}</a:t>
            </a:r>
          </a:p>
          <a:p>
            <a:r>
              <a:rPr lang="en-US" sz="2800" dirty="0" smtClean="0"/>
              <a:t> is a cut far from every dictator.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29200" y="3810000"/>
            <a:ext cx="3886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P : </a:t>
            </a:r>
            <a:r>
              <a:rPr lang="en-US" sz="2400" dirty="0" smtClean="0">
                <a:solidFill>
                  <a:srgbClr val="C00000"/>
                </a:solidFill>
              </a:rPr>
              <a:t>sphere -&gt;  Nearly {-1,1}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 is the </a:t>
            </a:r>
            <a:r>
              <a:rPr lang="en-US" sz="2400" dirty="0" err="1" smtClean="0">
                <a:solidFill>
                  <a:srgbClr val="002060"/>
                </a:solidFill>
              </a:rPr>
              <a:t>multilinear</a:t>
            </a:r>
            <a:r>
              <a:rPr lang="en-US" sz="2400" dirty="0" smtClean="0">
                <a:solidFill>
                  <a:srgbClr val="002060"/>
                </a:solidFill>
              </a:rPr>
              <a:t> extension of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53340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By Invariance Principle,  </a:t>
            </a:r>
          </a:p>
          <a:p>
            <a:r>
              <a:rPr lang="en-US" sz="2400" dirty="0" err="1" smtClean="0"/>
              <a:t>MaxCut</a:t>
            </a:r>
            <a:r>
              <a:rPr lang="en-US" sz="2400" dirty="0" smtClean="0"/>
              <a:t> value of 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r>
              <a:rPr lang="en-US" sz="2400" dirty="0" smtClean="0"/>
              <a:t> on hypercube     </a:t>
            </a:r>
            <a:r>
              <a:rPr lang="en-US" sz="3200" dirty="0" smtClean="0"/>
              <a:t>≈</a:t>
            </a:r>
            <a:r>
              <a:rPr lang="en-US" sz="2400" dirty="0" smtClean="0"/>
              <a:t>        </a:t>
            </a:r>
            <a:r>
              <a:rPr lang="en-US" sz="2400" dirty="0" err="1" smtClean="0"/>
              <a:t>Maxcut</a:t>
            </a:r>
            <a:r>
              <a:rPr lang="en-US" sz="2400" dirty="0" smtClean="0"/>
              <a:t> value of </a:t>
            </a:r>
            <a:r>
              <a:rPr lang="en-US" sz="2400" dirty="0" smtClean="0">
                <a:solidFill>
                  <a:srgbClr val="C00000"/>
                </a:solidFill>
              </a:rPr>
              <a:t>P</a:t>
            </a:r>
            <a:r>
              <a:rPr lang="en-US" sz="2400" dirty="0" smtClean="0"/>
              <a:t> on 						Sphere graph </a:t>
            </a:r>
            <a:r>
              <a:rPr lang="en-US" sz="2400" b="1" dirty="0" smtClean="0"/>
              <a:t>H</a:t>
            </a:r>
            <a:endParaRPr lang="en-US" sz="2400" b="1" dirty="0"/>
          </a:p>
        </p:txBody>
      </p:sp>
      <p:grpSp>
        <p:nvGrpSpPr>
          <p:cNvPr id="26" name="Group 69"/>
          <p:cNvGrpSpPr/>
          <p:nvPr/>
        </p:nvGrpSpPr>
        <p:grpSpPr>
          <a:xfrm>
            <a:off x="1524000" y="1676401"/>
            <a:ext cx="2438400" cy="1904999"/>
            <a:chOff x="457200" y="914401"/>
            <a:chExt cx="3352800" cy="3429000"/>
          </a:xfrm>
        </p:grpSpPr>
        <p:cxnSp>
          <p:nvCxnSpPr>
            <p:cNvPr id="32" name="Curved Connector 31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69"/>
          <p:cNvGrpSpPr/>
          <p:nvPr/>
        </p:nvGrpSpPr>
        <p:grpSpPr>
          <a:xfrm>
            <a:off x="5181600" y="1676401"/>
            <a:ext cx="2438400" cy="1904999"/>
            <a:chOff x="457200" y="914401"/>
            <a:chExt cx="3352800" cy="3429000"/>
          </a:xfrm>
        </p:grpSpPr>
        <p:cxnSp>
          <p:nvCxnSpPr>
            <p:cNvPr id="37" name="Curved Connector 36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urved Connector 37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0" y="4038600"/>
            <a:ext cx="7696200" cy="20605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Rounding SDP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Hierarchies via Correlation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noProof="0" dirty="0" smtClean="0">
                <a:latin typeface="+mj-lt"/>
                <a:ea typeface="+mj-ea"/>
                <a:cs typeface="+mj-cs"/>
              </a:rPr>
              <a:t>			[</a:t>
            </a:r>
            <a:r>
              <a:rPr lang="en-US" sz="2400" noProof="0" dirty="0" err="1" smtClean="0">
                <a:latin typeface="+mj-lt"/>
                <a:ea typeface="+mj-ea"/>
                <a:cs typeface="+mj-cs"/>
              </a:rPr>
              <a:t>Barak,R,Steurer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 2011] [</a:t>
            </a:r>
            <a:r>
              <a:rPr lang="en-US" sz="2400" noProof="0" dirty="0" err="1" smtClean="0">
                <a:latin typeface="+mj-lt"/>
                <a:ea typeface="+mj-ea"/>
                <a:cs typeface="+mj-cs"/>
              </a:rPr>
              <a:t>R,Tan</a:t>
            </a:r>
            <a:r>
              <a:rPr lang="en-US" sz="2400" noProof="0" dirty="0" smtClean="0">
                <a:latin typeface="+mj-lt"/>
                <a:ea typeface="+mj-ea"/>
                <a:cs typeface="+mj-cs"/>
              </a:rPr>
              <a:t> 2011]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57200" y="22115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The Unique Games Barrier</a:t>
            </a:r>
            <a:endParaRPr lang="en-US" sz="4400" dirty="0"/>
          </a:p>
        </p:txBody>
      </p:sp>
      <p:sp>
        <p:nvSpPr>
          <p:cNvPr id="11" name="Rounded Rectangle 10"/>
          <p:cNvSpPr/>
          <p:nvPr/>
        </p:nvSpPr>
        <p:spPr>
          <a:xfrm>
            <a:off x="381000" y="1066800"/>
            <a:ext cx="8153400" cy="5638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It is </a:t>
            </a:r>
            <a:r>
              <a:rPr lang="en-US" sz="2400" b="1" dirty="0" smtClean="0">
                <a:solidFill>
                  <a:schemeClr val="tx1"/>
                </a:solidFill>
              </a:rPr>
              <a:t>Unique Games-Hard</a:t>
            </a:r>
            <a:r>
              <a:rPr lang="en-US" sz="2400" dirty="0" smtClean="0">
                <a:solidFill>
                  <a:schemeClr val="tx1"/>
                </a:solidFill>
              </a:rPr>
              <a:t> to approximate to a factor better than that given by Simple SDP Relaxation for</a:t>
            </a: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Constraint Satisfaction Problems    </a:t>
            </a:r>
            <a:r>
              <a:rPr lang="en-US" sz="2400" dirty="0" smtClean="0">
                <a:solidFill>
                  <a:srgbClr val="0070C0"/>
                </a:solidFill>
              </a:rPr>
              <a:t>[R08]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>Metric </a:t>
            </a:r>
            <a:r>
              <a:rPr lang="en-US" sz="2400" dirty="0" err="1" smtClean="0">
                <a:solidFill>
                  <a:schemeClr val="tx1"/>
                </a:solidFill>
              </a:rPr>
              <a:t>Labelling</a:t>
            </a:r>
            <a:r>
              <a:rPr lang="en-US" sz="2400" dirty="0" smtClean="0">
                <a:solidFill>
                  <a:schemeClr val="tx1"/>
                </a:solidFill>
              </a:rPr>
              <a:t> Problems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	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Manokaran</a:t>
            </a:r>
            <a:r>
              <a:rPr lang="en-US" sz="2400" dirty="0" smtClean="0">
                <a:solidFill>
                  <a:srgbClr val="0070C0"/>
                </a:solidFill>
              </a:rPr>
              <a:t>-</a:t>
            </a:r>
            <a:r>
              <a:rPr lang="en-US" sz="2400" dirty="0" err="1" smtClean="0">
                <a:solidFill>
                  <a:srgbClr val="0070C0"/>
                </a:solidFill>
              </a:rPr>
              <a:t>Naor</a:t>
            </a:r>
            <a:r>
              <a:rPr lang="en-US" sz="2400" dirty="0" smtClean="0">
                <a:solidFill>
                  <a:srgbClr val="0070C0"/>
                </a:solidFill>
              </a:rPr>
              <a:t>-R.-Schwartz 08]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Ordering Constraint Satisfaction Problems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Guruswami</a:t>
            </a:r>
            <a:r>
              <a:rPr lang="en-US" sz="2400" dirty="0" smtClean="0">
                <a:solidFill>
                  <a:srgbClr val="0070C0"/>
                </a:solidFill>
              </a:rPr>
              <a:t>-</a:t>
            </a:r>
            <a:r>
              <a:rPr lang="en-US" sz="2400" dirty="0" err="1" smtClean="0">
                <a:solidFill>
                  <a:srgbClr val="0070C0"/>
                </a:solidFill>
              </a:rPr>
              <a:t>Hastad</a:t>
            </a:r>
            <a:r>
              <a:rPr lang="en-US" sz="2400" dirty="0" smtClean="0">
                <a:solidFill>
                  <a:srgbClr val="0070C0"/>
                </a:solidFill>
              </a:rPr>
              <a:t>-</a:t>
            </a:r>
            <a:r>
              <a:rPr lang="en-US" sz="2400" dirty="0" err="1" smtClean="0">
                <a:solidFill>
                  <a:srgbClr val="0070C0"/>
                </a:solidFill>
              </a:rPr>
              <a:t>Manokaran</a:t>
            </a:r>
            <a:r>
              <a:rPr lang="en-US" sz="2400" dirty="0" smtClean="0">
                <a:solidFill>
                  <a:srgbClr val="0070C0"/>
                </a:solidFill>
              </a:rPr>
              <a:t>-R. ]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Kernel Clustering Problems           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Khot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Naor</a:t>
            </a:r>
            <a:r>
              <a:rPr lang="en-US" sz="2400" dirty="0" smtClean="0">
                <a:solidFill>
                  <a:srgbClr val="0070C0"/>
                </a:solidFill>
              </a:rPr>
              <a:t> 09]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Grothendieck</a:t>
            </a:r>
            <a:r>
              <a:rPr lang="en-US" sz="2400" dirty="0" smtClean="0">
                <a:solidFill>
                  <a:schemeClr val="tx1"/>
                </a:solidFill>
              </a:rPr>
              <a:t> Problem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R.-Steurer</a:t>
            </a:r>
            <a:r>
              <a:rPr lang="en-US" sz="2400" dirty="0" smtClean="0">
                <a:solidFill>
                  <a:srgbClr val="0070C0"/>
                </a:solidFill>
              </a:rPr>
              <a:t> 09]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Monotone-Hard-Constraint CSPs 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	       </a:t>
            </a:r>
            <a:r>
              <a:rPr lang="en-US" sz="2400" dirty="0" smtClean="0">
                <a:solidFill>
                  <a:srgbClr val="0070C0"/>
                </a:solidFill>
              </a:rPr>
              <a:t>[Kumar-</a:t>
            </a:r>
            <a:r>
              <a:rPr lang="en-US" sz="2400" dirty="0" err="1" smtClean="0">
                <a:solidFill>
                  <a:srgbClr val="0070C0"/>
                </a:solidFill>
              </a:rPr>
              <a:t>Manokaran</a:t>
            </a:r>
            <a:r>
              <a:rPr lang="en-US" sz="2400" dirty="0" smtClean="0">
                <a:solidFill>
                  <a:srgbClr val="0070C0"/>
                </a:solidFill>
              </a:rPr>
              <a:t>-</a:t>
            </a:r>
            <a:r>
              <a:rPr lang="en-US" sz="2400" dirty="0" err="1" smtClean="0">
                <a:solidFill>
                  <a:srgbClr val="0070C0"/>
                </a:solidFill>
              </a:rPr>
              <a:t>Tulsiani</a:t>
            </a:r>
            <a:r>
              <a:rPr lang="en-US" sz="2400" dirty="0" smtClean="0">
                <a:solidFill>
                  <a:srgbClr val="0070C0"/>
                </a:solidFill>
              </a:rPr>
              <a:t>-</a:t>
            </a:r>
            <a:r>
              <a:rPr lang="en-US" sz="2400" dirty="0" err="1" smtClean="0">
                <a:solidFill>
                  <a:srgbClr val="0070C0"/>
                </a:solidFill>
              </a:rPr>
              <a:t>Vishnoi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371600"/>
            <a:ext cx="8382000" cy="187743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rgbClr val="0070C0"/>
                </a:solidFill>
              </a:rPr>
              <a:t>[R-</a:t>
            </a:r>
            <a:r>
              <a:rPr lang="en-US" sz="2800" dirty="0" err="1" smtClean="0">
                <a:solidFill>
                  <a:srgbClr val="0070C0"/>
                </a:solidFill>
              </a:rPr>
              <a:t>Steurer</a:t>
            </a:r>
            <a:r>
              <a:rPr lang="en-US" sz="2800" dirty="0" smtClean="0">
                <a:solidFill>
                  <a:srgbClr val="0070C0"/>
                </a:solidFill>
              </a:rPr>
              <a:t> 09]</a:t>
            </a:r>
          </a:p>
          <a:p>
            <a:r>
              <a:rPr lang="en-US" sz="2800" b="1" dirty="0" smtClean="0"/>
              <a:t>Unconditionally</a:t>
            </a:r>
            <a:r>
              <a:rPr lang="en-US" sz="2800" dirty="0" smtClean="0"/>
              <a:t>, Adding all valid constraints on at most 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2^O</a:t>
            </a:r>
            <a:r>
              <a:rPr lang="en-US" sz="3200" dirty="0" smtClean="0">
                <a:solidFill>
                  <a:srgbClr val="C00000"/>
                </a:solidFill>
              </a:rPr>
              <a:t>(</a:t>
            </a:r>
            <a:r>
              <a:rPr lang="en-US" sz="2800" dirty="0" smtClean="0">
                <a:solidFill>
                  <a:srgbClr val="C00000"/>
                </a:solidFill>
              </a:rPr>
              <a:t>(</a:t>
            </a:r>
            <a:r>
              <a:rPr lang="en-US" sz="2800" dirty="0" err="1" smtClean="0">
                <a:solidFill>
                  <a:srgbClr val="C00000"/>
                </a:solidFill>
              </a:rPr>
              <a:t>loglogn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r>
              <a:rPr lang="en-US" sz="2800" baseline="30000" dirty="0" smtClean="0">
                <a:solidFill>
                  <a:srgbClr val="C00000"/>
                </a:solidFill>
              </a:rPr>
              <a:t>1/4</a:t>
            </a:r>
            <a:r>
              <a:rPr lang="en-US" sz="3200" dirty="0" smtClean="0">
                <a:solidFill>
                  <a:srgbClr val="C00000"/>
                </a:solidFill>
              </a:rPr>
              <a:t>)</a:t>
            </a:r>
            <a:r>
              <a:rPr lang="en-US" sz="2800" dirty="0" smtClean="0"/>
              <a:t>  variables to the simple SDP does not improve the approximation ratio for</a:t>
            </a:r>
          </a:p>
        </p:txBody>
      </p:sp>
      <p:sp>
        <p:nvSpPr>
          <p:cNvPr id="7" name="Down Arrow 6"/>
          <p:cNvSpPr/>
          <p:nvPr/>
        </p:nvSpPr>
        <p:spPr>
          <a:xfrm>
            <a:off x="4267200" y="3352800"/>
            <a:ext cx="457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81000" y="4495800"/>
            <a:ext cx="41910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Constraint Satisfaction Problems</a:t>
            </a:r>
            <a:endParaRPr lang="en-US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24400" y="4495800"/>
            <a:ext cx="41910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Metric </a:t>
            </a:r>
            <a:r>
              <a:rPr lang="en-US" sz="2400" dirty="0" err="1" smtClean="0">
                <a:solidFill>
                  <a:schemeClr val="tx1"/>
                </a:solidFill>
              </a:rPr>
              <a:t>Labelling</a:t>
            </a:r>
            <a:r>
              <a:rPr lang="en-US" sz="2400" dirty="0" smtClean="0">
                <a:solidFill>
                  <a:schemeClr val="tx1"/>
                </a:solidFill>
              </a:rPr>
              <a:t> Problems</a:t>
            </a:r>
            <a:endParaRPr lang="en-US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81000" y="5257800"/>
            <a:ext cx="41910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Ordering Constraint Satisfaction Problems</a:t>
            </a:r>
            <a:endParaRPr lang="en-US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800600" y="5334000"/>
            <a:ext cx="41910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Kernel Clustering Problems</a:t>
            </a: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667000" y="6172200"/>
            <a:ext cx="4191000" cy="457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400" dirty="0" err="1" smtClean="0">
                <a:solidFill>
                  <a:schemeClr val="tx1"/>
                </a:solidFill>
              </a:rPr>
              <a:t>Grothendieck</a:t>
            </a:r>
            <a:r>
              <a:rPr lang="en-US" sz="2400" dirty="0" smtClean="0">
                <a:solidFill>
                  <a:schemeClr val="tx1"/>
                </a:solidFill>
              </a:rPr>
              <a:t> Problem</a:t>
            </a:r>
          </a:p>
          <a:p>
            <a:pPr>
              <a:buNone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2115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For the non-believers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Stronger SDP Relaxations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599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Possibility:</a:t>
            </a:r>
          </a:p>
          <a:p>
            <a:pPr algn="ctr">
              <a:buNone/>
            </a:pPr>
            <a:r>
              <a:rPr lang="en-US" dirty="0" smtClean="0"/>
              <a:t>	``</a:t>
            </a:r>
            <a:r>
              <a:rPr lang="en-US" i="1" dirty="0" smtClean="0"/>
              <a:t>Certain Strong SDP Relaxations yield better approximations and disprove the Unique Games Conjecture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		(five rounds of </a:t>
            </a:r>
            <a:r>
              <a:rPr lang="en-US" dirty="0" err="1" smtClean="0"/>
              <a:t>Lasserre</a:t>
            </a:r>
            <a:r>
              <a:rPr lang="en-US" dirty="0" smtClean="0"/>
              <a:t> hierarchy)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495801"/>
            <a:ext cx="8229600" cy="289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 smtClean="0"/>
              <a:t>Even Otherwise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	</a:t>
            </a:r>
            <a:r>
              <a:rPr lang="en-US" sz="3200" i="1" dirty="0" smtClean="0"/>
              <a:t>For what problems do these relaxations help?  How does one use these stronger SDP relaxations?</a:t>
            </a:r>
            <a:endParaRPr kumimoji="0" lang="en-US" sz="32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/>
              <a:t>Successes of Stronger SDP Relaxations: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    [</a:t>
            </a:r>
            <a:r>
              <a:rPr lang="en-US" dirty="0" err="1" smtClean="0">
                <a:solidFill>
                  <a:srgbClr val="0070C0"/>
                </a:solidFill>
              </a:rPr>
              <a:t>Arora-Rao-Vazirani</a:t>
            </a:r>
            <a:r>
              <a:rPr lang="en-US" dirty="0" smtClean="0">
                <a:solidFill>
                  <a:srgbClr val="0070C0"/>
                </a:solidFill>
              </a:rPr>
              <a:t>] </a:t>
            </a:r>
            <a:r>
              <a:rPr lang="en-US" dirty="0" smtClean="0"/>
              <a:t>used an SDP with triangle inequalities to improve approximation for Sparsest Cut from </a:t>
            </a:r>
            <a:r>
              <a:rPr lang="en-US" dirty="0" smtClean="0">
                <a:solidFill>
                  <a:srgbClr val="FF0000"/>
                </a:solidFill>
              </a:rPr>
              <a:t>log n  </a:t>
            </a:r>
            <a:r>
              <a:rPr lang="en-US" dirty="0" smtClean="0"/>
              <a:t>to  </a:t>
            </a:r>
            <a:r>
              <a:rPr lang="en-US" dirty="0" err="1" smtClean="0">
                <a:solidFill>
                  <a:srgbClr val="FF0000"/>
                </a:solidFill>
              </a:rPr>
              <a:t>sqrt</a:t>
            </a:r>
            <a:r>
              <a:rPr lang="en-US" dirty="0" smtClean="0">
                <a:solidFill>
                  <a:srgbClr val="FF0000"/>
                </a:solidFill>
              </a:rPr>
              <a:t>(log n).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smtClean="0"/>
              <a:t>Stronger SDPs for better approximations for graph and </a:t>
            </a:r>
            <a:r>
              <a:rPr lang="en-US" dirty="0" err="1" smtClean="0"/>
              <a:t>hypergraph</a:t>
            </a:r>
            <a:r>
              <a:rPr lang="en-US" dirty="0" smtClean="0"/>
              <a:t> independent set in			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[</a:t>
            </a:r>
            <a:r>
              <a:rPr lang="en-US" sz="1600" dirty="0" err="1" smtClean="0">
                <a:solidFill>
                  <a:srgbClr val="0070C0"/>
                </a:solidFill>
              </a:rPr>
              <a:t>Chlamtac</a:t>
            </a:r>
            <a:r>
              <a:rPr lang="en-US" sz="1600" dirty="0" smtClean="0">
                <a:solidFill>
                  <a:srgbClr val="0070C0"/>
                </a:solidFill>
              </a:rPr>
              <a:t>] [</a:t>
            </a:r>
            <a:r>
              <a:rPr lang="en-US" sz="1600" dirty="0" err="1" smtClean="0">
                <a:solidFill>
                  <a:srgbClr val="0070C0"/>
                </a:solidFill>
              </a:rPr>
              <a:t>Arora-Charikar-Chlamtac</a:t>
            </a:r>
            <a:r>
              <a:rPr lang="en-US" sz="1600" dirty="0" smtClean="0">
                <a:solidFill>
                  <a:srgbClr val="0070C0"/>
                </a:solidFill>
              </a:rPr>
              <a:t>] [</a:t>
            </a:r>
            <a:r>
              <a:rPr lang="en-US" sz="1600" dirty="0" err="1" smtClean="0">
                <a:solidFill>
                  <a:srgbClr val="0070C0"/>
                </a:solidFill>
              </a:rPr>
              <a:t>Chlamtac</a:t>
            </a:r>
            <a:r>
              <a:rPr lang="en-US" sz="1600" dirty="0" smtClean="0">
                <a:solidFill>
                  <a:srgbClr val="0070C0"/>
                </a:solidFill>
              </a:rPr>
              <a:t>-Singh]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09600" y="3810000"/>
            <a:ext cx="7543800" cy="1752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Very few general techniques to extract the power of stronger SDP relaxations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Cut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1047262" y="3037952"/>
            <a:ext cx="547077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V="1">
            <a:off x="1434681" y="3202075"/>
            <a:ext cx="875323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164582" y="3242548"/>
            <a:ext cx="656492" cy="689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1045029" y="3259016"/>
            <a:ext cx="1792514" cy="32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045029" y="3587262"/>
            <a:ext cx="1240971" cy="93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2148114" y="3641970"/>
            <a:ext cx="1378857" cy="273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995575" y="3330611"/>
            <a:ext cx="1477108" cy="89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053722" y="3168720"/>
            <a:ext cx="601785" cy="344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1596571" y="2602524"/>
            <a:ext cx="1516743" cy="43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976086" y="3532554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17057" y="44625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13314" y="298547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458029" y="3587262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630714" y="37513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079171" y="3860801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803400" y="3368431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699657" y="320430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527629" y="298547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044371" y="25575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079171" y="2657231"/>
            <a:ext cx="332417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13971" y="3094893"/>
            <a:ext cx="332417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58686" y="402492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20143" y="3149601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4371" y="353255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06486" y="331372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9" name="Curved Connector 38"/>
          <p:cNvCxnSpPr/>
          <p:nvPr/>
        </p:nvCxnSpPr>
        <p:spPr>
          <a:xfrm rot="5400000">
            <a:off x="723900" y="2933700"/>
            <a:ext cx="2895600" cy="1295400"/>
          </a:xfrm>
          <a:prstGeom prst="curvedConnector3">
            <a:avLst>
              <a:gd name="adj1" fmla="val 50000"/>
            </a:avLst>
          </a:prstGeom>
          <a:ln w="476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24400" y="1295400"/>
            <a:ext cx="3962400" cy="3231654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Max CUT</a:t>
            </a:r>
          </a:p>
          <a:p>
            <a:r>
              <a:rPr lang="en-US" sz="2400" b="1" dirty="0" smtClean="0"/>
              <a:t>Input</a:t>
            </a:r>
            <a:r>
              <a:rPr lang="en-US" sz="2400" dirty="0" smtClean="0"/>
              <a:t>: </a:t>
            </a:r>
          </a:p>
          <a:p>
            <a:r>
              <a:rPr lang="en-US" sz="2400" dirty="0" smtClean="0"/>
              <a:t>A weighted graph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Find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A Cut with maximum number/weight of crossing edges</a:t>
            </a:r>
            <a:endParaRPr lang="en-US" sz="2400" dirty="0" smtClean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1" name="Line Callout 1 30"/>
          <p:cNvSpPr/>
          <p:nvPr/>
        </p:nvSpPr>
        <p:spPr>
          <a:xfrm>
            <a:off x="2133600" y="5105400"/>
            <a:ext cx="2438400" cy="1295400"/>
          </a:xfrm>
          <a:prstGeom prst="borderCallout1">
            <a:avLst>
              <a:gd name="adj1" fmla="val -368"/>
              <a:gd name="adj2" fmla="val 63667"/>
              <a:gd name="adj3" fmla="val -37500"/>
              <a:gd name="adj4" fmla="val 113464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Fraction of crossing edges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5689600" y="2819400"/>
          <a:ext cx="2322513" cy="868363"/>
        </p:xfrm>
        <a:graphic>
          <a:graphicData uri="http://schemas.openxmlformats.org/presentationml/2006/ole">
            <p:oleObj spid="_x0000_s1027" name="Equation" r:id="rId4" imgW="1155600" imgH="431640" progId="Equation.3">
              <p:embed/>
            </p:oleObj>
          </a:graphicData>
        </a:graphic>
      </p:graphicFrame>
      <p:sp>
        <p:nvSpPr>
          <p:cNvPr id="42" name="Content Placeholder 2"/>
          <p:cNvSpPr txBox="1">
            <a:spLocks/>
          </p:cNvSpPr>
          <p:nvPr/>
        </p:nvSpPr>
        <p:spPr>
          <a:xfrm>
            <a:off x="3733800" y="0"/>
            <a:ext cx="4953000" cy="3962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Semidefinite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Program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Variables :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…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lang="en-US" sz="3200" dirty="0" smtClean="0">
                <a:solidFill>
                  <a:srgbClr val="C00000"/>
                </a:solidFill>
              </a:rPr>
              <a:t> 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lang="en-US" sz="3200" dirty="0" smtClean="0">
                <a:solidFill>
                  <a:srgbClr val="C00000"/>
                </a:solidFill>
              </a:rPr>
              <a:t> |</a:t>
            </a:r>
            <a:r>
              <a:rPr lang="en-US" sz="3200" baseline="30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1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Maximize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200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SDP for </a:t>
            </a:r>
            <a:r>
              <a:rPr lang="en-US" dirty="0" err="1" smtClean="0"/>
              <a:t>MaxCut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0"/>
            <a:ext cx="4953000" cy="39624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Quadratic Program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Variables :   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, x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… 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C00000"/>
                </a:solidFill>
              </a:rPr>
              <a:t>x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= 1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C00000"/>
                </a:solidFill>
              </a:rPr>
              <a:t>-1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Maximize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5704359" y="2819400"/>
          <a:ext cx="2296641" cy="868362"/>
        </p:xfrm>
        <a:graphic>
          <a:graphicData uri="http://schemas.openxmlformats.org/presentationml/2006/ole">
            <p:oleObj spid="_x0000_s1026" name="Equation" r:id="rId5" imgW="1143000" imgH="431640" progId="Equation.3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57200" y="4267200"/>
            <a:ext cx="82296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Relax all the x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 to be unit vectors instead of {1,-1}.  </a:t>
            </a:r>
          </a:p>
          <a:p>
            <a:r>
              <a:rPr lang="en-US" sz="2400" dirty="0" smtClean="0"/>
              <a:t>All products are replaced by inner products of vectors</a:t>
            </a:r>
            <a:endParaRPr lang="en-US" sz="2400" dirty="0"/>
          </a:p>
        </p:txBody>
      </p:sp>
      <p:grpSp>
        <p:nvGrpSpPr>
          <p:cNvPr id="41" name="Group 44"/>
          <p:cNvGrpSpPr/>
          <p:nvPr/>
        </p:nvGrpSpPr>
        <p:grpSpPr>
          <a:xfrm>
            <a:off x="381000" y="1447800"/>
            <a:ext cx="2743200" cy="2819400"/>
            <a:chOff x="685800" y="1524000"/>
            <a:chExt cx="3115418" cy="3505200"/>
          </a:xfrm>
        </p:grpSpPr>
        <p:cxnSp>
          <p:nvCxnSpPr>
            <p:cNvPr id="4" name="Straight Connector 3"/>
            <p:cNvCxnSpPr/>
            <p:nvPr/>
          </p:nvCxnSpPr>
          <p:spPr>
            <a:xfrm rot="5400000" flipH="1" flipV="1">
              <a:off x="1047262" y="3037952"/>
              <a:ext cx="547077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6200000" flipV="1">
              <a:off x="1434681" y="3202075"/>
              <a:ext cx="875323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2164582" y="3242548"/>
              <a:ext cx="656492" cy="689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 flipV="1">
              <a:off x="1045029" y="3259016"/>
              <a:ext cx="1792514" cy="328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1045029" y="3587262"/>
              <a:ext cx="1240971" cy="930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 flipV="1">
              <a:off x="2148114" y="3641970"/>
              <a:ext cx="1378857" cy="273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1995575" y="3330611"/>
              <a:ext cx="1477108" cy="896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3053722" y="3168720"/>
              <a:ext cx="601785" cy="3447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 flipV="1">
              <a:off x="1596571" y="2602524"/>
              <a:ext cx="1516743" cy="437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976086" y="3532554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217057" y="4462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113314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458029" y="3587262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630714" y="37513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079171" y="386080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1803400" y="336843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699657" y="320430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527629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044371" y="2557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79171" y="2657231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13971" y="3094893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58686" y="40249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20143" y="3149601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44371" y="353255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906486" y="33137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29" name="Curved Connector 28"/>
            <p:cNvCxnSpPr/>
            <p:nvPr/>
          </p:nvCxnSpPr>
          <p:spPr>
            <a:xfrm rot="5400000">
              <a:off x="457200" y="2590800"/>
              <a:ext cx="3505200" cy="1371600"/>
            </a:xfrm>
            <a:prstGeom prst="curvedConnector3">
              <a:avLst>
                <a:gd name="adj1" fmla="val 56000"/>
              </a:avLst>
            </a:prstGeom>
            <a:ln w="47625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858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74714" y="2678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28800" y="3124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09800" y="45074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29000" y="37454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00400" y="28194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667000" y="38216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33600" y="38978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24200" y="23622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38200" y="1752600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1</a:t>
              </a:r>
              <a:endParaRPr lang="en-US" sz="32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00400" y="1686580"/>
              <a:ext cx="518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-1</a:t>
              </a:r>
              <a:endParaRPr lang="en-US" sz="3200" b="1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57200" y="4495800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Ideally,  these vectors are convex combination of integral solutions.  </a:t>
            </a:r>
          </a:p>
          <a:p>
            <a:endParaRPr lang="en-US" sz="2000" dirty="0" smtClean="0"/>
          </a:p>
          <a:p>
            <a:r>
              <a:rPr lang="en-US" sz="2000" dirty="0" smtClean="0"/>
              <a:t>		--  the SDP can be thought of as a distribution over cuts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457200" y="56388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Instead, we force vectors to look like integral solutions locally (on every k vertices)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" grpId="0" build="p" animBg="1"/>
      <p:bldP spid="40" grpId="0" animBg="1"/>
      <p:bldP spid="46" grpId="0"/>
      <p:bldP spid="4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0" y="4038600"/>
            <a:ext cx="4953000" cy="609600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04800" y="3657600"/>
            <a:ext cx="4572000" cy="1524000"/>
          </a:xfrm>
          <a:prstGeom prst="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k</a:t>
            </a:r>
            <a:r>
              <a:rPr lang="en-US" dirty="0" smtClean="0"/>
              <a:t>-round </a:t>
            </a:r>
            <a:r>
              <a:rPr lang="en-US" dirty="0" err="1" smtClean="0"/>
              <a:t>Lasserre</a:t>
            </a:r>
            <a:r>
              <a:rPr lang="en-US" dirty="0" smtClean="0"/>
              <a:t>-SDP for </a:t>
            </a:r>
            <a:r>
              <a:rPr lang="en-US" dirty="0" err="1" smtClean="0"/>
              <a:t>MaxCut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81000" y="1447800"/>
            <a:ext cx="3276600" cy="1447800"/>
            <a:chOff x="685800" y="1524000"/>
            <a:chExt cx="3115418" cy="3505200"/>
          </a:xfrm>
        </p:grpSpPr>
        <p:cxnSp>
          <p:nvCxnSpPr>
            <p:cNvPr id="5" name="Straight Connector 4"/>
            <p:cNvCxnSpPr/>
            <p:nvPr/>
          </p:nvCxnSpPr>
          <p:spPr>
            <a:xfrm rot="5400000" flipH="1" flipV="1">
              <a:off x="1047262" y="3037952"/>
              <a:ext cx="547077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V="1">
              <a:off x="1434681" y="3202075"/>
              <a:ext cx="875323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2164582" y="3242548"/>
              <a:ext cx="656492" cy="689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 flipV="1">
              <a:off x="1045029" y="3259016"/>
              <a:ext cx="1792514" cy="328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45029" y="3587262"/>
              <a:ext cx="1240971" cy="930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 flipV="1">
              <a:off x="2148114" y="3641970"/>
              <a:ext cx="1378857" cy="273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995575" y="3330611"/>
              <a:ext cx="1477108" cy="896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3053722" y="3168720"/>
              <a:ext cx="601785" cy="3447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 flipV="1">
              <a:off x="1596571" y="2602524"/>
              <a:ext cx="1516743" cy="437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976086" y="3532554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217057" y="4462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113314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458029" y="3587262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630714" y="37513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079171" y="386080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803400" y="336843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699657" y="320430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27629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44371" y="2557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79171" y="2657231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13971" y="3094893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58686" y="40249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20143" y="3149601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44371" y="353255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06486" y="33137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30" name="Curved Connector 29"/>
            <p:cNvCxnSpPr/>
            <p:nvPr/>
          </p:nvCxnSpPr>
          <p:spPr>
            <a:xfrm rot="5400000">
              <a:off x="457200" y="2590800"/>
              <a:ext cx="3505200" cy="1371600"/>
            </a:xfrm>
            <a:prstGeom prst="curvedConnector3">
              <a:avLst>
                <a:gd name="adj1" fmla="val 56000"/>
              </a:avLst>
            </a:prstGeom>
            <a:ln w="47625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858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74714" y="2678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28800" y="3124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09800" y="45074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429000" y="37454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0400" y="28194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67000" y="38216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33600" y="38978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24200" y="23622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8200" y="1752600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1</a:t>
              </a:r>
              <a:endParaRPr lang="en-US" sz="32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00400" y="1686580"/>
              <a:ext cx="518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-1</a:t>
              </a:r>
              <a:endParaRPr lang="en-US" sz="3200" b="1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04800" y="35814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-1   1  -1   ……………..        1  1   1  -1  1   1   - 1 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0" y="39740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-1   -1  -1   ……………..        1  1   1  -1  1   1   1  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04800" y="43550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-1   -1  -1   ……………..        1  1   1  -1  1   1   - 1  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04800" y="473606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-1   1  -1   ……………..        1  1   1  -1  1   1    - 1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04800" y="54864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1   1  -1   ……………..        1  1   1  -1  1   1   - 1  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04800" y="58790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1   1  -1   ……………..        1  1   1  -1  1   1   - 1  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04800" y="50686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-……………………………………………………………………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04800" y="3124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r>
              <a:rPr lang="en-US" b="1" baseline="-25000" dirty="0" smtClean="0"/>
              <a:t>1</a:t>
            </a:r>
            <a:r>
              <a:rPr lang="en-US" b="1" dirty="0" smtClean="0"/>
              <a:t>  X</a:t>
            </a:r>
            <a:r>
              <a:rPr lang="en-US" b="1" baseline="-25000" dirty="0" smtClean="0"/>
              <a:t>2</a:t>
            </a:r>
            <a:r>
              <a:rPr lang="en-US" b="1" dirty="0" smtClean="0"/>
              <a:t>  X</a:t>
            </a:r>
            <a:r>
              <a:rPr lang="en-US" b="1" baseline="-25000" dirty="0" smtClean="0"/>
              <a:t>3</a:t>
            </a:r>
            <a:r>
              <a:rPr lang="en-US" b="1" dirty="0" smtClean="0"/>
              <a:t>  X</a:t>
            </a:r>
            <a:r>
              <a:rPr lang="en-US" b="1" baseline="-25000" dirty="0" smtClean="0"/>
              <a:t>4</a:t>
            </a:r>
            <a:r>
              <a:rPr lang="en-US" b="1" dirty="0" smtClean="0"/>
              <a:t>   ……………..    X</a:t>
            </a:r>
            <a:r>
              <a:rPr lang="en-US" b="1" baseline="-25000" dirty="0" smtClean="0"/>
              <a:t>15</a:t>
            </a:r>
            <a:r>
              <a:rPr lang="en-US" b="1" dirty="0" smtClean="0"/>
              <a:t> ………………….    </a:t>
            </a:r>
            <a:r>
              <a:rPr lang="en-US" b="1" dirty="0" err="1" smtClean="0"/>
              <a:t>X</a:t>
            </a:r>
            <a:r>
              <a:rPr lang="en-US" b="1" baseline="-25000" dirty="0" err="1" smtClean="0"/>
              <a:t>n</a:t>
            </a:r>
            <a:endParaRPr lang="en-US" b="1" dirty="0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2628900" y="4000500"/>
            <a:ext cx="4648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334000" y="1371600"/>
            <a:ext cx="35814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Local distribution </a:t>
            </a:r>
            <a:r>
              <a:rPr lang="el-GR" sz="2800" b="1" u="sng" dirty="0" smtClean="0">
                <a:solidFill>
                  <a:srgbClr val="C00000"/>
                </a:solidFill>
              </a:rPr>
              <a:t>μ</a:t>
            </a:r>
            <a:r>
              <a:rPr lang="en-US" sz="2800" b="1" u="sng" baseline="-25000" dirty="0" smtClean="0">
                <a:solidFill>
                  <a:srgbClr val="C00000"/>
                </a:solidFill>
              </a:rPr>
              <a:t>S</a:t>
            </a:r>
            <a:endParaRPr lang="en-US" b="1" u="sng" dirty="0" smtClean="0"/>
          </a:p>
          <a:p>
            <a:endParaRPr lang="en-US" dirty="0" smtClean="0"/>
          </a:p>
          <a:p>
            <a:r>
              <a:rPr lang="en-US" dirty="0" smtClean="0"/>
              <a:t>For any subset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  <a:r>
              <a:rPr lang="en-US" dirty="0" smtClean="0"/>
              <a:t> vertices,</a:t>
            </a:r>
          </a:p>
          <a:p>
            <a:endParaRPr lang="en-US" dirty="0" smtClean="0"/>
          </a:p>
          <a:p>
            <a:r>
              <a:rPr lang="en-US" dirty="0" smtClean="0"/>
              <a:t>A local distribution </a:t>
            </a:r>
            <a:r>
              <a:rPr lang="el-GR" dirty="0" smtClean="0">
                <a:solidFill>
                  <a:srgbClr val="C00000"/>
                </a:solidFill>
              </a:rPr>
              <a:t>μ</a:t>
            </a:r>
            <a:r>
              <a:rPr lang="en-US" baseline="-25000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 over </a:t>
            </a:r>
            <a:r>
              <a:rPr lang="en-US" dirty="0" smtClean="0">
                <a:solidFill>
                  <a:srgbClr val="C00000"/>
                </a:solidFill>
              </a:rPr>
              <a:t>{+1,-1} </a:t>
            </a:r>
            <a:r>
              <a:rPr lang="en-US" dirty="0" smtClean="0"/>
              <a:t>assignments to the set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81600" y="3352800"/>
            <a:ext cx="3581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Conditioned SDP Vectors </a:t>
            </a:r>
            <a:r>
              <a:rPr lang="en-US" sz="2800" dirty="0" smtClean="0"/>
              <a:t>{</a:t>
            </a:r>
            <a:r>
              <a:rPr lang="en-US" sz="2800" dirty="0" err="1" smtClean="0">
                <a:solidFill>
                  <a:srgbClr val="C00000"/>
                </a:solidFill>
              </a:rPr>
              <a:t>v</a:t>
            </a:r>
            <a:r>
              <a:rPr lang="en-US" sz="2800" baseline="-25000" dirty="0" err="1" smtClean="0">
                <a:solidFill>
                  <a:srgbClr val="C00000"/>
                </a:solidFill>
              </a:rPr>
              <a:t>i|S</a:t>
            </a:r>
            <a:r>
              <a:rPr lang="el-GR" sz="2800" baseline="-25000" dirty="0" smtClean="0">
                <a:solidFill>
                  <a:srgbClr val="C00000"/>
                </a:solidFill>
              </a:rPr>
              <a:t>α</a:t>
            </a:r>
            <a:r>
              <a:rPr lang="en-US" sz="2800" dirty="0" smtClean="0"/>
              <a:t>}</a:t>
            </a:r>
            <a:endParaRPr lang="en-US" b="1" u="sng" dirty="0" smtClean="0"/>
          </a:p>
          <a:p>
            <a:endParaRPr lang="en-US" dirty="0" smtClean="0"/>
          </a:p>
          <a:p>
            <a:r>
              <a:rPr lang="en-US" dirty="0" smtClean="0"/>
              <a:t>For any subset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  <a:r>
              <a:rPr lang="en-US" dirty="0" smtClean="0"/>
              <a:t> vertices, and an assignment </a:t>
            </a:r>
            <a:r>
              <a:rPr lang="el-GR" dirty="0" smtClean="0">
                <a:solidFill>
                  <a:srgbClr val="C00000"/>
                </a:solidFill>
              </a:rPr>
              <a:t>α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C00000"/>
                </a:solidFill>
              </a:rPr>
              <a:t>{-1,1}</a:t>
            </a:r>
            <a:r>
              <a:rPr lang="en-US" baseline="30000" dirty="0" smtClean="0">
                <a:solidFill>
                  <a:srgbClr val="C00000"/>
                </a:solidFill>
              </a:rPr>
              <a:t>k</a:t>
            </a:r>
            <a:r>
              <a:rPr lang="en-US" dirty="0" smtClean="0"/>
              <a:t> ,</a:t>
            </a:r>
          </a:p>
          <a:p>
            <a:endParaRPr lang="en-US" dirty="0" smtClean="0"/>
          </a:p>
          <a:p>
            <a:r>
              <a:rPr lang="en-US" dirty="0" smtClean="0"/>
              <a:t>An SDP solution {</a:t>
            </a:r>
            <a:r>
              <a:rPr lang="en-US" sz="2000" dirty="0" err="1" smtClean="0">
                <a:solidFill>
                  <a:srgbClr val="C00000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i|S</a:t>
            </a:r>
            <a:r>
              <a:rPr lang="el-GR" sz="2000" baseline="-25000" dirty="0" smtClean="0">
                <a:solidFill>
                  <a:srgbClr val="C00000"/>
                </a:solidFill>
              </a:rPr>
              <a:t>α</a:t>
            </a:r>
            <a:r>
              <a:rPr lang="en-US" dirty="0" smtClean="0"/>
              <a:t>} corresponding to the SDP solution conditioned on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 being assigned </a:t>
            </a:r>
            <a:r>
              <a:rPr lang="el-GR" dirty="0" smtClean="0">
                <a:solidFill>
                  <a:srgbClr val="C00000"/>
                </a:solidFill>
              </a:rPr>
              <a:t>α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09600" y="2971800"/>
            <a:ext cx="304800" cy="3352800"/>
          </a:xfrm>
          <a:prstGeom prst="rect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295400" y="2971800"/>
            <a:ext cx="304800" cy="3352800"/>
          </a:xfrm>
          <a:prstGeom prst="rect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2819400" y="2971800"/>
            <a:ext cx="304800" cy="3352800"/>
          </a:xfrm>
          <a:prstGeom prst="rect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495800" y="2971800"/>
            <a:ext cx="304800" cy="3352800"/>
          </a:xfrm>
          <a:prstGeom prst="rect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8" grpId="0" animBg="1"/>
      <p:bldP spid="58" grpId="1" animBg="1"/>
      <p:bldP spid="52" grpId="0"/>
      <p:bldP spid="53" grpId="0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1676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Correlation:</a:t>
            </a:r>
          </a:p>
          <a:p>
            <a:pPr>
              <a:buNone/>
            </a:pPr>
            <a:r>
              <a:rPr lang="en-US" sz="2800" i="1" dirty="0" smtClean="0"/>
              <a:t>``  Two random variables are correlated, if the fixing the value of one changes the distribution of the other’’</a:t>
            </a:r>
            <a:endParaRPr lang="en-US" sz="2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4384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Measuring Correlation:</a:t>
            </a:r>
          </a:p>
          <a:p>
            <a:r>
              <a:rPr lang="en-US" sz="2400" b="1" dirty="0" smtClean="0"/>
              <a:t>Mutual information</a:t>
            </a:r>
            <a:r>
              <a:rPr lang="en-US" sz="2400" dirty="0" smtClean="0"/>
              <a:t> between the two random variables.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72000" y="4572000"/>
          <a:ext cx="3505200" cy="562879"/>
        </p:xfrm>
        <a:graphic>
          <a:graphicData uri="http://schemas.openxmlformats.org/presentationml/2006/ole">
            <p:oleObj spid="_x0000_s2050" name="Equation" r:id="rId3" imgW="1739880" imgH="279360" progId="Equation.3">
              <p:embed/>
            </p:oleObj>
          </a:graphicData>
        </a:graphic>
      </p:graphicFrame>
      <p:graphicFrame>
        <p:nvGraphicFramePr>
          <p:cNvPr id="178179" name="Object 3"/>
          <p:cNvGraphicFramePr>
            <a:graphicFrameLocks noChangeAspect="1"/>
          </p:cNvGraphicFramePr>
          <p:nvPr/>
        </p:nvGraphicFramePr>
        <p:xfrm>
          <a:off x="457200" y="4419600"/>
          <a:ext cx="3616036" cy="685800"/>
        </p:xfrm>
        <a:graphic>
          <a:graphicData uri="http://schemas.openxmlformats.org/presentationml/2006/ole">
            <p:oleObj spid="_x0000_s2051" name="Equation" r:id="rId4" imgW="2209680" imgH="41904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3276600"/>
            <a:ext cx="3657600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Entropy of X</a:t>
            </a: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5800" y="3276600"/>
            <a:ext cx="3657600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Conditional Entropy of X|Y</a:t>
            </a: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55626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Mutual Information  </a:t>
            </a:r>
            <a:r>
              <a:rPr lang="en-US" sz="2800" dirty="0" smtClean="0">
                <a:solidFill>
                  <a:srgbClr val="C00000"/>
                </a:solidFill>
              </a:rPr>
              <a:t>I(X,Y)  =  H(X)  -  H(X|Y)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Global Correlation is the average correlation between random pairs of vertices in the instance.</a:t>
            </a:r>
          </a:p>
          <a:p>
            <a:pPr>
              <a:buNone/>
            </a:pPr>
            <a:r>
              <a:rPr lang="en-US" sz="2400" i="1" dirty="0" smtClean="0"/>
              <a:t>  	</a:t>
            </a:r>
            <a:r>
              <a:rPr lang="en-US" sz="2800" i="1" dirty="0" smtClean="0"/>
              <a:t>	GC =   </a:t>
            </a:r>
            <a:r>
              <a:rPr lang="en-US" sz="2800" b="1" dirty="0" smtClean="0"/>
              <a:t>E </a:t>
            </a:r>
            <a:r>
              <a:rPr lang="en-US" sz="2800" b="1" baseline="-25000" dirty="0" smtClean="0"/>
              <a:t>{</a:t>
            </a:r>
            <a:r>
              <a:rPr lang="en-US" sz="2800" b="1" baseline="-25000" dirty="0" err="1" smtClean="0"/>
              <a:t>a,b</a:t>
            </a:r>
            <a:r>
              <a:rPr lang="en-US" sz="2800" b="1" baseline="-25000" dirty="0" smtClean="0"/>
              <a:t>}</a:t>
            </a:r>
            <a:r>
              <a:rPr lang="en-US" sz="2800" dirty="0" smtClean="0"/>
              <a:t>[  I(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a</a:t>
            </a:r>
            <a:r>
              <a:rPr lang="en-US" sz="2800" dirty="0" smtClean="0"/>
              <a:t> , 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) ]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048000"/>
            <a:ext cx="8153400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Crucial Observation</a:t>
            </a:r>
          </a:p>
          <a:p>
            <a:r>
              <a:rPr lang="en-US" sz="2400" dirty="0" smtClean="0"/>
              <a:t>Conditioning the SDP solution on the value of a random vertex 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a</a:t>
            </a:r>
            <a:r>
              <a:rPr lang="en-US" sz="2400" dirty="0" smtClean="0"/>
              <a:t> reduces average entropy by </a:t>
            </a:r>
            <a:r>
              <a:rPr lang="en-US" sz="2400" i="1" dirty="0" smtClean="0"/>
              <a:t>GC</a:t>
            </a:r>
            <a:r>
              <a:rPr lang="en-US" sz="2400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43434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Proof:</a:t>
            </a:r>
          </a:p>
          <a:p>
            <a:r>
              <a:rPr lang="en-US" dirty="0" smtClean="0"/>
              <a:t>	average entropy  = </a:t>
            </a:r>
            <a:r>
              <a:rPr lang="en-US" b="1" dirty="0" smtClean="0"/>
              <a:t>E</a:t>
            </a:r>
            <a:r>
              <a:rPr lang="en-US" b="1" baseline="-25000" dirty="0" smtClean="0"/>
              <a:t>{b}</a:t>
            </a:r>
            <a:r>
              <a:rPr lang="en-US" dirty="0" smtClean="0"/>
              <a:t> H(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)  </a:t>
            </a:r>
          </a:p>
          <a:p>
            <a:r>
              <a:rPr lang="en-US" dirty="0" smtClean="0"/>
              <a:t>	average entropy after conditioning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b="1" baseline="-25000" dirty="0" smtClean="0"/>
              <a:t> </a:t>
            </a:r>
            <a:r>
              <a:rPr lang="en-US" b="1" dirty="0" smtClean="0"/>
              <a:t> </a:t>
            </a:r>
            <a:r>
              <a:rPr lang="en-US" dirty="0" smtClean="0"/>
              <a:t> = </a:t>
            </a:r>
            <a:r>
              <a:rPr lang="en-US" b="1" dirty="0" smtClean="0"/>
              <a:t>  E</a:t>
            </a:r>
            <a:r>
              <a:rPr lang="en-US" b="1" baseline="-25000" dirty="0" smtClean="0"/>
              <a:t>{a}</a:t>
            </a:r>
            <a:r>
              <a:rPr lang="en-US" dirty="0" smtClean="0"/>
              <a:t> [</a:t>
            </a:r>
            <a:r>
              <a:rPr lang="en-US" b="1" dirty="0" smtClean="0"/>
              <a:t>E</a:t>
            </a:r>
            <a:r>
              <a:rPr lang="en-US" b="1" baseline="-25000" dirty="0" smtClean="0"/>
              <a:t>{b}</a:t>
            </a:r>
            <a:r>
              <a:rPr lang="en-US" dirty="0" smtClean="0"/>
              <a:t> H(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 |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)]</a:t>
            </a:r>
          </a:p>
          <a:p>
            <a:r>
              <a:rPr lang="en-US" dirty="0" smtClean="0"/>
              <a:t>Hence the decrease is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E</a:t>
            </a:r>
            <a:r>
              <a:rPr lang="en-US" b="1" baseline="-25000" dirty="0" smtClean="0"/>
              <a:t>{b}</a:t>
            </a:r>
            <a:r>
              <a:rPr lang="en-US" dirty="0" smtClean="0"/>
              <a:t> H(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)  -  </a:t>
            </a:r>
            <a:r>
              <a:rPr lang="en-US" b="1" dirty="0" smtClean="0"/>
              <a:t>E</a:t>
            </a:r>
            <a:r>
              <a:rPr lang="en-US" b="1" baseline="-25000" dirty="0" smtClean="0"/>
              <a:t>{a}</a:t>
            </a:r>
            <a:r>
              <a:rPr lang="en-US" dirty="0" smtClean="0"/>
              <a:t> [</a:t>
            </a:r>
            <a:r>
              <a:rPr lang="en-US" b="1" dirty="0" smtClean="0"/>
              <a:t>E</a:t>
            </a:r>
            <a:r>
              <a:rPr lang="en-US" b="1" baseline="-25000" dirty="0" smtClean="0"/>
              <a:t>{b}</a:t>
            </a:r>
            <a:r>
              <a:rPr lang="en-US" dirty="0" smtClean="0"/>
              <a:t> H(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 |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)]   = </a:t>
            </a:r>
            <a:r>
              <a:rPr lang="en-US" b="1" dirty="0" smtClean="0"/>
              <a:t>E</a:t>
            </a:r>
            <a:r>
              <a:rPr lang="en-US" b="1" baseline="-25000" dirty="0" smtClean="0"/>
              <a:t>{</a:t>
            </a:r>
            <a:r>
              <a:rPr lang="en-US" b="1" baseline="-25000" dirty="0" err="1" smtClean="0"/>
              <a:t>a,b</a:t>
            </a:r>
            <a:r>
              <a:rPr lang="en-US" b="1" baseline="-25000" dirty="0" smtClean="0"/>
              <a:t>}</a:t>
            </a:r>
            <a:r>
              <a:rPr lang="en-US" dirty="0" smtClean="0"/>
              <a:t> [H(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)- H(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 |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)] = </a:t>
            </a:r>
            <a:r>
              <a:rPr lang="en-US" b="1" dirty="0" smtClean="0"/>
              <a:t>E</a:t>
            </a:r>
            <a:r>
              <a:rPr lang="en-US" b="1" baseline="-25000" dirty="0" smtClean="0"/>
              <a:t>{</a:t>
            </a:r>
            <a:r>
              <a:rPr lang="en-US" b="1" baseline="-25000" dirty="0" err="1" smtClean="0"/>
              <a:t>a,b</a:t>
            </a:r>
            <a:r>
              <a:rPr lang="en-US" b="1" baseline="-25000" dirty="0" smtClean="0"/>
              <a:t>}</a:t>
            </a:r>
            <a:r>
              <a:rPr lang="en-US" dirty="0" smtClean="0"/>
              <a:t> [I(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 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dirty="0" smtClean="0"/>
              <a:t>)]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By Global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54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Suppose an SDP solution has global correlation &gt; </a:t>
            </a:r>
            <a:r>
              <a:rPr lang="el-GR" sz="2400" dirty="0" smtClean="0"/>
              <a:t>ε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Then we sample and condition on the value of a </a:t>
            </a:r>
            <a:r>
              <a:rPr lang="en-US" sz="2400" dirty="0" smtClean="0"/>
              <a:t>random vertex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Average entropy drops by </a:t>
            </a:r>
            <a:r>
              <a:rPr lang="el-GR" sz="2400" dirty="0" smtClean="0"/>
              <a:t>ε</a:t>
            </a:r>
            <a:r>
              <a:rPr lang="en-US" sz="2400" dirty="0" smtClean="0"/>
              <a:t>	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4191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04800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global correlation always remains &gt; </a:t>
            </a:r>
            <a:r>
              <a:rPr lang="el-GR" sz="2400" dirty="0" smtClean="0"/>
              <a:t>ε</a:t>
            </a:r>
            <a:r>
              <a:rPr lang="en-US" sz="2400" dirty="0" smtClean="0"/>
              <a:t>,  </a:t>
            </a:r>
          </a:p>
          <a:p>
            <a:r>
              <a:rPr lang="en-US" sz="2400" dirty="0" smtClean="0"/>
              <a:t>	then after 1/</a:t>
            </a:r>
            <a:r>
              <a:rPr lang="el-GR" sz="2400" dirty="0" smtClean="0"/>
              <a:t> ε</a:t>
            </a:r>
            <a:r>
              <a:rPr lang="en-US" sz="2400" dirty="0" smtClean="0"/>
              <a:t> conditionings, the average entropy  ≈ 0</a:t>
            </a:r>
          </a:p>
          <a:p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    The variables are almost frozen,  and the conditioned</a:t>
            </a:r>
            <a:r>
              <a:rPr lang="en-US" sz="2400" dirty="0" smtClean="0"/>
              <a:t> SDP solution is nearly integral.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919008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Corollary</a:t>
            </a:r>
          </a:p>
          <a:p>
            <a:r>
              <a:rPr lang="en-US" sz="2400" dirty="0" smtClean="0"/>
              <a:t>Within O(1/</a:t>
            </a:r>
            <a:r>
              <a:rPr lang="el-GR" sz="2400" dirty="0" smtClean="0"/>
              <a:t> ε</a:t>
            </a:r>
            <a:r>
              <a:rPr lang="en-US" sz="2400" dirty="0" smtClean="0"/>
              <a:t>) conditionings, the global correlation of the SDP solution becomes &lt; </a:t>
            </a:r>
            <a:r>
              <a:rPr lang="el-GR" sz="2400" dirty="0" smtClean="0"/>
              <a:t>ε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 Max Bisection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1047262" y="3037952"/>
            <a:ext cx="547077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V="1">
            <a:off x="1434681" y="3202075"/>
            <a:ext cx="875323" cy="551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164582" y="3242548"/>
            <a:ext cx="656492" cy="689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1045029" y="3259016"/>
            <a:ext cx="1792514" cy="32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045029" y="3587262"/>
            <a:ext cx="1240971" cy="93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2148114" y="3641970"/>
            <a:ext cx="1378857" cy="273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995575" y="3330611"/>
            <a:ext cx="1477108" cy="89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053722" y="3168720"/>
            <a:ext cx="601785" cy="344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1596571" y="2602524"/>
            <a:ext cx="1516743" cy="43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976086" y="3532554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17057" y="44625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13314" y="298547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458029" y="3587262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630714" y="37513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079171" y="3860801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803400" y="3368431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699657" y="320430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527629" y="2985478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044371" y="2557585"/>
            <a:ext cx="137886" cy="10941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079171" y="2657231"/>
            <a:ext cx="332417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13971" y="3094893"/>
            <a:ext cx="332417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58686" y="402492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20143" y="3149601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4371" y="353255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06486" y="3313724"/>
            <a:ext cx="249749" cy="22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9" name="Curved Connector 38"/>
          <p:cNvCxnSpPr/>
          <p:nvPr/>
        </p:nvCxnSpPr>
        <p:spPr>
          <a:xfrm rot="5400000">
            <a:off x="648494" y="3847306"/>
            <a:ext cx="3733006" cy="794"/>
          </a:xfrm>
          <a:prstGeom prst="curvedConnector3">
            <a:avLst>
              <a:gd name="adj1" fmla="val 50000"/>
            </a:avLst>
          </a:prstGeom>
          <a:ln w="476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24400" y="1295400"/>
            <a:ext cx="3962400" cy="437042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Max </a:t>
            </a:r>
            <a:r>
              <a:rPr lang="en-US" sz="2400" b="1" dirty="0" smtClean="0"/>
              <a:t>Bisection</a:t>
            </a:r>
            <a:endParaRPr lang="en-US" sz="2400" b="1" dirty="0" smtClean="0"/>
          </a:p>
          <a:p>
            <a:r>
              <a:rPr lang="en-US" sz="2400" b="1" dirty="0" smtClean="0"/>
              <a:t>Input</a:t>
            </a:r>
            <a:r>
              <a:rPr lang="en-US" sz="2400" dirty="0" smtClean="0"/>
              <a:t>: </a:t>
            </a:r>
          </a:p>
          <a:p>
            <a:r>
              <a:rPr lang="en-US" sz="2400" dirty="0" smtClean="0"/>
              <a:t>A weighted graph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Find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A Cut with maximum number/weight of crossing </a:t>
            </a:r>
            <a:r>
              <a:rPr lang="en-US" sz="2400" dirty="0" smtClean="0"/>
              <a:t>edges</a:t>
            </a:r>
          </a:p>
          <a:p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with exactly ½ of the vertices on each side of the cut. </a:t>
            </a:r>
            <a:endParaRPr lang="en-US" sz="2400" dirty="0" smtClean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41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Halfspace</a:t>
            </a:r>
            <a:r>
              <a:rPr lang="en-US" dirty="0" smtClean="0"/>
              <a:t> Rounding?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7200" y="1828800"/>
            <a:ext cx="3962400" cy="3733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2095500" y="2400300"/>
            <a:ext cx="1676400" cy="11430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362200" y="2590800"/>
            <a:ext cx="1676400" cy="12192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1371600" y="4572000"/>
            <a:ext cx="1752600" cy="2286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762000" y="2743200"/>
            <a:ext cx="1600200" cy="10668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362200" y="3810000"/>
            <a:ext cx="1752600" cy="9144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V="1">
            <a:off x="1143000" y="2590800"/>
            <a:ext cx="1828800" cy="60960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1752602" y="1981200"/>
            <a:ext cx="2285998" cy="6096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600201" y="3124201"/>
            <a:ext cx="2971801" cy="1905001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838202" y="2590800"/>
            <a:ext cx="3200398" cy="1524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1600200" y="2209800"/>
            <a:ext cx="2667000" cy="23622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V="1">
            <a:off x="152400" y="3581400"/>
            <a:ext cx="3581400" cy="381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3505201" y="2133600"/>
            <a:ext cx="533401" cy="4572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V="1">
            <a:off x="38101" y="3467101"/>
            <a:ext cx="2743200" cy="129539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7200" y="23622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461392" y="15240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052192" y="23622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994792" y="55626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204592" y="458366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4495800" y="152400"/>
            <a:ext cx="441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800" dirty="0" smtClean="0"/>
              <a:t>Cut the sphere by a random </a:t>
            </a:r>
            <a:r>
              <a:rPr lang="en-US" sz="2800" dirty="0" err="1" smtClean="0"/>
              <a:t>hyperplane</a:t>
            </a:r>
            <a:r>
              <a:rPr lang="en-US" sz="2800" dirty="0" smtClean="0"/>
              <a:t>, and output the induced graph cut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33400" y="2057400"/>
            <a:ext cx="3657600" cy="350520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24400" y="2133600"/>
            <a:ext cx="4267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The expected fraction of vertices on each side of the cut is half.</a:t>
            </a:r>
          </a:p>
          <a:p>
            <a:endParaRPr lang="en-US" sz="2400" dirty="0" smtClean="0"/>
          </a:p>
          <a:p>
            <a:r>
              <a:rPr lang="en-US" sz="2400" dirty="0" smtClean="0"/>
              <a:t>However, the actual number of vertices might always be away from half </a:t>
            </a:r>
          </a:p>
          <a:p>
            <a:r>
              <a:rPr lang="en-US" sz="2400" dirty="0" smtClean="0"/>
              <a:t>	</a:t>
            </a:r>
            <a:r>
              <a:rPr lang="en-US" sz="2400" i="1" dirty="0" smtClean="0"/>
              <a:t>--  no concentration 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81400" y="52578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Independence among random variables </a:t>
            </a:r>
          </a:p>
          <a:p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  Concentration         (Ex:  </a:t>
            </a:r>
            <a:r>
              <a:rPr lang="en-US" dirty="0" err="1" smtClean="0">
                <a:sym typeface="Wingdings" pitchFamily="2" charset="2"/>
              </a:rPr>
              <a:t>Chernoff</a:t>
            </a:r>
            <a:r>
              <a:rPr lang="en-US" dirty="0" smtClean="0">
                <a:sym typeface="Wingdings" pitchFamily="2" charset="2"/>
              </a:rPr>
              <a:t> bounds)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81200" y="6096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Lack of concentration  </a:t>
            </a:r>
            <a:r>
              <a:rPr lang="en-US" dirty="0" smtClean="0">
                <a:sym typeface="Wingdings" pitchFamily="2" charset="2"/>
              </a:rPr>
              <a:t>  lack of independence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Variance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Let Z</a:t>
            </a:r>
            <a:r>
              <a:rPr lang="en-US" baseline="-25000" dirty="0" smtClean="0"/>
              <a:t>1</a:t>
            </a:r>
            <a:r>
              <a:rPr lang="en-US" dirty="0" smtClean="0"/>
              <a:t> , Z</a:t>
            </a:r>
            <a:r>
              <a:rPr lang="en-US" baseline="-25000" dirty="0" smtClean="0"/>
              <a:t>2</a:t>
            </a:r>
            <a:r>
              <a:rPr lang="en-US" dirty="0" smtClean="0"/>
              <a:t> , .. Z</a:t>
            </a:r>
            <a:r>
              <a:rPr lang="en-US" baseline="-25000" dirty="0" smtClean="0"/>
              <a:t>n</a:t>
            </a:r>
            <a:r>
              <a:rPr lang="en-US" dirty="0" smtClean="0"/>
              <a:t> denote the random projections,</a:t>
            </a:r>
          </a:p>
          <a:p>
            <a:pPr>
              <a:buNone/>
            </a:pPr>
            <a:r>
              <a:rPr lang="en-US" dirty="0" smtClean="0"/>
              <a:t>Suppose the rounding function is F : R </a:t>
            </a:r>
            <a:r>
              <a:rPr lang="en-US" dirty="0" smtClean="0">
                <a:sym typeface="Wingdings" pitchFamily="2" charset="2"/>
              </a:rPr>
              <a:t> [0,1]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Fraction of vertices on one side of the cut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=  E</a:t>
            </a:r>
            <a:r>
              <a:rPr lang="en-US" baseline="-25000" dirty="0" smtClean="0"/>
              <a:t>{a}</a:t>
            </a:r>
            <a:r>
              <a:rPr lang="en-US" dirty="0" smtClean="0"/>
              <a:t> [F(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a</a:t>
            </a:r>
            <a:r>
              <a:rPr lang="en-US" dirty="0" smtClean="0"/>
              <a:t>)]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Variance of this random variable=</a:t>
            </a:r>
          </a:p>
          <a:p>
            <a:pPr>
              <a:buNone/>
            </a:pPr>
            <a:r>
              <a:rPr lang="en-US" dirty="0" smtClean="0"/>
              <a:t>	 E</a:t>
            </a:r>
            <a:r>
              <a:rPr lang="en-US" baseline="-25000" dirty="0" smtClean="0"/>
              <a:t>Z</a:t>
            </a:r>
            <a:r>
              <a:rPr lang="en-US" dirty="0" smtClean="0"/>
              <a:t> [  E</a:t>
            </a:r>
            <a:r>
              <a:rPr lang="en-US" baseline="-25000" dirty="0" smtClean="0"/>
              <a:t>{</a:t>
            </a:r>
            <a:r>
              <a:rPr lang="en-US" baseline="-25000" dirty="0" err="1" smtClean="0"/>
              <a:t>a,b</a:t>
            </a:r>
            <a:r>
              <a:rPr lang="en-US" baseline="-25000" dirty="0" smtClean="0"/>
              <a:t>}</a:t>
            </a:r>
            <a:r>
              <a:rPr lang="en-US" dirty="0" smtClean="0"/>
              <a:t> </a:t>
            </a:r>
            <a:r>
              <a:rPr lang="en-US" dirty="0" smtClean="0"/>
              <a:t>[</a:t>
            </a:r>
            <a:r>
              <a:rPr lang="en-US" dirty="0" smtClean="0"/>
              <a:t>F(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a</a:t>
            </a:r>
            <a:r>
              <a:rPr lang="en-US" dirty="0" smtClean="0"/>
              <a:t>)F(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b</a:t>
            </a:r>
            <a:r>
              <a:rPr lang="en-US" dirty="0" smtClean="0"/>
              <a:t>)] -  </a:t>
            </a:r>
            <a:r>
              <a:rPr lang="en-US" dirty="0" smtClean="0"/>
              <a:t>E</a:t>
            </a:r>
            <a:r>
              <a:rPr lang="en-US" baseline="-25000" dirty="0" smtClean="0"/>
              <a:t>{a}</a:t>
            </a:r>
            <a:r>
              <a:rPr lang="en-US" dirty="0" smtClean="0"/>
              <a:t> [F(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a</a:t>
            </a:r>
            <a:r>
              <a:rPr lang="en-US" dirty="0" smtClean="0"/>
              <a:t>)]E</a:t>
            </a:r>
            <a:r>
              <a:rPr lang="en-US" baseline="-25000" dirty="0" smtClean="0"/>
              <a:t>{b}</a:t>
            </a:r>
            <a:r>
              <a:rPr lang="en-US" dirty="0" smtClean="0"/>
              <a:t> </a:t>
            </a:r>
            <a:r>
              <a:rPr lang="en-US" dirty="0" smtClean="0"/>
              <a:t>[</a:t>
            </a:r>
            <a:r>
              <a:rPr lang="en-US" dirty="0" smtClean="0"/>
              <a:t>F(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b</a:t>
            </a:r>
            <a:r>
              <a:rPr lang="en-US" dirty="0" smtClean="0"/>
              <a:t>)]  ]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=         E</a:t>
            </a:r>
            <a:r>
              <a:rPr lang="en-US" baseline="-25000" dirty="0" smtClean="0"/>
              <a:t>{</a:t>
            </a:r>
            <a:r>
              <a:rPr lang="en-US" baseline="-25000" dirty="0" err="1" smtClean="0"/>
              <a:t>a,b</a:t>
            </a:r>
            <a:r>
              <a:rPr lang="en-US" baseline="-25000" dirty="0" smtClean="0"/>
              <a:t>}</a:t>
            </a:r>
            <a:r>
              <a:rPr lang="en-US" dirty="0" smtClean="0"/>
              <a:t> [  Covariance(F(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a</a:t>
            </a:r>
            <a:r>
              <a:rPr lang="en-US" dirty="0" smtClean="0"/>
              <a:t>), F(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b</a:t>
            </a:r>
            <a:r>
              <a:rPr lang="en-US" dirty="0" smtClean="0"/>
              <a:t>))  ]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Low global correlation </a:t>
            </a:r>
            <a:r>
              <a:rPr lang="en-US" dirty="0" smtClean="0">
                <a:sym typeface="Wingdings" pitchFamily="2" charset="2"/>
              </a:rPr>
              <a:t>  E</a:t>
            </a:r>
            <a:r>
              <a:rPr lang="en-US" baseline="-25000" dirty="0" smtClean="0">
                <a:sym typeface="Wingdings" pitchFamily="2" charset="2"/>
              </a:rPr>
              <a:t>{</a:t>
            </a:r>
            <a:r>
              <a:rPr lang="en-US" baseline="-25000" dirty="0" err="1" smtClean="0">
                <a:sym typeface="Wingdings" pitchFamily="2" charset="2"/>
              </a:rPr>
              <a:t>a,b</a:t>
            </a:r>
            <a:r>
              <a:rPr lang="en-US" baseline="-25000" dirty="0" smtClean="0">
                <a:sym typeface="Wingdings" pitchFamily="2" charset="2"/>
              </a:rPr>
              <a:t>}</a:t>
            </a:r>
            <a:r>
              <a:rPr lang="en-US" dirty="0" smtClean="0">
                <a:sym typeface="Wingdings" pitchFamily="2" charset="2"/>
              </a:rPr>
              <a:t> [I(</a:t>
            </a:r>
            <a:r>
              <a:rPr lang="en-US" dirty="0" err="1" smtClean="0">
                <a:sym typeface="Wingdings" pitchFamily="2" charset="2"/>
              </a:rPr>
              <a:t>Z</a:t>
            </a:r>
            <a:r>
              <a:rPr lang="en-US" baseline="-25000" dirty="0" err="1" smtClean="0">
                <a:sym typeface="Wingdings" pitchFamily="2" charset="2"/>
              </a:rPr>
              <a:t>a</a:t>
            </a:r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,</a:t>
            </a:r>
            <a:r>
              <a:rPr lang="en-US" dirty="0" err="1" smtClean="0"/>
              <a:t>Z</a:t>
            </a:r>
            <a:r>
              <a:rPr lang="en-US" baseline="-25000" dirty="0" err="1" smtClean="0"/>
              <a:t>b</a:t>
            </a:r>
            <a:r>
              <a:rPr lang="en-US" dirty="0" smtClean="0"/>
              <a:t>)] is small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dirty="0" smtClean="0">
                <a:sym typeface="Wingdings" pitchFamily="2" charset="2"/>
              </a:rPr>
              <a:t> the above variance is small.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CSPs with Global Cardinality Constraint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52400" y="1371600"/>
            <a:ext cx="8839200" cy="1752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[R, Tan 2011]</a:t>
            </a:r>
            <a:endParaRPr lang="en-US" sz="2400" dirty="0" smtClean="0">
              <a:solidFill>
                <a:srgbClr val="0070C0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Given an instance of </a:t>
            </a:r>
            <a:r>
              <a:rPr lang="en-US" sz="2800" dirty="0" smtClean="0">
                <a:solidFill>
                  <a:schemeClr val="tx1"/>
                </a:solidFill>
              </a:rPr>
              <a:t>Max Bisection/Min Bisection </a:t>
            </a:r>
            <a:r>
              <a:rPr lang="en-US" sz="2800" dirty="0" smtClean="0">
                <a:solidFill>
                  <a:schemeClr val="tx1"/>
                </a:solidFill>
              </a:rPr>
              <a:t>with value </a:t>
            </a:r>
            <a:r>
              <a:rPr lang="en-US" sz="2800" dirty="0" smtClean="0">
                <a:solidFill>
                  <a:srgbClr val="C00000"/>
                </a:solidFill>
              </a:rPr>
              <a:t>1-</a:t>
            </a:r>
            <a:r>
              <a:rPr lang="el-GR" sz="2800" dirty="0" smtClean="0">
                <a:solidFill>
                  <a:srgbClr val="C00000"/>
                </a:solidFill>
              </a:rPr>
              <a:t>ε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i="1" dirty="0" smtClean="0">
                <a:solidFill>
                  <a:schemeClr val="tx1"/>
                </a:solidFill>
              </a:rPr>
              <a:t>there </a:t>
            </a:r>
            <a:r>
              <a:rPr lang="en-US" sz="2800" i="1" dirty="0" smtClean="0">
                <a:solidFill>
                  <a:schemeClr val="tx1"/>
                </a:solidFill>
              </a:rPr>
              <a:t>is an algorithm </a:t>
            </a:r>
            <a:r>
              <a:rPr lang="en-US" sz="2800" i="1" dirty="0" smtClean="0">
                <a:solidFill>
                  <a:schemeClr val="tx1"/>
                </a:solidFill>
              </a:rPr>
              <a:t>running in </a:t>
            </a:r>
            <a:r>
              <a:rPr lang="en-US" sz="2800" i="1" dirty="0" smtClean="0">
                <a:solidFill>
                  <a:schemeClr val="tx1"/>
                </a:solidFill>
              </a:rPr>
              <a:t>time </a:t>
            </a:r>
            <a:r>
              <a:rPr lang="en-US" sz="2800" i="1" dirty="0" err="1" smtClean="0">
                <a:solidFill>
                  <a:srgbClr val="C00000"/>
                </a:solidFill>
              </a:rPr>
              <a:t>n</a:t>
            </a:r>
            <a:r>
              <a:rPr lang="en-US" sz="2800" i="1" baseline="30000" dirty="0" err="1" smtClean="0">
                <a:solidFill>
                  <a:srgbClr val="C00000"/>
                </a:solidFill>
              </a:rPr>
              <a:t>poly</a:t>
            </a:r>
            <a:r>
              <a:rPr lang="en-US" sz="2800" i="1" baseline="30000" dirty="0" smtClean="0">
                <a:solidFill>
                  <a:srgbClr val="C00000"/>
                </a:solidFill>
              </a:rPr>
              <a:t>(1/</a:t>
            </a:r>
            <a:r>
              <a:rPr lang="el-GR" sz="2800" i="1" baseline="30000" dirty="0" smtClean="0">
                <a:solidFill>
                  <a:srgbClr val="C00000"/>
                </a:solidFill>
              </a:rPr>
              <a:t>ε</a:t>
            </a:r>
            <a:r>
              <a:rPr lang="en-US" sz="2800" i="1" baseline="30000" dirty="0" smtClean="0">
                <a:solidFill>
                  <a:srgbClr val="C00000"/>
                </a:solidFill>
              </a:rPr>
              <a:t>)</a:t>
            </a:r>
            <a:r>
              <a:rPr lang="en-US" sz="2800" i="1" dirty="0" smtClean="0">
                <a:solidFill>
                  <a:schemeClr val="tx1"/>
                </a:solidFill>
              </a:rPr>
              <a:t> that finds </a:t>
            </a:r>
            <a:r>
              <a:rPr lang="en-US" sz="2800" i="1" dirty="0" smtClean="0">
                <a:solidFill>
                  <a:schemeClr val="tx1"/>
                </a:solidFill>
              </a:rPr>
              <a:t>a solution of value </a:t>
            </a:r>
            <a:r>
              <a:rPr lang="en-US" sz="2800" i="1" dirty="0" smtClean="0">
                <a:solidFill>
                  <a:srgbClr val="C00000"/>
                </a:solidFill>
              </a:rPr>
              <a:t>1-O(</a:t>
            </a:r>
            <a:r>
              <a:rPr lang="el-GR" sz="2800" i="1" dirty="0" smtClean="0">
                <a:solidFill>
                  <a:srgbClr val="C00000"/>
                </a:solidFill>
              </a:rPr>
              <a:t>ε</a:t>
            </a:r>
            <a:r>
              <a:rPr lang="en-US" sz="2800" i="1" baseline="30000" dirty="0" smtClean="0">
                <a:solidFill>
                  <a:srgbClr val="C00000"/>
                </a:solidFill>
              </a:rPr>
              <a:t>1/2</a:t>
            </a:r>
            <a:r>
              <a:rPr lang="en-US" sz="2800" i="1" dirty="0" smtClean="0">
                <a:solidFill>
                  <a:srgbClr val="C00000"/>
                </a:solidFill>
              </a:rPr>
              <a:t>)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4191000"/>
            <a:ext cx="8839200" cy="2514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 smtClean="0">
                <a:solidFill>
                  <a:srgbClr val="0070C0"/>
                </a:solidFill>
              </a:rPr>
              <a:t>[</a:t>
            </a:r>
            <a:r>
              <a:rPr lang="en-US" sz="2000" dirty="0" smtClean="0">
                <a:solidFill>
                  <a:srgbClr val="0070C0"/>
                </a:solidFill>
              </a:rPr>
              <a:t>R, </a:t>
            </a:r>
            <a:r>
              <a:rPr lang="en-US" sz="2000" dirty="0" smtClean="0">
                <a:solidFill>
                  <a:srgbClr val="0070C0"/>
                </a:solidFill>
              </a:rPr>
              <a:t>Tan 2011]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For every CSP with global cardinality constraint, there is a corresponding dictatorship test whose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Soundness/Completeness =  Integrality gap of </a:t>
            </a:r>
            <a:r>
              <a:rPr lang="en-US" sz="2400" dirty="0" smtClean="0">
                <a:solidFill>
                  <a:srgbClr val="C00000"/>
                </a:solidFill>
              </a:rPr>
              <a:t>poly(1/</a:t>
            </a:r>
            <a:r>
              <a:rPr lang="el-GR" sz="2400" i="1" dirty="0" smtClean="0">
                <a:solidFill>
                  <a:srgbClr val="C00000"/>
                </a:solidFill>
              </a:rPr>
              <a:t> </a:t>
            </a:r>
            <a:r>
              <a:rPr lang="el-GR" sz="2400" i="1" dirty="0" smtClean="0">
                <a:solidFill>
                  <a:srgbClr val="C00000"/>
                </a:solidFill>
              </a:rPr>
              <a:t>ε</a:t>
            </a:r>
            <a:r>
              <a:rPr lang="en-US" sz="2400" i="1" dirty="0" smtClean="0">
                <a:solidFill>
                  <a:srgbClr val="C00000"/>
                </a:solidFill>
              </a:rPr>
              <a:t>) </a:t>
            </a:r>
            <a:r>
              <a:rPr lang="en-US" sz="2400" i="1" dirty="0" smtClean="0">
                <a:solidFill>
                  <a:schemeClr val="tx1"/>
                </a:solidFill>
              </a:rPr>
              <a:t>- round </a:t>
            </a:r>
            <a:r>
              <a:rPr lang="en-US" sz="2400" i="1" dirty="0" err="1" smtClean="0">
                <a:solidFill>
                  <a:schemeClr val="tx1"/>
                </a:solidFill>
              </a:rPr>
              <a:t>Lasserre</a:t>
            </a:r>
            <a:r>
              <a:rPr lang="en-US" sz="2400" i="1" dirty="0" smtClean="0">
                <a:solidFill>
                  <a:schemeClr val="tx1"/>
                </a:solidFill>
              </a:rPr>
              <a:t> SDP.</a:t>
            </a:r>
            <a:endParaRPr lang="en-US" sz="2400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Application:  2-CSPs on ``expanding instances”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00200"/>
            <a:ext cx="4953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Locally, the constraints of the CSP introduce correlations among the variables.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If the graph is a sufficiently good expander, these local correlations must translate in to global correlations.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4800" y="2057400"/>
            <a:ext cx="2819400" cy="3657600"/>
            <a:chOff x="685800" y="1524000"/>
            <a:chExt cx="3115418" cy="3505200"/>
          </a:xfrm>
        </p:grpSpPr>
        <p:cxnSp>
          <p:nvCxnSpPr>
            <p:cNvPr id="5" name="Straight Connector 4"/>
            <p:cNvCxnSpPr/>
            <p:nvPr/>
          </p:nvCxnSpPr>
          <p:spPr>
            <a:xfrm rot="5400000" flipH="1" flipV="1">
              <a:off x="1047262" y="3037952"/>
              <a:ext cx="547077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V="1">
              <a:off x="1434681" y="3202075"/>
              <a:ext cx="875323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2164582" y="3242548"/>
              <a:ext cx="656492" cy="689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 flipV="1">
              <a:off x="1045029" y="3259016"/>
              <a:ext cx="1792514" cy="328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45029" y="3587262"/>
              <a:ext cx="1240971" cy="930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 flipV="1">
              <a:off x="2148114" y="3641970"/>
              <a:ext cx="1378857" cy="273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995575" y="3330611"/>
              <a:ext cx="1477108" cy="896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3053722" y="3168720"/>
              <a:ext cx="601785" cy="3447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 flipV="1">
              <a:off x="1596571" y="2602524"/>
              <a:ext cx="1516743" cy="437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976086" y="3532554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217057" y="4462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113314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458029" y="3587262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630714" y="37513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079171" y="386080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803400" y="336843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699657" y="320430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27629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44371" y="2557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79171" y="2657231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13971" y="3094893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58686" y="40249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20143" y="3149601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44371" y="353255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06486" y="33137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30" name="Curved Connector 29"/>
            <p:cNvCxnSpPr/>
            <p:nvPr/>
          </p:nvCxnSpPr>
          <p:spPr>
            <a:xfrm rot="5400000">
              <a:off x="457200" y="2590800"/>
              <a:ext cx="3505200" cy="1371600"/>
            </a:xfrm>
            <a:prstGeom prst="curvedConnector3">
              <a:avLst>
                <a:gd name="adj1" fmla="val 56000"/>
              </a:avLst>
            </a:prstGeom>
            <a:ln w="47625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858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74714" y="2678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28800" y="3124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09800" y="45074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429000" y="37454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0400" y="28194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67000" y="38216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33600" y="38978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24200" y="23622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8200" y="1752600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1</a:t>
              </a:r>
              <a:endParaRPr lang="en-US" sz="32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00400" y="1686580"/>
              <a:ext cx="518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-1</a:t>
              </a:r>
              <a:endParaRPr lang="en-US" sz="3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Box 89"/>
          <p:cNvSpPr txBox="1"/>
          <p:nvPr/>
        </p:nvSpPr>
        <p:spPr>
          <a:xfrm>
            <a:off x="4419600" y="3276600"/>
            <a:ext cx="4495800" cy="338554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Semidefinite</a:t>
            </a:r>
            <a:r>
              <a:rPr lang="en-US" sz="2400" b="1" dirty="0" smtClean="0"/>
              <a:t> Program:</a:t>
            </a:r>
          </a:p>
          <a:p>
            <a:pPr algn="r"/>
            <a:r>
              <a:rPr lang="en-US" sz="2000" dirty="0" smtClean="0">
                <a:solidFill>
                  <a:srgbClr val="0070C0"/>
                </a:solidFill>
              </a:rPr>
              <a:t>[</a:t>
            </a:r>
            <a:r>
              <a:rPr lang="en-US" sz="2000" dirty="0" err="1" smtClean="0">
                <a:solidFill>
                  <a:srgbClr val="0070C0"/>
                </a:solidFill>
              </a:rPr>
              <a:t>Goemans</a:t>
            </a:r>
            <a:r>
              <a:rPr lang="en-US" sz="2000" dirty="0" smtClean="0">
                <a:solidFill>
                  <a:srgbClr val="0070C0"/>
                </a:solidFill>
              </a:rPr>
              <a:t>-Williamson 94]</a:t>
            </a:r>
          </a:p>
          <a:p>
            <a:r>
              <a:rPr lang="en-US" sz="2400" dirty="0" err="1" smtClean="0"/>
              <a:t>Embedd</a:t>
            </a:r>
            <a:r>
              <a:rPr lang="en-US" sz="2400" dirty="0" smtClean="0"/>
              <a:t> the graph on the </a:t>
            </a:r>
          </a:p>
          <a:p>
            <a:r>
              <a:rPr lang="en-US" sz="2400" b="1" dirty="0" smtClean="0"/>
              <a:t>    N </a:t>
            </a:r>
            <a:r>
              <a:rPr lang="en-US" sz="2400" dirty="0" smtClean="0"/>
              <a:t>- dimensional unit ball,  </a:t>
            </a:r>
          </a:p>
          <a:p>
            <a:r>
              <a:rPr lang="en-US" sz="2400" dirty="0" smtClean="0"/>
              <a:t>Maximizing </a:t>
            </a:r>
          </a:p>
          <a:p>
            <a:endParaRPr lang="en-US" dirty="0" smtClean="0"/>
          </a:p>
          <a:p>
            <a:r>
              <a:rPr lang="en-US" sz="4000" dirty="0" smtClean="0"/>
              <a:t>¼ (</a:t>
            </a:r>
            <a:r>
              <a:rPr lang="en-US" sz="2400" dirty="0" smtClean="0"/>
              <a:t>Average  Squared Length 	of the edges</a:t>
            </a:r>
            <a:r>
              <a:rPr lang="en-US" sz="3600" dirty="0" smtClean="0"/>
              <a:t>)</a:t>
            </a:r>
            <a:endParaRPr lang="en-US" sz="2400" dirty="0" smtClean="0"/>
          </a:p>
        </p:txBody>
      </p:sp>
      <p:grpSp>
        <p:nvGrpSpPr>
          <p:cNvPr id="3" name="Group 45"/>
          <p:cNvGrpSpPr/>
          <p:nvPr/>
        </p:nvGrpSpPr>
        <p:grpSpPr>
          <a:xfrm>
            <a:off x="4419600" y="3352800"/>
            <a:ext cx="4495800" cy="2667000"/>
            <a:chOff x="4114800" y="1219200"/>
            <a:chExt cx="4495800" cy="2667000"/>
          </a:xfrm>
        </p:grpSpPr>
        <p:graphicFrame>
          <p:nvGraphicFramePr>
            <p:cNvPr id="38916" name="Object 4"/>
            <p:cNvGraphicFramePr>
              <a:graphicFrameLocks noChangeAspect="1"/>
            </p:cNvGraphicFramePr>
            <p:nvPr/>
          </p:nvGraphicFramePr>
          <p:xfrm>
            <a:off x="5526087" y="2895600"/>
            <a:ext cx="2322513" cy="868363"/>
          </p:xfrm>
          <a:graphic>
            <a:graphicData uri="http://schemas.openxmlformats.org/presentationml/2006/ole">
              <p:oleObj spid="_x0000_s4098" name="Equation" r:id="rId4" imgW="1155600" imgH="431640" progId="Equation.3">
                <p:embed/>
              </p:oleObj>
            </a:graphicData>
          </a:graphic>
        </p:graphicFrame>
        <p:sp>
          <p:nvSpPr>
            <p:cNvPr id="42" name="Content Placeholder 2"/>
            <p:cNvSpPr txBox="1">
              <a:spLocks/>
            </p:cNvSpPr>
            <p:nvPr/>
          </p:nvSpPr>
          <p:spPr>
            <a:xfrm>
              <a:off x="4114800" y="1219200"/>
              <a:ext cx="4495800" cy="2667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vert="horz" lIns="91440" tIns="45720" rIns="91440" bIns="45720" rtlCol="0">
              <a:normAutofit fontScale="70000" lnSpcReduction="20000"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Semidefinite</a:t>
              </a:r>
              <a:r>
                <a:rPr kumimoji="0" lang="en-US" sz="34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Program</a:t>
              </a:r>
            </a:p>
            <a:p>
              <a:pPr marL="342900" marR="0" lvl="0" indent="-34290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[</a:t>
              </a:r>
              <a:r>
                <a:rPr kumimoji="0" lang="en-US" sz="3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Goemans</a:t>
              </a: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-Williamson 94]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Variables :   </a:t>
              </a: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v</a:t>
              </a:r>
              <a:r>
                <a:rPr kumimoji="0" lang="en-US" sz="32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, v</a:t>
              </a:r>
              <a:r>
                <a:rPr kumimoji="0" lang="en-US" sz="32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… </a:t>
              </a:r>
              <a:r>
                <a:rPr kumimoji="0" lang="en-US" sz="32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v</a:t>
              </a:r>
              <a:r>
                <a:rPr kumimoji="0" lang="en-US" sz="3200" b="1" i="0" u="none" strike="noStrike" kern="1200" cap="none" spc="0" normalizeH="0" baseline="-2500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</a:t>
              </a: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</a:p>
            <a:p>
              <a:pPr marL="342900" lvl="0" indent="-342900">
                <a:spcBef>
                  <a:spcPct val="20000"/>
                </a:spcBef>
              </a:pP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		</a:t>
              </a:r>
              <a:r>
                <a:rPr lang="en-US" sz="3200" b="1" noProof="0" dirty="0" smtClean="0">
                  <a:solidFill>
                    <a:srgbClr val="C00000"/>
                  </a:solidFill>
                </a:rPr>
                <a:t>       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|</a:t>
              </a: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v</a:t>
              </a:r>
              <a:r>
                <a:rPr kumimoji="0" lang="en-US" sz="32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|</a:t>
              </a:r>
              <a:r>
                <a:rPr lang="en-US" sz="3200" b="1" baseline="30000" dirty="0" smtClean="0">
                  <a:solidFill>
                    <a:srgbClr val="C00000"/>
                  </a:solidFill>
                </a:rPr>
                <a:t>2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 </a:t>
              </a: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= 1</a:t>
              </a:r>
            </a:p>
            <a:p>
              <a:pPr marL="342900" lvl="0" indent="-342900">
                <a:spcBef>
                  <a:spcPct val="20000"/>
                </a:spcBef>
              </a:pPr>
              <a:endPara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Maximize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MaxCut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 flipH="1" flipV="1">
            <a:off x="835504" y="2239734"/>
            <a:ext cx="451933" cy="458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6200000" flipV="1">
            <a:off x="1158589" y="2375314"/>
            <a:ext cx="723093" cy="458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1764975" y="2408368"/>
            <a:ext cx="542319" cy="573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V="1">
            <a:off x="832137" y="2423874"/>
            <a:ext cx="1490665" cy="271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832137" y="2695034"/>
            <a:ext cx="1031999" cy="768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1749469" y="2740227"/>
            <a:ext cx="1146666" cy="225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626693" y="2480545"/>
            <a:ext cx="1220220" cy="74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2504239" y="2348331"/>
            <a:ext cx="497127" cy="286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1290803" y="1881555"/>
            <a:ext cx="1261332" cy="361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74804" y="2649840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806802" y="3418127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52135" y="2197908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38802" y="2695034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0802" y="2830614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692136" y="2921001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462803" y="2514260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208135" y="2378681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233470" y="2197908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494802" y="1844431"/>
            <a:ext cx="114667" cy="90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692136" y="1926747"/>
            <a:ext cx="276440" cy="182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9470" y="2288294"/>
            <a:ext cx="276440" cy="182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76137" y="3056581"/>
            <a:ext cx="207693" cy="182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24135" y="2333488"/>
            <a:ext cx="207693" cy="182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94802" y="2649840"/>
            <a:ext cx="207693" cy="182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80136" y="2469068"/>
            <a:ext cx="207693" cy="182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9" name="Curved Connector 28"/>
          <p:cNvCxnSpPr/>
          <p:nvPr/>
        </p:nvCxnSpPr>
        <p:spPr>
          <a:xfrm rot="5400000">
            <a:off x="352967" y="1868085"/>
            <a:ext cx="2895600" cy="1140631"/>
          </a:xfrm>
          <a:prstGeom prst="curvedConnector3">
            <a:avLst>
              <a:gd name="adj1" fmla="val 56000"/>
            </a:avLst>
          </a:prstGeom>
          <a:ln w="476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3400" y="2627243"/>
            <a:ext cx="250884" cy="305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106305" y="1944456"/>
            <a:ext cx="250884" cy="305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483926" y="2312504"/>
            <a:ext cx="250884" cy="305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800767" y="3455204"/>
            <a:ext cx="309539" cy="305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814661" y="2825726"/>
            <a:ext cx="309539" cy="305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24556" y="2060713"/>
            <a:ext cx="309539" cy="305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180978" y="2888674"/>
            <a:ext cx="309539" cy="305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737399" y="2951621"/>
            <a:ext cx="309539" cy="305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561188" y="1683026"/>
            <a:ext cx="309539" cy="305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60137" y="1179443"/>
            <a:ext cx="326868" cy="483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</a:t>
            </a:r>
            <a:endParaRPr lang="en-US" sz="3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624556" y="1124905"/>
            <a:ext cx="430848" cy="483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-1</a:t>
            </a:r>
            <a:endParaRPr lang="en-US" sz="32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419600" y="1676400"/>
            <a:ext cx="4495800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Max Cut Problem</a:t>
            </a:r>
          </a:p>
          <a:p>
            <a:r>
              <a:rPr lang="en-US" sz="2400" dirty="0" smtClean="0"/>
              <a:t>Given a graph G,</a:t>
            </a:r>
          </a:p>
          <a:p>
            <a:r>
              <a:rPr lang="en-US" sz="2400" dirty="0" smtClean="0"/>
              <a:t>Find a cut that maximizes the number of crossing edges</a:t>
            </a:r>
            <a:endParaRPr lang="en-US" sz="2400" dirty="0"/>
          </a:p>
        </p:txBody>
      </p:sp>
      <p:grpSp>
        <p:nvGrpSpPr>
          <p:cNvPr id="39" name="Group 87"/>
          <p:cNvGrpSpPr/>
          <p:nvPr/>
        </p:nvGrpSpPr>
        <p:grpSpPr>
          <a:xfrm>
            <a:off x="990600" y="4419600"/>
            <a:ext cx="1905000" cy="2133600"/>
            <a:chOff x="533400" y="4419600"/>
            <a:chExt cx="2209800" cy="2438400"/>
          </a:xfrm>
        </p:grpSpPr>
        <p:sp>
          <p:nvSpPr>
            <p:cNvPr id="68" name="Oval 67"/>
            <p:cNvSpPr/>
            <p:nvPr/>
          </p:nvSpPr>
          <p:spPr>
            <a:xfrm>
              <a:off x="609600" y="4555156"/>
              <a:ext cx="2109355" cy="2074244"/>
            </a:xfrm>
            <a:prstGeom prst="ellipse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56"/>
            <p:cNvGrpSpPr/>
            <p:nvPr/>
          </p:nvGrpSpPr>
          <p:grpSpPr>
            <a:xfrm>
              <a:off x="533400" y="4419600"/>
              <a:ext cx="2209800" cy="2438400"/>
              <a:chOff x="457200" y="1524000"/>
              <a:chExt cx="4114800" cy="4407932"/>
            </a:xfrm>
          </p:grpSpPr>
          <p:cxnSp>
            <p:nvCxnSpPr>
              <p:cNvPr id="70" name="Straight Arrow Connector 69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 flipV="1">
                <a:off x="838202" y="2590800"/>
                <a:ext cx="3200398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V="1">
                <a:off x="152400" y="3581400"/>
                <a:ext cx="3581400" cy="38099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extBox 82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</p:grpSp>
      <p:sp>
        <p:nvSpPr>
          <p:cNvPr id="89" name="Down Arrow 88"/>
          <p:cNvSpPr/>
          <p:nvPr/>
        </p:nvSpPr>
        <p:spPr>
          <a:xfrm>
            <a:off x="1752600" y="38862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43" grpId="0"/>
      <p:bldP spid="44" grpId="0"/>
      <p:bldP spid="8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Low-Rank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600201"/>
            <a:ext cx="5029200" cy="2057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If the adjacency matrix of the graph is “low rank” – approximated by few </a:t>
            </a:r>
            <a:r>
              <a:rPr lang="en-US" dirty="0" err="1" smtClean="0"/>
              <a:t>eigen</a:t>
            </a:r>
            <a:r>
              <a:rPr lang="en-US" dirty="0" smtClean="0"/>
              <a:t> vectors.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822633" y="2896120"/>
            <a:ext cx="570863" cy="499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V="1">
            <a:off x="1150510" y="3067379"/>
            <a:ext cx="913381" cy="499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826212" y="3119160"/>
            <a:ext cx="685035" cy="623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V="1">
            <a:off x="858496" y="3088602"/>
            <a:ext cx="1622195" cy="342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858496" y="3431120"/>
            <a:ext cx="1123058" cy="970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1856769" y="3488207"/>
            <a:ext cx="1247842" cy="2854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616438" y="3225374"/>
            <a:ext cx="1541330" cy="811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2634657" y="3018251"/>
            <a:ext cx="627950" cy="311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1357632" y="2403567"/>
            <a:ext cx="1372626" cy="456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96104" y="3374033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19161" y="4344501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30259" y="2803172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2220" y="3431120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293514" y="3602379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794377" y="3716552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544809" y="3202775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355906" y="3031516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295241" y="2803172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667866" y="2356674"/>
            <a:ext cx="124784" cy="1141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794377" y="2460653"/>
            <a:ext cx="300832" cy="2305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0887" y="2917344"/>
            <a:ext cx="300832" cy="2305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32849" y="3887811"/>
            <a:ext cx="226019" cy="2305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7435" y="2974430"/>
            <a:ext cx="226019" cy="2305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67866" y="3374033"/>
            <a:ext cx="226019" cy="2305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43083" y="3145689"/>
            <a:ext cx="226019" cy="2305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" y="3345490"/>
            <a:ext cx="273021" cy="385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56855" y="2483022"/>
            <a:ext cx="273021" cy="385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567795" y="2947925"/>
            <a:ext cx="273021" cy="385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912594" y="4391335"/>
            <a:ext cx="336851" cy="385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015949" y="3596205"/>
            <a:ext cx="336851" cy="385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809070" y="2629873"/>
            <a:ext cx="336851" cy="385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326352" y="3675718"/>
            <a:ext cx="336851" cy="385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843634" y="3755231"/>
            <a:ext cx="336851" cy="385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740110" y="2152794"/>
            <a:ext cx="336851" cy="385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71319" y="1516690"/>
            <a:ext cx="355709" cy="610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2809070" y="1447800"/>
            <a:ext cx="468863" cy="610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-1</a:t>
            </a:r>
            <a:endParaRPr lang="en-US" sz="3200" b="1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685800" y="4648200"/>
            <a:ext cx="7620000" cy="20574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If the number of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eigen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values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</a:t>
            </a:r>
            <a:r>
              <a:rPr kumimoji="0" lang="el-GR" sz="32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less than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then an SDP solution with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 correlation </a:t>
            </a:r>
            <a:r>
              <a:rPr lang="en-US" sz="3200" dirty="0" smtClean="0">
                <a:solidFill>
                  <a:srgbClr val="C00000"/>
                </a:solidFill>
              </a:rPr>
              <a:t>&gt; </a:t>
            </a:r>
            <a:r>
              <a:rPr lang="el-GR" sz="3200" dirty="0" smtClean="0">
                <a:solidFill>
                  <a:srgbClr val="C00000"/>
                </a:solidFill>
              </a:rPr>
              <a:t>δ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/>
              <a:t> </a:t>
            </a:r>
            <a:r>
              <a:rPr lang="en-US" sz="3200" dirty="0" smtClean="0"/>
              <a:t>has global correlation </a:t>
            </a:r>
            <a:r>
              <a:rPr lang="en-US" sz="3200" dirty="0" smtClean="0">
                <a:solidFill>
                  <a:srgbClr val="C00000"/>
                </a:solidFill>
              </a:rPr>
              <a:t>O(1/d</a:t>
            </a:r>
            <a:r>
              <a:rPr lang="en-US" sz="3200" baseline="300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)</a:t>
            </a:r>
            <a:endParaRPr kumimoji="0" lang="en-US" sz="3200" b="0" i="0" u="none" strike="noStrike" kern="1200" cap="none" spc="0" normalizeH="0" baseline="30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2-CSP on random constraint graphs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2400" y="1447800"/>
            <a:ext cx="8839200" cy="2514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smtClean="0">
                <a:solidFill>
                  <a:srgbClr val="0070C0"/>
                </a:solidFill>
              </a:rPr>
              <a:t>Barak-</a:t>
            </a:r>
            <a:r>
              <a:rPr lang="en-US" sz="2400" dirty="0" err="1" smtClean="0">
                <a:solidFill>
                  <a:srgbClr val="0070C0"/>
                </a:solidFill>
              </a:rPr>
              <a:t>Raghavendra</a:t>
            </a:r>
            <a:r>
              <a:rPr lang="en-US" sz="2400" dirty="0" smtClean="0">
                <a:solidFill>
                  <a:srgbClr val="0070C0"/>
                </a:solidFill>
              </a:rPr>
              <a:t>-</a:t>
            </a:r>
            <a:r>
              <a:rPr lang="en-US" sz="2400" dirty="0" err="1" smtClean="0">
                <a:solidFill>
                  <a:srgbClr val="0070C0"/>
                </a:solidFill>
              </a:rPr>
              <a:t>Steurer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Given </a:t>
            </a:r>
            <a:r>
              <a:rPr lang="en-US" sz="2800" dirty="0" smtClean="0">
                <a:solidFill>
                  <a:schemeClr val="tx1"/>
                </a:solidFill>
              </a:rPr>
              <a:t>an </a:t>
            </a:r>
            <a:r>
              <a:rPr lang="en-US" sz="2800" dirty="0" smtClean="0">
                <a:solidFill>
                  <a:schemeClr val="tx1"/>
                </a:solidFill>
              </a:rPr>
              <a:t>instance of </a:t>
            </a:r>
            <a:r>
              <a:rPr lang="en-US" sz="2800" dirty="0" smtClean="0">
                <a:solidFill>
                  <a:schemeClr val="tx1"/>
                </a:solidFill>
              </a:rPr>
              <a:t>2-CSP </a:t>
            </a:r>
            <a:r>
              <a:rPr lang="en-US" sz="2800" dirty="0" smtClean="0">
                <a:solidFill>
                  <a:schemeClr val="tx1"/>
                </a:solidFill>
              </a:rPr>
              <a:t>whose constraint graph is a degree d random graph,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poly(</a:t>
            </a:r>
            <a:r>
              <a:rPr lang="en-US" sz="2800" dirty="0" smtClean="0">
                <a:solidFill>
                  <a:srgbClr val="C00000"/>
                </a:solidFill>
              </a:rPr>
              <a:t>1/</a:t>
            </a:r>
            <a:r>
              <a:rPr lang="el-GR" sz="2800" dirty="0" smtClean="0">
                <a:solidFill>
                  <a:srgbClr val="C00000"/>
                </a:solidFill>
              </a:rPr>
              <a:t>ε</a:t>
            </a:r>
            <a:r>
              <a:rPr lang="en-US" sz="2800" dirty="0" smtClean="0">
                <a:solidFill>
                  <a:srgbClr val="C00000"/>
                </a:solidFill>
              </a:rPr>
              <a:t>, k, d) </a:t>
            </a:r>
            <a:r>
              <a:rPr lang="en-US" sz="2800" dirty="0" smtClean="0">
                <a:solidFill>
                  <a:schemeClr val="tx1"/>
                </a:solidFill>
              </a:rPr>
              <a:t>round </a:t>
            </a:r>
            <a:r>
              <a:rPr lang="en-US" sz="2800" dirty="0" err="1" smtClean="0">
                <a:solidFill>
                  <a:schemeClr val="tx1"/>
                </a:solidFill>
              </a:rPr>
              <a:t>Lasserre</a:t>
            </a:r>
            <a:r>
              <a:rPr lang="en-US" sz="2800" i="1" dirty="0" smtClean="0">
                <a:solidFill>
                  <a:schemeClr val="tx1"/>
                </a:solidFill>
              </a:rPr>
              <a:t> SDP hierarchy has value </a:t>
            </a:r>
          </a:p>
          <a:p>
            <a:pPr algn="ctr"/>
            <a:r>
              <a:rPr lang="en-US" sz="2800" i="1" dirty="0" smtClean="0">
                <a:solidFill>
                  <a:schemeClr val="tx1"/>
                </a:solidFill>
              </a:rPr>
              <a:t>&lt;</a:t>
            </a:r>
          </a:p>
          <a:p>
            <a:pPr algn="ctr"/>
            <a:r>
              <a:rPr lang="en-US" sz="2800" i="1" dirty="0" smtClean="0">
                <a:solidFill>
                  <a:schemeClr val="tx1"/>
                </a:solidFill>
              </a:rPr>
              <a:t>Optimum +  </a:t>
            </a:r>
            <a:r>
              <a:rPr lang="en-US" sz="2800" i="1" dirty="0" err="1" smtClean="0">
                <a:solidFill>
                  <a:schemeClr val="tx1"/>
                </a:solidFill>
              </a:rPr>
              <a:t>o</a:t>
            </a:r>
            <a:r>
              <a:rPr lang="en-US" sz="2800" i="1" baseline="-25000" dirty="0" err="1" smtClean="0">
                <a:solidFill>
                  <a:schemeClr val="tx1"/>
                </a:solidFill>
              </a:rPr>
              <a:t>d</a:t>
            </a:r>
            <a:r>
              <a:rPr lang="en-US" sz="2800" i="1" dirty="0" smtClean="0">
                <a:solidFill>
                  <a:schemeClr val="tx1"/>
                </a:solidFill>
              </a:rPr>
              <a:t>(1)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endParaRPr lang="en-US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Another Application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52400" y="838200"/>
            <a:ext cx="8839200" cy="2514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Subexponential</a:t>
            </a:r>
            <a:r>
              <a:rPr lang="en-US" sz="2400" b="1" dirty="0" smtClean="0">
                <a:solidFill>
                  <a:schemeClr val="tx1"/>
                </a:solidFill>
              </a:rPr>
              <a:t> Time Algorithm for Unique Games</a:t>
            </a:r>
          </a:p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Arora</a:t>
            </a:r>
            <a:r>
              <a:rPr lang="en-US" sz="2400" dirty="0" smtClean="0">
                <a:solidFill>
                  <a:srgbClr val="0070C0"/>
                </a:solidFill>
              </a:rPr>
              <a:t>-Barak-</a:t>
            </a:r>
            <a:r>
              <a:rPr lang="en-US" sz="2400" dirty="0" err="1" smtClean="0">
                <a:solidFill>
                  <a:srgbClr val="0070C0"/>
                </a:solidFill>
              </a:rPr>
              <a:t>Steurer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Given an instance of Unique Games with value </a:t>
            </a:r>
            <a:r>
              <a:rPr lang="en-US" sz="2800" dirty="0" smtClean="0">
                <a:solidFill>
                  <a:srgbClr val="C00000"/>
                </a:solidFill>
              </a:rPr>
              <a:t>1-</a:t>
            </a:r>
            <a:r>
              <a:rPr lang="el-GR" sz="2800" dirty="0" smtClean="0">
                <a:solidFill>
                  <a:srgbClr val="C00000"/>
                </a:solidFill>
              </a:rPr>
              <a:t>ε</a:t>
            </a:r>
            <a:r>
              <a:rPr lang="en-US" sz="2800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2800" i="1" dirty="0" smtClean="0">
                <a:solidFill>
                  <a:schemeClr val="tx1"/>
                </a:solidFill>
              </a:rPr>
              <a:t>in time </a:t>
            </a:r>
            <a:r>
              <a:rPr lang="en-US" sz="2800" i="1" dirty="0" smtClean="0">
                <a:solidFill>
                  <a:srgbClr val="C00000"/>
                </a:solidFill>
              </a:rPr>
              <a:t>exp(n</a:t>
            </a:r>
            <a:r>
              <a:rPr lang="el-GR" sz="2800" i="1" baseline="30000" dirty="0" smtClean="0">
                <a:solidFill>
                  <a:srgbClr val="C00000"/>
                </a:solidFill>
              </a:rPr>
              <a:t>ε</a:t>
            </a:r>
            <a:r>
              <a:rPr lang="en-US" sz="2800" i="1" dirty="0" smtClean="0">
                <a:solidFill>
                  <a:srgbClr val="C00000"/>
                </a:solidFill>
              </a:rPr>
              <a:t>)</a:t>
            </a:r>
            <a:r>
              <a:rPr lang="en-US" sz="2800" i="1" dirty="0" smtClean="0">
                <a:solidFill>
                  <a:schemeClr val="tx1"/>
                </a:solidFill>
              </a:rPr>
              <a:t>, the algorithm finds a solution of value </a:t>
            </a:r>
            <a:r>
              <a:rPr lang="en-US" sz="2800" i="1" dirty="0" smtClean="0">
                <a:solidFill>
                  <a:srgbClr val="C00000"/>
                </a:solidFill>
              </a:rPr>
              <a:t>1-</a:t>
            </a:r>
            <a:r>
              <a:rPr lang="el-GR" sz="2800" i="1" dirty="0" smtClean="0">
                <a:solidFill>
                  <a:srgbClr val="C00000"/>
                </a:solidFill>
              </a:rPr>
              <a:t>ε</a:t>
            </a:r>
            <a:r>
              <a:rPr lang="en-US" sz="2800" i="1" baseline="30000" dirty="0" smtClean="0">
                <a:solidFill>
                  <a:srgbClr val="C00000"/>
                </a:solidFill>
              </a:rPr>
              <a:t>c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endParaRPr lang="en-US" sz="2800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3429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Used a combination of brute force and spectral decomposition, but no SDPs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152400" y="4191000"/>
            <a:ext cx="8839200" cy="25146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Subexponential</a:t>
            </a:r>
            <a:r>
              <a:rPr lang="en-US" sz="2400" b="1" dirty="0" smtClean="0">
                <a:solidFill>
                  <a:schemeClr val="tx1"/>
                </a:solidFill>
              </a:rPr>
              <a:t> Time Algorithm for Unique Games via SDPs</a:t>
            </a:r>
          </a:p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[Barak-</a:t>
            </a:r>
            <a:r>
              <a:rPr lang="en-US" sz="2400" dirty="0" err="1" smtClean="0">
                <a:solidFill>
                  <a:srgbClr val="0070C0"/>
                </a:solidFill>
              </a:rPr>
              <a:t>Raghavendra</a:t>
            </a:r>
            <a:r>
              <a:rPr lang="en-US" sz="2400" dirty="0" smtClean="0">
                <a:solidFill>
                  <a:srgbClr val="0070C0"/>
                </a:solidFill>
              </a:rPr>
              <a:t>-</a:t>
            </a:r>
            <a:r>
              <a:rPr lang="en-US" sz="2400" dirty="0" err="1" smtClean="0">
                <a:solidFill>
                  <a:srgbClr val="0070C0"/>
                </a:solidFill>
              </a:rPr>
              <a:t>Steurer</a:t>
            </a:r>
            <a:r>
              <a:rPr lang="en-US" sz="2400" dirty="0" smtClean="0">
                <a:solidFill>
                  <a:srgbClr val="0070C0"/>
                </a:solidFill>
              </a:rPr>
              <a:t>] [</a:t>
            </a:r>
            <a:r>
              <a:rPr lang="en-US" sz="2400" dirty="0" err="1" smtClean="0">
                <a:solidFill>
                  <a:srgbClr val="0070C0"/>
                </a:solidFill>
              </a:rPr>
              <a:t>Guruswami-Sinop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  <a:endParaRPr lang="en-US" sz="2400" dirty="0" smtClean="0">
              <a:solidFill>
                <a:srgbClr val="0070C0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Given an instance of Unique Games such that</a:t>
            </a:r>
          </a:p>
          <a:p>
            <a:pPr algn="ctr"/>
            <a:r>
              <a:rPr lang="en-US" sz="2800" i="1" dirty="0" err="1" smtClean="0">
                <a:solidFill>
                  <a:srgbClr val="C00000"/>
                </a:solidFill>
              </a:rPr>
              <a:t>n</a:t>
            </a:r>
            <a:r>
              <a:rPr lang="en-US" sz="2800" i="1" baseline="30000" dirty="0" err="1" smtClean="0">
                <a:solidFill>
                  <a:srgbClr val="C00000"/>
                </a:solidFill>
              </a:rPr>
              <a:t>O</a:t>
            </a:r>
            <a:r>
              <a:rPr lang="en-US" sz="2800" i="1" baseline="30000" dirty="0" smtClean="0">
                <a:solidFill>
                  <a:srgbClr val="C00000"/>
                </a:solidFill>
              </a:rPr>
              <a:t>(</a:t>
            </a:r>
            <a:r>
              <a:rPr lang="el-GR" sz="2800" i="1" baseline="30000" dirty="0" smtClean="0">
                <a:solidFill>
                  <a:srgbClr val="C00000"/>
                </a:solidFill>
              </a:rPr>
              <a:t>ε</a:t>
            </a:r>
            <a:r>
              <a:rPr lang="en-US" sz="2800" i="1" baseline="30000" dirty="0" smtClean="0">
                <a:solidFill>
                  <a:srgbClr val="C00000"/>
                </a:solidFill>
              </a:rPr>
              <a:t>)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– rounds of SDP hierarchy has value </a:t>
            </a:r>
            <a:r>
              <a:rPr lang="en-US" sz="2800" dirty="0" smtClean="0">
                <a:solidFill>
                  <a:schemeClr val="tx1"/>
                </a:solidFill>
              </a:rPr>
              <a:t>with value </a:t>
            </a:r>
            <a:r>
              <a:rPr lang="en-US" sz="2800" dirty="0" smtClean="0">
                <a:solidFill>
                  <a:srgbClr val="C00000"/>
                </a:solidFill>
              </a:rPr>
              <a:t>1-</a:t>
            </a:r>
            <a:r>
              <a:rPr lang="el-GR" sz="2800" dirty="0" smtClean="0">
                <a:solidFill>
                  <a:srgbClr val="C00000"/>
                </a:solidFill>
              </a:rPr>
              <a:t>ε</a:t>
            </a:r>
            <a:r>
              <a:rPr lang="en-US" sz="2800" dirty="0" smtClean="0">
                <a:solidFill>
                  <a:schemeClr val="tx1"/>
                </a:solidFill>
              </a:rPr>
              <a:t>,  </a:t>
            </a:r>
            <a:r>
              <a:rPr lang="en-US" sz="2800" i="1" dirty="0" smtClean="0">
                <a:solidFill>
                  <a:schemeClr val="tx1"/>
                </a:solidFill>
              </a:rPr>
              <a:t>there exists an assignment of value </a:t>
            </a:r>
            <a:r>
              <a:rPr lang="en-US" sz="2800" i="1" dirty="0" smtClean="0">
                <a:solidFill>
                  <a:srgbClr val="C00000"/>
                </a:solidFill>
              </a:rPr>
              <a:t>1-</a:t>
            </a:r>
            <a:r>
              <a:rPr lang="el-GR" sz="2800" i="1" dirty="0" smtClean="0">
                <a:solidFill>
                  <a:srgbClr val="C00000"/>
                </a:solidFill>
              </a:rPr>
              <a:t>ε</a:t>
            </a:r>
            <a:r>
              <a:rPr lang="en-US" sz="2800" i="1" baseline="30000" dirty="0" smtClean="0">
                <a:solidFill>
                  <a:srgbClr val="C00000"/>
                </a:solidFill>
              </a:rPr>
              <a:t>c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endParaRPr lang="en-US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Can one use local-global correlations to prove [</a:t>
            </a:r>
            <a:r>
              <a:rPr lang="en-US" dirty="0" err="1" smtClean="0"/>
              <a:t>Arora-Rao-Vazirani</a:t>
            </a:r>
            <a:r>
              <a:rPr lang="en-US" dirty="0" smtClean="0"/>
              <a:t>]  or something weaker?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subexponential</a:t>
            </a:r>
            <a:r>
              <a:rPr lang="en-US" dirty="0" smtClean="0"/>
              <a:t> time algorithms beating the current best for </a:t>
            </a:r>
            <a:r>
              <a:rPr lang="en-US" dirty="0" err="1" smtClean="0"/>
              <a:t>MaxCut</a:t>
            </a:r>
            <a:r>
              <a:rPr lang="en-US" dirty="0" smtClean="0"/>
              <a:t>, Sparsest Cut?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152400" y="1447800"/>
            <a:ext cx="3276600" cy="1447800"/>
            <a:chOff x="685800" y="1524000"/>
            <a:chExt cx="3115418" cy="3505200"/>
          </a:xfrm>
        </p:grpSpPr>
        <p:cxnSp>
          <p:nvCxnSpPr>
            <p:cNvPr id="5" name="Straight Connector 4"/>
            <p:cNvCxnSpPr/>
            <p:nvPr/>
          </p:nvCxnSpPr>
          <p:spPr>
            <a:xfrm rot="5400000" flipH="1" flipV="1">
              <a:off x="1047262" y="3037952"/>
              <a:ext cx="547077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V="1">
              <a:off x="1434681" y="3202075"/>
              <a:ext cx="875323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2164582" y="3242548"/>
              <a:ext cx="656492" cy="689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 flipV="1">
              <a:off x="1045029" y="3259016"/>
              <a:ext cx="1792514" cy="328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45029" y="3587262"/>
              <a:ext cx="1240971" cy="930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 flipV="1">
              <a:off x="2148114" y="3641970"/>
              <a:ext cx="1378857" cy="273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995575" y="3330611"/>
              <a:ext cx="1477108" cy="896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3053722" y="3168720"/>
              <a:ext cx="601785" cy="3447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 flipV="1">
              <a:off x="1596571" y="2602524"/>
              <a:ext cx="1516743" cy="437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976086" y="3532554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217057" y="4462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113314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3458029" y="3587262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630714" y="37513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079171" y="386080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803400" y="336843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699657" y="320430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27629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44371" y="2557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79171" y="2657231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13971" y="3094893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58686" y="40249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20143" y="3149601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44371" y="353255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06486" y="33137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30" name="Curved Connector 29"/>
            <p:cNvCxnSpPr/>
            <p:nvPr/>
          </p:nvCxnSpPr>
          <p:spPr>
            <a:xfrm rot="5400000">
              <a:off x="457200" y="2590800"/>
              <a:ext cx="3505200" cy="1371600"/>
            </a:xfrm>
            <a:prstGeom prst="curvedConnector3">
              <a:avLst>
                <a:gd name="adj1" fmla="val 56000"/>
              </a:avLst>
            </a:prstGeom>
            <a:ln w="47625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858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74714" y="2678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28800" y="3124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09800" y="45074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429000" y="37454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0400" y="28194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67000" y="38216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33600" y="3897868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24200" y="23622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8200" y="1752600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1</a:t>
              </a:r>
              <a:endParaRPr lang="en-US" sz="32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00400" y="1686580"/>
              <a:ext cx="518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-1</a:t>
              </a:r>
              <a:endParaRPr lang="en-US" sz="3200" b="1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76200" y="35814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-1   1  -1   ……………..        1  1   1  -1  1   1   - 1 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6200" y="39740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   -1   -1  -1   ……………..        1  1   1  -1  1   1   1  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6200" y="43550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-1   -1  -1   ……………..        1  1   1  -1  1   1   - 1  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6200" y="473606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-1   1  -1   ……………..        1  1   1  -1  1   1    - 1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6200" y="54864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1   1  -1   ……………..        1  1   1  -1  1   1   - 1  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6200" y="58790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1   1  -1   ……………..        1  1   1  -1  1   1   - 1  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76200" y="50686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-……………………………………………………………………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6200" y="3124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r>
              <a:rPr lang="en-US" b="1" baseline="-25000" dirty="0" smtClean="0"/>
              <a:t>1</a:t>
            </a:r>
            <a:r>
              <a:rPr lang="en-US" b="1" dirty="0" smtClean="0"/>
              <a:t>  X</a:t>
            </a:r>
            <a:r>
              <a:rPr lang="en-US" b="1" baseline="-25000" dirty="0" smtClean="0"/>
              <a:t>2</a:t>
            </a:r>
            <a:r>
              <a:rPr lang="en-US" b="1" dirty="0" smtClean="0"/>
              <a:t>  X</a:t>
            </a:r>
            <a:r>
              <a:rPr lang="en-US" b="1" baseline="-25000" dirty="0" smtClean="0"/>
              <a:t>3</a:t>
            </a:r>
            <a:r>
              <a:rPr lang="en-US" b="1" dirty="0" smtClean="0"/>
              <a:t>  X</a:t>
            </a:r>
            <a:r>
              <a:rPr lang="en-US" b="1" baseline="-25000" dirty="0" smtClean="0"/>
              <a:t>4</a:t>
            </a:r>
            <a:r>
              <a:rPr lang="en-US" b="1" dirty="0" smtClean="0"/>
              <a:t>   ……………..    X</a:t>
            </a:r>
            <a:r>
              <a:rPr lang="en-US" b="1" baseline="-25000" dirty="0" smtClean="0"/>
              <a:t>15</a:t>
            </a:r>
            <a:r>
              <a:rPr lang="en-US" b="1" dirty="0" smtClean="0"/>
              <a:t> ………………….    </a:t>
            </a:r>
            <a:r>
              <a:rPr lang="en-US" b="1" dirty="0" err="1" smtClean="0"/>
              <a:t>X</a:t>
            </a:r>
            <a:r>
              <a:rPr lang="en-US" b="1" baseline="-25000" dirty="0" err="1" smtClean="0"/>
              <a:t>n</a:t>
            </a:r>
            <a:endParaRPr lang="en-US" b="1" dirty="0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2171700" y="3924300"/>
            <a:ext cx="4648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6200" y="3657600"/>
            <a:ext cx="4572000" cy="1524000"/>
          </a:xfrm>
          <a:prstGeom prst="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0" y="4038600"/>
            <a:ext cx="4953000" cy="609600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572000" y="1371600"/>
            <a:ext cx="449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Case 1: </a:t>
            </a:r>
            <a:r>
              <a:rPr lang="en-US" sz="2400" dirty="0" smtClean="0"/>
              <a:t>average entropy  </a:t>
            </a:r>
            <a:r>
              <a:rPr lang="en-US" sz="2400" dirty="0" smtClean="0">
                <a:solidFill>
                  <a:srgbClr val="C00000"/>
                </a:solidFill>
              </a:rPr>
              <a:t>&lt; </a:t>
            </a:r>
            <a:r>
              <a:rPr lang="el-GR" sz="2400" dirty="0" smtClean="0">
                <a:solidFill>
                  <a:srgbClr val="C00000"/>
                </a:solidFill>
              </a:rPr>
              <a:t>ε</a:t>
            </a:r>
            <a:r>
              <a:rPr lang="en-US" sz="2400" dirty="0" smtClean="0"/>
              <a:t>, </a:t>
            </a:r>
          </a:p>
          <a:p>
            <a:endParaRPr lang="en-US" sz="2400" dirty="0" smtClean="0"/>
          </a:p>
          <a:p>
            <a:r>
              <a:rPr lang="en-US" sz="2400" dirty="0" smtClean="0"/>
              <a:t>The SDP solution is nearly integral </a:t>
            </a:r>
          </a:p>
          <a:p>
            <a:r>
              <a:rPr lang="en-US" sz="2400" dirty="0" smtClean="0"/>
              <a:t>(it can be rounded to integral solution with value </a:t>
            </a:r>
            <a:r>
              <a:rPr lang="en-US" sz="2400" dirty="0" smtClean="0">
                <a:solidFill>
                  <a:srgbClr val="C00000"/>
                </a:solidFill>
              </a:rPr>
              <a:t>c – O(</a:t>
            </a:r>
            <a:r>
              <a:rPr lang="el-GR" sz="2400" dirty="0" smtClean="0">
                <a:solidFill>
                  <a:srgbClr val="C00000"/>
                </a:solidFill>
              </a:rPr>
              <a:t>ε</a:t>
            </a:r>
            <a:r>
              <a:rPr lang="en-US" sz="2400" dirty="0" smtClean="0">
                <a:solidFill>
                  <a:srgbClr val="C00000"/>
                </a:solidFill>
              </a:rPr>
              <a:t>) 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3657600"/>
            <a:ext cx="449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Case 2:</a:t>
            </a:r>
            <a:r>
              <a:rPr lang="en-US" sz="2400" dirty="0" smtClean="0"/>
              <a:t> average entropy  </a:t>
            </a:r>
            <a:r>
              <a:rPr lang="en-US" sz="2400" dirty="0" smtClean="0">
                <a:solidFill>
                  <a:srgbClr val="C00000"/>
                </a:solidFill>
              </a:rPr>
              <a:t>&gt; </a:t>
            </a:r>
            <a:r>
              <a:rPr lang="el-GR" sz="2400" dirty="0" smtClean="0">
                <a:solidFill>
                  <a:srgbClr val="C00000"/>
                </a:solidFill>
              </a:rPr>
              <a:t>ε</a:t>
            </a:r>
            <a:r>
              <a:rPr lang="en-US" sz="2400" dirty="0" smtClean="0"/>
              <a:t>, </a:t>
            </a:r>
          </a:p>
          <a:p>
            <a:endParaRPr lang="en-US" sz="2400" dirty="0" smtClean="0"/>
          </a:p>
          <a:p>
            <a:r>
              <a:rPr lang="en-US" sz="2400" dirty="0" smtClean="0"/>
              <a:t>if we condition on a random vertex, the average entropy drops by </a:t>
            </a:r>
            <a:r>
              <a:rPr lang="el-GR" sz="2400" dirty="0" smtClean="0">
                <a:solidFill>
                  <a:srgbClr val="C00000"/>
                </a:solidFill>
              </a:rPr>
              <a:t>δ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60" grpId="0"/>
      <p:bldP spid="6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4038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Main Theorem (Informal):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If an instance </a:t>
            </a:r>
            <a:r>
              <a:rPr lang="en-US" i="1" dirty="0" smtClean="0">
                <a:solidFill>
                  <a:srgbClr val="C00000"/>
                </a:solidFill>
              </a:rPr>
              <a:t>I</a:t>
            </a:r>
            <a:r>
              <a:rPr lang="en-US" i="1" dirty="0" smtClean="0"/>
              <a:t> of a problem satisfies </a:t>
            </a:r>
            <a:r>
              <a:rPr lang="en-US" i="1" dirty="0" smtClean="0">
                <a:solidFill>
                  <a:srgbClr val="C00000"/>
                </a:solidFill>
              </a:rPr>
              <a:t>(c,</a:t>
            </a:r>
            <a:r>
              <a:rPr lang="el-GR" i="1" dirty="0" smtClean="0">
                <a:solidFill>
                  <a:srgbClr val="C00000"/>
                </a:solidFill>
              </a:rPr>
              <a:t>ε</a:t>
            </a:r>
            <a:r>
              <a:rPr lang="en-US" i="1" dirty="0" smtClean="0">
                <a:solidFill>
                  <a:srgbClr val="C00000"/>
                </a:solidFill>
              </a:rPr>
              <a:t>,</a:t>
            </a:r>
            <a:r>
              <a:rPr lang="el-GR" i="1" dirty="0" smtClean="0">
                <a:solidFill>
                  <a:srgbClr val="C00000"/>
                </a:solidFill>
              </a:rPr>
              <a:t>δ</a:t>
            </a:r>
            <a:r>
              <a:rPr lang="en-US" i="1" dirty="0" smtClean="0">
                <a:solidFill>
                  <a:srgbClr val="C00000"/>
                </a:solidFill>
              </a:rPr>
              <a:t>)-</a:t>
            </a:r>
            <a:r>
              <a:rPr lang="en-US" i="1" dirty="0" smtClean="0"/>
              <a:t>global correlation property, 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Then, </a:t>
            </a:r>
            <a:r>
              <a:rPr lang="en-US" i="1" dirty="0" smtClean="0">
                <a:solidFill>
                  <a:srgbClr val="C00000"/>
                </a:solidFill>
              </a:rPr>
              <a:t>(1/</a:t>
            </a:r>
            <a:r>
              <a:rPr lang="el-GR" i="1" dirty="0" smtClean="0">
                <a:solidFill>
                  <a:srgbClr val="C00000"/>
                </a:solidFill>
              </a:rPr>
              <a:t>δ</a:t>
            </a:r>
            <a:r>
              <a:rPr lang="en-US" i="1" dirty="0" smtClean="0">
                <a:solidFill>
                  <a:srgbClr val="C00000"/>
                </a:solidFill>
              </a:rPr>
              <a:t>)-</a:t>
            </a:r>
            <a:r>
              <a:rPr lang="en-US" i="1" dirty="0" smtClean="0"/>
              <a:t>round SDP solution on the instance </a:t>
            </a:r>
            <a:r>
              <a:rPr lang="en-US" i="1" dirty="0" smtClean="0">
                <a:solidFill>
                  <a:srgbClr val="C00000"/>
                </a:solidFill>
              </a:rPr>
              <a:t>I</a:t>
            </a:r>
            <a:r>
              <a:rPr lang="en-US" i="1" dirty="0" smtClean="0"/>
              <a:t> is within </a:t>
            </a:r>
            <a:r>
              <a:rPr lang="en-US" i="1" dirty="0" smtClean="0">
                <a:solidFill>
                  <a:srgbClr val="C00000"/>
                </a:solidFill>
              </a:rPr>
              <a:t>O(</a:t>
            </a:r>
            <a:r>
              <a:rPr lang="el-GR" i="1" dirty="0" smtClean="0">
                <a:solidFill>
                  <a:srgbClr val="C00000"/>
                </a:solidFill>
              </a:rPr>
              <a:t>ε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  <a:r>
              <a:rPr lang="en-US" i="1" dirty="0" smtClean="0"/>
              <a:t> of the integral value.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48768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Do instances have this global correlation property arise?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41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MaxCut</a:t>
            </a:r>
            <a:r>
              <a:rPr lang="en-US" dirty="0" smtClean="0"/>
              <a:t> Rounding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7200" y="1828800"/>
            <a:ext cx="3962400" cy="3733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2095500" y="2400300"/>
            <a:ext cx="1676400" cy="11430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362200" y="2590800"/>
            <a:ext cx="1676400" cy="12192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1371600" y="4572000"/>
            <a:ext cx="1752600" cy="2286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762000" y="2743200"/>
            <a:ext cx="1600200" cy="10668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362200" y="3810000"/>
            <a:ext cx="1752600" cy="9144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V="1">
            <a:off x="1143000" y="2590800"/>
            <a:ext cx="1828800" cy="60960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1752602" y="1981200"/>
            <a:ext cx="2285998" cy="6096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600201" y="3124201"/>
            <a:ext cx="2971801" cy="1905001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838202" y="2590800"/>
            <a:ext cx="3200398" cy="1524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1600200" y="2209800"/>
            <a:ext cx="2667000" cy="23622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V="1">
            <a:off x="152400" y="3581400"/>
            <a:ext cx="3581400" cy="3810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3505201" y="2133600"/>
            <a:ext cx="533401" cy="45720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V="1">
            <a:off x="38101" y="3467101"/>
            <a:ext cx="2743200" cy="1295398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7200" y="23622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461392" y="15240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052192" y="23622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994792" y="556260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204592" y="458366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4495800" y="1752600"/>
            <a:ext cx="4419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800" dirty="0" smtClean="0"/>
              <a:t>Cut the sphere by a random </a:t>
            </a:r>
            <a:r>
              <a:rPr lang="en-US" sz="2800" dirty="0" err="1" smtClean="0"/>
              <a:t>hyperplane</a:t>
            </a:r>
            <a:r>
              <a:rPr lang="en-US" sz="2800" dirty="0" smtClean="0"/>
              <a:t>, and output the induced graph cut.</a:t>
            </a:r>
          </a:p>
          <a:p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A 0.878 approximation for the problem.</a:t>
            </a:r>
          </a:p>
          <a:p>
            <a:pPr lvl="1"/>
            <a:r>
              <a:rPr lang="en-US" sz="2800" dirty="0" smtClean="0"/>
              <a:t>	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Goemans</a:t>
            </a:r>
            <a:r>
              <a:rPr lang="en-US" sz="2400" dirty="0" smtClean="0">
                <a:solidFill>
                  <a:srgbClr val="0070C0"/>
                </a:solidFill>
              </a:rPr>
              <a:t>-Williamson]</a:t>
            </a:r>
            <a:endParaRPr lang="en-US" sz="2800" dirty="0" smtClean="0">
              <a:solidFill>
                <a:srgbClr val="0070C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33400" y="2057400"/>
            <a:ext cx="3657600" cy="350520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Squish and SOLVE ROUNDING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600" smtClean="0"/>
              <a:t>Approximation using Finite Models</a:t>
            </a: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692400" y="1535113"/>
            <a:ext cx="2184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mmi10" pitchFamily="34" charset="0"/>
              </a:rPr>
              <a:t>¦</a:t>
            </a:r>
            <a:r>
              <a:rPr lang="en-US" sz="2400">
                <a:latin typeface="Calibri" pitchFamily="34" charset="0"/>
              </a:rPr>
              <a:t>-CSP Instance </a:t>
            </a:r>
          </a:p>
          <a:p>
            <a:pPr algn="ctr"/>
            <a:r>
              <a:rPr lang="en-US" sz="2400">
                <a:latin typeface="cmsy10" pitchFamily="34" charset="0"/>
              </a:rPr>
              <a:t>=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792413" y="3881438"/>
            <a:ext cx="2184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mmi10" pitchFamily="34" charset="0"/>
              </a:rPr>
              <a:t>¦</a:t>
            </a:r>
            <a:r>
              <a:rPr lang="en-US" sz="2400">
                <a:latin typeface="Calibri" pitchFamily="34" charset="0"/>
              </a:rPr>
              <a:t>-CSP Instance </a:t>
            </a:r>
          </a:p>
          <a:p>
            <a:pPr algn="ctr"/>
            <a:r>
              <a:rPr lang="en-US" sz="2400">
                <a:latin typeface="cmsy10" pitchFamily="34" charset="0"/>
              </a:rPr>
              <a:t>=</a:t>
            </a:r>
            <a:r>
              <a:rPr lang="en-US" baseline="-25000">
                <a:latin typeface="Calibri" pitchFamily="34" charset="0"/>
              </a:rPr>
              <a:t>finite</a:t>
            </a:r>
            <a:endParaRPr lang="en-US" sz="2400" baseline="-25000">
              <a:latin typeface="Calibri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3161507" y="3085306"/>
            <a:ext cx="1295400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667000" y="1524000"/>
            <a:ext cx="2133600" cy="838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43200" y="3886200"/>
            <a:ext cx="2133600" cy="838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389188" y="2720975"/>
            <a:ext cx="1039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variable</a:t>
            </a:r>
          </a:p>
          <a:p>
            <a:r>
              <a:rPr lang="en-US" sz="2000" b="1">
                <a:latin typeface="Calibri" pitchFamily="34" charset="0"/>
              </a:rPr>
              <a:t>folding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51275" y="2782888"/>
            <a:ext cx="1254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(identifying</a:t>
            </a:r>
          </a:p>
          <a:p>
            <a:r>
              <a:rPr lang="en-US">
                <a:latin typeface="Calibri" pitchFamily="34" charset="0"/>
              </a:rPr>
              <a:t>variables)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6107907" y="3009106"/>
            <a:ext cx="1295400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3000" y="4343400"/>
            <a:ext cx="811213" cy="158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942013" y="3840163"/>
            <a:ext cx="2038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optimal solution for</a:t>
            </a:r>
          </a:p>
          <a:p>
            <a:pPr algn="ctr"/>
            <a:r>
              <a:rPr lang="en-US">
                <a:latin typeface="Calibri" pitchFamily="34" charset="0"/>
              </a:rPr>
              <a:t>        </a:t>
            </a:r>
            <a:r>
              <a:rPr lang="en-US" sz="2400">
                <a:latin typeface="cmsy10" pitchFamily="34" charset="0"/>
              </a:rPr>
              <a:t>=</a:t>
            </a:r>
            <a:r>
              <a:rPr lang="en-US" baseline="-25000">
                <a:latin typeface="Calibri" pitchFamily="34" charset="0"/>
              </a:rPr>
              <a:t>finite</a:t>
            </a:r>
            <a:endParaRPr lang="en-US" sz="2400" baseline="-2500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46775" y="3810000"/>
            <a:ext cx="2133600" cy="83820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350" name="TextBox 18"/>
          <p:cNvSpPr txBox="1">
            <a:spLocks noChangeArrowheads="1"/>
          </p:cNvSpPr>
          <p:nvPr/>
        </p:nvSpPr>
        <p:spPr bwMode="auto">
          <a:xfrm>
            <a:off x="5969000" y="1477963"/>
            <a:ext cx="22336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approximate solution </a:t>
            </a:r>
          </a:p>
          <a:p>
            <a:pPr algn="ctr"/>
            <a:r>
              <a:rPr lang="en-US">
                <a:latin typeface="Calibri" pitchFamily="34" charset="0"/>
              </a:rPr>
              <a:t>for    </a:t>
            </a:r>
            <a:r>
              <a:rPr lang="en-US" sz="2400">
                <a:latin typeface="cmsy10" pitchFamily="34" charset="0"/>
              </a:rPr>
              <a:t>=  </a:t>
            </a:r>
            <a:endParaRPr lang="en-US" sz="2400" baseline="-250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73763" y="1447800"/>
            <a:ext cx="2133600" cy="83820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831013" y="2720975"/>
            <a:ext cx="1784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alibri" pitchFamily="34" charset="0"/>
              </a:rPr>
              <a:t>unfolding of</a:t>
            </a:r>
          </a:p>
          <a:p>
            <a:r>
              <a:rPr lang="en-US" sz="2000">
                <a:latin typeface="Calibri" pitchFamily="34" charset="0"/>
              </a:rPr>
              <a:t>the assignment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800600" y="4397375"/>
            <a:ext cx="1089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alibri" pitchFamily="34" charset="0"/>
              </a:rPr>
              <a:t>constant time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752975" y="1905000"/>
            <a:ext cx="1114425" cy="1588"/>
          </a:xfrm>
          <a:prstGeom prst="straightConnector1">
            <a:avLst/>
          </a:prstGeom>
          <a:ln w="38100">
            <a:solidFill>
              <a:schemeClr val="accent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20850" y="5638800"/>
            <a:ext cx="5975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u="sng">
                <a:latin typeface="Calibri" pitchFamily="34" charset="0"/>
              </a:rPr>
              <a:t>Challenge</a:t>
            </a:r>
            <a:r>
              <a:rPr lang="en-US" sz="2400">
                <a:latin typeface="Calibri" pitchFamily="34" charset="0"/>
              </a:rPr>
              <a:t>: ensure </a:t>
            </a:r>
            <a:r>
              <a:rPr lang="en-US" sz="2400">
                <a:latin typeface="cmsy10" pitchFamily="34" charset="0"/>
              </a:rPr>
              <a:t>=</a:t>
            </a:r>
            <a:r>
              <a:rPr lang="en-US" sz="2400">
                <a:latin typeface="Calibri" pitchFamily="34" charset="0"/>
              </a:rPr>
              <a:t>  </a:t>
            </a:r>
            <a:r>
              <a:rPr lang="en-US" sz="2400" baseline="-25000">
                <a:latin typeface="Calibri" pitchFamily="34" charset="0"/>
              </a:rPr>
              <a:t>finite</a:t>
            </a:r>
            <a:r>
              <a:rPr lang="en-US" sz="2400">
                <a:latin typeface="Calibri" pitchFamily="34" charset="0"/>
              </a:rPr>
              <a:t> has a good solution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228600" y="1295400"/>
            <a:ext cx="1905000" cy="1524000"/>
            <a:chOff x="-29029" y="1371600"/>
            <a:chExt cx="2619829" cy="2014415"/>
          </a:xfrm>
        </p:grpSpPr>
        <p:cxnSp>
          <p:nvCxnSpPr>
            <p:cNvPr id="27" name="Straight Connector 26"/>
            <p:cNvCxnSpPr/>
            <p:nvPr/>
          </p:nvCxnSpPr>
          <p:spPr>
            <a:xfrm rot="5400000" flipH="1" flipV="1">
              <a:off x="42080" y="1852973"/>
              <a:ext cx="547670" cy="5501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V="1">
              <a:off x="429665" y="2015552"/>
              <a:ext cx="875012" cy="5523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1159897" y="2055896"/>
              <a:ext cx="656784" cy="6898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 flipV="1">
              <a:off x="40833" y="2072449"/>
              <a:ext cx="1792400" cy="3294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40833" y="2401890"/>
              <a:ext cx="1240052" cy="9295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0800000" flipV="1">
              <a:off x="1143345" y="2456447"/>
              <a:ext cx="1377593" cy="272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90913" y="2144192"/>
              <a:ext cx="1477238" cy="8972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2048444" y="1983954"/>
              <a:ext cx="602227" cy="342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 flipV="1">
              <a:off x="590997" y="1415666"/>
              <a:ext cx="1517318" cy="4385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-29029" y="2347333"/>
              <a:ext cx="137542" cy="10911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211023" y="3276901"/>
              <a:ext cx="139724" cy="10911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108316" y="1799663"/>
              <a:ext cx="137540" cy="10911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453260" y="2401890"/>
              <a:ext cx="137540" cy="10911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25830" y="2565561"/>
              <a:ext cx="137542" cy="10911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073483" y="2674675"/>
              <a:ext cx="137540" cy="10911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798401" y="2181563"/>
              <a:ext cx="137540" cy="11121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93509" y="2017891"/>
              <a:ext cx="139724" cy="10911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23319" y="1799663"/>
              <a:ext cx="137540" cy="10911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038453" y="1371600"/>
              <a:ext cx="139724" cy="10911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407" name="TextBox 45"/>
            <p:cNvSpPr txBox="1">
              <a:spLocks noChangeArrowheads="1"/>
            </p:cNvSpPr>
            <p:nvPr/>
          </p:nvSpPr>
          <p:spPr bwMode="auto">
            <a:xfrm>
              <a:off x="1074056" y="1471246"/>
              <a:ext cx="332417" cy="220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C00000"/>
                  </a:solidFill>
                  <a:latin typeface="Calibri" pitchFamily="34" charset="0"/>
                </a:rPr>
                <a:t>10</a:t>
              </a:r>
              <a:endParaRPr lang="en-US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14408" name="TextBox 46"/>
            <p:cNvSpPr txBox="1">
              <a:spLocks noChangeArrowheads="1"/>
            </p:cNvSpPr>
            <p:nvPr/>
          </p:nvSpPr>
          <p:spPr bwMode="auto">
            <a:xfrm>
              <a:off x="108856" y="1908908"/>
              <a:ext cx="332417" cy="220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C00000"/>
                  </a:solidFill>
                  <a:latin typeface="Calibri" pitchFamily="34" charset="0"/>
                </a:rPr>
                <a:t>15</a:t>
              </a:r>
              <a:endParaRPr lang="en-US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14409" name="TextBox 47"/>
            <p:cNvSpPr txBox="1">
              <a:spLocks noChangeArrowheads="1"/>
            </p:cNvSpPr>
            <p:nvPr/>
          </p:nvSpPr>
          <p:spPr bwMode="auto">
            <a:xfrm>
              <a:off x="453571" y="2838939"/>
              <a:ext cx="249749" cy="220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C00000"/>
                  </a:solidFill>
                  <a:latin typeface="Calibri" pitchFamily="34" charset="0"/>
                </a:rPr>
                <a:t>3</a:t>
              </a:r>
              <a:endParaRPr lang="en-US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14410" name="TextBox 48"/>
            <p:cNvSpPr txBox="1">
              <a:spLocks noChangeArrowheads="1"/>
            </p:cNvSpPr>
            <p:nvPr/>
          </p:nvSpPr>
          <p:spPr bwMode="auto">
            <a:xfrm>
              <a:off x="2315028" y="1963616"/>
              <a:ext cx="249749" cy="220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C00000"/>
                  </a:solidFill>
                  <a:latin typeface="Calibri" pitchFamily="34" charset="0"/>
                </a:rPr>
                <a:t>7</a:t>
              </a:r>
              <a:endParaRPr lang="en-US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14411" name="TextBox 49"/>
            <p:cNvSpPr txBox="1">
              <a:spLocks noChangeArrowheads="1"/>
            </p:cNvSpPr>
            <p:nvPr/>
          </p:nvSpPr>
          <p:spPr bwMode="auto">
            <a:xfrm>
              <a:off x="2039256" y="2346569"/>
              <a:ext cx="249749" cy="220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US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14412" name="TextBox 50"/>
            <p:cNvSpPr txBox="1">
              <a:spLocks noChangeArrowheads="1"/>
            </p:cNvSpPr>
            <p:nvPr/>
          </p:nvSpPr>
          <p:spPr bwMode="auto">
            <a:xfrm>
              <a:off x="1901371" y="2127739"/>
              <a:ext cx="249749" cy="220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US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53" name="Freeform 52"/>
          <p:cNvSpPr/>
          <p:nvPr/>
        </p:nvSpPr>
        <p:spPr>
          <a:xfrm>
            <a:off x="76200" y="1447800"/>
            <a:ext cx="914400" cy="1066800"/>
          </a:xfrm>
          <a:custGeom>
            <a:avLst/>
            <a:gdLst>
              <a:gd name="connsiteX0" fmla="*/ 981075 w 1717309"/>
              <a:gd name="connsiteY0" fmla="*/ 2026432 h 2031195"/>
              <a:gd name="connsiteX1" fmla="*/ 1000125 w 1717309"/>
              <a:gd name="connsiteY1" fmla="*/ 1988332 h 2031195"/>
              <a:gd name="connsiteX2" fmla="*/ 1038225 w 1717309"/>
              <a:gd name="connsiteY2" fmla="*/ 1969282 h 2031195"/>
              <a:gd name="connsiteX3" fmla="*/ 1114425 w 1717309"/>
              <a:gd name="connsiteY3" fmla="*/ 1912132 h 2031195"/>
              <a:gd name="connsiteX4" fmla="*/ 1114425 w 1717309"/>
              <a:gd name="connsiteY4" fmla="*/ 1912132 h 2031195"/>
              <a:gd name="connsiteX5" fmla="*/ 1181100 w 1717309"/>
              <a:gd name="connsiteY5" fmla="*/ 1816882 h 2031195"/>
              <a:gd name="connsiteX6" fmla="*/ 1200150 w 1717309"/>
              <a:gd name="connsiteY6" fmla="*/ 1788307 h 2031195"/>
              <a:gd name="connsiteX7" fmla="*/ 1247775 w 1717309"/>
              <a:gd name="connsiteY7" fmla="*/ 1740682 h 2031195"/>
              <a:gd name="connsiteX8" fmla="*/ 1314450 w 1717309"/>
              <a:gd name="connsiteY8" fmla="*/ 1654957 h 2031195"/>
              <a:gd name="connsiteX9" fmla="*/ 1352550 w 1717309"/>
              <a:gd name="connsiteY9" fmla="*/ 1597807 h 2031195"/>
              <a:gd name="connsiteX10" fmla="*/ 1400175 w 1717309"/>
              <a:gd name="connsiteY10" fmla="*/ 1531132 h 2031195"/>
              <a:gd name="connsiteX11" fmla="*/ 1447800 w 1717309"/>
              <a:gd name="connsiteY11" fmla="*/ 1454932 h 2031195"/>
              <a:gd name="connsiteX12" fmla="*/ 1485900 w 1717309"/>
              <a:gd name="connsiteY12" fmla="*/ 1397782 h 2031195"/>
              <a:gd name="connsiteX13" fmla="*/ 1514475 w 1717309"/>
              <a:gd name="connsiteY13" fmla="*/ 1312057 h 2031195"/>
              <a:gd name="connsiteX14" fmla="*/ 1571625 w 1717309"/>
              <a:gd name="connsiteY14" fmla="*/ 1226332 h 2031195"/>
              <a:gd name="connsiteX15" fmla="*/ 1628775 w 1717309"/>
              <a:gd name="connsiteY15" fmla="*/ 1140607 h 2031195"/>
              <a:gd name="connsiteX16" fmla="*/ 1638300 w 1717309"/>
              <a:gd name="connsiteY16" fmla="*/ 1112032 h 2031195"/>
              <a:gd name="connsiteX17" fmla="*/ 1685925 w 1717309"/>
              <a:gd name="connsiteY17" fmla="*/ 1054882 h 2031195"/>
              <a:gd name="connsiteX18" fmla="*/ 1695450 w 1717309"/>
              <a:gd name="connsiteY18" fmla="*/ 1016782 h 2031195"/>
              <a:gd name="connsiteX19" fmla="*/ 1714500 w 1717309"/>
              <a:gd name="connsiteY19" fmla="*/ 988207 h 2031195"/>
              <a:gd name="connsiteX20" fmla="*/ 1704975 w 1717309"/>
              <a:gd name="connsiteY20" fmla="*/ 769132 h 2031195"/>
              <a:gd name="connsiteX21" fmla="*/ 1685925 w 1717309"/>
              <a:gd name="connsiteY21" fmla="*/ 711982 h 2031195"/>
              <a:gd name="connsiteX22" fmla="*/ 1676400 w 1717309"/>
              <a:gd name="connsiteY22" fmla="*/ 654832 h 2031195"/>
              <a:gd name="connsiteX23" fmla="*/ 1666875 w 1717309"/>
              <a:gd name="connsiteY23" fmla="*/ 626257 h 2031195"/>
              <a:gd name="connsiteX24" fmla="*/ 1657350 w 1717309"/>
              <a:gd name="connsiteY24" fmla="*/ 588157 h 2031195"/>
              <a:gd name="connsiteX25" fmla="*/ 1638300 w 1717309"/>
              <a:gd name="connsiteY25" fmla="*/ 207157 h 2031195"/>
              <a:gd name="connsiteX26" fmla="*/ 1562100 w 1717309"/>
              <a:gd name="connsiteY26" fmla="*/ 169057 h 2031195"/>
              <a:gd name="connsiteX27" fmla="*/ 1524000 w 1717309"/>
              <a:gd name="connsiteY27" fmla="*/ 140482 h 2031195"/>
              <a:gd name="connsiteX28" fmla="*/ 1485900 w 1717309"/>
              <a:gd name="connsiteY28" fmla="*/ 121432 h 2031195"/>
              <a:gd name="connsiteX29" fmla="*/ 1438275 w 1717309"/>
              <a:gd name="connsiteY29" fmla="*/ 92857 h 2031195"/>
              <a:gd name="connsiteX30" fmla="*/ 1409700 w 1717309"/>
              <a:gd name="connsiteY30" fmla="*/ 73807 h 2031195"/>
              <a:gd name="connsiteX31" fmla="*/ 1352550 w 1717309"/>
              <a:gd name="connsiteY31" fmla="*/ 54757 h 2031195"/>
              <a:gd name="connsiteX32" fmla="*/ 1323975 w 1717309"/>
              <a:gd name="connsiteY32" fmla="*/ 35707 h 2031195"/>
              <a:gd name="connsiteX33" fmla="*/ 1238250 w 1717309"/>
              <a:gd name="connsiteY33" fmla="*/ 26182 h 2031195"/>
              <a:gd name="connsiteX34" fmla="*/ 1076325 w 1717309"/>
              <a:gd name="connsiteY34" fmla="*/ 7132 h 2031195"/>
              <a:gd name="connsiteX35" fmla="*/ 1009650 w 1717309"/>
              <a:gd name="connsiteY35" fmla="*/ 16657 h 2031195"/>
              <a:gd name="connsiteX36" fmla="*/ 952500 w 1717309"/>
              <a:gd name="connsiteY36" fmla="*/ 45232 h 2031195"/>
              <a:gd name="connsiteX37" fmla="*/ 895350 w 1717309"/>
              <a:gd name="connsiteY37" fmla="*/ 54757 h 2031195"/>
              <a:gd name="connsiteX38" fmla="*/ 857250 w 1717309"/>
              <a:gd name="connsiteY38" fmla="*/ 73807 h 2031195"/>
              <a:gd name="connsiteX39" fmla="*/ 733425 w 1717309"/>
              <a:gd name="connsiteY39" fmla="*/ 102382 h 2031195"/>
              <a:gd name="connsiteX40" fmla="*/ 666750 w 1717309"/>
              <a:gd name="connsiteY40" fmla="*/ 130957 h 2031195"/>
              <a:gd name="connsiteX41" fmla="*/ 581025 w 1717309"/>
              <a:gd name="connsiteY41" fmla="*/ 140482 h 2031195"/>
              <a:gd name="connsiteX42" fmla="*/ 523875 w 1717309"/>
              <a:gd name="connsiteY42" fmla="*/ 150007 h 2031195"/>
              <a:gd name="connsiteX43" fmla="*/ 495300 w 1717309"/>
              <a:gd name="connsiteY43" fmla="*/ 159532 h 2031195"/>
              <a:gd name="connsiteX44" fmla="*/ 438150 w 1717309"/>
              <a:gd name="connsiteY44" fmla="*/ 169057 h 2031195"/>
              <a:gd name="connsiteX45" fmla="*/ 333375 w 1717309"/>
              <a:gd name="connsiteY45" fmla="*/ 197632 h 2031195"/>
              <a:gd name="connsiteX46" fmla="*/ 266700 w 1717309"/>
              <a:gd name="connsiteY46" fmla="*/ 216682 h 2031195"/>
              <a:gd name="connsiteX47" fmla="*/ 133350 w 1717309"/>
              <a:gd name="connsiteY47" fmla="*/ 226207 h 2031195"/>
              <a:gd name="connsiteX48" fmla="*/ 38100 w 1717309"/>
              <a:gd name="connsiteY48" fmla="*/ 235732 h 2031195"/>
              <a:gd name="connsiteX49" fmla="*/ 9525 w 1717309"/>
              <a:gd name="connsiteY49" fmla="*/ 292882 h 2031195"/>
              <a:gd name="connsiteX50" fmla="*/ 0 w 1717309"/>
              <a:gd name="connsiteY50" fmla="*/ 321457 h 2031195"/>
              <a:gd name="connsiteX51" fmla="*/ 9525 w 1717309"/>
              <a:gd name="connsiteY51" fmla="*/ 359557 h 2031195"/>
              <a:gd name="connsiteX52" fmla="*/ 28575 w 1717309"/>
              <a:gd name="connsiteY52" fmla="*/ 416707 h 2031195"/>
              <a:gd name="connsiteX53" fmla="*/ 38100 w 1717309"/>
              <a:gd name="connsiteY53" fmla="*/ 683407 h 2031195"/>
              <a:gd name="connsiteX54" fmla="*/ 47625 w 1717309"/>
              <a:gd name="connsiteY54" fmla="*/ 721507 h 2031195"/>
              <a:gd name="connsiteX55" fmla="*/ 66675 w 1717309"/>
              <a:gd name="connsiteY55" fmla="*/ 826282 h 2031195"/>
              <a:gd name="connsiteX56" fmla="*/ 85725 w 1717309"/>
              <a:gd name="connsiteY56" fmla="*/ 883432 h 2031195"/>
              <a:gd name="connsiteX57" fmla="*/ 95250 w 1717309"/>
              <a:gd name="connsiteY57" fmla="*/ 921532 h 2031195"/>
              <a:gd name="connsiteX58" fmla="*/ 123825 w 1717309"/>
              <a:gd name="connsiteY58" fmla="*/ 1007257 h 2031195"/>
              <a:gd name="connsiteX59" fmla="*/ 133350 w 1717309"/>
              <a:gd name="connsiteY59" fmla="*/ 1045357 h 2031195"/>
              <a:gd name="connsiteX60" fmla="*/ 142875 w 1717309"/>
              <a:gd name="connsiteY60" fmla="*/ 1073932 h 2031195"/>
              <a:gd name="connsiteX61" fmla="*/ 152400 w 1717309"/>
              <a:gd name="connsiteY61" fmla="*/ 1131082 h 2031195"/>
              <a:gd name="connsiteX62" fmla="*/ 171450 w 1717309"/>
              <a:gd name="connsiteY62" fmla="*/ 1169182 h 2031195"/>
              <a:gd name="connsiteX63" fmla="*/ 200025 w 1717309"/>
              <a:gd name="connsiteY63" fmla="*/ 1245382 h 2031195"/>
              <a:gd name="connsiteX64" fmla="*/ 238125 w 1717309"/>
              <a:gd name="connsiteY64" fmla="*/ 1293007 h 2031195"/>
              <a:gd name="connsiteX65" fmla="*/ 276225 w 1717309"/>
              <a:gd name="connsiteY65" fmla="*/ 1369207 h 2031195"/>
              <a:gd name="connsiteX66" fmla="*/ 304800 w 1717309"/>
              <a:gd name="connsiteY66" fmla="*/ 1388257 h 2031195"/>
              <a:gd name="connsiteX67" fmla="*/ 314325 w 1717309"/>
              <a:gd name="connsiteY67" fmla="*/ 1416832 h 2031195"/>
              <a:gd name="connsiteX68" fmla="*/ 333375 w 1717309"/>
              <a:gd name="connsiteY68" fmla="*/ 1454932 h 2031195"/>
              <a:gd name="connsiteX69" fmla="*/ 371475 w 1717309"/>
              <a:gd name="connsiteY69" fmla="*/ 1550182 h 2031195"/>
              <a:gd name="connsiteX70" fmla="*/ 381000 w 1717309"/>
              <a:gd name="connsiteY70" fmla="*/ 1578757 h 2031195"/>
              <a:gd name="connsiteX71" fmla="*/ 419100 w 1717309"/>
              <a:gd name="connsiteY71" fmla="*/ 1635907 h 2031195"/>
              <a:gd name="connsiteX72" fmla="*/ 438150 w 1717309"/>
              <a:gd name="connsiteY72" fmla="*/ 1664482 h 2031195"/>
              <a:gd name="connsiteX73" fmla="*/ 457200 w 1717309"/>
              <a:gd name="connsiteY73" fmla="*/ 1702582 h 2031195"/>
              <a:gd name="connsiteX74" fmla="*/ 523875 w 1717309"/>
              <a:gd name="connsiteY74" fmla="*/ 1788307 h 2031195"/>
              <a:gd name="connsiteX75" fmla="*/ 552450 w 1717309"/>
              <a:gd name="connsiteY75" fmla="*/ 1807357 h 2031195"/>
              <a:gd name="connsiteX76" fmla="*/ 628650 w 1717309"/>
              <a:gd name="connsiteY76" fmla="*/ 1845457 h 2031195"/>
              <a:gd name="connsiteX77" fmla="*/ 685800 w 1717309"/>
              <a:gd name="connsiteY77" fmla="*/ 1874032 h 2031195"/>
              <a:gd name="connsiteX78" fmla="*/ 733425 w 1717309"/>
              <a:gd name="connsiteY78" fmla="*/ 1931182 h 2031195"/>
              <a:gd name="connsiteX79" fmla="*/ 762000 w 1717309"/>
              <a:gd name="connsiteY79" fmla="*/ 1940707 h 2031195"/>
              <a:gd name="connsiteX80" fmla="*/ 790575 w 1717309"/>
              <a:gd name="connsiteY80" fmla="*/ 1959757 h 2031195"/>
              <a:gd name="connsiteX81" fmla="*/ 819150 w 1717309"/>
              <a:gd name="connsiteY81" fmla="*/ 1969282 h 2031195"/>
              <a:gd name="connsiteX82" fmla="*/ 914400 w 1717309"/>
              <a:gd name="connsiteY82" fmla="*/ 1997857 h 2031195"/>
              <a:gd name="connsiteX83" fmla="*/ 952500 w 1717309"/>
              <a:gd name="connsiteY83" fmla="*/ 2016907 h 2031195"/>
              <a:gd name="connsiteX84" fmla="*/ 981075 w 1717309"/>
              <a:gd name="connsiteY84" fmla="*/ 2026432 h 2031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717309" h="2031195">
                <a:moveTo>
                  <a:pt x="981075" y="2026432"/>
                </a:moveTo>
                <a:cubicBezTo>
                  <a:pt x="989013" y="2021670"/>
                  <a:pt x="990085" y="1998372"/>
                  <a:pt x="1000125" y="1988332"/>
                </a:cubicBezTo>
                <a:cubicBezTo>
                  <a:pt x="1010165" y="1978292"/>
                  <a:pt x="1026411" y="1977158"/>
                  <a:pt x="1038225" y="1969282"/>
                </a:cubicBezTo>
                <a:cubicBezTo>
                  <a:pt x="1064643" y="1951670"/>
                  <a:pt x="1089025" y="1931182"/>
                  <a:pt x="1114425" y="1912132"/>
                </a:cubicBezTo>
                <a:lnTo>
                  <a:pt x="1114425" y="1912132"/>
                </a:lnTo>
                <a:cubicBezTo>
                  <a:pt x="1202013" y="1780750"/>
                  <a:pt x="1110580" y="1915610"/>
                  <a:pt x="1181100" y="1816882"/>
                </a:cubicBezTo>
                <a:cubicBezTo>
                  <a:pt x="1187754" y="1807567"/>
                  <a:pt x="1192612" y="1796922"/>
                  <a:pt x="1200150" y="1788307"/>
                </a:cubicBezTo>
                <a:cubicBezTo>
                  <a:pt x="1214934" y="1771411"/>
                  <a:pt x="1231900" y="1756557"/>
                  <a:pt x="1247775" y="1740682"/>
                </a:cubicBezTo>
                <a:cubicBezTo>
                  <a:pt x="1273801" y="1662604"/>
                  <a:pt x="1228784" y="1783456"/>
                  <a:pt x="1314450" y="1654957"/>
                </a:cubicBezTo>
                <a:cubicBezTo>
                  <a:pt x="1327150" y="1635907"/>
                  <a:pt x="1338813" y="1616123"/>
                  <a:pt x="1352550" y="1597807"/>
                </a:cubicBezTo>
                <a:cubicBezTo>
                  <a:pt x="1364816" y="1581452"/>
                  <a:pt x="1389033" y="1550631"/>
                  <a:pt x="1400175" y="1531132"/>
                </a:cubicBezTo>
                <a:cubicBezTo>
                  <a:pt x="1442014" y="1457913"/>
                  <a:pt x="1393164" y="1527780"/>
                  <a:pt x="1447800" y="1454932"/>
                </a:cubicBezTo>
                <a:cubicBezTo>
                  <a:pt x="1472831" y="1354807"/>
                  <a:pt x="1435301" y="1468621"/>
                  <a:pt x="1485900" y="1397782"/>
                </a:cubicBezTo>
                <a:cubicBezTo>
                  <a:pt x="1515631" y="1356159"/>
                  <a:pt x="1496348" y="1352843"/>
                  <a:pt x="1514475" y="1312057"/>
                </a:cubicBezTo>
                <a:cubicBezTo>
                  <a:pt x="1540920" y="1252557"/>
                  <a:pt x="1540773" y="1277753"/>
                  <a:pt x="1571625" y="1226332"/>
                </a:cubicBezTo>
                <a:cubicBezTo>
                  <a:pt x="1623524" y="1139834"/>
                  <a:pt x="1574198" y="1195184"/>
                  <a:pt x="1628775" y="1140607"/>
                </a:cubicBezTo>
                <a:cubicBezTo>
                  <a:pt x="1631950" y="1131082"/>
                  <a:pt x="1633810" y="1121012"/>
                  <a:pt x="1638300" y="1112032"/>
                </a:cubicBezTo>
                <a:cubicBezTo>
                  <a:pt x="1651561" y="1085510"/>
                  <a:pt x="1664859" y="1075948"/>
                  <a:pt x="1685925" y="1054882"/>
                </a:cubicBezTo>
                <a:cubicBezTo>
                  <a:pt x="1689100" y="1042182"/>
                  <a:pt x="1690293" y="1028814"/>
                  <a:pt x="1695450" y="1016782"/>
                </a:cubicBezTo>
                <a:cubicBezTo>
                  <a:pt x="1699959" y="1006260"/>
                  <a:pt x="1714060" y="999646"/>
                  <a:pt x="1714500" y="988207"/>
                </a:cubicBezTo>
                <a:cubicBezTo>
                  <a:pt x="1717309" y="915167"/>
                  <a:pt x="1712496" y="841838"/>
                  <a:pt x="1704975" y="769132"/>
                </a:cubicBezTo>
                <a:cubicBezTo>
                  <a:pt x="1702909" y="749158"/>
                  <a:pt x="1690795" y="731463"/>
                  <a:pt x="1685925" y="711982"/>
                </a:cubicBezTo>
                <a:cubicBezTo>
                  <a:pt x="1681241" y="693246"/>
                  <a:pt x="1680590" y="673685"/>
                  <a:pt x="1676400" y="654832"/>
                </a:cubicBezTo>
                <a:cubicBezTo>
                  <a:pt x="1674222" y="645031"/>
                  <a:pt x="1669633" y="635911"/>
                  <a:pt x="1666875" y="626257"/>
                </a:cubicBezTo>
                <a:cubicBezTo>
                  <a:pt x="1663279" y="613670"/>
                  <a:pt x="1660525" y="600857"/>
                  <a:pt x="1657350" y="588157"/>
                </a:cubicBezTo>
                <a:cubicBezTo>
                  <a:pt x="1651000" y="461157"/>
                  <a:pt x="1666481" y="331154"/>
                  <a:pt x="1638300" y="207157"/>
                </a:cubicBezTo>
                <a:cubicBezTo>
                  <a:pt x="1632006" y="179465"/>
                  <a:pt x="1584818" y="186096"/>
                  <a:pt x="1562100" y="169057"/>
                </a:cubicBezTo>
                <a:cubicBezTo>
                  <a:pt x="1549400" y="159532"/>
                  <a:pt x="1537462" y="148896"/>
                  <a:pt x="1524000" y="140482"/>
                </a:cubicBezTo>
                <a:cubicBezTo>
                  <a:pt x="1511959" y="132957"/>
                  <a:pt x="1498312" y="128328"/>
                  <a:pt x="1485900" y="121432"/>
                </a:cubicBezTo>
                <a:cubicBezTo>
                  <a:pt x="1469716" y="112441"/>
                  <a:pt x="1453974" y="102669"/>
                  <a:pt x="1438275" y="92857"/>
                </a:cubicBezTo>
                <a:cubicBezTo>
                  <a:pt x="1428567" y="86790"/>
                  <a:pt x="1420161" y="78456"/>
                  <a:pt x="1409700" y="73807"/>
                </a:cubicBezTo>
                <a:cubicBezTo>
                  <a:pt x="1391350" y="65652"/>
                  <a:pt x="1369258" y="65896"/>
                  <a:pt x="1352550" y="54757"/>
                </a:cubicBezTo>
                <a:cubicBezTo>
                  <a:pt x="1343025" y="48407"/>
                  <a:pt x="1335081" y="38483"/>
                  <a:pt x="1323975" y="35707"/>
                </a:cubicBezTo>
                <a:cubicBezTo>
                  <a:pt x="1296083" y="28734"/>
                  <a:pt x="1266804" y="29541"/>
                  <a:pt x="1238250" y="26182"/>
                </a:cubicBezTo>
                <a:cubicBezTo>
                  <a:pt x="1015701" y="0"/>
                  <a:pt x="1319824" y="34187"/>
                  <a:pt x="1076325" y="7132"/>
                </a:cubicBezTo>
                <a:cubicBezTo>
                  <a:pt x="1054100" y="10307"/>
                  <a:pt x="1031665" y="12254"/>
                  <a:pt x="1009650" y="16657"/>
                </a:cubicBezTo>
                <a:cubicBezTo>
                  <a:pt x="928678" y="32851"/>
                  <a:pt x="1036788" y="17136"/>
                  <a:pt x="952500" y="45232"/>
                </a:cubicBezTo>
                <a:cubicBezTo>
                  <a:pt x="934178" y="51339"/>
                  <a:pt x="914400" y="51582"/>
                  <a:pt x="895350" y="54757"/>
                </a:cubicBezTo>
                <a:cubicBezTo>
                  <a:pt x="882650" y="61107"/>
                  <a:pt x="870594" y="68955"/>
                  <a:pt x="857250" y="73807"/>
                </a:cubicBezTo>
                <a:cubicBezTo>
                  <a:pt x="805728" y="92542"/>
                  <a:pt x="785198" y="93753"/>
                  <a:pt x="733425" y="102382"/>
                </a:cubicBezTo>
                <a:cubicBezTo>
                  <a:pt x="711200" y="111907"/>
                  <a:pt x="690208" y="125092"/>
                  <a:pt x="666750" y="130957"/>
                </a:cubicBezTo>
                <a:cubicBezTo>
                  <a:pt x="638858" y="137930"/>
                  <a:pt x="609524" y="136682"/>
                  <a:pt x="581025" y="140482"/>
                </a:cubicBezTo>
                <a:cubicBezTo>
                  <a:pt x="561882" y="143034"/>
                  <a:pt x="542728" y="145817"/>
                  <a:pt x="523875" y="150007"/>
                </a:cubicBezTo>
                <a:cubicBezTo>
                  <a:pt x="514074" y="152185"/>
                  <a:pt x="505101" y="157354"/>
                  <a:pt x="495300" y="159532"/>
                </a:cubicBezTo>
                <a:cubicBezTo>
                  <a:pt x="476447" y="163722"/>
                  <a:pt x="457200" y="165882"/>
                  <a:pt x="438150" y="169057"/>
                </a:cubicBezTo>
                <a:cubicBezTo>
                  <a:pt x="347773" y="205208"/>
                  <a:pt x="435426" y="174082"/>
                  <a:pt x="333375" y="197632"/>
                </a:cubicBezTo>
                <a:cubicBezTo>
                  <a:pt x="310853" y="202829"/>
                  <a:pt x="289582" y="213413"/>
                  <a:pt x="266700" y="216682"/>
                </a:cubicBezTo>
                <a:cubicBezTo>
                  <a:pt x="222585" y="222984"/>
                  <a:pt x="177759" y="222506"/>
                  <a:pt x="133350" y="226207"/>
                </a:cubicBezTo>
                <a:cubicBezTo>
                  <a:pt x="101552" y="228857"/>
                  <a:pt x="69850" y="232557"/>
                  <a:pt x="38100" y="235732"/>
                </a:cubicBezTo>
                <a:cubicBezTo>
                  <a:pt x="28575" y="254782"/>
                  <a:pt x="18175" y="273419"/>
                  <a:pt x="9525" y="292882"/>
                </a:cubicBezTo>
                <a:cubicBezTo>
                  <a:pt x="5447" y="302057"/>
                  <a:pt x="0" y="311417"/>
                  <a:pt x="0" y="321457"/>
                </a:cubicBezTo>
                <a:cubicBezTo>
                  <a:pt x="0" y="334548"/>
                  <a:pt x="5763" y="347018"/>
                  <a:pt x="9525" y="359557"/>
                </a:cubicBezTo>
                <a:cubicBezTo>
                  <a:pt x="15295" y="378791"/>
                  <a:pt x="28575" y="416707"/>
                  <a:pt x="28575" y="416707"/>
                </a:cubicBezTo>
                <a:cubicBezTo>
                  <a:pt x="31750" y="505607"/>
                  <a:pt x="32551" y="594624"/>
                  <a:pt x="38100" y="683407"/>
                </a:cubicBezTo>
                <a:cubicBezTo>
                  <a:pt x="38917" y="696472"/>
                  <a:pt x="45283" y="708627"/>
                  <a:pt x="47625" y="721507"/>
                </a:cubicBezTo>
                <a:cubicBezTo>
                  <a:pt x="58978" y="783947"/>
                  <a:pt x="51719" y="776428"/>
                  <a:pt x="66675" y="826282"/>
                </a:cubicBezTo>
                <a:cubicBezTo>
                  <a:pt x="72445" y="845516"/>
                  <a:pt x="80855" y="863951"/>
                  <a:pt x="85725" y="883432"/>
                </a:cubicBezTo>
                <a:cubicBezTo>
                  <a:pt x="88900" y="896132"/>
                  <a:pt x="91400" y="909020"/>
                  <a:pt x="95250" y="921532"/>
                </a:cubicBezTo>
                <a:cubicBezTo>
                  <a:pt x="104108" y="950321"/>
                  <a:pt x="116520" y="978036"/>
                  <a:pt x="123825" y="1007257"/>
                </a:cubicBezTo>
                <a:cubicBezTo>
                  <a:pt x="127000" y="1019957"/>
                  <a:pt x="129754" y="1032770"/>
                  <a:pt x="133350" y="1045357"/>
                </a:cubicBezTo>
                <a:cubicBezTo>
                  <a:pt x="136108" y="1055011"/>
                  <a:pt x="140697" y="1064131"/>
                  <a:pt x="142875" y="1073932"/>
                </a:cubicBezTo>
                <a:cubicBezTo>
                  <a:pt x="147065" y="1092785"/>
                  <a:pt x="146851" y="1112584"/>
                  <a:pt x="152400" y="1131082"/>
                </a:cubicBezTo>
                <a:cubicBezTo>
                  <a:pt x="156480" y="1144682"/>
                  <a:pt x="165857" y="1156131"/>
                  <a:pt x="171450" y="1169182"/>
                </a:cubicBezTo>
                <a:cubicBezTo>
                  <a:pt x="184593" y="1199850"/>
                  <a:pt x="180292" y="1212493"/>
                  <a:pt x="200025" y="1245382"/>
                </a:cubicBezTo>
                <a:cubicBezTo>
                  <a:pt x="210485" y="1262815"/>
                  <a:pt x="225425" y="1277132"/>
                  <a:pt x="238125" y="1293007"/>
                </a:cubicBezTo>
                <a:cubicBezTo>
                  <a:pt x="248514" y="1324174"/>
                  <a:pt x="251686" y="1340579"/>
                  <a:pt x="276225" y="1369207"/>
                </a:cubicBezTo>
                <a:cubicBezTo>
                  <a:pt x="283675" y="1377899"/>
                  <a:pt x="295275" y="1381907"/>
                  <a:pt x="304800" y="1388257"/>
                </a:cubicBezTo>
                <a:cubicBezTo>
                  <a:pt x="307975" y="1397782"/>
                  <a:pt x="310370" y="1407604"/>
                  <a:pt x="314325" y="1416832"/>
                </a:cubicBezTo>
                <a:cubicBezTo>
                  <a:pt x="319918" y="1429883"/>
                  <a:pt x="329295" y="1441332"/>
                  <a:pt x="333375" y="1454932"/>
                </a:cubicBezTo>
                <a:cubicBezTo>
                  <a:pt x="361690" y="1549314"/>
                  <a:pt x="318013" y="1478899"/>
                  <a:pt x="371475" y="1550182"/>
                </a:cubicBezTo>
                <a:cubicBezTo>
                  <a:pt x="374650" y="1559707"/>
                  <a:pt x="376124" y="1569980"/>
                  <a:pt x="381000" y="1578757"/>
                </a:cubicBezTo>
                <a:cubicBezTo>
                  <a:pt x="392119" y="1598771"/>
                  <a:pt x="406400" y="1616857"/>
                  <a:pt x="419100" y="1635907"/>
                </a:cubicBezTo>
                <a:cubicBezTo>
                  <a:pt x="425450" y="1645432"/>
                  <a:pt x="433030" y="1654243"/>
                  <a:pt x="438150" y="1664482"/>
                </a:cubicBezTo>
                <a:cubicBezTo>
                  <a:pt x="444500" y="1677182"/>
                  <a:pt x="449895" y="1690406"/>
                  <a:pt x="457200" y="1702582"/>
                </a:cubicBezTo>
                <a:cubicBezTo>
                  <a:pt x="478441" y="1737983"/>
                  <a:pt x="493426" y="1762933"/>
                  <a:pt x="523875" y="1788307"/>
                </a:cubicBezTo>
                <a:cubicBezTo>
                  <a:pt x="532669" y="1795636"/>
                  <a:pt x="542400" y="1801875"/>
                  <a:pt x="552450" y="1807357"/>
                </a:cubicBezTo>
                <a:cubicBezTo>
                  <a:pt x="577381" y="1820955"/>
                  <a:pt x="605021" y="1829705"/>
                  <a:pt x="628650" y="1845457"/>
                </a:cubicBezTo>
                <a:cubicBezTo>
                  <a:pt x="665579" y="1870076"/>
                  <a:pt x="646365" y="1860887"/>
                  <a:pt x="685800" y="1874032"/>
                </a:cubicBezTo>
                <a:cubicBezTo>
                  <a:pt x="699857" y="1895117"/>
                  <a:pt x="711423" y="1916514"/>
                  <a:pt x="733425" y="1931182"/>
                </a:cubicBezTo>
                <a:cubicBezTo>
                  <a:pt x="741779" y="1936751"/>
                  <a:pt x="753020" y="1936217"/>
                  <a:pt x="762000" y="1940707"/>
                </a:cubicBezTo>
                <a:cubicBezTo>
                  <a:pt x="772239" y="1945827"/>
                  <a:pt x="780336" y="1954637"/>
                  <a:pt x="790575" y="1959757"/>
                </a:cubicBezTo>
                <a:cubicBezTo>
                  <a:pt x="799555" y="1964247"/>
                  <a:pt x="809496" y="1966524"/>
                  <a:pt x="819150" y="1969282"/>
                </a:cubicBezTo>
                <a:cubicBezTo>
                  <a:pt x="851053" y="1978397"/>
                  <a:pt x="884219" y="1982767"/>
                  <a:pt x="914400" y="1997857"/>
                </a:cubicBezTo>
                <a:cubicBezTo>
                  <a:pt x="927100" y="2004207"/>
                  <a:pt x="938900" y="2012827"/>
                  <a:pt x="952500" y="2016907"/>
                </a:cubicBezTo>
                <a:cubicBezTo>
                  <a:pt x="985990" y="2026954"/>
                  <a:pt x="973138" y="2031195"/>
                  <a:pt x="981075" y="2026432"/>
                </a:cubicBezTo>
                <a:close/>
              </a:path>
            </a:pathLst>
          </a:custGeom>
          <a:solidFill>
            <a:schemeClr val="bg2">
              <a:alpha val="53000"/>
            </a:schemeClr>
          </a:solidFill>
          <a:ln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838200" y="2133600"/>
            <a:ext cx="457200" cy="838200"/>
          </a:xfrm>
          <a:custGeom>
            <a:avLst/>
            <a:gdLst>
              <a:gd name="connsiteX0" fmla="*/ 1798106 w 1807631"/>
              <a:gd name="connsiteY0" fmla="*/ 1428750 h 1590675"/>
              <a:gd name="connsiteX1" fmla="*/ 1769531 w 1807631"/>
              <a:gd name="connsiteY1" fmla="*/ 1362075 h 1590675"/>
              <a:gd name="connsiteX2" fmla="*/ 1750481 w 1807631"/>
              <a:gd name="connsiteY2" fmla="*/ 1314450 h 1590675"/>
              <a:gd name="connsiteX3" fmla="*/ 1731431 w 1807631"/>
              <a:gd name="connsiteY3" fmla="*/ 1285875 h 1590675"/>
              <a:gd name="connsiteX4" fmla="*/ 1702856 w 1807631"/>
              <a:gd name="connsiteY4" fmla="*/ 1228725 h 1590675"/>
              <a:gd name="connsiteX5" fmla="*/ 1683806 w 1807631"/>
              <a:gd name="connsiteY5" fmla="*/ 1181100 h 1590675"/>
              <a:gd name="connsiteX6" fmla="*/ 1626656 w 1807631"/>
              <a:gd name="connsiteY6" fmla="*/ 1066800 h 1590675"/>
              <a:gd name="connsiteX7" fmla="*/ 1607606 w 1807631"/>
              <a:gd name="connsiteY7" fmla="*/ 1009650 h 1590675"/>
              <a:gd name="connsiteX8" fmla="*/ 1579031 w 1807631"/>
              <a:gd name="connsiteY8" fmla="*/ 971550 h 1590675"/>
              <a:gd name="connsiteX9" fmla="*/ 1550456 w 1807631"/>
              <a:gd name="connsiteY9" fmla="*/ 914400 h 1590675"/>
              <a:gd name="connsiteX10" fmla="*/ 1512356 w 1807631"/>
              <a:gd name="connsiteY10" fmla="*/ 847725 h 1590675"/>
              <a:gd name="connsiteX11" fmla="*/ 1502831 w 1807631"/>
              <a:gd name="connsiteY11" fmla="*/ 819150 h 1590675"/>
              <a:gd name="connsiteX12" fmla="*/ 1483781 w 1807631"/>
              <a:gd name="connsiteY12" fmla="*/ 781050 h 1590675"/>
              <a:gd name="connsiteX13" fmla="*/ 1464731 w 1807631"/>
              <a:gd name="connsiteY13" fmla="*/ 723900 h 1590675"/>
              <a:gd name="connsiteX14" fmla="*/ 1417106 w 1807631"/>
              <a:gd name="connsiteY14" fmla="*/ 609600 h 1590675"/>
              <a:gd name="connsiteX15" fmla="*/ 1398056 w 1807631"/>
              <a:gd name="connsiteY15" fmla="*/ 561975 h 1590675"/>
              <a:gd name="connsiteX16" fmla="*/ 1331381 w 1807631"/>
              <a:gd name="connsiteY16" fmla="*/ 447675 h 1590675"/>
              <a:gd name="connsiteX17" fmla="*/ 1321856 w 1807631"/>
              <a:gd name="connsiteY17" fmla="*/ 419100 h 1590675"/>
              <a:gd name="connsiteX18" fmla="*/ 1302806 w 1807631"/>
              <a:gd name="connsiteY18" fmla="*/ 381000 h 1590675"/>
              <a:gd name="connsiteX19" fmla="*/ 1293281 w 1807631"/>
              <a:gd name="connsiteY19" fmla="*/ 342900 h 1590675"/>
              <a:gd name="connsiteX20" fmla="*/ 1255181 w 1807631"/>
              <a:gd name="connsiteY20" fmla="*/ 247650 h 1590675"/>
              <a:gd name="connsiteX21" fmla="*/ 1236131 w 1807631"/>
              <a:gd name="connsiteY21" fmla="*/ 219075 h 1590675"/>
              <a:gd name="connsiteX22" fmla="*/ 1178981 w 1807631"/>
              <a:gd name="connsiteY22" fmla="*/ 161925 h 1590675"/>
              <a:gd name="connsiteX23" fmla="*/ 1150406 w 1807631"/>
              <a:gd name="connsiteY23" fmla="*/ 133350 h 1590675"/>
              <a:gd name="connsiteX24" fmla="*/ 1093256 w 1807631"/>
              <a:gd name="connsiteY24" fmla="*/ 57150 h 1590675"/>
              <a:gd name="connsiteX25" fmla="*/ 1055156 w 1807631"/>
              <a:gd name="connsiteY25" fmla="*/ 0 h 1590675"/>
              <a:gd name="connsiteX26" fmla="*/ 940856 w 1807631"/>
              <a:gd name="connsiteY26" fmla="*/ 19050 h 1590675"/>
              <a:gd name="connsiteX27" fmla="*/ 864656 w 1807631"/>
              <a:gd name="connsiteY27" fmla="*/ 38100 h 1590675"/>
              <a:gd name="connsiteX28" fmla="*/ 769406 w 1807631"/>
              <a:gd name="connsiteY28" fmla="*/ 47625 h 1590675"/>
              <a:gd name="connsiteX29" fmla="*/ 740831 w 1807631"/>
              <a:gd name="connsiteY29" fmla="*/ 66675 h 1590675"/>
              <a:gd name="connsiteX30" fmla="*/ 712256 w 1807631"/>
              <a:gd name="connsiteY30" fmla="*/ 104775 h 1590675"/>
              <a:gd name="connsiteX31" fmla="*/ 693206 w 1807631"/>
              <a:gd name="connsiteY31" fmla="*/ 133350 h 1590675"/>
              <a:gd name="connsiteX32" fmla="*/ 636056 w 1807631"/>
              <a:gd name="connsiteY32" fmla="*/ 161925 h 1590675"/>
              <a:gd name="connsiteX33" fmla="*/ 588431 w 1807631"/>
              <a:gd name="connsiteY33" fmla="*/ 209550 h 1590675"/>
              <a:gd name="connsiteX34" fmla="*/ 531281 w 1807631"/>
              <a:gd name="connsiteY34" fmla="*/ 266700 h 1590675"/>
              <a:gd name="connsiteX35" fmla="*/ 474131 w 1807631"/>
              <a:gd name="connsiteY35" fmla="*/ 295275 h 1590675"/>
              <a:gd name="connsiteX36" fmla="*/ 436031 w 1807631"/>
              <a:gd name="connsiteY36" fmla="*/ 352425 h 1590675"/>
              <a:gd name="connsiteX37" fmla="*/ 426506 w 1807631"/>
              <a:gd name="connsiteY37" fmla="*/ 381000 h 1590675"/>
              <a:gd name="connsiteX38" fmla="*/ 407456 w 1807631"/>
              <a:gd name="connsiteY38" fmla="*/ 419100 h 1590675"/>
              <a:gd name="connsiteX39" fmla="*/ 350306 w 1807631"/>
              <a:gd name="connsiteY39" fmla="*/ 495300 h 1590675"/>
              <a:gd name="connsiteX40" fmla="*/ 312206 w 1807631"/>
              <a:gd name="connsiteY40" fmla="*/ 581025 h 1590675"/>
              <a:gd name="connsiteX41" fmla="*/ 293156 w 1807631"/>
              <a:gd name="connsiteY41" fmla="*/ 609600 h 1590675"/>
              <a:gd name="connsiteX42" fmla="*/ 283631 w 1807631"/>
              <a:gd name="connsiteY42" fmla="*/ 647700 h 1590675"/>
              <a:gd name="connsiteX43" fmla="*/ 236006 w 1807631"/>
              <a:gd name="connsiteY43" fmla="*/ 742950 h 1590675"/>
              <a:gd name="connsiteX44" fmla="*/ 226481 w 1807631"/>
              <a:gd name="connsiteY44" fmla="*/ 781050 h 1590675"/>
              <a:gd name="connsiteX45" fmla="*/ 216956 w 1807631"/>
              <a:gd name="connsiteY45" fmla="*/ 847725 h 1590675"/>
              <a:gd name="connsiteX46" fmla="*/ 188381 w 1807631"/>
              <a:gd name="connsiteY46" fmla="*/ 923925 h 1590675"/>
              <a:gd name="connsiteX47" fmla="*/ 178856 w 1807631"/>
              <a:gd name="connsiteY47" fmla="*/ 981075 h 1590675"/>
              <a:gd name="connsiteX48" fmla="*/ 159806 w 1807631"/>
              <a:gd name="connsiteY48" fmla="*/ 1009650 h 1590675"/>
              <a:gd name="connsiteX49" fmla="*/ 140756 w 1807631"/>
              <a:gd name="connsiteY49" fmla="*/ 1047750 h 1590675"/>
              <a:gd name="connsiteX50" fmla="*/ 93131 w 1807631"/>
              <a:gd name="connsiteY50" fmla="*/ 1171575 h 1590675"/>
              <a:gd name="connsiteX51" fmla="*/ 93131 w 1807631"/>
              <a:gd name="connsiteY51" fmla="*/ 1171575 h 1590675"/>
              <a:gd name="connsiteX52" fmla="*/ 64556 w 1807631"/>
              <a:gd name="connsiteY52" fmla="*/ 1238250 h 1590675"/>
              <a:gd name="connsiteX53" fmla="*/ 55031 w 1807631"/>
              <a:gd name="connsiteY53" fmla="*/ 1266825 h 1590675"/>
              <a:gd name="connsiteX54" fmla="*/ 16931 w 1807631"/>
              <a:gd name="connsiteY54" fmla="*/ 1333500 h 1590675"/>
              <a:gd name="connsiteX55" fmla="*/ 7406 w 1807631"/>
              <a:gd name="connsiteY55" fmla="*/ 1371600 h 1590675"/>
              <a:gd name="connsiteX56" fmla="*/ 35981 w 1807631"/>
              <a:gd name="connsiteY56" fmla="*/ 1543050 h 1590675"/>
              <a:gd name="connsiteX57" fmla="*/ 74081 w 1807631"/>
              <a:gd name="connsiteY57" fmla="*/ 1562100 h 1590675"/>
              <a:gd name="connsiteX58" fmla="*/ 626531 w 1807631"/>
              <a:gd name="connsiteY58" fmla="*/ 1590675 h 1590675"/>
              <a:gd name="connsiteX59" fmla="*/ 1074206 w 1807631"/>
              <a:gd name="connsiteY59" fmla="*/ 1581150 h 1590675"/>
              <a:gd name="connsiteX60" fmla="*/ 1274231 w 1807631"/>
              <a:gd name="connsiteY60" fmla="*/ 1562100 h 1590675"/>
              <a:gd name="connsiteX61" fmla="*/ 1340906 w 1807631"/>
              <a:gd name="connsiteY61" fmla="*/ 1533525 h 1590675"/>
              <a:gd name="connsiteX62" fmla="*/ 1369481 w 1807631"/>
              <a:gd name="connsiteY62" fmla="*/ 1524000 h 1590675"/>
              <a:gd name="connsiteX63" fmla="*/ 1407581 w 1807631"/>
              <a:gd name="connsiteY63" fmla="*/ 1514475 h 1590675"/>
              <a:gd name="connsiteX64" fmla="*/ 1483781 w 1807631"/>
              <a:gd name="connsiteY64" fmla="*/ 1476375 h 1590675"/>
              <a:gd name="connsiteX65" fmla="*/ 1521881 w 1807631"/>
              <a:gd name="connsiteY65" fmla="*/ 1457325 h 1590675"/>
              <a:gd name="connsiteX66" fmla="*/ 1807631 w 1807631"/>
              <a:gd name="connsiteY66" fmla="*/ 1447800 h 1590675"/>
              <a:gd name="connsiteX67" fmla="*/ 1798106 w 1807631"/>
              <a:gd name="connsiteY67" fmla="*/ 1428750 h 159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807631" h="1590675">
                <a:moveTo>
                  <a:pt x="1798106" y="1428750"/>
                </a:moveTo>
                <a:cubicBezTo>
                  <a:pt x="1791756" y="1414462"/>
                  <a:pt x="1802420" y="1427854"/>
                  <a:pt x="1769531" y="1362075"/>
                </a:cubicBezTo>
                <a:cubicBezTo>
                  <a:pt x="1761885" y="1346782"/>
                  <a:pt x="1758127" y="1329743"/>
                  <a:pt x="1750481" y="1314450"/>
                </a:cubicBezTo>
                <a:cubicBezTo>
                  <a:pt x="1745361" y="1304211"/>
                  <a:pt x="1736990" y="1295882"/>
                  <a:pt x="1731431" y="1285875"/>
                </a:cubicBezTo>
                <a:cubicBezTo>
                  <a:pt x="1721088" y="1267257"/>
                  <a:pt x="1711669" y="1248114"/>
                  <a:pt x="1702856" y="1228725"/>
                </a:cubicBezTo>
                <a:cubicBezTo>
                  <a:pt x="1695781" y="1213160"/>
                  <a:pt x="1691086" y="1196570"/>
                  <a:pt x="1683806" y="1181100"/>
                </a:cubicBezTo>
                <a:cubicBezTo>
                  <a:pt x="1665668" y="1142557"/>
                  <a:pt x="1640126" y="1107211"/>
                  <a:pt x="1626656" y="1066800"/>
                </a:cubicBezTo>
                <a:cubicBezTo>
                  <a:pt x="1620306" y="1047750"/>
                  <a:pt x="1616586" y="1027611"/>
                  <a:pt x="1607606" y="1009650"/>
                </a:cubicBezTo>
                <a:cubicBezTo>
                  <a:pt x="1600506" y="995451"/>
                  <a:pt x="1587199" y="985163"/>
                  <a:pt x="1579031" y="971550"/>
                </a:cubicBezTo>
                <a:cubicBezTo>
                  <a:pt x="1568073" y="953287"/>
                  <a:pt x="1560554" y="933153"/>
                  <a:pt x="1550456" y="914400"/>
                </a:cubicBezTo>
                <a:cubicBezTo>
                  <a:pt x="1538320" y="891862"/>
                  <a:pt x="1523804" y="870620"/>
                  <a:pt x="1512356" y="847725"/>
                </a:cubicBezTo>
                <a:cubicBezTo>
                  <a:pt x="1507866" y="838745"/>
                  <a:pt x="1506786" y="828378"/>
                  <a:pt x="1502831" y="819150"/>
                </a:cubicBezTo>
                <a:cubicBezTo>
                  <a:pt x="1497238" y="806099"/>
                  <a:pt x="1489054" y="794233"/>
                  <a:pt x="1483781" y="781050"/>
                </a:cubicBezTo>
                <a:cubicBezTo>
                  <a:pt x="1476323" y="762406"/>
                  <a:pt x="1472009" y="742615"/>
                  <a:pt x="1464731" y="723900"/>
                </a:cubicBezTo>
                <a:cubicBezTo>
                  <a:pt x="1449771" y="685432"/>
                  <a:pt x="1432821" y="647766"/>
                  <a:pt x="1417106" y="609600"/>
                </a:cubicBezTo>
                <a:cubicBezTo>
                  <a:pt x="1410596" y="593790"/>
                  <a:pt x="1408315" y="575653"/>
                  <a:pt x="1398056" y="561975"/>
                </a:cubicBezTo>
                <a:cubicBezTo>
                  <a:pt x="1367603" y="521370"/>
                  <a:pt x="1349461" y="501914"/>
                  <a:pt x="1331381" y="447675"/>
                </a:cubicBezTo>
                <a:cubicBezTo>
                  <a:pt x="1328206" y="438150"/>
                  <a:pt x="1325811" y="428328"/>
                  <a:pt x="1321856" y="419100"/>
                </a:cubicBezTo>
                <a:cubicBezTo>
                  <a:pt x="1316263" y="406049"/>
                  <a:pt x="1307792" y="394295"/>
                  <a:pt x="1302806" y="381000"/>
                </a:cubicBezTo>
                <a:cubicBezTo>
                  <a:pt x="1298209" y="368743"/>
                  <a:pt x="1297043" y="355439"/>
                  <a:pt x="1293281" y="342900"/>
                </a:cubicBezTo>
                <a:cubicBezTo>
                  <a:pt x="1280956" y="301816"/>
                  <a:pt x="1275281" y="282825"/>
                  <a:pt x="1255181" y="247650"/>
                </a:cubicBezTo>
                <a:cubicBezTo>
                  <a:pt x="1249501" y="237711"/>
                  <a:pt x="1243736" y="227631"/>
                  <a:pt x="1236131" y="219075"/>
                </a:cubicBezTo>
                <a:cubicBezTo>
                  <a:pt x="1218233" y="198939"/>
                  <a:pt x="1198031" y="180975"/>
                  <a:pt x="1178981" y="161925"/>
                </a:cubicBezTo>
                <a:cubicBezTo>
                  <a:pt x="1169456" y="152400"/>
                  <a:pt x="1158488" y="144126"/>
                  <a:pt x="1150406" y="133350"/>
                </a:cubicBezTo>
                <a:cubicBezTo>
                  <a:pt x="1131356" y="107950"/>
                  <a:pt x="1110868" y="83568"/>
                  <a:pt x="1093256" y="57150"/>
                </a:cubicBezTo>
                <a:lnTo>
                  <a:pt x="1055156" y="0"/>
                </a:lnTo>
                <a:cubicBezTo>
                  <a:pt x="1017522" y="5376"/>
                  <a:pt x="977997" y="9765"/>
                  <a:pt x="940856" y="19050"/>
                </a:cubicBezTo>
                <a:cubicBezTo>
                  <a:pt x="885908" y="32787"/>
                  <a:pt x="939887" y="28069"/>
                  <a:pt x="864656" y="38100"/>
                </a:cubicBezTo>
                <a:cubicBezTo>
                  <a:pt x="833028" y="42317"/>
                  <a:pt x="801156" y="44450"/>
                  <a:pt x="769406" y="47625"/>
                </a:cubicBezTo>
                <a:cubicBezTo>
                  <a:pt x="759881" y="53975"/>
                  <a:pt x="748926" y="58580"/>
                  <a:pt x="740831" y="66675"/>
                </a:cubicBezTo>
                <a:cubicBezTo>
                  <a:pt x="729606" y="77900"/>
                  <a:pt x="721483" y="91857"/>
                  <a:pt x="712256" y="104775"/>
                </a:cubicBezTo>
                <a:cubicBezTo>
                  <a:pt x="705602" y="114090"/>
                  <a:pt x="701301" y="125255"/>
                  <a:pt x="693206" y="133350"/>
                </a:cubicBezTo>
                <a:cubicBezTo>
                  <a:pt x="674742" y="151814"/>
                  <a:pt x="659297" y="154178"/>
                  <a:pt x="636056" y="161925"/>
                </a:cubicBezTo>
                <a:cubicBezTo>
                  <a:pt x="596801" y="220807"/>
                  <a:pt x="640386" y="163368"/>
                  <a:pt x="588431" y="209550"/>
                </a:cubicBezTo>
                <a:cubicBezTo>
                  <a:pt x="568295" y="227448"/>
                  <a:pt x="556839" y="258181"/>
                  <a:pt x="531281" y="266700"/>
                </a:cubicBezTo>
                <a:cubicBezTo>
                  <a:pt x="491846" y="279845"/>
                  <a:pt x="511060" y="270656"/>
                  <a:pt x="474131" y="295275"/>
                </a:cubicBezTo>
                <a:cubicBezTo>
                  <a:pt x="451483" y="363219"/>
                  <a:pt x="483597" y="281076"/>
                  <a:pt x="436031" y="352425"/>
                </a:cubicBezTo>
                <a:cubicBezTo>
                  <a:pt x="430462" y="360779"/>
                  <a:pt x="430461" y="371772"/>
                  <a:pt x="426506" y="381000"/>
                </a:cubicBezTo>
                <a:cubicBezTo>
                  <a:pt x="420913" y="394051"/>
                  <a:pt x="415332" y="407286"/>
                  <a:pt x="407456" y="419100"/>
                </a:cubicBezTo>
                <a:cubicBezTo>
                  <a:pt x="389844" y="445518"/>
                  <a:pt x="362098" y="465821"/>
                  <a:pt x="350306" y="495300"/>
                </a:cubicBezTo>
                <a:cubicBezTo>
                  <a:pt x="336698" y="529320"/>
                  <a:pt x="330004" y="549879"/>
                  <a:pt x="312206" y="581025"/>
                </a:cubicBezTo>
                <a:cubicBezTo>
                  <a:pt x="306526" y="590964"/>
                  <a:pt x="299506" y="600075"/>
                  <a:pt x="293156" y="609600"/>
                </a:cubicBezTo>
                <a:cubicBezTo>
                  <a:pt x="289981" y="622300"/>
                  <a:pt x="288788" y="635668"/>
                  <a:pt x="283631" y="647700"/>
                </a:cubicBezTo>
                <a:cubicBezTo>
                  <a:pt x="269648" y="680327"/>
                  <a:pt x="244615" y="708512"/>
                  <a:pt x="236006" y="742950"/>
                </a:cubicBezTo>
                <a:cubicBezTo>
                  <a:pt x="232831" y="755650"/>
                  <a:pt x="228823" y="768170"/>
                  <a:pt x="226481" y="781050"/>
                </a:cubicBezTo>
                <a:cubicBezTo>
                  <a:pt x="222465" y="803139"/>
                  <a:pt x="222401" y="825945"/>
                  <a:pt x="216956" y="847725"/>
                </a:cubicBezTo>
                <a:cubicBezTo>
                  <a:pt x="202125" y="907051"/>
                  <a:pt x="198646" y="877733"/>
                  <a:pt x="188381" y="923925"/>
                </a:cubicBezTo>
                <a:cubicBezTo>
                  <a:pt x="184191" y="942778"/>
                  <a:pt x="184963" y="962753"/>
                  <a:pt x="178856" y="981075"/>
                </a:cubicBezTo>
                <a:cubicBezTo>
                  <a:pt x="175236" y="991935"/>
                  <a:pt x="165486" y="999711"/>
                  <a:pt x="159806" y="1009650"/>
                </a:cubicBezTo>
                <a:cubicBezTo>
                  <a:pt x="152761" y="1021978"/>
                  <a:pt x="147106" y="1035050"/>
                  <a:pt x="140756" y="1047750"/>
                </a:cubicBezTo>
                <a:cubicBezTo>
                  <a:pt x="125662" y="1123222"/>
                  <a:pt x="138471" y="1080895"/>
                  <a:pt x="93131" y="1171575"/>
                </a:cubicBezTo>
                <a:lnTo>
                  <a:pt x="93131" y="1171575"/>
                </a:lnTo>
                <a:cubicBezTo>
                  <a:pt x="70793" y="1238588"/>
                  <a:pt x="99866" y="1155860"/>
                  <a:pt x="64556" y="1238250"/>
                </a:cubicBezTo>
                <a:cubicBezTo>
                  <a:pt x="60601" y="1247478"/>
                  <a:pt x="59521" y="1257845"/>
                  <a:pt x="55031" y="1266825"/>
                </a:cubicBezTo>
                <a:cubicBezTo>
                  <a:pt x="27396" y="1322095"/>
                  <a:pt x="41979" y="1266704"/>
                  <a:pt x="16931" y="1333500"/>
                </a:cubicBezTo>
                <a:cubicBezTo>
                  <a:pt x="12334" y="1345757"/>
                  <a:pt x="10581" y="1358900"/>
                  <a:pt x="7406" y="1371600"/>
                </a:cubicBezTo>
                <a:cubicBezTo>
                  <a:pt x="8532" y="1387367"/>
                  <a:pt x="0" y="1507069"/>
                  <a:pt x="35981" y="1543050"/>
                </a:cubicBezTo>
                <a:cubicBezTo>
                  <a:pt x="46021" y="1553090"/>
                  <a:pt x="59956" y="1560651"/>
                  <a:pt x="74081" y="1562100"/>
                </a:cubicBezTo>
                <a:cubicBezTo>
                  <a:pt x="168056" y="1571738"/>
                  <a:pt x="501389" y="1585234"/>
                  <a:pt x="626531" y="1590675"/>
                </a:cubicBezTo>
                <a:lnTo>
                  <a:pt x="1074206" y="1581150"/>
                </a:lnTo>
                <a:cubicBezTo>
                  <a:pt x="1152535" y="1578539"/>
                  <a:pt x="1200868" y="1571270"/>
                  <a:pt x="1274231" y="1562100"/>
                </a:cubicBezTo>
                <a:cubicBezTo>
                  <a:pt x="1341244" y="1539762"/>
                  <a:pt x="1258516" y="1568835"/>
                  <a:pt x="1340906" y="1533525"/>
                </a:cubicBezTo>
                <a:cubicBezTo>
                  <a:pt x="1350134" y="1529570"/>
                  <a:pt x="1359827" y="1526758"/>
                  <a:pt x="1369481" y="1524000"/>
                </a:cubicBezTo>
                <a:cubicBezTo>
                  <a:pt x="1382068" y="1520404"/>
                  <a:pt x="1395497" y="1519510"/>
                  <a:pt x="1407581" y="1514475"/>
                </a:cubicBezTo>
                <a:cubicBezTo>
                  <a:pt x="1433795" y="1503553"/>
                  <a:pt x="1458381" y="1489075"/>
                  <a:pt x="1483781" y="1476375"/>
                </a:cubicBezTo>
                <a:cubicBezTo>
                  <a:pt x="1496481" y="1470025"/>
                  <a:pt x="1507690" y="1457798"/>
                  <a:pt x="1521881" y="1457325"/>
                </a:cubicBezTo>
                <a:lnTo>
                  <a:pt x="1807631" y="1447800"/>
                </a:lnTo>
                <a:cubicBezTo>
                  <a:pt x="1766691" y="1427330"/>
                  <a:pt x="1804456" y="1443038"/>
                  <a:pt x="1798106" y="1428750"/>
                </a:cubicBezTo>
                <a:close/>
              </a:path>
            </a:pathLst>
          </a:custGeom>
          <a:solidFill>
            <a:schemeClr val="bg2">
              <a:alpha val="53000"/>
            </a:schemeClr>
          </a:solidFill>
          <a:ln w="4445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371600" y="1066800"/>
            <a:ext cx="1011238" cy="685800"/>
          </a:xfrm>
          <a:custGeom>
            <a:avLst/>
            <a:gdLst>
              <a:gd name="connsiteX0" fmla="*/ 215 w 1507244"/>
              <a:gd name="connsiteY0" fmla="*/ 1257300 h 2096653"/>
              <a:gd name="connsiteX1" fmla="*/ 28790 w 1507244"/>
              <a:gd name="connsiteY1" fmla="*/ 1162050 h 2096653"/>
              <a:gd name="connsiteX2" fmla="*/ 38315 w 1507244"/>
              <a:gd name="connsiteY2" fmla="*/ 1133475 h 2096653"/>
              <a:gd name="connsiteX3" fmla="*/ 47840 w 1507244"/>
              <a:gd name="connsiteY3" fmla="*/ 1095375 h 2096653"/>
              <a:gd name="connsiteX4" fmla="*/ 66890 w 1507244"/>
              <a:gd name="connsiteY4" fmla="*/ 1028700 h 2096653"/>
              <a:gd name="connsiteX5" fmla="*/ 76415 w 1507244"/>
              <a:gd name="connsiteY5" fmla="*/ 466725 h 2096653"/>
              <a:gd name="connsiteX6" fmla="*/ 95465 w 1507244"/>
              <a:gd name="connsiteY6" fmla="*/ 285750 h 2096653"/>
              <a:gd name="connsiteX7" fmla="*/ 133565 w 1507244"/>
              <a:gd name="connsiteY7" fmla="*/ 152400 h 2096653"/>
              <a:gd name="connsiteX8" fmla="*/ 143090 w 1507244"/>
              <a:gd name="connsiteY8" fmla="*/ 95250 h 2096653"/>
              <a:gd name="connsiteX9" fmla="*/ 190715 w 1507244"/>
              <a:gd name="connsiteY9" fmla="*/ 28575 h 2096653"/>
              <a:gd name="connsiteX10" fmla="*/ 285965 w 1507244"/>
              <a:gd name="connsiteY10" fmla="*/ 9525 h 2096653"/>
              <a:gd name="connsiteX11" fmla="*/ 343115 w 1507244"/>
              <a:gd name="connsiteY11" fmla="*/ 0 h 2096653"/>
              <a:gd name="connsiteX12" fmla="*/ 562190 w 1507244"/>
              <a:gd name="connsiteY12" fmla="*/ 9525 h 2096653"/>
              <a:gd name="connsiteX13" fmla="*/ 609815 w 1507244"/>
              <a:gd name="connsiteY13" fmla="*/ 19050 h 2096653"/>
              <a:gd name="connsiteX14" fmla="*/ 647915 w 1507244"/>
              <a:gd name="connsiteY14" fmla="*/ 38100 h 2096653"/>
              <a:gd name="connsiteX15" fmla="*/ 676490 w 1507244"/>
              <a:gd name="connsiteY15" fmla="*/ 47625 h 2096653"/>
              <a:gd name="connsiteX16" fmla="*/ 733640 w 1507244"/>
              <a:gd name="connsiteY16" fmla="*/ 76200 h 2096653"/>
              <a:gd name="connsiteX17" fmla="*/ 781265 w 1507244"/>
              <a:gd name="connsiteY17" fmla="*/ 95250 h 2096653"/>
              <a:gd name="connsiteX18" fmla="*/ 828890 w 1507244"/>
              <a:gd name="connsiteY18" fmla="*/ 123825 h 2096653"/>
              <a:gd name="connsiteX19" fmla="*/ 876515 w 1507244"/>
              <a:gd name="connsiteY19" fmla="*/ 142875 h 2096653"/>
              <a:gd name="connsiteX20" fmla="*/ 943190 w 1507244"/>
              <a:gd name="connsiteY20" fmla="*/ 180975 h 2096653"/>
              <a:gd name="connsiteX21" fmla="*/ 1019390 w 1507244"/>
              <a:gd name="connsiteY21" fmla="*/ 257175 h 2096653"/>
              <a:gd name="connsiteX22" fmla="*/ 1086065 w 1507244"/>
              <a:gd name="connsiteY22" fmla="*/ 323850 h 2096653"/>
              <a:gd name="connsiteX23" fmla="*/ 1143215 w 1507244"/>
              <a:gd name="connsiteY23" fmla="*/ 438150 h 2096653"/>
              <a:gd name="connsiteX24" fmla="*/ 1181315 w 1507244"/>
              <a:gd name="connsiteY24" fmla="*/ 514350 h 2096653"/>
              <a:gd name="connsiteX25" fmla="*/ 1257515 w 1507244"/>
              <a:gd name="connsiteY25" fmla="*/ 647700 h 2096653"/>
              <a:gd name="connsiteX26" fmla="*/ 1343240 w 1507244"/>
              <a:gd name="connsiteY26" fmla="*/ 809625 h 2096653"/>
              <a:gd name="connsiteX27" fmla="*/ 1352765 w 1507244"/>
              <a:gd name="connsiteY27" fmla="*/ 847725 h 2096653"/>
              <a:gd name="connsiteX28" fmla="*/ 1371815 w 1507244"/>
              <a:gd name="connsiteY28" fmla="*/ 895350 h 2096653"/>
              <a:gd name="connsiteX29" fmla="*/ 1400390 w 1507244"/>
              <a:gd name="connsiteY29" fmla="*/ 952500 h 2096653"/>
              <a:gd name="connsiteX30" fmla="*/ 1419440 w 1507244"/>
              <a:gd name="connsiteY30" fmla="*/ 1028700 h 2096653"/>
              <a:gd name="connsiteX31" fmla="*/ 1448015 w 1507244"/>
              <a:gd name="connsiteY31" fmla="*/ 1104900 h 2096653"/>
              <a:gd name="connsiteX32" fmla="*/ 1486115 w 1507244"/>
              <a:gd name="connsiteY32" fmla="*/ 1228725 h 2096653"/>
              <a:gd name="connsiteX33" fmla="*/ 1486115 w 1507244"/>
              <a:gd name="connsiteY33" fmla="*/ 1638300 h 2096653"/>
              <a:gd name="connsiteX34" fmla="*/ 1448015 w 1507244"/>
              <a:gd name="connsiteY34" fmla="*/ 1771650 h 2096653"/>
              <a:gd name="connsiteX35" fmla="*/ 1409915 w 1507244"/>
              <a:gd name="connsiteY35" fmla="*/ 1866900 h 2096653"/>
              <a:gd name="connsiteX36" fmla="*/ 1324190 w 1507244"/>
              <a:gd name="connsiteY36" fmla="*/ 1952625 h 2096653"/>
              <a:gd name="connsiteX37" fmla="*/ 1295615 w 1507244"/>
              <a:gd name="connsiteY37" fmla="*/ 1981200 h 2096653"/>
              <a:gd name="connsiteX38" fmla="*/ 1190840 w 1507244"/>
              <a:gd name="connsiteY38" fmla="*/ 2038350 h 2096653"/>
              <a:gd name="connsiteX39" fmla="*/ 1162265 w 1507244"/>
              <a:gd name="connsiteY39" fmla="*/ 2047875 h 2096653"/>
              <a:gd name="connsiteX40" fmla="*/ 1067015 w 1507244"/>
              <a:gd name="connsiteY40" fmla="*/ 2066925 h 2096653"/>
              <a:gd name="connsiteX41" fmla="*/ 933665 w 1507244"/>
              <a:gd name="connsiteY41" fmla="*/ 2095500 h 2096653"/>
              <a:gd name="connsiteX42" fmla="*/ 733640 w 1507244"/>
              <a:gd name="connsiteY42" fmla="*/ 2085975 h 2096653"/>
              <a:gd name="connsiteX43" fmla="*/ 666965 w 1507244"/>
              <a:gd name="connsiteY43" fmla="*/ 2066925 h 2096653"/>
              <a:gd name="connsiteX44" fmla="*/ 581240 w 1507244"/>
              <a:gd name="connsiteY44" fmla="*/ 2019300 h 2096653"/>
              <a:gd name="connsiteX45" fmla="*/ 562190 w 1507244"/>
              <a:gd name="connsiteY45" fmla="*/ 1990725 h 2096653"/>
              <a:gd name="connsiteX46" fmla="*/ 533615 w 1507244"/>
              <a:gd name="connsiteY46" fmla="*/ 1952625 h 2096653"/>
              <a:gd name="connsiteX47" fmla="*/ 524090 w 1507244"/>
              <a:gd name="connsiteY47" fmla="*/ 1914525 h 2096653"/>
              <a:gd name="connsiteX48" fmla="*/ 543140 w 1507244"/>
              <a:gd name="connsiteY48" fmla="*/ 1790700 h 2096653"/>
              <a:gd name="connsiteX49" fmla="*/ 571715 w 1507244"/>
              <a:gd name="connsiteY49" fmla="*/ 1714500 h 2096653"/>
              <a:gd name="connsiteX50" fmla="*/ 562190 w 1507244"/>
              <a:gd name="connsiteY50" fmla="*/ 1685925 h 2096653"/>
              <a:gd name="connsiteX51" fmla="*/ 524090 w 1507244"/>
              <a:gd name="connsiteY51" fmla="*/ 1628775 h 2096653"/>
              <a:gd name="connsiteX52" fmla="*/ 505040 w 1507244"/>
              <a:gd name="connsiteY52" fmla="*/ 1600200 h 2096653"/>
              <a:gd name="connsiteX53" fmla="*/ 457415 w 1507244"/>
              <a:gd name="connsiteY53" fmla="*/ 1533525 h 2096653"/>
              <a:gd name="connsiteX54" fmla="*/ 428840 w 1507244"/>
              <a:gd name="connsiteY54" fmla="*/ 1495425 h 2096653"/>
              <a:gd name="connsiteX55" fmla="*/ 400265 w 1507244"/>
              <a:gd name="connsiteY55" fmla="*/ 1466850 h 2096653"/>
              <a:gd name="connsiteX56" fmla="*/ 333590 w 1507244"/>
              <a:gd name="connsiteY56" fmla="*/ 1428750 h 2096653"/>
              <a:gd name="connsiteX57" fmla="*/ 276440 w 1507244"/>
              <a:gd name="connsiteY57" fmla="*/ 1400175 h 2096653"/>
              <a:gd name="connsiteX58" fmla="*/ 247865 w 1507244"/>
              <a:gd name="connsiteY58" fmla="*/ 1371600 h 2096653"/>
              <a:gd name="connsiteX59" fmla="*/ 190715 w 1507244"/>
              <a:gd name="connsiteY59" fmla="*/ 1333500 h 2096653"/>
              <a:gd name="connsiteX60" fmla="*/ 143090 w 1507244"/>
              <a:gd name="connsiteY60" fmla="*/ 1276350 h 2096653"/>
              <a:gd name="connsiteX61" fmla="*/ 104990 w 1507244"/>
              <a:gd name="connsiteY61" fmla="*/ 1219200 h 2096653"/>
              <a:gd name="connsiteX62" fmla="*/ 57365 w 1507244"/>
              <a:gd name="connsiteY62" fmla="*/ 1162050 h 2096653"/>
              <a:gd name="connsiteX63" fmla="*/ 57365 w 1507244"/>
              <a:gd name="connsiteY63" fmla="*/ 1114425 h 2096653"/>
              <a:gd name="connsiteX64" fmla="*/ 66890 w 1507244"/>
              <a:gd name="connsiteY64" fmla="*/ 1066800 h 2096653"/>
              <a:gd name="connsiteX65" fmla="*/ 66890 w 1507244"/>
              <a:gd name="connsiteY65" fmla="*/ 1066800 h 209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07244" h="2096653">
                <a:moveTo>
                  <a:pt x="215" y="1257300"/>
                </a:moveTo>
                <a:cubicBezTo>
                  <a:pt x="45486" y="1121487"/>
                  <a:pt x="0" y="1262817"/>
                  <a:pt x="28790" y="1162050"/>
                </a:cubicBezTo>
                <a:cubicBezTo>
                  <a:pt x="31548" y="1152396"/>
                  <a:pt x="35557" y="1143129"/>
                  <a:pt x="38315" y="1133475"/>
                </a:cubicBezTo>
                <a:cubicBezTo>
                  <a:pt x="41911" y="1120888"/>
                  <a:pt x="44244" y="1107962"/>
                  <a:pt x="47840" y="1095375"/>
                </a:cubicBezTo>
                <a:cubicBezTo>
                  <a:pt x="75169" y="999722"/>
                  <a:pt x="37113" y="1147807"/>
                  <a:pt x="66890" y="1028700"/>
                </a:cubicBezTo>
                <a:cubicBezTo>
                  <a:pt x="70065" y="841375"/>
                  <a:pt x="69214" y="653938"/>
                  <a:pt x="76415" y="466725"/>
                </a:cubicBezTo>
                <a:cubicBezTo>
                  <a:pt x="78746" y="406112"/>
                  <a:pt x="86576" y="345753"/>
                  <a:pt x="95465" y="285750"/>
                </a:cubicBezTo>
                <a:cubicBezTo>
                  <a:pt x="108423" y="198287"/>
                  <a:pt x="114644" y="228085"/>
                  <a:pt x="133565" y="152400"/>
                </a:cubicBezTo>
                <a:cubicBezTo>
                  <a:pt x="138249" y="133664"/>
                  <a:pt x="137541" y="113748"/>
                  <a:pt x="143090" y="95250"/>
                </a:cubicBezTo>
                <a:cubicBezTo>
                  <a:pt x="150539" y="70420"/>
                  <a:pt x="168820" y="43171"/>
                  <a:pt x="190715" y="28575"/>
                </a:cubicBezTo>
                <a:cubicBezTo>
                  <a:pt x="208905" y="16448"/>
                  <a:pt x="280197" y="10412"/>
                  <a:pt x="285965" y="9525"/>
                </a:cubicBezTo>
                <a:cubicBezTo>
                  <a:pt x="305053" y="6588"/>
                  <a:pt x="324065" y="3175"/>
                  <a:pt x="343115" y="0"/>
                </a:cubicBezTo>
                <a:cubicBezTo>
                  <a:pt x="416140" y="3175"/>
                  <a:pt x="489282" y="4317"/>
                  <a:pt x="562190" y="9525"/>
                </a:cubicBezTo>
                <a:cubicBezTo>
                  <a:pt x="578338" y="10678"/>
                  <a:pt x="594456" y="13930"/>
                  <a:pt x="609815" y="19050"/>
                </a:cubicBezTo>
                <a:cubicBezTo>
                  <a:pt x="623285" y="23540"/>
                  <a:pt x="634864" y="32507"/>
                  <a:pt x="647915" y="38100"/>
                </a:cubicBezTo>
                <a:cubicBezTo>
                  <a:pt x="657143" y="42055"/>
                  <a:pt x="667315" y="43547"/>
                  <a:pt x="676490" y="47625"/>
                </a:cubicBezTo>
                <a:cubicBezTo>
                  <a:pt x="695953" y="56275"/>
                  <a:pt x="714251" y="67387"/>
                  <a:pt x="733640" y="76200"/>
                </a:cubicBezTo>
                <a:cubicBezTo>
                  <a:pt x="749205" y="83275"/>
                  <a:pt x="765972" y="87604"/>
                  <a:pt x="781265" y="95250"/>
                </a:cubicBezTo>
                <a:cubicBezTo>
                  <a:pt x="797824" y="103529"/>
                  <a:pt x="812331" y="115546"/>
                  <a:pt x="828890" y="123825"/>
                </a:cubicBezTo>
                <a:cubicBezTo>
                  <a:pt x="844183" y="131471"/>
                  <a:pt x="861569" y="134572"/>
                  <a:pt x="876515" y="142875"/>
                </a:cubicBezTo>
                <a:cubicBezTo>
                  <a:pt x="963013" y="190929"/>
                  <a:pt x="874025" y="157920"/>
                  <a:pt x="943190" y="180975"/>
                </a:cubicBezTo>
                <a:cubicBezTo>
                  <a:pt x="968590" y="206375"/>
                  <a:pt x="997837" y="228438"/>
                  <a:pt x="1019390" y="257175"/>
                </a:cubicBezTo>
                <a:cubicBezTo>
                  <a:pt x="1057490" y="307975"/>
                  <a:pt x="1035265" y="285750"/>
                  <a:pt x="1086065" y="323850"/>
                </a:cubicBezTo>
                <a:lnTo>
                  <a:pt x="1143215" y="438150"/>
                </a:lnTo>
                <a:cubicBezTo>
                  <a:pt x="1155915" y="463550"/>
                  <a:pt x="1167226" y="489694"/>
                  <a:pt x="1181315" y="514350"/>
                </a:cubicBezTo>
                <a:lnTo>
                  <a:pt x="1257515" y="647700"/>
                </a:lnTo>
                <a:cubicBezTo>
                  <a:pt x="1288885" y="702598"/>
                  <a:pt x="1317923" y="750552"/>
                  <a:pt x="1343240" y="809625"/>
                </a:cubicBezTo>
                <a:cubicBezTo>
                  <a:pt x="1348397" y="821657"/>
                  <a:pt x="1348625" y="835306"/>
                  <a:pt x="1352765" y="847725"/>
                </a:cubicBezTo>
                <a:cubicBezTo>
                  <a:pt x="1358172" y="863945"/>
                  <a:pt x="1364740" y="879785"/>
                  <a:pt x="1371815" y="895350"/>
                </a:cubicBezTo>
                <a:cubicBezTo>
                  <a:pt x="1380628" y="914739"/>
                  <a:pt x="1393227" y="932442"/>
                  <a:pt x="1400390" y="952500"/>
                </a:cubicBezTo>
                <a:cubicBezTo>
                  <a:pt x="1409196" y="977156"/>
                  <a:pt x="1411631" y="1003710"/>
                  <a:pt x="1419440" y="1028700"/>
                </a:cubicBezTo>
                <a:cubicBezTo>
                  <a:pt x="1427531" y="1054592"/>
                  <a:pt x="1438891" y="1079353"/>
                  <a:pt x="1448015" y="1104900"/>
                </a:cubicBezTo>
                <a:cubicBezTo>
                  <a:pt x="1466843" y="1157619"/>
                  <a:pt x="1470218" y="1173084"/>
                  <a:pt x="1486115" y="1228725"/>
                </a:cubicBezTo>
                <a:cubicBezTo>
                  <a:pt x="1507244" y="1397755"/>
                  <a:pt x="1505862" y="1355263"/>
                  <a:pt x="1486115" y="1638300"/>
                </a:cubicBezTo>
                <a:cubicBezTo>
                  <a:pt x="1484399" y="1662891"/>
                  <a:pt x="1458314" y="1744185"/>
                  <a:pt x="1448015" y="1771650"/>
                </a:cubicBezTo>
                <a:cubicBezTo>
                  <a:pt x="1436008" y="1803669"/>
                  <a:pt x="1434095" y="1842720"/>
                  <a:pt x="1409915" y="1866900"/>
                </a:cubicBezTo>
                <a:lnTo>
                  <a:pt x="1324190" y="1952625"/>
                </a:lnTo>
                <a:cubicBezTo>
                  <a:pt x="1314665" y="1962150"/>
                  <a:pt x="1306823" y="1973728"/>
                  <a:pt x="1295615" y="1981200"/>
                </a:cubicBezTo>
                <a:cubicBezTo>
                  <a:pt x="1260834" y="2004388"/>
                  <a:pt x="1234060" y="2023943"/>
                  <a:pt x="1190840" y="2038350"/>
                </a:cubicBezTo>
                <a:cubicBezTo>
                  <a:pt x="1181315" y="2041525"/>
                  <a:pt x="1172048" y="2045617"/>
                  <a:pt x="1162265" y="2047875"/>
                </a:cubicBezTo>
                <a:cubicBezTo>
                  <a:pt x="1130715" y="2055156"/>
                  <a:pt x="1097078" y="2054900"/>
                  <a:pt x="1067015" y="2066925"/>
                </a:cubicBezTo>
                <a:cubicBezTo>
                  <a:pt x="992696" y="2096653"/>
                  <a:pt x="1036383" y="2084087"/>
                  <a:pt x="933665" y="2095500"/>
                </a:cubicBezTo>
                <a:cubicBezTo>
                  <a:pt x="866990" y="2092325"/>
                  <a:pt x="800011" y="2093086"/>
                  <a:pt x="733640" y="2085975"/>
                </a:cubicBezTo>
                <a:cubicBezTo>
                  <a:pt x="710657" y="2083513"/>
                  <a:pt x="688539" y="2075223"/>
                  <a:pt x="666965" y="2066925"/>
                </a:cubicBezTo>
                <a:cubicBezTo>
                  <a:pt x="627144" y="2051609"/>
                  <a:pt x="612719" y="2040286"/>
                  <a:pt x="581240" y="2019300"/>
                </a:cubicBezTo>
                <a:cubicBezTo>
                  <a:pt x="574890" y="2009775"/>
                  <a:pt x="568844" y="2000040"/>
                  <a:pt x="562190" y="1990725"/>
                </a:cubicBezTo>
                <a:cubicBezTo>
                  <a:pt x="552963" y="1977807"/>
                  <a:pt x="540715" y="1966824"/>
                  <a:pt x="533615" y="1952625"/>
                </a:cubicBezTo>
                <a:cubicBezTo>
                  <a:pt x="527761" y="1940916"/>
                  <a:pt x="527265" y="1927225"/>
                  <a:pt x="524090" y="1914525"/>
                </a:cubicBezTo>
                <a:cubicBezTo>
                  <a:pt x="527128" y="1893256"/>
                  <a:pt x="537854" y="1814489"/>
                  <a:pt x="543140" y="1790700"/>
                </a:cubicBezTo>
                <a:cubicBezTo>
                  <a:pt x="546873" y="1773902"/>
                  <a:pt x="568007" y="1723770"/>
                  <a:pt x="571715" y="1714500"/>
                </a:cubicBezTo>
                <a:cubicBezTo>
                  <a:pt x="568540" y="1704975"/>
                  <a:pt x="567066" y="1694702"/>
                  <a:pt x="562190" y="1685925"/>
                </a:cubicBezTo>
                <a:cubicBezTo>
                  <a:pt x="551071" y="1665911"/>
                  <a:pt x="536790" y="1647825"/>
                  <a:pt x="524090" y="1628775"/>
                </a:cubicBezTo>
                <a:cubicBezTo>
                  <a:pt x="517740" y="1619250"/>
                  <a:pt x="510160" y="1610439"/>
                  <a:pt x="505040" y="1600200"/>
                </a:cubicBezTo>
                <a:cubicBezTo>
                  <a:pt x="471825" y="1533770"/>
                  <a:pt x="503753" y="1587586"/>
                  <a:pt x="457415" y="1533525"/>
                </a:cubicBezTo>
                <a:cubicBezTo>
                  <a:pt x="447084" y="1521472"/>
                  <a:pt x="439171" y="1507478"/>
                  <a:pt x="428840" y="1495425"/>
                </a:cubicBezTo>
                <a:cubicBezTo>
                  <a:pt x="420074" y="1485198"/>
                  <a:pt x="410613" y="1475474"/>
                  <a:pt x="400265" y="1466850"/>
                </a:cubicBezTo>
                <a:cubicBezTo>
                  <a:pt x="383384" y="1452783"/>
                  <a:pt x="352771" y="1436970"/>
                  <a:pt x="333590" y="1428750"/>
                </a:cubicBezTo>
                <a:cubicBezTo>
                  <a:pt x="298213" y="1413588"/>
                  <a:pt x="308742" y="1427094"/>
                  <a:pt x="276440" y="1400175"/>
                </a:cubicBezTo>
                <a:cubicBezTo>
                  <a:pt x="266092" y="1391551"/>
                  <a:pt x="258498" y="1379870"/>
                  <a:pt x="247865" y="1371600"/>
                </a:cubicBezTo>
                <a:cubicBezTo>
                  <a:pt x="229793" y="1357544"/>
                  <a:pt x="190715" y="1333500"/>
                  <a:pt x="190715" y="1333500"/>
                </a:cubicBezTo>
                <a:cubicBezTo>
                  <a:pt x="122642" y="1231390"/>
                  <a:pt x="228653" y="1386359"/>
                  <a:pt x="143090" y="1276350"/>
                </a:cubicBezTo>
                <a:cubicBezTo>
                  <a:pt x="129034" y="1258278"/>
                  <a:pt x="121179" y="1235389"/>
                  <a:pt x="104990" y="1219200"/>
                </a:cubicBezTo>
                <a:cubicBezTo>
                  <a:pt x="94327" y="1208537"/>
                  <a:pt x="61785" y="1179731"/>
                  <a:pt x="57365" y="1162050"/>
                </a:cubicBezTo>
                <a:cubicBezTo>
                  <a:pt x="53515" y="1146649"/>
                  <a:pt x="57365" y="1130300"/>
                  <a:pt x="57365" y="1114425"/>
                </a:cubicBezTo>
                <a:lnTo>
                  <a:pt x="66890" y="1066800"/>
                </a:lnTo>
                <a:lnTo>
                  <a:pt x="66890" y="1066800"/>
                </a:lnTo>
              </a:path>
            </a:pathLst>
          </a:custGeom>
          <a:solidFill>
            <a:schemeClr val="bg2">
              <a:alpha val="53000"/>
            </a:schemeClr>
          </a:solidFill>
          <a:ln w="34925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Freeform 55"/>
          <p:cNvSpPr/>
          <p:nvPr/>
        </p:nvSpPr>
        <p:spPr>
          <a:xfrm rot="12029473">
            <a:off x="1235075" y="1868488"/>
            <a:ext cx="1344613" cy="738187"/>
          </a:xfrm>
          <a:custGeom>
            <a:avLst/>
            <a:gdLst>
              <a:gd name="connsiteX0" fmla="*/ 215 w 1507244"/>
              <a:gd name="connsiteY0" fmla="*/ 1257300 h 2096653"/>
              <a:gd name="connsiteX1" fmla="*/ 28790 w 1507244"/>
              <a:gd name="connsiteY1" fmla="*/ 1162050 h 2096653"/>
              <a:gd name="connsiteX2" fmla="*/ 38315 w 1507244"/>
              <a:gd name="connsiteY2" fmla="*/ 1133475 h 2096653"/>
              <a:gd name="connsiteX3" fmla="*/ 47840 w 1507244"/>
              <a:gd name="connsiteY3" fmla="*/ 1095375 h 2096653"/>
              <a:gd name="connsiteX4" fmla="*/ 66890 w 1507244"/>
              <a:gd name="connsiteY4" fmla="*/ 1028700 h 2096653"/>
              <a:gd name="connsiteX5" fmla="*/ 76415 w 1507244"/>
              <a:gd name="connsiteY5" fmla="*/ 466725 h 2096653"/>
              <a:gd name="connsiteX6" fmla="*/ 95465 w 1507244"/>
              <a:gd name="connsiteY6" fmla="*/ 285750 h 2096653"/>
              <a:gd name="connsiteX7" fmla="*/ 133565 w 1507244"/>
              <a:gd name="connsiteY7" fmla="*/ 152400 h 2096653"/>
              <a:gd name="connsiteX8" fmla="*/ 143090 w 1507244"/>
              <a:gd name="connsiteY8" fmla="*/ 95250 h 2096653"/>
              <a:gd name="connsiteX9" fmla="*/ 190715 w 1507244"/>
              <a:gd name="connsiteY9" fmla="*/ 28575 h 2096653"/>
              <a:gd name="connsiteX10" fmla="*/ 285965 w 1507244"/>
              <a:gd name="connsiteY10" fmla="*/ 9525 h 2096653"/>
              <a:gd name="connsiteX11" fmla="*/ 343115 w 1507244"/>
              <a:gd name="connsiteY11" fmla="*/ 0 h 2096653"/>
              <a:gd name="connsiteX12" fmla="*/ 562190 w 1507244"/>
              <a:gd name="connsiteY12" fmla="*/ 9525 h 2096653"/>
              <a:gd name="connsiteX13" fmla="*/ 609815 w 1507244"/>
              <a:gd name="connsiteY13" fmla="*/ 19050 h 2096653"/>
              <a:gd name="connsiteX14" fmla="*/ 647915 w 1507244"/>
              <a:gd name="connsiteY14" fmla="*/ 38100 h 2096653"/>
              <a:gd name="connsiteX15" fmla="*/ 676490 w 1507244"/>
              <a:gd name="connsiteY15" fmla="*/ 47625 h 2096653"/>
              <a:gd name="connsiteX16" fmla="*/ 733640 w 1507244"/>
              <a:gd name="connsiteY16" fmla="*/ 76200 h 2096653"/>
              <a:gd name="connsiteX17" fmla="*/ 781265 w 1507244"/>
              <a:gd name="connsiteY17" fmla="*/ 95250 h 2096653"/>
              <a:gd name="connsiteX18" fmla="*/ 828890 w 1507244"/>
              <a:gd name="connsiteY18" fmla="*/ 123825 h 2096653"/>
              <a:gd name="connsiteX19" fmla="*/ 876515 w 1507244"/>
              <a:gd name="connsiteY19" fmla="*/ 142875 h 2096653"/>
              <a:gd name="connsiteX20" fmla="*/ 943190 w 1507244"/>
              <a:gd name="connsiteY20" fmla="*/ 180975 h 2096653"/>
              <a:gd name="connsiteX21" fmla="*/ 1019390 w 1507244"/>
              <a:gd name="connsiteY21" fmla="*/ 257175 h 2096653"/>
              <a:gd name="connsiteX22" fmla="*/ 1086065 w 1507244"/>
              <a:gd name="connsiteY22" fmla="*/ 323850 h 2096653"/>
              <a:gd name="connsiteX23" fmla="*/ 1143215 w 1507244"/>
              <a:gd name="connsiteY23" fmla="*/ 438150 h 2096653"/>
              <a:gd name="connsiteX24" fmla="*/ 1181315 w 1507244"/>
              <a:gd name="connsiteY24" fmla="*/ 514350 h 2096653"/>
              <a:gd name="connsiteX25" fmla="*/ 1257515 w 1507244"/>
              <a:gd name="connsiteY25" fmla="*/ 647700 h 2096653"/>
              <a:gd name="connsiteX26" fmla="*/ 1343240 w 1507244"/>
              <a:gd name="connsiteY26" fmla="*/ 809625 h 2096653"/>
              <a:gd name="connsiteX27" fmla="*/ 1352765 w 1507244"/>
              <a:gd name="connsiteY27" fmla="*/ 847725 h 2096653"/>
              <a:gd name="connsiteX28" fmla="*/ 1371815 w 1507244"/>
              <a:gd name="connsiteY28" fmla="*/ 895350 h 2096653"/>
              <a:gd name="connsiteX29" fmla="*/ 1400390 w 1507244"/>
              <a:gd name="connsiteY29" fmla="*/ 952500 h 2096653"/>
              <a:gd name="connsiteX30" fmla="*/ 1419440 w 1507244"/>
              <a:gd name="connsiteY30" fmla="*/ 1028700 h 2096653"/>
              <a:gd name="connsiteX31" fmla="*/ 1448015 w 1507244"/>
              <a:gd name="connsiteY31" fmla="*/ 1104900 h 2096653"/>
              <a:gd name="connsiteX32" fmla="*/ 1486115 w 1507244"/>
              <a:gd name="connsiteY32" fmla="*/ 1228725 h 2096653"/>
              <a:gd name="connsiteX33" fmla="*/ 1486115 w 1507244"/>
              <a:gd name="connsiteY33" fmla="*/ 1638300 h 2096653"/>
              <a:gd name="connsiteX34" fmla="*/ 1448015 w 1507244"/>
              <a:gd name="connsiteY34" fmla="*/ 1771650 h 2096653"/>
              <a:gd name="connsiteX35" fmla="*/ 1409915 w 1507244"/>
              <a:gd name="connsiteY35" fmla="*/ 1866900 h 2096653"/>
              <a:gd name="connsiteX36" fmla="*/ 1324190 w 1507244"/>
              <a:gd name="connsiteY36" fmla="*/ 1952625 h 2096653"/>
              <a:gd name="connsiteX37" fmla="*/ 1295615 w 1507244"/>
              <a:gd name="connsiteY37" fmla="*/ 1981200 h 2096653"/>
              <a:gd name="connsiteX38" fmla="*/ 1190840 w 1507244"/>
              <a:gd name="connsiteY38" fmla="*/ 2038350 h 2096653"/>
              <a:gd name="connsiteX39" fmla="*/ 1162265 w 1507244"/>
              <a:gd name="connsiteY39" fmla="*/ 2047875 h 2096653"/>
              <a:gd name="connsiteX40" fmla="*/ 1067015 w 1507244"/>
              <a:gd name="connsiteY40" fmla="*/ 2066925 h 2096653"/>
              <a:gd name="connsiteX41" fmla="*/ 933665 w 1507244"/>
              <a:gd name="connsiteY41" fmla="*/ 2095500 h 2096653"/>
              <a:gd name="connsiteX42" fmla="*/ 733640 w 1507244"/>
              <a:gd name="connsiteY42" fmla="*/ 2085975 h 2096653"/>
              <a:gd name="connsiteX43" fmla="*/ 666965 w 1507244"/>
              <a:gd name="connsiteY43" fmla="*/ 2066925 h 2096653"/>
              <a:gd name="connsiteX44" fmla="*/ 581240 w 1507244"/>
              <a:gd name="connsiteY44" fmla="*/ 2019300 h 2096653"/>
              <a:gd name="connsiteX45" fmla="*/ 562190 w 1507244"/>
              <a:gd name="connsiteY45" fmla="*/ 1990725 h 2096653"/>
              <a:gd name="connsiteX46" fmla="*/ 533615 w 1507244"/>
              <a:gd name="connsiteY46" fmla="*/ 1952625 h 2096653"/>
              <a:gd name="connsiteX47" fmla="*/ 524090 w 1507244"/>
              <a:gd name="connsiteY47" fmla="*/ 1914525 h 2096653"/>
              <a:gd name="connsiteX48" fmla="*/ 543140 w 1507244"/>
              <a:gd name="connsiteY48" fmla="*/ 1790700 h 2096653"/>
              <a:gd name="connsiteX49" fmla="*/ 571715 w 1507244"/>
              <a:gd name="connsiteY49" fmla="*/ 1714500 h 2096653"/>
              <a:gd name="connsiteX50" fmla="*/ 562190 w 1507244"/>
              <a:gd name="connsiteY50" fmla="*/ 1685925 h 2096653"/>
              <a:gd name="connsiteX51" fmla="*/ 524090 w 1507244"/>
              <a:gd name="connsiteY51" fmla="*/ 1628775 h 2096653"/>
              <a:gd name="connsiteX52" fmla="*/ 505040 w 1507244"/>
              <a:gd name="connsiteY52" fmla="*/ 1600200 h 2096653"/>
              <a:gd name="connsiteX53" fmla="*/ 457415 w 1507244"/>
              <a:gd name="connsiteY53" fmla="*/ 1533525 h 2096653"/>
              <a:gd name="connsiteX54" fmla="*/ 428840 w 1507244"/>
              <a:gd name="connsiteY54" fmla="*/ 1495425 h 2096653"/>
              <a:gd name="connsiteX55" fmla="*/ 400265 w 1507244"/>
              <a:gd name="connsiteY55" fmla="*/ 1466850 h 2096653"/>
              <a:gd name="connsiteX56" fmla="*/ 333590 w 1507244"/>
              <a:gd name="connsiteY56" fmla="*/ 1428750 h 2096653"/>
              <a:gd name="connsiteX57" fmla="*/ 276440 w 1507244"/>
              <a:gd name="connsiteY57" fmla="*/ 1400175 h 2096653"/>
              <a:gd name="connsiteX58" fmla="*/ 247865 w 1507244"/>
              <a:gd name="connsiteY58" fmla="*/ 1371600 h 2096653"/>
              <a:gd name="connsiteX59" fmla="*/ 190715 w 1507244"/>
              <a:gd name="connsiteY59" fmla="*/ 1333500 h 2096653"/>
              <a:gd name="connsiteX60" fmla="*/ 143090 w 1507244"/>
              <a:gd name="connsiteY60" fmla="*/ 1276350 h 2096653"/>
              <a:gd name="connsiteX61" fmla="*/ 104990 w 1507244"/>
              <a:gd name="connsiteY61" fmla="*/ 1219200 h 2096653"/>
              <a:gd name="connsiteX62" fmla="*/ 57365 w 1507244"/>
              <a:gd name="connsiteY62" fmla="*/ 1162050 h 2096653"/>
              <a:gd name="connsiteX63" fmla="*/ 57365 w 1507244"/>
              <a:gd name="connsiteY63" fmla="*/ 1114425 h 2096653"/>
              <a:gd name="connsiteX64" fmla="*/ 66890 w 1507244"/>
              <a:gd name="connsiteY64" fmla="*/ 1066800 h 2096653"/>
              <a:gd name="connsiteX65" fmla="*/ 66890 w 1507244"/>
              <a:gd name="connsiteY65" fmla="*/ 1066800 h 209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507244" h="2096653">
                <a:moveTo>
                  <a:pt x="215" y="1257300"/>
                </a:moveTo>
                <a:cubicBezTo>
                  <a:pt x="45486" y="1121487"/>
                  <a:pt x="0" y="1262817"/>
                  <a:pt x="28790" y="1162050"/>
                </a:cubicBezTo>
                <a:cubicBezTo>
                  <a:pt x="31548" y="1152396"/>
                  <a:pt x="35557" y="1143129"/>
                  <a:pt x="38315" y="1133475"/>
                </a:cubicBezTo>
                <a:cubicBezTo>
                  <a:pt x="41911" y="1120888"/>
                  <a:pt x="44244" y="1107962"/>
                  <a:pt x="47840" y="1095375"/>
                </a:cubicBezTo>
                <a:cubicBezTo>
                  <a:pt x="75169" y="999722"/>
                  <a:pt x="37113" y="1147807"/>
                  <a:pt x="66890" y="1028700"/>
                </a:cubicBezTo>
                <a:cubicBezTo>
                  <a:pt x="70065" y="841375"/>
                  <a:pt x="69214" y="653938"/>
                  <a:pt x="76415" y="466725"/>
                </a:cubicBezTo>
                <a:cubicBezTo>
                  <a:pt x="78746" y="406112"/>
                  <a:pt x="86576" y="345753"/>
                  <a:pt x="95465" y="285750"/>
                </a:cubicBezTo>
                <a:cubicBezTo>
                  <a:pt x="108423" y="198287"/>
                  <a:pt x="114644" y="228085"/>
                  <a:pt x="133565" y="152400"/>
                </a:cubicBezTo>
                <a:cubicBezTo>
                  <a:pt x="138249" y="133664"/>
                  <a:pt x="137541" y="113748"/>
                  <a:pt x="143090" y="95250"/>
                </a:cubicBezTo>
                <a:cubicBezTo>
                  <a:pt x="150539" y="70420"/>
                  <a:pt x="168820" y="43171"/>
                  <a:pt x="190715" y="28575"/>
                </a:cubicBezTo>
                <a:cubicBezTo>
                  <a:pt x="208905" y="16448"/>
                  <a:pt x="280197" y="10412"/>
                  <a:pt x="285965" y="9525"/>
                </a:cubicBezTo>
                <a:cubicBezTo>
                  <a:pt x="305053" y="6588"/>
                  <a:pt x="324065" y="3175"/>
                  <a:pt x="343115" y="0"/>
                </a:cubicBezTo>
                <a:cubicBezTo>
                  <a:pt x="416140" y="3175"/>
                  <a:pt x="489282" y="4317"/>
                  <a:pt x="562190" y="9525"/>
                </a:cubicBezTo>
                <a:cubicBezTo>
                  <a:pt x="578338" y="10678"/>
                  <a:pt x="594456" y="13930"/>
                  <a:pt x="609815" y="19050"/>
                </a:cubicBezTo>
                <a:cubicBezTo>
                  <a:pt x="623285" y="23540"/>
                  <a:pt x="634864" y="32507"/>
                  <a:pt x="647915" y="38100"/>
                </a:cubicBezTo>
                <a:cubicBezTo>
                  <a:pt x="657143" y="42055"/>
                  <a:pt x="667315" y="43547"/>
                  <a:pt x="676490" y="47625"/>
                </a:cubicBezTo>
                <a:cubicBezTo>
                  <a:pt x="695953" y="56275"/>
                  <a:pt x="714251" y="67387"/>
                  <a:pt x="733640" y="76200"/>
                </a:cubicBezTo>
                <a:cubicBezTo>
                  <a:pt x="749205" y="83275"/>
                  <a:pt x="765972" y="87604"/>
                  <a:pt x="781265" y="95250"/>
                </a:cubicBezTo>
                <a:cubicBezTo>
                  <a:pt x="797824" y="103529"/>
                  <a:pt x="812331" y="115546"/>
                  <a:pt x="828890" y="123825"/>
                </a:cubicBezTo>
                <a:cubicBezTo>
                  <a:pt x="844183" y="131471"/>
                  <a:pt x="861569" y="134572"/>
                  <a:pt x="876515" y="142875"/>
                </a:cubicBezTo>
                <a:cubicBezTo>
                  <a:pt x="963013" y="190929"/>
                  <a:pt x="874025" y="157920"/>
                  <a:pt x="943190" y="180975"/>
                </a:cubicBezTo>
                <a:cubicBezTo>
                  <a:pt x="968590" y="206375"/>
                  <a:pt x="997837" y="228438"/>
                  <a:pt x="1019390" y="257175"/>
                </a:cubicBezTo>
                <a:cubicBezTo>
                  <a:pt x="1057490" y="307975"/>
                  <a:pt x="1035265" y="285750"/>
                  <a:pt x="1086065" y="323850"/>
                </a:cubicBezTo>
                <a:lnTo>
                  <a:pt x="1143215" y="438150"/>
                </a:lnTo>
                <a:cubicBezTo>
                  <a:pt x="1155915" y="463550"/>
                  <a:pt x="1167226" y="489694"/>
                  <a:pt x="1181315" y="514350"/>
                </a:cubicBezTo>
                <a:lnTo>
                  <a:pt x="1257515" y="647700"/>
                </a:lnTo>
                <a:cubicBezTo>
                  <a:pt x="1288885" y="702598"/>
                  <a:pt x="1317923" y="750552"/>
                  <a:pt x="1343240" y="809625"/>
                </a:cubicBezTo>
                <a:cubicBezTo>
                  <a:pt x="1348397" y="821657"/>
                  <a:pt x="1348625" y="835306"/>
                  <a:pt x="1352765" y="847725"/>
                </a:cubicBezTo>
                <a:cubicBezTo>
                  <a:pt x="1358172" y="863945"/>
                  <a:pt x="1364740" y="879785"/>
                  <a:pt x="1371815" y="895350"/>
                </a:cubicBezTo>
                <a:cubicBezTo>
                  <a:pt x="1380628" y="914739"/>
                  <a:pt x="1393227" y="932442"/>
                  <a:pt x="1400390" y="952500"/>
                </a:cubicBezTo>
                <a:cubicBezTo>
                  <a:pt x="1409196" y="977156"/>
                  <a:pt x="1411631" y="1003710"/>
                  <a:pt x="1419440" y="1028700"/>
                </a:cubicBezTo>
                <a:cubicBezTo>
                  <a:pt x="1427531" y="1054592"/>
                  <a:pt x="1438891" y="1079353"/>
                  <a:pt x="1448015" y="1104900"/>
                </a:cubicBezTo>
                <a:cubicBezTo>
                  <a:pt x="1466843" y="1157619"/>
                  <a:pt x="1470218" y="1173084"/>
                  <a:pt x="1486115" y="1228725"/>
                </a:cubicBezTo>
                <a:cubicBezTo>
                  <a:pt x="1507244" y="1397755"/>
                  <a:pt x="1505862" y="1355263"/>
                  <a:pt x="1486115" y="1638300"/>
                </a:cubicBezTo>
                <a:cubicBezTo>
                  <a:pt x="1484399" y="1662891"/>
                  <a:pt x="1458314" y="1744185"/>
                  <a:pt x="1448015" y="1771650"/>
                </a:cubicBezTo>
                <a:cubicBezTo>
                  <a:pt x="1436008" y="1803669"/>
                  <a:pt x="1434095" y="1842720"/>
                  <a:pt x="1409915" y="1866900"/>
                </a:cubicBezTo>
                <a:lnTo>
                  <a:pt x="1324190" y="1952625"/>
                </a:lnTo>
                <a:cubicBezTo>
                  <a:pt x="1314665" y="1962150"/>
                  <a:pt x="1306823" y="1973728"/>
                  <a:pt x="1295615" y="1981200"/>
                </a:cubicBezTo>
                <a:cubicBezTo>
                  <a:pt x="1260834" y="2004388"/>
                  <a:pt x="1234060" y="2023943"/>
                  <a:pt x="1190840" y="2038350"/>
                </a:cubicBezTo>
                <a:cubicBezTo>
                  <a:pt x="1181315" y="2041525"/>
                  <a:pt x="1172048" y="2045617"/>
                  <a:pt x="1162265" y="2047875"/>
                </a:cubicBezTo>
                <a:cubicBezTo>
                  <a:pt x="1130715" y="2055156"/>
                  <a:pt x="1097078" y="2054900"/>
                  <a:pt x="1067015" y="2066925"/>
                </a:cubicBezTo>
                <a:cubicBezTo>
                  <a:pt x="992696" y="2096653"/>
                  <a:pt x="1036383" y="2084087"/>
                  <a:pt x="933665" y="2095500"/>
                </a:cubicBezTo>
                <a:cubicBezTo>
                  <a:pt x="866990" y="2092325"/>
                  <a:pt x="800011" y="2093086"/>
                  <a:pt x="733640" y="2085975"/>
                </a:cubicBezTo>
                <a:cubicBezTo>
                  <a:pt x="710657" y="2083513"/>
                  <a:pt x="688539" y="2075223"/>
                  <a:pt x="666965" y="2066925"/>
                </a:cubicBezTo>
                <a:cubicBezTo>
                  <a:pt x="627144" y="2051609"/>
                  <a:pt x="612719" y="2040286"/>
                  <a:pt x="581240" y="2019300"/>
                </a:cubicBezTo>
                <a:cubicBezTo>
                  <a:pt x="574890" y="2009775"/>
                  <a:pt x="568844" y="2000040"/>
                  <a:pt x="562190" y="1990725"/>
                </a:cubicBezTo>
                <a:cubicBezTo>
                  <a:pt x="552963" y="1977807"/>
                  <a:pt x="540715" y="1966824"/>
                  <a:pt x="533615" y="1952625"/>
                </a:cubicBezTo>
                <a:cubicBezTo>
                  <a:pt x="527761" y="1940916"/>
                  <a:pt x="527265" y="1927225"/>
                  <a:pt x="524090" y="1914525"/>
                </a:cubicBezTo>
                <a:cubicBezTo>
                  <a:pt x="527128" y="1893256"/>
                  <a:pt x="537854" y="1814489"/>
                  <a:pt x="543140" y="1790700"/>
                </a:cubicBezTo>
                <a:cubicBezTo>
                  <a:pt x="546873" y="1773902"/>
                  <a:pt x="568007" y="1723770"/>
                  <a:pt x="571715" y="1714500"/>
                </a:cubicBezTo>
                <a:cubicBezTo>
                  <a:pt x="568540" y="1704975"/>
                  <a:pt x="567066" y="1694702"/>
                  <a:pt x="562190" y="1685925"/>
                </a:cubicBezTo>
                <a:cubicBezTo>
                  <a:pt x="551071" y="1665911"/>
                  <a:pt x="536790" y="1647825"/>
                  <a:pt x="524090" y="1628775"/>
                </a:cubicBezTo>
                <a:cubicBezTo>
                  <a:pt x="517740" y="1619250"/>
                  <a:pt x="510160" y="1610439"/>
                  <a:pt x="505040" y="1600200"/>
                </a:cubicBezTo>
                <a:cubicBezTo>
                  <a:pt x="471825" y="1533770"/>
                  <a:pt x="503753" y="1587586"/>
                  <a:pt x="457415" y="1533525"/>
                </a:cubicBezTo>
                <a:cubicBezTo>
                  <a:pt x="447084" y="1521472"/>
                  <a:pt x="439171" y="1507478"/>
                  <a:pt x="428840" y="1495425"/>
                </a:cubicBezTo>
                <a:cubicBezTo>
                  <a:pt x="420074" y="1485198"/>
                  <a:pt x="410613" y="1475474"/>
                  <a:pt x="400265" y="1466850"/>
                </a:cubicBezTo>
                <a:cubicBezTo>
                  <a:pt x="383384" y="1452783"/>
                  <a:pt x="352771" y="1436970"/>
                  <a:pt x="333590" y="1428750"/>
                </a:cubicBezTo>
                <a:cubicBezTo>
                  <a:pt x="298213" y="1413588"/>
                  <a:pt x="308742" y="1427094"/>
                  <a:pt x="276440" y="1400175"/>
                </a:cubicBezTo>
                <a:cubicBezTo>
                  <a:pt x="266092" y="1391551"/>
                  <a:pt x="258498" y="1379870"/>
                  <a:pt x="247865" y="1371600"/>
                </a:cubicBezTo>
                <a:cubicBezTo>
                  <a:pt x="229793" y="1357544"/>
                  <a:pt x="190715" y="1333500"/>
                  <a:pt x="190715" y="1333500"/>
                </a:cubicBezTo>
                <a:cubicBezTo>
                  <a:pt x="122642" y="1231390"/>
                  <a:pt x="228653" y="1386359"/>
                  <a:pt x="143090" y="1276350"/>
                </a:cubicBezTo>
                <a:cubicBezTo>
                  <a:pt x="129034" y="1258278"/>
                  <a:pt x="121179" y="1235389"/>
                  <a:pt x="104990" y="1219200"/>
                </a:cubicBezTo>
                <a:cubicBezTo>
                  <a:pt x="94327" y="1208537"/>
                  <a:pt x="61785" y="1179731"/>
                  <a:pt x="57365" y="1162050"/>
                </a:cubicBezTo>
                <a:cubicBezTo>
                  <a:pt x="53515" y="1146649"/>
                  <a:pt x="57365" y="1130300"/>
                  <a:pt x="57365" y="1114425"/>
                </a:cubicBezTo>
                <a:lnTo>
                  <a:pt x="66890" y="1066800"/>
                </a:lnTo>
                <a:lnTo>
                  <a:pt x="66890" y="1066800"/>
                </a:lnTo>
              </a:path>
            </a:pathLst>
          </a:custGeom>
          <a:solidFill>
            <a:schemeClr val="bg2">
              <a:alpha val="53000"/>
            </a:schemeClr>
          </a:solidFill>
          <a:ln w="34925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04800" y="3886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447800" y="3581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371600" y="4191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09600" y="4495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" name="Straight Connector 61"/>
          <p:cNvCxnSpPr>
            <a:stCxn id="57" idx="6"/>
            <a:endCxn id="58" idx="2"/>
          </p:cNvCxnSpPr>
          <p:nvPr/>
        </p:nvCxnSpPr>
        <p:spPr>
          <a:xfrm flipV="1">
            <a:off x="533400" y="3695700"/>
            <a:ext cx="914400" cy="3048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6200000" flipH="1">
            <a:off x="285750" y="4210050"/>
            <a:ext cx="414338" cy="223838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 66"/>
          <p:cNvSpPr/>
          <p:nvPr/>
        </p:nvSpPr>
        <p:spPr>
          <a:xfrm>
            <a:off x="304800" y="4038600"/>
            <a:ext cx="457200" cy="609600"/>
          </a:xfrm>
          <a:prstGeom prst="arc">
            <a:avLst>
              <a:gd name="adj1" fmla="val 15908054"/>
              <a:gd name="adj2" fmla="val 2816931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8" name="Straight Connector 67"/>
          <p:cNvCxnSpPr>
            <a:stCxn id="60" idx="6"/>
            <a:endCxn id="59" idx="2"/>
          </p:cNvCxnSpPr>
          <p:nvPr/>
        </p:nvCxnSpPr>
        <p:spPr>
          <a:xfrm flipV="1">
            <a:off x="838200" y="4305300"/>
            <a:ext cx="533400" cy="30480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 rot="16006349">
            <a:off x="1068387" y="3997326"/>
            <a:ext cx="555625" cy="996950"/>
          </a:xfrm>
          <a:prstGeom prst="arc">
            <a:avLst>
              <a:gd name="adj1" fmla="val 15908054"/>
              <a:gd name="adj2" fmla="val 1210238"/>
            </a:avLst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" name="Straight Connector 71"/>
          <p:cNvCxnSpPr>
            <a:stCxn id="59" idx="7"/>
            <a:endCxn id="58" idx="4"/>
          </p:cNvCxnSpPr>
          <p:nvPr/>
        </p:nvCxnSpPr>
        <p:spPr>
          <a:xfrm rot="16200000" flipV="1">
            <a:off x="1357313" y="4014787"/>
            <a:ext cx="414338" cy="476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74"/>
          <p:cNvSpPr/>
          <p:nvPr/>
        </p:nvSpPr>
        <p:spPr>
          <a:xfrm>
            <a:off x="288925" y="3686175"/>
            <a:ext cx="265113" cy="254000"/>
          </a:xfrm>
          <a:custGeom>
            <a:avLst/>
            <a:gdLst>
              <a:gd name="connsiteX0" fmla="*/ 31364 w 264828"/>
              <a:gd name="connsiteY0" fmla="*/ 252919 h 252919"/>
              <a:gd name="connsiteX1" fmla="*/ 21636 w 264828"/>
              <a:gd name="connsiteY1" fmla="*/ 58366 h 252919"/>
              <a:gd name="connsiteX2" fmla="*/ 41091 w 264828"/>
              <a:gd name="connsiteY2" fmla="*/ 29183 h 252919"/>
              <a:gd name="connsiteX3" fmla="*/ 99457 w 264828"/>
              <a:gd name="connsiteY3" fmla="*/ 0 h 252919"/>
              <a:gd name="connsiteX4" fmla="*/ 177279 w 264828"/>
              <a:gd name="connsiteY4" fmla="*/ 38911 h 252919"/>
              <a:gd name="connsiteX5" fmla="*/ 245372 w 264828"/>
              <a:gd name="connsiteY5" fmla="*/ 107004 h 252919"/>
              <a:gd name="connsiteX6" fmla="*/ 264828 w 264828"/>
              <a:gd name="connsiteY6" fmla="*/ 126460 h 252919"/>
              <a:gd name="connsiteX7" fmla="*/ 216189 w 264828"/>
              <a:gd name="connsiteY7" fmla="*/ 204281 h 252919"/>
              <a:gd name="connsiteX8" fmla="*/ 206462 w 264828"/>
              <a:gd name="connsiteY8" fmla="*/ 233464 h 25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828" h="252919">
                <a:moveTo>
                  <a:pt x="31364" y="252919"/>
                </a:moveTo>
                <a:cubicBezTo>
                  <a:pt x="19352" y="174843"/>
                  <a:pt x="0" y="130486"/>
                  <a:pt x="21636" y="58366"/>
                </a:cubicBezTo>
                <a:cubicBezTo>
                  <a:pt x="24995" y="47168"/>
                  <a:pt x="32824" y="37450"/>
                  <a:pt x="41091" y="29183"/>
                </a:cubicBezTo>
                <a:cubicBezTo>
                  <a:pt x="59947" y="10327"/>
                  <a:pt x="75723" y="7912"/>
                  <a:pt x="99457" y="0"/>
                </a:cubicBezTo>
                <a:cubicBezTo>
                  <a:pt x="144222" y="11192"/>
                  <a:pt x="139647" y="4700"/>
                  <a:pt x="177279" y="38911"/>
                </a:cubicBezTo>
                <a:cubicBezTo>
                  <a:pt x="201031" y="60503"/>
                  <a:pt x="222674" y="84306"/>
                  <a:pt x="245372" y="107004"/>
                </a:cubicBezTo>
                <a:lnTo>
                  <a:pt x="264828" y="126460"/>
                </a:lnTo>
                <a:cubicBezTo>
                  <a:pt x="241675" y="195917"/>
                  <a:pt x="262436" y="173450"/>
                  <a:pt x="216189" y="204281"/>
                </a:cubicBezTo>
                <a:lnTo>
                  <a:pt x="206462" y="233464"/>
                </a:lnTo>
              </a:path>
            </a:pathLst>
          </a:cu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Freeform 75"/>
          <p:cNvSpPr/>
          <p:nvPr/>
        </p:nvSpPr>
        <p:spPr>
          <a:xfrm rot="10045227">
            <a:off x="1395413" y="4368800"/>
            <a:ext cx="265112" cy="254000"/>
          </a:xfrm>
          <a:custGeom>
            <a:avLst/>
            <a:gdLst>
              <a:gd name="connsiteX0" fmla="*/ 31364 w 264828"/>
              <a:gd name="connsiteY0" fmla="*/ 252919 h 252919"/>
              <a:gd name="connsiteX1" fmla="*/ 21636 w 264828"/>
              <a:gd name="connsiteY1" fmla="*/ 58366 h 252919"/>
              <a:gd name="connsiteX2" fmla="*/ 41091 w 264828"/>
              <a:gd name="connsiteY2" fmla="*/ 29183 h 252919"/>
              <a:gd name="connsiteX3" fmla="*/ 99457 w 264828"/>
              <a:gd name="connsiteY3" fmla="*/ 0 h 252919"/>
              <a:gd name="connsiteX4" fmla="*/ 177279 w 264828"/>
              <a:gd name="connsiteY4" fmla="*/ 38911 h 252919"/>
              <a:gd name="connsiteX5" fmla="*/ 245372 w 264828"/>
              <a:gd name="connsiteY5" fmla="*/ 107004 h 252919"/>
              <a:gd name="connsiteX6" fmla="*/ 264828 w 264828"/>
              <a:gd name="connsiteY6" fmla="*/ 126460 h 252919"/>
              <a:gd name="connsiteX7" fmla="*/ 216189 w 264828"/>
              <a:gd name="connsiteY7" fmla="*/ 204281 h 252919"/>
              <a:gd name="connsiteX8" fmla="*/ 206462 w 264828"/>
              <a:gd name="connsiteY8" fmla="*/ 233464 h 25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828" h="252919">
                <a:moveTo>
                  <a:pt x="31364" y="252919"/>
                </a:moveTo>
                <a:cubicBezTo>
                  <a:pt x="19352" y="174843"/>
                  <a:pt x="0" y="130486"/>
                  <a:pt x="21636" y="58366"/>
                </a:cubicBezTo>
                <a:cubicBezTo>
                  <a:pt x="24995" y="47168"/>
                  <a:pt x="32824" y="37450"/>
                  <a:pt x="41091" y="29183"/>
                </a:cubicBezTo>
                <a:cubicBezTo>
                  <a:pt x="59947" y="10327"/>
                  <a:pt x="75723" y="7912"/>
                  <a:pt x="99457" y="0"/>
                </a:cubicBezTo>
                <a:cubicBezTo>
                  <a:pt x="144222" y="11192"/>
                  <a:pt x="139647" y="4700"/>
                  <a:pt x="177279" y="38911"/>
                </a:cubicBezTo>
                <a:cubicBezTo>
                  <a:pt x="201031" y="60503"/>
                  <a:pt x="222674" y="84306"/>
                  <a:pt x="245372" y="107004"/>
                </a:cubicBezTo>
                <a:lnTo>
                  <a:pt x="264828" y="126460"/>
                </a:lnTo>
                <a:cubicBezTo>
                  <a:pt x="241675" y="195917"/>
                  <a:pt x="262436" y="173450"/>
                  <a:pt x="216189" y="204281"/>
                </a:cubicBezTo>
                <a:lnTo>
                  <a:pt x="206462" y="233464"/>
                </a:lnTo>
              </a:path>
            </a:pathLst>
          </a:cu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1600200" y="342900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1600200" y="412591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304800" y="4583113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-1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28600" y="3363913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-1</a:t>
            </a:r>
          </a:p>
        </p:txBody>
      </p:sp>
      <p:sp>
        <p:nvSpPr>
          <p:cNvPr id="81" name="Freeform 80"/>
          <p:cNvSpPr/>
          <p:nvPr/>
        </p:nvSpPr>
        <p:spPr>
          <a:xfrm>
            <a:off x="819150" y="3413125"/>
            <a:ext cx="476250" cy="1692275"/>
          </a:xfrm>
          <a:custGeom>
            <a:avLst/>
            <a:gdLst>
              <a:gd name="connsiteX0" fmla="*/ 0 w 476655"/>
              <a:gd name="connsiteY0" fmla="*/ 0 h 2093410"/>
              <a:gd name="connsiteX1" fmla="*/ 301557 w 476655"/>
              <a:gd name="connsiteY1" fmla="*/ 398834 h 2093410"/>
              <a:gd name="connsiteX2" fmla="*/ 262647 w 476655"/>
              <a:gd name="connsiteY2" fmla="*/ 700392 h 2093410"/>
              <a:gd name="connsiteX3" fmla="*/ 233464 w 476655"/>
              <a:gd name="connsiteY3" fmla="*/ 875490 h 2093410"/>
              <a:gd name="connsiteX4" fmla="*/ 194553 w 476655"/>
              <a:gd name="connsiteY4" fmla="*/ 1021404 h 2093410"/>
              <a:gd name="connsiteX5" fmla="*/ 136187 w 476655"/>
              <a:gd name="connsiteY5" fmla="*/ 1264596 h 2093410"/>
              <a:gd name="connsiteX6" fmla="*/ 136187 w 476655"/>
              <a:gd name="connsiteY6" fmla="*/ 1536970 h 2093410"/>
              <a:gd name="connsiteX7" fmla="*/ 252919 w 476655"/>
              <a:gd name="connsiteY7" fmla="*/ 1789890 h 2093410"/>
              <a:gd name="connsiteX8" fmla="*/ 408562 w 476655"/>
              <a:gd name="connsiteY8" fmla="*/ 1994170 h 2093410"/>
              <a:gd name="connsiteX9" fmla="*/ 476655 w 476655"/>
              <a:gd name="connsiteY9" fmla="*/ 2081719 h 2093410"/>
              <a:gd name="connsiteX10" fmla="*/ 457200 w 476655"/>
              <a:gd name="connsiteY10" fmla="*/ 2052536 h 2093410"/>
              <a:gd name="connsiteX11" fmla="*/ 447472 w 476655"/>
              <a:gd name="connsiteY11" fmla="*/ 1926077 h 2093410"/>
              <a:gd name="connsiteX12" fmla="*/ 428017 w 476655"/>
              <a:gd name="connsiteY12" fmla="*/ 1984443 h 2093410"/>
              <a:gd name="connsiteX13" fmla="*/ 418289 w 476655"/>
              <a:gd name="connsiteY13" fmla="*/ 2013626 h 2093410"/>
              <a:gd name="connsiteX14" fmla="*/ 447472 w 476655"/>
              <a:gd name="connsiteY14" fmla="*/ 2042809 h 2093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76655" h="2093410">
                <a:moveTo>
                  <a:pt x="0" y="0"/>
                </a:moveTo>
                <a:cubicBezTo>
                  <a:pt x="100519" y="132945"/>
                  <a:pt x="231866" y="247436"/>
                  <a:pt x="301557" y="398834"/>
                </a:cubicBezTo>
                <a:cubicBezTo>
                  <a:pt x="327911" y="456087"/>
                  <a:pt x="277393" y="620765"/>
                  <a:pt x="262647" y="700392"/>
                </a:cubicBezTo>
                <a:cubicBezTo>
                  <a:pt x="251873" y="758574"/>
                  <a:pt x="245742" y="817607"/>
                  <a:pt x="233464" y="875490"/>
                </a:cubicBezTo>
                <a:cubicBezTo>
                  <a:pt x="223019" y="924732"/>
                  <a:pt x="205872" y="972355"/>
                  <a:pt x="194553" y="1021404"/>
                </a:cubicBezTo>
                <a:cubicBezTo>
                  <a:pt x="127589" y="1311580"/>
                  <a:pt x="235930" y="915500"/>
                  <a:pt x="136187" y="1264596"/>
                </a:cubicBezTo>
                <a:cubicBezTo>
                  <a:pt x="130662" y="1347461"/>
                  <a:pt x="116635" y="1453178"/>
                  <a:pt x="136187" y="1536970"/>
                </a:cubicBezTo>
                <a:cubicBezTo>
                  <a:pt x="164353" y="1657680"/>
                  <a:pt x="187251" y="1700344"/>
                  <a:pt x="252919" y="1789890"/>
                </a:cubicBezTo>
                <a:cubicBezTo>
                  <a:pt x="303543" y="1858923"/>
                  <a:pt x="348030" y="1933637"/>
                  <a:pt x="408562" y="1994170"/>
                </a:cubicBezTo>
                <a:cubicBezTo>
                  <a:pt x="420479" y="2006087"/>
                  <a:pt x="476655" y="2052011"/>
                  <a:pt x="476655" y="2081719"/>
                </a:cubicBezTo>
                <a:cubicBezTo>
                  <a:pt x="476655" y="2093410"/>
                  <a:pt x="463685" y="2062264"/>
                  <a:pt x="457200" y="2052536"/>
                </a:cubicBezTo>
                <a:cubicBezTo>
                  <a:pt x="453957" y="2010383"/>
                  <a:pt x="464126" y="1964936"/>
                  <a:pt x="447472" y="1926077"/>
                </a:cubicBezTo>
                <a:cubicBezTo>
                  <a:pt x="439394" y="1907227"/>
                  <a:pt x="434502" y="1964988"/>
                  <a:pt x="428017" y="1984443"/>
                </a:cubicBezTo>
                <a:lnTo>
                  <a:pt x="418289" y="2013626"/>
                </a:lnTo>
                <a:cubicBezTo>
                  <a:pt x="430068" y="2048961"/>
                  <a:pt x="417763" y="2042809"/>
                  <a:pt x="447472" y="2042809"/>
                </a:cubicBezTo>
              </a:path>
            </a:pathLst>
          </a:cu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Freeform 81"/>
          <p:cNvSpPr/>
          <p:nvPr/>
        </p:nvSpPr>
        <p:spPr>
          <a:xfrm rot="20487205">
            <a:off x="1066800" y="1143000"/>
            <a:ext cx="476250" cy="1981200"/>
          </a:xfrm>
          <a:custGeom>
            <a:avLst/>
            <a:gdLst>
              <a:gd name="connsiteX0" fmla="*/ 0 w 476655"/>
              <a:gd name="connsiteY0" fmla="*/ 0 h 2093410"/>
              <a:gd name="connsiteX1" fmla="*/ 301557 w 476655"/>
              <a:gd name="connsiteY1" fmla="*/ 398834 h 2093410"/>
              <a:gd name="connsiteX2" fmla="*/ 262647 w 476655"/>
              <a:gd name="connsiteY2" fmla="*/ 700392 h 2093410"/>
              <a:gd name="connsiteX3" fmla="*/ 233464 w 476655"/>
              <a:gd name="connsiteY3" fmla="*/ 875490 h 2093410"/>
              <a:gd name="connsiteX4" fmla="*/ 194553 w 476655"/>
              <a:gd name="connsiteY4" fmla="*/ 1021404 h 2093410"/>
              <a:gd name="connsiteX5" fmla="*/ 136187 w 476655"/>
              <a:gd name="connsiteY5" fmla="*/ 1264596 h 2093410"/>
              <a:gd name="connsiteX6" fmla="*/ 136187 w 476655"/>
              <a:gd name="connsiteY6" fmla="*/ 1536970 h 2093410"/>
              <a:gd name="connsiteX7" fmla="*/ 252919 w 476655"/>
              <a:gd name="connsiteY7" fmla="*/ 1789890 h 2093410"/>
              <a:gd name="connsiteX8" fmla="*/ 408562 w 476655"/>
              <a:gd name="connsiteY8" fmla="*/ 1994170 h 2093410"/>
              <a:gd name="connsiteX9" fmla="*/ 476655 w 476655"/>
              <a:gd name="connsiteY9" fmla="*/ 2081719 h 2093410"/>
              <a:gd name="connsiteX10" fmla="*/ 457200 w 476655"/>
              <a:gd name="connsiteY10" fmla="*/ 2052536 h 2093410"/>
              <a:gd name="connsiteX11" fmla="*/ 447472 w 476655"/>
              <a:gd name="connsiteY11" fmla="*/ 1926077 h 2093410"/>
              <a:gd name="connsiteX12" fmla="*/ 428017 w 476655"/>
              <a:gd name="connsiteY12" fmla="*/ 1984443 h 2093410"/>
              <a:gd name="connsiteX13" fmla="*/ 418289 w 476655"/>
              <a:gd name="connsiteY13" fmla="*/ 2013626 h 2093410"/>
              <a:gd name="connsiteX14" fmla="*/ 447472 w 476655"/>
              <a:gd name="connsiteY14" fmla="*/ 2042809 h 2093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76655" h="2093410">
                <a:moveTo>
                  <a:pt x="0" y="0"/>
                </a:moveTo>
                <a:cubicBezTo>
                  <a:pt x="100519" y="132945"/>
                  <a:pt x="231866" y="247436"/>
                  <a:pt x="301557" y="398834"/>
                </a:cubicBezTo>
                <a:cubicBezTo>
                  <a:pt x="327911" y="456087"/>
                  <a:pt x="277393" y="620765"/>
                  <a:pt x="262647" y="700392"/>
                </a:cubicBezTo>
                <a:cubicBezTo>
                  <a:pt x="251873" y="758574"/>
                  <a:pt x="245742" y="817607"/>
                  <a:pt x="233464" y="875490"/>
                </a:cubicBezTo>
                <a:cubicBezTo>
                  <a:pt x="223019" y="924732"/>
                  <a:pt x="205872" y="972355"/>
                  <a:pt x="194553" y="1021404"/>
                </a:cubicBezTo>
                <a:cubicBezTo>
                  <a:pt x="127589" y="1311580"/>
                  <a:pt x="235930" y="915500"/>
                  <a:pt x="136187" y="1264596"/>
                </a:cubicBezTo>
                <a:cubicBezTo>
                  <a:pt x="130662" y="1347461"/>
                  <a:pt x="116635" y="1453178"/>
                  <a:pt x="136187" y="1536970"/>
                </a:cubicBezTo>
                <a:cubicBezTo>
                  <a:pt x="164353" y="1657680"/>
                  <a:pt x="187251" y="1700344"/>
                  <a:pt x="252919" y="1789890"/>
                </a:cubicBezTo>
                <a:cubicBezTo>
                  <a:pt x="303543" y="1858923"/>
                  <a:pt x="348030" y="1933637"/>
                  <a:pt x="408562" y="1994170"/>
                </a:cubicBezTo>
                <a:cubicBezTo>
                  <a:pt x="420479" y="2006087"/>
                  <a:pt x="476655" y="2052011"/>
                  <a:pt x="476655" y="2081719"/>
                </a:cubicBezTo>
                <a:cubicBezTo>
                  <a:pt x="476655" y="2093410"/>
                  <a:pt x="463685" y="2062264"/>
                  <a:pt x="457200" y="2052536"/>
                </a:cubicBezTo>
                <a:cubicBezTo>
                  <a:pt x="453957" y="2010383"/>
                  <a:pt x="464126" y="1964936"/>
                  <a:pt x="447472" y="1926077"/>
                </a:cubicBezTo>
                <a:cubicBezTo>
                  <a:pt x="439394" y="1907227"/>
                  <a:pt x="434502" y="1964988"/>
                  <a:pt x="428017" y="1984443"/>
                </a:cubicBezTo>
                <a:lnTo>
                  <a:pt x="418289" y="2013626"/>
                </a:lnTo>
                <a:cubicBezTo>
                  <a:pt x="430068" y="2048961"/>
                  <a:pt x="417763" y="2042809"/>
                  <a:pt x="447472" y="2042809"/>
                </a:cubicBezTo>
              </a:path>
            </a:pathLst>
          </a:cu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381000" y="137160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-1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-76200" y="205740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-1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542925" y="190500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-1</a:t>
            </a: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847725" y="2297113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-1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1000125" y="2754313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-1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1527175" y="1066800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1679575" y="168751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1908175" y="206851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1527175" y="214471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  <p:bldP spid="13" grpId="0"/>
      <p:bldP spid="17" grpId="0"/>
      <p:bldP spid="18" grpId="0" animBg="1"/>
      <p:bldP spid="20" grpId="0" animBg="1"/>
      <p:bldP spid="21" grpId="0"/>
      <p:bldP spid="23" grpId="0"/>
      <p:bldP spid="25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7" grpId="0" animBg="1"/>
      <p:bldP spid="71" grpId="0" animBg="1"/>
      <p:bldP spid="75" grpId="0" animBg="1"/>
      <p:bldP spid="76" grpId="0" animBg="1"/>
      <p:bldP spid="77" grpId="0"/>
      <p:bldP spid="78" grpId="0"/>
      <p:bldP spid="79" grpId="0"/>
      <p:bldP spid="80" grpId="0"/>
      <p:bldP spid="81" grpId="0" animBg="1"/>
      <p:bldP spid="82" grpId="0" animBg="1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Approximation using Finite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2362200"/>
            <a:ext cx="8763000" cy="13843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1"/>
                </a:solidFill>
                <a:latin typeface="+mn-lt"/>
              </a:rPr>
              <a:t>[Frieze-</a:t>
            </a:r>
            <a:r>
              <a:rPr lang="en-US" sz="2400" dirty="0" err="1">
                <a:solidFill>
                  <a:schemeClr val="accent1"/>
                </a:solidFill>
                <a:latin typeface="+mn-lt"/>
              </a:rPr>
              <a:t>Kannan</a:t>
            </a:r>
            <a:r>
              <a:rPr lang="en-US" sz="2400" dirty="0">
                <a:solidFill>
                  <a:schemeClr val="accent1"/>
                </a:solidFill>
                <a:latin typeface="+mn-lt"/>
              </a:rPr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For a </a:t>
            </a:r>
            <a:r>
              <a:rPr lang="en-US" sz="2800" b="1" dirty="0">
                <a:latin typeface="+mn-lt"/>
              </a:rPr>
              <a:t>dense</a:t>
            </a:r>
            <a:r>
              <a:rPr lang="en-US" sz="2400" dirty="0">
                <a:latin typeface="+mn-lt"/>
              </a:rPr>
              <a:t> instance </a:t>
            </a:r>
            <a:r>
              <a:rPr lang="en-US" sz="2800" dirty="0">
                <a:latin typeface="cmsy10"/>
              </a:rPr>
              <a:t>=</a:t>
            </a:r>
            <a:r>
              <a:rPr lang="en-US" sz="2400" dirty="0">
                <a:latin typeface="+mn-lt"/>
              </a:rPr>
              <a:t>, it is possible to construct finite model </a:t>
            </a:r>
            <a:r>
              <a:rPr lang="en-US" sz="3200" dirty="0">
                <a:latin typeface="cmsy10"/>
              </a:rPr>
              <a:t>=</a:t>
            </a:r>
            <a:r>
              <a:rPr lang="en-US" sz="2400" baseline="-25000" dirty="0">
                <a:latin typeface="+mn-lt"/>
              </a:rPr>
              <a:t>finite</a:t>
            </a:r>
            <a:endParaRPr lang="en-US" sz="2400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OPT(</a:t>
            </a:r>
            <a:r>
              <a:rPr lang="en-US" sz="2800" dirty="0">
                <a:latin typeface="cmsy10"/>
              </a:rPr>
              <a:t>=</a:t>
            </a:r>
            <a:r>
              <a:rPr lang="en-US" sz="2000" baseline="-25000" dirty="0">
                <a:latin typeface="+mn-lt"/>
              </a:rPr>
              <a:t>finite</a:t>
            </a:r>
            <a:r>
              <a:rPr lang="en-US" sz="2000" dirty="0">
                <a:latin typeface="+mn-lt"/>
              </a:rPr>
              <a:t>)</a:t>
            </a:r>
            <a:r>
              <a:rPr lang="en-US" sz="2800" baseline="-25000" dirty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 ≥ (1-</a:t>
            </a:r>
            <a:r>
              <a:rPr lang="el-GR" sz="2800" dirty="0">
                <a:latin typeface="+mn-lt"/>
              </a:rPr>
              <a:t>ε</a:t>
            </a:r>
            <a:r>
              <a:rPr lang="en-US" sz="2800" dirty="0">
                <a:latin typeface="+mn-lt"/>
              </a:rPr>
              <a:t>) </a:t>
            </a:r>
            <a:r>
              <a:rPr lang="en-US" sz="2400" dirty="0">
                <a:latin typeface="+mn-lt"/>
              </a:rPr>
              <a:t>OPT(</a:t>
            </a:r>
            <a:r>
              <a:rPr lang="en-US" sz="2400" dirty="0">
                <a:latin typeface="cmsy10"/>
              </a:rPr>
              <a:t>=</a:t>
            </a:r>
            <a:r>
              <a:rPr lang="en-US" sz="2400" dirty="0">
                <a:latin typeface="+mn-lt"/>
              </a:rPr>
              <a:t>)  </a:t>
            </a:r>
            <a:endParaRPr lang="en-US" sz="2400" dirty="0">
              <a:latin typeface="cmsy10"/>
            </a:endParaRP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533400" y="1676400"/>
            <a:ext cx="800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General Method for CSPs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9600" y="4678363"/>
            <a:ext cx="8001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What we will do :</a:t>
            </a:r>
          </a:p>
          <a:p>
            <a:endParaRPr lang="en-US" sz="2800">
              <a:latin typeface="Calibri" pitchFamily="34" charset="0"/>
            </a:endParaRPr>
          </a:p>
          <a:p>
            <a:pPr algn="ctr"/>
            <a:r>
              <a:rPr lang="en-US" sz="4000">
                <a:latin typeface="Calibri" pitchFamily="34" charset="0"/>
              </a:rPr>
              <a:t>SDP value (</a:t>
            </a:r>
            <a:r>
              <a:rPr lang="en-US" sz="4000">
                <a:latin typeface="cmsy10" pitchFamily="34" charset="0"/>
              </a:rPr>
              <a:t>=</a:t>
            </a:r>
            <a:r>
              <a:rPr lang="en-US" sz="3200" baseline="-25000">
                <a:latin typeface="Calibri" pitchFamily="34" charset="0"/>
              </a:rPr>
              <a:t>finite</a:t>
            </a:r>
            <a:r>
              <a:rPr lang="en-US" sz="4000">
                <a:latin typeface="Calibri" pitchFamily="34" charset="0"/>
              </a:rPr>
              <a:t>) &gt; (1-</a:t>
            </a:r>
            <a:r>
              <a:rPr lang="el-GR" sz="4000">
                <a:latin typeface="Calibri" pitchFamily="34" charset="0"/>
              </a:rPr>
              <a:t>ε</a:t>
            </a:r>
            <a:r>
              <a:rPr lang="en-US" sz="4000">
                <a:latin typeface="Calibri" pitchFamily="34" charset="0"/>
              </a:rPr>
              <a:t>)SDP value (</a:t>
            </a:r>
            <a:r>
              <a:rPr lang="en-US" sz="4000">
                <a:latin typeface="cmsy10" pitchFamily="34" charset="0"/>
              </a:rPr>
              <a:t>=</a:t>
            </a:r>
            <a:r>
              <a:rPr lang="en-US" sz="4000">
                <a:latin typeface="Calibri" pitchFamily="34" charset="0"/>
              </a:rPr>
              <a:t>)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5562600" y="1447800"/>
            <a:ext cx="2590800" cy="83820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PTAS  for dense instances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3453</Words>
  <Application>Microsoft Office PowerPoint</Application>
  <PresentationFormat>On-screen Show (4:3)</PresentationFormat>
  <Paragraphs>879</Paragraphs>
  <Slides>56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Office Theme</vt:lpstr>
      <vt:lpstr>Equation</vt:lpstr>
      <vt:lpstr>Generic Rounding Schemes for  SDP Relaxations</vt:lpstr>
      <vt:lpstr>``Squish and Solve” Rounding Schemes      [R,Steurer 2009]</vt:lpstr>
      <vt:lpstr>Slide 3</vt:lpstr>
      <vt:lpstr>Max Cut</vt:lpstr>
      <vt:lpstr>MaxCut </vt:lpstr>
      <vt:lpstr>MaxCut Rounding</vt:lpstr>
      <vt:lpstr>Squish and SOLVE ROUNDING</vt:lpstr>
      <vt:lpstr>Approximation using Finite Models</vt:lpstr>
      <vt:lpstr>Approximation using Finite Models</vt:lpstr>
      <vt:lpstr>Analysis of Rounding Scheme</vt:lpstr>
      <vt:lpstr>Constructing FINITE MODELS  (MAXCUT)</vt:lpstr>
      <vt:lpstr>Slide 12</vt:lpstr>
      <vt:lpstr>To Show: SDP value (=finite) &gt; (1-ε)SDP value (=)</vt:lpstr>
      <vt:lpstr>To Show: SDP value (=finite) &gt; (1-ε)SDP value (=)</vt:lpstr>
      <vt:lpstr>To Show: SDP value (=finite) &gt; (1-ε)SDP value (=)</vt:lpstr>
      <vt:lpstr>Generic Rounding For CSPs</vt:lpstr>
      <vt:lpstr>Computing Integrality Gaps</vt:lpstr>
      <vt:lpstr>Slide 18</vt:lpstr>
      <vt:lpstr>Dictatorship Test</vt:lpstr>
      <vt:lpstr>UG Hardness</vt:lpstr>
      <vt:lpstr>A Dictatorship Test for Maxcut</vt:lpstr>
      <vt:lpstr>Overview</vt:lpstr>
      <vt:lpstr>UG Hardness</vt:lpstr>
      <vt:lpstr>The Goal</vt:lpstr>
      <vt:lpstr>Influences</vt:lpstr>
      <vt:lpstr>Slide 26</vt:lpstr>
      <vt:lpstr>Making the Instance Harder</vt:lpstr>
      <vt:lpstr>Making the Instance Harder</vt:lpstr>
      <vt:lpstr>Hypercube Graph</vt:lpstr>
      <vt:lpstr>Dichotomy of Cuts</vt:lpstr>
      <vt:lpstr>Dictator Cuts</vt:lpstr>
      <vt:lpstr>Cuts far from Dictators</vt:lpstr>
      <vt:lpstr>The Invariance Principle</vt:lpstr>
      <vt:lpstr>Hypercube vs Sphere</vt:lpstr>
      <vt:lpstr>Slide 35</vt:lpstr>
      <vt:lpstr>Slide 36</vt:lpstr>
      <vt:lpstr>Slide 37</vt:lpstr>
      <vt:lpstr>Stronger SDP Relaxations</vt:lpstr>
      <vt:lpstr>Difficulty</vt:lpstr>
      <vt:lpstr>SDP for MaxCut</vt:lpstr>
      <vt:lpstr>k-round Lasserre-SDP for MaxCut</vt:lpstr>
      <vt:lpstr>Correlations</vt:lpstr>
      <vt:lpstr>Global Correlation</vt:lpstr>
      <vt:lpstr>Progress By Global Correlations</vt:lpstr>
      <vt:lpstr>Application:  Max Bisection</vt:lpstr>
      <vt:lpstr>Halfspace Rounding?</vt:lpstr>
      <vt:lpstr>Bounding Variance </vt:lpstr>
      <vt:lpstr>CSPs with Global Cardinality Constraint</vt:lpstr>
      <vt:lpstr>Another Application:  2-CSPs on ``expanding instances”</vt:lpstr>
      <vt:lpstr>Low-Rank Graphs</vt:lpstr>
      <vt:lpstr>2-CSP on random constraint graphs</vt:lpstr>
      <vt:lpstr>Another Application </vt:lpstr>
      <vt:lpstr>Future Work</vt:lpstr>
      <vt:lpstr>Thank You</vt:lpstr>
      <vt:lpstr>Rounding </vt:lpstr>
      <vt:lpstr>Slide 56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prasad</dc:creator>
  <cp:lastModifiedBy>prasad</cp:lastModifiedBy>
  <cp:revision>56</cp:revision>
  <dcterms:created xsi:type="dcterms:W3CDTF">2011-06-15T18:04:15Z</dcterms:created>
  <dcterms:modified xsi:type="dcterms:W3CDTF">2011-06-16T14:43:05Z</dcterms:modified>
</cp:coreProperties>
</file>