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4" r:id="rId4"/>
    <p:sldId id="427" r:id="rId5"/>
    <p:sldId id="407" r:id="rId6"/>
    <p:sldId id="414" r:id="rId7"/>
    <p:sldId id="431" r:id="rId8"/>
    <p:sldId id="416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8" r:id="rId18"/>
    <p:sldId id="430" r:id="rId19"/>
    <p:sldId id="267" r:id="rId20"/>
    <p:sldId id="268" r:id="rId21"/>
    <p:sldId id="432" r:id="rId22"/>
    <p:sldId id="271" r:id="rId23"/>
    <p:sldId id="274" r:id="rId24"/>
    <p:sldId id="331" r:id="rId25"/>
    <p:sldId id="282" r:id="rId26"/>
    <p:sldId id="275" r:id="rId27"/>
    <p:sldId id="433" r:id="rId28"/>
    <p:sldId id="434" r:id="rId29"/>
    <p:sldId id="435" r:id="rId30"/>
    <p:sldId id="438" r:id="rId31"/>
    <p:sldId id="442" r:id="rId32"/>
    <p:sldId id="436" r:id="rId33"/>
    <p:sldId id="441" r:id="rId34"/>
    <p:sldId id="429" r:id="rId35"/>
  </p:sldIdLst>
  <p:sldSz cx="9144000" cy="6858000" type="screen4x3"/>
  <p:notesSz cx="6858000" cy="9144000"/>
  <p:embeddedFontLst>
    <p:embeddedFont>
      <p:font typeface="Calibri" pitchFamily="34" charset="0"/>
      <p:regular r:id="rId36"/>
      <p:bold r:id="rId37"/>
      <p:italic r:id="rId38"/>
      <p:boldItalic r:id="rId39"/>
    </p:embeddedFont>
    <p:embeddedFont>
      <p:font typeface="cmsy10" pitchFamily="34" charset="0"/>
      <p:regular r:id="rId40"/>
    </p:embeddedFont>
    <p:embeddedFont>
      <p:font typeface="cmmi10" pitchFamily="34" charset="0"/>
      <p:regular r:id="rId41"/>
    </p:embeddedFont>
  </p:embeddedFontLst>
  <p:custDataLst>
    <p:tags r:id="rId4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CDB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735" autoAdjust="0"/>
    <p:restoredTop sz="94660" autoAdjust="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5712"/>
      </p:guideLst>
    </p:cSldViewPr>
  </p:slideViewPr>
  <p:outlineViewPr>
    <p:cViewPr>
      <p:scale>
        <a:sx n="33" d="100"/>
        <a:sy n="33" d="100"/>
      </p:scale>
      <p:origin x="0" y="89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9" d="100"/>
        <a:sy n="6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E57D9D-6D0E-4A21-A32A-EFAED76750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67125"/>
            <a:ext cx="7772400" cy="1362075"/>
          </a:xfrm>
        </p:spPr>
        <p:txBody>
          <a:bodyPr anchor="t"/>
          <a:lstStyle>
            <a:lvl1pPr algn="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669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800D-86F8-4AFB-8C62-B46369624ADD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21DD-DC41-404E-B3D8-73C91BBA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Approximation Algorithms for Stochastic Optimization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2133600"/>
          </a:xfrm>
          <a:ln>
            <a:noFill/>
          </a:ln>
        </p:spPr>
        <p:txBody>
          <a:bodyPr>
            <a:noAutofit/>
          </a:bodyPr>
          <a:lstStyle/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/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en-US" sz="2400" dirty="0" err="1" smtClean="0">
                <a:solidFill>
                  <a:schemeClr val="tx2"/>
                </a:solidFill>
              </a:rPr>
              <a:t>Anupam</a:t>
            </a:r>
            <a:r>
              <a:rPr lang="en-US" sz="2400" dirty="0" smtClean="0">
                <a:solidFill>
                  <a:schemeClr val="tx2"/>
                </a:solidFill>
              </a:rPr>
              <a:t> Gupta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1800" i="1" dirty="0" smtClean="0">
                <a:solidFill>
                  <a:schemeClr val="tx2"/>
                </a:solidFill>
              </a:rPr>
              <a:t>Carnegie Mellon University</a:t>
            </a:r>
            <a:r>
              <a:rPr lang="en-US" sz="1800" i="1" dirty="0" smtClean="0">
                <a:solidFill>
                  <a:schemeClr val="accent2"/>
                </a:solidFill>
              </a:rPr>
              <a:t/>
            </a:r>
            <a:br>
              <a:rPr lang="en-US" sz="1800" i="1" dirty="0" smtClean="0">
                <a:solidFill>
                  <a:schemeClr val="accent2"/>
                </a:solidFill>
              </a:rPr>
            </a:br>
            <a:endParaRPr lang="en-US" sz="20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5800" y="36576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05200" y="2743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62200" y="25908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34290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45720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7200" y="25908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57800" y="2895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38100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38600" y="4419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90800" y="37338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86000" y="48768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00400" y="4648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76600" y="4038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43200" y="4419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895600" y="3124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209800" y="32004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971800" y="2362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343400" y="3124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3505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67400" y="3124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181600" y="24384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15000" y="4419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29200" y="39624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038600" y="38100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867400" y="267462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324600" y="3657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324600" y="4267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62600" y="4800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810000" y="52578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724400" y="5029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267200" y="48006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72000" y="4267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800600" y="2743200"/>
            <a:ext cx="137160" cy="1371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greedy</a:t>
            </a:r>
            <a:endParaRPr lang="en-US" dirty="0"/>
          </a:p>
        </p:txBody>
      </p:sp>
      <p:cxnSp>
        <p:nvCxnSpPr>
          <p:cNvPr id="42" name="Straight Connector 41"/>
          <p:cNvCxnSpPr>
            <a:stCxn id="6" idx="5"/>
            <a:endCxn id="7" idx="1"/>
          </p:cNvCxnSpPr>
          <p:nvPr/>
        </p:nvCxnSpPr>
        <p:spPr>
          <a:xfrm rot="16200000" flipH="1">
            <a:off x="2631673" y="2555473"/>
            <a:ext cx="741214" cy="10460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4"/>
            <a:endCxn id="7" idx="0"/>
          </p:cNvCxnSpPr>
          <p:nvPr/>
        </p:nvCxnSpPr>
        <p:spPr>
          <a:xfrm rot="5400000">
            <a:off x="3299460" y="3154680"/>
            <a:ext cx="548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6" idx="0"/>
            <a:endCxn id="7" idx="4"/>
          </p:cNvCxnSpPr>
          <p:nvPr/>
        </p:nvCxnSpPr>
        <p:spPr>
          <a:xfrm rot="5400000" flipH="1" flipV="1">
            <a:off x="3223260" y="3688080"/>
            <a:ext cx="472440" cy="228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7" idx="6"/>
            <a:endCxn id="4" idx="1"/>
          </p:cNvCxnSpPr>
          <p:nvPr/>
        </p:nvCxnSpPr>
        <p:spPr>
          <a:xfrm>
            <a:off x="3642360" y="3497580"/>
            <a:ext cx="853440" cy="2743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" idx="5"/>
            <a:endCxn id="23" idx="0"/>
          </p:cNvCxnSpPr>
          <p:nvPr/>
        </p:nvCxnSpPr>
        <p:spPr>
          <a:xfrm rot="16200000" flipH="1">
            <a:off x="5142463" y="3245082"/>
            <a:ext cx="492527" cy="277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1" idx="5"/>
            <a:endCxn id="23" idx="5"/>
          </p:cNvCxnSpPr>
          <p:nvPr/>
        </p:nvCxnSpPr>
        <p:spPr>
          <a:xfrm rot="5400000" flipH="1">
            <a:off x="5451073" y="3622273"/>
            <a:ext cx="3048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3" idx="2"/>
            <a:endCxn id="4" idx="3"/>
          </p:cNvCxnSpPr>
          <p:nvPr/>
        </p:nvCxnSpPr>
        <p:spPr>
          <a:xfrm rot="10800000" flipV="1">
            <a:off x="4724400" y="3573780"/>
            <a:ext cx="609600" cy="198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8" idx="1"/>
          </p:cNvCxnSpPr>
          <p:nvPr/>
        </p:nvCxnSpPr>
        <p:spPr>
          <a:xfrm rot="16200000" flipV="1">
            <a:off x="4572001" y="4038600"/>
            <a:ext cx="705887" cy="4010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4" idx="7"/>
            <a:endCxn id="8" idx="3"/>
          </p:cNvCxnSpPr>
          <p:nvPr/>
        </p:nvCxnSpPr>
        <p:spPr>
          <a:xfrm rot="5400000" flipH="1" flipV="1">
            <a:off x="4803373" y="4727173"/>
            <a:ext cx="360214" cy="2840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5" idx="0"/>
            <a:endCxn id="16" idx="4"/>
          </p:cNvCxnSpPr>
          <p:nvPr/>
        </p:nvCxnSpPr>
        <p:spPr>
          <a:xfrm rot="5400000" flipH="1" flipV="1">
            <a:off x="3070860" y="4373880"/>
            <a:ext cx="472440" cy="76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21" idx="6"/>
            <a:endCxn id="5" idx="1"/>
          </p:cNvCxnSpPr>
          <p:nvPr/>
        </p:nvCxnSpPr>
        <p:spPr>
          <a:xfrm>
            <a:off x="3108960" y="2430780"/>
            <a:ext cx="416327" cy="3325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7" idx="6"/>
            <a:endCxn id="10" idx="2"/>
          </p:cNvCxnSpPr>
          <p:nvPr/>
        </p:nvCxnSpPr>
        <p:spPr>
          <a:xfrm>
            <a:off x="4937760" y="2811780"/>
            <a:ext cx="320040" cy="1524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4" idx="1"/>
            <a:endCxn id="10" idx="5"/>
          </p:cNvCxnSpPr>
          <p:nvPr/>
        </p:nvCxnSpPr>
        <p:spPr>
          <a:xfrm rot="16200000" flipV="1">
            <a:off x="5565373" y="2822173"/>
            <a:ext cx="131614" cy="5126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6" idx="0"/>
          </p:cNvCxnSpPr>
          <p:nvPr/>
        </p:nvCxnSpPr>
        <p:spPr>
          <a:xfrm rot="16200000" flipV="1">
            <a:off x="5520690" y="4156710"/>
            <a:ext cx="457200" cy="685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11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828800"/>
            <a:ext cx="8610600" cy="29718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greedy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Sample </a:t>
            </a:r>
            <a:r>
              <a:rPr lang="en-US" sz="2400" dirty="0" smtClean="0">
                <a:solidFill>
                  <a:srgbClr val="C00000"/>
                </a:solidFill>
              </a:rPr>
              <a:t>k</a:t>
            </a:r>
            <a:r>
              <a:rPr lang="en-US" sz="2400" dirty="0" smtClean="0"/>
              <a:t> vertices </a:t>
            </a:r>
            <a:r>
              <a:rPr lang="en-US" sz="2400" dirty="0" smtClean="0">
                <a:solidFill>
                  <a:srgbClr val="C00000"/>
                </a:solidFill>
              </a:rPr>
              <a:t>S = {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, …,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400" dirty="0" smtClean="0">
                <a:solidFill>
                  <a:srgbClr val="C00000"/>
                </a:solidFill>
              </a:rPr>
              <a:t>} </a:t>
            </a:r>
            <a:r>
              <a:rPr lang="en-US" sz="2400" dirty="0" smtClean="0"/>
              <a:t>independently.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Build an MST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0</a:t>
            </a:r>
            <a:r>
              <a:rPr lang="en-US" sz="2400" dirty="0" smtClean="0"/>
              <a:t> on these vertices </a:t>
            </a:r>
            <a:r>
              <a:rPr lang="en-US" sz="2400" dirty="0" smtClean="0">
                <a:solidFill>
                  <a:srgbClr val="C00000"/>
                </a:solidFill>
              </a:rPr>
              <a:t>S </a:t>
            </a:r>
            <a:r>
              <a:rPr lang="en-US" sz="2400" dirty="0" smtClean="0">
                <a:solidFill>
                  <a:srgbClr val="C00000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rgbClr val="C00000"/>
                </a:solidFill>
              </a:rPr>
              <a:t> root r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When actual demand points 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dirty="0" smtClean="0"/>
              <a:t> (for 1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t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k) arrives,</a:t>
            </a:r>
            <a:br>
              <a:rPr lang="en-US" sz="2400" dirty="0" smtClean="0"/>
            </a:br>
            <a:r>
              <a:rPr lang="en-US" sz="2400" dirty="0" smtClean="0"/>
              <a:t>	greedily connect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dirty="0" smtClean="0"/>
              <a:t> to the tree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t-1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Let X = {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2</a:t>
            </a:r>
            <a:r>
              <a:rPr lang="en-US" sz="2400" dirty="0" smtClean="0"/>
              <a:t>, …, </a:t>
            </a:r>
            <a:r>
              <a:rPr lang="en-US" sz="2400" dirty="0" err="1" smtClean="0">
                <a:latin typeface="Calibri"/>
              </a:rPr>
              <a:t>x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smtClean="0"/>
              <a:t>} be the actual demands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1: </a:t>
            </a:r>
            <a:r>
              <a:rPr lang="en-US" sz="2400" dirty="0" smtClean="0"/>
              <a:t>E[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cost(T</a:t>
            </a:r>
            <a:r>
              <a:rPr lang="en-US" sz="2400" baseline="-25000" dirty="0" smtClean="0">
                <a:solidFill>
                  <a:schemeClr val="tx2"/>
                </a:solidFill>
                <a:latin typeface="Calibri"/>
              </a:rPr>
              <a:t>0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r>
              <a:rPr lang="en-US" sz="2400" dirty="0" smtClean="0"/>
              <a:t> ] </a:t>
            </a:r>
            <a:r>
              <a:rPr lang="en-US" sz="2400" dirty="0" smtClean="0">
                <a:latin typeface="Calibri"/>
              </a:rPr>
              <a:t>≤</a:t>
            </a:r>
            <a:r>
              <a:rPr lang="en-US" sz="2400" dirty="0" smtClean="0"/>
              <a:t> 2 </a:t>
            </a:r>
            <a:r>
              <a:rPr lang="en-US" sz="2400" dirty="0" smtClean="0">
                <a:latin typeface="cmsy10"/>
              </a:rPr>
              <a:t>£</a:t>
            </a:r>
            <a:r>
              <a:rPr lang="en-US" sz="2400" dirty="0" smtClean="0"/>
              <a:t> E[ </a:t>
            </a:r>
            <a:r>
              <a:rPr lang="en-US" sz="2400" dirty="0" smtClean="0">
                <a:solidFill>
                  <a:schemeClr val="tx2"/>
                </a:solidFill>
              </a:rPr>
              <a:t>OPT(X)</a:t>
            </a:r>
            <a:r>
              <a:rPr lang="en-US" sz="2400" dirty="0" smtClean="0"/>
              <a:t> 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2:</a:t>
            </a:r>
            <a:r>
              <a:rPr lang="en-US" sz="2400" dirty="0" smtClean="0"/>
              <a:t> E[ </a:t>
            </a:r>
            <a:r>
              <a:rPr lang="en-US" sz="2400" dirty="0" smtClean="0">
                <a:solidFill>
                  <a:schemeClr val="tx2"/>
                </a:solidFill>
              </a:rPr>
              <a:t>cost of k augmentations in Step 3 </a:t>
            </a:r>
            <a:r>
              <a:rPr lang="en-US" sz="2400" dirty="0" smtClean="0"/>
              <a:t>]  ≤  E[ </a:t>
            </a:r>
            <a:r>
              <a:rPr lang="en-US" sz="2400" dirty="0" smtClean="0">
                <a:solidFill>
                  <a:schemeClr val="tx2"/>
                </a:solidFill>
                <a:latin typeface="Calibri"/>
              </a:rPr>
              <a:t>cost(T</a:t>
            </a:r>
            <a:r>
              <a:rPr lang="en-US" sz="2400" baseline="-25000" dirty="0" smtClean="0">
                <a:solidFill>
                  <a:schemeClr val="tx2"/>
                </a:solidFill>
                <a:latin typeface="Calibri"/>
              </a:rPr>
              <a:t>0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  <a:r>
              <a:rPr lang="en-US" sz="2400" dirty="0" smtClean="0"/>
              <a:t> ]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1676400"/>
            <a:ext cx="6096000" cy="13715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independently.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an MST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these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root 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actual demand points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(for 1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k) arrives,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greedily connect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tree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t-1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5867400"/>
            <a:ext cx="3770776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 Ratio of  expectations</a:t>
            </a:r>
            <a:r>
              <a:rPr lang="en-US" sz="2400" dirty="0" smtClean="0">
                <a:solidFill>
                  <a:srgbClr val="C00000"/>
                </a:solidFill>
              </a:rPr>
              <a:t>  ≤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4800600"/>
            <a:ext cx="30219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Proof:</a:t>
            </a:r>
            <a:r>
              <a:rPr lang="en-US" dirty="0" smtClean="0"/>
              <a:t> E[ </a:t>
            </a:r>
            <a:r>
              <a:rPr lang="en-US" dirty="0" smtClean="0">
                <a:solidFill>
                  <a:schemeClr val="tx2"/>
                </a:solidFill>
              </a:rPr>
              <a:t>OPT(S)</a:t>
            </a:r>
            <a:r>
              <a:rPr lang="en-US" dirty="0" smtClean="0"/>
              <a:t> ] = E[ </a:t>
            </a:r>
            <a:r>
              <a:rPr lang="en-US" dirty="0" smtClean="0">
                <a:solidFill>
                  <a:schemeClr val="tx2"/>
                </a:solidFill>
              </a:rPr>
              <a:t>OPT(X)</a:t>
            </a:r>
            <a:r>
              <a:rPr lang="en-US" dirty="0" smtClean="0"/>
              <a:t> 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Let X = {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2</a:t>
            </a:r>
            <a:r>
              <a:rPr lang="en-US" sz="2400" dirty="0" smtClean="0"/>
              <a:t>, …, </a:t>
            </a:r>
            <a:r>
              <a:rPr lang="en-US" sz="2400" dirty="0" err="1" smtClean="0">
                <a:latin typeface="Calibri"/>
              </a:rPr>
              <a:t>x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smtClean="0"/>
              <a:t>} be the sample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2:</a:t>
            </a:r>
            <a:r>
              <a:rPr lang="en-US" sz="2400" dirty="0" smtClean="0"/>
              <a:t> E</a:t>
            </a:r>
            <a:r>
              <a:rPr lang="en-US" sz="2400" baseline="-25000" dirty="0" smtClean="0"/>
              <a:t>S,X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augmentation cost</a:t>
            </a:r>
            <a:r>
              <a:rPr lang="en-US" sz="2400" dirty="0" smtClean="0"/>
              <a:t> ]  ≤ E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MST(S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</a:t>
            </a:r>
            <a:r>
              <a:rPr lang="en-US" sz="2400" dirty="0" smtClean="0"/>
              <a:t> 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2a:</a:t>
            </a:r>
            <a:r>
              <a:rPr lang="en-US" sz="2400" dirty="0" smtClean="0"/>
              <a:t> E</a:t>
            </a:r>
            <a:r>
              <a:rPr lang="en-US" sz="2400" baseline="-25000" dirty="0" smtClean="0"/>
              <a:t>S,X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  <a:latin typeface="Symbol"/>
                <a:sym typeface="Symbol"/>
              </a:rPr>
              <a:t></a:t>
            </a:r>
            <a:r>
              <a:rPr lang="en-US" sz="2400" baseline="-25000" dirty="0" smtClean="0">
                <a:solidFill>
                  <a:schemeClr val="tx2"/>
                </a:solidFill>
                <a:latin typeface="Symbol"/>
                <a:sym typeface="Symbol"/>
              </a:rPr>
              <a:t> </a:t>
            </a:r>
            <a:r>
              <a:rPr lang="en-US" sz="2800" baseline="-25000" dirty="0" smtClean="0">
                <a:solidFill>
                  <a:schemeClr val="tx2"/>
                </a:solidFill>
                <a:sym typeface="Symbol"/>
              </a:rPr>
              <a:t>x</a:t>
            </a:r>
            <a:r>
              <a:rPr lang="en-US" sz="2400" baseline="-25000" dirty="0" smtClean="0">
                <a:solidFill>
                  <a:schemeClr val="tx2"/>
                </a:solidFill>
                <a:latin typeface="cmsy10"/>
                <a:sym typeface="Symbol"/>
              </a:rPr>
              <a:t>2</a:t>
            </a:r>
            <a:r>
              <a:rPr lang="en-US" sz="2800" baseline="-25000" dirty="0" smtClean="0">
                <a:solidFill>
                  <a:schemeClr val="tx2"/>
                </a:solidFill>
                <a:sym typeface="Symbol"/>
              </a:rPr>
              <a:t>X</a:t>
            </a:r>
            <a:r>
              <a:rPr lang="en-US" sz="2400" dirty="0" smtClean="0">
                <a:solidFill>
                  <a:schemeClr val="tx2"/>
                </a:solidFill>
              </a:rPr>
              <a:t> d(x, 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 </a:t>
            </a:r>
            <a:r>
              <a:rPr lang="en-US" sz="2400" dirty="0" smtClean="0"/>
              <a:t>] ≤ E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MST(S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 </a:t>
            </a:r>
            <a:r>
              <a:rPr lang="en-US" sz="2400" dirty="0" smtClean="0"/>
              <a:t>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2b: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S,x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d(x, 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</a:t>
            </a:r>
            <a:r>
              <a:rPr lang="en-US" sz="2400" dirty="0" smtClean="0"/>
              <a:t> ] ≤ (1/k) E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MST(S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</a:t>
            </a:r>
            <a:r>
              <a:rPr lang="en-US" sz="2400" dirty="0" smtClean="0"/>
              <a:t> ]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676400"/>
            <a:ext cx="6096000" cy="13715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independently.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an MST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these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root 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actual demand points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(for 1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k) arrives,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greedily connect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tree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t-1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2b: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S,x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d(x, 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 </a:t>
            </a:r>
            <a:r>
              <a:rPr lang="en-US" sz="2400" dirty="0" smtClean="0"/>
              <a:t>] ≤ (1/k) E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MST(S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</a:t>
            </a:r>
            <a:r>
              <a:rPr lang="en-US" sz="2400" dirty="0" smtClean="0"/>
              <a:t> 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669" y="2743200"/>
            <a:ext cx="1990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/>
              <a:t>Consider the </a:t>
            </a:r>
            <a:br>
              <a:rPr lang="en-US" sz="2400" dirty="0" smtClean="0"/>
            </a:br>
            <a:r>
              <a:rPr lang="en-US" sz="2400" dirty="0" smtClean="0"/>
              <a:t>MST(S </a:t>
            </a:r>
            <a:r>
              <a:rPr lang="en-US" sz="2400" dirty="0" smtClean="0">
                <a:latin typeface="cmsy10"/>
              </a:rPr>
              <a:t>[</a:t>
            </a:r>
            <a:r>
              <a:rPr lang="en-US" sz="2400" dirty="0" smtClean="0"/>
              <a:t> x </a:t>
            </a:r>
            <a:r>
              <a:rPr lang="en-US" sz="2400" dirty="0" smtClean="0">
                <a:latin typeface="cmsy10"/>
              </a:rPr>
              <a:t>[</a:t>
            </a:r>
            <a:r>
              <a:rPr lang="en-US" sz="2400" dirty="0" smtClean="0"/>
              <a:t> r)</a:t>
            </a:r>
            <a:endParaRPr lang="en-US" sz="2400" dirty="0"/>
          </a:p>
        </p:txBody>
      </p:sp>
      <p:grpSp>
        <p:nvGrpSpPr>
          <p:cNvPr id="4" name="Group 17"/>
          <p:cNvGrpSpPr/>
          <p:nvPr/>
        </p:nvGrpSpPr>
        <p:grpSpPr>
          <a:xfrm>
            <a:off x="3124200" y="2743200"/>
            <a:ext cx="3581400" cy="2514600"/>
            <a:chOff x="3124200" y="2743200"/>
            <a:chExt cx="3581400" cy="2514600"/>
          </a:xfrm>
        </p:grpSpPr>
        <p:sp>
          <p:nvSpPr>
            <p:cNvPr id="6" name="Rectangle 5"/>
            <p:cNvSpPr/>
            <p:nvPr/>
          </p:nvSpPr>
          <p:spPr>
            <a:xfrm>
              <a:off x="5334000" y="3810000"/>
              <a:ext cx="228600" cy="2286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343400" y="28956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2743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343400" y="3581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943600" y="4724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105400" y="2743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096000" y="30480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477000" y="3962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876800" y="45720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42900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124200" y="5029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038600" y="48006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4038600" y="4800600"/>
            <a:ext cx="228600" cy="2286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-0.00486 -0.6009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2b: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S,x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d(x, 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 </a:t>
            </a:r>
            <a:r>
              <a:rPr lang="en-US" sz="2400" dirty="0" smtClean="0"/>
              <a:t>] ≤ (1/k) E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[ </a:t>
            </a:r>
            <a:r>
              <a:rPr lang="en-US" sz="2400" dirty="0" smtClean="0">
                <a:solidFill>
                  <a:schemeClr val="tx2"/>
                </a:solidFill>
              </a:rPr>
              <a:t>MST(S </a:t>
            </a:r>
            <a:r>
              <a:rPr lang="en-US" sz="2400" dirty="0" smtClean="0">
                <a:solidFill>
                  <a:schemeClr val="tx2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chemeClr val="tx2"/>
                </a:solidFill>
              </a:rPr>
              <a:t> r)</a:t>
            </a:r>
            <a:r>
              <a:rPr lang="en-US" sz="2400" dirty="0" smtClean="0"/>
              <a:t> 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819400"/>
            <a:ext cx="608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E[ distance from </a:t>
            </a:r>
            <a:r>
              <a:rPr lang="en-US" dirty="0" smtClean="0">
                <a:solidFill>
                  <a:srgbClr val="FF0000"/>
                </a:solidFill>
              </a:rPr>
              <a:t>one random point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B050"/>
                </a:solidFill>
              </a:rPr>
              <a:t>(k random points 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[ </a:t>
            </a:r>
            <a:r>
              <a:rPr lang="en-US" dirty="0" smtClean="0">
                <a:solidFill>
                  <a:srgbClr val="00B050"/>
                </a:solidFill>
              </a:rPr>
              <a:t>r)</a:t>
            </a:r>
            <a:r>
              <a:rPr lang="en-US" dirty="0" smtClean="0"/>
              <a:t> ]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38100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≥ (1/k) * k * </a:t>
            </a:r>
            <a:r>
              <a:rPr lang="en-US" dirty="0" err="1" smtClean="0">
                <a:solidFill>
                  <a:prstClr val="black"/>
                </a:solidFill>
              </a:rPr>
              <a:t>E</a:t>
            </a:r>
            <a:r>
              <a:rPr lang="en-US" baseline="-25000" dirty="0" err="1" smtClean="0">
                <a:solidFill>
                  <a:prstClr val="black"/>
                </a:solidFill>
              </a:rPr>
              <a:t>y</a:t>
            </a:r>
            <a:r>
              <a:rPr lang="en-US" baseline="-25000" dirty="0" smtClean="0">
                <a:solidFill>
                  <a:prstClr val="black"/>
                </a:solidFill>
              </a:rPr>
              <a:t>, S-y</a:t>
            </a:r>
            <a:r>
              <a:rPr lang="en-US" dirty="0" smtClean="0">
                <a:solidFill>
                  <a:prstClr val="black"/>
                </a:solidFill>
              </a:rPr>
              <a:t>[ distance(y, (</a:t>
            </a:r>
            <a:r>
              <a:rPr lang="en-US" dirty="0" smtClean="0">
                <a:solidFill>
                  <a:srgbClr val="1F497D"/>
                </a:solidFill>
              </a:rPr>
              <a:t>S-y) </a:t>
            </a:r>
            <a:r>
              <a:rPr lang="en-US" dirty="0" smtClean="0">
                <a:solidFill>
                  <a:srgbClr val="1F497D"/>
                </a:solidFill>
                <a:latin typeface="cmsy10"/>
              </a:rPr>
              <a:t>[</a:t>
            </a:r>
            <a:r>
              <a:rPr lang="en-US" dirty="0" smtClean="0">
                <a:solidFill>
                  <a:srgbClr val="1F497D"/>
                </a:solidFill>
              </a:rPr>
              <a:t> r)</a:t>
            </a:r>
            <a:r>
              <a:rPr lang="en-US" dirty="0" smtClean="0">
                <a:solidFill>
                  <a:prstClr val="black"/>
                </a:solidFill>
              </a:rPr>
              <a:t> ]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432429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≥ E[ distance from </a:t>
            </a:r>
            <a:r>
              <a:rPr lang="en-US" dirty="0" smtClean="0">
                <a:solidFill>
                  <a:srgbClr val="FF0000"/>
                </a:solidFill>
              </a:rPr>
              <a:t>one random point </a:t>
            </a:r>
            <a:r>
              <a:rPr lang="en-US" dirty="0" smtClean="0">
                <a:solidFill>
                  <a:prstClr val="black"/>
                </a:solidFill>
              </a:rPr>
              <a:t>to </a:t>
            </a:r>
            <a:r>
              <a:rPr lang="en-US" dirty="0" smtClean="0">
                <a:solidFill>
                  <a:srgbClr val="00B050"/>
                </a:solidFill>
              </a:rPr>
              <a:t>(k-1 random points 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[ </a:t>
            </a:r>
            <a:r>
              <a:rPr lang="en-US" dirty="0" smtClean="0">
                <a:solidFill>
                  <a:srgbClr val="00B050"/>
                </a:solidFill>
              </a:rPr>
              <a:t>r)</a:t>
            </a:r>
            <a:r>
              <a:rPr lang="en-US" dirty="0" smtClean="0">
                <a:solidFill>
                  <a:prstClr val="black"/>
                </a:solidFill>
              </a:rPr>
              <a:t> ]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4812268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</a:rPr>
              <a:t>≥ E[ distance from </a:t>
            </a:r>
            <a:r>
              <a:rPr lang="en-US" dirty="0" smtClean="0">
                <a:solidFill>
                  <a:srgbClr val="FF0000"/>
                </a:solidFill>
              </a:rPr>
              <a:t>one random point </a:t>
            </a:r>
            <a:r>
              <a:rPr lang="en-US" dirty="0" smtClean="0">
                <a:solidFill>
                  <a:prstClr val="black"/>
                </a:solidFill>
              </a:rPr>
              <a:t>to </a:t>
            </a:r>
            <a:r>
              <a:rPr lang="en-US" dirty="0" smtClean="0">
                <a:solidFill>
                  <a:srgbClr val="00B050"/>
                </a:solidFill>
              </a:rPr>
              <a:t>(k random points 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[ </a:t>
            </a:r>
            <a:r>
              <a:rPr lang="en-US" dirty="0" smtClean="0">
                <a:solidFill>
                  <a:srgbClr val="00B050"/>
                </a:solidFill>
              </a:rPr>
              <a:t>r)</a:t>
            </a:r>
            <a:r>
              <a:rPr lang="en-US" dirty="0" smtClean="0">
                <a:solidFill>
                  <a:prstClr val="black"/>
                </a:solidFill>
              </a:rPr>
              <a:t> ]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752600" y="2590800"/>
            <a:ext cx="381000" cy="76200"/>
          </a:xfrm>
          <a:prstGeom prst="straightConnector1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607453" y="2382592"/>
            <a:ext cx="7570631" cy="1609859"/>
          </a:xfrm>
          <a:custGeom>
            <a:avLst/>
            <a:gdLst>
              <a:gd name="connsiteX0" fmla="*/ 4814553 w 7570631"/>
              <a:gd name="connsiteY0" fmla="*/ 0 h 1609859"/>
              <a:gd name="connsiteX1" fmla="*/ 6913809 w 7570631"/>
              <a:gd name="connsiteY1" fmla="*/ 643943 h 1609859"/>
              <a:gd name="connsiteX2" fmla="*/ 873617 w 7570631"/>
              <a:gd name="connsiteY2" fmla="*/ 1223493 h 1609859"/>
              <a:gd name="connsiteX3" fmla="*/ 1672108 w 7570631"/>
              <a:gd name="connsiteY3" fmla="*/ 1609859 h 1609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0631" h="1609859">
                <a:moveTo>
                  <a:pt x="4814553" y="0"/>
                </a:moveTo>
                <a:cubicBezTo>
                  <a:pt x="6192592" y="220014"/>
                  <a:pt x="7570631" y="440028"/>
                  <a:pt x="6913809" y="643943"/>
                </a:cubicBezTo>
                <a:cubicBezTo>
                  <a:pt x="6256987" y="847858"/>
                  <a:pt x="1747234" y="1062507"/>
                  <a:pt x="873617" y="1223493"/>
                </a:cubicBezTo>
                <a:cubicBezTo>
                  <a:pt x="0" y="1384479"/>
                  <a:pt x="836054" y="1497169"/>
                  <a:pt x="1672108" y="1609859"/>
                </a:cubicBezTo>
              </a:path>
            </a:pathLst>
          </a:custGeom>
          <a:ln w="31750">
            <a:solidFill>
              <a:schemeClr val="accent2">
                <a:lumMod val="40000"/>
                <a:lumOff val="60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65587E-6 L 0.00347 -0.54487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for 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Let X = {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1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Calibri"/>
              </a:rPr>
              <a:t>x</a:t>
            </a:r>
            <a:r>
              <a:rPr lang="en-US" sz="2400" baseline="-25000" dirty="0" smtClean="0">
                <a:latin typeface="Calibri"/>
              </a:rPr>
              <a:t>2</a:t>
            </a:r>
            <a:r>
              <a:rPr lang="en-US" sz="2400" dirty="0" smtClean="0"/>
              <a:t>, …, </a:t>
            </a:r>
            <a:r>
              <a:rPr lang="en-US" sz="2400" dirty="0" err="1" smtClean="0">
                <a:latin typeface="Calibri"/>
              </a:rPr>
              <a:t>x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smtClean="0"/>
              <a:t>} be the actual demands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1: </a:t>
            </a:r>
            <a:r>
              <a:rPr lang="en-US" sz="2400" dirty="0" smtClean="0"/>
              <a:t>E[ </a:t>
            </a:r>
            <a:r>
              <a:rPr lang="en-US" sz="2400" dirty="0" smtClean="0">
                <a:latin typeface="Calibri"/>
              </a:rPr>
              <a:t>cost(T</a:t>
            </a:r>
            <a:r>
              <a:rPr lang="en-US" sz="2400" baseline="-25000" dirty="0" smtClean="0">
                <a:latin typeface="Calibri"/>
              </a:rPr>
              <a:t>0</a:t>
            </a:r>
            <a:r>
              <a:rPr lang="en-US" sz="2400" dirty="0" smtClean="0"/>
              <a:t>) ] </a:t>
            </a:r>
            <a:r>
              <a:rPr lang="en-US" sz="2400" dirty="0" smtClean="0">
                <a:latin typeface="Calibri"/>
              </a:rPr>
              <a:t>≤</a:t>
            </a:r>
            <a:r>
              <a:rPr lang="en-US" sz="2400" dirty="0" smtClean="0"/>
              <a:t> 2 </a:t>
            </a:r>
            <a:r>
              <a:rPr lang="en-US" sz="2400" dirty="0" smtClean="0">
                <a:latin typeface="cmsy10"/>
              </a:rPr>
              <a:t>£</a:t>
            </a:r>
            <a:r>
              <a:rPr lang="en-US" sz="2400" dirty="0" smtClean="0"/>
              <a:t> E[ OPT(X) 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Claim 2:</a:t>
            </a:r>
            <a:r>
              <a:rPr lang="en-US" sz="2400" dirty="0" smtClean="0"/>
              <a:t> E[ cost of k augmentations in Step 3 ]  ≤  E[ </a:t>
            </a:r>
            <a:r>
              <a:rPr lang="en-US" sz="2400" dirty="0" smtClean="0">
                <a:latin typeface="Calibri"/>
              </a:rPr>
              <a:t>cost(T</a:t>
            </a:r>
            <a:r>
              <a:rPr lang="en-US" sz="2400" baseline="-25000" dirty="0" smtClean="0">
                <a:latin typeface="Calibri"/>
              </a:rPr>
              <a:t>0</a:t>
            </a:r>
            <a:r>
              <a:rPr lang="en-US" sz="2400" dirty="0" smtClean="0"/>
              <a:t>) 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5867400"/>
            <a:ext cx="3770776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 Ratio of  expectations</a:t>
            </a:r>
            <a:r>
              <a:rPr lang="en-US" sz="2400" dirty="0" smtClean="0">
                <a:solidFill>
                  <a:srgbClr val="C00000"/>
                </a:solidFill>
              </a:rPr>
              <a:t>  ≤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0" y="1676400"/>
            <a:ext cx="6096000" cy="13715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…, 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s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independently.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an MST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these vertices </a:t>
            </a:r>
            <a:r>
              <a:rPr lang="en-US" sz="2000" dirty="0" smtClean="0">
                <a:solidFill>
                  <a:srgbClr val="C00000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[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root 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actual demand points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(for 1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k) arrives,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greedily connect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tree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t-1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stochastic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other problems in this </a:t>
            </a:r>
            <a:r>
              <a:rPr lang="en-US" sz="2000" dirty="0" err="1" smtClean="0">
                <a:solidFill>
                  <a:srgbClr val="0070C0"/>
                </a:solidFill>
              </a:rPr>
              <a:t>i.i.d</a:t>
            </a:r>
            <a:r>
              <a:rPr lang="en-US" sz="2000" dirty="0" smtClean="0">
                <a:solidFill>
                  <a:srgbClr val="0070C0"/>
                </a:solidFill>
              </a:rPr>
              <a:t>. framework </a:t>
            </a:r>
          </a:p>
          <a:p>
            <a:pPr lvl="1"/>
            <a:r>
              <a:rPr lang="en-US" sz="1600" dirty="0" smtClean="0"/>
              <a:t>facility location, set cover [</a:t>
            </a:r>
            <a:r>
              <a:rPr lang="en-US" sz="1600" dirty="0" err="1" smtClean="0"/>
              <a:t>Grandoni</a:t>
            </a:r>
            <a:r>
              <a:rPr lang="en-US" sz="1600" dirty="0" smtClean="0"/>
              <a:t>+], etc.</a:t>
            </a:r>
          </a:p>
          <a:p>
            <a:pPr lvl="1"/>
            <a:r>
              <a:rPr lang="en-US" sz="1600" dirty="0" smtClean="0"/>
              <a:t>Other measures of goodness: </a:t>
            </a:r>
            <a:r>
              <a:rPr lang="en-US" sz="1600" dirty="0" smtClean="0">
                <a:solidFill>
                  <a:srgbClr val="C00000"/>
                </a:solidFill>
              </a:rPr>
              <a:t>O(log </a:t>
            </a:r>
            <a:r>
              <a:rPr lang="en-US" sz="1600" dirty="0" err="1" smtClean="0">
                <a:solidFill>
                  <a:srgbClr val="C00000"/>
                </a:solidFill>
              </a:rPr>
              <a:t>log</a:t>
            </a:r>
            <a:r>
              <a:rPr lang="en-US" sz="1600" dirty="0" smtClean="0">
                <a:solidFill>
                  <a:srgbClr val="C00000"/>
                </a:solidFill>
              </a:rPr>
              <a:t> n)</a:t>
            </a:r>
            <a:r>
              <a:rPr lang="en-US" sz="1600" dirty="0" smtClean="0"/>
              <a:t> known for expected ratio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stochastic arrivals have been previously studied</a:t>
            </a:r>
          </a:p>
          <a:p>
            <a:pPr lvl="1"/>
            <a:r>
              <a:rPr lang="en-US" sz="1600" dirty="0" smtClean="0"/>
              <a:t>k-server/paging under “nice” distributions </a:t>
            </a:r>
          </a:p>
          <a:p>
            <a:pPr lvl="1"/>
            <a:r>
              <a:rPr lang="en-US" sz="1600" dirty="0" smtClean="0"/>
              <a:t>online scheduling problems [see, e.g., </a:t>
            </a:r>
            <a:r>
              <a:rPr lang="en-US" sz="1600" dirty="0" err="1" smtClean="0"/>
              <a:t>Pinedo</a:t>
            </a:r>
            <a:r>
              <a:rPr lang="en-US" sz="1600" dirty="0" smtClean="0"/>
              <a:t>, </a:t>
            </a:r>
            <a:r>
              <a:rPr lang="en-US" sz="1600" dirty="0" err="1" smtClean="0"/>
              <a:t>Goel</a:t>
            </a:r>
            <a:r>
              <a:rPr lang="en-US" sz="1600" dirty="0" smtClean="0"/>
              <a:t> </a:t>
            </a:r>
            <a:r>
              <a:rPr lang="en-US" sz="1600" dirty="0" err="1" smtClean="0"/>
              <a:t>Indyk</a:t>
            </a:r>
            <a:r>
              <a:rPr lang="en-US" sz="1600" dirty="0" smtClean="0"/>
              <a:t>, Kleinberg </a:t>
            </a:r>
            <a:r>
              <a:rPr lang="en-US" sz="1600" dirty="0" err="1" smtClean="0"/>
              <a:t>Rabani</a:t>
            </a:r>
            <a:r>
              <a:rPr lang="en-US" sz="1600" dirty="0" smtClean="0"/>
              <a:t> </a:t>
            </a:r>
            <a:r>
              <a:rPr lang="en-US" sz="1600" dirty="0" err="1" smtClean="0"/>
              <a:t>Tardos</a:t>
            </a:r>
            <a:r>
              <a:rPr lang="en-US" sz="1600" dirty="0" smtClean="0"/>
              <a:t>]</a:t>
            </a:r>
          </a:p>
          <a:p>
            <a:pPr lvl="1"/>
            <a:endParaRPr lang="en-US" sz="1600" dirty="0" smtClean="0"/>
          </a:p>
          <a:p>
            <a:r>
              <a:rPr lang="en-US" sz="2000" dirty="0" smtClean="0">
                <a:solidFill>
                  <a:srgbClr val="7030A0"/>
                </a:solidFill>
              </a:rPr>
              <a:t>the “random-order” or “secretary” model</a:t>
            </a:r>
          </a:p>
          <a:p>
            <a:pPr lvl="1"/>
            <a:r>
              <a:rPr lang="en-US" sz="1600" dirty="0" smtClean="0"/>
              <a:t>adversary chooses the demand set, but appears in random order</a:t>
            </a:r>
            <a:br>
              <a:rPr lang="en-US" sz="1600" dirty="0" smtClean="0"/>
            </a:br>
            <a:r>
              <a:rPr lang="en-US" sz="1600" dirty="0" smtClean="0"/>
              <a:t>		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[cf.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Aranyak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Kamal’s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talks on online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matchings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sz="1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1600" dirty="0" smtClean="0"/>
              <a:t>the secretary problem and its many variants are very interesting</a:t>
            </a:r>
          </a:p>
          <a:p>
            <a:pPr lvl="1"/>
            <a:r>
              <a:rPr lang="en-US" sz="1600" dirty="0" smtClean="0"/>
              <a:t>algorithms for facility location, access-network design, etc in this model</a:t>
            </a:r>
            <a:br>
              <a:rPr lang="en-US" sz="1600" dirty="0" smtClean="0"/>
            </a:br>
            <a:r>
              <a:rPr lang="en-US" sz="1600" dirty="0" smtClean="0"/>
              <a:t>		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Meyerson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Meyerson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Munagala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Plotkin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1600" dirty="0" smtClean="0"/>
              <a:t>but does not always help: </a:t>
            </a:r>
            <a:r>
              <a:rPr lang="en-US" sz="1600" dirty="0" smtClean="0">
                <a:latin typeface="Symbol"/>
                <a:sym typeface="Symbol"/>
              </a:rPr>
              <a:t></a:t>
            </a:r>
            <a:r>
              <a:rPr lang="en-US" sz="1600" dirty="0" smtClean="0"/>
              <a:t>(log n) lower bound for Steiner tree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6764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❷ two-stage </a:t>
            </a:r>
            <a:r>
              <a:rPr lang="en-US" sz="3600" dirty="0" err="1" smtClean="0">
                <a:solidFill>
                  <a:srgbClr val="0070C0"/>
                </a:solidFill>
                <a:latin typeface="+mj-lt"/>
              </a:rPr>
              <a:t>stoc</a:t>
            </a:r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. optimization</a:t>
            </a:r>
            <a:endParaRPr lang="en-US" sz="3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37438" y="3505200"/>
            <a:ext cx="5563959" cy="400110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r"/>
            <a:r>
              <a:rPr lang="en-US" sz="2000" dirty="0" smtClean="0">
                <a:solidFill>
                  <a:srgbClr val="0070C0"/>
                </a:solidFill>
              </a:rPr>
              <a:t>today things are cheaper, tomorrow prices go up by </a:t>
            </a:r>
            <a:r>
              <a:rPr lang="en-US" sz="2000" dirty="0" smtClean="0">
                <a:solidFill>
                  <a:srgbClr val="0070C0"/>
                </a:solidFill>
                <a:latin typeface="cmmi10"/>
              </a:rPr>
              <a:t>¸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4038600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solidFill>
                  <a:srgbClr val="00B050"/>
                </a:solidFill>
              </a:rPr>
              <a:t>but today we only know the distribution </a:t>
            </a:r>
            <a:r>
              <a:rPr lang="en-US" sz="2000" dirty="0" smtClean="0">
                <a:solidFill>
                  <a:srgbClr val="00B050"/>
                </a:solidFill>
                <a:latin typeface="cmmi10"/>
              </a:rPr>
              <a:t>¼</a:t>
            </a:r>
            <a:r>
              <a:rPr lang="en-US" sz="2000" dirty="0" smtClean="0">
                <a:solidFill>
                  <a:srgbClr val="00B050"/>
                </a:solidFill>
              </a:rPr>
              <a:t>,</a:t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tomorrow we’ll know the real demands (drawn from </a:t>
            </a:r>
            <a:r>
              <a:rPr lang="en-US" sz="2000" dirty="0" smtClean="0">
                <a:solidFill>
                  <a:srgbClr val="00B050"/>
                </a:solidFill>
                <a:latin typeface="cmmi10"/>
              </a:rPr>
              <a:t>¼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4876800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smtClean="0">
                <a:solidFill>
                  <a:srgbClr val="C00000"/>
                </a:solidFill>
              </a:rPr>
              <a:t>such stochastic problems are (potentially) harder 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than their deterministic counterparts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model </a:t>
            </a:r>
            <a:r>
              <a:rPr lang="en-US" dirty="0" smtClean="0">
                <a:latin typeface="Calibri"/>
                <a:cs typeface="Calibri"/>
              </a:rPr>
              <a:t>❷</a:t>
            </a:r>
            <a:r>
              <a:rPr lang="en-US" dirty="0" smtClean="0"/>
              <a:t>: “two-stage” Steiner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3886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The Model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	Instead of one set R, we are given </a:t>
            </a:r>
            <a:r>
              <a:rPr lang="en-US" sz="2000" dirty="0" smtClean="0">
                <a:solidFill>
                  <a:srgbClr val="C00000"/>
                </a:solidFill>
              </a:rPr>
              <a:t>probability distribution </a:t>
            </a:r>
            <a:r>
              <a:rPr lang="en-US" sz="2000" dirty="0" smtClean="0">
                <a:solidFill>
                  <a:srgbClr val="C00000"/>
                </a:solidFill>
                <a:latin typeface="cmmi10"/>
              </a:rPr>
              <a:t>¼</a:t>
            </a:r>
            <a:br>
              <a:rPr lang="en-US" sz="2000" dirty="0" smtClean="0">
                <a:solidFill>
                  <a:srgbClr val="C00000"/>
                </a:solidFill>
                <a:latin typeface="cmmi10"/>
              </a:rPr>
            </a:br>
            <a:r>
              <a:rPr lang="en-US" sz="2000" dirty="0" smtClean="0"/>
              <a:t>over subsets of nodes.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E.g., each node v independently belongs to R with probability </a:t>
            </a:r>
            <a:r>
              <a:rPr lang="en-US" sz="2000" dirty="0" err="1" smtClean="0">
                <a:latin typeface="Calibri"/>
              </a:rPr>
              <a:t>p</a:t>
            </a:r>
            <a:r>
              <a:rPr lang="en-US" sz="2000" baseline="-25000" dirty="0" err="1" smtClean="0">
                <a:latin typeface="Calibri"/>
              </a:rPr>
              <a:t>v</a:t>
            </a:r>
            <a:endParaRPr lang="en-US" sz="2000" baseline="-25000" dirty="0" smtClean="0">
              <a:latin typeface="Calibri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Or, may be explicitly defined over a small set of “scenarios”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0866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791200" y="2438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791200" y="3733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80010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532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705600" y="3886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705600" y="2438400"/>
            <a:ext cx="152400" cy="152400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6962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6477000" y="1752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73914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79248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6400800" y="3657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72390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78486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7086600" y="4191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0960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7010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5438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6019800" y="3810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7467600" y="3352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67056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Oval 38"/>
          <p:cNvSpPr>
            <a:spLocks noChangeArrowheads="1"/>
          </p:cNvSpPr>
          <p:nvPr/>
        </p:nvSpPr>
        <p:spPr bwMode="auto">
          <a:xfrm>
            <a:off x="69342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62484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68580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6096000" y="4038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63246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" name="Oval 38"/>
          <p:cNvSpPr>
            <a:spLocks noChangeArrowheads="1"/>
          </p:cNvSpPr>
          <p:nvPr/>
        </p:nvSpPr>
        <p:spPr bwMode="auto">
          <a:xfrm>
            <a:off x="5867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09" name="Group 208"/>
          <p:cNvGrpSpPr/>
          <p:nvPr/>
        </p:nvGrpSpPr>
        <p:grpSpPr>
          <a:xfrm>
            <a:off x="4876800" y="4724400"/>
            <a:ext cx="1143000" cy="1219200"/>
            <a:chOff x="4876800" y="5105400"/>
            <a:chExt cx="1143000" cy="1219200"/>
          </a:xfrm>
        </p:grpSpPr>
        <p:sp>
          <p:nvSpPr>
            <p:cNvPr id="45" name="Oval 4"/>
            <p:cNvSpPr>
              <a:spLocks noChangeArrowheads="1"/>
            </p:cNvSpPr>
            <p:nvPr/>
          </p:nvSpPr>
          <p:spPr bwMode="auto">
            <a:xfrm>
              <a:off x="55102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5"/>
            <p:cNvSpPr>
              <a:spLocks noChangeArrowheads="1"/>
            </p:cNvSpPr>
            <p:nvPr/>
          </p:nvSpPr>
          <p:spPr bwMode="auto">
            <a:xfrm>
              <a:off x="4983956" y="54559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Oval 6"/>
            <p:cNvSpPr>
              <a:spLocks noChangeArrowheads="1"/>
            </p:cNvSpPr>
            <p:nvPr/>
          </p:nvSpPr>
          <p:spPr bwMode="auto">
            <a:xfrm>
              <a:off x="4983956" y="59740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Oval 7"/>
            <p:cNvSpPr>
              <a:spLocks noChangeArrowheads="1"/>
            </p:cNvSpPr>
            <p:nvPr/>
          </p:nvSpPr>
          <p:spPr bwMode="auto">
            <a:xfrm>
              <a:off x="58816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Oval 9"/>
            <p:cNvSpPr>
              <a:spLocks noChangeArrowheads="1"/>
            </p:cNvSpPr>
            <p:nvPr/>
          </p:nvSpPr>
          <p:spPr bwMode="auto">
            <a:xfrm>
              <a:off x="5293519" y="56388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5355431" y="60350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53554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57578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5262563" y="5181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5634038" y="56388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Oval 18"/>
            <p:cNvSpPr>
              <a:spLocks noChangeArrowheads="1"/>
            </p:cNvSpPr>
            <p:nvPr/>
          </p:nvSpPr>
          <p:spPr bwMode="auto">
            <a:xfrm>
              <a:off x="58507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20"/>
            <p:cNvSpPr>
              <a:spLocks noChangeArrowheads="1"/>
            </p:cNvSpPr>
            <p:nvPr/>
          </p:nvSpPr>
          <p:spPr bwMode="auto">
            <a:xfrm>
              <a:off x="5231606" y="5943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Oval 21"/>
            <p:cNvSpPr>
              <a:spLocks noChangeArrowheads="1"/>
            </p:cNvSpPr>
            <p:nvPr/>
          </p:nvSpPr>
          <p:spPr bwMode="auto">
            <a:xfrm>
              <a:off x="55721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Oval 22"/>
            <p:cNvSpPr>
              <a:spLocks noChangeArrowheads="1"/>
            </p:cNvSpPr>
            <p:nvPr/>
          </p:nvSpPr>
          <p:spPr bwMode="auto">
            <a:xfrm>
              <a:off x="5819775" y="57607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Oval 23"/>
            <p:cNvSpPr>
              <a:spLocks noChangeArrowheads="1"/>
            </p:cNvSpPr>
            <p:nvPr/>
          </p:nvSpPr>
          <p:spPr bwMode="auto">
            <a:xfrm>
              <a:off x="55102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24"/>
            <p:cNvSpPr>
              <a:spLocks noChangeArrowheads="1"/>
            </p:cNvSpPr>
            <p:nvPr/>
          </p:nvSpPr>
          <p:spPr bwMode="auto">
            <a:xfrm>
              <a:off x="5107781" y="5242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Oval 27"/>
            <p:cNvSpPr>
              <a:spLocks noChangeArrowheads="1"/>
            </p:cNvSpPr>
            <p:nvPr/>
          </p:nvSpPr>
          <p:spPr bwMode="auto">
            <a:xfrm>
              <a:off x="5479256" y="56083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Oval 28"/>
            <p:cNvSpPr>
              <a:spLocks noChangeArrowheads="1"/>
            </p:cNvSpPr>
            <p:nvPr/>
          </p:nvSpPr>
          <p:spPr bwMode="auto">
            <a:xfrm>
              <a:off x="56959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Oval 30"/>
            <p:cNvSpPr>
              <a:spLocks noChangeArrowheads="1"/>
            </p:cNvSpPr>
            <p:nvPr/>
          </p:nvSpPr>
          <p:spPr bwMode="auto">
            <a:xfrm>
              <a:off x="50768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Oval 31"/>
            <p:cNvSpPr>
              <a:spLocks noChangeArrowheads="1"/>
            </p:cNvSpPr>
            <p:nvPr/>
          </p:nvSpPr>
          <p:spPr bwMode="auto">
            <a:xfrm>
              <a:off x="49530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Oval 32"/>
            <p:cNvSpPr>
              <a:spLocks noChangeArrowheads="1"/>
            </p:cNvSpPr>
            <p:nvPr/>
          </p:nvSpPr>
          <p:spPr bwMode="auto">
            <a:xfrm>
              <a:off x="5664994" y="58216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Oval 33"/>
            <p:cNvSpPr>
              <a:spLocks noChangeArrowheads="1"/>
            </p:cNvSpPr>
            <p:nvPr/>
          </p:nvSpPr>
          <p:spPr bwMode="auto">
            <a:xfrm>
              <a:off x="5355431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Oval 37"/>
            <p:cNvSpPr>
              <a:spLocks noChangeArrowheads="1"/>
            </p:cNvSpPr>
            <p:nvPr/>
          </p:nvSpPr>
          <p:spPr bwMode="auto">
            <a:xfrm>
              <a:off x="5138738" y="56692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Oval 38"/>
            <p:cNvSpPr>
              <a:spLocks noChangeArrowheads="1"/>
            </p:cNvSpPr>
            <p:nvPr/>
          </p:nvSpPr>
          <p:spPr bwMode="auto">
            <a:xfrm>
              <a:off x="5448300" y="53644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Oval 41"/>
            <p:cNvSpPr>
              <a:spLocks noChangeArrowheads="1"/>
            </p:cNvSpPr>
            <p:nvPr/>
          </p:nvSpPr>
          <p:spPr bwMode="auto">
            <a:xfrm>
              <a:off x="5169694" y="5425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>
              <a:off x="54173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>
              <a:off x="5107781" y="60960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Oval 44"/>
            <p:cNvSpPr>
              <a:spLocks noChangeArrowheads="1"/>
            </p:cNvSpPr>
            <p:nvPr/>
          </p:nvSpPr>
          <p:spPr bwMode="auto">
            <a:xfrm>
              <a:off x="5200650" y="55778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Oval 38"/>
            <p:cNvSpPr>
              <a:spLocks noChangeArrowheads="1"/>
            </p:cNvSpPr>
            <p:nvPr/>
          </p:nvSpPr>
          <p:spPr bwMode="auto">
            <a:xfrm>
              <a:off x="50149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768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6172200" y="4724400"/>
            <a:ext cx="1143000" cy="1219200"/>
            <a:chOff x="6172200" y="5105400"/>
            <a:chExt cx="1143000" cy="1219200"/>
          </a:xfrm>
        </p:grpSpPr>
        <p:sp>
          <p:nvSpPr>
            <p:cNvPr id="149" name="Oval 4"/>
            <p:cNvSpPr>
              <a:spLocks noChangeArrowheads="1"/>
            </p:cNvSpPr>
            <p:nvPr/>
          </p:nvSpPr>
          <p:spPr bwMode="auto">
            <a:xfrm>
              <a:off x="68056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" name="Oval 5"/>
            <p:cNvSpPr>
              <a:spLocks noChangeArrowheads="1"/>
            </p:cNvSpPr>
            <p:nvPr/>
          </p:nvSpPr>
          <p:spPr bwMode="auto">
            <a:xfrm>
              <a:off x="6279356" y="54559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6279356" y="59740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71770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" name="Oval 9"/>
            <p:cNvSpPr>
              <a:spLocks noChangeArrowheads="1"/>
            </p:cNvSpPr>
            <p:nvPr/>
          </p:nvSpPr>
          <p:spPr bwMode="auto">
            <a:xfrm>
              <a:off x="6588919" y="56388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4" name="Oval 10"/>
            <p:cNvSpPr>
              <a:spLocks noChangeArrowheads="1"/>
            </p:cNvSpPr>
            <p:nvPr/>
          </p:nvSpPr>
          <p:spPr bwMode="auto">
            <a:xfrm>
              <a:off x="6650831" y="60350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5" name="Oval 11"/>
            <p:cNvSpPr>
              <a:spLocks noChangeArrowheads="1"/>
            </p:cNvSpPr>
            <p:nvPr/>
          </p:nvSpPr>
          <p:spPr bwMode="auto">
            <a:xfrm>
              <a:off x="66508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6" name="Oval 13"/>
            <p:cNvSpPr>
              <a:spLocks noChangeArrowheads="1"/>
            </p:cNvSpPr>
            <p:nvPr/>
          </p:nvSpPr>
          <p:spPr bwMode="auto">
            <a:xfrm>
              <a:off x="70532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7" name="Oval 14"/>
            <p:cNvSpPr>
              <a:spLocks noChangeArrowheads="1"/>
            </p:cNvSpPr>
            <p:nvPr/>
          </p:nvSpPr>
          <p:spPr bwMode="auto">
            <a:xfrm>
              <a:off x="6557963" y="51816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8" name="Oval 17"/>
            <p:cNvSpPr>
              <a:spLocks noChangeArrowheads="1"/>
            </p:cNvSpPr>
            <p:nvPr/>
          </p:nvSpPr>
          <p:spPr bwMode="auto">
            <a:xfrm>
              <a:off x="6929438" y="563880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" name="Oval 18"/>
            <p:cNvSpPr>
              <a:spLocks noChangeArrowheads="1"/>
            </p:cNvSpPr>
            <p:nvPr/>
          </p:nvSpPr>
          <p:spPr bwMode="auto">
            <a:xfrm>
              <a:off x="71461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0" name="Oval 20"/>
            <p:cNvSpPr>
              <a:spLocks noChangeArrowheads="1"/>
            </p:cNvSpPr>
            <p:nvPr/>
          </p:nvSpPr>
          <p:spPr bwMode="auto">
            <a:xfrm>
              <a:off x="6527006" y="5943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1" name="Oval 21"/>
            <p:cNvSpPr>
              <a:spLocks noChangeArrowheads="1"/>
            </p:cNvSpPr>
            <p:nvPr/>
          </p:nvSpPr>
          <p:spPr bwMode="auto">
            <a:xfrm>
              <a:off x="68675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2" name="Oval 22"/>
            <p:cNvSpPr>
              <a:spLocks noChangeArrowheads="1"/>
            </p:cNvSpPr>
            <p:nvPr/>
          </p:nvSpPr>
          <p:spPr bwMode="auto">
            <a:xfrm>
              <a:off x="7115175" y="57607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68056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" name="Oval 24"/>
            <p:cNvSpPr>
              <a:spLocks noChangeArrowheads="1"/>
            </p:cNvSpPr>
            <p:nvPr/>
          </p:nvSpPr>
          <p:spPr bwMode="auto">
            <a:xfrm>
              <a:off x="6403181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" name="Oval 27"/>
            <p:cNvSpPr>
              <a:spLocks noChangeArrowheads="1"/>
            </p:cNvSpPr>
            <p:nvPr/>
          </p:nvSpPr>
          <p:spPr bwMode="auto">
            <a:xfrm>
              <a:off x="6774656" y="56083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6" name="Oval 28"/>
            <p:cNvSpPr>
              <a:spLocks noChangeArrowheads="1"/>
            </p:cNvSpPr>
            <p:nvPr/>
          </p:nvSpPr>
          <p:spPr bwMode="auto">
            <a:xfrm>
              <a:off x="69913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7" name="Oval 30"/>
            <p:cNvSpPr>
              <a:spLocks noChangeArrowheads="1"/>
            </p:cNvSpPr>
            <p:nvPr/>
          </p:nvSpPr>
          <p:spPr bwMode="auto">
            <a:xfrm>
              <a:off x="63722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8" name="Oval 31"/>
            <p:cNvSpPr>
              <a:spLocks noChangeArrowheads="1"/>
            </p:cNvSpPr>
            <p:nvPr/>
          </p:nvSpPr>
          <p:spPr bwMode="auto">
            <a:xfrm>
              <a:off x="62484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9" name="Oval 32"/>
            <p:cNvSpPr>
              <a:spLocks noChangeArrowheads="1"/>
            </p:cNvSpPr>
            <p:nvPr/>
          </p:nvSpPr>
          <p:spPr bwMode="auto">
            <a:xfrm>
              <a:off x="6960394" y="58216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0" name="Oval 33"/>
            <p:cNvSpPr>
              <a:spLocks noChangeArrowheads="1"/>
            </p:cNvSpPr>
            <p:nvPr/>
          </p:nvSpPr>
          <p:spPr bwMode="auto">
            <a:xfrm>
              <a:off x="6650831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1" name="Oval 37"/>
            <p:cNvSpPr>
              <a:spLocks noChangeArrowheads="1"/>
            </p:cNvSpPr>
            <p:nvPr/>
          </p:nvSpPr>
          <p:spPr bwMode="auto">
            <a:xfrm>
              <a:off x="6434138" y="56692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2" name="Oval 38"/>
            <p:cNvSpPr>
              <a:spLocks noChangeArrowheads="1"/>
            </p:cNvSpPr>
            <p:nvPr/>
          </p:nvSpPr>
          <p:spPr bwMode="auto">
            <a:xfrm>
              <a:off x="6743700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3" name="Oval 41"/>
            <p:cNvSpPr>
              <a:spLocks noChangeArrowheads="1"/>
            </p:cNvSpPr>
            <p:nvPr/>
          </p:nvSpPr>
          <p:spPr bwMode="auto">
            <a:xfrm>
              <a:off x="6465094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" name="Oval 42"/>
            <p:cNvSpPr>
              <a:spLocks noChangeArrowheads="1"/>
            </p:cNvSpPr>
            <p:nvPr/>
          </p:nvSpPr>
          <p:spPr bwMode="auto">
            <a:xfrm>
              <a:off x="67127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5" name="Oval 43"/>
            <p:cNvSpPr>
              <a:spLocks noChangeArrowheads="1"/>
            </p:cNvSpPr>
            <p:nvPr/>
          </p:nvSpPr>
          <p:spPr bwMode="auto">
            <a:xfrm>
              <a:off x="6403181" y="60960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6" name="Oval 44"/>
            <p:cNvSpPr>
              <a:spLocks noChangeArrowheads="1"/>
            </p:cNvSpPr>
            <p:nvPr/>
          </p:nvSpPr>
          <p:spPr bwMode="auto">
            <a:xfrm>
              <a:off x="6496050" y="55778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7" name="Oval 38"/>
            <p:cNvSpPr>
              <a:spLocks noChangeArrowheads="1"/>
            </p:cNvSpPr>
            <p:nvPr/>
          </p:nvSpPr>
          <p:spPr bwMode="auto">
            <a:xfrm>
              <a:off x="63103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61722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7467600" y="4724400"/>
            <a:ext cx="1143000" cy="1219200"/>
            <a:chOff x="7467600" y="5105400"/>
            <a:chExt cx="1143000" cy="1219200"/>
          </a:xfrm>
        </p:grpSpPr>
        <p:sp>
          <p:nvSpPr>
            <p:cNvPr id="179" name="Oval 4"/>
            <p:cNvSpPr>
              <a:spLocks noChangeArrowheads="1"/>
            </p:cNvSpPr>
            <p:nvPr/>
          </p:nvSpPr>
          <p:spPr bwMode="auto">
            <a:xfrm>
              <a:off x="81010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5"/>
            <p:cNvSpPr>
              <a:spLocks noChangeArrowheads="1"/>
            </p:cNvSpPr>
            <p:nvPr/>
          </p:nvSpPr>
          <p:spPr bwMode="auto">
            <a:xfrm>
              <a:off x="7574756" y="54559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6"/>
            <p:cNvSpPr>
              <a:spLocks noChangeArrowheads="1"/>
            </p:cNvSpPr>
            <p:nvPr/>
          </p:nvSpPr>
          <p:spPr bwMode="auto">
            <a:xfrm>
              <a:off x="7574756" y="59740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7"/>
            <p:cNvSpPr>
              <a:spLocks noChangeArrowheads="1"/>
            </p:cNvSpPr>
            <p:nvPr/>
          </p:nvSpPr>
          <p:spPr bwMode="auto">
            <a:xfrm>
              <a:off x="84724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9"/>
            <p:cNvSpPr>
              <a:spLocks noChangeArrowheads="1"/>
            </p:cNvSpPr>
            <p:nvPr/>
          </p:nvSpPr>
          <p:spPr bwMode="auto">
            <a:xfrm>
              <a:off x="7884319" y="56388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10"/>
            <p:cNvSpPr>
              <a:spLocks noChangeArrowheads="1"/>
            </p:cNvSpPr>
            <p:nvPr/>
          </p:nvSpPr>
          <p:spPr bwMode="auto">
            <a:xfrm>
              <a:off x="7946231" y="60350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11"/>
            <p:cNvSpPr>
              <a:spLocks noChangeArrowheads="1"/>
            </p:cNvSpPr>
            <p:nvPr/>
          </p:nvSpPr>
          <p:spPr bwMode="auto">
            <a:xfrm>
              <a:off x="79462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6" name="Oval 13"/>
            <p:cNvSpPr>
              <a:spLocks noChangeArrowheads="1"/>
            </p:cNvSpPr>
            <p:nvPr/>
          </p:nvSpPr>
          <p:spPr bwMode="auto">
            <a:xfrm>
              <a:off x="83486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7" name="Oval 14"/>
            <p:cNvSpPr>
              <a:spLocks noChangeArrowheads="1"/>
            </p:cNvSpPr>
            <p:nvPr/>
          </p:nvSpPr>
          <p:spPr bwMode="auto">
            <a:xfrm>
              <a:off x="7853363" y="5181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8" name="Oval 17"/>
            <p:cNvSpPr>
              <a:spLocks noChangeArrowheads="1"/>
            </p:cNvSpPr>
            <p:nvPr/>
          </p:nvSpPr>
          <p:spPr bwMode="auto">
            <a:xfrm>
              <a:off x="8224838" y="563880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9" name="Oval 18"/>
            <p:cNvSpPr>
              <a:spLocks noChangeArrowheads="1"/>
            </p:cNvSpPr>
            <p:nvPr/>
          </p:nvSpPr>
          <p:spPr bwMode="auto">
            <a:xfrm>
              <a:off x="84415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0" name="Oval 20"/>
            <p:cNvSpPr>
              <a:spLocks noChangeArrowheads="1"/>
            </p:cNvSpPr>
            <p:nvPr/>
          </p:nvSpPr>
          <p:spPr bwMode="auto">
            <a:xfrm>
              <a:off x="7822406" y="59436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1" name="Oval 21"/>
            <p:cNvSpPr>
              <a:spLocks noChangeArrowheads="1"/>
            </p:cNvSpPr>
            <p:nvPr/>
          </p:nvSpPr>
          <p:spPr bwMode="auto">
            <a:xfrm>
              <a:off x="81629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2" name="Oval 22"/>
            <p:cNvSpPr>
              <a:spLocks noChangeArrowheads="1"/>
            </p:cNvSpPr>
            <p:nvPr/>
          </p:nvSpPr>
          <p:spPr bwMode="auto">
            <a:xfrm>
              <a:off x="8410575" y="57607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3" name="Oval 23"/>
            <p:cNvSpPr>
              <a:spLocks noChangeArrowheads="1"/>
            </p:cNvSpPr>
            <p:nvPr/>
          </p:nvSpPr>
          <p:spPr bwMode="auto">
            <a:xfrm>
              <a:off x="81010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4" name="Oval 24"/>
            <p:cNvSpPr>
              <a:spLocks noChangeArrowheads="1"/>
            </p:cNvSpPr>
            <p:nvPr/>
          </p:nvSpPr>
          <p:spPr bwMode="auto">
            <a:xfrm>
              <a:off x="7698581" y="5242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5" name="Oval 27"/>
            <p:cNvSpPr>
              <a:spLocks noChangeArrowheads="1"/>
            </p:cNvSpPr>
            <p:nvPr/>
          </p:nvSpPr>
          <p:spPr bwMode="auto">
            <a:xfrm>
              <a:off x="8070056" y="56083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6" name="Oval 28"/>
            <p:cNvSpPr>
              <a:spLocks noChangeArrowheads="1"/>
            </p:cNvSpPr>
            <p:nvPr/>
          </p:nvSpPr>
          <p:spPr bwMode="auto">
            <a:xfrm>
              <a:off x="82867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7" name="Oval 30"/>
            <p:cNvSpPr>
              <a:spLocks noChangeArrowheads="1"/>
            </p:cNvSpPr>
            <p:nvPr/>
          </p:nvSpPr>
          <p:spPr bwMode="auto">
            <a:xfrm>
              <a:off x="76676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8" name="Oval 31"/>
            <p:cNvSpPr>
              <a:spLocks noChangeArrowheads="1"/>
            </p:cNvSpPr>
            <p:nvPr/>
          </p:nvSpPr>
          <p:spPr bwMode="auto">
            <a:xfrm>
              <a:off x="75438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9" name="Oval 32"/>
            <p:cNvSpPr>
              <a:spLocks noChangeArrowheads="1"/>
            </p:cNvSpPr>
            <p:nvPr/>
          </p:nvSpPr>
          <p:spPr bwMode="auto">
            <a:xfrm>
              <a:off x="8255794" y="58216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0" name="Oval 33"/>
            <p:cNvSpPr>
              <a:spLocks noChangeArrowheads="1"/>
            </p:cNvSpPr>
            <p:nvPr/>
          </p:nvSpPr>
          <p:spPr bwMode="auto">
            <a:xfrm>
              <a:off x="7946231" y="6187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1" name="Oval 37"/>
            <p:cNvSpPr>
              <a:spLocks noChangeArrowheads="1"/>
            </p:cNvSpPr>
            <p:nvPr/>
          </p:nvSpPr>
          <p:spPr bwMode="auto">
            <a:xfrm>
              <a:off x="7729538" y="56692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2" name="Oval 38"/>
            <p:cNvSpPr>
              <a:spLocks noChangeArrowheads="1"/>
            </p:cNvSpPr>
            <p:nvPr/>
          </p:nvSpPr>
          <p:spPr bwMode="auto">
            <a:xfrm>
              <a:off x="8039100" y="53644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3" name="Oval 41"/>
            <p:cNvSpPr>
              <a:spLocks noChangeArrowheads="1"/>
            </p:cNvSpPr>
            <p:nvPr/>
          </p:nvSpPr>
          <p:spPr bwMode="auto">
            <a:xfrm>
              <a:off x="7760494" y="5425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4" name="Oval 42"/>
            <p:cNvSpPr>
              <a:spLocks noChangeArrowheads="1"/>
            </p:cNvSpPr>
            <p:nvPr/>
          </p:nvSpPr>
          <p:spPr bwMode="auto">
            <a:xfrm>
              <a:off x="80081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5" name="Oval 43"/>
            <p:cNvSpPr>
              <a:spLocks noChangeArrowheads="1"/>
            </p:cNvSpPr>
            <p:nvPr/>
          </p:nvSpPr>
          <p:spPr bwMode="auto">
            <a:xfrm>
              <a:off x="7698581" y="6096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6" name="Oval 44"/>
            <p:cNvSpPr>
              <a:spLocks noChangeArrowheads="1"/>
            </p:cNvSpPr>
            <p:nvPr/>
          </p:nvSpPr>
          <p:spPr bwMode="auto">
            <a:xfrm>
              <a:off x="7791450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7" name="Oval 38"/>
            <p:cNvSpPr>
              <a:spLocks noChangeArrowheads="1"/>
            </p:cNvSpPr>
            <p:nvPr/>
          </p:nvSpPr>
          <p:spPr bwMode="auto">
            <a:xfrm>
              <a:off x="76057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74676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TextBox 241"/>
          <p:cNvSpPr txBox="1"/>
          <p:nvPr/>
        </p:nvSpPr>
        <p:spPr>
          <a:xfrm>
            <a:off x="5079742" y="59436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Calibri"/>
              </a:rPr>
              <a:t>p</a:t>
            </a:r>
            <a:r>
              <a:rPr lang="en-US" sz="1400" baseline="-25000" smtClean="0">
                <a:latin typeface="Calibri"/>
              </a:rPr>
              <a:t>A</a:t>
            </a:r>
            <a:r>
              <a:rPr lang="en-US" sz="1400" smtClean="0"/>
              <a:t> </a:t>
            </a:r>
            <a:r>
              <a:rPr lang="en-US" sz="1400" dirty="0" smtClean="0"/>
              <a:t>= 0.6</a:t>
            </a:r>
            <a:endParaRPr lang="en-US" sz="1400" dirty="0"/>
          </a:p>
        </p:txBody>
      </p:sp>
      <p:sp>
        <p:nvSpPr>
          <p:cNvPr id="243" name="TextBox 242"/>
          <p:cNvSpPr txBox="1"/>
          <p:nvPr/>
        </p:nvSpPr>
        <p:spPr>
          <a:xfrm>
            <a:off x="6300063" y="5943600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/>
              </a:rPr>
              <a:t>p</a:t>
            </a:r>
            <a:r>
              <a:rPr lang="en-US" sz="1400" baseline="-25000" dirty="0" err="1" smtClean="0">
                <a:latin typeface="Calibri"/>
              </a:rPr>
              <a:t>B</a:t>
            </a:r>
            <a:r>
              <a:rPr lang="en-US" sz="1400" dirty="0" smtClean="0"/>
              <a:t> = 0.25</a:t>
            </a:r>
            <a:endParaRPr lang="en-US" sz="1400" dirty="0"/>
          </a:p>
        </p:txBody>
      </p:sp>
      <p:sp>
        <p:nvSpPr>
          <p:cNvPr id="244" name="TextBox 243"/>
          <p:cNvSpPr txBox="1"/>
          <p:nvPr/>
        </p:nvSpPr>
        <p:spPr>
          <a:xfrm>
            <a:off x="7595463" y="594360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/>
              </a:rPr>
              <a:t>p</a:t>
            </a:r>
            <a:r>
              <a:rPr lang="en-US" sz="1400" baseline="-25000" dirty="0" err="1" smtClean="0">
                <a:latin typeface="Calibri"/>
              </a:rPr>
              <a:t>C</a:t>
            </a:r>
            <a:r>
              <a:rPr lang="en-US" sz="1400" dirty="0" smtClean="0"/>
              <a:t> = 0.15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  <p:bldP spid="243" grpId="0"/>
      <p:bldP spid="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Question: </a:t>
            </a:r>
            <a:r>
              <a:rPr lang="en-US" sz="2000" dirty="0" smtClean="0"/>
              <a:t>How to model uncertainty in the inputs?</a:t>
            </a:r>
          </a:p>
          <a:p>
            <a:r>
              <a:rPr lang="en-US" sz="1800" dirty="0" smtClean="0"/>
              <a:t>data may not yet be available</a:t>
            </a:r>
          </a:p>
          <a:p>
            <a:r>
              <a:rPr lang="en-US" sz="1800" dirty="0" smtClean="0"/>
              <a:t>obtaining exact data is difficult/expensive/time-consuming</a:t>
            </a:r>
          </a:p>
          <a:p>
            <a:r>
              <a:rPr lang="en-US" sz="1800" dirty="0" smtClean="0"/>
              <a:t>but we do have some </a:t>
            </a:r>
            <a:r>
              <a:rPr lang="en-US" sz="1800" u="sng" dirty="0" smtClean="0"/>
              <a:t>stochastic</a:t>
            </a:r>
            <a:r>
              <a:rPr lang="en-US" sz="1800" dirty="0" smtClean="0"/>
              <a:t> predictions about the inputs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Goal: </a:t>
            </a:r>
            <a:r>
              <a:rPr lang="en-US" sz="2000" dirty="0" smtClean="0"/>
              <a:t>make (near)-optimal decisions given some predictions (probability distribution on potential inputs).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Prior work:</a:t>
            </a:r>
            <a:r>
              <a:rPr lang="en-US" sz="2000" dirty="0" smtClean="0"/>
              <a:t> Studied since the 1950s, and for good reason: </a:t>
            </a:r>
            <a:br>
              <a:rPr lang="en-US" sz="2000" dirty="0" smtClean="0"/>
            </a:br>
            <a:r>
              <a:rPr lang="en-US" sz="2000" dirty="0" smtClean="0"/>
              <a:t>many practical applications…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38862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Stage I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1600" dirty="0" smtClean="0"/>
              <a:t>(“Monday”)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Pick some set of edges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E</a:t>
            </a:r>
            <a:r>
              <a:rPr lang="en-US" sz="2000" baseline="-25000" dirty="0" smtClean="0">
                <a:solidFill>
                  <a:srgbClr val="C00000"/>
                </a:solidFill>
                <a:latin typeface="Calibri"/>
              </a:rPr>
              <a:t>M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at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cost(e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r>
              <a:rPr lang="en-US" sz="2000" dirty="0" smtClean="0"/>
              <a:t> for each edge 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Stage II </a:t>
            </a:r>
            <a:r>
              <a:rPr lang="en-US" sz="1600" dirty="0" smtClean="0"/>
              <a:t>(“Tuesday”)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Random set R is drawn from </a:t>
            </a:r>
            <a:r>
              <a:rPr lang="en-US" sz="2000" dirty="0" smtClean="0">
                <a:solidFill>
                  <a:srgbClr val="C00000"/>
                </a:solidFill>
                <a:latin typeface="cmmi10"/>
              </a:rPr>
              <a:t>¼</a:t>
            </a:r>
          </a:p>
          <a:p>
            <a:pPr>
              <a:buNone/>
            </a:pPr>
            <a:r>
              <a:rPr lang="en-US" sz="2000" dirty="0" smtClean="0"/>
              <a:t>	Pick some edges </a:t>
            </a:r>
            <a:r>
              <a:rPr lang="en-US" sz="2000" dirty="0" smtClean="0">
                <a:latin typeface="Calibri"/>
              </a:rPr>
              <a:t>E</a:t>
            </a:r>
            <a:r>
              <a:rPr lang="en-US" sz="2000" baseline="-25000" dirty="0" smtClean="0">
                <a:latin typeface="Calibri"/>
              </a:rPr>
              <a:t>T,R</a:t>
            </a:r>
            <a:r>
              <a:rPr lang="en-US" sz="2000" dirty="0" smtClean="0"/>
              <a:t> so that </a:t>
            </a:r>
            <a:br>
              <a:rPr lang="en-US" sz="2000" dirty="0" smtClean="0"/>
            </a:b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E</a:t>
            </a:r>
            <a:r>
              <a:rPr lang="en-US" sz="2000" baseline="-25000" dirty="0" smtClean="0">
                <a:solidFill>
                  <a:srgbClr val="C00000"/>
                </a:solidFill>
                <a:latin typeface="Calibri"/>
              </a:rPr>
              <a:t>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msy10"/>
              </a:rPr>
              <a:t>[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E</a:t>
            </a:r>
            <a:r>
              <a:rPr lang="en-US" sz="2000" baseline="-25000" dirty="0" smtClean="0">
                <a:solidFill>
                  <a:srgbClr val="C00000"/>
                </a:solidFill>
                <a:latin typeface="Calibri"/>
              </a:rPr>
              <a:t>T,R</a:t>
            </a:r>
            <a:r>
              <a:rPr lang="en-US" sz="2000" dirty="0" smtClean="0"/>
              <a:t> connects R to root</a:t>
            </a:r>
          </a:p>
          <a:p>
            <a:pPr>
              <a:buNone/>
            </a:pPr>
            <a:r>
              <a:rPr lang="en-US" sz="2000" dirty="0" smtClean="0"/>
              <a:t>	but now pay </a:t>
            </a:r>
            <a:r>
              <a:rPr lang="en-US" sz="2000" dirty="0" smtClean="0">
                <a:solidFill>
                  <a:srgbClr val="C00000"/>
                </a:solidFill>
                <a:latin typeface="cmmi10"/>
              </a:rPr>
              <a:t>¸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cost(e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Objective Function:</a:t>
            </a:r>
          </a:p>
          <a:p>
            <a:pPr>
              <a:buNone/>
            </a:pPr>
            <a:r>
              <a:rPr lang="en-US" sz="2000" dirty="0" smtClean="0"/>
              <a:t>	  </a:t>
            </a:r>
            <a:r>
              <a:rPr lang="en-US" sz="2000" dirty="0" err="1" smtClean="0">
                <a:solidFill>
                  <a:srgbClr val="0070C0"/>
                </a:solidFill>
                <a:latin typeface="Calibri"/>
              </a:rPr>
              <a:t>cost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/>
              </a:rPr>
              <a:t>M</a:t>
            </a:r>
            <a:r>
              <a:rPr lang="en-US" sz="2000" dirty="0" smtClean="0">
                <a:solidFill>
                  <a:srgbClr val="0070C0"/>
                </a:solidFill>
              </a:rPr>
              <a:t> (</a:t>
            </a:r>
            <a:r>
              <a:rPr lang="en-US" sz="2000" dirty="0" smtClean="0">
                <a:solidFill>
                  <a:srgbClr val="0070C0"/>
                </a:solidFill>
                <a:latin typeface="Calibri"/>
              </a:rPr>
              <a:t>E</a:t>
            </a:r>
            <a:r>
              <a:rPr lang="en-US" sz="2000" baseline="-25000" dirty="0" smtClean="0">
                <a:solidFill>
                  <a:srgbClr val="0070C0"/>
                </a:solidFill>
                <a:latin typeface="Calibri"/>
              </a:rPr>
              <a:t>M</a:t>
            </a:r>
            <a:r>
              <a:rPr lang="en-US" sz="2000" dirty="0" smtClean="0">
                <a:solidFill>
                  <a:srgbClr val="0070C0"/>
                </a:solidFill>
              </a:rPr>
              <a:t>) + </a:t>
            </a:r>
            <a:r>
              <a:rPr lang="en-US" sz="2000" b="1" dirty="0" smtClean="0">
                <a:solidFill>
                  <a:srgbClr val="0070C0"/>
                </a:solidFill>
              </a:rPr>
              <a:t>E</a:t>
            </a:r>
            <a:r>
              <a:rPr lang="en-US" sz="2000" baseline="-25000" dirty="0" smtClean="0">
                <a:solidFill>
                  <a:srgbClr val="0070C0"/>
                </a:solidFill>
                <a:latin typeface="cmmi10"/>
              </a:rPr>
              <a:t>¼</a:t>
            </a:r>
            <a:r>
              <a:rPr lang="en-US" sz="2000" dirty="0" smtClean="0">
                <a:solidFill>
                  <a:srgbClr val="0070C0"/>
                </a:solidFill>
              </a:rPr>
              <a:t> [ </a:t>
            </a:r>
            <a:r>
              <a:rPr lang="en-US" sz="2000" dirty="0" smtClean="0">
                <a:solidFill>
                  <a:srgbClr val="0070C0"/>
                </a:solidFill>
                <a:latin typeface="cmmi10"/>
              </a:rPr>
              <a:t>¸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alibri"/>
              </a:rPr>
              <a:t>cost</a:t>
            </a:r>
            <a:r>
              <a:rPr lang="en-US" sz="2000" dirty="0" smtClean="0">
                <a:solidFill>
                  <a:srgbClr val="0070C0"/>
                </a:solidFill>
              </a:rPr>
              <a:t> (</a:t>
            </a:r>
            <a:r>
              <a:rPr lang="en-US" sz="2000" dirty="0" smtClean="0">
                <a:solidFill>
                  <a:srgbClr val="0070C0"/>
                </a:solidFill>
                <a:latin typeface="Calibri"/>
              </a:rPr>
              <a:t>E</a:t>
            </a:r>
            <a:r>
              <a:rPr lang="en-US" sz="2000" baseline="-25000" dirty="0" smtClean="0">
                <a:solidFill>
                  <a:srgbClr val="0070C0"/>
                </a:solidFill>
                <a:latin typeface="Calibri"/>
              </a:rPr>
              <a:t>T,R</a:t>
            </a:r>
            <a:r>
              <a:rPr lang="en-US" sz="2000" dirty="0" smtClean="0">
                <a:solidFill>
                  <a:srgbClr val="0070C0"/>
                </a:solidFill>
              </a:rPr>
              <a:t>) ]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0866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791200" y="2438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791200" y="3733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80010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532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705600" y="3886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705600" y="2438400"/>
            <a:ext cx="152400" cy="152400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6962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6477000" y="1752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73914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79248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6400800" y="3657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72390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78486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7086600" y="4191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0960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7010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5438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6019800" y="3810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7467600" y="3352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67056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Oval 38"/>
          <p:cNvSpPr>
            <a:spLocks noChangeArrowheads="1"/>
          </p:cNvSpPr>
          <p:nvPr/>
        </p:nvSpPr>
        <p:spPr bwMode="auto">
          <a:xfrm>
            <a:off x="69342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62484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68580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6096000" y="4038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63246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" name="Oval 38"/>
          <p:cNvSpPr>
            <a:spLocks noChangeArrowheads="1"/>
          </p:cNvSpPr>
          <p:nvPr/>
        </p:nvSpPr>
        <p:spPr bwMode="auto">
          <a:xfrm>
            <a:off x="5867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8" name="Group 208"/>
          <p:cNvGrpSpPr/>
          <p:nvPr/>
        </p:nvGrpSpPr>
        <p:grpSpPr>
          <a:xfrm>
            <a:off x="4876800" y="4724400"/>
            <a:ext cx="1143000" cy="1219200"/>
            <a:chOff x="4876800" y="5105400"/>
            <a:chExt cx="1143000" cy="1219200"/>
          </a:xfrm>
        </p:grpSpPr>
        <p:sp>
          <p:nvSpPr>
            <p:cNvPr id="45" name="Oval 4"/>
            <p:cNvSpPr>
              <a:spLocks noChangeArrowheads="1"/>
            </p:cNvSpPr>
            <p:nvPr/>
          </p:nvSpPr>
          <p:spPr bwMode="auto">
            <a:xfrm>
              <a:off x="55102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5"/>
            <p:cNvSpPr>
              <a:spLocks noChangeArrowheads="1"/>
            </p:cNvSpPr>
            <p:nvPr/>
          </p:nvSpPr>
          <p:spPr bwMode="auto">
            <a:xfrm>
              <a:off x="4983956" y="54559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Oval 6"/>
            <p:cNvSpPr>
              <a:spLocks noChangeArrowheads="1"/>
            </p:cNvSpPr>
            <p:nvPr/>
          </p:nvSpPr>
          <p:spPr bwMode="auto">
            <a:xfrm>
              <a:off x="4983956" y="59740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Oval 7"/>
            <p:cNvSpPr>
              <a:spLocks noChangeArrowheads="1"/>
            </p:cNvSpPr>
            <p:nvPr/>
          </p:nvSpPr>
          <p:spPr bwMode="auto">
            <a:xfrm>
              <a:off x="58816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Oval 9"/>
            <p:cNvSpPr>
              <a:spLocks noChangeArrowheads="1"/>
            </p:cNvSpPr>
            <p:nvPr/>
          </p:nvSpPr>
          <p:spPr bwMode="auto">
            <a:xfrm>
              <a:off x="5293519" y="56388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5355431" y="60350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53554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Oval 13"/>
            <p:cNvSpPr>
              <a:spLocks noChangeArrowheads="1"/>
            </p:cNvSpPr>
            <p:nvPr/>
          </p:nvSpPr>
          <p:spPr bwMode="auto">
            <a:xfrm>
              <a:off x="57578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5262563" y="5181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Oval 17"/>
            <p:cNvSpPr>
              <a:spLocks noChangeArrowheads="1"/>
            </p:cNvSpPr>
            <p:nvPr/>
          </p:nvSpPr>
          <p:spPr bwMode="auto">
            <a:xfrm>
              <a:off x="5634038" y="56388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Oval 18"/>
            <p:cNvSpPr>
              <a:spLocks noChangeArrowheads="1"/>
            </p:cNvSpPr>
            <p:nvPr/>
          </p:nvSpPr>
          <p:spPr bwMode="auto">
            <a:xfrm>
              <a:off x="58507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20"/>
            <p:cNvSpPr>
              <a:spLocks noChangeArrowheads="1"/>
            </p:cNvSpPr>
            <p:nvPr/>
          </p:nvSpPr>
          <p:spPr bwMode="auto">
            <a:xfrm>
              <a:off x="5231606" y="5943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Oval 21"/>
            <p:cNvSpPr>
              <a:spLocks noChangeArrowheads="1"/>
            </p:cNvSpPr>
            <p:nvPr/>
          </p:nvSpPr>
          <p:spPr bwMode="auto">
            <a:xfrm>
              <a:off x="55721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Oval 22"/>
            <p:cNvSpPr>
              <a:spLocks noChangeArrowheads="1"/>
            </p:cNvSpPr>
            <p:nvPr/>
          </p:nvSpPr>
          <p:spPr bwMode="auto">
            <a:xfrm>
              <a:off x="5819775" y="57607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Oval 23"/>
            <p:cNvSpPr>
              <a:spLocks noChangeArrowheads="1"/>
            </p:cNvSpPr>
            <p:nvPr/>
          </p:nvSpPr>
          <p:spPr bwMode="auto">
            <a:xfrm>
              <a:off x="55102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24"/>
            <p:cNvSpPr>
              <a:spLocks noChangeArrowheads="1"/>
            </p:cNvSpPr>
            <p:nvPr/>
          </p:nvSpPr>
          <p:spPr bwMode="auto">
            <a:xfrm>
              <a:off x="5107781" y="5242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Oval 27"/>
            <p:cNvSpPr>
              <a:spLocks noChangeArrowheads="1"/>
            </p:cNvSpPr>
            <p:nvPr/>
          </p:nvSpPr>
          <p:spPr bwMode="auto">
            <a:xfrm>
              <a:off x="5479256" y="56083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Oval 28"/>
            <p:cNvSpPr>
              <a:spLocks noChangeArrowheads="1"/>
            </p:cNvSpPr>
            <p:nvPr/>
          </p:nvSpPr>
          <p:spPr bwMode="auto">
            <a:xfrm>
              <a:off x="56959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Oval 30"/>
            <p:cNvSpPr>
              <a:spLocks noChangeArrowheads="1"/>
            </p:cNvSpPr>
            <p:nvPr/>
          </p:nvSpPr>
          <p:spPr bwMode="auto">
            <a:xfrm>
              <a:off x="50768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Oval 31"/>
            <p:cNvSpPr>
              <a:spLocks noChangeArrowheads="1"/>
            </p:cNvSpPr>
            <p:nvPr/>
          </p:nvSpPr>
          <p:spPr bwMode="auto">
            <a:xfrm>
              <a:off x="49530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Oval 32"/>
            <p:cNvSpPr>
              <a:spLocks noChangeArrowheads="1"/>
            </p:cNvSpPr>
            <p:nvPr/>
          </p:nvSpPr>
          <p:spPr bwMode="auto">
            <a:xfrm>
              <a:off x="5664994" y="58216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Oval 33"/>
            <p:cNvSpPr>
              <a:spLocks noChangeArrowheads="1"/>
            </p:cNvSpPr>
            <p:nvPr/>
          </p:nvSpPr>
          <p:spPr bwMode="auto">
            <a:xfrm>
              <a:off x="5355431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Oval 37"/>
            <p:cNvSpPr>
              <a:spLocks noChangeArrowheads="1"/>
            </p:cNvSpPr>
            <p:nvPr/>
          </p:nvSpPr>
          <p:spPr bwMode="auto">
            <a:xfrm>
              <a:off x="5138738" y="56692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Oval 38"/>
            <p:cNvSpPr>
              <a:spLocks noChangeArrowheads="1"/>
            </p:cNvSpPr>
            <p:nvPr/>
          </p:nvSpPr>
          <p:spPr bwMode="auto">
            <a:xfrm>
              <a:off x="5448300" y="53644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Oval 41"/>
            <p:cNvSpPr>
              <a:spLocks noChangeArrowheads="1"/>
            </p:cNvSpPr>
            <p:nvPr/>
          </p:nvSpPr>
          <p:spPr bwMode="auto">
            <a:xfrm>
              <a:off x="5169694" y="5425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Oval 42"/>
            <p:cNvSpPr>
              <a:spLocks noChangeArrowheads="1"/>
            </p:cNvSpPr>
            <p:nvPr/>
          </p:nvSpPr>
          <p:spPr bwMode="auto">
            <a:xfrm>
              <a:off x="54173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Oval 43"/>
            <p:cNvSpPr>
              <a:spLocks noChangeArrowheads="1"/>
            </p:cNvSpPr>
            <p:nvPr/>
          </p:nvSpPr>
          <p:spPr bwMode="auto">
            <a:xfrm>
              <a:off x="5107781" y="60960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Oval 44"/>
            <p:cNvSpPr>
              <a:spLocks noChangeArrowheads="1"/>
            </p:cNvSpPr>
            <p:nvPr/>
          </p:nvSpPr>
          <p:spPr bwMode="auto">
            <a:xfrm>
              <a:off x="5200650" y="55778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Oval 38"/>
            <p:cNvSpPr>
              <a:spLocks noChangeArrowheads="1"/>
            </p:cNvSpPr>
            <p:nvPr/>
          </p:nvSpPr>
          <p:spPr bwMode="auto">
            <a:xfrm>
              <a:off x="50149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8768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9"/>
          <p:cNvGrpSpPr/>
          <p:nvPr/>
        </p:nvGrpSpPr>
        <p:grpSpPr>
          <a:xfrm>
            <a:off x="6172200" y="4724400"/>
            <a:ext cx="1143000" cy="1219200"/>
            <a:chOff x="6172200" y="5105400"/>
            <a:chExt cx="1143000" cy="1219200"/>
          </a:xfrm>
        </p:grpSpPr>
        <p:sp>
          <p:nvSpPr>
            <p:cNvPr id="149" name="Oval 4"/>
            <p:cNvSpPr>
              <a:spLocks noChangeArrowheads="1"/>
            </p:cNvSpPr>
            <p:nvPr/>
          </p:nvSpPr>
          <p:spPr bwMode="auto">
            <a:xfrm>
              <a:off x="68056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" name="Oval 5"/>
            <p:cNvSpPr>
              <a:spLocks noChangeArrowheads="1"/>
            </p:cNvSpPr>
            <p:nvPr/>
          </p:nvSpPr>
          <p:spPr bwMode="auto">
            <a:xfrm>
              <a:off x="6279356" y="54559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6279356" y="59740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71770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" name="Oval 9"/>
            <p:cNvSpPr>
              <a:spLocks noChangeArrowheads="1"/>
            </p:cNvSpPr>
            <p:nvPr/>
          </p:nvSpPr>
          <p:spPr bwMode="auto">
            <a:xfrm>
              <a:off x="6588919" y="56388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4" name="Oval 10"/>
            <p:cNvSpPr>
              <a:spLocks noChangeArrowheads="1"/>
            </p:cNvSpPr>
            <p:nvPr/>
          </p:nvSpPr>
          <p:spPr bwMode="auto">
            <a:xfrm>
              <a:off x="6650831" y="60350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5" name="Oval 11"/>
            <p:cNvSpPr>
              <a:spLocks noChangeArrowheads="1"/>
            </p:cNvSpPr>
            <p:nvPr/>
          </p:nvSpPr>
          <p:spPr bwMode="auto">
            <a:xfrm>
              <a:off x="66508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6" name="Oval 13"/>
            <p:cNvSpPr>
              <a:spLocks noChangeArrowheads="1"/>
            </p:cNvSpPr>
            <p:nvPr/>
          </p:nvSpPr>
          <p:spPr bwMode="auto">
            <a:xfrm>
              <a:off x="70532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7" name="Oval 14"/>
            <p:cNvSpPr>
              <a:spLocks noChangeArrowheads="1"/>
            </p:cNvSpPr>
            <p:nvPr/>
          </p:nvSpPr>
          <p:spPr bwMode="auto">
            <a:xfrm>
              <a:off x="6557963" y="51816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8" name="Oval 17"/>
            <p:cNvSpPr>
              <a:spLocks noChangeArrowheads="1"/>
            </p:cNvSpPr>
            <p:nvPr/>
          </p:nvSpPr>
          <p:spPr bwMode="auto">
            <a:xfrm>
              <a:off x="6929438" y="563880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" name="Oval 18"/>
            <p:cNvSpPr>
              <a:spLocks noChangeArrowheads="1"/>
            </p:cNvSpPr>
            <p:nvPr/>
          </p:nvSpPr>
          <p:spPr bwMode="auto">
            <a:xfrm>
              <a:off x="71461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0" name="Oval 20"/>
            <p:cNvSpPr>
              <a:spLocks noChangeArrowheads="1"/>
            </p:cNvSpPr>
            <p:nvPr/>
          </p:nvSpPr>
          <p:spPr bwMode="auto">
            <a:xfrm>
              <a:off x="6527006" y="5943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1" name="Oval 21"/>
            <p:cNvSpPr>
              <a:spLocks noChangeArrowheads="1"/>
            </p:cNvSpPr>
            <p:nvPr/>
          </p:nvSpPr>
          <p:spPr bwMode="auto">
            <a:xfrm>
              <a:off x="68675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2" name="Oval 22"/>
            <p:cNvSpPr>
              <a:spLocks noChangeArrowheads="1"/>
            </p:cNvSpPr>
            <p:nvPr/>
          </p:nvSpPr>
          <p:spPr bwMode="auto">
            <a:xfrm>
              <a:off x="7115175" y="57607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68056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4" name="Oval 24"/>
            <p:cNvSpPr>
              <a:spLocks noChangeArrowheads="1"/>
            </p:cNvSpPr>
            <p:nvPr/>
          </p:nvSpPr>
          <p:spPr bwMode="auto">
            <a:xfrm>
              <a:off x="6403181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" name="Oval 27"/>
            <p:cNvSpPr>
              <a:spLocks noChangeArrowheads="1"/>
            </p:cNvSpPr>
            <p:nvPr/>
          </p:nvSpPr>
          <p:spPr bwMode="auto">
            <a:xfrm>
              <a:off x="6774656" y="56083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6" name="Oval 28"/>
            <p:cNvSpPr>
              <a:spLocks noChangeArrowheads="1"/>
            </p:cNvSpPr>
            <p:nvPr/>
          </p:nvSpPr>
          <p:spPr bwMode="auto">
            <a:xfrm>
              <a:off x="69913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7" name="Oval 30"/>
            <p:cNvSpPr>
              <a:spLocks noChangeArrowheads="1"/>
            </p:cNvSpPr>
            <p:nvPr/>
          </p:nvSpPr>
          <p:spPr bwMode="auto">
            <a:xfrm>
              <a:off x="63722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8" name="Oval 31"/>
            <p:cNvSpPr>
              <a:spLocks noChangeArrowheads="1"/>
            </p:cNvSpPr>
            <p:nvPr/>
          </p:nvSpPr>
          <p:spPr bwMode="auto">
            <a:xfrm>
              <a:off x="62484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9" name="Oval 32"/>
            <p:cNvSpPr>
              <a:spLocks noChangeArrowheads="1"/>
            </p:cNvSpPr>
            <p:nvPr/>
          </p:nvSpPr>
          <p:spPr bwMode="auto">
            <a:xfrm>
              <a:off x="6960394" y="58216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0" name="Oval 33"/>
            <p:cNvSpPr>
              <a:spLocks noChangeArrowheads="1"/>
            </p:cNvSpPr>
            <p:nvPr/>
          </p:nvSpPr>
          <p:spPr bwMode="auto">
            <a:xfrm>
              <a:off x="6650831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1" name="Oval 37"/>
            <p:cNvSpPr>
              <a:spLocks noChangeArrowheads="1"/>
            </p:cNvSpPr>
            <p:nvPr/>
          </p:nvSpPr>
          <p:spPr bwMode="auto">
            <a:xfrm>
              <a:off x="6434138" y="56692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2" name="Oval 38"/>
            <p:cNvSpPr>
              <a:spLocks noChangeArrowheads="1"/>
            </p:cNvSpPr>
            <p:nvPr/>
          </p:nvSpPr>
          <p:spPr bwMode="auto">
            <a:xfrm>
              <a:off x="6743700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3" name="Oval 41"/>
            <p:cNvSpPr>
              <a:spLocks noChangeArrowheads="1"/>
            </p:cNvSpPr>
            <p:nvPr/>
          </p:nvSpPr>
          <p:spPr bwMode="auto">
            <a:xfrm>
              <a:off x="6465094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4" name="Oval 42"/>
            <p:cNvSpPr>
              <a:spLocks noChangeArrowheads="1"/>
            </p:cNvSpPr>
            <p:nvPr/>
          </p:nvSpPr>
          <p:spPr bwMode="auto">
            <a:xfrm>
              <a:off x="67127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5" name="Oval 43"/>
            <p:cNvSpPr>
              <a:spLocks noChangeArrowheads="1"/>
            </p:cNvSpPr>
            <p:nvPr/>
          </p:nvSpPr>
          <p:spPr bwMode="auto">
            <a:xfrm>
              <a:off x="6403181" y="60960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6" name="Oval 44"/>
            <p:cNvSpPr>
              <a:spLocks noChangeArrowheads="1"/>
            </p:cNvSpPr>
            <p:nvPr/>
          </p:nvSpPr>
          <p:spPr bwMode="auto">
            <a:xfrm>
              <a:off x="6496050" y="55778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7" name="Oval 38"/>
            <p:cNvSpPr>
              <a:spLocks noChangeArrowheads="1"/>
            </p:cNvSpPr>
            <p:nvPr/>
          </p:nvSpPr>
          <p:spPr bwMode="auto">
            <a:xfrm>
              <a:off x="63103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61722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240"/>
          <p:cNvGrpSpPr/>
          <p:nvPr/>
        </p:nvGrpSpPr>
        <p:grpSpPr>
          <a:xfrm>
            <a:off x="7467600" y="4724400"/>
            <a:ext cx="1143000" cy="1219200"/>
            <a:chOff x="7467600" y="5105400"/>
            <a:chExt cx="1143000" cy="1219200"/>
          </a:xfrm>
        </p:grpSpPr>
        <p:sp>
          <p:nvSpPr>
            <p:cNvPr id="179" name="Oval 4"/>
            <p:cNvSpPr>
              <a:spLocks noChangeArrowheads="1"/>
            </p:cNvSpPr>
            <p:nvPr/>
          </p:nvSpPr>
          <p:spPr bwMode="auto">
            <a:xfrm>
              <a:off x="8101013" y="524256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5"/>
            <p:cNvSpPr>
              <a:spLocks noChangeArrowheads="1"/>
            </p:cNvSpPr>
            <p:nvPr/>
          </p:nvSpPr>
          <p:spPr bwMode="auto">
            <a:xfrm>
              <a:off x="7574756" y="54559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6"/>
            <p:cNvSpPr>
              <a:spLocks noChangeArrowheads="1"/>
            </p:cNvSpPr>
            <p:nvPr/>
          </p:nvSpPr>
          <p:spPr bwMode="auto">
            <a:xfrm>
              <a:off x="7574756" y="59740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7"/>
            <p:cNvSpPr>
              <a:spLocks noChangeArrowheads="1"/>
            </p:cNvSpPr>
            <p:nvPr/>
          </p:nvSpPr>
          <p:spPr bwMode="auto">
            <a:xfrm>
              <a:off x="8472488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9"/>
            <p:cNvSpPr>
              <a:spLocks noChangeArrowheads="1"/>
            </p:cNvSpPr>
            <p:nvPr/>
          </p:nvSpPr>
          <p:spPr bwMode="auto">
            <a:xfrm>
              <a:off x="7884319" y="56388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10"/>
            <p:cNvSpPr>
              <a:spLocks noChangeArrowheads="1"/>
            </p:cNvSpPr>
            <p:nvPr/>
          </p:nvSpPr>
          <p:spPr bwMode="auto">
            <a:xfrm>
              <a:off x="7946231" y="60350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11"/>
            <p:cNvSpPr>
              <a:spLocks noChangeArrowheads="1"/>
            </p:cNvSpPr>
            <p:nvPr/>
          </p:nvSpPr>
          <p:spPr bwMode="auto">
            <a:xfrm>
              <a:off x="7946231" y="5455920"/>
              <a:ext cx="61913" cy="60960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6" name="Oval 13"/>
            <p:cNvSpPr>
              <a:spLocks noChangeArrowheads="1"/>
            </p:cNvSpPr>
            <p:nvPr/>
          </p:nvSpPr>
          <p:spPr bwMode="auto">
            <a:xfrm>
              <a:off x="8348663" y="6187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7" name="Oval 14"/>
            <p:cNvSpPr>
              <a:spLocks noChangeArrowheads="1"/>
            </p:cNvSpPr>
            <p:nvPr/>
          </p:nvSpPr>
          <p:spPr bwMode="auto">
            <a:xfrm>
              <a:off x="7853363" y="518160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8" name="Oval 17"/>
            <p:cNvSpPr>
              <a:spLocks noChangeArrowheads="1"/>
            </p:cNvSpPr>
            <p:nvPr/>
          </p:nvSpPr>
          <p:spPr bwMode="auto">
            <a:xfrm>
              <a:off x="8224838" y="563880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9" name="Oval 18"/>
            <p:cNvSpPr>
              <a:spLocks noChangeArrowheads="1"/>
            </p:cNvSpPr>
            <p:nvPr/>
          </p:nvSpPr>
          <p:spPr bwMode="auto">
            <a:xfrm>
              <a:off x="8441531" y="536448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0" name="Oval 20"/>
            <p:cNvSpPr>
              <a:spLocks noChangeArrowheads="1"/>
            </p:cNvSpPr>
            <p:nvPr/>
          </p:nvSpPr>
          <p:spPr bwMode="auto">
            <a:xfrm>
              <a:off x="7822406" y="59436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1" name="Oval 21"/>
            <p:cNvSpPr>
              <a:spLocks noChangeArrowheads="1"/>
            </p:cNvSpPr>
            <p:nvPr/>
          </p:nvSpPr>
          <p:spPr bwMode="auto">
            <a:xfrm>
              <a:off x="8162925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2" name="Oval 22"/>
            <p:cNvSpPr>
              <a:spLocks noChangeArrowheads="1"/>
            </p:cNvSpPr>
            <p:nvPr/>
          </p:nvSpPr>
          <p:spPr bwMode="auto">
            <a:xfrm>
              <a:off x="8410575" y="57607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3" name="Oval 23"/>
            <p:cNvSpPr>
              <a:spLocks noChangeArrowheads="1"/>
            </p:cNvSpPr>
            <p:nvPr/>
          </p:nvSpPr>
          <p:spPr bwMode="auto">
            <a:xfrm>
              <a:off x="8101013" y="61569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4" name="Oval 24"/>
            <p:cNvSpPr>
              <a:spLocks noChangeArrowheads="1"/>
            </p:cNvSpPr>
            <p:nvPr/>
          </p:nvSpPr>
          <p:spPr bwMode="auto">
            <a:xfrm>
              <a:off x="7698581" y="5242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5" name="Oval 27"/>
            <p:cNvSpPr>
              <a:spLocks noChangeArrowheads="1"/>
            </p:cNvSpPr>
            <p:nvPr/>
          </p:nvSpPr>
          <p:spPr bwMode="auto">
            <a:xfrm>
              <a:off x="8070056" y="560832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6" name="Oval 28"/>
            <p:cNvSpPr>
              <a:spLocks noChangeArrowheads="1"/>
            </p:cNvSpPr>
            <p:nvPr/>
          </p:nvSpPr>
          <p:spPr bwMode="auto">
            <a:xfrm>
              <a:off x="8286750" y="5425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7" name="Oval 30"/>
            <p:cNvSpPr>
              <a:spLocks noChangeArrowheads="1"/>
            </p:cNvSpPr>
            <p:nvPr/>
          </p:nvSpPr>
          <p:spPr bwMode="auto">
            <a:xfrm>
              <a:off x="7667625" y="600456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8" name="Oval 31"/>
            <p:cNvSpPr>
              <a:spLocks noChangeArrowheads="1"/>
            </p:cNvSpPr>
            <p:nvPr/>
          </p:nvSpPr>
          <p:spPr bwMode="auto">
            <a:xfrm>
              <a:off x="7543800" y="5334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9" name="Oval 32"/>
            <p:cNvSpPr>
              <a:spLocks noChangeArrowheads="1"/>
            </p:cNvSpPr>
            <p:nvPr/>
          </p:nvSpPr>
          <p:spPr bwMode="auto">
            <a:xfrm>
              <a:off x="8255794" y="58216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0" name="Oval 33"/>
            <p:cNvSpPr>
              <a:spLocks noChangeArrowheads="1"/>
            </p:cNvSpPr>
            <p:nvPr/>
          </p:nvSpPr>
          <p:spPr bwMode="auto">
            <a:xfrm>
              <a:off x="7946231" y="61874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1" name="Oval 37"/>
            <p:cNvSpPr>
              <a:spLocks noChangeArrowheads="1"/>
            </p:cNvSpPr>
            <p:nvPr/>
          </p:nvSpPr>
          <p:spPr bwMode="auto">
            <a:xfrm>
              <a:off x="7729538" y="566928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2" name="Oval 38"/>
            <p:cNvSpPr>
              <a:spLocks noChangeArrowheads="1"/>
            </p:cNvSpPr>
            <p:nvPr/>
          </p:nvSpPr>
          <p:spPr bwMode="auto">
            <a:xfrm>
              <a:off x="8039100" y="5364480"/>
              <a:ext cx="61913" cy="6096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3" name="Oval 41"/>
            <p:cNvSpPr>
              <a:spLocks noChangeArrowheads="1"/>
            </p:cNvSpPr>
            <p:nvPr/>
          </p:nvSpPr>
          <p:spPr bwMode="auto">
            <a:xfrm>
              <a:off x="7760494" y="542544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4" name="Oval 42"/>
            <p:cNvSpPr>
              <a:spLocks noChangeArrowheads="1"/>
            </p:cNvSpPr>
            <p:nvPr/>
          </p:nvSpPr>
          <p:spPr bwMode="auto">
            <a:xfrm>
              <a:off x="8008144" y="5760720"/>
              <a:ext cx="61913" cy="60960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5" name="Oval 43"/>
            <p:cNvSpPr>
              <a:spLocks noChangeArrowheads="1"/>
            </p:cNvSpPr>
            <p:nvPr/>
          </p:nvSpPr>
          <p:spPr bwMode="auto">
            <a:xfrm>
              <a:off x="7698581" y="609600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6" name="Oval 44"/>
            <p:cNvSpPr>
              <a:spLocks noChangeArrowheads="1"/>
            </p:cNvSpPr>
            <p:nvPr/>
          </p:nvSpPr>
          <p:spPr bwMode="auto">
            <a:xfrm>
              <a:off x="7791450" y="557784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7" name="Oval 38"/>
            <p:cNvSpPr>
              <a:spLocks noChangeArrowheads="1"/>
            </p:cNvSpPr>
            <p:nvPr/>
          </p:nvSpPr>
          <p:spPr bwMode="auto">
            <a:xfrm>
              <a:off x="7605713" y="5608320"/>
              <a:ext cx="61913" cy="60960"/>
            </a:xfrm>
            <a:prstGeom prst="ellipse">
              <a:avLst/>
            </a:prstGeom>
            <a:solidFill>
              <a:srgbClr val="00206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7467600" y="5105400"/>
              <a:ext cx="1143000" cy="1219200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TextBox 241"/>
          <p:cNvSpPr txBox="1"/>
          <p:nvPr/>
        </p:nvSpPr>
        <p:spPr>
          <a:xfrm>
            <a:off x="5079742" y="594360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latin typeface="Calibri"/>
              </a:rPr>
              <a:t>p</a:t>
            </a:r>
            <a:r>
              <a:rPr lang="en-US" sz="1400" baseline="-25000" smtClean="0">
                <a:latin typeface="Calibri"/>
              </a:rPr>
              <a:t>A</a:t>
            </a:r>
            <a:r>
              <a:rPr lang="en-US" sz="1400" smtClean="0"/>
              <a:t> </a:t>
            </a:r>
            <a:r>
              <a:rPr lang="en-US" sz="1400" dirty="0" smtClean="0"/>
              <a:t>= 0.6</a:t>
            </a:r>
            <a:endParaRPr lang="en-US" sz="1400" dirty="0"/>
          </a:p>
        </p:txBody>
      </p:sp>
      <p:sp>
        <p:nvSpPr>
          <p:cNvPr id="243" name="TextBox 242"/>
          <p:cNvSpPr txBox="1"/>
          <p:nvPr/>
        </p:nvSpPr>
        <p:spPr>
          <a:xfrm>
            <a:off x="6300063" y="5943600"/>
            <a:ext cx="833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/>
              </a:rPr>
              <a:t>p</a:t>
            </a:r>
            <a:r>
              <a:rPr lang="en-US" sz="1400" baseline="-25000" dirty="0" err="1" smtClean="0">
                <a:latin typeface="Calibri"/>
              </a:rPr>
              <a:t>B</a:t>
            </a:r>
            <a:r>
              <a:rPr lang="en-US" sz="1400" dirty="0" smtClean="0"/>
              <a:t> = 0.25</a:t>
            </a:r>
            <a:endParaRPr lang="en-US" sz="1400" dirty="0"/>
          </a:p>
        </p:txBody>
      </p:sp>
      <p:sp>
        <p:nvSpPr>
          <p:cNvPr id="244" name="TextBox 243"/>
          <p:cNvSpPr txBox="1"/>
          <p:nvPr/>
        </p:nvSpPr>
        <p:spPr>
          <a:xfrm>
            <a:off x="7595463" y="5943600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alibri"/>
              </a:rPr>
              <a:t>p</a:t>
            </a:r>
            <a:r>
              <a:rPr lang="en-US" sz="1400" baseline="-25000" dirty="0" err="1" smtClean="0">
                <a:latin typeface="Calibri"/>
              </a:rPr>
              <a:t>C</a:t>
            </a:r>
            <a:r>
              <a:rPr lang="en-US" sz="1400" dirty="0" smtClean="0"/>
              <a:t> = 0.15</a:t>
            </a:r>
            <a:endParaRPr lang="en-US" sz="1400" dirty="0"/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model </a:t>
            </a:r>
            <a:r>
              <a:rPr lang="en-US" dirty="0" smtClean="0">
                <a:latin typeface="Calibri"/>
                <a:cs typeface="Calibri"/>
              </a:rPr>
              <a:t>❷</a:t>
            </a:r>
            <a:r>
              <a:rPr lang="en-US" dirty="0" smtClean="0"/>
              <a:t>: “two-stage” Steiner 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000" dirty="0" smtClean="0"/>
              <a:t>Algorithm is similar to the online case: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sample </a:t>
            </a:r>
            <a:r>
              <a:rPr lang="en-US" sz="2000" dirty="0" smtClean="0">
                <a:solidFill>
                  <a:srgbClr val="C00000"/>
                </a:solidFill>
                <a:latin typeface="cmmi10"/>
              </a:rPr>
              <a:t>¸</a:t>
            </a:r>
            <a:r>
              <a:rPr lang="en-US" sz="2000" dirty="0" smtClean="0"/>
              <a:t> different scenarios from distribution </a:t>
            </a:r>
            <a:r>
              <a:rPr lang="en-US" sz="2000" dirty="0" smtClean="0">
                <a:solidFill>
                  <a:srgbClr val="C00000"/>
                </a:solidFill>
                <a:latin typeface="cmmi10"/>
              </a:rPr>
              <a:t>¼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buy approximate solution connecting these scenarios to </a:t>
            </a:r>
            <a:r>
              <a:rPr lang="en-US" sz="2000" dirty="0" smtClean="0">
                <a:solidFill>
                  <a:srgbClr val="C00000"/>
                </a:solidFill>
              </a:rPr>
              <a:t>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on day 2, buy any extra edges to connect actual scenario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the analysis more involved than online analysis</a:t>
            </a:r>
          </a:p>
          <a:p>
            <a:pPr lvl="1"/>
            <a:r>
              <a:rPr lang="en-US" sz="1800" dirty="0" smtClean="0"/>
              <a:t>needs to handle scenarios instead of single terminals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extends to other problems via “strict cost shares”</a:t>
            </a:r>
          </a:p>
          <a:p>
            <a:pPr lvl="1"/>
            <a:r>
              <a:rPr lang="en-US" sz="1800" dirty="0" smtClean="0"/>
              <a:t>devise and </a:t>
            </a:r>
            <a:r>
              <a:rPr lang="en-US" sz="1800" dirty="0" err="1" smtClean="0"/>
              <a:t>analyse</a:t>
            </a:r>
            <a:r>
              <a:rPr lang="en-US" sz="1800" dirty="0" smtClean="0"/>
              <a:t> primal-dual algorithms for these problems</a:t>
            </a:r>
          </a:p>
          <a:p>
            <a:pPr lvl="1"/>
            <a:r>
              <a:rPr lang="en-US" sz="1800" dirty="0" smtClean="0"/>
              <a:t>these P-D algorithms have no stochastic element to them</a:t>
            </a:r>
          </a:p>
          <a:p>
            <a:pPr lvl="1"/>
            <a:r>
              <a:rPr lang="en-US" sz="1800" dirty="0" smtClean="0"/>
              <a:t>just allow us to assign “appropriate” share of the cost to each terminal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286000"/>
            <a:ext cx="8229600" cy="12954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0" y="6096000"/>
            <a:ext cx="191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[G.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Pál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Ravi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Sinha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comment on representations of </a:t>
            </a:r>
            <a:r>
              <a:rPr lang="en-US" sz="4000" dirty="0" smtClean="0">
                <a:latin typeface="cmmi10"/>
              </a:rPr>
              <a:t>¼</a:t>
            </a:r>
            <a:endParaRPr lang="en-US" sz="4000" dirty="0">
              <a:latin typeface="cmmi1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“</a:t>
            </a:r>
            <a:r>
              <a:rPr lang="en-US" sz="2000" dirty="0" smtClean="0">
                <a:solidFill>
                  <a:srgbClr val="00B050"/>
                </a:solidFill>
              </a:rPr>
              <a:t>Explicit scenarios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model</a:t>
            </a:r>
          </a:p>
          <a:p>
            <a:pPr lvl="1"/>
            <a:r>
              <a:rPr lang="en-US" sz="1800" dirty="0" smtClean="0"/>
              <a:t>Complete listing of the sample space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2000" dirty="0" smtClean="0"/>
              <a:t>“</a:t>
            </a:r>
            <a:r>
              <a:rPr lang="en-US" sz="2000" dirty="0" smtClean="0">
                <a:solidFill>
                  <a:srgbClr val="C00000"/>
                </a:solidFill>
              </a:rPr>
              <a:t>Black box</a:t>
            </a:r>
            <a:r>
              <a:rPr lang="en-US" sz="2000" dirty="0" smtClean="0"/>
              <a:t>” access to probability distribution</a:t>
            </a:r>
          </a:p>
          <a:p>
            <a:pPr lvl="1"/>
            <a:r>
              <a:rPr lang="en-US" sz="1800" dirty="0" smtClean="0"/>
              <a:t>generates an independent </a:t>
            </a:r>
            <a:r>
              <a:rPr lang="en-US" sz="1800" dirty="0" smtClean="0">
                <a:solidFill>
                  <a:srgbClr val="C00000"/>
                </a:solidFill>
              </a:rPr>
              <a:t>random sample </a:t>
            </a:r>
            <a:r>
              <a:rPr lang="en-US" sz="1800" dirty="0" smtClean="0"/>
              <a:t>from </a:t>
            </a:r>
            <a:r>
              <a:rPr lang="en-US" sz="1800" dirty="0" smtClean="0">
                <a:latin typeface="cmmi10"/>
              </a:rPr>
              <a:t>¼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2000" dirty="0" smtClean="0"/>
              <a:t>Also, </a:t>
            </a:r>
            <a:r>
              <a:rPr lang="en-US" sz="2000" dirty="0" smtClean="0">
                <a:solidFill>
                  <a:srgbClr val="0070C0"/>
                </a:solidFill>
              </a:rPr>
              <a:t>independent decisions</a:t>
            </a:r>
          </a:p>
          <a:p>
            <a:pPr lvl="1"/>
            <a:r>
              <a:rPr lang="en-US" sz="1800" dirty="0" smtClean="0"/>
              <a:t>Each vertex </a:t>
            </a:r>
            <a:r>
              <a:rPr lang="en-US" sz="1800" dirty="0" smtClean="0">
                <a:solidFill>
                  <a:srgbClr val="C00000"/>
                </a:solidFill>
              </a:rPr>
              <a:t>v</a:t>
            </a:r>
            <a:r>
              <a:rPr lang="en-US" sz="1800" dirty="0" smtClean="0"/>
              <a:t> appears with probability </a:t>
            </a:r>
            <a:r>
              <a:rPr lang="en-US" sz="1800" dirty="0" err="1" smtClean="0">
                <a:solidFill>
                  <a:srgbClr val="C00000"/>
                </a:solidFill>
              </a:rPr>
              <a:t>p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v</a:t>
            </a:r>
            <a:r>
              <a:rPr lang="en-US" sz="1800" dirty="0" smtClean="0"/>
              <a:t> </a:t>
            </a:r>
            <a:r>
              <a:rPr lang="en-US" sz="1800" dirty="0" err="1" smtClean="0"/>
              <a:t>indep</a:t>
            </a:r>
            <a:r>
              <a:rPr lang="en-US" sz="1800" dirty="0" smtClean="0"/>
              <a:t>. of others.</a:t>
            </a:r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5963" y="4800600"/>
            <a:ext cx="749743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Sample Average Approximation Theorems </a:t>
            </a:r>
          </a:p>
          <a:p>
            <a:r>
              <a:rPr lang="en-US" sz="2000" b="1" dirty="0" smtClean="0"/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[e.g.,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Kleywegt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SHdM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Charikar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Chekuri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Pal,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Shmoys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Swamy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/>
              <a:t>    Sample poly(</a:t>
            </a:r>
            <a:r>
              <a:rPr lang="en-US" sz="2000" dirty="0" smtClean="0">
                <a:latin typeface="cmmi10"/>
              </a:rPr>
              <a:t>¸</a:t>
            </a:r>
            <a:r>
              <a:rPr lang="en-US" sz="2000" dirty="0" smtClean="0"/>
              <a:t>, N, </a:t>
            </a:r>
            <a:r>
              <a:rPr lang="en-US" sz="2000" dirty="0" smtClean="0">
                <a:latin typeface="cmmi10"/>
              </a:rPr>
              <a:t>²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mmi10"/>
              </a:rPr>
              <a:t>±</a:t>
            </a:r>
            <a:r>
              <a:rPr lang="en-US" sz="2000" dirty="0" smtClean="0"/>
              <a:t>) scenarios from black box for </a:t>
            </a:r>
            <a:r>
              <a:rPr lang="en-US" sz="2000" dirty="0" smtClean="0">
                <a:latin typeface="cmmi10"/>
              </a:rPr>
              <a:t>¼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Good approx on this explicit list is (1+</a:t>
            </a:r>
            <a:r>
              <a:rPr lang="en-US" sz="2000" dirty="0" smtClean="0">
                <a:latin typeface="cmmi10"/>
              </a:rPr>
              <a:t>²</a:t>
            </a:r>
            <a:r>
              <a:rPr lang="en-US" sz="2000" dirty="0" smtClean="0"/>
              <a:t>)-good for </a:t>
            </a:r>
            <a:r>
              <a:rPr lang="en-US" sz="2000" dirty="0" smtClean="0">
                <a:latin typeface="cmmi10"/>
              </a:rPr>
              <a:t>¼</a:t>
            </a:r>
            <a:r>
              <a:rPr lang="en-US" sz="2000" dirty="0" smtClean="0"/>
              <a:t> with </a:t>
            </a:r>
            <a:r>
              <a:rPr lang="en-US" sz="2000" dirty="0" err="1" smtClean="0"/>
              <a:t>prob</a:t>
            </a:r>
            <a:r>
              <a:rPr lang="en-US" sz="2000" dirty="0" smtClean="0"/>
              <a:t> (1-</a:t>
            </a:r>
            <a:r>
              <a:rPr lang="en-US" sz="2000" dirty="0" smtClean="0">
                <a:latin typeface="cmmi10"/>
              </a:rPr>
              <a:t>±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vertex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Explicit scenario model: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sz="2000" dirty="0" smtClean="0"/>
              <a:t> scenarios explicitly listed.</a:t>
            </a:r>
            <a:br>
              <a:rPr lang="en-US" sz="2000" dirty="0" smtClean="0"/>
            </a:br>
            <a:r>
              <a:rPr lang="en-US" sz="2000" dirty="0" smtClean="0"/>
              <a:t>Edge set </a:t>
            </a:r>
            <a:r>
              <a:rPr lang="en-US" sz="2000" dirty="0" err="1" smtClean="0">
                <a:latin typeface="Calibri"/>
              </a:rPr>
              <a:t>E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 appears with prob. </a:t>
            </a:r>
            <a:r>
              <a:rPr lang="en-US" sz="2000" dirty="0" err="1" smtClean="0">
                <a:latin typeface="Calibri"/>
              </a:rPr>
              <a:t>p</a:t>
            </a:r>
            <a:r>
              <a:rPr lang="en-US" sz="2000" baseline="-25000" dirty="0" err="1" smtClean="0">
                <a:latin typeface="Calibri"/>
              </a:rPr>
              <a:t>k</a:t>
            </a:r>
            <a:endParaRPr lang="en-US" sz="2000" baseline="-25000" dirty="0" smtClean="0">
              <a:latin typeface="Calibri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Vertex costs </a:t>
            </a:r>
            <a:r>
              <a:rPr lang="en-US" sz="2000" dirty="0" smtClean="0">
                <a:latin typeface="Calibri"/>
              </a:rPr>
              <a:t>c(v</a:t>
            </a:r>
            <a:r>
              <a:rPr lang="en-US" sz="2000" dirty="0" smtClean="0"/>
              <a:t>) on Monday, </a:t>
            </a:r>
            <a:r>
              <a:rPr lang="en-US" sz="2000" dirty="0" smtClean="0">
                <a:latin typeface="Calibri"/>
              </a:rPr>
              <a:t>c</a:t>
            </a:r>
            <a:r>
              <a:rPr lang="en-US" sz="2000" baseline="-25000" dirty="0" smtClean="0">
                <a:latin typeface="Calibri"/>
              </a:rPr>
              <a:t>k</a:t>
            </a:r>
            <a:r>
              <a:rPr lang="en-US" sz="2000" dirty="0" smtClean="0">
                <a:latin typeface="Calibri"/>
              </a:rPr>
              <a:t>(v</a:t>
            </a:r>
            <a:r>
              <a:rPr lang="en-US" sz="2000" dirty="0" smtClean="0"/>
              <a:t>) on Tuesday if scenario k appears.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Pick </a:t>
            </a:r>
            <a:r>
              <a:rPr lang="en-US" sz="2000" dirty="0" smtClean="0">
                <a:latin typeface="Calibri"/>
              </a:rPr>
              <a:t>V</a:t>
            </a:r>
            <a:r>
              <a:rPr lang="en-US" sz="2000" baseline="-25000" dirty="0" smtClean="0">
                <a:latin typeface="Calibri"/>
              </a:rPr>
              <a:t>0</a:t>
            </a:r>
            <a:r>
              <a:rPr lang="en-US" sz="2000" dirty="0" smtClean="0"/>
              <a:t> on Monday, </a:t>
            </a:r>
            <a:r>
              <a:rPr lang="en-US" sz="2000" dirty="0" err="1" smtClean="0">
                <a:latin typeface="Calibri"/>
              </a:rPr>
              <a:t>V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 on Tuesday</a:t>
            </a:r>
          </a:p>
          <a:p>
            <a:pPr>
              <a:buNone/>
            </a:pPr>
            <a:r>
              <a:rPr lang="en-US" sz="2000" dirty="0" smtClean="0"/>
              <a:t>	such that (</a:t>
            </a:r>
            <a:r>
              <a:rPr lang="en-US" sz="2000" dirty="0" smtClean="0">
                <a:latin typeface="Calibri"/>
              </a:rPr>
              <a:t>V</a:t>
            </a:r>
            <a:r>
              <a:rPr lang="en-US" sz="2000" baseline="-25000" dirty="0" smtClean="0">
                <a:latin typeface="Calibri"/>
              </a:rPr>
              <a:t>0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msy10"/>
              </a:rPr>
              <a:t>[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Calibri"/>
              </a:rPr>
              <a:t>V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) covers </a:t>
            </a:r>
            <a:r>
              <a:rPr lang="en-US" sz="2000" dirty="0" err="1" smtClean="0">
                <a:latin typeface="Calibri"/>
              </a:rPr>
              <a:t>E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Minimize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c(V</a:t>
            </a:r>
            <a:r>
              <a:rPr lang="en-US" sz="2000" baseline="-25000" dirty="0" smtClean="0">
                <a:solidFill>
                  <a:srgbClr val="00B050"/>
                </a:solidFill>
                <a:latin typeface="Calibri"/>
              </a:rPr>
              <a:t>0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000" dirty="0" smtClean="0"/>
              <a:t> + </a:t>
            </a:r>
            <a:r>
              <a:rPr lang="en-US" sz="2000" b="1" dirty="0" err="1" smtClean="0">
                <a:latin typeface="Calibri"/>
              </a:rPr>
              <a:t>E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 [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c</a:t>
            </a:r>
            <a:r>
              <a:rPr lang="en-US" sz="2000" baseline="-25000" dirty="0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V</a:t>
            </a:r>
            <a:r>
              <a:rPr lang="en-US" sz="2000" baseline="-25000" dirty="0" err="1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r>
              <a:rPr lang="en-US" sz="2000" dirty="0" smtClean="0"/>
              <a:t> ]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7818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5943600" y="3810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5638800" y="3048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14"/>
          <p:cNvSpPr>
            <a:spLocks noChangeArrowheads="1"/>
          </p:cNvSpPr>
          <p:nvPr/>
        </p:nvSpPr>
        <p:spPr bwMode="auto">
          <a:xfrm>
            <a:off x="5791200" y="1981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Oval 17"/>
          <p:cNvSpPr>
            <a:spLocks noChangeArrowheads="1"/>
          </p:cNvSpPr>
          <p:nvPr/>
        </p:nvSpPr>
        <p:spPr bwMode="auto">
          <a:xfrm>
            <a:off x="7315200" y="3657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18"/>
          <p:cNvSpPr>
            <a:spLocks noChangeArrowheads="1"/>
          </p:cNvSpPr>
          <p:nvPr/>
        </p:nvSpPr>
        <p:spPr bwMode="auto">
          <a:xfrm>
            <a:off x="7924800" y="2057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Oval 21"/>
          <p:cNvSpPr>
            <a:spLocks noChangeArrowheads="1"/>
          </p:cNvSpPr>
          <p:nvPr/>
        </p:nvSpPr>
        <p:spPr bwMode="auto">
          <a:xfrm>
            <a:off x="6629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400800" y="3429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28"/>
          <p:cNvSpPr>
            <a:spLocks noChangeArrowheads="1"/>
          </p:cNvSpPr>
          <p:nvPr/>
        </p:nvSpPr>
        <p:spPr bwMode="auto">
          <a:xfrm>
            <a:off x="76200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38"/>
          <p:cNvSpPr>
            <a:spLocks noChangeArrowheads="1"/>
          </p:cNvSpPr>
          <p:nvPr/>
        </p:nvSpPr>
        <p:spPr bwMode="auto">
          <a:xfrm>
            <a:off x="6096000" y="2514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>
            <a:stCxn id="10" idx="4"/>
            <a:endCxn id="8" idx="0"/>
          </p:cNvCxnSpPr>
          <p:nvPr/>
        </p:nvCxnSpPr>
        <p:spPr>
          <a:xfrm rot="16200000" flipH="1">
            <a:off x="6705600" y="2971800"/>
            <a:ext cx="685800" cy="68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11" idx="6"/>
          </p:cNvCxnSpPr>
          <p:nvPr/>
        </p:nvCxnSpPr>
        <p:spPr>
          <a:xfrm rot="10800000">
            <a:off x="6553200" y="3505200"/>
            <a:ext cx="76200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0"/>
            <a:endCxn id="10" idx="3"/>
          </p:cNvCxnSpPr>
          <p:nvPr/>
        </p:nvCxnSpPr>
        <p:spPr>
          <a:xfrm rot="5400000" flipH="1" flipV="1">
            <a:off x="6324600" y="3101882"/>
            <a:ext cx="479518" cy="1747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6"/>
            <a:endCxn id="12" idx="2"/>
          </p:cNvCxnSpPr>
          <p:nvPr/>
        </p:nvCxnSpPr>
        <p:spPr>
          <a:xfrm flipV="1">
            <a:off x="6781800" y="2819400"/>
            <a:ext cx="8382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6"/>
            <a:endCxn id="4" idx="2"/>
          </p:cNvCxnSpPr>
          <p:nvPr/>
        </p:nvCxnSpPr>
        <p:spPr>
          <a:xfrm flipV="1">
            <a:off x="5943600" y="1981200"/>
            <a:ext cx="8382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 rot="5400000">
            <a:off x="6400800" y="2362200"/>
            <a:ext cx="762000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7"/>
            <a:endCxn id="4" idx="2"/>
          </p:cNvCxnSpPr>
          <p:nvPr/>
        </p:nvCxnSpPr>
        <p:spPr>
          <a:xfrm rot="5400000" flipH="1" flipV="1">
            <a:off x="6226082" y="1981200"/>
            <a:ext cx="555718" cy="5557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6" idx="0"/>
          </p:cNvCxnSpPr>
          <p:nvPr/>
        </p:nvCxnSpPr>
        <p:spPr>
          <a:xfrm rot="5400000">
            <a:off x="5334000" y="2514600"/>
            <a:ext cx="914400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6"/>
            <a:endCxn id="10" idx="2"/>
          </p:cNvCxnSpPr>
          <p:nvPr/>
        </p:nvCxnSpPr>
        <p:spPr>
          <a:xfrm flipV="1">
            <a:off x="5791200" y="2895600"/>
            <a:ext cx="838200" cy="228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7"/>
            <a:endCxn id="13" idx="3"/>
          </p:cNvCxnSpPr>
          <p:nvPr/>
        </p:nvCxnSpPr>
        <p:spPr>
          <a:xfrm rot="5400000" flipH="1" flipV="1">
            <a:off x="5730782" y="2682782"/>
            <a:ext cx="425636" cy="3494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5"/>
            <a:endCxn id="11" idx="2"/>
          </p:cNvCxnSpPr>
          <p:nvPr/>
        </p:nvCxnSpPr>
        <p:spPr>
          <a:xfrm rot="16200000" flipH="1">
            <a:off x="5921282" y="3025682"/>
            <a:ext cx="327118" cy="631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4"/>
            <a:endCxn id="5" idx="1"/>
          </p:cNvCxnSpPr>
          <p:nvPr/>
        </p:nvCxnSpPr>
        <p:spPr>
          <a:xfrm rot="16200000" flipH="1">
            <a:off x="5524500" y="3390900"/>
            <a:ext cx="631918" cy="250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7"/>
            <a:endCxn id="11" idx="3"/>
          </p:cNvCxnSpPr>
          <p:nvPr/>
        </p:nvCxnSpPr>
        <p:spPr>
          <a:xfrm rot="5400000" flipH="1" flipV="1">
            <a:off x="6111782" y="3520982"/>
            <a:ext cx="273236" cy="3494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8" idx="7"/>
            <a:endCxn id="12" idx="4"/>
          </p:cNvCxnSpPr>
          <p:nvPr/>
        </p:nvCxnSpPr>
        <p:spPr>
          <a:xfrm rot="5400000" flipH="1" flipV="1">
            <a:off x="7178582" y="3162300"/>
            <a:ext cx="784318" cy="250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" idx="6"/>
            <a:endCxn id="9" idx="2"/>
          </p:cNvCxnSpPr>
          <p:nvPr/>
        </p:nvCxnSpPr>
        <p:spPr>
          <a:xfrm>
            <a:off x="6934200" y="1981200"/>
            <a:ext cx="990600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4"/>
            <a:endCxn id="12" idx="7"/>
          </p:cNvCxnSpPr>
          <p:nvPr/>
        </p:nvCxnSpPr>
        <p:spPr>
          <a:xfrm rot="5400000">
            <a:off x="7597682" y="2362200"/>
            <a:ext cx="555718" cy="250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4" idx="5"/>
            <a:endCxn id="12" idx="1"/>
          </p:cNvCxnSpPr>
          <p:nvPr/>
        </p:nvCxnSpPr>
        <p:spPr>
          <a:xfrm rot="16200000" flipH="1">
            <a:off x="6911882" y="2035082"/>
            <a:ext cx="730436" cy="7304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4648200" y="4495800"/>
            <a:ext cx="1143001" cy="914400"/>
            <a:chOff x="4648200" y="4495800"/>
            <a:chExt cx="1143001" cy="914400"/>
          </a:xfrm>
        </p:grpSpPr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5183981" y="4495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Oval 9"/>
            <p:cNvSpPr>
              <a:spLocks noChangeArrowheads="1"/>
            </p:cNvSpPr>
            <p:nvPr/>
          </p:nvSpPr>
          <p:spPr bwMode="auto">
            <a:xfrm>
              <a:off x="4791075" y="53424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Oval 11"/>
            <p:cNvSpPr>
              <a:spLocks noChangeArrowheads="1"/>
            </p:cNvSpPr>
            <p:nvPr/>
          </p:nvSpPr>
          <p:spPr bwMode="auto">
            <a:xfrm>
              <a:off x="4648200" y="5003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Oval 14"/>
            <p:cNvSpPr>
              <a:spLocks noChangeArrowheads="1"/>
            </p:cNvSpPr>
            <p:nvPr/>
          </p:nvSpPr>
          <p:spPr bwMode="auto">
            <a:xfrm>
              <a:off x="4719638" y="45296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Oval 17"/>
            <p:cNvSpPr>
              <a:spLocks noChangeArrowheads="1"/>
            </p:cNvSpPr>
            <p:nvPr/>
          </p:nvSpPr>
          <p:spPr bwMode="auto">
            <a:xfrm>
              <a:off x="5434013" y="5274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Oval 18"/>
            <p:cNvSpPr>
              <a:spLocks noChangeArrowheads="1"/>
            </p:cNvSpPr>
            <p:nvPr/>
          </p:nvSpPr>
          <p:spPr bwMode="auto">
            <a:xfrm>
              <a:off x="5719763" y="45635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Oval 21"/>
            <p:cNvSpPr>
              <a:spLocks noChangeArrowheads="1"/>
            </p:cNvSpPr>
            <p:nvPr/>
          </p:nvSpPr>
          <p:spPr bwMode="auto">
            <a:xfrm>
              <a:off x="5112544" y="49022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Oval 27"/>
            <p:cNvSpPr>
              <a:spLocks noChangeArrowheads="1"/>
            </p:cNvSpPr>
            <p:nvPr/>
          </p:nvSpPr>
          <p:spPr bwMode="auto">
            <a:xfrm>
              <a:off x="5005388" y="51731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Oval 28"/>
            <p:cNvSpPr>
              <a:spLocks noChangeArrowheads="1"/>
            </p:cNvSpPr>
            <p:nvPr/>
          </p:nvSpPr>
          <p:spPr bwMode="auto">
            <a:xfrm>
              <a:off x="5576888" y="48683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4862513" y="4766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" name="Straight Connector 40"/>
            <p:cNvCxnSpPr>
              <a:stCxn id="37" idx="4"/>
              <a:endCxn id="35" idx="0"/>
            </p:cNvCxnSpPr>
            <p:nvPr/>
          </p:nvCxnSpPr>
          <p:spPr>
            <a:xfrm rot="16200000" flipH="1">
              <a:off x="5156597" y="4961599"/>
              <a:ext cx="304800" cy="3214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8" idx="0"/>
              <a:endCxn id="37" idx="3"/>
            </p:cNvCxnSpPr>
            <p:nvPr/>
          </p:nvCxnSpPr>
          <p:spPr>
            <a:xfrm rot="5400000" flipH="1" flipV="1">
              <a:off x="4975496" y="5025624"/>
              <a:ext cx="213119" cy="818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7" idx="6"/>
              <a:endCxn id="39" idx="2"/>
            </p:cNvCxnSpPr>
            <p:nvPr/>
          </p:nvCxnSpPr>
          <p:spPr>
            <a:xfrm flipV="1">
              <a:off x="5183981" y="4902200"/>
              <a:ext cx="392906" cy="338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4" idx="6"/>
              <a:endCxn id="31" idx="2"/>
            </p:cNvCxnSpPr>
            <p:nvPr/>
          </p:nvCxnSpPr>
          <p:spPr>
            <a:xfrm flipV="1">
              <a:off x="4791075" y="4529667"/>
              <a:ext cx="392906" cy="338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33" idx="7"/>
              <a:endCxn id="40" idx="3"/>
            </p:cNvCxnSpPr>
            <p:nvPr/>
          </p:nvCxnSpPr>
          <p:spPr>
            <a:xfrm rot="5400000" flipH="1" flipV="1">
              <a:off x="4696489" y="4837234"/>
              <a:ext cx="189172" cy="1637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33" idx="4"/>
              <a:endCxn id="32" idx="1"/>
            </p:cNvCxnSpPr>
            <p:nvPr/>
          </p:nvCxnSpPr>
          <p:spPr>
            <a:xfrm rot="16200000" flipH="1">
              <a:off x="4602301" y="5153151"/>
              <a:ext cx="280852" cy="1176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32" idx="7"/>
              <a:endCxn id="38" idx="3"/>
            </p:cNvCxnSpPr>
            <p:nvPr/>
          </p:nvCxnSpPr>
          <p:spPr>
            <a:xfrm rot="5400000" flipH="1" flipV="1">
              <a:off x="4873231" y="5209768"/>
              <a:ext cx="121438" cy="1637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36" idx="4"/>
              <a:endCxn id="39" idx="7"/>
            </p:cNvCxnSpPr>
            <p:nvPr/>
          </p:nvCxnSpPr>
          <p:spPr>
            <a:xfrm rot="5400000">
              <a:off x="5573179" y="4695951"/>
              <a:ext cx="246986" cy="1176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31" idx="5"/>
              <a:endCxn id="39" idx="1"/>
            </p:cNvCxnSpPr>
            <p:nvPr/>
          </p:nvCxnSpPr>
          <p:spPr>
            <a:xfrm rot="16200000" flipH="1">
              <a:off x="5253834" y="4544737"/>
              <a:ext cx="324638" cy="34239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6096000" y="4495800"/>
            <a:ext cx="1143001" cy="914400"/>
            <a:chOff x="6096000" y="4495800"/>
            <a:chExt cx="1143001" cy="914400"/>
          </a:xfrm>
        </p:grpSpPr>
        <p:sp>
          <p:nvSpPr>
            <p:cNvPr id="60" name="Oval 4"/>
            <p:cNvSpPr>
              <a:spLocks noChangeArrowheads="1"/>
            </p:cNvSpPr>
            <p:nvPr/>
          </p:nvSpPr>
          <p:spPr bwMode="auto">
            <a:xfrm>
              <a:off x="6631781" y="4495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Oval 9"/>
            <p:cNvSpPr>
              <a:spLocks noChangeArrowheads="1"/>
            </p:cNvSpPr>
            <p:nvPr/>
          </p:nvSpPr>
          <p:spPr bwMode="auto">
            <a:xfrm>
              <a:off x="6238875" y="53424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Oval 11"/>
            <p:cNvSpPr>
              <a:spLocks noChangeArrowheads="1"/>
            </p:cNvSpPr>
            <p:nvPr/>
          </p:nvSpPr>
          <p:spPr bwMode="auto">
            <a:xfrm>
              <a:off x="6096000" y="5003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6167438" y="45296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Oval 17"/>
            <p:cNvSpPr>
              <a:spLocks noChangeArrowheads="1"/>
            </p:cNvSpPr>
            <p:nvPr/>
          </p:nvSpPr>
          <p:spPr bwMode="auto">
            <a:xfrm>
              <a:off x="6881813" y="5274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Oval 18"/>
            <p:cNvSpPr>
              <a:spLocks noChangeArrowheads="1"/>
            </p:cNvSpPr>
            <p:nvPr/>
          </p:nvSpPr>
          <p:spPr bwMode="auto">
            <a:xfrm>
              <a:off x="7167563" y="45635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6560344" y="49022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Oval 27"/>
            <p:cNvSpPr>
              <a:spLocks noChangeArrowheads="1"/>
            </p:cNvSpPr>
            <p:nvPr/>
          </p:nvSpPr>
          <p:spPr bwMode="auto">
            <a:xfrm>
              <a:off x="6453188" y="51731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Oval 28"/>
            <p:cNvSpPr>
              <a:spLocks noChangeArrowheads="1"/>
            </p:cNvSpPr>
            <p:nvPr/>
          </p:nvSpPr>
          <p:spPr bwMode="auto">
            <a:xfrm>
              <a:off x="7024688" y="48683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Oval 38"/>
            <p:cNvSpPr>
              <a:spLocks noChangeArrowheads="1"/>
            </p:cNvSpPr>
            <p:nvPr/>
          </p:nvSpPr>
          <p:spPr bwMode="auto">
            <a:xfrm>
              <a:off x="6310313" y="4766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cxnSp>
          <p:nvCxnSpPr>
            <p:cNvPr id="70" name="Straight Connector 69"/>
            <p:cNvCxnSpPr>
              <a:stCxn id="66" idx="4"/>
              <a:endCxn id="64" idx="0"/>
            </p:cNvCxnSpPr>
            <p:nvPr/>
          </p:nvCxnSpPr>
          <p:spPr>
            <a:xfrm rot="16200000" flipH="1">
              <a:off x="6604397" y="4961599"/>
              <a:ext cx="304800" cy="3214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7" idx="0"/>
              <a:endCxn id="66" idx="3"/>
            </p:cNvCxnSpPr>
            <p:nvPr/>
          </p:nvCxnSpPr>
          <p:spPr>
            <a:xfrm rot="5400000" flipH="1" flipV="1">
              <a:off x="6423296" y="5025624"/>
              <a:ext cx="213119" cy="818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6" idx="6"/>
              <a:endCxn id="68" idx="2"/>
            </p:cNvCxnSpPr>
            <p:nvPr/>
          </p:nvCxnSpPr>
          <p:spPr>
            <a:xfrm flipV="1">
              <a:off x="6631781" y="4902200"/>
              <a:ext cx="392906" cy="338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0" idx="4"/>
              <a:endCxn id="66" idx="0"/>
            </p:cNvCxnSpPr>
            <p:nvPr/>
          </p:nvCxnSpPr>
          <p:spPr>
            <a:xfrm rot="5400000">
              <a:off x="6462448" y="4697148"/>
              <a:ext cx="338667" cy="7143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2" idx="6"/>
              <a:endCxn id="66" idx="2"/>
            </p:cNvCxnSpPr>
            <p:nvPr/>
          </p:nvCxnSpPr>
          <p:spPr>
            <a:xfrm flipV="1">
              <a:off x="6167438" y="4936067"/>
              <a:ext cx="392906" cy="1016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7543800" y="4495800"/>
            <a:ext cx="1143001" cy="914400"/>
            <a:chOff x="7543800" y="4495800"/>
            <a:chExt cx="1143001" cy="914400"/>
          </a:xfrm>
        </p:grpSpPr>
        <p:sp>
          <p:nvSpPr>
            <p:cNvPr id="90" name="Oval 11"/>
            <p:cNvSpPr>
              <a:spLocks noChangeArrowheads="1"/>
            </p:cNvSpPr>
            <p:nvPr/>
          </p:nvSpPr>
          <p:spPr bwMode="auto">
            <a:xfrm>
              <a:off x="7543800" y="5003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Oval 4"/>
            <p:cNvSpPr>
              <a:spLocks noChangeArrowheads="1"/>
            </p:cNvSpPr>
            <p:nvPr/>
          </p:nvSpPr>
          <p:spPr bwMode="auto">
            <a:xfrm>
              <a:off x="8079581" y="44958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Oval 9"/>
            <p:cNvSpPr>
              <a:spLocks noChangeArrowheads="1"/>
            </p:cNvSpPr>
            <p:nvPr/>
          </p:nvSpPr>
          <p:spPr bwMode="auto">
            <a:xfrm>
              <a:off x="7686675" y="53424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1" name="Oval 14"/>
            <p:cNvSpPr>
              <a:spLocks noChangeArrowheads="1"/>
            </p:cNvSpPr>
            <p:nvPr/>
          </p:nvSpPr>
          <p:spPr bwMode="auto">
            <a:xfrm>
              <a:off x="7615238" y="4529667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" name="Oval 17"/>
            <p:cNvSpPr>
              <a:spLocks noChangeArrowheads="1"/>
            </p:cNvSpPr>
            <p:nvPr/>
          </p:nvSpPr>
          <p:spPr bwMode="auto">
            <a:xfrm>
              <a:off x="8329613" y="5274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3" name="Oval 18"/>
            <p:cNvSpPr>
              <a:spLocks noChangeArrowheads="1"/>
            </p:cNvSpPr>
            <p:nvPr/>
          </p:nvSpPr>
          <p:spPr bwMode="auto">
            <a:xfrm>
              <a:off x="8615363" y="45635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" name="Oval 21"/>
            <p:cNvSpPr>
              <a:spLocks noChangeArrowheads="1"/>
            </p:cNvSpPr>
            <p:nvPr/>
          </p:nvSpPr>
          <p:spPr bwMode="auto">
            <a:xfrm>
              <a:off x="8008144" y="4902200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Oval 27"/>
            <p:cNvSpPr>
              <a:spLocks noChangeArrowheads="1"/>
            </p:cNvSpPr>
            <p:nvPr/>
          </p:nvSpPr>
          <p:spPr bwMode="auto">
            <a:xfrm>
              <a:off x="7900988" y="51731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6" name="Oval 28"/>
            <p:cNvSpPr>
              <a:spLocks noChangeArrowheads="1"/>
            </p:cNvSpPr>
            <p:nvPr/>
          </p:nvSpPr>
          <p:spPr bwMode="auto">
            <a:xfrm>
              <a:off x="8472488" y="48683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7" name="Oval 38"/>
            <p:cNvSpPr>
              <a:spLocks noChangeArrowheads="1"/>
            </p:cNvSpPr>
            <p:nvPr/>
          </p:nvSpPr>
          <p:spPr bwMode="auto">
            <a:xfrm>
              <a:off x="7758113" y="4766733"/>
              <a:ext cx="71438" cy="67733"/>
            </a:xfrm>
            <a:prstGeom prst="ellipse">
              <a:avLst/>
            </a:prstGeom>
            <a:solidFill>
              <a:srgbClr val="FF3300"/>
            </a:solidFill>
            <a:ln w="31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cxnSp>
          <p:nvCxnSpPr>
            <p:cNvPr id="98" name="Straight Connector 97"/>
            <p:cNvCxnSpPr>
              <a:stCxn id="94" idx="4"/>
              <a:endCxn id="92" idx="0"/>
            </p:cNvCxnSpPr>
            <p:nvPr/>
          </p:nvCxnSpPr>
          <p:spPr>
            <a:xfrm rot="16200000" flipH="1">
              <a:off x="8052197" y="4961599"/>
              <a:ext cx="304800" cy="321469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4" idx="6"/>
              <a:endCxn id="96" idx="2"/>
            </p:cNvCxnSpPr>
            <p:nvPr/>
          </p:nvCxnSpPr>
          <p:spPr>
            <a:xfrm flipV="1">
              <a:off x="8079581" y="4902200"/>
              <a:ext cx="392906" cy="338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8" idx="4"/>
              <a:endCxn id="94" idx="0"/>
            </p:cNvCxnSpPr>
            <p:nvPr/>
          </p:nvCxnSpPr>
          <p:spPr>
            <a:xfrm rot="5400000">
              <a:off x="7910248" y="4697148"/>
              <a:ext cx="338667" cy="7143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1" idx="4"/>
              <a:endCxn id="90" idx="0"/>
            </p:cNvCxnSpPr>
            <p:nvPr/>
          </p:nvCxnSpPr>
          <p:spPr>
            <a:xfrm rot="5400000">
              <a:off x="7412038" y="4764881"/>
              <a:ext cx="406400" cy="7143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0" idx="6"/>
              <a:endCxn id="94" idx="2"/>
            </p:cNvCxnSpPr>
            <p:nvPr/>
          </p:nvCxnSpPr>
          <p:spPr>
            <a:xfrm flipV="1">
              <a:off x="7615238" y="4936067"/>
              <a:ext cx="392906" cy="1016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0" idx="7"/>
              <a:endCxn id="97" idx="3"/>
            </p:cNvCxnSpPr>
            <p:nvPr/>
          </p:nvCxnSpPr>
          <p:spPr>
            <a:xfrm rot="5400000" flipH="1" flipV="1">
              <a:off x="7592089" y="4837234"/>
              <a:ext cx="189172" cy="16379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90" idx="5"/>
              <a:endCxn id="95" idx="2"/>
            </p:cNvCxnSpPr>
            <p:nvPr/>
          </p:nvCxnSpPr>
          <p:spPr>
            <a:xfrm rot="16200000" flipH="1">
              <a:off x="7680189" y="4986201"/>
              <a:ext cx="145386" cy="29621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90" idx="4"/>
              <a:endCxn id="89" idx="1"/>
            </p:cNvCxnSpPr>
            <p:nvPr/>
          </p:nvCxnSpPr>
          <p:spPr>
            <a:xfrm rot="16200000" flipH="1">
              <a:off x="7497901" y="5153151"/>
              <a:ext cx="280852" cy="11761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2" idx="7"/>
              <a:endCxn id="96" idx="4"/>
            </p:cNvCxnSpPr>
            <p:nvPr/>
          </p:nvCxnSpPr>
          <p:spPr>
            <a:xfrm rot="5400000" flipH="1" flipV="1">
              <a:off x="8275104" y="5051551"/>
              <a:ext cx="348586" cy="11761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4740683" y="5562600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/>
              </a:rPr>
              <a:t>p</a:t>
            </a:r>
            <a:r>
              <a:rPr lang="en-US" sz="1400" baseline="-25000" dirty="0" smtClean="0">
                <a:latin typeface="Calibri"/>
              </a:rPr>
              <a:t>1</a:t>
            </a:r>
            <a:r>
              <a:rPr lang="en-US" sz="1400" dirty="0" smtClean="0"/>
              <a:t> = 0.1</a:t>
            </a:r>
            <a:endParaRPr lang="en-US" sz="1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173321" y="5562600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/>
              </a:rPr>
              <a:t>p</a:t>
            </a:r>
            <a:r>
              <a:rPr lang="en-US" sz="1400" baseline="-25000" dirty="0" smtClean="0">
                <a:latin typeface="Calibri"/>
              </a:rPr>
              <a:t>2</a:t>
            </a:r>
            <a:r>
              <a:rPr lang="en-US" sz="1400" dirty="0" smtClean="0"/>
              <a:t> = 0.6</a:t>
            </a:r>
            <a:endParaRPr lang="en-US" sz="1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7468721" y="5562600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/>
              </a:rPr>
              <a:t>p</a:t>
            </a:r>
            <a:r>
              <a:rPr lang="en-US" sz="1400" baseline="-25000" dirty="0" smtClean="0">
                <a:latin typeface="Calibri"/>
              </a:rPr>
              <a:t>3</a:t>
            </a:r>
            <a:r>
              <a:rPr lang="en-US" sz="1400" dirty="0" smtClean="0"/>
              <a:t> = 0.3</a:t>
            </a:r>
            <a:endParaRPr lang="en-US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2743200" y="6324600"/>
            <a:ext cx="629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[Ravi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Sinha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Immorlica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Karger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Mahdian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Mirrokni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Shmoys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Swamy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05000"/>
            <a:ext cx="7848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Boolean variable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50"/>
                </a:solidFill>
              </a:rPr>
              <a:t>) = 1 </a:t>
            </a:r>
            <a:r>
              <a:rPr lang="en-US" sz="2000" dirty="0" err="1" smtClean="0"/>
              <a:t>iff</a:t>
            </a:r>
            <a:r>
              <a:rPr lang="en-US" sz="2000" dirty="0" smtClean="0"/>
              <a:t> vertex v chosen in the vertex cover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minimize </a:t>
            </a:r>
            <a:r>
              <a:rPr lang="en-US" sz="2000" dirty="0" smtClean="0">
                <a:latin typeface="Symbol"/>
                <a:sym typeface="Symbol"/>
              </a:rPr>
              <a:t>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v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c(v</a:t>
            </a:r>
            <a:r>
              <a:rPr lang="en-US" sz="2000" dirty="0" smtClean="0">
                <a:solidFill>
                  <a:srgbClr val="00B0F0"/>
                </a:solidFill>
              </a:rPr>
              <a:t>)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F0"/>
                </a:solidFill>
              </a:rPr>
              <a:t>)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	subject to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50"/>
                </a:solidFill>
              </a:rPr>
              <a:t>) </a:t>
            </a:r>
            <a:r>
              <a:rPr lang="en-US" sz="2000" dirty="0" smtClean="0"/>
              <a:t>+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x(w</a:t>
            </a:r>
            <a:r>
              <a:rPr lang="en-US" sz="2000" dirty="0" smtClean="0">
                <a:solidFill>
                  <a:srgbClr val="C00000"/>
                </a:solidFill>
              </a:rPr>
              <a:t>)  </a:t>
            </a:r>
            <a:r>
              <a:rPr lang="en-US" sz="2000" dirty="0" smtClean="0"/>
              <a:t>≥ 1	for each edge (</a:t>
            </a:r>
            <a:r>
              <a:rPr lang="en-US" sz="2000" dirty="0" err="1" smtClean="0"/>
              <a:t>v,w</a:t>
            </a:r>
            <a:r>
              <a:rPr lang="en-US" sz="2000" dirty="0" smtClean="0"/>
              <a:t>) in edge set E</a:t>
            </a:r>
            <a:endParaRPr lang="en-US" sz="2000" baseline="-25000" dirty="0" smtClean="0">
              <a:latin typeface="Calibri"/>
            </a:endParaRPr>
          </a:p>
          <a:p>
            <a:pPr>
              <a:buNone/>
            </a:pPr>
            <a:r>
              <a:rPr lang="en-US" sz="2000" dirty="0" smtClean="0"/>
              <a:t>	and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x’s</a:t>
            </a:r>
            <a:r>
              <a:rPr lang="en-US" sz="2000" dirty="0" smtClean="0"/>
              <a:t> are in {0,1}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integer-program formulation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05000"/>
            <a:ext cx="78486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Boolean variable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50"/>
                </a:solidFill>
              </a:rPr>
              <a:t>) = 1 </a:t>
            </a:r>
            <a:r>
              <a:rPr lang="en-US" sz="2000" dirty="0" err="1" smtClean="0"/>
              <a:t>iff</a:t>
            </a:r>
            <a:r>
              <a:rPr lang="en-US" sz="2000" dirty="0" smtClean="0"/>
              <a:t> v chosen on Monday, </a:t>
            </a:r>
            <a:br>
              <a:rPr lang="en-US" sz="2000" dirty="0" smtClean="0"/>
            </a:br>
            <a:r>
              <a:rPr lang="en-US" sz="2000" dirty="0" smtClean="0"/>
              <a:t>		</a:t>
            </a:r>
            <a:r>
              <a:rPr lang="en-US" sz="2000" dirty="0" err="1" smtClean="0">
                <a:solidFill>
                  <a:srgbClr val="00B05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00B05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00B050"/>
                </a:solidFill>
              </a:rPr>
              <a:t>) = 1 </a:t>
            </a:r>
            <a:r>
              <a:rPr lang="en-US" sz="2000" dirty="0" err="1" smtClean="0"/>
              <a:t>iff</a:t>
            </a:r>
            <a:r>
              <a:rPr lang="en-US" sz="2000" dirty="0" smtClean="0"/>
              <a:t> v chosen on Tuesday if scenario k realized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minimize </a:t>
            </a:r>
            <a:r>
              <a:rPr lang="en-US" sz="2000" dirty="0" smtClean="0">
                <a:latin typeface="Symbol"/>
                <a:sym typeface="Symbol"/>
              </a:rPr>
              <a:t>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v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c(v</a:t>
            </a:r>
            <a:r>
              <a:rPr lang="en-US" sz="2000" dirty="0" smtClean="0">
                <a:solidFill>
                  <a:srgbClr val="00B0F0"/>
                </a:solidFill>
              </a:rPr>
              <a:t>)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F0"/>
                </a:solidFill>
              </a:rPr>
              <a:t>)</a:t>
            </a:r>
            <a:r>
              <a:rPr lang="en-US" sz="2000" dirty="0" smtClean="0"/>
              <a:t> + </a:t>
            </a:r>
            <a:r>
              <a:rPr lang="en-US" sz="2000" dirty="0" smtClean="0">
                <a:latin typeface="Symbol"/>
                <a:sym typeface="Symbol"/>
              </a:rPr>
              <a:t>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Calibri"/>
              </a:rPr>
              <a:t>p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 [ </a:t>
            </a:r>
            <a:r>
              <a:rPr lang="en-US" sz="2000" dirty="0" smtClean="0">
                <a:solidFill>
                  <a:srgbClr val="7030A0"/>
                </a:solidFill>
                <a:latin typeface="Symbol"/>
                <a:sym typeface="Symbol"/>
              </a:rPr>
              <a:t>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baseline="-25000" dirty="0" smtClean="0">
                <a:solidFill>
                  <a:srgbClr val="7030A0"/>
                </a:solidFill>
              </a:rPr>
              <a:t>v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7030A0"/>
                </a:solidFill>
              </a:rPr>
              <a:t>) </a:t>
            </a:r>
            <a:r>
              <a:rPr lang="en-US" sz="2000" dirty="0" err="1" smtClean="0">
                <a:solidFill>
                  <a:srgbClr val="7030A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7030A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7030A0"/>
                </a:solidFill>
              </a:rPr>
              <a:t>) </a:t>
            </a:r>
            <a:r>
              <a:rPr lang="en-US" sz="2000" dirty="0" smtClean="0"/>
              <a:t>]</a:t>
            </a:r>
          </a:p>
          <a:p>
            <a:pPr>
              <a:buNone/>
            </a:pPr>
            <a:r>
              <a:rPr lang="en-US" sz="2000" dirty="0" smtClean="0"/>
              <a:t>	subject to</a:t>
            </a:r>
          </a:p>
          <a:p>
            <a:pPr>
              <a:buNone/>
            </a:pPr>
            <a:r>
              <a:rPr lang="en-US" sz="2000" dirty="0" smtClean="0"/>
              <a:t>		[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50"/>
                </a:solidFill>
              </a:rPr>
              <a:t>) + </a:t>
            </a:r>
            <a:r>
              <a:rPr lang="en-US" sz="2000" dirty="0" err="1" smtClean="0">
                <a:solidFill>
                  <a:srgbClr val="00B05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00B05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00B050"/>
                </a:solidFill>
              </a:rPr>
              <a:t>) </a:t>
            </a:r>
            <a:r>
              <a:rPr lang="en-US" sz="2000" dirty="0" smtClean="0"/>
              <a:t>] + [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x(w</a:t>
            </a:r>
            <a:r>
              <a:rPr lang="en-US" sz="2000" dirty="0" smtClean="0">
                <a:solidFill>
                  <a:srgbClr val="C00000"/>
                </a:solidFill>
              </a:rPr>
              <a:t>) + 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(w</a:t>
            </a:r>
            <a:r>
              <a:rPr lang="en-US" sz="2000" dirty="0" smtClean="0">
                <a:solidFill>
                  <a:srgbClr val="C00000"/>
                </a:solidFill>
              </a:rPr>
              <a:t>) </a:t>
            </a:r>
            <a:r>
              <a:rPr lang="en-US" sz="2000" dirty="0" smtClean="0"/>
              <a:t>]  ≥ 1	for each k, edge (</a:t>
            </a:r>
            <a:r>
              <a:rPr lang="en-US" sz="2000" dirty="0" err="1" smtClean="0"/>
              <a:t>v,w</a:t>
            </a:r>
            <a:r>
              <a:rPr lang="en-US" sz="2000" dirty="0" smtClean="0"/>
              <a:t>) in </a:t>
            </a:r>
            <a:r>
              <a:rPr lang="en-US" sz="2000" dirty="0" err="1" smtClean="0">
                <a:latin typeface="Calibri"/>
              </a:rPr>
              <a:t>E</a:t>
            </a:r>
            <a:r>
              <a:rPr lang="en-US" sz="2000" baseline="-25000" dirty="0" err="1" smtClean="0">
                <a:latin typeface="Calibri"/>
              </a:rPr>
              <a:t>k</a:t>
            </a:r>
            <a:endParaRPr lang="en-US" sz="2000" baseline="-25000" dirty="0" smtClean="0">
              <a:latin typeface="Calibri"/>
            </a:endParaRPr>
          </a:p>
          <a:p>
            <a:pPr>
              <a:buNone/>
            </a:pPr>
            <a:r>
              <a:rPr lang="en-US" sz="2000" dirty="0" smtClean="0"/>
              <a:t>	and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x’s</a:t>
            </a:r>
            <a:r>
              <a:rPr lang="en-US" sz="2000" dirty="0" smtClean="0"/>
              <a:t>, </a:t>
            </a:r>
            <a:r>
              <a:rPr lang="en-US" sz="2000" dirty="0" err="1" smtClean="0"/>
              <a:t>y’s</a:t>
            </a:r>
            <a:r>
              <a:rPr lang="en-US" sz="2000" dirty="0" smtClean="0"/>
              <a:t> are Boolean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integer-program formulation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minimize </a:t>
            </a:r>
            <a:r>
              <a:rPr lang="en-US" sz="2000" dirty="0" smtClean="0">
                <a:latin typeface="Symbol"/>
                <a:sym typeface="Symbol"/>
              </a:rPr>
              <a:t>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v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c(v</a:t>
            </a:r>
            <a:r>
              <a:rPr lang="en-US" sz="2000" dirty="0" smtClean="0">
                <a:solidFill>
                  <a:srgbClr val="00B0F0"/>
                </a:solidFill>
              </a:rPr>
              <a:t>) </a:t>
            </a:r>
            <a:r>
              <a:rPr lang="en-US" sz="2000" dirty="0" smtClean="0">
                <a:solidFill>
                  <a:srgbClr val="00B0F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F0"/>
                </a:solidFill>
              </a:rPr>
              <a:t>)</a:t>
            </a:r>
            <a:r>
              <a:rPr lang="en-US" sz="2000" dirty="0" smtClean="0"/>
              <a:t> + </a:t>
            </a:r>
            <a:r>
              <a:rPr lang="en-US" sz="2000" dirty="0" smtClean="0">
                <a:latin typeface="Symbol"/>
                <a:sym typeface="Symbol"/>
              </a:rPr>
              <a:t>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Calibri"/>
              </a:rPr>
              <a:t>p</a:t>
            </a:r>
            <a:r>
              <a:rPr lang="en-US" sz="2000" baseline="-25000" dirty="0" err="1" smtClean="0">
                <a:latin typeface="Calibri"/>
              </a:rPr>
              <a:t>k</a:t>
            </a:r>
            <a:r>
              <a:rPr lang="en-US" sz="2000" dirty="0" smtClean="0"/>
              <a:t> [ </a:t>
            </a:r>
            <a:r>
              <a:rPr lang="en-US" sz="2000" dirty="0" smtClean="0">
                <a:solidFill>
                  <a:srgbClr val="7030A0"/>
                </a:solidFill>
                <a:latin typeface="Symbol"/>
                <a:sym typeface="Symbol"/>
              </a:rPr>
              <a:t>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baseline="-25000" dirty="0" smtClean="0">
                <a:solidFill>
                  <a:srgbClr val="7030A0"/>
                </a:solidFill>
              </a:rPr>
              <a:t>v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c</a:t>
            </a:r>
            <a:r>
              <a:rPr lang="en-US" sz="2000" baseline="-25000" dirty="0" smtClean="0">
                <a:solidFill>
                  <a:srgbClr val="7030A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7030A0"/>
                </a:solidFill>
              </a:rPr>
              <a:t>) </a:t>
            </a:r>
            <a:r>
              <a:rPr lang="en-US" sz="2000" dirty="0" err="1" smtClean="0">
                <a:solidFill>
                  <a:srgbClr val="7030A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7030A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7030A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7030A0"/>
                </a:solidFill>
              </a:rPr>
              <a:t>) </a:t>
            </a:r>
            <a:r>
              <a:rPr lang="en-US" sz="2000" dirty="0" smtClean="0"/>
              <a:t>]</a:t>
            </a:r>
          </a:p>
          <a:p>
            <a:pPr>
              <a:buNone/>
            </a:pPr>
            <a:r>
              <a:rPr lang="en-US" sz="2000" dirty="0" smtClean="0"/>
              <a:t>	subject to</a:t>
            </a:r>
          </a:p>
          <a:p>
            <a:pPr>
              <a:buNone/>
            </a:pPr>
            <a:r>
              <a:rPr lang="en-US" sz="2000" dirty="0" smtClean="0"/>
              <a:t>		[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x(v</a:t>
            </a:r>
            <a:r>
              <a:rPr lang="en-US" sz="2000" dirty="0" smtClean="0">
                <a:solidFill>
                  <a:srgbClr val="00B050"/>
                </a:solidFill>
              </a:rPr>
              <a:t>) + </a:t>
            </a:r>
            <a:r>
              <a:rPr lang="en-US" sz="2000" dirty="0" err="1" smtClean="0">
                <a:solidFill>
                  <a:srgbClr val="00B05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00B05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(v</a:t>
            </a:r>
            <a:r>
              <a:rPr lang="en-US" sz="2000" dirty="0" smtClean="0">
                <a:solidFill>
                  <a:srgbClr val="00B050"/>
                </a:solidFill>
              </a:rPr>
              <a:t>) </a:t>
            </a:r>
            <a:r>
              <a:rPr lang="en-US" sz="2000" dirty="0" smtClean="0"/>
              <a:t>] + [ 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x(w</a:t>
            </a:r>
            <a:r>
              <a:rPr lang="en-US" sz="2000" dirty="0" smtClean="0">
                <a:solidFill>
                  <a:srgbClr val="C00000"/>
                </a:solidFill>
              </a:rPr>
              <a:t>) + </a:t>
            </a:r>
            <a:r>
              <a:rPr lang="en-US" sz="2000" dirty="0" err="1" smtClean="0">
                <a:solidFill>
                  <a:srgbClr val="C00000"/>
                </a:solidFill>
                <a:latin typeface="Calibri"/>
              </a:rPr>
              <a:t>y</a:t>
            </a:r>
            <a:r>
              <a:rPr lang="en-US" sz="2000" baseline="-25000" dirty="0" err="1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000" dirty="0" smtClean="0">
                <a:solidFill>
                  <a:srgbClr val="C00000"/>
                </a:solidFill>
                <a:latin typeface="Calibri"/>
              </a:rPr>
              <a:t>(w</a:t>
            </a:r>
            <a:r>
              <a:rPr lang="en-US" sz="2000" dirty="0" smtClean="0">
                <a:solidFill>
                  <a:srgbClr val="C00000"/>
                </a:solidFill>
              </a:rPr>
              <a:t>) </a:t>
            </a:r>
            <a:r>
              <a:rPr lang="en-US" sz="2000" dirty="0" smtClean="0"/>
              <a:t>]  ≥ 1	for each k, edge (</a:t>
            </a:r>
            <a:r>
              <a:rPr lang="en-US" sz="2000" dirty="0" err="1" smtClean="0"/>
              <a:t>v,w</a:t>
            </a:r>
            <a:r>
              <a:rPr lang="en-US" sz="2000" dirty="0" smtClean="0"/>
              <a:t>) in </a:t>
            </a:r>
            <a:r>
              <a:rPr lang="en-US" sz="2000" dirty="0" err="1" smtClean="0">
                <a:latin typeface="Calibri"/>
              </a:rPr>
              <a:t>E</a:t>
            </a:r>
            <a:r>
              <a:rPr lang="en-US" sz="2000" baseline="-25000" dirty="0" err="1" smtClean="0">
                <a:latin typeface="Calibri"/>
              </a:rPr>
              <a:t>k</a:t>
            </a:r>
            <a:endParaRPr lang="en-US" sz="2000" baseline="-25000" dirty="0" smtClean="0"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5459" y="4648200"/>
            <a:ext cx="53999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Now choose </a:t>
            </a:r>
            <a:r>
              <a:rPr lang="en-US" dirty="0" smtClean="0">
                <a:latin typeface="Calibri"/>
              </a:rPr>
              <a:t>V</a:t>
            </a:r>
            <a:r>
              <a:rPr lang="en-US" baseline="-25000" dirty="0" smtClean="0">
                <a:latin typeface="Calibri"/>
              </a:rPr>
              <a:t>0</a:t>
            </a:r>
            <a:r>
              <a:rPr lang="en-US" dirty="0" smtClean="0"/>
              <a:t> = { v | </a:t>
            </a:r>
            <a:r>
              <a:rPr lang="en-US" dirty="0" smtClean="0">
                <a:latin typeface="Calibri"/>
              </a:rPr>
              <a:t>x(v</a:t>
            </a:r>
            <a:r>
              <a:rPr lang="en-US" dirty="0" smtClean="0"/>
              <a:t>) ≥ ¼ }, and </a:t>
            </a:r>
            <a:r>
              <a:rPr lang="en-US" dirty="0" err="1" smtClean="0">
                <a:latin typeface="Calibri"/>
              </a:rPr>
              <a:t>V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dirty="0" smtClean="0"/>
              <a:t> = { v | </a:t>
            </a:r>
            <a:r>
              <a:rPr lang="en-US" dirty="0" err="1" smtClean="0">
                <a:latin typeface="Calibri"/>
              </a:rPr>
              <a:t>y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dirty="0" smtClean="0">
                <a:latin typeface="Calibri"/>
              </a:rPr>
              <a:t>(v</a:t>
            </a:r>
            <a:r>
              <a:rPr lang="en-US" dirty="0" smtClean="0"/>
              <a:t>) ≥ ¼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4840" y="5181600"/>
            <a:ext cx="403976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 are increasing variables by factor of 4</a:t>
            </a:r>
          </a:p>
          <a:p>
            <a:pPr algn="ctr"/>
            <a:r>
              <a:rPr lang="en-US" dirty="0" smtClean="0">
                <a:sym typeface="Symbol"/>
              </a:rPr>
              <a:t> we get </a:t>
            </a:r>
            <a:r>
              <a:rPr lang="en-US" dirty="0" smtClean="0"/>
              <a:t>a 4-approximation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linear-program relaxation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summary of two-stage </a:t>
            </a:r>
            <a:r>
              <a:rPr lang="en-US" sz="3600" dirty="0" err="1" smtClean="0"/>
              <a:t>stoc</a:t>
            </a:r>
            <a:r>
              <a:rPr lang="en-US" sz="3600" dirty="0" smtClean="0"/>
              <a:t>. opt.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9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most </a:t>
            </a:r>
            <a:r>
              <a:rPr lang="en-US" sz="2000" dirty="0" err="1" smtClean="0"/>
              <a:t>algos</a:t>
            </a:r>
            <a:r>
              <a:rPr lang="en-US" sz="2000" dirty="0" smtClean="0"/>
              <a:t> have been of the two forms</a:t>
            </a:r>
          </a:p>
          <a:p>
            <a:pPr lvl="1"/>
            <a:r>
              <a:rPr lang="en-US" sz="1600" dirty="0" smtClean="0"/>
              <a:t>combinatorial / “primal-dual”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Immorlica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Karger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Mahdian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Mirrokni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G.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Pál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Ravi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Sinha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lvl="1"/>
            <a:r>
              <a:rPr lang="en-US" sz="1600" dirty="0" smtClean="0"/>
              <a:t>LP rounding-based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[Ravi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Sinha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Shmoys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Swamy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Srinivasan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lvl="1"/>
            <a:r>
              <a:rPr lang="en-US" sz="1600" dirty="0" smtClean="0"/>
              <a:t>LP based usually can handle more general inflation factors etc.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can be extended to k-stages of decision making</a:t>
            </a:r>
          </a:p>
          <a:p>
            <a:pPr lvl="1"/>
            <a:r>
              <a:rPr lang="en-US" sz="1600" dirty="0" smtClean="0"/>
              <a:t>more information available on each day 2,3,…, k-1</a:t>
            </a:r>
          </a:p>
          <a:p>
            <a:pPr lvl="1"/>
            <a:r>
              <a:rPr lang="en-US" sz="1600" dirty="0" smtClean="0"/>
              <a:t>actual demand revealed on day k</a:t>
            </a:r>
          </a:p>
          <a:p>
            <a:pPr lvl="1"/>
            <a:r>
              <a:rPr lang="en-US" sz="1600" dirty="0" smtClean="0"/>
              <a:t>both P-D/LP-based </a:t>
            </a:r>
            <a:r>
              <a:rPr lang="en-US" sz="1600" dirty="0" err="1" smtClean="0"/>
              <a:t>algos</a:t>
            </a:r>
            <a:r>
              <a:rPr lang="en-US" sz="1600" dirty="0" smtClean="0"/>
              <a:t>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[G.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Pál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Ravi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Sinha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Swamy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Shmoys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sz="1600" dirty="0" smtClean="0"/>
          </a:p>
          <a:p>
            <a:pPr lvl="1"/>
            <a:r>
              <a:rPr lang="en-US" sz="1600" dirty="0" smtClean="0"/>
              <a:t>runtimes usually exponential in k, sampling lower bounds	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can we improve approximation factors</a:t>
            </a:r>
          </a:p>
          <a:p>
            <a:pPr lvl="1"/>
            <a:r>
              <a:rPr lang="en-US" sz="1600" dirty="0" smtClean="0"/>
              <a:t>can we close these gaps? (when do we need to lose  more than  deterministic approx?)</a:t>
            </a:r>
          </a:p>
          <a:p>
            <a:pPr lvl="1"/>
            <a:r>
              <a:rPr lang="en-US" sz="1600" dirty="0" smtClean="0"/>
              <a:t>better algorithms for k stages? </a:t>
            </a:r>
          </a:p>
          <a:p>
            <a:pPr lvl="1"/>
            <a:r>
              <a:rPr lang="en-US" sz="1600" dirty="0" smtClean="0"/>
              <a:t>better understanding when the distributions are “simple”?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6764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❸</a:t>
            </a:r>
            <a:r>
              <a:rPr lang="en-US" sz="3600" dirty="0" err="1" smtClean="0">
                <a:solidFill>
                  <a:srgbClr val="0070C0"/>
                </a:solidFill>
                <a:latin typeface="+mj-lt"/>
              </a:rPr>
              <a:t>stoc</a:t>
            </a:r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. problems and </a:t>
            </a:r>
            <a:r>
              <a:rPr lang="en-US" sz="3600" dirty="0" err="1" smtClean="0">
                <a:solidFill>
                  <a:srgbClr val="0070C0"/>
                </a:solidFill>
                <a:latin typeface="+mj-lt"/>
              </a:rPr>
              <a:t>adaptivity</a:t>
            </a:r>
            <a:endParaRPr lang="en-US" sz="3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08034" y="3254514"/>
            <a:ext cx="5493363" cy="400110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r"/>
            <a:r>
              <a:rPr lang="en-US" sz="2000" dirty="0" smtClean="0">
                <a:solidFill>
                  <a:srgbClr val="0070C0"/>
                </a:solidFill>
              </a:rPr>
              <a:t>the input consists of a collection of random variables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3787914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solidFill>
                  <a:srgbClr val="00B050"/>
                </a:solidFill>
              </a:rPr>
              <a:t>we can “probe” these variables to  get their actual value,</a:t>
            </a:r>
          </a:p>
          <a:p>
            <a:pPr algn="r"/>
            <a:r>
              <a:rPr lang="en-US" sz="2000" dirty="0" smtClean="0">
                <a:solidFill>
                  <a:srgbClr val="00B050"/>
                </a:solidFill>
              </a:rPr>
              <a:t>but each probe “costs” us in some way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4626114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smtClean="0">
                <a:solidFill>
                  <a:srgbClr val="C00000"/>
                </a:solidFill>
              </a:rPr>
              <a:t>can we come up with good strategies to solve the optimization problem?</a:t>
            </a:r>
          </a:p>
        </p:txBody>
      </p:sp>
      <p:sp>
        <p:nvSpPr>
          <p:cNvPr id="8" name="Rectangle 7"/>
          <p:cNvSpPr/>
          <p:nvPr/>
        </p:nvSpPr>
        <p:spPr>
          <a:xfrm>
            <a:off x="1600200" y="5388114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smtClean="0">
                <a:solidFill>
                  <a:srgbClr val="7030A0"/>
                </a:solidFill>
              </a:rPr>
              <a:t>optimal strategies may be adaptive, </a:t>
            </a:r>
            <a:br>
              <a:rPr lang="en-US" sz="2000" dirty="0" smtClean="0">
                <a:solidFill>
                  <a:srgbClr val="7030A0"/>
                </a:solidFill>
              </a:rPr>
            </a:br>
            <a:r>
              <a:rPr lang="en-US" sz="2000" dirty="0" smtClean="0">
                <a:solidFill>
                  <a:srgbClr val="7030A0"/>
                </a:solidFill>
              </a:rPr>
              <a:t>can we do well using just non-adaptive strategies?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 knapsack of size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, and a set of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items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item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 has fixed reward </a:t>
            </a:r>
            <a:r>
              <a:rPr lang="en-US" sz="2000" dirty="0" err="1" smtClean="0">
                <a:solidFill>
                  <a:srgbClr val="0070C0"/>
                </a:solidFill>
                <a:latin typeface="Calibri"/>
              </a:rPr>
              <a:t>r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/>
              </a:rPr>
              <a:t>i</a:t>
            </a:r>
            <a:endParaRPr lang="en-US" sz="2000" baseline="-25000" dirty="0" smtClean="0">
              <a:solidFill>
                <a:srgbClr val="0070C0"/>
              </a:solidFill>
              <a:latin typeface="Calibri"/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and a </a:t>
            </a:r>
            <a:r>
              <a:rPr lang="en-US" sz="2000" b="1" dirty="0" smtClean="0">
                <a:solidFill>
                  <a:srgbClr val="00B050"/>
                </a:solidFill>
              </a:rPr>
              <a:t>random</a:t>
            </a:r>
            <a:r>
              <a:rPr lang="en-US" sz="2000" dirty="0" smtClean="0">
                <a:solidFill>
                  <a:srgbClr val="00B050"/>
                </a:solidFill>
              </a:rPr>
              <a:t> size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S</a:t>
            </a:r>
            <a:r>
              <a:rPr lang="en-US" sz="2000" baseline="-25000" dirty="0" smtClean="0">
                <a:solidFill>
                  <a:srgbClr val="00B050"/>
                </a:solidFill>
                <a:latin typeface="Calibri"/>
              </a:rPr>
              <a:t>i</a:t>
            </a:r>
            <a:endParaRPr lang="en-US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are we allowed to do?</a:t>
            </a:r>
          </a:p>
          <a:p>
            <a:pPr>
              <a:buNone/>
            </a:pPr>
            <a:r>
              <a:rPr lang="en-US" sz="2000" dirty="0" smtClean="0"/>
              <a:t>	We can try to add an item to the knapsack</a:t>
            </a:r>
          </a:p>
          <a:p>
            <a:pPr>
              <a:buNone/>
            </a:pPr>
            <a:r>
              <a:rPr lang="en-US" sz="2000" dirty="0" smtClean="0"/>
              <a:t>	At that point we find out the actual size</a:t>
            </a:r>
          </a:p>
          <a:p>
            <a:pPr>
              <a:buNone/>
            </a:pPr>
            <a:r>
              <a:rPr lang="en-US" sz="2000" dirty="0" smtClean="0"/>
              <a:t>	     If this causes the knapsack to overflow, the process ends</a:t>
            </a:r>
          </a:p>
          <a:p>
            <a:pPr>
              <a:buNone/>
            </a:pPr>
            <a:r>
              <a:rPr lang="en-US" sz="2000" dirty="0" smtClean="0"/>
              <a:t>	     Else, you get the reward </a:t>
            </a:r>
            <a:r>
              <a:rPr lang="en-US" sz="2000" dirty="0" err="1" smtClean="0">
                <a:latin typeface="Calibri"/>
              </a:rPr>
              <a:t>r</a:t>
            </a:r>
            <a:r>
              <a:rPr lang="en-US" sz="2000" baseline="-25000" dirty="0" err="1" smtClean="0">
                <a:latin typeface="Calibri"/>
              </a:rPr>
              <a:t>i</a:t>
            </a:r>
            <a:r>
              <a:rPr lang="en-US" sz="2000" dirty="0" smtClean="0"/>
              <a:t>, and go 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Goal:</a:t>
            </a:r>
            <a:r>
              <a:rPr lang="en-US" sz="2000" dirty="0" smtClean="0">
                <a:solidFill>
                  <a:srgbClr val="FF0000"/>
                </a:solidFill>
              </a:rPr>
              <a:t> Find the strategy that maximizes the expected reward.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733800" y="2438400"/>
            <a:ext cx="3773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(we know the distribution of </a:t>
            </a:r>
            <a:r>
              <a:rPr lang="en-US" sz="2000" dirty="0" err="1" smtClean="0">
                <a:solidFill>
                  <a:srgbClr val="00B050"/>
                </a:solidFill>
              </a:rPr>
              <a:t>r.v</a:t>
            </a:r>
            <a:r>
              <a:rPr lang="en-US" sz="2000" dirty="0" smtClean="0">
                <a:solidFill>
                  <a:srgbClr val="00B050"/>
                </a:solidFill>
              </a:rPr>
              <a:t>. S</a:t>
            </a:r>
            <a:r>
              <a:rPr lang="en-US" sz="2000" baseline="-25000" dirty="0" smtClean="0">
                <a:solidFill>
                  <a:srgbClr val="00B050"/>
                </a:solidFill>
              </a:rPr>
              <a:t>i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7410" y="5638800"/>
            <a:ext cx="6207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optimal strategy (decision tree) may be exponential sized!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8630" y="1143000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[Dean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Goemans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Vondrák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We’ve seen </a:t>
            </a:r>
            <a:r>
              <a:rPr lang="en-US" sz="2000" b="1" dirty="0" smtClean="0"/>
              <a:t>approximation algorithms </a:t>
            </a:r>
            <a:r>
              <a:rPr lang="en-US" sz="2000" dirty="0" smtClean="0"/>
              <a:t>for many such </a:t>
            </a:r>
            <a:br>
              <a:rPr lang="en-US" sz="2000" dirty="0" smtClean="0"/>
            </a:br>
            <a:r>
              <a:rPr lang="en-US" sz="2000" dirty="0" smtClean="0"/>
              <a:t>stochastic optimization problems over the past decade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Several different models, several different techniques.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I’ll give a quick sketch of three different themes here: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weakening the adversary (stochastic optimization online)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B050"/>
                </a:solidFill>
              </a:rPr>
              <a:t>two stage stochastic optimization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stochastic knapsack and </a:t>
            </a:r>
            <a:r>
              <a:rPr lang="en-US" sz="2000" dirty="0" err="1" smtClean="0">
                <a:solidFill>
                  <a:srgbClr val="C00000"/>
                </a:solidFill>
              </a:rPr>
              <a:t>adaptivity</a:t>
            </a:r>
            <a:r>
              <a:rPr lang="en-US" sz="2000" dirty="0" smtClean="0">
                <a:solidFill>
                  <a:srgbClr val="C00000"/>
                </a:solidFill>
              </a:rPr>
              <a:t> gaps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knapsack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 knapsack of size </a:t>
            </a:r>
            <a:r>
              <a:rPr lang="en-US" sz="2000" dirty="0" smtClean="0">
                <a:solidFill>
                  <a:srgbClr val="FF0000"/>
                </a:solidFill>
              </a:rPr>
              <a:t>B</a:t>
            </a:r>
            <a:r>
              <a:rPr lang="en-US" sz="2000" dirty="0" smtClean="0"/>
              <a:t>, and a set of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items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	item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 has fixed reward </a:t>
            </a:r>
            <a:r>
              <a:rPr lang="en-US" sz="2000" dirty="0" err="1" smtClean="0">
                <a:solidFill>
                  <a:srgbClr val="0070C0"/>
                </a:solidFill>
                <a:latin typeface="Calibri"/>
              </a:rPr>
              <a:t>r</a:t>
            </a:r>
            <a:r>
              <a:rPr lang="en-US" sz="2000" baseline="-25000" dirty="0" err="1" smtClean="0">
                <a:solidFill>
                  <a:srgbClr val="0070C0"/>
                </a:solidFill>
                <a:latin typeface="Calibri"/>
              </a:rPr>
              <a:t>i</a:t>
            </a:r>
            <a:endParaRPr lang="en-US" sz="2000" baseline="-25000" dirty="0" smtClean="0">
              <a:solidFill>
                <a:srgbClr val="0070C0"/>
              </a:solidFill>
              <a:latin typeface="Calibri"/>
            </a:endParaRP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B050"/>
                </a:solidFill>
              </a:rPr>
              <a:t>and a </a:t>
            </a:r>
            <a:r>
              <a:rPr lang="en-US" sz="2000" b="1" dirty="0" smtClean="0">
                <a:solidFill>
                  <a:srgbClr val="00B050"/>
                </a:solidFill>
              </a:rPr>
              <a:t>random</a:t>
            </a:r>
            <a:r>
              <a:rPr lang="en-US" sz="2000" dirty="0" smtClean="0">
                <a:solidFill>
                  <a:srgbClr val="00B050"/>
                </a:solidFill>
              </a:rPr>
              <a:t> size </a:t>
            </a:r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S</a:t>
            </a:r>
            <a:r>
              <a:rPr lang="en-US" sz="2000" baseline="-25000" dirty="0" smtClean="0">
                <a:solidFill>
                  <a:srgbClr val="00B050"/>
                </a:solidFill>
                <a:latin typeface="Calibri"/>
              </a:rPr>
              <a:t>i</a:t>
            </a:r>
            <a:endParaRPr lang="en-US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Adaptive strategy: </a:t>
            </a:r>
            <a:r>
              <a:rPr lang="en-US" sz="2000" dirty="0" smtClean="0"/>
              <a:t>(potentially exponentially sized) decision tree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Non-adaptive strategy: </a:t>
            </a:r>
          </a:p>
          <a:p>
            <a:pPr>
              <a:buNone/>
            </a:pPr>
            <a:r>
              <a:rPr lang="en-US" sz="2000" dirty="0" smtClean="0"/>
              <a:t>	e.g.: 	   </a:t>
            </a:r>
            <a:r>
              <a:rPr lang="en-US" sz="2000" dirty="0" err="1" smtClean="0"/>
              <a:t>w.p</a:t>
            </a:r>
            <a:r>
              <a:rPr lang="en-US" sz="2000" dirty="0" smtClean="0"/>
              <a:t>. ½, add item with highest reward</a:t>
            </a:r>
          </a:p>
          <a:p>
            <a:pPr>
              <a:buNone/>
            </a:pPr>
            <a:r>
              <a:rPr lang="en-US" sz="2000" dirty="0" smtClean="0"/>
              <a:t>		   </a:t>
            </a:r>
            <a:r>
              <a:rPr lang="en-US" sz="2000" dirty="0" err="1" smtClean="0"/>
              <a:t>w.p</a:t>
            </a:r>
            <a:r>
              <a:rPr lang="en-US" sz="2000" dirty="0" smtClean="0"/>
              <a:t>. ½, add items in increasing order of </a:t>
            </a:r>
            <a:r>
              <a:rPr lang="en-US" sz="2000" dirty="0" smtClean="0">
                <a:solidFill>
                  <a:srgbClr val="FF0000"/>
                </a:solidFill>
                <a:latin typeface="Calibri"/>
              </a:rPr>
              <a:t>E[S</a:t>
            </a:r>
            <a:r>
              <a:rPr lang="en-US" sz="2000" baseline="-25000" dirty="0" smtClean="0">
                <a:solidFill>
                  <a:srgbClr val="FF0000"/>
                </a:solidFill>
                <a:latin typeface="Calibri"/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]/</a:t>
            </a:r>
            <a:r>
              <a:rPr lang="en-US" sz="2000" dirty="0" err="1" smtClean="0">
                <a:solidFill>
                  <a:srgbClr val="FF0000"/>
                </a:solidFill>
                <a:latin typeface="Calibri"/>
              </a:rPr>
              <a:t>r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/>
              </a:rPr>
              <a:t>i</a:t>
            </a:r>
            <a:endParaRPr lang="en-US" sz="2000" baseline="-25000" dirty="0" smtClean="0">
              <a:solidFill>
                <a:srgbClr val="FF0000"/>
              </a:solidFill>
              <a:latin typeface="Calibri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is the “</a:t>
            </a:r>
            <a:r>
              <a:rPr lang="en-US" sz="2000" dirty="0" err="1" smtClean="0">
                <a:solidFill>
                  <a:srgbClr val="FF0000"/>
                </a:solidFill>
              </a:rPr>
              <a:t>adaptivity</a:t>
            </a:r>
            <a:r>
              <a:rPr lang="en-US" sz="2000" dirty="0" smtClean="0">
                <a:solidFill>
                  <a:srgbClr val="FF0000"/>
                </a:solidFill>
              </a:rPr>
              <a:t>” gap for this problem?</a:t>
            </a:r>
          </a:p>
          <a:p>
            <a:pPr>
              <a:buNone/>
            </a:pPr>
            <a:r>
              <a:rPr lang="en-US" sz="2000" dirty="0" smtClean="0"/>
              <a:t>	(Q: how do you get a handle on the best adaptive strategies?)</a:t>
            </a:r>
          </a:p>
          <a:p>
            <a:pPr>
              <a:buNone/>
            </a:pPr>
            <a:r>
              <a:rPr lang="en-US" sz="2000" dirty="0" smtClean="0"/>
              <a:t>	(A: LPs, of course.)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8630" y="1143000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[Dean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Goemans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Vondrák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371600" y="4267200"/>
            <a:ext cx="228600" cy="6096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52600" y="5257800"/>
            <a:ext cx="6956328" cy="400110"/>
          </a:xfrm>
          <a:prstGeom prst="rect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In fact, this non-adaptive </a:t>
            </a:r>
            <a:r>
              <a:rPr lang="en-US" sz="2000" dirty="0" err="1" smtClean="0">
                <a:solidFill>
                  <a:srgbClr val="002060"/>
                </a:solidFill>
              </a:rPr>
              <a:t>algo</a:t>
            </a:r>
            <a:r>
              <a:rPr lang="en-US" sz="2000" dirty="0" smtClean="0">
                <a:solidFill>
                  <a:srgbClr val="002060"/>
                </a:solidFill>
              </a:rPr>
              <a:t> is within O(1) of best adaptive </a:t>
            </a:r>
            <a:r>
              <a:rPr lang="en-US" sz="2000" dirty="0" err="1" smtClean="0">
                <a:solidFill>
                  <a:srgbClr val="002060"/>
                </a:solidFill>
              </a:rPr>
              <a:t>algo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959114"/>
            <a:ext cx="3755928" cy="646331"/>
          </a:xfrm>
          <a:prstGeom prst="rect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</a:rPr>
              <a:t>provided you first “truncate”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distribution of </a:t>
            </a:r>
            <a:r>
              <a:rPr lang="en-US" dirty="0" smtClean="0">
                <a:solidFill>
                  <a:srgbClr val="002060"/>
                </a:solidFill>
                <a:latin typeface="Calibri"/>
              </a:rPr>
              <a:t>S</a:t>
            </a:r>
            <a:r>
              <a:rPr lang="en-US" baseline="-25000" dirty="0" smtClean="0">
                <a:solidFill>
                  <a:srgbClr val="002060"/>
                </a:solidFill>
                <a:latin typeface="Calibri"/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to lie in [0,B]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6015335"/>
            <a:ext cx="6109301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O(1) approximation, also </a:t>
            </a:r>
            <a:r>
              <a:rPr lang="en-US" sz="2400" dirty="0" err="1" smtClean="0"/>
              <a:t>adaptivity</a:t>
            </a:r>
            <a:r>
              <a:rPr lang="en-US" sz="2400" dirty="0" smtClean="0"/>
              <a:t> gap of O(1).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extension: budgeted learning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2743200" y="2286000"/>
            <a:ext cx="5334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7400" y="14478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95400" y="2286000"/>
            <a:ext cx="5334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05600" y="2514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96000" y="16764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2514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53000" y="33528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81200" y="3276600"/>
            <a:ext cx="533400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3"/>
            <a:endCxn id="6" idx="7"/>
          </p:cNvCxnSpPr>
          <p:nvPr/>
        </p:nvCxnSpPr>
        <p:spPr>
          <a:xfrm rot="5400000">
            <a:off x="1712585" y="1941185"/>
            <a:ext cx="461030" cy="3848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4" idx="1"/>
          </p:cNvCxnSpPr>
          <p:nvPr/>
        </p:nvCxnSpPr>
        <p:spPr>
          <a:xfrm rot="16200000" flipH="1">
            <a:off x="2436485" y="1979285"/>
            <a:ext cx="461030" cy="3086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  <a:endCxn id="4" idx="2"/>
          </p:cNvCxnSpPr>
          <p:nvPr/>
        </p:nvCxnSpPr>
        <p:spPr>
          <a:xfrm>
            <a:off x="1828800" y="2552700"/>
            <a:ext cx="914400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5"/>
            <a:endCxn id="11" idx="1"/>
          </p:cNvCxnSpPr>
          <p:nvPr/>
        </p:nvCxnSpPr>
        <p:spPr>
          <a:xfrm rot="16200000" flipH="1">
            <a:off x="1598285" y="2893685"/>
            <a:ext cx="613430" cy="30863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11" idx="7"/>
          </p:cNvCxnSpPr>
          <p:nvPr/>
        </p:nvCxnSpPr>
        <p:spPr>
          <a:xfrm rot="5400000">
            <a:off x="2322185" y="2855585"/>
            <a:ext cx="613430" cy="38483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9632" y="2539584"/>
            <a:ext cx="1419070" cy="1004341"/>
          </a:xfrm>
          <a:custGeom>
            <a:avLst/>
            <a:gdLst>
              <a:gd name="connsiteX0" fmla="*/ 1419070 w 1419070"/>
              <a:gd name="connsiteY0" fmla="*/ 1004341 h 1004341"/>
              <a:gd name="connsiteX1" fmla="*/ 114925 w 1419070"/>
              <a:gd name="connsiteY1" fmla="*/ 179882 h 1004341"/>
              <a:gd name="connsiteX2" fmla="*/ 729522 w 1419070"/>
              <a:gd name="connsiteY2" fmla="*/ 0 h 100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9070" h="1004341">
                <a:moveTo>
                  <a:pt x="1419070" y="1004341"/>
                </a:moveTo>
                <a:cubicBezTo>
                  <a:pt x="824460" y="675806"/>
                  <a:pt x="229850" y="347272"/>
                  <a:pt x="114925" y="179882"/>
                </a:cubicBezTo>
                <a:cubicBezTo>
                  <a:pt x="0" y="12492"/>
                  <a:pt x="627089" y="2499"/>
                  <a:pt x="729522" y="0"/>
                </a:cubicBezTo>
              </a:path>
            </a:pathLst>
          </a:cu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885788" y="1981200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0.99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590800" y="191666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0.01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2038188" y="2526268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0.1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447800" y="2819400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0.9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857412" y="311253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</a:t>
            </a:r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1718872" y="3768777"/>
            <a:ext cx="1139252" cy="826958"/>
          </a:xfrm>
          <a:custGeom>
            <a:avLst/>
            <a:gdLst>
              <a:gd name="connsiteX0" fmla="*/ 709535 w 1139252"/>
              <a:gd name="connsiteY0" fmla="*/ 0 h 826958"/>
              <a:gd name="connsiteX1" fmla="*/ 1039318 w 1139252"/>
              <a:gd name="connsiteY1" fmla="*/ 659567 h 826958"/>
              <a:gd name="connsiteX2" fmla="*/ 109928 w 1139252"/>
              <a:gd name="connsiteY2" fmla="*/ 719528 h 826958"/>
              <a:gd name="connsiteX3" fmla="*/ 379751 w 1139252"/>
              <a:gd name="connsiteY3" fmla="*/ 14990 h 82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9252" h="826958">
                <a:moveTo>
                  <a:pt x="709535" y="0"/>
                </a:moveTo>
                <a:cubicBezTo>
                  <a:pt x="924393" y="269823"/>
                  <a:pt x="1139252" y="539646"/>
                  <a:pt x="1039318" y="659567"/>
                </a:cubicBezTo>
                <a:cubicBezTo>
                  <a:pt x="939384" y="779488"/>
                  <a:pt x="219856" y="826958"/>
                  <a:pt x="109928" y="719528"/>
                </a:cubicBezTo>
                <a:cubicBezTo>
                  <a:pt x="0" y="612099"/>
                  <a:pt x="189875" y="313544"/>
                  <a:pt x="379751" y="14990"/>
                </a:cubicBezTo>
              </a:path>
            </a:pathLst>
          </a:cu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038188" y="41910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647788" y="28956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1.0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095896" y="1535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$1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95400" y="2362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$1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43200" y="23622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$10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19696" y="3364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$0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6096000" y="33528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7239000" y="3276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49" name="Straight Arrow Connector 48"/>
          <p:cNvCxnSpPr>
            <a:stCxn id="8" idx="3"/>
            <a:endCxn id="9" idx="7"/>
          </p:cNvCxnSpPr>
          <p:nvPr/>
        </p:nvCxnSpPr>
        <p:spPr>
          <a:xfrm rot="5400000">
            <a:off x="5827385" y="22459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219700" y="3086100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438900" y="3086100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5"/>
            <a:endCxn id="48" idx="1"/>
          </p:cNvCxnSpPr>
          <p:nvPr/>
        </p:nvCxnSpPr>
        <p:spPr>
          <a:xfrm rot="16200000" flipH="1">
            <a:off x="7046585" y="3084185"/>
            <a:ext cx="384830" cy="1562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5"/>
            <a:endCxn id="47" idx="1"/>
          </p:cNvCxnSpPr>
          <p:nvPr/>
        </p:nvCxnSpPr>
        <p:spPr>
          <a:xfrm rot="16200000" flipH="1">
            <a:off x="5827385" y="30841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5"/>
            <a:endCxn id="7" idx="1"/>
          </p:cNvCxnSpPr>
          <p:nvPr/>
        </p:nvCxnSpPr>
        <p:spPr>
          <a:xfrm rot="16200000" flipH="1">
            <a:off x="6436985" y="22459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5400000">
            <a:off x="6205702" y="4157498"/>
            <a:ext cx="702436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… 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715000" y="21452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½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705600" y="21336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½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29200" y="29072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2/3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587527" y="3059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1/3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248400" y="289560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1/3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87727" y="29072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2/3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72200" y="17526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$½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70508" y="2602468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$2/3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689708" y="25908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37108" y="34290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$3/4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80108" y="34290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$1/2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223108" y="33528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$1/4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866197" y="5486400"/>
            <a:ext cx="6293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that chain’s token moves according to the probability distribution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3400" y="5181600"/>
            <a:ext cx="4552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At each step, choose one of the Markov chains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70797" y="5867400"/>
            <a:ext cx="4855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after k steps, look at the states your tokens are 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52600" y="6183868"/>
            <a:ext cx="5169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get the highest payoff among all those states’ payoffs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045" y="1371600"/>
            <a:ext cx="53675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524000"/>
            <a:ext cx="611631" cy="6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53675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C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71676E-6 L -0.11233 0.11653 " pathEditMode="relative" rAng="0" ptsTypes="AA">
                                      <p:cBhvr>
                                        <p:cTn id="1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4624E-7 L 0.06666 0.11075 " pathEditMode="relative" rAng="0" ptsTypes="AA">
                                      <p:cBhvr>
                                        <p:cTn id="1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555 L 0.14132 -2.77457E-6 " pathEditMode="relative" rAng="0" ptsTypes="AA">
                                      <p:cBhvr>
                                        <p:cTn id="1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2" grpId="0" animBg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1"/>
      <p:bldP spid="38" grpId="2"/>
      <p:bldP spid="39" grpId="0" animBg="1"/>
      <p:bldP spid="40" grpId="0"/>
      <p:bldP spid="40" grpId="1"/>
      <p:bldP spid="41" grpId="0"/>
      <p:bldP spid="41" grpId="1"/>
      <p:bldP spid="42" grpId="0"/>
      <p:bldP spid="44" grpId="0"/>
      <p:bldP spid="45" grpId="0"/>
      <p:bldP spid="46" grpId="0"/>
      <p:bldP spid="47" grpId="0" animBg="1"/>
      <p:bldP spid="48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55" grpId="0"/>
      <p:bldP spid="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extension: budgeted learning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2743200" y="2286000"/>
            <a:ext cx="5334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7400" y="1447800"/>
            <a:ext cx="53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95400" y="2286000"/>
            <a:ext cx="5334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05600" y="2514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96000" y="16764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86400" y="2514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53000" y="33528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81200" y="3276600"/>
            <a:ext cx="533400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3"/>
            <a:endCxn id="6" idx="7"/>
          </p:cNvCxnSpPr>
          <p:nvPr/>
        </p:nvCxnSpPr>
        <p:spPr>
          <a:xfrm rot="5400000">
            <a:off x="1712585" y="1941185"/>
            <a:ext cx="461030" cy="3848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4" idx="1"/>
          </p:cNvCxnSpPr>
          <p:nvPr/>
        </p:nvCxnSpPr>
        <p:spPr>
          <a:xfrm rot="16200000" flipH="1">
            <a:off x="2436485" y="1979285"/>
            <a:ext cx="461030" cy="30863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  <a:endCxn id="4" idx="2"/>
          </p:cNvCxnSpPr>
          <p:nvPr/>
        </p:nvCxnSpPr>
        <p:spPr>
          <a:xfrm>
            <a:off x="1828800" y="2552700"/>
            <a:ext cx="914400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5"/>
            <a:endCxn id="11" idx="1"/>
          </p:cNvCxnSpPr>
          <p:nvPr/>
        </p:nvCxnSpPr>
        <p:spPr>
          <a:xfrm rot="16200000" flipH="1">
            <a:off x="1598285" y="2893685"/>
            <a:ext cx="613430" cy="30863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11" idx="7"/>
          </p:cNvCxnSpPr>
          <p:nvPr/>
        </p:nvCxnSpPr>
        <p:spPr>
          <a:xfrm rot="5400000">
            <a:off x="2322185" y="2855585"/>
            <a:ext cx="613430" cy="38483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9632" y="2539584"/>
            <a:ext cx="1419070" cy="1004341"/>
          </a:xfrm>
          <a:custGeom>
            <a:avLst/>
            <a:gdLst>
              <a:gd name="connsiteX0" fmla="*/ 1419070 w 1419070"/>
              <a:gd name="connsiteY0" fmla="*/ 1004341 h 1004341"/>
              <a:gd name="connsiteX1" fmla="*/ 114925 w 1419070"/>
              <a:gd name="connsiteY1" fmla="*/ 179882 h 1004341"/>
              <a:gd name="connsiteX2" fmla="*/ 729522 w 1419070"/>
              <a:gd name="connsiteY2" fmla="*/ 0 h 100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9070" h="1004341">
                <a:moveTo>
                  <a:pt x="1419070" y="1004341"/>
                </a:moveTo>
                <a:cubicBezTo>
                  <a:pt x="824460" y="675806"/>
                  <a:pt x="229850" y="347272"/>
                  <a:pt x="114925" y="179882"/>
                </a:cubicBezTo>
                <a:cubicBezTo>
                  <a:pt x="0" y="12492"/>
                  <a:pt x="627089" y="2499"/>
                  <a:pt x="729522" y="0"/>
                </a:cubicBezTo>
              </a:path>
            </a:pathLst>
          </a:cu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885788" y="1981200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0.99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90800" y="191666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0.01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38188" y="2526268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0.1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47800" y="2819400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2">
                    <a:lumMod val="75000"/>
                  </a:schemeClr>
                </a:solidFill>
              </a:rPr>
              <a:t>0.9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7412" y="311253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0.4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1718872" y="3768777"/>
            <a:ext cx="1139252" cy="826958"/>
          </a:xfrm>
          <a:custGeom>
            <a:avLst/>
            <a:gdLst>
              <a:gd name="connsiteX0" fmla="*/ 709535 w 1139252"/>
              <a:gd name="connsiteY0" fmla="*/ 0 h 826958"/>
              <a:gd name="connsiteX1" fmla="*/ 1039318 w 1139252"/>
              <a:gd name="connsiteY1" fmla="*/ 659567 h 826958"/>
              <a:gd name="connsiteX2" fmla="*/ 109928 w 1139252"/>
              <a:gd name="connsiteY2" fmla="*/ 719528 h 826958"/>
              <a:gd name="connsiteX3" fmla="*/ 379751 w 1139252"/>
              <a:gd name="connsiteY3" fmla="*/ 14990 h 82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9252" h="826958">
                <a:moveTo>
                  <a:pt x="709535" y="0"/>
                </a:moveTo>
                <a:cubicBezTo>
                  <a:pt x="924393" y="269823"/>
                  <a:pt x="1139252" y="539646"/>
                  <a:pt x="1039318" y="659567"/>
                </a:cubicBezTo>
                <a:cubicBezTo>
                  <a:pt x="939384" y="779488"/>
                  <a:pt x="219856" y="826958"/>
                  <a:pt x="109928" y="719528"/>
                </a:cubicBezTo>
                <a:cubicBezTo>
                  <a:pt x="0" y="612099"/>
                  <a:pt x="189875" y="313544"/>
                  <a:pt x="379751" y="14990"/>
                </a:cubicBezTo>
              </a:path>
            </a:pathLst>
          </a:cu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038188" y="41910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0.6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47788" y="28956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2">
                    <a:lumMod val="75000"/>
                  </a:schemeClr>
                </a:solidFill>
              </a:rPr>
              <a:t>1.0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95896" y="1535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$1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95400" y="2362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$1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43200" y="23622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$10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19696" y="3364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$0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6096000" y="33528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7239000" y="3276600"/>
            <a:ext cx="533400" cy="533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49" name="Straight Arrow Connector 48"/>
          <p:cNvCxnSpPr>
            <a:stCxn id="8" idx="3"/>
            <a:endCxn id="9" idx="7"/>
          </p:cNvCxnSpPr>
          <p:nvPr/>
        </p:nvCxnSpPr>
        <p:spPr>
          <a:xfrm rot="5400000">
            <a:off x="5827385" y="22459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5219700" y="3086100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6438900" y="3086100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5"/>
            <a:endCxn id="48" idx="1"/>
          </p:cNvCxnSpPr>
          <p:nvPr/>
        </p:nvCxnSpPr>
        <p:spPr>
          <a:xfrm rot="16200000" flipH="1">
            <a:off x="7046585" y="3084185"/>
            <a:ext cx="384830" cy="1562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5"/>
            <a:endCxn id="47" idx="1"/>
          </p:cNvCxnSpPr>
          <p:nvPr/>
        </p:nvCxnSpPr>
        <p:spPr>
          <a:xfrm rot="16200000" flipH="1">
            <a:off x="5827385" y="30841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8" idx="5"/>
            <a:endCxn id="7" idx="1"/>
          </p:cNvCxnSpPr>
          <p:nvPr/>
        </p:nvCxnSpPr>
        <p:spPr>
          <a:xfrm rot="16200000" flipH="1">
            <a:off x="6436985" y="2245985"/>
            <a:ext cx="461030" cy="23243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5400000">
            <a:off x="6205702" y="4157498"/>
            <a:ext cx="702436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… 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715000" y="21452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½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705600" y="21336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½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29200" y="29072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2/3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587527" y="3059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1/3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248400" y="289560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1/3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87727" y="29072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2/3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72200" y="17526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$½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470508" y="2602468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$2/3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689708" y="25908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937108" y="34290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$3/4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80108" y="34290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$1/2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223108" y="335280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$1/4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3400" y="5553670"/>
            <a:ext cx="8047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Lots of machine learning work, approx </a:t>
            </a:r>
            <a:r>
              <a:rPr lang="en-US" dirty="0" err="1" smtClean="0"/>
              <a:t>algos</a:t>
            </a:r>
            <a:r>
              <a:rPr lang="en-US" dirty="0" smtClean="0"/>
              <a:t> work very recent, v. interesting</a:t>
            </a:r>
          </a:p>
          <a:p>
            <a:r>
              <a:rPr lang="en-US" dirty="0" smtClean="0"/>
              <a:t>O(1)-approx: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Guha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Munagala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Goel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Khanna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Null]</a:t>
            </a:r>
            <a:r>
              <a:rPr lang="en-US" dirty="0" smtClean="0"/>
              <a:t>  for martingale case, non-adaptive</a:t>
            </a:r>
          </a:p>
          <a:p>
            <a:r>
              <a:rPr lang="en-US" dirty="0" smtClean="0"/>
              <a:t>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[G.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Krishnaswamy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Molinaro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Ravi] </a:t>
            </a:r>
            <a:r>
              <a:rPr lang="en-US" dirty="0" smtClean="0"/>
              <a:t>for non-martingale case, need </a:t>
            </a:r>
            <a:r>
              <a:rPr lang="en-US" dirty="0" err="1" smtClean="0"/>
              <a:t>adaptivity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533400" y="5105400"/>
            <a:ext cx="48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you can play for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steps, what is the best policy?</a:t>
            </a:r>
            <a:endParaRPr lang="en-US" dirty="0"/>
          </a:p>
        </p:txBody>
      </p:sp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05039"/>
            <a:ext cx="53675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5969" y="2286000"/>
            <a:ext cx="611631" cy="6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extensions and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stochastic packing problems: budgeted learning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1600" dirty="0" smtClean="0"/>
              <a:t>a set of state machines, which evolve each time you probe them</a:t>
            </a:r>
          </a:p>
          <a:p>
            <a:pPr lvl="1"/>
            <a:r>
              <a:rPr lang="en-US" sz="1600" dirty="0" smtClean="0"/>
              <a:t>after k probes, get reward associated with the best state </a:t>
            </a:r>
          </a:p>
          <a:p>
            <a:pPr lvl="1"/>
            <a:r>
              <a:rPr lang="en-US" sz="1600" dirty="0" smtClean="0"/>
              <a:t>satisfy a martingale condition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Guha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Muhagala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Goel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Khanna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Null] </a:t>
            </a:r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stochastic knapsacks where rewards are correlated with sizes</a:t>
            </a:r>
          </a:p>
          <a:p>
            <a:pPr lvl="1"/>
            <a:r>
              <a:rPr lang="en-US" sz="1600" dirty="0" smtClean="0"/>
              <a:t>or can cancel jobs part way: O(1) approx 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[G.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Krishnaswamy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Molinaro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Ravi]</a:t>
            </a:r>
          </a:p>
          <a:p>
            <a:pPr lvl="1"/>
            <a:r>
              <a:rPr lang="en-US" sz="1600" dirty="0" smtClean="0"/>
              <a:t>these ideas extend to non-martingale budgeted learning.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stochastic orienteering </a:t>
            </a:r>
          </a:p>
          <a:p>
            <a:pPr lvl="1"/>
            <a:r>
              <a:rPr lang="en-US" sz="1600" dirty="0" smtClean="0"/>
              <a:t>“how to run your chores and not be late for dinner, if all you know is the distribution</a:t>
            </a:r>
            <a:br>
              <a:rPr lang="en-US" sz="1600" dirty="0" smtClean="0"/>
            </a:br>
            <a:r>
              <a:rPr lang="en-US" sz="1600" dirty="0" smtClean="0"/>
              <a:t>	of each chore’s length”: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Guha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Munagala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G.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Krishnaswamy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Molinaro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Nagarajan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Ravi]</a:t>
            </a:r>
          </a:p>
          <a:p>
            <a:endParaRPr lang="en-US" sz="2000" dirty="0" smtClean="0"/>
          </a:p>
          <a:p>
            <a:r>
              <a:rPr lang="en-US" sz="2000" dirty="0" smtClean="0"/>
              <a:t>stochastic covering problems: set cover/</a:t>
            </a:r>
            <a:r>
              <a:rPr lang="en-US" sz="2000" dirty="0" err="1" smtClean="0"/>
              <a:t>submodular</a:t>
            </a:r>
            <a:r>
              <a:rPr lang="en-US" sz="2000" dirty="0" smtClean="0"/>
              <a:t> maximization/TSP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        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Goemans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Vondrak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Asadpour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Oveis-Gharan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Saberi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G.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Nagarajan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 Ravi]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0574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❶stochastic optimization online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6171" y="4114800"/>
            <a:ext cx="6472029" cy="1323439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the worst-case setting is sometimes too pessimistic</a:t>
            </a:r>
          </a:p>
          <a:p>
            <a:pPr algn="r"/>
            <a:endParaRPr lang="en-US" sz="2000" dirty="0" smtClean="0">
              <a:solidFill>
                <a:srgbClr val="C00000"/>
              </a:solidFill>
            </a:endParaRPr>
          </a:p>
          <a:p>
            <a:pPr algn="r"/>
            <a:r>
              <a:rPr lang="en-US" sz="2000" dirty="0" smtClean="0">
                <a:solidFill>
                  <a:srgbClr val="0070C0"/>
                </a:solidFill>
              </a:rPr>
              <a:t>so if we know that the “adversary” is just a stochastic process,</a:t>
            </a:r>
            <a:br>
              <a:rPr lang="en-US" sz="2000" dirty="0" smtClean="0">
                <a:solidFill>
                  <a:srgbClr val="0070C0"/>
                </a:solidFill>
              </a:rPr>
            </a:br>
            <a:r>
              <a:rPr lang="en-US" sz="2000" dirty="0" smtClean="0">
                <a:solidFill>
                  <a:srgbClr val="0070C0"/>
                </a:solidFill>
              </a:rPr>
              <a:t>things should be easier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200" y="260098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(weakening the adversary)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7098" y="5562600"/>
            <a:ext cx="5533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[E.g., Karp’s algorithm for stochastic geometric TSP]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Steiner tree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38862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Input</a:t>
            </a:r>
            <a:r>
              <a:rPr lang="en-US" sz="2000" dirty="0" smtClean="0"/>
              <a:t>: a metric space</a:t>
            </a:r>
          </a:p>
          <a:p>
            <a:pPr>
              <a:buNone/>
            </a:pPr>
            <a:r>
              <a:rPr lang="en-US" sz="2000" dirty="0" smtClean="0"/>
              <a:t>	a root vertex </a:t>
            </a:r>
            <a:r>
              <a:rPr lang="en-US" sz="2000" dirty="0" smtClean="0">
                <a:solidFill>
                  <a:srgbClr val="00B050"/>
                </a:solidFill>
              </a:rPr>
              <a:t>r</a:t>
            </a:r>
          </a:p>
          <a:p>
            <a:pPr>
              <a:buNone/>
            </a:pPr>
            <a:r>
              <a:rPr lang="en-US" sz="2000" dirty="0" smtClean="0"/>
              <a:t>	a subset </a:t>
            </a:r>
            <a:r>
              <a:rPr lang="en-US" sz="2000" dirty="0" smtClean="0">
                <a:solidFill>
                  <a:srgbClr val="0070C0"/>
                </a:solidFill>
              </a:rPr>
              <a:t>R of terminals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Output</a:t>
            </a:r>
            <a:r>
              <a:rPr lang="en-US" sz="2000" dirty="0" smtClean="0"/>
              <a:t>: a tree </a:t>
            </a:r>
            <a:r>
              <a:rPr lang="en-US" sz="2000" dirty="0" smtClean="0">
                <a:solidFill>
                  <a:srgbClr val="0070C0"/>
                </a:solidFill>
              </a:rPr>
              <a:t>T connecting R to </a:t>
            </a:r>
            <a:r>
              <a:rPr lang="en-US" sz="2000" dirty="0" smtClean="0">
                <a:solidFill>
                  <a:srgbClr val="00B050"/>
                </a:solidFill>
              </a:rPr>
              <a:t>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of minimum length/cost.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Facts</a:t>
            </a:r>
            <a:r>
              <a:rPr lang="en-US" sz="2000" dirty="0" smtClean="0"/>
              <a:t>: NP-hard and APX-hard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1800" dirty="0" smtClean="0"/>
              <a:t>MST is a 2-approximation	    </a:t>
            </a:r>
            <a:br>
              <a:rPr lang="en-US" sz="1800" dirty="0" smtClean="0"/>
            </a:br>
            <a:r>
              <a:rPr lang="en-US" sz="1800" dirty="0" smtClean="0"/>
              <a:t>   </a:t>
            </a:r>
            <a:r>
              <a:rPr lang="en-US" sz="1800" dirty="0" smtClean="0">
                <a:solidFill>
                  <a:srgbClr val="0070C0"/>
                </a:solidFill>
              </a:rPr>
              <a:t>cost(MST(R </a:t>
            </a:r>
            <a:r>
              <a:rPr lang="en-US" sz="1800" dirty="0" smtClean="0">
                <a:solidFill>
                  <a:srgbClr val="0070C0"/>
                </a:solidFill>
                <a:latin typeface="cmsy10"/>
              </a:rPr>
              <a:t>[</a:t>
            </a:r>
            <a:r>
              <a:rPr lang="en-US" sz="1800" dirty="0" smtClean="0">
                <a:solidFill>
                  <a:srgbClr val="0070C0"/>
                </a:solidFill>
              </a:rPr>
              <a:t> r)) ≤</a:t>
            </a:r>
            <a:r>
              <a:rPr lang="en-US" sz="1800" dirty="0" smtClean="0">
                <a:solidFill>
                  <a:srgbClr val="0070C0"/>
                </a:solidFill>
                <a:latin typeface="Calibri"/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2 OPT(R)</a:t>
            </a:r>
          </a:p>
          <a:p>
            <a:pPr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Byrka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et al. STOC ’10]</a:t>
            </a:r>
            <a:r>
              <a:rPr lang="en-US" sz="1800" dirty="0" smtClean="0"/>
              <a:t> give a </a:t>
            </a:r>
            <a:br>
              <a:rPr lang="en-US" sz="1800" dirty="0" smtClean="0"/>
            </a:br>
            <a:r>
              <a:rPr lang="en-US" sz="1800" dirty="0" smtClean="0"/>
              <a:t>   1.39-approximation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391400" y="2438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4864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638800" y="4419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7848600" y="3429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400800" y="3581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553200" y="4572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553200" y="3124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543800" y="4953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66294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8153400" y="3733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77724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6248400" y="4343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7086600" y="3048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7696200" y="3886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6934200" y="4876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5943600" y="2590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391400" y="3048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6019800" y="4876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55626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7315200" y="4038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6553200" y="5257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6019800" y="3657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Oval 38"/>
          <p:cNvSpPr>
            <a:spLocks noChangeArrowheads="1"/>
          </p:cNvSpPr>
          <p:nvPr/>
        </p:nvSpPr>
        <p:spPr bwMode="auto">
          <a:xfrm>
            <a:off x="67818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6096000" y="3048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6629400" y="4038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5562600" y="5257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5334000" y="4114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54" name="Straight Connector 53"/>
          <p:cNvCxnSpPr>
            <a:stCxn id="24" idx="4"/>
            <a:endCxn id="41" idx="1"/>
          </p:cNvCxnSpPr>
          <p:nvPr/>
        </p:nvCxnSpPr>
        <p:spPr>
          <a:xfrm rot="16200000" flipH="1">
            <a:off x="5905500" y="2857500"/>
            <a:ext cx="327118" cy="98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1" idx="6"/>
            <a:endCxn id="11" idx="2"/>
          </p:cNvCxnSpPr>
          <p:nvPr/>
        </p:nvCxnSpPr>
        <p:spPr>
          <a:xfrm>
            <a:off x="6248400" y="3124200"/>
            <a:ext cx="3048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1" idx="7"/>
            <a:endCxn id="38" idx="3"/>
          </p:cNvCxnSpPr>
          <p:nvPr/>
        </p:nvCxnSpPr>
        <p:spPr>
          <a:xfrm rot="5400000" flipH="1" flipV="1">
            <a:off x="6683282" y="3025682"/>
            <a:ext cx="120836" cy="1208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8" idx="6"/>
            <a:endCxn id="21" idx="1"/>
          </p:cNvCxnSpPr>
          <p:nvPr/>
        </p:nvCxnSpPr>
        <p:spPr>
          <a:xfrm>
            <a:off x="6934200" y="2971800"/>
            <a:ext cx="174718" cy="98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1" idx="4"/>
            <a:endCxn id="9" idx="7"/>
          </p:cNvCxnSpPr>
          <p:nvPr/>
        </p:nvCxnSpPr>
        <p:spPr>
          <a:xfrm rot="5400000">
            <a:off x="6416582" y="3390900"/>
            <a:ext cx="327118" cy="98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7" idx="6"/>
            <a:endCxn id="9" idx="2"/>
          </p:cNvCxnSpPr>
          <p:nvPr/>
        </p:nvCxnSpPr>
        <p:spPr>
          <a:xfrm flipV="1">
            <a:off x="6172200" y="3657600"/>
            <a:ext cx="2286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9" idx="6"/>
            <a:endCxn id="27" idx="2"/>
          </p:cNvCxnSpPr>
          <p:nvPr/>
        </p:nvCxnSpPr>
        <p:spPr>
          <a:xfrm flipV="1">
            <a:off x="6553200" y="3581400"/>
            <a:ext cx="3048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7" idx="5"/>
            <a:endCxn id="32" idx="1"/>
          </p:cNvCxnSpPr>
          <p:nvPr/>
        </p:nvCxnSpPr>
        <p:spPr>
          <a:xfrm rot="16200000" flipH="1">
            <a:off x="6949982" y="3673382"/>
            <a:ext cx="425636" cy="3494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9" idx="4"/>
            <a:endCxn id="20" idx="0"/>
          </p:cNvCxnSpPr>
          <p:nvPr/>
        </p:nvCxnSpPr>
        <p:spPr>
          <a:xfrm rot="5400000">
            <a:off x="6096000" y="3962400"/>
            <a:ext cx="609600" cy="152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20" idx="2"/>
            <a:endCxn id="6" idx="6"/>
          </p:cNvCxnSpPr>
          <p:nvPr/>
        </p:nvCxnSpPr>
        <p:spPr>
          <a:xfrm rot="10800000" flipV="1">
            <a:off x="5791200" y="4419600"/>
            <a:ext cx="4572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0" idx="1"/>
            <a:endCxn id="20" idx="5"/>
          </p:cNvCxnSpPr>
          <p:nvPr/>
        </p:nvCxnSpPr>
        <p:spPr>
          <a:xfrm rot="16200000" flipV="1">
            <a:off x="6416582" y="4435382"/>
            <a:ext cx="120836" cy="197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38"/>
          <p:cNvSpPr>
            <a:spLocks noChangeArrowheads="1"/>
          </p:cNvSpPr>
          <p:nvPr/>
        </p:nvSpPr>
        <p:spPr bwMode="auto">
          <a:xfrm>
            <a:off x="5715000" y="3505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4" name="Straight Connector 83"/>
          <p:cNvCxnSpPr>
            <a:stCxn id="41" idx="3"/>
            <a:endCxn id="83" idx="7"/>
          </p:cNvCxnSpPr>
          <p:nvPr/>
        </p:nvCxnSpPr>
        <p:spPr>
          <a:xfrm rot="5400000">
            <a:off x="5806982" y="3216182"/>
            <a:ext cx="349436" cy="2732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online greedy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Imase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Waxman ’91] </a:t>
            </a:r>
            <a:r>
              <a:rPr lang="en-US" sz="2400" dirty="0" smtClean="0"/>
              <a:t>in the standard online setting, the greedy algorithm is </a:t>
            </a:r>
            <a:r>
              <a:rPr lang="en-US" sz="2400" dirty="0" smtClean="0">
                <a:solidFill>
                  <a:srgbClr val="00B050"/>
                </a:solidFill>
              </a:rPr>
              <a:t>O(log k)</a:t>
            </a:r>
            <a:r>
              <a:rPr lang="en-US" sz="2400" dirty="0" smtClean="0"/>
              <a:t> competitive for sequences of length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and this is tight.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grpSp>
        <p:nvGrpSpPr>
          <p:cNvPr id="363" name="Group 362"/>
          <p:cNvGrpSpPr/>
          <p:nvPr/>
        </p:nvGrpSpPr>
        <p:grpSpPr>
          <a:xfrm>
            <a:off x="2786347" y="3627662"/>
            <a:ext cx="3157253" cy="2392138"/>
            <a:chOff x="2786347" y="3627662"/>
            <a:chExt cx="3157253" cy="2392138"/>
          </a:xfrm>
        </p:grpSpPr>
        <p:sp>
          <p:nvSpPr>
            <p:cNvPr id="3278" name="Line 206"/>
            <p:cNvSpPr>
              <a:spLocks noChangeShapeType="1"/>
            </p:cNvSpPr>
            <p:nvPr/>
          </p:nvSpPr>
          <p:spPr bwMode="auto">
            <a:xfrm>
              <a:off x="3925954" y="3680667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" name="Line 207"/>
            <p:cNvSpPr>
              <a:spLocks noChangeShapeType="1"/>
            </p:cNvSpPr>
            <p:nvPr/>
          </p:nvSpPr>
          <p:spPr bwMode="auto">
            <a:xfrm>
              <a:off x="3929411" y="3684124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" name="Line 208"/>
            <p:cNvSpPr>
              <a:spLocks noChangeShapeType="1"/>
            </p:cNvSpPr>
            <p:nvPr/>
          </p:nvSpPr>
          <p:spPr bwMode="auto">
            <a:xfrm>
              <a:off x="3930563" y="3687581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" name="Freeform 209"/>
            <p:cNvSpPr>
              <a:spLocks/>
            </p:cNvSpPr>
            <p:nvPr/>
          </p:nvSpPr>
          <p:spPr bwMode="auto">
            <a:xfrm>
              <a:off x="3259935" y="5101431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2" name="Line 210"/>
            <p:cNvSpPr>
              <a:spLocks noChangeShapeType="1"/>
            </p:cNvSpPr>
            <p:nvPr/>
          </p:nvSpPr>
          <p:spPr bwMode="auto">
            <a:xfrm flipH="1">
              <a:off x="3291047" y="5117563"/>
              <a:ext cx="2305" cy="80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3" name="Line 211"/>
            <p:cNvSpPr>
              <a:spLocks noChangeShapeType="1"/>
            </p:cNvSpPr>
            <p:nvPr/>
          </p:nvSpPr>
          <p:spPr bwMode="auto">
            <a:xfrm flipH="1">
              <a:off x="3287590" y="5125629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4" name="Line 212"/>
            <p:cNvSpPr>
              <a:spLocks noChangeShapeType="1"/>
            </p:cNvSpPr>
            <p:nvPr/>
          </p:nvSpPr>
          <p:spPr bwMode="auto">
            <a:xfrm flipH="1">
              <a:off x="3280676" y="5129086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5" name="Line 213"/>
            <p:cNvSpPr>
              <a:spLocks noChangeShapeType="1"/>
            </p:cNvSpPr>
            <p:nvPr/>
          </p:nvSpPr>
          <p:spPr bwMode="auto">
            <a:xfrm flipH="1">
              <a:off x="3272610" y="5133695"/>
              <a:ext cx="8066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6" name="Line 214"/>
            <p:cNvSpPr>
              <a:spLocks noChangeShapeType="1"/>
            </p:cNvSpPr>
            <p:nvPr/>
          </p:nvSpPr>
          <p:spPr bwMode="auto">
            <a:xfrm flipH="1" flipV="1">
              <a:off x="3269153" y="5131390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7" name="Line 215"/>
            <p:cNvSpPr>
              <a:spLocks noChangeShapeType="1"/>
            </p:cNvSpPr>
            <p:nvPr/>
          </p:nvSpPr>
          <p:spPr bwMode="auto">
            <a:xfrm flipH="1" flipV="1">
              <a:off x="3264544" y="5129086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8" name="Line 216"/>
            <p:cNvSpPr>
              <a:spLocks noChangeShapeType="1"/>
            </p:cNvSpPr>
            <p:nvPr/>
          </p:nvSpPr>
          <p:spPr bwMode="auto">
            <a:xfrm flipH="1" flipV="1">
              <a:off x="3262240" y="5125629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9" name="Line 217"/>
            <p:cNvSpPr>
              <a:spLocks noChangeShapeType="1"/>
            </p:cNvSpPr>
            <p:nvPr/>
          </p:nvSpPr>
          <p:spPr bwMode="auto">
            <a:xfrm flipH="1" flipV="1">
              <a:off x="3259935" y="5117563"/>
              <a:ext cx="2305" cy="80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0" name="Line 218"/>
            <p:cNvSpPr>
              <a:spLocks noChangeShapeType="1"/>
            </p:cNvSpPr>
            <p:nvPr/>
          </p:nvSpPr>
          <p:spPr bwMode="auto">
            <a:xfrm flipV="1">
              <a:off x="3259935" y="5112954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1" name="Line 219"/>
            <p:cNvSpPr>
              <a:spLocks noChangeShapeType="1"/>
            </p:cNvSpPr>
            <p:nvPr/>
          </p:nvSpPr>
          <p:spPr bwMode="auto">
            <a:xfrm flipV="1">
              <a:off x="3261087" y="5109497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2" name="Line 220"/>
            <p:cNvSpPr>
              <a:spLocks noChangeShapeType="1"/>
            </p:cNvSpPr>
            <p:nvPr/>
          </p:nvSpPr>
          <p:spPr bwMode="auto">
            <a:xfrm flipV="1">
              <a:off x="3262240" y="5106040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3" name="Line 221"/>
            <p:cNvSpPr>
              <a:spLocks noChangeShapeType="1"/>
            </p:cNvSpPr>
            <p:nvPr/>
          </p:nvSpPr>
          <p:spPr bwMode="auto">
            <a:xfrm flipV="1">
              <a:off x="3264544" y="5103736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4" name="Line 222"/>
            <p:cNvSpPr>
              <a:spLocks noChangeShapeType="1"/>
            </p:cNvSpPr>
            <p:nvPr/>
          </p:nvSpPr>
          <p:spPr bwMode="auto">
            <a:xfrm flipV="1">
              <a:off x="3269153" y="5101431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5" name="Line 223"/>
            <p:cNvSpPr>
              <a:spLocks noChangeShapeType="1"/>
            </p:cNvSpPr>
            <p:nvPr/>
          </p:nvSpPr>
          <p:spPr bwMode="auto">
            <a:xfrm>
              <a:off x="3272610" y="5101431"/>
              <a:ext cx="8066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6" name="Line 224"/>
            <p:cNvSpPr>
              <a:spLocks noChangeShapeType="1"/>
            </p:cNvSpPr>
            <p:nvPr/>
          </p:nvSpPr>
          <p:spPr bwMode="auto">
            <a:xfrm>
              <a:off x="3280676" y="5101431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7" name="Line 225"/>
            <p:cNvSpPr>
              <a:spLocks noChangeShapeType="1"/>
            </p:cNvSpPr>
            <p:nvPr/>
          </p:nvSpPr>
          <p:spPr bwMode="auto">
            <a:xfrm>
              <a:off x="3287590" y="5106040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8" name="Line 226"/>
            <p:cNvSpPr>
              <a:spLocks noChangeShapeType="1"/>
            </p:cNvSpPr>
            <p:nvPr/>
          </p:nvSpPr>
          <p:spPr bwMode="auto">
            <a:xfrm>
              <a:off x="3291047" y="5109497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9" name="Line 227"/>
            <p:cNvSpPr>
              <a:spLocks noChangeShapeType="1"/>
            </p:cNvSpPr>
            <p:nvPr/>
          </p:nvSpPr>
          <p:spPr bwMode="auto">
            <a:xfrm>
              <a:off x="3292199" y="5112954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0" name="Freeform 228"/>
            <p:cNvSpPr>
              <a:spLocks/>
            </p:cNvSpPr>
            <p:nvPr/>
          </p:nvSpPr>
          <p:spPr bwMode="auto">
            <a:xfrm>
              <a:off x="3309483" y="4904391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1" name="Line 229"/>
            <p:cNvSpPr>
              <a:spLocks noChangeShapeType="1"/>
            </p:cNvSpPr>
            <p:nvPr/>
          </p:nvSpPr>
          <p:spPr bwMode="auto">
            <a:xfrm flipH="1">
              <a:off x="3341747" y="4920523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2" name="Line 230"/>
            <p:cNvSpPr>
              <a:spLocks noChangeShapeType="1"/>
            </p:cNvSpPr>
            <p:nvPr/>
          </p:nvSpPr>
          <p:spPr bwMode="auto">
            <a:xfrm flipH="1">
              <a:off x="3339442" y="4926284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3" name="Line 231"/>
            <p:cNvSpPr>
              <a:spLocks noChangeShapeType="1"/>
            </p:cNvSpPr>
            <p:nvPr/>
          </p:nvSpPr>
          <p:spPr bwMode="auto">
            <a:xfrm flipH="1">
              <a:off x="3335986" y="4930893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4" name="Line 232"/>
            <p:cNvSpPr>
              <a:spLocks noChangeShapeType="1"/>
            </p:cNvSpPr>
            <p:nvPr/>
          </p:nvSpPr>
          <p:spPr bwMode="auto">
            <a:xfrm flipH="1">
              <a:off x="3331376" y="4934350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5" name="Line 233"/>
            <p:cNvSpPr>
              <a:spLocks noChangeShapeType="1"/>
            </p:cNvSpPr>
            <p:nvPr/>
          </p:nvSpPr>
          <p:spPr bwMode="auto">
            <a:xfrm flipH="1">
              <a:off x="3325615" y="493665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6" name="Line 234"/>
            <p:cNvSpPr>
              <a:spLocks noChangeShapeType="1"/>
            </p:cNvSpPr>
            <p:nvPr/>
          </p:nvSpPr>
          <p:spPr bwMode="auto">
            <a:xfrm flipH="1" flipV="1">
              <a:off x="3319854" y="493665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" name="Line 235"/>
            <p:cNvSpPr>
              <a:spLocks noChangeShapeType="1"/>
            </p:cNvSpPr>
            <p:nvPr/>
          </p:nvSpPr>
          <p:spPr bwMode="auto">
            <a:xfrm flipH="1" flipV="1">
              <a:off x="3315245" y="4934350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" name="Line 236"/>
            <p:cNvSpPr>
              <a:spLocks noChangeShapeType="1"/>
            </p:cNvSpPr>
            <p:nvPr/>
          </p:nvSpPr>
          <p:spPr bwMode="auto">
            <a:xfrm flipH="1" flipV="1">
              <a:off x="3312940" y="4930893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9" name="Line 237"/>
            <p:cNvSpPr>
              <a:spLocks noChangeShapeType="1"/>
            </p:cNvSpPr>
            <p:nvPr/>
          </p:nvSpPr>
          <p:spPr bwMode="auto">
            <a:xfrm flipH="1" flipV="1">
              <a:off x="3310635" y="4926284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0" name="Line 238"/>
            <p:cNvSpPr>
              <a:spLocks noChangeShapeType="1"/>
            </p:cNvSpPr>
            <p:nvPr/>
          </p:nvSpPr>
          <p:spPr bwMode="auto">
            <a:xfrm flipH="1" flipV="1">
              <a:off x="3309483" y="4920523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1" name="Line 239"/>
            <p:cNvSpPr>
              <a:spLocks noChangeShapeType="1"/>
            </p:cNvSpPr>
            <p:nvPr/>
          </p:nvSpPr>
          <p:spPr bwMode="auto">
            <a:xfrm flipV="1">
              <a:off x="3309483" y="4914761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2" name="Line 240"/>
            <p:cNvSpPr>
              <a:spLocks noChangeShapeType="1"/>
            </p:cNvSpPr>
            <p:nvPr/>
          </p:nvSpPr>
          <p:spPr bwMode="auto">
            <a:xfrm flipV="1">
              <a:off x="3310635" y="4911304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3" name="Line 241"/>
            <p:cNvSpPr>
              <a:spLocks noChangeShapeType="1"/>
            </p:cNvSpPr>
            <p:nvPr/>
          </p:nvSpPr>
          <p:spPr bwMode="auto">
            <a:xfrm flipV="1">
              <a:off x="3312940" y="4907848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4" name="Line 242"/>
            <p:cNvSpPr>
              <a:spLocks noChangeShapeType="1"/>
            </p:cNvSpPr>
            <p:nvPr/>
          </p:nvSpPr>
          <p:spPr bwMode="auto">
            <a:xfrm flipV="1">
              <a:off x="3315245" y="4905543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5" name="Line 243"/>
            <p:cNvSpPr>
              <a:spLocks noChangeShapeType="1"/>
            </p:cNvSpPr>
            <p:nvPr/>
          </p:nvSpPr>
          <p:spPr bwMode="auto">
            <a:xfrm flipV="1">
              <a:off x="3319854" y="4904391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6" name="Line 244"/>
            <p:cNvSpPr>
              <a:spLocks noChangeShapeType="1"/>
            </p:cNvSpPr>
            <p:nvPr/>
          </p:nvSpPr>
          <p:spPr bwMode="auto">
            <a:xfrm>
              <a:off x="3325615" y="4904391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" name="Line 245"/>
            <p:cNvSpPr>
              <a:spLocks noChangeShapeType="1"/>
            </p:cNvSpPr>
            <p:nvPr/>
          </p:nvSpPr>
          <p:spPr bwMode="auto">
            <a:xfrm>
              <a:off x="3331376" y="4905543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" name="Line 246"/>
            <p:cNvSpPr>
              <a:spLocks noChangeShapeType="1"/>
            </p:cNvSpPr>
            <p:nvPr/>
          </p:nvSpPr>
          <p:spPr bwMode="auto">
            <a:xfrm>
              <a:off x="3335986" y="4907848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9" name="Line 247"/>
            <p:cNvSpPr>
              <a:spLocks noChangeShapeType="1"/>
            </p:cNvSpPr>
            <p:nvPr/>
          </p:nvSpPr>
          <p:spPr bwMode="auto">
            <a:xfrm>
              <a:off x="3339442" y="4911304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0" name="Line 248"/>
            <p:cNvSpPr>
              <a:spLocks noChangeShapeType="1"/>
            </p:cNvSpPr>
            <p:nvPr/>
          </p:nvSpPr>
          <p:spPr bwMode="auto">
            <a:xfrm>
              <a:off x="3341747" y="4914761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1" name="Freeform 249"/>
            <p:cNvSpPr>
              <a:spLocks/>
            </p:cNvSpPr>
            <p:nvPr/>
          </p:nvSpPr>
          <p:spPr bwMode="auto">
            <a:xfrm>
              <a:off x="3407427" y="5542755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2" name="Line 250"/>
            <p:cNvSpPr>
              <a:spLocks noChangeShapeType="1"/>
            </p:cNvSpPr>
            <p:nvPr/>
          </p:nvSpPr>
          <p:spPr bwMode="auto">
            <a:xfrm flipH="1">
              <a:off x="3439691" y="5560039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3" name="Line 251"/>
            <p:cNvSpPr>
              <a:spLocks noChangeShapeType="1"/>
            </p:cNvSpPr>
            <p:nvPr/>
          </p:nvSpPr>
          <p:spPr bwMode="auto">
            <a:xfrm flipH="1">
              <a:off x="3437386" y="5565801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4" name="Line 252"/>
            <p:cNvSpPr>
              <a:spLocks noChangeShapeType="1"/>
            </p:cNvSpPr>
            <p:nvPr/>
          </p:nvSpPr>
          <p:spPr bwMode="auto">
            <a:xfrm flipH="1">
              <a:off x="3433930" y="5569258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5" name="Line 253"/>
            <p:cNvSpPr>
              <a:spLocks noChangeShapeType="1"/>
            </p:cNvSpPr>
            <p:nvPr/>
          </p:nvSpPr>
          <p:spPr bwMode="auto">
            <a:xfrm flipH="1">
              <a:off x="3429320" y="5572714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6" name="Line 254"/>
            <p:cNvSpPr>
              <a:spLocks noChangeShapeType="1"/>
            </p:cNvSpPr>
            <p:nvPr/>
          </p:nvSpPr>
          <p:spPr bwMode="auto">
            <a:xfrm flipH="1">
              <a:off x="3423559" y="5575019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7" name="Line 255"/>
            <p:cNvSpPr>
              <a:spLocks noChangeShapeType="1"/>
            </p:cNvSpPr>
            <p:nvPr/>
          </p:nvSpPr>
          <p:spPr bwMode="auto">
            <a:xfrm flipH="1" flipV="1">
              <a:off x="3417798" y="5575019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" name="Line 256"/>
            <p:cNvSpPr>
              <a:spLocks noChangeShapeType="1"/>
            </p:cNvSpPr>
            <p:nvPr/>
          </p:nvSpPr>
          <p:spPr bwMode="auto">
            <a:xfrm flipH="1" flipV="1">
              <a:off x="3413189" y="5572714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9" name="Line 257"/>
            <p:cNvSpPr>
              <a:spLocks noChangeShapeType="1"/>
            </p:cNvSpPr>
            <p:nvPr/>
          </p:nvSpPr>
          <p:spPr bwMode="auto">
            <a:xfrm flipH="1" flipV="1">
              <a:off x="3410884" y="5569258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0" name="Line 258"/>
            <p:cNvSpPr>
              <a:spLocks noChangeShapeType="1"/>
            </p:cNvSpPr>
            <p:nvPr/>
          </p:nvSpPr>
          <p:spPr bwMode="auto">
            <a:xfrm flipH="1" flipV="1">
              <a:off x="3408579" y="5565801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1" name="Line 259"/>
            <p:cNvSpPr>
              <a:spLocks noChangeShapeType="1"/>
            </p:cNvSpPr>
            <p:nvPr/>
          </p:nvSpPr>
          <p:spPr bwMode="auto">
            <a:xfrm flipH="1" flipV="1">
              <a:off x="3407427" y="5560039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2" name="Line 260"/>
            <p:cNvSpPr>
              <a:spLocks noChangeShapeType="1"/>
            </p:cNvSpPr>
            <p:nvPr/>
          </p:nvSpPr>
          <p:spPr bwMode="auto">
            <a:xfrm flipV="1">
              <a:off x="3407427" y="5554278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3" name="Line 261"/>
            <p:cNvSpPr>
              <a:spLocks noChangeShapeType="1"/>
            </p:cNvSpPr>
            <p:nvPr/>
          </p:nvSpPr>
          <p:spPr bwMode="auto">
            <a:xfrm flipV="1">
              <a:off x="3408579" y="5549669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4" name="Line 262"/>
            <p:cNvSpPr>
              <a:spLocks noChangeShapeType="1"/>
            </p:cNvSpPr>
            <p:nvPr/>
          </p:nvSpPr>
          <p:spPr bwMode="auto">
            <a:xfrm flipV="1">
              <a:off x="3410884" y="5546212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5" name="Line 263"/>
            <p:cNvSpPr>
              <a:spLocks noChangeShapeType="1"/>
            </p:cNvSpPr>
            <p:nvPr/>
          </p:nvSpPr>
          <p:spPr bwMode="auto">
            <a:xfrm flipV="1">
              <a:off x="3413189" y="5543907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6" name="Line 264"/>
            <p:cNvSpPr>
              <a:spLocks noChangeShapeType="1"/>
            </p:cNvSpPr>
            <p:nvPr/>
          </p:nvSpPr>
          <p:spPr bwMode="auto">
            <a:xfrm flipV="1">
              <a:off x="3417798" y="554275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7" name="Line 265"/>
            <p:cNvSpPr>
              <a:spLocks noChangeShapeType="1"/>
            </p:cNvSpPr>
            <p:nvPr/>
          </p:nvSpPr>
          <p:spPr bwMode="auto">
            <a:xfrm>
              <a:off x="3423559" y="554275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8" name="Line 266"/>
            <p:cNvSpPr>
              <a:spLocks noChangeShapeType="1"/>
            </p:cNvSpPr>
            <p:nvPr/>
          </p:nvSpPr>
          <p:spPr bwMode="auto">
            <a:xfrm>
              <a:off x="3429320" y="5543907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9" name="Line 267"/>
            <p:cNvSpPr>
              <a:spLocks noChangeShapeType="1"/>
            </p:cNvSpPr>
            <p:nvPr/>
          </p:nvSpPr>
          <p:spPr bwMode="auto">
            <a:xfrm>
              <a:off x="3433930" y="5546212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0" name="Line 268"/>
            <p:cNvSpPr>
              <a:spLocks noChangeShapeType="1"/>
            </p:cNvSpPr>
            <p:nvPr/>
          </p:nvSpPr>
          <p:spPr bwMode="auto">
            <a:xfrm>
              <a:off x="3437386" y="5549669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1" name="Line 269"/>
            <p:cNvSpPr>
              <a:spLocks noChangeShapeType="1"/>
            </p:cNvSpPr>
            <p:nvPr/>
          </p:nvSpPr>
          <p:spPr bwMode="auto">
            <a:xfrm>
              <a:off x="3439691" y="5554278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2" name="Freeform 270"/>
            <p:cNvSpPr>
              <a:spLocks/>
            </p:cNvSpPr>
            <p:nvPr/>
          </p:nvSpPr>
          <p:spPr bwMode="auto">
            <a:xfrm>
              <a:off x="3750807" y="5248923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20" y="27"/>
                </a:cxn>
                <a:cxn ang="0">
                  <a:pos x="15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9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20" y="27"/>
                  </a:lnTo>
                  <a:lnTo>
                    <a:pt x="15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3" name="Line 271"/>
            <p:cNvSpPr>
              <a:spLocks noChangeShapeType="1"/>
            </p:cNvSpPr>
            <p:nvPr/>
          </p:nvSpPr>
          <p:spPr bwMode="auto">
            <a:xfrm flipH="1">
              <a:off x="3781919" y="5265055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4" name="Line 272"/>
            <p:cNvSpPr>
              <a:spLocks noChangeShapeType="1"/>
            </p:cNvSpPr>
            <p:nvPr/>
          </p:nvSpPr>
          <p:spPr bwMode="auto">
            <a:xfrm flipH="1">
              <a:off x="3779614" y="5270816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5" name="Line 273"/>
            <p:cNvSpPr>
              <a:spLocks noChangeShapeType="1"/>
            </p:cNvSpPr>
            <p:nvPr/>
          </p:nvSpPr>
          <p:spPr bwMode="auto">
            <a:xfrm flipH="1">
              <a:off x="3776157" y="5274273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6" name="Line 274"/>
            <p:cNvSpPr>
              <a:spLocks noChangeShapeType="1"/>
            </p:cNvSpPr>
            <p:nvPr/>
          </p:nvSpPr>
          <p:spPr bwMode="auto">
            <a:xfrm flipH="1">
              <a:off x="3773853" y="5277730"/>
              <a:ext cx="2305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7" name="Line 275"/>
            <p:cNvSpPr>
              <a:spLocks noChangeShapeType="1"/>
            </p:cNvSpPr>
            <p:nvPr/>
          </p:nvSpPr>
          <p:spPr bwMode="auto">
            <a:xfrm flipH="1">
              <a:off x="3768091" y="528003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8" name="Line 276"/>
            <p:cNvSpPr>
              <a:spLocks noChangeShapeType="1"/>
            </p:cNvSpPr>
            <p:nvPr/>
          </p:nvSpPr>
          <p:spPr bwMode="auto">
            <a:xfrm flipH="1">
              <a:off x="3763482" y="5281187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9" name="Line 277"/>
            <p:cNvSpPr>
              <a:spLocks noChangeShapeType="1"/>
            </p:cNvSpPr>
            <p:nvPr/>
          </p:nvSpPr>
          <p:spPr bwMode="auto">
            <a:xfrm flipH="1" flipV="1">
              <a:off x="3760025" y="5278882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0" name="Line 278"/>
            <p:cNvSpPr>
              <a:spLocks noChangeShapeType="1"/>
            </p:cNvSpPr>
            <p:nvPr/>
          </p:nvSpPr>
          <p:spPr bwMode="auto">
            <a:xfrm flipH="1" flipV="1">
              <a:off x="3755416" y="5276578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1" name="Line 279"/>
            <p:cNvSpPr>
              <a:spLocks noChangeShapeType="1"/>
            </p:cNvSpPr>
            <p:nvPr/>
          </p:nvSpPr>
          <p:spPr bwMode="auto">
            <a:xfrm flipH="1" flipV="1">
              <a:off x="3753112" y="5273121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2" name="Line 280"/>
            <p:cNvSpPr>
              <a:spLocks noChangeShapeType="1"/>
            </p:cNvSpPr>
            <p:nvPr/>
          </p:nvSpPr>
          <p:spPr bwMode="auto">
            <a:xfrm flipH="1" flipV="1">
              <a:off x="3751959" y="5269664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3" name="Line 281"/>
            <p:cNvSpPr>
              <a:spLocks noChangeShapeType="1"/>
            </p:cNvSpPr>
            <p:nvPr/>
          </p:nvSpPr>
          <p:spPr bwMode="auto">
            <a:xfrm flipH="1" flipV="1">
              <a:off x="3750807" y="5265055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4" name="Line 282"/>
            <p:cNvSpPr>
              <a:spLocks noChangeShapeType="1"/>
            </p:cNvSpPr>
            <p:nvPr/>
          </p:nvSpPr>
          <p:spPr bwMode="auto">
            <a:xfrm flipV="1">
              <a:off x="3750807" y="5256989"/>
              <a:ext cx="2305" cy="80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5" name="Line 283"/>
            <p:cNvSpPr>
              <a:spLocks noChangeShapeType="1"/>
            </p:cNvSpPr>
            <p:nvPr/>
          </p:nvSpPr>
          <p:spPr bwMode="auto">
            <a:xfrm flipV="1">
              <a:off x="3753112" y="5253532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6" name="Line 284"/>
            <p:cNvSpPr>
              <a:spLocks noChangeShapeType="1"/>
            </p:cNvSpPr>
            <p:nvPr/>
          </p:nvSpPr>
          <p:spPr bwMode="auto">
            <a:xfrm flipV="1">
              <a:off x="3755416" y="5251228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7" name="Line 285"/>
            <p:cNvSpPr>
              <a:spLocks noChangeShapeType="1"/>
            </p:cNvSpPr>
            <p:nvPr/>
          </p:nvSpPr>
          <p:spPr bwMode="auto">
            <a:xfrm flipV="1">
              <a:off x="3760025" y="5248923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8" name="Line 286"/>
            <p:cNvSpPr>
              <a:spLocks noChangeShapeType="1"/>
            </p:cNvSpPr>
            <p:nvPr/>
          </p:nvSpPr>
          <p:spPr bwMode="auto">
            <a:xfrm>
              <a:off x="3763482" y="5248923"/>
              <a:ext cx="9218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9" name="Line 287"/>
            <p:cNvSpPr>
              <a:spLocks noChangeShapeType="1"/>
            </p:cNvSpPr>
            <p:nvPr/>
          </p:nvSpPr>
          <p:spPr bwMode="auto">
            <a:xfrm>
              <a:off x="3772701" y="5248923"/>
              <a:ext cx="5761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0" name="Line 288"/>
            <p:cNvSpPr>
              <a:spLocks noChangeShapeType="1"/>
            </p:cNvSpPr>
            <p:nvPr/>
          </p:nvSpPr>
          <p:spPr bwMode="auto">
            <a:xfrm>
              <a:off x="3778462" y="5253532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1" name="Line 289"/>
            <p:cNvSpPr>
              <a:spLocks noChangeShapeType="1"/>
            </p:cNvSpPr>
            <p:nvPr/>
          </p:nvSpPr>
          <p:spPr bwMode="auto">
            <a:xfrm>
              <a:off x="3780767" y="5256989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2" name="Line 290"/>
            <p:cNvSpPr>
              <a:spLocks noChangeShapeType="1"/>
            </p:cNvSpPr>
            <p:nvPr/>
          </p:nvSpPr>
          <p:spPr bwMode="auto">
            <a:xfrm>
              <a:off x="3783071" y="5260446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3" name="Freeform 291"/>
            <p:cNvSpPr>
              <a:spLocks/>
            </p:cNvSpPr>
            <p:nvPr/>
          </p:nvSpPr>
          <p:spPr bwMode="auto">
            <a:xfrm>
              <a:off x="4193283" y="5542755"/>
              <a:ext cx="32264" cy="3341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5"/>
                </a:cxn>
                <a:cxn ang="0">
                  <a:pos x="27" y="20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3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</a:cxnLst>
              <a:rect l="0" t="0" r="r" b="b"/>
              <a:pathLst>
                <a:path w="28" h="29">
                  <a:moveTo>
                    <a:pt x="13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5"/>
                  </a:lnTo>
                  <a:lnTo>
                    <a:pt x="27" y="20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3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4" name="Line 292"/>
            <p:cNvSpPr>
              <a:spLocks noChangeShapeType="1"/>
            </p:cNvSpPr>
            <p:nvPr/>
          </p:nvSpPr>
          <p:spPr bwMode="auto">
            <a:xfrm flipH="1">
              <a:off x="4224395" y="5560039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5" name="Line 293"/>
            <p:cNvSpPr>
              <a:spLocks noChangeShapeType="1"/>
            </p:cNvSpPr>
            <p:nvPr/>
          </p:nvSpPr>
          <p:spPr bwMode="auto">
            <a:xfrm flipH="1">
              <a:off x="4222091" y="5565801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6" name="Line 294"/>
            <p:cNvSpPr>
              <a:spLocks noChangeShapeType="1"/>
            </p:cNvSpPr>
            <p:nvPr/>
          </p:nvSpPr>
          <p:spPr bwMode="auto">
            <a:xfrm flipH="1">
              <a:off x="4218634" y="5569258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7" name="Line 295"/>
            <p:cNvSpPr>
              <a:spLocks noChangeShapeType="1"/>
            </p:cNvSpPr>
            <p:nvPr/>
          </p:nvSpPr>
          <p:spPr bwMode="auto">
            <a:xfrm flipH="1">
              <a:off x="4214025" y="5572714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8" name="Line 296"/>
            <p:cNvSpPr>
              <a:spLocks noChangeShapeType="1"/>
            </p:cNvSpPr>
            <p:nvPr/>
          </p:nvSpPr>
          <p:spPr bwMode="auto">
            <a:xfrm flipH="1">
              <a:off x="4208263" y="5575019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" name="Line 297"/>
            <p:cNvSpPr>
              <a:spLocks noChangeShapeType="1"/>
            </p:cNvSpPr>
            <p:nvPr/>
          </p:nvSpPr>
          <p:spPr bwMode="auto">
            <a:xfrm flipH="1" flipV="1">
              <a:off x="4203654" y="5575019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0" name="Line 298"/>
            <p:cNvSpPr>
              <a:spLocks noChangeShapeType="1"/>
            </p:cNvSpPr>
            <p:nvPr/>
          </p:nvSpPr>
          <p:spPr bwMode="auto">
            <a:xfrm flipH="1" flipV="1">
              <a:off x="4201349" y="5573867"/>
              <a:ext cx="2305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1" name="Line 299"/>
            <p:cNvSpPr>
              <a:spLocks noChangeShapeType="1"/>
            </p:cNvSpPr>
            <p:nvPr/>
          </p:nvSpPr>
          <p:spPr bwMode="auto">
            <a:xfrm flipH="1" flipV="1">
              <a:off x="4197893" y="5571562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2" name="Line 300"/>
            <p:cNvSpPr>
              <a:spLocks noChangeShapeType="1"/>
            </p:cNvSpPr>
            <p:nvPr/>
          </p:nvSpPr>
          <p:spPr bwMode="auto">
            <a:xfrm flipH="1" flipV="1">
              <a:off x="4195588" y="5568105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3" name="Line 301"/>
            <p:cNvSpPr>
              <a:spLocks noChangeShapeType="1"/>
            </p:cNvSpPr>
            <p:nvPr/>
          </p:nvSpPr>
          <p:spPr bwMode="auto">
            <a:xfrm flipH="1" flipV="1">
              <a:off x="4193283" y="5564648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4" name="Line 302"/>
            <p:cNvSpPr>
              <a:spLocks noChangeShapeType="1"/>
            </p:cNvSpPr>
            <p:nvPr/>
          </p:nvSpPr>
          <p:spPr bwMode="auto">
            <a:xfrm flipV="1">
              <a:off x="4193283" y="5555430"/>
              <a:ext cx="1152" cy="92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5" name="Line 303"/>
            <p:cNvSpPr>
              <a:spLocks noChangeShapeType="1"/>
            </p:cNvSpPr>
            <p:nvPr/>
          </p:nvSpPr>
          <p:spPr bwMode="auto">
            <a:xfrm flipV="1">
              <a:off x="4193283" y="5548516"/>
              <a:ext cx="4609" cy="69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6" name="Line 304"/>
            <p:cNvSpPr>
              <a:spLocks noChangeShapeType="1"/>
            </p:cNvSpPr>
            <p:nvPr/>
          </p:nvSpPr>
          <p:spPr bwMode="auto">
            <a:xfrm flipV="1">
              <a:off x="4197893" y="5545060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7" name="Line 305"/>
            <p:cNvSpPr>
              <a:spLocks noChangeShapeType="1"/>
            </p:cNvSpPr>
            <p:nvPr/>
          </p:nvSpPr>
          <p:spPr bwMode="auto">
            <a:xfrm flipV="1">
              <a:off x="4201349" y="5543907"/>
              <a:ext cx="2305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8" name="Line 306"/>
            <p:cNvSpPr>
              <a:spLocks noChangeShapeType="1"/>
            </p:cNvSpPr>
            <p:nvPr/>
          </p:nvSpPr>
          <p:spPr bwMode="auto">
            <a:xfrm flipV="1">
              <a:off x="4203654" y="5542755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" name="Line 307"/>
            <p:cNvSpPr>
              <a:spLocks noChangeShapeType="1"/>
            </p:cNvSpPr>
            <p:nvPr/>
          </p:nvSpPr>
          <p:spPr bwMode="auto">
            <a:xfrm>
              <a:off x="4208263" y="554275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" name="Line 308"/>
            <p:cNvSpPr>
              <a:spLocks noChangeShapeType="1"/>
            </p:cNvSpPr>
            <p:nvPr/>
          </p:nvSpPr>
          <p:spPr bwMode="auto">
            <a:xfrm>
              <a:off x="4214025" y="5543907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" name="Line 309"/>
            <p:cNvSpPr>
              <a:spLocks noChangeShapeType="1"/>
            </p:cNvSpPr>
            <p:nvPr/>
          </p:nvSpPr>
          <p:spPr bwMode="auto">
            <a:xfrm>
              <a:off x="4218634" y="5546212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" name="Line 310"/>
            <p:cNvSpPr>
              <a:spLocks noChangeShapeType="1"/>
            </p:cNvSpPr>
            <p:nvPr/>
          </p:nvSpPr>
          <p:spPr bwMode="auto">
            <a:xfrm>
              <a:off x="4222091" y="5549669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" name="Line 311"/>
            <p:cNvSpPr>
              <a:spLocks noChangeShapeType="1"/>
            </p:cNvSpPr>
            <p:nvPr/>
          </p:nvSpPr>
          <p:spPr bwMode="auto">
            <a:xfrm>
              <a:off x="4224395" y="5554278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" name="Freeform 312"/>
            <p:cNvSpPr>
              <a:spLocks/>
            </p:cNvSpPr>
            <p:nvPr/>
          </p:nvSpPr>
          <p:spPr bwMode="auto">
            <a:xfrm>
              <a:off x="399624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" name="Line 313"/>
            <p:cNvSpPr>
              <a:spLocks noChangeShapeType="1"/>
            </p:cNvSpPr>
            <p:nvPr/>
          </p:nvSpPr>
          <p:spPr bwMode="auto">
            <a:xfrm flipH="1">
              <a:off x="4028507" y="5657983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" name="Line 314"/>
            <p:cNvSpPr>
              <a:spLocks noChangeShapeType="1"/>
            </p:cNvSpPr>
            <p:nvPr/>
          </p:nvSpPr>
          <p:spPr bwMode="auto">
            <a:xfrm flipH="1">
              <a:off x="4026203" y="5663745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" name="Line 315"/>
            <p:cNvSpPr>
              <a:spLocks noChangeShapeType="1"/>
            </p:cNvSpPr>
            <p:nvPr/>
          </p:nvSpPr>
          <p:spPr bwMode="auto">
            <a:xfrm flipH="1">
              <a:off x="4022746" y="5668354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" name="Line 316"/>
            <p:cNvSpPr>
              <a:spLocks noChangeShapeType="1"/>
            </p:cNvSpPr>
            <p:nvPr/>
          </p:nvSpPr>
          <p:spPr bwMode="auto">
            <a:xfrm flipH="1">
              <a:off x="4018137" y="5670658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9" name="Line 317"/>
            <p:cNvSpPr>
              <a:spLocks noChangeShapeType="1"/>
            </p:cNvSpPr>
            <p:nvPr/>
          </p:nvSpPr>
          <p:spPr bwMode="auto">
            <a:xfrm flipH="1">
              <a:off x="4012375" y="5672963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0" name="Line 318"/>
            <p:cNvSpPr>
              <a:spLocks noChangeShapeType="1"/>
            </p:cNvSpPr>
            <p:nvPr/>
          </p:nvSpPr>
          <p:spPr bwMode="auto">
            <a:xfrm flipH="1" flipV="1">
              <a:off x="4006614" y="5672963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1" name="Line 319"/>
            <p:cNvSpPr>
              <a:spLocks noChangeShapeType="1"/>
            </p:cNvSpPr>
            <p:nvPr/>
          </p:nvSpPr>
          <p:spPr bwMode="auto">
            <a:xfrm flipH="1" flipV="1">
              <a:off x="4003157" y="5670658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2" name="Line 320"/>
            <p:cNvSpPr>
              <a:spLocks noChangeShapeType="1"/>
            </p:cNvSpPr>
            <p:nvPr/>
          </p:nvSpPr>
          <p:spPr bwMode="auto">
            <a:xfrm flipH="1" flipV="1">
              <a:off x="3999700" y="5668354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3" name="Line 321"/>
            <p:cNvSpPr>
              <a:spLocks noChangeShapeType="1"/>
            </p:cNvSpPr>
            <p:nvPr/>
          </p:nvSpPr>
          <p:spPr bwMode="auto">
            <a:xfrm flipH="1" flipV="1">
              <a:off x="3997396" y="5663745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4" name="Line 322"/>
            <p:cNvSpPr>
              <a:spLocks noChangeShapeType="1"/>
            </p:cNvSpPr>
            <p:nvPr/>
          </p:nvSpPr>
          <p:spPr bwMode="auto">
            <a:xfrm flipH="1" flipV="1">
              <a:off x="3996243" y="5657983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5" name="Line 323"/>
            <p:cNvSpPr>
              <a:spLocks noChangeShapeType="1"/>
            </p:cNvSpPr>
            <p:nvPr/>
          </p:nvSpPr>
          <p:spPr bwMode="auto">
            <a:xfrm flipV="1">
              <a:off x="3996243" y="5652222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" name="Line 324"/>
            <p:cNvSpPr>
              <a:spLocks noChangeShapeType="1"/>
            </p:cNvSpPr>
            <p:nvPr/>
          </p:nvSpPr>
          <p:spPr bwMode="auto">
            <a:xfrm flipV="1">
              <a:off x="3997396" y="5647613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7" name="Line 325"/>
            <p:cNvSpPr>
              <a:spLocks noChangeShapeType="1"/>
            </p:cNvSpPr>
            <p:nvPr/>
          </p:nvSpPr>
          <p:spPr bwMode="auto">
            <a:xfrm flipV="1">
              <a:off x="3999700" y="5644156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8" name="Line 326"/>
            <p:cNvSpPr>
              <a:spLocks noChangeShapeType="1"/>
            </p:cNvSpPr>
            <p:nvPr/>
          </p:nvSpPr>
          <p:spPr bwMode="auto">
            <a:xfrm flipV="1">
              <a:off x="4003157" y="5641851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9" name="Line 327"/>
            <p:cNvSpPr>
              <a:spLocks noChangeShapeType="1"/>
            </p:cNvSpPr>
            <p:nvPr/>
          </p:nvSpPr>
          <p:spPr bwMode="auto">
            <a:xfrm flipV="1">
              <a:off x="4006614" y="5640699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0" name="Line 328"/>
            <p:cNvSpPr>
              <a:spLocks noChangeShapeType="1"/>
            </p:cNvSpPr>
            <p:nvPr/>
          </p:nvSpPr>
          <p:spPr bwMode="auto">
            <a:xfrm>
              <a:off x="4012375" y="5640699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1" name="Line 329"/>
            <p:cNvSpPr>
              <a:spLocks noChangeShapeType="1"/>
            </p:cNvSpPr>
            <p:nvPr/>
          </p:nvSpPr>
          <p:spPr bwMode="auto">
            <a:xfrm>
              <a:off x="4018137" y="5641851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2" name="Line 330"/>
            <p:cNvSpPr>
              <a:spLocks noChangeShapeType="1"/>
            </p:cNvSpPr>
            <p:nvPr/>
          </p:nvSpPr>
          <p:spPr bwMode="auto">
            <a:xfrm>
              <a:off x="4022746" y="5644156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3" name="Line 331"/>
            <p:cNvSpPr>
              <a:spLocks noChangeShapeType="1"/>
            </p:cNvSpPr>
            <p:nvPr/>
          </p:nvSpPr>
          <p:spPr bwMode="auto">
            <a:xfrm>
              <a:off x="4026203" y="5647613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4" name="Line 332"/>
            <p:cNvSpPr>
              <a:spLocks noChangeShapeType="1"/>
            </p:cNvSpPr>
            <p:nvPr/>
          </p:nvSpPr>
          <p:spPr bwMode="auto">
            <a:xfrm>
              <a:off x="4028507" y="5652222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5" name="Freeform 333"/>
            <p:cNvSpPr>
              <a:spLocks/>
            </p:cNvSpPr>
            <p:nvPr/>
          </p:nvSpPr>
          <p:spPr bwMode="auto">
            <a:xfrm>
              <a:off x="3898299" y="5690247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9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6" name="Line 334"/>
            <p:cNvSpPr>
              <a:spLocks noChangeShapeType="1"/>
            </p:cNvSpPr>
            <p:nvPr/>
          </p:nvSpPr>
          <p:spPr bwMode="auto">
            <a:xfrm flipH="1">
              <a:off x="3930563" y="5706379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7" name="Line 335"/>
            <p:cNvSpPr>
              <a:spLocks noChangeShapeType="1"/>
            </p:cNvSpPr>
            <p:nvPr/>
          </p:nvSpPr>
          <p:spPr bwMode="auto">
            <a:xfrm flipH="1">
              <a:off x="3928259" y="571214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8" name="Line 336"/>
            <p:cNvSpPr>
              <a:spLocks noChangeShapeType="1"/>
            </p:cNvSpPr>
            <p:nvPr/>
          </p:nvSpPr>
          <p:spPr bwMode="auto">
            <a:xfrm flipH="1">
              <a:off x="3924802" y="5716750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9" name="Line 337"/>
            <p:cNvSpPr>
              <a:spLocks noChangeShapeType="1"/>
            </p:cNvSpPr>
            <p:nvPr/>
          </p:nvSpPr>
          <p:spPr bwMode="auto">
            <a:xfrm flipH="1">
              <a:off x="3920193" y="5720206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0" name="Line 338"/>
            <p:cNvSpPr>
              <a:spLocks noChangeShapeType="1"/>
            </p:cNvSpPr>
            <p:nvPr/>
          </p:nvSpPr>
          <p:spPr bwMode="auto">
            <a:xfrm flipH="1">
              <a:off x="3914431" y="5722511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1" name="Line 339"/>
            <p:cNvSpPr>
              <a:spLocks noChangeShapeType="1"/>
            </p:cNvSpPr>
            <p:nvPr/>
          </p:nvSpPr>
          <p:spPr bwMode="auto">
            <a:xfrm flipH="1" flipV="1">
              <a:off x="3908670" y="5722511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2" name="Line 340"/>
            <p:cNvSpPr>
              <a:spLocks noChangeShapeType="1"/>
            </p:cNvSpPr>
            <p:nvPr/>
          </p:nvSpPr>
          <p:spPr bwMode="auto">
            <a:xfrm flipH="1" flipV="1">
              <a:off x="3905213" y="5720206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3" name="Line 341"/>
            <p:cNvSpPr>
              <a:spLocks noChangeShapeType="1"/>
            </p:cNvSpPr>
            <p:nvPr/>
          </p:nvSpPr>
          <p:spPr bwMode="auto">
            <a:xfrm flipH="1" flipV="1">
              <a:off x="3901756" y="5716750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4" name="Line 342"/>
            <p:cNvSpPr>
              <a:spLocks noChangeShapeType="1"/>
            </p:cNvSpPr>
            <p:nvPr/>
          </p:nvSpPr>
          <p:spPr bwMode="auto">
            <a:xfrm flipH="1" flipV="1">
              <a:off x="3899452" y="571214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5" name="Line 343"/>
            <p:cNvSpPr>
              <a:spLocks noChangeShapeType="1"/>
            </p:cNvSpPr>
            <p:nvPr/>
          </p:nvSpPr>
          <p:spPr bwMode="auto">
            <a:xfrm flipH="1" flipV="1">
              <a:off x="3898299" y="5706379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6" name="Line 344"/>
            <p:cNvSpPr>
              <a:spLocks noChangeShapeType="1"/>
            </p:cNvSpPr>
            <p:nvPr/>
          </p:nvSpPr>
          <p:spPr bwMode="auto">
            <a:xfrm flipV="1">
              <a:off x="3898299" y="5701770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7" name="Line 345"/>
            <p:cNvSpPr>
              <a:spLocks noChangeShapeType="1"/>
            </p:cNvSpPr>
            <p:nvPr/>
          </p:nvSpPr>
          <p:spPr bwMode="auto">
            <a:xfrm flipV="1">
              <a:off x="3899452" y="569716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8" name="Line 346"/>
            <p:cNvSpPr>
              <a:spLocks noChangeShapeType="1"/>
            </p:cNvSpPr>
            <p:nvPr/>
          </p:nvSpPr>
          <p:spPr bwMode="auto">
            <a:xfrm flipV="1">
              <a:off x="3901756" y="5693704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9" name="Line 347"/>
            <p:cNvSpPr>
              <a:spLocks noChangeShapeType="1"/>
            </p:cNvSpPr>
            <p:nvPr/>
          </p:nvSpPr>
          <p:spPr bwMode="auto">
            <a:xfrm flipV="1">
              <a:off x="3905213" y="5691399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0" name="Line 348"/>
            <p:cNvSpPr>
              <a:spLocks noChangeShapeType="1"/>
            </p:cNvSpPr>
            <p:nvPr/>
          </p:nvSpPr>
          <p:spPr bwMode="auto">
            <a:xfrm flipV="1">
              <a:off x="3908670" y="5690247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1" name="Line 349"/>
            <p:cNvSpPr>
              <a:spLocks noChangeShapeType="1"/>
            </p:cNvSpPr>
            <p:nvPr/>
          </p:nvSpPr>
          <p:spPr bwMode="auto">
            <a:xfrm>
              <a:off x="3914431" y="5690247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2" name="Line 350"/>
            <p:cNvSpPr>
              <a:spLocks noChangeShapeType="1"/>
            </p:cNvSpPr>
            <p:nvPr/>
          </p:nvSpPr>
          <p:spPr bwMode="auto">
            <a:xfrm>
              <a:off x="3920193" y="5691399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3" name="Line 351"/>
            <p:cNvSpPr>
              <a:spLocks noChangeShapeType="1"/>
            </p:cNvSpPr>
            <p:nvPr/>
          </p:nvSpPr>
          <p:spPr bwMode="auto">
            <a:xfrm>
              <a:off x="3924802" y="5693704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4" name="Line 352"/>
            <p:cNvSpPr>
              <a:spLocks noChangeShapeType="1"/>
            </p:cNvSpPr>
            <p:nvPr/>
          </p:nvSpPr>
          <p:spPr bwMode="auto">
            <a:xfrm>
              <a:off x="3928259" y="569716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5" name="Line 353"/>
            <p:cNvSpPr>
              <a:spLocks noChangeShapeType="1"/>
            </p:cNvSpPr>
            <p:nvPr/>
          </p:nvSpPr>
          <p:spPr bwMode="auto">
            <a:xfrm>
              <a:off x="3930563" y="5701770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6" name="Freeform 354"/>
            <p:cNvSpPr>
              <a:spLocks/>
            </p:cNvSpPr>
            <p:nvPr/>
          </p:nvSpPr>
          <p:spPr bwMode="auto">
            <a:xfrm>
              <a:off x="3800355" y="5936836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7" name="Line 355"/>
            <p:cNvSpPr>
              <a:spLocks noChangeShapeType="1"/>
            </p:cNvSpPr>
            <p:nvPr/>
          </p:nvSpPr>
          <p:spPr bwMode="auto">
            <a:xfrm flipH="1">
              <a:off x="3831467" y="5952967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8" name="Line 356"/>
            <p:cNvSpPr>
              <a:spLocks noChangeShapeType="1"/>
            </p:cNvSpPr>
            <p:nvPr/>
          </p:nvSpPr>
          <p:spPr bwMode="auto">
            <a:xfrm flipH="1">
              <a:off x="3829162" y="5958729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9" name="Line 357"/>
            <p:cNvSpPr>
              <a:spLocks noChangeShapeType="1"/>
            </p:cNvSpPr>
            <p:nvPr/>
          </p:nvSpPr>
          <p:spPr bwMode="auto">
            <a:xfrm flipH="1">
              <a:off x="3825706" y="5962186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0" name="Line 358"/>
            <p:cNvSpPr>
              <a:spLocks noChangeShapeType="1"/>
            </p:cNvSpPr>
            <p:nvPr/>
          </p:nvSpPr>
          <p:spPr bwMode="auto">
            <a:xfrm flipH="1">
              <a:off x="3822249" y="5965643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1" name="Line 359"/>
            <p:cNvSpPr>
              <a:spLocks noChangeShapeType="1"/>
            </p:cNvSpPr>
            <p:nvPr/>
          </p:nvSpPr>
          <p:spPr bwMode="auto">
            <a:xfrm flipH="1">
              <a:off x="3816487" y="5967947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2" name="Line 360"/>
            <p:cNvSpPr>
              <a:spLocks noChangeShapeType="1"/>
            </p:cNvSpPr>
            <p:nvPr/>
          </p:nvSpPr>
          <p:spPr bwMode="auto">
            <a:xfrm flipH="1">
              <a:off x="3811878" y="5969099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3" name="Line 361"/>
            <p:cNvSpPr>
              <a:spLocks noChangeShapeType="1"/>
            </p:cNvSpPr>
            <p:nvPr/>
          </p:nvSpPr>
          <p:spPr bwMode="auto">
            <a:xfrm flipH="1" flipV="1">
              <a:off x="3808421" y="5966795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4" name="Line 362"/>
            <p:cNvSpPr>
              <a:spLocks noChangeShapeType="1"/>
            </p:cNvSpPr>
            <p:nvPr/>
          </p:nvSpPr>
          <p:spPr bwMode="auto">
            <a:xfrm flipH="1" flipV="1">
              <a:off x="3804964" y="5964490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5" name="Line 363"/>
            <p:cNvSpPr>
              <a:spLocks noChangeShapeType="1"/>
            </p:cNvSpPr>
            <p:nvPr/>
          </p:nvSpPr>
          <p:spPr bwMode="auto">
            <a:xfrm flipH="1" flipV="1">
              <a:off x="3802660" y="5961033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6" name="Line 364"/>
            <p:cNvSpPr>
              <a:spLocks noChangeShapeType="1"/>
            </p:cNvSpPr>
            <p:nvPr/>
          </p:nvSpPr>
          <p:spPr bwMode="auto">
            <a:xfrm flipH="1" flipV="1">
              <a:off x="3801508" y="5957577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7" name="Line 365"/>
            <p:cNvSpPr>
              <a:spLocks noChangeShapeType="1"/>
            </p:cNvSpPr>
            <p:nvPr/>
          </p:nvSpPr>
          <p:spPr bwMode="auto">
            <a:xfrm flipH="1" flipV="1">
              <a:off x="3800355" y="5952967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8" name="Line 366"/>
            <p:cNvSpPr>
              <a:spLocks noChangeShapeType="1"/>
            </p:cNvSpPr>
            <p:nvPr/>
          </p:nvSpPr>
          <p:spPr bwMode="auto">
            <a:xfrm flipV="1">
              <a:off x="3800355" y="5944902"/>
              <a:ext cx="2305" cy="80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9" name="Line 367"/>
            <p:cNvSpPr>
              <a:spLocks noChangeShapeType="1"/>
            </p:cNvSpPr>
            <p:nvPr/>
          </p:nvSpPr>
          <p:spPr bwMode="auto">
            <a:xfrm flipV="1">
              <a:off x="3802660" y="5941445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0" name="Line 368"/>
            <p:cNvSpPr>
              <a:spLocks noChangeShapeType="1"/>
            </p:cNvSpPr>
            <p:nvPr/>
          </p:nvSpPr>
          <p:spPr bwMode="auto">
            <a:xfrm flipV="1">
              <a:off x="3804964" y="5939140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1" name="Line 369"/>
            <p:cNvSpPr>
              <a:spLocks noChangeShapeType="1"/>
            </p:cNvSpPr>
            <p:nvPr/>
          </p:nvSpPr>
          <p:spPr bwMode="auto">
            <a:xfrm flipV="1">
              <a:off x="3808421" y="5936836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2" name="Line 370"/>
            <p:cNvSpPr>
              <a:spLocks noChangeShapeType="1"/>
            </p:cNvSpPr>
            <p:nvPr/>
          </p:nvSpPr>
          <p:spPr bwMode="auto">
            <a:xfrm>
              <a:off x="3811878" y="5936836"/>
              <a:ext cx="9218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3" name="Line 371"/>
            <p:cNvSpPr>
              <a:spLocks noChangeShapeType="1"/>
            </p:cNvSpPr>
            <p:nvPr/>
          </p:nvSpPr>
          <p:spPr bwMode="auto">
            <a:xfrm>
              <a:off x="3821096" y="5936836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4" name="Line 372"/>
            <p:cNvSpPr>
              <a:spLocks noChangeShapeType="1"/>
            </p:cNvSpPr>
            <p:nvPr/>
          </p:nvSpPr>
          <p:spPr bwMode="auto">
            <a:xfrm>
              <a:off x="3828010" y="5941445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5" name="Line 373"/>
            <p:cNvSpPr>
              <a:spLocks noChangeShapeType="1"/>
            </p:cNvSpPr>
            <p:nvPr/>
          </p:nvSpPr>
          <p:spPr bwMode="auto">
            <a:xfrm>
              <a:off x="3830315" y="5944902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6" name="Line 374"/>
            <p:cNvSpPr>
              <a:spLocks noChangeShapeType="1"/>
            </p:cNvSpPr>
            <p:nvPr/>
          </p:nvSpPr>
          <p:spPr bwMode="auto">
            <a:xfrm>
              <a:off x="3832619" y="5948358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7" name="Freeform 375"/>
            <p:cNvSpPr>
              <a:spLocks/>
            </p:cNvSpPr>
            <p:nvPr/>
          </p:nvSpPr>
          <p:spPr bwMode="auto">
            <a:xfrm>
              <a:off x="5910184" y="4806447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3"/>
                </a:cxn>
                <a:cxn ang="0">
                  <a:pos x="26" y="21"/>
                </a:cxn>
                <a:cxn ang="0">
                  <a:pos x="21" y="27"/>
                </a:cxn>
                <a:cxn ang="0">
                  <a:pos x="14" y="29"/>
                </a:cxn>
                <a:cxn ang="0">
                  <a:pos x="6" y="27"/>
                </a:cxn>
                <a:cxn ang="0">
                  <a:pos x="1" y="21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3"/>
                  </a:lnTo>
                  <a:lnTo>
                    <a:pt x="26" y="21"/>
                  </a:lnTo>
                  <a:lnTo>
                    <a:pt x="21" y="27"/>
                  </a:lnTo>
                  <a:lnTo>
                    <a:pt x="14" y="29"/>
                  </a:lnTo>
                  <a:lnTo>
                    <a:pt x="6" y="27"/>
                  </a:lnTo>
                  <a:lnTo>
                    <a:pt x="1" y="21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8" name="Freeform 376"/>
            <p:cNvSpPr>
              <a:spLocks noEditPoints="1"/>
            </p:cNvSpPr>
            <p:nvPr/>
          </p:nvSpPr>
          <p:spPr bwMode="auto">
            <a:xfrm>
              <a:off x="5907879" y="4804142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5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1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0" y="32"/>
                </a:cxn>
                <a:cxn ang="0">
                  <a:pos x="9" y="32"/>
                </a:cxn>
                <a:cxn ang="0">
                  <a:pos x="8" y="31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4" y="5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1" y="5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5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0" y="32"/>
                  </a:lnTo>
                  <a:lnTo>
                    <a:pt x="9" y="32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4" y="5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9" name="Freeform 377"/>
            <p:cNvSpPr>
              <a:spLocks/>
            </p:cNvSpPr>
            <p:nvPr/>
          </p:nvSpPr>
          <p:spPr bwMode="auto">
            <a:xfrm>
              <a:off x="5615200" y="5346867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0" name="Freeform 378"/>
            <p:cNvSpPr>
              <a:spLocks noEditPoints="1"/>
            </p:cNvSpPr>
            <p:nvPr/>
          </p:nvSpPr>
          <p:spPr bwMode="auto">
            <a:xfrm>
              <a:off x="5612895" y="53445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3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3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1" name="Freeform 379"/>
            <p:cNvSpPr>
              <a:spLocks/>
            </p:cNvSpPr>
            <p:nvPr/>
          </p:nvSpPr>
          <p:spPr bwMode="auto">
            <a:xfrm>
              <a:off x="5222271" y="5640699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7" y="22"/>
                </a:cxn>
                <a:cxn ang="0">
                  <a:pos x="25" y="26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7" y="22"/>
                  </a:lnTo>
                  <a:lnTo>
                    <a:pt x="25" y="26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2" name="Freeform 380"/>
            <p:cNvSpPr>
              <a:spLocks noEditPoints="1"/>
            </p:cNvSpPr>
            <p:nvPr/>
          </p:nvSpPr>
          <p:spPr bwMode="auto">
            <a:xfrm>
              <a:off x="5219967" y="5638394"/>
              <a:ext cx="36873" cy="38025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7" y="29"/>
                </a:cxn>
                <a:cxn ang="0">
                  <a:pos x="21" y="28"/>
                </a:cxn>
                <a:cxn ang="0">
                  <a:pos x="26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6" y="8"/>
                </a:cxn>
                <a:cxn ang="0">
                  <a:pos x="21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9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9" y="28"/>
                </a:cxn>
                <a:cxn ang="0">
                  <a:pos x="24" y="31"/>
                </a:cxn>
                <a:cxn ang="0">
                  <a:pos x="23" y="32"/>
                </a:cxn>
                <a:cxn ang="0">
                  <a:pos x="17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7" y="0"/>
                </a:cxn>
              </a:cxnLst>
              <a:rect l="0" t="0" r="r" b="b"/>
              <a:pathLst>
                <a:path w="32" h="33">
                  <a:moveTo>
                    <a:pt x="17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7" y="29"/>
                  </a:lnTo>
                  <a:lnTo>
                    <a:pt x="21" y="28"/>
                  </a:lnTo>
                  <a:lnTo>
                    <a:pt x="26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6" y="8"/>
                  </a:lnTo>
                  <a:lnTo>
                    <a:pt x="21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9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9" y="28"/>
                  </a:lnTo>
                  <a:lnTo>
                    <a:pt x="24" y="31"/>
                  </a:lnTo>
                  <a:lnTo>
                    <a:pt x="23" y="32"/>
                  </a:lnTo>
                  <a:lnTo>
                    <a:pt x="17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3" name="Freeform 381"/>
            <p:cNvSpPr>
              <a:spLocks/>
            </p:cNvSpPr>
            <p:nvPr/>
          </p:nvSpPr>
          <p:spPr bwMode="auto">
            <a:xfrm>
              <a:off x="5467707" y="5199375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4" name="Freeform 382"/>
            <p:cNvSpPr>
              <a:spLocks noEditPoints="1"/>
            </p:cNvSpPr>
            <p:nvPr/>
          </p:nvSpPr>
          <p:spPr bwMode="auto">
            <a:xfrm>
              <a:off x="5465403" y="5197070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5" name="Freeform 383"/>
            <p:cNvSpPr>
              <a:spLocks/>
            </p:cNvSpPr>
            <p:nvPr/>
          </p:nvSpPr>
          <p:spPr bwMode="auto">
            <a:xfrm>
              <a:off x="5369764" y="5150979"/>
              <a:ext cx="32264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2" y="3"/>
                </a:cxn>
                <a:cxn ang="0">
                  <a:pos x="25" y="5"/>
                </a:cxn>
                <a:cxn ang="0">
                  <a:pos x="27" y="8"/>
                </a:cxn>
                <a:cxn ang="0">
                  <a:pos x="28" y="13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8" h="28">
                  <a:moveTo>
                    <a:pt x="11" y="0"/>
                  </a:moveTo>
                  <a:lnTo>
                    <a:pt x="14" y="0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8"/>
                  </a:lnTo>
                  <a:lnTo>
                    <a:pt x="28" y="13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6" name="Freeform 384"/>
            <p:cNvSpPr>
              <a:spLocks noEditPoints="1"/>
            </p:cNvSpPr>
            <p:nvPr/>
          </p:nvSpPr>
          <p:spPr bwMode="auto">
            <a:xfrm>
              <a:off x="5367459" y="5148675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20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4"/>
                </a:cxn>
                <a:cxn ang="0">
                  <a:pos x="27" y="20"/>
                </a:cxn>
                <a:cxn ang="0">
                  <a:pos x="28" y="15"/>
                </a:cxn>
                <a:cxn ang="0">
                  <a:pos x="27" y="11"/>
                </a:cxn>
                <a:cxn ang="0">
                  <a:pos x="25" y="7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5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7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3" y="5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20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4"/>
                  </a:lnTo>
                  <a:lnTo>
                    <a:pt x="27" y="20"/>
                  </a:lnTo>
                  <a:lnTo>
                    <a:pt x="28" y="15"/>
                  </a:lnTo>
                  <a:lnTo>
                    <a:pt x="27" y="11"/>
                  </a:lnTo>
                  <a:lnTo>
                    <a:pt x="25" y="7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5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7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7" name="Freeform 385"/>
            <p:cNvSpPr>
              <a:spLocks/>
            </p:cNvSpPr>
            <p:nvPr/>
          </p:nvSpPr>
          <p:spPr bwMode="auto">
            <a:xfrm>
              <a:off x="5320215" y="4904391"/>
              <a:ext cx="32264" cy="3341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1"/>
                </a:cxn>
                <a:cxn ang="0">
                  <a:pos x="22" y="2"/>
                </a:cxn>
                <a:cxn ang="0">
                  <a:pos x="25" y="5"/>
                </a:cxn>
                <a:cxn ang="0">
                  <a:pos x="28" y="10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22" y="27"/>
                </a:cxn>
                <a:cxn ang="0">
                  <a:pos x="19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5" y="0"/>
                </a:cxn>
              </a:cxnLst>
              <a:rect l="0" t="0" r="r" b="b"/>
              <a:pathLst>
                <a:path w="28" h="29">
                  <a:moveTo>
                    <a:pt x="15" y="0"/>
                  </a:moveTo>
                  <a:lnTo>
                    <a:pt x="19" y="1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8" y="10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22" y="27"/>
                  </a:lnTo>
                  <a:lnTo>
                    <a:pt x="19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8" name="Freeform 386"/>
            <p:cNvSpPr>
              <a:spLocks noEditPoints="1"/>
            </p:cNvSpPr>
            <p:nvPr/>
          </p:nvSpPr>
          <p:spPr bwMode="auto">
            <a:xfrm>
              <a:off x="5319063" y="4902086"/>
              <a:ext cx="35721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0" y="11"/>
                </a:cxn>
                <a:cxn ang="0">
                  <a:pos x="31" y="16"/>
                </a:cxn>
                <a:cxn ang="0">
                  <a:pos x="30" y="22"/>
                </a:cxn>
                <a:cxn ang="0">
                  <a:pos x="29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22"/>
                </a:cxn>
                <a:cxn ang="0">
                  <a:pos x="0" y="16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1" h="33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0" y="11"/>
                  </a:lnTo>
                  <a:lnTo>
                    <a:pt x="31" y="16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9" name="Freeform 387"/>
            <p:cNvSpPr>
              <a:spLocks/>
            </p:cNvSpPr>
            <p:nvPr/>
          </p:nvSpPr>
          <p:spPr bwMode="auto">
            <a:xfrm>
              <a:off x="4928439" y="5199375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8" y="15"/>
                </a:cxn>
                <a:cxn ang="0">
                  <a:pos x="27" y="19"/>
                </a:cxn>
                <a:cxn ang="0">
                  <a:pos x="26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8" y="15"/>
                  </a:lnTo>
                  <a:lnTo>
                    <a:pt x="27" y="19"/>
                  </a:lnTo>
                  <a:lnTo>
                    <a:pt x="26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0" name="Freeform 388"/>
            <p:cNvSpPr>
              <a:spLocks noEditPoints="1"/>
            </p:cNvSpPr>
            <p:nvPr/>
          </p:nvSpPr>
          <p:spPr bwMode="auto">
            <a:xfrm>
              <a:off x="4926135" y="5197070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1" name="Freeform 389"/>
            <p:cNvSpPr>
              <a:spLocks/>
            </p:cNvSpPr>
            <p:nvPr/>
          </p:nvSpPr>
          <p:spPr bwMode="auto">
            <a:xfrm>
              <a:off x="4683003" y="5640699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2" name="Freeform 390"/>
            <p:cNvSpPr>
              <a:spLocks noEditPoints="1"/>
            </p:cNvSpPr>
            <p:nvPr/>
          </p:nvSpPr>
          <p:spPr bwMode="auto">
            <a:xfrm>
              <a:off x="4680699" y="5638394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6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6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3" name="Freeform 391"/>
            <p:cNvSpPr>
              <a:spLocks/>
            </p:cNvSpPr>
            <p:nvPr/>
          </p:nvSpPr>
          <p:spPr bwMode="auto">
            <a:xfrm>
              <a:off x="4487115" y="5542755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5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6" y="22"/>
                </a:cxn>
                <a:cxn ang="0">
                  <a:pos x="24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4" y="5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5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6" y="22"/>
                  </a:lnTo>
                  <a:lnTo>
                    <a:pt x="24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4" y="5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4" name="Freeform 392"/>
            <p:cNvSpPr>
              <a:spLocks noEditPoints="1"/>
            </p:cNvSpPr>
            <p:nvPr/>
          </p:nvSpPr>
          <p:spPr bwMode="auto">
            <a:xfrm>
              <a:off x="4484811" y="5540450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5" name="Freeform 393"/>
            <p:cNvSpPr>
              <a:spLocks/>
            </p:cNvSpPr>
            <p:nvPr/>
          </p:nvSpPr>
          <p:spPr bwMode="auto">
            <a:xfrm>
              <a:off x="4731399" y="5739795"/>
              <a:ext cx="33416" cy="3341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4" y="26"/>
                </a:cxn>
                <a:cxn ang="0">
                  <a:pos x="20" y="28"/>
                </a:cxn>
                <a:cxn ang="0">
                  <a:pos x="15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9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4" y="26"/>
                  </a:lnTo>
                  <a:lnTo>
                    <a:pt x="20" y="28"/>
                  </a:lnTo>
                  <a:lnTo>
                    <a:pt x="15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6" name="Freeform 394"/>
            <p:cNvSpPr>
              <a:spLocks noEditPoints="1"/>
            </p:cNvSpPr>
            <p:nvPr/>
          </p:nvSpPr>
          <p:spPr bwMode="auto">
            <a:xfrm>
              <a:off x="4729095" y="5738643"/>
              <a:ext cx="38025" cy="35721"/>
            </a:xfrm>
            <a:custGeom>
              <a:avLst/>
              <a:gdLst/>
              <a:ahLst/>
              <a:cxnLst>
                <a:cxn ang="0">
                  <a:pos x="17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1"/>
                </a:cxn>
                <a:cxn ang="0">
                  <a:pos x="4" y="15"/>
                </a:cxn>
                <a:cxn ang="0">
                  <a:pos x="5" y="19"/>
                </a:cxn>
                <a:cxn ang="0">
                  <a:pos x="8" y="24"/>
                </a:cxn>
                <a:cxn ang="0">
                  <a:pos x="13" y="27"/>
                </a:cxn>
                <a:cxn ang="0">
                  <a:pos x="17" y="28"/>
                </a:cxn>
                <a:cxn ang="0">
                  <a:pos x="21" y="27"/>
                </a:cxn>
                <a:cxn ang="0">
                  <a:pos x="26" y="24"/>
                </a:cxn>
                <a:cxn ang="0">
                  <a:pos x="28" y="19"/>
                </a:cxn>
                <a:cxn ang="0">
                  <a:pos x="29" y="15"/>
                </a:cxn>
                <a:cxn ang="0">
                  <a:pos x="28" y="11"/>
                </a:cxn>
                <a:cxn ang="0">
                  <a:pos x="26" y="7"/>
                </a:cxn>
                <a:cxn ang="0">
                  <a:pos x="21" y="4"/>
                </a:cxn>
                <a:cxn ang="0">
                  <a:pos x="17" y="3"/>
                </a:cxn>
                <a:cxn ang="0">
                  <a:pos x="17" y="0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8" y="4"/>
                </a:cxn>
                <a:cxn ang="0">
                  <a:pos x="31" y="8"/>
                </a:cxn>
                <a:cxn ang="0">
                  <a:pos x="32" y="9"/>
                </a:cxn>
                <a:cxn ang="0">
                  <a:pos x="32" y="10"/>
                </a:cxn>
                <a:cxn ang="0">
                  <a:pos x="33" y="15"/>
                </a:cxn>
                <a:cxn ang="0">
                  <a:pos x="32" y="21"/>
                </a:cxn>
                <a:cxn ang="0">
                  <a:pos x="31" y="22"/>
                </a:cxn>
                <a:cxn ang="0">
                  <a:pos x="28" y="27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7" y="31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2" y="8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1">
                  <a:moveTo>
                    <a:pt x="17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4" y="15"/>
                  </a:lnTo>
                  <a:lnTo>
                    <a:pt x="5" y="19"/>
                  </a:lnTo>
                  <a:lnTo>
                    <a:pt x="8" y="24"/>
                  </a:lnTo>
                  <a:lnTo>
                    <a:pt x="13" y="27"/>
                  </a:lnTo>
                  <a:lnTo>
                    <a:pt x="17" y="28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8" y="19"/>
                  </a:lnTo>
                  <a:lnTo>
                    <a:pt x="29" y="15"/>
                  </a:lnTo>
                  <a:lnTo>
                    <a:pt x="28" y="11"/>
                  </a:lnTo>
                  <a:lnTo>
                    <a:pt x="26" y="7"/>
                  </a:lnTo>
                  <a:lnTo>
                    <a:pt x="21" y="4"/>
                  </a:lnTo>
                  <a:lnTo>
                    <a:pt x="17" y="3"/>
                  </a:lnTo>
                  <a:close/>
                  <a:moveTo>
                    <a:pt x="17" y="0"/>
                  </a:moveTo>
                  <a:lnTo>
                    <a:pt x="23" y="1"/>
                  </a:lnTo>
                  <a:lnTo>
                    <a:pt x="24" y="1"/>
                  </a:lnTo>
                  <a:lnTo>
                    <a:pt x="28" y="4"/>
                  </a:lnTo>
                  <a:lnTo>
                    <a:pt x="31" y="8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3" y="15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28" y="27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7" y="31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2" y="22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8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7" name="Freeform 395"/>
            <p:cNvSpPr>
              <a:spLocks/>
            </p:cNvSpPr>
            <p:nvPr/>
          </p:nvSpPr>
          <p:spPr bwMode="auto">
            <a:xfrm>
              <a:off x="4780947" y="5936836"/>
              <a:ext cx="33416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9" y="14"/>
                </a:cxn>
                <a:cxn ang="0">
                  <a:pos x="28" y="18"/>
                </a:cxn>
                <a:cxn ang="0">
                  <a:pos x="27" y="21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0" y="0"/>
                </a:cxn>
              </a:cxnLst>
              <a:rect l="0" t="0" r="r" b="b"/>
              <a:pathLst>
                <a:path w="29" h="28">
                  <a:moveTo>
                    <a:pt x="10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9" y="14"/>
                  </a:lnTo>
                  <a:lnTo>
                    <a:pt x="28" y="18"/>
                  </a:lnTo>
                  <a:lnTo>
                    <a:pt x="27" y="21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7"/>
                  </a:lnTo>
                  <a:lnTo>
                    <a:pt x="5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8" name="Freeform 396"/>
            <p:cNvSpPr>
              <a:spLocks noEditPoints="1"/>
            </p:cNvSpPr>
            <p:nvPr/>
          </p:nvSpPr>
          <p:spPr bwMode="auto">
            <a:xfrm>
              <a:off x="4778643" y="5934531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1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1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9" name="Freeform 397"/>
            <p:cNvSpPr>
              <a:spLocks/>
            </p:cNvSpPr>
            <p:nvPr/>
          </p:nvSpPr>
          <p:spPr bwMode="auto">
            <a:xfrm>
              <a:off x="5418159" y="4511462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5"/>
                </a:cxn>
                <a:cxn ang="0">
                  <a:pos x="28" y="19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5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0" name="Freeform 398"/>
            <p:cNvSpPr>
              <a:spLocks noEditPoints="1"/>
            </p:cNvSpPr>
            <p:nvPr/>
          </p:nvSpPr>
          <p:spPr bwMode="auto">
            <a:xfrm>
              <a:off x="5417007" y="4509158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7" y="8"/>
                </a:cxn>
                <a:cxn ang="0">
                  <a:pos x="4" y="12"/>
                </a:cxn>
                <a:cxn ang="0">
                  <a:pos x="3" y="17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7" y="8"/>
                  </a:lnTo>
                  <a:lnTo>
                    <a:pt x="4" y="12"/>
                  </a:lnTo>
                  <a:lnTo>
                    <a:pt x="3" y="17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1" name="Freeform 399"/>
            <p:cNvSpPr>
              <a:spLocks/>
            </p:cNvSpPr>
            <p:nvPr/>
          </p:nvSpPr>
          <p:spPr bwMode="auto">
            <a:xfrm>
              <a:off x="5369764" y="4707350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1" y="28"/>
                </a:cxn>
                <a:cxn ang="0">
                  <a:pos x="18" y="29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6" y="27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1" y="28"/>
                  </a:lnTo>
                  <a:lnTo>
                    <a:pt x="18" y="29"/>
                  </a:lnTo>
                  <a:lnTo>
                    <a:pt x="14" y="29"/>
                  </a:lnTo>
                  <a:lnTo>
                    <a:pt x="10" y="29"/>
                  </a:lnTo>
                  <a:lnTo>
                    <a:pt x="6" y="27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2" name="Freeform 400"/>
            <p:cNvSpPr>
              <a:spLocks noEditPoints="1"/>
            </p:cNvSpPr>
            <p:nvPr/>
          </p:nvSpPr>
          <p:spPr bwMode="auto">
            <a:xfrm>
              <a:off x="5367459" y="4706198"/>
              <a:ext cx="36873" cy="36873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3" y="4"/>
                </a:cxn>
                <a:cxn ang="0">
                  <a:pos x="8" y="7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8" y="4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4"/>
                </a:cxn>
                <a:cxn ang="0">
                  <a:pos x="10" y="1"/>
                </a:cxn>
                <a:cxn ang="0">
                  <a:pos x="11" y="0"/>
                </a:cxn>
                <a:cxn ang="0">
                  <a:pos x="12" y="0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3"/>
                  </a:moveTo>
                  <a:lnTo>
                    <a:pt x="13" y="4"/>
                  </a:lnTo>
                  <a:lnTo>
                    <a:pt x="8" y="7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3"/>
                  </a:lnTo>
                  <a:close/>
                  <a:moveTo>
                    <a:pt x="16" y="0"/>
                  </a:moveTo>
                  <a:lnTo>
                    <a:pt x="22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3" name="Freeform 401"/>
            <p:cNvSpPr>
              <a:spLocks/>
            </p:cNvSpPr>
            <p:nvPr/>
          </p:nvSpPr>
          <p:spPr bwMode="auto">
            <a:xfrm>
              <a:off x="5516103" y="4463067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26" y="3"/>
                </a:cxn>
                <a:cxn ang="0">
                  <a:pos x="28" y="6"/>
                </a:cxn>
                <a:cxn ang="0">
                  <a:pos x="29" y="14"/>
                </a:cxn>
                <a:cxn ang="0">
                  <a:pos x="29" y="18"/>
                </a:cxn>
                <a:cxn ang="0">
                  <a:pos x="28" y="21"/>
                </a:cxn>
                <a:cxn ang="0">
                  <a:pos x="26" y="24"/>
                </a:cxn>
                <a:cxn ang="0">
                  <a:pos x="22" y="26"/>
                </a:cxn>
                <a:cxn ang="0">
                  <a:pos x="19" y="28"/>
                </a:cxn>
                <a:cxn ang="0">
                  <a:pos x="11" y="28"/>
                </a:cxn>
                <a:cxn ang="0">
                  <a:pos x="5" y="24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2" y="6"/>
                </a:cxn>
                <a:cxn ang="0">
                  <a:pos x="5" y="3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9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8" y="6"/>
                  </a:lnTo>
                  <a:lnTo>
                    <a:pt x="29" y="14"/>
                  </a:lnTo>
                  <a:lnTo>
                    <a:pt x="29" y="18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2" y="26"/>
                  </a:lnTo>
                  <a:lnTo>
                    <a:pt x="19" y="28"/>
                  </a:lnTo>
                  <a:lnTo>
                    <a:pt x="11" y="28"/>
                  </a:lnTo>
                  <a:lnTo>
                    <a:pt x="5" y="24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4" name="Freeform 402"/>
            <p:cNvSpPr>
              <a:spLocks noEditPoints="1"/>
            </p:cNvSpPr>
            <p:nvPr/>
          </p:nvSpPr>
          <p:spPr bwMode="auto">
            <a:xfrm>
              <a:off x="5514951" y="4460762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4"/>
                </a:cxn>
                <a:cxn ang="0">
                  <a:pos x="7" y="7"/>
                </a:cxn>
                <a:cxn ang="0">
                  <a:pos x="4" y="11"/>
                </a:cxn>
                <a:cxn ang="0">
                  <a:pos x="3" y="16"/>
                </a:cxn>
                <a:cxn ang="0">
                  <a:pos x="4" y="20"/>
                </a:cxn>
                <a:cxn ang="0">
                  <a:pos x="7" y="25"/>
                </a:cxn>
                <a:cxn ang="0">
                  <a:pos x="12" y="27"/>
                </a:cxn>
                <a:cxn ang="0">
                  <a:pos x="16" y="28"/>
                </a:cxn>
                <a:cxn ang="0">
                  <a:pos x="20" y="27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0" y="4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1" y="9"/>
                </a:cxn>
                <a:cxn ang="0">
                  <a:pos x="31" y="10"/>
                </a:cxn>
                <a:cxn ang="0">
                  <a:pos x="32" y="16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" y="4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3" y="16"/>
                  </a:lnTo>
                  <a:lnTo>
                    <a:pt x="4" y="20"/>
                  </a:lnTo>
                  <a:lnTo>
                    <a:pt x="7" y="25"/>
                  </a:lnTo>
                  <a:lnTo>
                    <a:pt x="12" y="27"/>
                  </a:lnTo>
                  <a:lnTo>
                    <a:pt x="16" y="28"/>
                  </a:lnTo>
                  <a:lnTo>
                    <a:pt x="20" y="27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0" y="4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2" y="16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" y="4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5" name="Freeform 403"/>
            <p:cNvSpPr>
              <a:spLocks/>
            </p:cNvSpPr>
            <p:nvPr/>
          </p:nvSpPr>
          <p:spPr bwMode="auto">
            <a:xfrm>
              <a:off x="5663595" y="4363970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6" name="Freeform 404"/>
            <p:cNvSpPr>
              <a:spLocks noEditPoints="1"/>
            </p:cNvSpPr>
            <p:nvPr/>
          </p:nvSpPr>
          <p:spPr bwMode="auto">
            <a:xfrm>
              <a:off x="5661291" y="4361666"/>
              <a:ext cx="38025" cy="36873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7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7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7" y="0"/>
                </a:cxn>
              </a:cxnLst>
              <a:rect l="0" t="0" r="r" b="b"/>
              <a:pathLst>
                <a:path w="33" h="32">
                  <a:moveTo>
                    <a:pt x="17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7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4"/>
                  </a:lnTo>
                  <a:close/>
                  <a:moveTo>
                    <a:pt x="17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7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7" name="Freeform 405"/>
            <p:cNvSpPr>
              <a:spLocks/>
            </p:cNvSpPr>
            <p:nvPr/>
          </p:nvSpPr>
          <p:spPr bwMode="auto">
            <a:xfrm>
              <a:off x="5271820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9" name="Freeform 407"/>
            <p:cNvSpPr>
              <a:spLocks noEditPoints="1"/>
            </p:cNvSpPr>
            <p:nvPr/>
          </p:nvSpPr>
          <p:spPr bwMode="auto">
            <a:xfrm>
              <a:off x="5269515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0" name="Freeform 408"/>
            <p:cNvSpPr>
              <a:spLocks/>
            </p:cNvSpPr>
            <p:nvPr/>
          </p:nvSpPr>
          <p:spPr bwMode="auto">
            <a:xfrm>
              <a:off x="4928439" y="4363971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6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5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6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1" name="Freeform 409"/>
            <p:cNvSpPr>
              <a:spLocks noEditPoints="1"/>
            </p:cNvSpPr>
            <p:nvPr/>
          </p:nvSpPr>
          <p:spPr bwMode="auto">
            <a:xfrm>
              <a:off x="4926135" y="4361666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1"/>
                </a:cxn>
                <a:cxn ang="0">
                  <a:pos x="28" y="16"/>
                </a:cxn>
                <a:cxn ang="0">
                  <a:pos x="27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1"/>
                  </a:lnTo>
                  <a:lnTo>
                    <a:pt x="28" y="16"/>
                  </a:lnTo>
                  <a:lnTo>
                    <a:pt x="27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" name="Freeform 410"/>
            <p:cNvSpPr>
              <a:spLocks/>
            </p:cNvSpPr>
            <p:nvPr/>
          </p:nvSpPr>
          <p:spPr bwMode="auto">
            <a:xfrm>
              <a:off x="4487115" y="4068986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8" y="11"/>
                </a:cxn>
                <a:cxn ang="0">
                  <a:pos x="28" y="18"/>
                </a:cxn>
                <a:cxn ang="0">
                  <a:pos x="24" y="24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8" y="11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" name="Freeform 411"/>
            <p:cNvSpPr>
              <a:spLocks noEditPoints="1"/>
            </p:cNvSpPr>
            <p:nvPr/>
          </p:nvSpPr>
          <p:spPr bwMode="auto">
            <a:xfrm>
              <a:off x="4484811" y="4066682"/>
              <a:ext cx="36873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1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1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7" y="20"/>
                </a:cxn>
                <a:cxn ang="0">
                  <a:pos x="28" y="17"/>
                </a:cxn>
                <a:cxn ang="0">
                  <a:pos x="27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0" y="10"/>
                </a:cxn>
                <a:cxn ang="0">
                  <a:pos x="31" y="11"/>
                </a:cxn>
                <a:cxn ang="0">
                  <a:pos x="31" y="12"/>
                </a:cxn>
                <a:cxn ang="0">
                  <a:pos x="32" y="17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1" y="32"/>
                </a:cxn>
                <a:cxn ang="0">
                  <a:pos x="10" y="32"/>
                </a:cxn>
                <a:cxn ang="0">
                  <a:pos x="9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3">
                  <a:moveTo>
                    <a:pt x="16" y="4"/>
                  </a:moveTo>
                  <a:lnTo>
                    <a:pt x="11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1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7" y="20"/>
                  </a:lnTo>
                  <a:lnTo>
                    <a:pt x="28" y="17"/>
                  </a:lnTo>
                  <a:lnTo>
                    <a:pt x="27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2"/>
                  </a:lnTo>
                  <a:lnTo>
                    <a:pt x="32" y="17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" name="Freeform 412"/>
            <p:cNvSpPr>
              <a:spLocks/>
            </p:cNvSpPr>
            <p:nvPr/>
          </p:nvSpPr>
          <p:spPr bwMode="auto">
            <a:xfrm>
              <a:off x="4683003" y="3971042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8" y="19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8" y="19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" name="Freeform 413"/>
            <p:cNvSpPr>
              <a:spLocks noEditPoints="1"/>
            </p:cNvSpPr>
            <p:nvPr/>
          </p:nvSpPr>
          <p:spPr bwMode="auto">
            <a:xfrm>
              <a:off x="4680699" y="3968738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0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0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6"/>
                </a:cxn>
                <a:cxn ang="0">
                  <a:pos x="32" y="22"/>
                </a:cxn>
                <a:cxn ang="0">
                  <a:pos x="31" y="23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3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0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0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6"/>
                  </a:lnTo>
                  <a:lnTo>
                    <a:pt x="32" y="22"/>
                  </a:lnTo>
                  <a:lnTo>
                    <a:pt x="31" y="23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6" name="Freeform 414"/>
            <p:cNvSpPr>
              <a:spLocks/>
            </p:cNvSpPr>
            <p:nvPr/>
          </p:nvSpPr>
          <p:spPr bwMode="auto">
            <a:xfrm>
              <a:off x="4780947" y="3921494"/>
              <a:ext cx="33416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3"/>
                </a:cxn>
                <a:cxn ang="0">
                  <a:pos x="23" y="26"/>
                </a:cxn>
                <a:cxn ang="0">
                  <a:pos x="19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9" h="29">
                  <a:moveTo>
                    <a:pt x="14" y="0"/>
                  </a:moveTo>
                  <a:lnTo>
                    <a:pt x="19" y="1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3"/>
                  </a:lnTo>
                  <a:lnTo>
                    <a:pt x="23" y="26"/>
                  </a:lnTo>
                  <a:lnTo>
                    <a:pt x="19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7" name="Freeform 415"/>
            <p:cNvSpPr>
              <a:spLocks noEditPoints="1"/>
            </p:cNvSpPr>
            <p:nvPr/>
          </p:nvSpPr>
          <p:spPr bwMode="auto">
            <a:xfrm>
              <a:off x="4778643" y="3919190"/>
              <a:ext cx="38025" cy="38025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3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2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7"/>
                </a:cxn>
                <a:cxn ang="0">
                  <a:pos x="28" y="13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10"/>
                </a:cxn>
                <a:cxn ang="0">
                  <a:pos x="32" y="11"/>
                </a:cxn>
                <a:cxn ang="0">
                  <a:pos x="32" y="12"/>
                </a:cxn>
                <a:cxn ang="0">
                  <a:pos x="33" y="17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1"/>
                </a:cxn>
                <a:cxn ang="0">
                  <a:pos x="22" y="32"/>
                </a:cxn>
                <a:cxn ang="0">
                  <a:pos x="16" y="33"/>
                </a:cxn>
                <a:cxn ang="0">
                  <a:pos x="12" y="32"/>
                </a:cxn>
                <a:cxn ang="0">
                  <a:pos x="11" y="32"/>
                </a:cxn>
                <a:cxn ang="0">
                  <a:pos x="10" y="31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2" y="10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3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3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2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7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3" y="17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16" y="33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8" name="Freeform 416"/>
            <p:cNvSpPr>
              <a:spLocks/>
            </p:cNvSpPr>
            <p:nvPr/>
          </p:nvSpPr>
          <p:spPr bwMode="auto">
            <a:xfrm>
              <a:off x="4878891" y="3676058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5" y="4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29" y="14"/>
                </a:cxn>
                <a:cxn ang="0">
                  <a:pos x="27" y="22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5" y="25"/>
                </a:cxn>
                <a:cxn ang="0">
                  <a:pos x="2" y="22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29" y="14"/>
                  </a:lnTo>
                  <a:lnTo>
                    <a:pt x="27" y="22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9" name="Freeform 417"/>
            <p:cNvSpPr>
              <a:spLocks noEditPoints="1"/>
            </p:cNvSpPr>
            <p:nvPr/>
          </p:nvSpPr>
          <p:spPr bwMode="auto">
            <a:xfrm>
              <a:off x="4876587" y="3673754"/>
              <a:ext cx="38025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6"/>
                </a:cxn>
                <a:cxn ang="0">
                  <a:pos x="5" y="21"/>
                </a:cxn>
                <a:cxn ang="0">
                  <a:pos x="8" y="25"/>
                </a:cxn>
                <a:cxn ang="0">
                  <a:pos x="13" y="28"/>
                </a:cxn>
                <a:cxn ang="0">
                  <a:pos x="16" y="29"/>
                </a:cxn>
                <a:cxn ang="0">
                  <a:pos x="20" y="28"/>
                </a:cxn>
                <a:cxn ang="0">
                  <a:pos x="25" y="25"/>
                </a:cxn>
                <a:cxn ang="0">
                  <a:pos x="28" y="21"/>
                </a:cxn>
                <a:cxn ang="0">
                  <a:pos x="29" y="16"/>
                </a:cxn>
                <a:cxn ang="0">
                  <a:pos x="28" y="12"/>
                </a:cxn>
                <a:cxn ang="0">
                  <a:pos x="25" y="8"/>
                </a:cxn>
                <a:cxn ang="0">
                  <a:pos x="20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8" y="5"/>
                </a:cxn>
                <a:cxn ang="0">
                  <a:pos x="31" y="9"/>
                </a:cxn>
                <a:cxn ang="0">
                  <a:pos x="32" y="10"/>
                </a:cxn>
                <a:cxn ang="0">
                  <a:pos x="32" y="11"/>
                </a:cxn>
                <a:cxn ang="0">
                  <a:pos x="33" y="16"/>
                </a:cxn>
                <a:cxn ang="0">
                  <a:pos x="32" y="23"/>
                </a:cxn>
                <a:cxn ang="0">
                  <a:pos x="31" y="24"/>
                </a:cxn>
                <a:cxn ang="0">
                  <a:pos x="28" y="28"/>
                </a:cxn>
                <a:cxn ang="0">
                  <a:pos x="23" y="30"/>
                </a:cxn>
                <a:cxn ang="0">
                  <a:pos x="22" y="31"/>
                </a:cxn>
                <a:cxn ang="0">
                  <a:pos x="16" y="32"/>
                </a:cxn>
                <a:cxn ang="0">
                  <a:pos x="12" y="31"/>
                </a:cxn>
                <a:cxn ang="0">
                  <a:pos x="11" y="31"/>
                </a:cxn>
                <a:cxn ang="0">
                  <a:pos x="10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6" y="0"/>
                </a:cxn>
              </a:cxnLst>
              <a:rect l="0" t="0" r="r" b="b"/>
              <a:pathLst>
                <a:path w="33" h="32">
                  <a:moveTo>
                    <a:pt x="16" y="4"/>
                  </a:moveTo>
                  <a:lnTo>
                    <a:pt x="13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5" y="21"/>
                  </a:lnTo>
                  <a:lnTo>
                    <a:pt x="8" y="25"/>
                  </a:lnTo>
                  <a:lnTo>
                    <a:pt x="13" y="28"/>
                  </a:lnTo>
                  <a:lnTo>
                    <a:pt x="16" y="29"/>
                  </a:lnTo>
                  <a:lnTo>
                    <a:pt x="20" y="28"/>
                  </a:lnTo>
                  <a:lnTo>
                    <a:pt x="25" y="25"/>
                  </a:lnTo>
                  <a:lnTo>
                    <a:pt x="28" y="21"/>
                  </a:lnTo>
                  <a:lnTo>
                    <a:pt x="29" y="16"/>
                  </a:lnTo>
                  <a:lnTo>
                    <a:pt x="28" y="12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2" y="1"/>
                  </a:lnTo>
                  <a:lnTo>
                    <a:pt x="23" y="2"/>
                  </a:lnTo>
                  <a:lnTo>
                    <a:pt x="28" y="5"/>
                  </a:lnTo>
                  <a:lnTo>
                    <a:pt x="31" y="9"/>
                  </a:lnTo>
                  <a:lnTo>
                    <a:pt x="32" y="10"/>
                  </a:lnTo>
                  <a:lnTo>
                    <a:pt x="32" y="11"/>
                  </a:lnTo>
                  <a:lnTo>
                    <a:pt x="33" y="16"/>
                  </a:lnTo>
                  <a:lnTo>
                    <a:pt x="32" y="23"/>
                  </a:lnTo>
                  <a:lnTo>
                    <a:pt x="31" y="24"/>
                  </a:lnTo>
                  <a:lnTo>
                    <a:pt x="28" y="28"/>
                  </a:lnTo>
                  <a:lnTo>
                    <a:pt x="23" y="30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11" y="31"/>
                  </a:lnTo>
                  <a:lnTo>
                    <a:pt x="10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0" name="Freeform 418"/>
            <p:cNvSpPr>
              <a:spLocks/>
            </p:cNvSpPr>
            <p:nvPr/>
          </p:nvSpPr>
          <p:spPr bwMode="auto">
            <a:xfrm>
              <a:off x="3456975" y="3971042"/>
              <a:ext cx="32264" cy="33416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1"/>
                </a:cxn>
                <a:cxn ang="0">
                  <a:pos x="22" y="3"/>
                </a:cxn>
                <a:cxn ang="0">
                  <a:pos x="25" y="6"/>
                </a:cxn>
                <a:cxn ang="0">
                  <a:pos x="27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3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9"/>
                </a:cxn>
                <a:cxn ang="0">
                  <a:pos x="10" y="28"/>
                </a:cxn>
                <a:cxn ang="0">
                  <a:pos x="7" y="27"/>
                </a:cxn>
                <a:cxn ang="0">
                  <a:pos x="4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4" y="0"/>
                </a:cxn>
              </a:cxnLst>
              <a:rect l="0" t="0" r="r" b="b"/>
              <a:pathLst>
                <a:path w="28" h="29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6"/>
                  </a:lnTo>
                  <a:lnTo>
                    <a:pt x="27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9"/>
                  </a:lnTo>
                  <a:lnTo>
                    <a:pt x="10" y="28"/>
                  </a:lnTo>
                  <a:lnTo>
                    <a:pt x="7" y="27"/>
                  </a:lnTo>
                  <a:lnTo>
                    <a:pt x="4" y="24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2" y="8"/>
                  </a:lnTo>
                  <a:lnTo>
                    <a:pt x="4" y="4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1" name="Line 419"/>
            <p:cNvSpPr>
              <a:spLocks noChangeShapeType="1"/>
            </p:cNvSpPr>
            <p:nvPr/>
          </p:nvSpPr>
          <p:spPr bwMode="auto">
            <a:xfrm flipH="1">
              <a:off x="3488087" y="3987174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2" name="Line 420"/>
            <p:cNvSpPr>
              <a:spLocks noChangeShapeType="1"/>
            </p:cNvSpPr>
            <p:nvPr/>
          </p:nvSpPr>
          <p:spPr bwMode="auto">
            <a:xfrm flipH="1">
              <a:off x="3485782" y="3992936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3" name="Line 421"/>
            <p:cNvSpPr>
              <a:spLocks noChangeShapeType="1"/>
            </p:cNvSpPr>
            <p:nvPr/>
          </p:nvSpPr>
          <p:spPr bwMode="auto">
            <a:xfrm flipH="1">
              <a:off x="3482325" y="3997545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4" name="Line 422"/>
            <p:cNvSpPr>
              <a:spLocks noChangeShapeType="1"/>
            </p:cNvSpPr>
            <p:nvPr/>
          </p:nvSpPr>
          <p:spPr bwMode="auto">
            <a:xfrm flipH="1">
              <a:off x="3477716" y="4001002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5" name="Line 423"/>
            <p:cNvSpPr>
              <a:spLocks noChangeShapeType="1"/>
            </p:cNvSpPr>
            <p:nvPr/>
          </p:nvSpPr>
          <p:spPr bwMode="auto">
            <a:xfrm flipH="1">
              <a:off x="3473107" y="4003306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6" name="Line 424"/>
            <p:cNvSpPr>
              <a:spLocks noChangeShapeType="1"/>
            </p:cNvSpPr>
            <p:nvPr/>
          </p:nvSpPr>
          <p:spPr bwMode="auto">
            <a:xfrm flipH="1" flipV="1">
              <a:off x="3468498" y="4003306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7" name="Line 425"/>
            <p:cNvSpPr>
              <a:spLocks noChangeShapeType="1"/>
            </p:cNvSpPr>
            <p:nvPr/>
          </p:nvSpPr>
          <p:spPr bwMode="auto">
            <a:xfrm flipH="1" flipV="1">
              <a:off x="3465041" y="4002154"/>
              <a:ext cx="3457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8" name="Line 426"/>
            <p:cNvSpPr>
              <a:spLocks noChangeShapeType="1"/>
            </p:cNvSpPr>
            <p:nvPr/>
          </p:nvSpPr>
          <p:spPr bwMode="auto">
            <a:xfrm flipH="1" flipV="1">
              <a:off x="3461584" y="3998697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9" name="Line 427"/>
            <p:cNvSpPr>
              <a:spLocks noChangeShapeType="1"/>
            </p:cNvSpPr>
            <p:nvPr/>
          </p:nvSpPr>
          <p:spPr bwMode="auto">
            <a:xfrm flipH="1" flipV="1">
              <a:off x="3456975" y="3991784"/>
              <a:ext cx="4609" cy="69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0" name="Line 428"/>
            <p:cNvSpPr>
              <a:spLocks noChangeShapeType="1"/>
            </p:cNvSpPr>
            <p:nvPr/>
          </p:nvSpPr>
          <p:spPr bwMode="auto">
            <a:xfrm flipV="1">
              <a:off x="3456975" y="3982565"/>
              <a:ext cx="1152" cy="92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1" name="Line 429"/>
            <p:cNvSpPr>
              <a:spLocks noChangeShapeType="1"/>
            </p:cNvSpPr>
            <p:nvPr/>
          </p:nvSpPr>
          <p:spPr bwMode="auto">
            <a:xfrm flipV="1">
              <a:off x="3456975" y="3980261"/>
              <a:ext cx="2305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2" name="Line 430"/>
            <p:cNvSpPr>
              <a:spLocks noChangeShapeType="1"/>
            </p:cNvSpPr>
            <p:nvPr/>
          </p:nvSpPr>
          <p:spPr bwMode="auto">
            <a:xfrm flipV="1">
              <a:off x="3459280" y="3975652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3" name="Line 431"/>
            <p:cNvSpPr>
              <a:spLocks noChangeShapeType="1"/>
            </p:cNvSpPr>
            <p:nvPr/>
          </p:nvSpPr>
          <p:spPr bwMode="auto">
            <a:xfrm flipV="1">
              <a:off x="3461584" y="3973347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4" name="Line 432"/>
            <p:cNvSpPr>
              <a:spLocks noChangeShapeType="1"/>
            </p:cNvSpPr>
            <p:nvPr/>
          </p:nvSpPr>
          <p:spPr bwMode="auto">
            <a:xfrm flipV="1">
              <a:off x="3465041" y="3972195"/>
              <a:ext cx="3457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5" name="Line 433"/>
            <p:cNvSpPr>
              <a:spLocks noChangeShapeType="1"/>
            </p:cNvSpPr>
            <p:nvPr/>
          </p:nvSpPr>
          <p:spPr bwMode="auto">
            <a:xfrm flipV="1">
              <a:off x="3468498" y="3971042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6" name="Line 434"/>
            <p:cNvSpPr>
              <a:spLocks noChangeShapeType="1"/>
            </p:cNvSpPr>
            <p:nvPr/>
          </p:nvSpPr>
          <p:spPr bwMode="auto">
            <a:xfrm>
              <a:off x="3473107" y="3971042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7" name="Line 435"/>
            <p:cNvSpPr>
              <a:spLocks noChangeShapeType="1"/>
            </p:cNvSpPr>
            <p:nvPr/>
          </p:nvSpPr>
          <p:spPr bwMode="auto">
            <a:xfrm>
              <a:off x="3477716" y="3972195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8" name="Line 436"/>
            <p:cNvSpPr>
              <a:spLocks noChangeShapeType="1"/>
            </p:cNvSpPr>
            <p:nvPr/>
          </p:nvSpPr>
          <p:spPr bwMode="auto">
            <a:xfrm>
              <a:off x="3482325" y="3974499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9" name="Line 437"/>
            <p:cNvSpPr>
              <a:spLocks noChangeShapeType="1"/>
            </p:cNvSpPr>
            <p:nvPr/>
          </p:nvSpPr>
          <p:spPr bwMode="auto">
            <a:xfrm>
              <a:off x="3485782" y="3977956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0" name="Line 438"/>
            <p:cNvSpPr>
              <a:spLocks noChangeShapeType="1"/>
            </p:cNvSpPr>
            <p:nvPr/>
          </p:nvSpPr>
          <p:spPr bwMode="auto">
            <a:xfrm>
              <a:off x="3488087" y="3982565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1" name="Freeform 439"/>
            <p:cNvSpPr>
              <a:spLocks/>
            </p:cNvSpPr>
            <p:nvPr/>
          </p:nvSpPr>
          <p:spPr bwMode="auto">
            <a:xfrm>
              <a:off x="3161991" y="5150979"/>
              <a:ext cx="33416" cy="3226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8" y="0"/>
                </a:cxn>
                <a:cxn ang="0">
                  <a:pos x="24" y="3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3"/>
                </a:cxn>
                <a:cxn ang="0">
                  <a:pos x="27" y="21"/>
                </a:cxn>
                <a:cxn ang="0">
                  <a:pos x="24" y="24"/>
                </a:cxn>
                <a:cxn ang="0">
                  <a:pos x="18" y="28"/>
                </a:cxn>
                <a:cxn ang="0">
                  <a:pos x="11" y="28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3"/>
                </a:cxn>
                <a:cxn ang="0">
                  <a:pos x="8" y="2"/>
                </a:cxn>
                <a:cxn ang="0">
                  <a:pos x="11" y="0"/>
                </a:cxn>
              </a:cxnLst>
              <a:rect l="0" t="0" r="r" b="b"/>
              <a:pathLst>
                <a:path w="29" h="28">
                  <a:moveTo>
                    <a:pt x="11" y="0"/>
                  </a:moveTo>
                  <a:lnTo>
                    <a:pt x="18" y="0"/>
                  </a:lnTo>
                  <a:lnTo>
                    <a:pt x="24" y="3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3"/>
                  </a:lnTo>
                  <a:lnTo>
                    <a:pt x="27" y="21"/>
                  </a:lnTo>
                  <a:lnTo>
                    <a:pt x="24" y="24"/>
                  </a:lnTo>
                  <a:lnTo>
                    <a:pt x="18" y="28"/>
                  </a:lnTo>
                  <a:lnTo>
                    <a:pt x="11" y="28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3"/>
                  </a:lnTo>
                  <a:lnTo>
                    <a:pt x="8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2" name="Line 440"/>
            <p:cNvSpPr>
              <a:spLocks noChangeShapeType="1"/>
            </p:cNvSpPr>
            <p:nvPr/>
          </p:nvSpPr>
          <p:spPr bwMode="auto">
            <a:xfrm flipH="1">
              <a:off x="3193103" y="5165959"/>
              <a:ext cx="2305" cy="92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3" name="Line 441"/>
            <p:cNvSpPr>
              <a:spLocks noChangeShapeType="1"/>
            </p:cNvSpPr>
            <p:nvPr/>
          </p:nvSpPr>
          <p:spPr bwMode="auto">
            <a:xfrm flipH="1">
              <a:off x="3189646" y="5175177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4" name="Line 442"/>
            <p:cNvSpPr>
              <a:spLocks noChangeShapeType="1"/>
            </p:cNvSpPr>
            <p:nvPr/>
          </p:nvSpPr>
          <p:spPr bwMode="auto">
            <a:xfrm flipH="1">
              <a:off x="3182732" y="5178634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5" name="Line 443"/>
            <p:cNvSpPr>
              <a:spLocks noChangeShapeType="1"/>
            </p:cNvSpPr>
            <p:nvPr/>
          </p:nvSpPr>
          <p:spPr bwMode="auto">
            <a:xfrm flipH="1">
              <a:off x="3174666" y="5183243"/>
              <a:ext cx="8066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6" name="Line 444"/>
            <p:cNvSpPr>
              <a:spLocks noChangeShapeType="1"/>
            </p:cNvSpPr>
            <p:nvPr/>
          </p:nvSpPr>
          <p:spPr bwMode="auto">
            <a:xfrm flipH="1" flipV="1">
              <a:off x="3171209" y="5180939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7" name="Line 445"/>
            <p:cNvSpPr>
              <a:spLocks noChangeShapeType="1"/>
            </p:cNvSpPr>
            <p:nvPr/>
          </p:nvSpPr>
          <p:spPr bwMode="auto">
            <a:xfrm flipH="1" flipV="1">
              <a:off x="3166600" y="5178634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8" name="Line 446"/>
            <p:cNvSpPr>
              <a:spLocks noChangeShapeType="1"/>
            </p:cNvSpPr>
            <p:nvPr/>
          </p:nvSpPr>
          <p:spPr bwMode="auto">
            <a:xfrm flipH="1" flipV="1">
              <a:off x="3164296" y="5175177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9" name="Line 447"/>
            <p:cNvSpPr>
              <a:spLocks noChangeShapeType="1"/>
            </p:cNvSpPr>
            <p:nvPr/>
          </p:nvSpPr>
          <p:spPr bwMode="auto">
            <a:xfrm flipH="1" flipV="1">
              <a:off x="3161991" y="5165959"/>
              <a:ext cx="2305" cy="92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0" name="Line 448"/>
            <p:cNvSpPr>
              <a:spLocks noChangeShapeType="1"/>
            </p:cNvSpPr>
            <p:nvPr/>
          </p:nvSpPr>
          <p:spPr bwMode="auto">
            <a:xfrm flipV="1">
              <a:off x="3161991" y="5161350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1" name="Line 449"/>
            <p:cNvSpPr>
              <a:spLocks noChangeShapeType="1"/>
            </p:cNvSpPr>
            <p:nvPr/>
          </p:nvSpPr>
          <p:spPr bwMode="auto">
            <a:xfrm flipV="1">
              <a:off x="3163143" y="5157893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2" name="Line 450"/>
            <p:cNvSpPr>
              <a:spLocks noChangeShapeType="1"/>
            </p:cNvSpPr>
            <p:nvPr/>
          </p:nvSpPr>
          <p:spPr bwMode="auto">
            <a:xfrm flipV="1">
              <a:off x="3164296" y="5154436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3" name="Line 451"/>
            <p:cNvSpPr>
              <a:spLocks noChangeShapeType="1"/>
            </p:cNvSpPr>
            <p:nvPr/>
          </p:nvSpPr>
          <p:spPr bwMode="auto">
            <a:xfrm flipV="1">
              <a:off x="3166600" y="5153284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4" name="Line 452"/>
            <p:cNvSpPr>
              <a:spLocks noChangeShapeType="1"/>
            </p:cNvSpPr>
            <p:nvPr/>
          </p:nvSpPr>
          <p:spPr bwMode="auto">
            <a:xfrm flipV="1">
              <a:off x="3171209" y="5150979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5" name="Line 453"/>
            <p:cNvSpPr>
              <a:spLocks noChangeShapeType="1"/>
            </p:cNvSpPr>
            <p:nvPr/>
          </p:nvSpPr>
          <p:spPr bwMode="auto">
            <a:xfrm>
              <a:off x="3174666" y="5150979"/>
              <a:ext cx="8066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6" name="Line 454"/>
            <p:cNvSpPr>
              <a:spLocks noChangeShapeType="1"/>
            </p:cNvSpPr>
            <p:nvPr/>
          </p:nvSpPr>
          <p:spPr bwMode="auto">
            <a:xfrm>
              <a:off x="3182732" y="5150979"/>
              <a:ext cx="6914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7" name="Line 455"/>
            <p:cNvSpPr>
              <a:spLocks noChangeShapeType="1"/>
            </p:cNvSpPr>
            <p:nvPr/>
          </p:nvSpPr>
          <p:spPr bwMode="auto">
            <a:xfrm>
              <a:off x="3189646" y="5154436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8" name="Line 456"/>
            <p:cNvSpPr>
              <a:spLocks noChangeShapeType="1"/>
            </p:cNvSpPr>
            <p:nvPr/>
          </p:nvSpPr>
          <p:spPr bwMode="auto">
            <a:xfrm>
              <a:off x="3193103" y="5157893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9" name="Line 457"/>
            <p:cNvSpPr>
              <a:spLocks noChangeShapeType="1"/>
            </p:cNvSpPr>
            <p:nvPr/>
          </p:nvSpPr>
          <p:spPr bwMode="auto">
            <a:xfrm>
              <a:off x="3194255" y="5161350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0" name="Freeform 458"/>
            <p:cNvSpPr>
              <a:spLocks/>
            </p:cNvSpPr>
            <p:nvPr/>
          </p:nvSpPr>
          <p:spPr bwMode="auto">
            <a:xfrm>
              <a:off x="3015651" y="5248923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8" y="14"/>
                </a:cxn>
                <a:cxn ang="0">
                  <a:pos x="27" y="19"/>
                </a:cxn>
                <a:cxn ang="0">
                  <a:pos x="25" y="22"/>
                </a:cxn>
                <a:cxn ang="0">
                  <a:pos x="22" y="25"/>
                </a:cxn>
                <a:cxn ang="0">
                  <a:pos x="19" y="27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3" y="24"/>
                </a:cxn>
                <a:cxn ang="0">
                  <a:pos x="1" y="21"/>
                </a:cxn>
                <a:cxn ang="0">
                  <a:pos x="1" y="18"/>
                </a:cxn>
                <a:cxn ang="0">
                  <a:pos x="0" y="14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7" y="2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8" y="14"/>
                  </a:lnTo>
                  <a:lnTo>
                    <a:pt x="27" y="19"/>
                  </a:lnTo>
                  <a:lnTo>
                    <a:pt x="25" y="22"/>
                  </a:lnTo>
                  <a:lnTo>
                    <a:pt x="22" y="25"/>
                  </a:lnTo>
                  <a:lnTo>
                    <a:pt x="19" y="27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3" y="24"/>
                  </a:lnTo>
                  <a:lnTo>
                    <a:pt x="1" y="21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1" name="Line 459"/>
            <p:cNvSpPr>
              <a:spLocks noChangeShapeType="1"/>
            </p:cNvSpPr>
            <p:nvPr/>
          </p:nvSpPr>
          <p:spPr bwMode="auto">
            <a:xfrm flipH="1">
              <a:off x="3046763" y="5265055"/>
              <a:ext cx="1152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2" name="Line 460"/>
            <p:cNvSpPr>
              <a:spLocks noChangeShapeType="1"/>
            </p:cNvSpPr>
            <p:nvPr/>
          </p:nvSpPr>
          <p:spPr bwMode="auto">
            <a:xfrm flipH="1">
              <a:off x="3044458" y="5270817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3" name="Line 461"/>
            <p:cNvSpPr>
              <a:spLocks noChangeShapeType="1"/>
            </p:cNvSpPr>
            <p:nvPr/>
          </p:nvSpPr>
          <p:spPr bwMode="auto">
            <a:xfrm flipH="1">
              <a:off x="3041001" y="5274274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4" name="Line 462"/>
            <p:cNvSpPr>
              <a:spLocks noChangeShapeType="1"/>
            </p:cNvSpPr>
            <p:nvPr/>
          </p:nvSpPr>
          <p:spPr bwMode="auto">
            <a:xfrm flipH="1">
              <a:off x="3037545" y="5277730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5" name="Line 463"/>
            <p:cNvSpPr>
              <a:spLocks noChangeShapeType="1"/>
            </p:cNvSpPr>
            <p:nvPr/>
          </p:nvSpPr>
          <p:spPr bwMode="auto">
            <a:xfrm flipH="1">
              <a:off x="3031783" y="5280035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6" name="Line 464"/>
            <p:cNvSpPr>
              <a:spLocks noChangeShapeType="1"/>
            </p:cNvSpPr>
            <p:nvPr/>
          </p:nvSpPr>
          <p:spPr bwMode="auto">
            <a:xfrm flipH="1">
              <a:off x="3027174" y="5281187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7" name="Line 465"/>
            <p:cNvSpPr>
              <a:spLocks noChangeShapeType="1"/>
            </p:cNvSpPr>
            <p:nvPr/>
          </p:nvSpPr>
          <p:spPr bwMode="auto">
            <a:xfrm flipH="1" flipV="1">
              <a:off x="3023717" y="5278883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8" name="Line 466"/>
            <p:cNvSpPr>
              <a:spLocks noChangeShapeType="1"/>
            </p:cNvSpPr>
            <p:nvPr/>
          </p:nvSpPr>
          <p:spPr bwMode="auto">
            <a:xfrm flipH="1" flipV="1">
              <a:off x="3019108" y="5276578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9" name="Line 467"/>
            <p:cNvSpPr>
              <a:spLocks noChangeShapeType="1"/>
            </p:cNvSpPr>
            <p:nvPr/>
          </p:nvSpPr>
          <p:spPr bwMode="auto">
            <a:xfrm flipH="1" flipV="1">
              <a:off x="3016803" y="5273121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0" name="Line 468"/>
            <p:cNvSpPr>
              <a:spLocks noChangeShapeType="1"/>
            </p:cNvSpPr>
            <p:nvPr/>
          </p:nvSpPr>
          <p:spPr bwMode="auto">
            <a:xfrm flipV="1">
              <a:off x="3016803" y="5269664"/>
              <a:ext cx="1152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1" name="Line 469"/>
            <p:cNvSpPr>
              <a:spLocks noChangeShapeType="1"/>
            </p:cNvSpPr>
            <p:nvPr/>
          </p:nvSpPr>
          <p:spPr bwMode="auto">
            <a:xfrm flipH="1" flipV="1">
              <a:off x="3015651" y="5265055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2" name="Line 470"/>
            <p:cNvSpPr>
              <a:spLocks noChangeShapeType="1"/>
            </p:cNvSpPr>
            <p:nvPr/>
          </p:nvSpPr>
          <p:spPr bwMode="auto">
            <a:xfrm flipV="1">
              <a:off x="3015651" y="5256989"/>
              <a:ext cx="1152" cy="80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3" name="Line 471"/>
            <p:cNvSpPr>
              <a:spLocks noChangeShapeType="1"/>
            </p:cNvSpPr>
            <p:nvPr/>
          </p:nvSpPr>
          <p:spPr bwMode="auto">
            <a:xfrm flipV="1">
              <a:off x="3016803" y="5253533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4" name="Line 472"/>
            <p:cNvSpPr>
              <a:spLocks noChangeShapeType="1"/>
            </p:cNvSpPr>
            <p:nvPr/>
          </p:nvSpPr>
          <p:spPr bwMode="auto">
            <a:xfrm flipV="1">
              <a:off x="3019108" y="5251228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5" name="Line 473"/>
            <p:cNvSpPr>
              <a:spLocks noChangeShapeType="1"/>
            </p:cNvSpPr>
            <p:nvPr/>
          </p:nvSpPr>
          <p:spPr bwMode="auto">
            <a:xfrm flipV="1">
              <a:off x="3023717" y="5248923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6" name="Line 474"/>
            <p:cNvSpPr>
              <a:spLocks noChangeShapeType="1"/>
            </p:cNvSpPr>
            <p:nvPr/>
          </p:nvSpPr>
          <p:spPr bwMode="auto">
            <a:xfrm>
              <a:off x="3027174" y="5248923"/>
              <a:ext cx="9218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7" name="Line 475"/>
            <p:cNvSpPr>
              <a:spLocks noChangeShapeType="1"/>
            </p:cNvSpPr>
            <p:nvPr/>
          </p:nvSpPr>
          <p:spPr bwMode="auto">
            <a:xfrm>
              <a:off x="3036392" y="5248923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8" name="Line 476"/>
            <p:cNvSpPr>
              <a:spLocks noChangeShapeType="1"/>
            </p:cNvSpPr>
            <p:nvPr/>
          </p:nvSpPr>
          <p:spPr bwMode="auto">
            <a:xfrm>
              <a:off x="3043306" y="5253533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9" name="Line 477"/>
            <p:cNvSpPr>
              <a:spLocks noChangeShapeType="1"/>
            </p:cNvSpPr>
            <p:nvPr/>
          </p:nvSpPr>
          <p:spPr bwMode="auto">
            <a:xfrm>
              <a:off x="3045611" y="5256989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0" name="Line 478"/>
            <p:cNvSpPr>
              <a:spLocks noChangeShapeType="1"/>
            </p:cNvSpPr>
            <p:nvPr/>
          </p:nvSpPr>
          <p:spPr bwMode="auto">
            <a:xfrm>
              <a:off x="3047915" y="5260446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1" name="Freeform 479"/>
            <p:cNvSpPr>
              <a:spLocks/>
            </p:cNvSpPr>
            <p:nvPr/>
          </p:nvSpPr>
          <p:spPr bwMode="auto">
            <a:xfrm>
              <a:off x="4339623" y="3627662"/>
              <a:ext cx="32264" cy="3226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8" y="9"/>
                </a:cxn>
                <a:cxn ang="0">
                  <a:pos x="28" y="17"/>
                </a:cxn>
                <a:cxn ang="0">
                  <a:pos x="26" y="21"/>
                </a:cxn>
                <a:cxn ang="0">
                  <a:pos x="24" y="24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0" y="28"/>
                </a:cxn>
                <a:cxn ang="0">
                  <a:pos x="4" y="24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14" y="0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8" y="9"/>
                  </a:lnTo>
                  <a:lnTo>
                    <a:pt x="28" y="17"/>
                  </a:lnTo>
                  <a:lnTo>
                    <a:pt x="26" y="21"/>
                  </a:lnTo>
                  <a:lnTo>
                    <a:pt x="24" y="24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1" y="9"/>
                  </a:lnTo>
                  <a:lnTo>
                    <a:pt x="3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2" name="Line 480"/>
            <p:cNvSpPr>
              <a:spLocks noChangeShapeType="1"/>
            </p:cNvSpPr>
            <p:nvPr/>
          </p:nvSpPr>
          <p:spPr bwMode="auto">
            <a:xfrm>
              <a:off x="4371887" y="3642642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3" name="Line 481"/>
            <p:cNvSpPr>
              <a:spLocks noChangeShapeType="1"/>
            </p:cNvSpPr>
            <p:nvPr/>
          </p:nvSpPr>
          <p:spPr bwMode="auto">
            <a:xfrm flipH="1">
              <a:off x="4369583" y="364725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4" name="Line 482"/>
            <p:cNvSpPr>
              <a:spLocks noChangeShapeType="1"/>
            </p:cNvSpPr>
            <p:nvPr/>
          </p:nvSpPr>
          <p:spPr bwMode="auto">
            <a:xfrm flipH="1">
              <a:off x="4367278" y="3651860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5" name="Line 483"/>
            <p:cNvSpPr>
              <a:spLocks noChangeShapeType="1"/>
            </p:cNvSpPr>
            <p:nvPr/>
          </p:nvSpPr>
          <p:spPr bwMode="auto">
            <a:xfrm flipH="1">
              <a:off x="4364973" y="3655317"/>
              <a:ext cx="2305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6" name="Line 484"/>
            <p:cNvSpPr>
              <a:spLocks noChangeShapeType="1"/>
            </p:cNvSpPr>
            <p:nvPr/>
          </p:nvSpPr>
          <p:spPr bwMode="auto">
            <a:xfrm flipH="1">
              <a:off x="4360364" y="3657622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7" name="Line 485"/>
            <p:cNvSpPr>
              <a:spLocks noChangeShapeType="1"/>
            </p:cNvSpPr>
            <p:nvPr/>
          </p:nvSpPr>
          <p:spPr bwMode="auto">
            <a:xfrm flipH="1">
              <a:off x="4351146" y="3659926"/>
              <a:ext cx="9218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8" name="Line 486"/>
            <p:cNvSpPr>
              <a:spLocks noChangeShapeType="1"/>
            </p:cNvSpPr>
            <p:nvPr/>
          </p:nvSpPr>
          <p:spPr bwMode="auto">
            <a:xfrm flipH="1" flipV="1">
              <a:off x="4344232" y="3655317"/>
              <a:ext cx="6914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9" name="Line 487"/>
            <p:cNvSpPr>
              <a:spLocks noChangeShapeType="1"/>
            </p:cNvSpPr>
            <p:nvPr/>
          </p:nvSpPr>
          <p:spPr bwMode="auto">
            <a:xfrm flipH="1" flipV="1">
              <a:off x="4341928" y="3651860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0" name="Line 488"/>
            <p:cNvSpPr>
              <a:spLocks noChangeShapeType="1"/>
            </p:cNvSpPr>
            <p:nvPr/>
          </p:nvSpPr>
          <p:spPr bwMode="auto">
            <a:xfrm flipH="1" flipV="1">
              <a:off x="4339623" y="3647251"/>
              <a:ext cx="2305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1" name="Line 489"/>
            <p:cNvSpPr>
              <a:spLocks noChangeShapeType="1"/>
            </p:cNvSpPr>
            <p:nvPr/>
          </p:nvSpPr>
          <p:spPr bwMode="auto">
            <a:xfrm flipV="1">
              <a:off x="4339623" y="3642642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2" name="Line 490"/>
            <p:cNvSpPr>
              <a:spLocks noChangeShapeType="1"/>
            </p:cNvSpPr>
            <p:nvPr/>
          </p:nvSpPr>
          <p:spPr bwMode="auto">
            <a:xfrm flipV="1">
              <a:off x="4339623" y="3638033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3" name="Line 491"/>
            <p:cNvSpPr>
              <a:spLocks noChangeShapeType="1"/>
            </p:cNvSpPr>
            <p:nvPr/>
          </p:nvSpPr>
          <p:spPr bwMode="auto">
            <a:xfrm flipV="1">
              <a:off x="4340775" y="3634576"/>
              <a:ext cx="2305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4" name="Line 492"/>
            <p:cNvSpPr>
              <a:spLocks noChangeShapeType="1"/>
            </p:cNvSpPr>
            <p:nvPr/>
          </p:nvSpPr>
          <p:spPr bwMode="auto">
            <a:xfrm flipV="1">
              <a:off x="4343080" y="3631119"/>
              <a:ext cx="3457" cy="34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5" name="Line 493"/>
            <p:cNvSpPr>
              <a:spLocks noChangeShapeType="1"/>
            </p:cNvSpPr>
            <p:nvPr/>
          </p:nvSpPr>
          <p:spPr bwMode="auto">
            <a:xfrm flipV="1">
              <a:off x="4346537" y="3628815"/>
              <a:ext cx="3457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6" name="Line 494"/>
            <p:cNvSpPr>
              <a:spLocks noChangeShapeType="1"/>
            </p:cNvSpPr>
            <p:nvPr/>
          </p:nvSpPr>
          <p:spPr bwMode="auto">
            <a:xfrm flipV="1">
              <a:off x="4349994" y="3627662"/>
              <a:ext cx="5761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7" name="Line 495"/>
            <p:cNvSpPr>
              <a:spLocks noChangeShapeType="1"/>
            </p:cNvSpPr>
            <p:nvPr/>
          </p:nvSpPr>
          <p:spPr bwMode="auto">
            <a:xfrm>
              <a:off x="4355755" y="3627662"/>
              <a:ext cx="4609" cy="11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8" name="Line 496"/>
            <p:cNvSpPr>
              <a:spLocks noChangeShapeType="1"/>
            </p:cNvSpPr>
            <p:nvPr/>
          </p:nvSpPr>
          <p:spPr bwMode="auto">
            <a:xfrm>
              <a:off x="4360364" y="3627662"/>
              <a:ext cx="4609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9" name="Line 497"/>
            <p:cNvSpPr>
              <a:spLocks noChangeShapeType="1"/>
            </p:cNvSpPr>
            <p:nvPr/>
          </p:nvSpPr>
          <p:spPr bwMode="auto">
            <a:xfrm>
              <a:off x="4364973" y="3629967"/>
              <a:ext cx="2305" cy="23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0" name="Line 498"/>
            <p:cNvSpPr>
              <a:spLocks noChangeShapeType="1"/>
            </p:cNvSpPr>
            <p:nvPr/>
          </p:nvSpPr>
          <p:spPr bwMode="auto">
            <a:xfrm>
              <a:off x="4367278" y="3632272"/>
              <a:ext cx="4609" cy="57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1" name="Line 499"/>
            <p:cNvSpPr>
              <a:spLocks noChangeShapeType="1"/>
            </p:cNvSpPr>
            <p:nvPr/>
          </p:nvSpPr>
          <p:spPr bwMode="auto">
            <a:xfrm>
              <a:off x="4371887" y="3638033"/>
              <a:ext cx="1152" cy="46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2" name="Freeform 500"/>
            <p:cNvSpPr>
              <a:spLocks/>
            </p:cNvSpPr>
            <p:nvPr/>
          </p:nvSpPr>
          <p:spPr bwMode="auto">
            <a:xfrm>
              <a:off x="4339623" y="5985232"/>
              <a:ext cx="32264" cy="3226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4" y="4"/>
                </a:cxn>
                <a:cxn ang="0">
                  <a:pos x="26" y="7"/>
                </a:cxn>
                <a:cxn ang="0">
                  <a:pos x="28" y="11"/>
                </a:cxn>
                <a:cxn ang="0">
                  <a:pos x="28" y="19"/>
                </a:cxn>
                <a:cxn ang="0">
                  <a:pos x="24" y="25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14" y="28"/>
                </a:cxn>
                <a:cxn ang="0">
                  <a:pos x="9" y="27"/>
                </a:cxn>
                <a:cxn ang="0">
                  <a:pos x="6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10" y="0"/>
                </a:cxn>
              </a:cxnLst>
              <a:rect l="0" t="0" r="r" b="b"/>
              <a:pathLst>
                <a:path w="28" h="28">
                  <a:moveTo>
                    <a:pt x="10" y="0"/>
                  </a:move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7"/>
                  </a:lnTo>
                  <a:lnTo>
                    <a:pt x="28" y="11"/>
                  </a:lnTo>
                  <a:lnTo>
                    <a:pt x="28" y="19"/>
                  </a:lnTo>
                  <a:lnTo>
                    <a:pt x="24" y="25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14" y="28"/>
                  </a:lnTo>
                  <a:lnTo>
                    <a:pt x="9" y="27"/>
                  </a:lnTo>
                  <a:lnTo>
                    <a:pt x="6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3" name="Freeform 501"/>
            <p:cNvSpPr>
              <a:spLocks noEditPoints="1"/>
            </p:cNvSpPr>
            <p:nvPr/>
          </p:nvSpPr>
          <p:spPr bwMode="auto">
            <a:xfrm>
              <a:off x="4337319" y="5982927"/>
              <a:ext cx="36873" cy="36873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2" y="5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4" y="17"/>
                </a:cxn>
                <a:cxn ang="0">
                  <a:pos x="5" y="21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6" y="28"/>
                </a:cxn>
                <a:cxn ang="0">
                  <a:pos x="21" y="28"/>
                </a:cxn>
                <a:cxn ang="0">
                  <a:pos x="24" y="26"/>
                </a:cxn>
                <a:cxn ang="0">
                  <a:pos x="27" y="21"/>
                </a:cxn>
                <a:cxn ang="0">
                  <a:pos x="28" y="17"/>
                </a:cxn>
                <a:cxn ang="0">
                  <a:pos x="27" y="12"/>
                </a:cxn>
                <a:cxn ang="0">
                  <a:pos x="24" y="8"/>
                </a:cxn>
                <a:cxn ang="0">
                  <a:pos x="21" y="5"/>
                </a:cxn>
                <a:cxn ang="0">
                  <a:pos x="16" y="4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4" y="2"/>
                </a:cxn>
                <a:cxn ang="0">
                  <a:pos x="27" y="5"/>
                </a:cxn>
                <a:cxn ang="0">
                  <a:pos x="30" y="9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32" y="17"/>
                </a:cxn>
                <a:cxn ang="0">
                  <a:pos x="31" y="23"/>
                </a:cxn>
                <a:cxn ang="0">
                  <a:pos x="30" y="24"/>
                </a:cxn>
                <a:cxn ang="0">
                  <a:pos x="27" y="28"/>
                </a:cxn>
                <a:cxn ang="0">
                  <a:pos x="24" y="30"/>
                </a:cxn>
                <a:cxn ang="0">
                  <a:pos x="23" y="31"/>
                </a:cxn>
                <a:cxn ang="0">
                  <a:pos x="16" y="32"/>
                </a:cxn>
                <a:cxn ang="0">
                  <a:pos x="11" y="31"/>
                </a:cxn>
                <a:cxn ang="0">
                  <a:pos x="10" y="31"/>
                </a:cxn>
                <a:cxn ang="0">
                  <a:pos x="9" y="30"/>
                </a:cxn>
                <a:cxn ang="0">
                  <a:pos x="5" y="28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0" y="17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6" y="0"/>
                </a:cxn>
              </a:cxnLst>
              <a:rect l="0" t="0" r="r" b="b"/>
              <a:pathLst>
                <a:path w="32" h="32">
                  <a:moveTo>
                    <a:pt x="16" y="4"/>
                  </a:moveTo>
                  <a:lnTo>
                    <a:pt x="12" y="5"/>
                  </a:lnTo>
                  <a:lnTo>
                    <a:pt x="8" y="8"/>
                  </a:lnTo>
                  <a:lnTo>
                    <a:pt x="5" y="12"/>
                  </a:lnTo>
                  <a:lnTo>
                    <a:pt x="4" y="17"/>
                  </a:lnTo>
                  <a:lnTo>
                    <a:pt x="5" y="21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26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7" y="12"/>
                  </a:lnTo>
                  <a:lnTo>
                    <a:pt x="24" y="8"/>
                  </a:lnTo>
                  <a:lnTo>
                    <a:pt x="21" y="5"/>
                  </a:lnTo>
                  <a:lnTo>
                    <a:pt x="16" y="4"/>
                  </a:lnTo>
                  <a:close/>
                  <a:moveTo>
                    <a:pt x="16" y="0"/>
                  </a:moveTo>
                  <a:lnTo>
                    <a:pt x="23" y="1"/>
                  </a:lnTo>
                  <a:lnTo>
                    <a:pt x="24" y="2"/>
                  </a:lnTo>
                  <a:lnTo>
                    <a:pt x="27" y="5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7"/>
                  </a:lnTo>
                  <a:lnTo>
                    <a:pt x="31" y="23"/>
                  </a:lnTo>
                  <a:lnTo>
                    <a:pt x="30" y="24"/>
                  </a:lnTo>
                  <a:lnTo>
                    <a:pt x="27" y="28"/>
                  </a:lnTo>
                  <a:lnTo>
                    <a:pt x="24" y="30"/>
                  </a:lnTo>
                  <a:lnTo>
                    <a:pt x="23" y="31"/>
                  </a:lnTo>
                  <a:lnTo>
                    <a:pt x="16" y="32"/>
                  </a:lnTo>
                  <a:lnTo>
                    <a:pt x="11" y="31"/>
                  </a:lnTo>
                  <a:lnTo>
                    <a:pt x="10" y="31"/>
                  </a:lnTo>
                  <a:lnTo>
                    <a:pt x="9" y="30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4" name="Line 502"/>
            <p:cNvSpPr>
              <a:spLocks noChangeShapeType="1"/>
            </p:cNvSpPr>
            <p:nvPr/>
          </p:nvSpPr>
          <p:spPr bwMode="auto">
            <a:xfrm flipV="1">
              <a:off x="2786347" y="4282159"/>
              <a:ext cx="294984" cy="540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5" name="Line 503"/>
            <p:cNvSpPr>
              <a:spLocks noChangeShapeType="1"/>
            </p:cNvSpPr>
            <p:nvPr/>
          </p:nvSpPr>
          <p:spPr bwMode="auto">
            <a:xfrm flipV="1">
              <a:off x="3081331" y="3987174"/>
              <a:ext cx="391776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6" name="Line 504"/>
            <p:cNvSpPr>
              <a:spLocks noChangeShapeType="1"/>
            </p:cNvSpPr>
            <p:nvPr/>
          </p:nvSpPr>
          <p:spPr bwMode="auto">
            <a:xfrm flipV="1">
              <a:off x="3473107" y="3692190"/>
              <a:ext cx="441324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7" name="Line 505"/>
            <p:cNvSpPr>
              <a:spLocks noChangeShapeType="1"/>
            </p:cNvSpPr>
            <p:nvPr/>
          </p:nvSpPr>
          <p:spPr bwMode="auto">
            <a:xfrm flipV="1">
              <a:off x="3914431" y="3642642"/>
              <a:ext cx="441324" cy="495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8" name="Line 506"/>
            <p:cNvSpPr>
              <a:spLocks noChangeShapeType="1"/>
            </p:cNvSpPr>
            <p:nvPr/>
          </p:nvSpPr>
          <p:spPr bwMode="auto">
            <a:xfrm flipH="1">
              <a:off x="3963979" y="3642642"/>
              <a:ext cx="391776" cy="246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9" name="Line 507"/>
            <p:cNvSpPr>
              <a:spLocks noChangeShapeType="1"/>
            </p:cNvSpPr>
            <p:nvPr/>
          </p:nvSpPr>
          <p:spPr bwMode="auto">
            <a:xfrm flipH="1">
              <a:off x="3473107" y="3889230"/>
              <a:ext cx="490872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0" name="Line 508"/>
            <p:cNvSpPr>
              <a:spLocks noChangeShapeType="1"/>
            </p:cNvSpPr>
            <p:nvPr/>
          </p:nvSpPr>
          <p:spPr bwMode="auto">
            <a:xfrm flipH="1">
              <a:off x="3227671" y="3987174"/>
              <a:ext cx="245436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1" name="Line 509"/>
            <p:cNvSpPr>
              <a:spLocks noChangeShapeType="1"/>
            </p:cNvSpPr>
            <p:nvPr/>
          </p:nvSpPr>
          <p:spPr bwMode="auto">
            <a:xfrm flipH="1">
              <a:off x="2786347" y="4429651"/>
              <a:ext cx="441324" cy="39292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2" name="Line 510"/>
            <p:cNvSpPr>
              <a:spLocks noChangeShapeType="1"/>
            </p:cNvSpPr>
            <p:nvPr/>
          </p:nvSpPr>
          <p:spPr bwMode="auto">
            <a:xfrm flipV="1">
              <a:off x="2786347" y="4479199"/>
              <a:ext cx="539268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3" name="Line 511"/>
            <p:cNvSpPr>
              <a:spLocks noChangeShapeType="1"/>
            </p:cNvSpPr>
            <p:nvPr/>
          </p:nvSpPr>
          <p:spPr bwMode="auto">
            <a:xfrm flipV="1">
              <a:off x="3325615" y="4429651"/>
              <a:ext cx="442476" cy="495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" name="Line 512"/>
            <p:cNvSpPr>
              <a:spLocks noChangeShapeType="1"/>
            </p:cNvSpPr>
            <p:nvPr/>
          </p:nvSpPr>
          <p:spPr bwMode="auto">
            <a:xfrm flipV="1">
              <a:off x="3768091" y="3987174"/>
              <a:ext cx="244284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" name="Line 513"/>
            <p:cNvSpPr>
              <a:spLocks noChangeShapeType="1"/>
            </p:cNvSpPr>
            <p:nvPr/>
          </p:nvSpPr>
          <p:spPr bwMode="auto">
            <a:xfrm flipV="1">
              <a:off x="4012375" y="3642642"/>
              <a:ext cx="343380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" name="Line 514"/>
            <p:cNvSpPr>
              <a:spLocks noChangeShapeType="1"/>
            </p:cNvSpPr>
            <p:nvPr/>
          </p:nvSpPr>
          <p:spPr bwMode="auto">
            <a:xfrm flipH="1">
              <a:off x="4208263" y="3642642"/>
              <a:ext cx="147492" cy="4436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7" name="Line 515"/>
            <p:cNvSpPr>
              <a:spLocks noChangeShapeType="1"/>
            </p:cNvSpPr>
            <p:nvPr/>
          </p:nvSpPr>
          <p:spPr bwMode="auto">
            <a:xfrm flipH="1">
              <a:off x="3768091" y="4086271"/>
              <a:ext cx="440172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8" name="Line 516"/>
            <p:cNvSpPr>
              <a:spLocks noChangeShapeType="1"/>
            </p:cNvSpPr>
            <p:nvPr/>
          </p:nvSpPr>
          <p:spPr bwMode="auto">
            <a:xfrm flipH="1">
              <a:off x="3375163" y="4429651"/>
              <a:ext cx="392928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" name="Line 517"/>
            <p:cNvSpPr>
              <a:spLocks noChangeShapeType="1"/>
            </p:cNvSpPr>
            <p:nvPr/>
          </p:nvSpPr>
          <p:spPr bwMode="auto">
            <a:xfrm flipH="1">
              <a:off x="2834743" y="4724635"/>
              <a:ext cx="540420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" name="Line 518"/>
            <p:cNvSpPr>
              <a:spLocks noChangeShapeType="1"/>
            </p:cNvSpPr>
            <p:nvPr/>
          </p:nvSpPr>
          <p:spPr bwMode="auto">
            <a:xfrm>
              <a:off x="2834743" y="4822579"/>
              <a:ext cx="490872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" name="Line 519"/>
            <p:cNvSpPr>
              <a:spLocks noChangeShapeType="1"/>
            </p:cNvSpPr>
            <p:nvPr/>
          </p:nvSpPr>
          <p:spPr bwMode="auto">
            <a:xfrm>
              <a:off x="3325615" y="4920523"/>
              <a:ext cx="442476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2" name="Line 520"/>
            <p:cNvSpPr>
              <a:spLocks noChangeShapeType="1"/>
            </p:cNvSpPr>
            <p:nvPr/>
          </p:nvSpPr>
          <p:spPr bwMode="auto">
            <a:xfrm>
              <a:off x="3768091" y="5265055"/>
              <a:ext cx="440172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3" name="Line 521"/>
            <p:cNvSpPr>
              <a:spLocks noChangeShapeType="1"/>
            </p:cNvSpPr>
            <p:nvPr/>
          </p:nvSpPr>
          <p:spPr bwMode="auto">
            <a:xfrm>
              <a:off x="4208263" y="5560040"/>
              <a:ext cx="147492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" name="Line 522"/>
            <p:cNvSpPr>
              <a:spLocks noChangeShapeType="1"/>
            </p:cNvSpPr>
            <p:nvPr/>
          </p:nvSpPr>
          <p:spPr bwMode="auto">
            <a:xfrm flipH="1" flipV="1">
              <a:off x="4012375" y="5657984"/>
              <a:ext cx="343380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" name="Line 523"/>
            <p:cNvSpPr>
              <a:spLocks noChangeShapeType="1"/>
            </p:cNvSpPr>
            <p:nvPr/>
          </p:nvSpPr>
          <p:spPr bwMode="auto">
            <a:xfrm flipH="1" flipV="1">
              <a:off x="3768091" y="5265055"/>
              <a:ext cx="244284" cy="39292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6" name="Line 524"/>
            <p:cNvSpPr>
              <a:spLocks noChangeShapeType="1"/>
            </p:cNvSpPr>
            <p:nvPr/>
          </p:nvSpPr>
          <p:spPr bwMode="auto">
            <a:xfrm flipH="1" flipV="1">
              <a:off x="3277219" y="5117563"/>
              <a:ext cx="490872" cy="1474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7" name="Line 525"/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490872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8" name="Line 526"/>
            <p:cNvSpPr>
              <a:spLocks noChangeShapeType="1"/>
            </p:cNvSpPr>
            <p:nvPr/>
          </p:nvSpPr>
          <p:spPr bwMode="auto">
            <a:xfrm>
              <a:off x="2786347" y="4822579"/>
              <a:ext cx="392928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9" name="Line 527"/>
            <p:cNvSpPr>
              <a:spLocks noChangeShapeType="1"/>
            </p:cNvSpPr>
            <p:nvPr/>
          </p:nvSpPr>
          <p:spPr bwMode="auto">
            <a:xfrm>
              <a:off x="3179275" y="5165959"/>
              <a:ext cx="244284" cy="3940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0" name="Line 528"/>
            <p:cNvSpPr>
              <a:spLocks noChangeShapeType="1"/>
            </p:cNvSpPr>
            <p:nvPr/>
          </p:nvSpPr>
          <p:spPr bwMode="auto">
            <a:xfrm>
              <a:off x="3423559" y="5560040"/>
              <a:ext cx="490872" cy="1463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1" name="Line 529"/>
            <p:cNvSpPr>
              <a:spLocks noChangeShapeType="1"/>
            </p:cNvSpPr>
            <p:nvPr/>
          </p:nvSpPr>
          <p:spPr bwMode="auto">
            <a:xfrm>
              <a:off x="3914431" y="5706379"/>
              <a:ext cx="441324" cy="296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2" name="Line 530"/>
            <p:cNvSpPr>
              <a:spLocks noChangeShapeType="1"/>
            </p:cNvSpPr>
            <p:nvPr/>
          </p:nvSpPr>
          <p:spPr bwMode="auto">
            <a:xfrm flipH="1" flipV="1">
              <a:off x="3816487" y="5952968"/>
              <a:ext cx="539268" cy="495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3" name="Line 531"/>
            <p:cNvSpPr>
              <a:spLocks noChangeShapeType="1"/>
            </p:cNvSpPr>
            <p:nvPr/>
          </p:nvSpPr>
          <p:spPr bwMode="auto">
            <a:xfrm flipH="1" flipV="1">
              <a:off x="3423559" y="5560040"/>
              <a:ext cx="392928" cy="39292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" name="Line 532"/>
            <p:cNvSpPr>
              <a:spLocks noChangeShapeType="1"/>
            </p:cNvSpPr>
            <p:nvPr/>
          </p:nvSpPr>
          <p:spPr bwMode="auto">
            <a:xfrm flipH="1" flipV="1">
              <a:off x="3031783" y="5265055"/>
              <a:ext cx="391776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5" name="Line 533"/>
            <p:cNvSpPr>
              <a:spLocks noChangeShapeType="1"/>
            </p:cNvSpPr>
            <p:nvPr/>
          </p:nvSpPr>
          <p:spPr bwMode="auto">
            <a:xfrm flipH="1" flipV="1">
              <a:off x="2786347" y="4822579"/>
              <a:ext cx="245436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6" name="Line 534"/>
            <p:cNvSpPr>
              <a:spLocks noChangeShapeType="1"/>
            </p:cNvSpPr>
            <p:nvPr/>
          </p:nvSpPr>
          <p:spPr bwMode="auto">
            <a:xfrm flipH="1">
              <a:off x="5631331" y="4822579"/>
              <a:ext cx="294984" cy="540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7" name="Line 535"/>
            <p:cNvSpPr>
              <a:spLocks noChangeShapeType="1"/>
            </p:cNvSpPr>
            <p:nvPr/>
          </p:nvSpPr>
          <p:spPr bwMode="auto">
            <a:xfrm flipH="1">
              <a:off x="5239555" y="5362999"/>
              <a:ext cx="391776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8" name="Line 536"/>
            <p:cNvSpPr>
              <a:spLocks noChangeShapeType="1"/>
            </p:cNvSpPr>
            <p:nvPr/>
          </p:nvSpPr>
          <p:spPr bwMode="auto">
            <a:xfrm flipH="1">
              <a:off x="4797079" y="5657984"/>
              <a:ext cx="442476" cy="2949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9" name="Line 537"/>
            <p:cNvSpPr>
              <a:spLocks noChangeShapeType="1"/>
            </p:cNvSpPr>
            <p:nvPr/>
          </p:nvSpPr>
          <p:spPr bwMode="auto">
            <a:xfrm flipH="1">
              <a:off x="4355755" y="5952968"/>
              <a:ext cx="441324" cy="495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0" name="Line 538"/>
            <p:cNvSpPr>
              <a:spLocks noChangeShapeType="1"/>
            </p:cNvSpPr>
            <p:nvPr/>
          </p:nvSpPr>
          <p:spPr bwMode="auto">
            <a:xfrm flipV="1">
              <a:off x="4355755" y="5755928"/>
              <a:ext cx="392928" cy="246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1" name="Line 539"/>
            <p:cNvSpPr>
              <a:spLocks noChangeShapeType="1"/>
            </p:cNvSpPr>
            <p:nvPr/>
          </p:nvSpPr>
          <p:spPr bwMode="auto">
            <a:xfrm flipV="1">
              <a:off x="4748683" y="5657984"/>
              <a:ext cx="490872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2" name="Line 540"/>
            <p:cNvSpPr>
              <a:spLocks noChangeShapeType="1"/>
            </p:cNvSpPr>
            <p:nvPr/>
          </p:nvSpPr>
          <p:spPr bwMode="auto">
            <a:xfrm flipV="1">
              <a:off x="5239555" y="5216659"/>
              <a:ext cx="244284" cy="4413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" name="Line 541"/>
            <p:cNvSpPr>
              <a:spLocks noChangeShapeType="1"/>
            </p:cNvSpPr>
            <p:nvPr/>
          </p:nvSpPr>
          <p:spPr bwMode="auto">
            <a:xfrm flipV="1">
              <a:off x="5483839" y="4822579"/>
              <a:ext cx="442476" cy="3940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4" name="Line 542"/>
            <p:cNvSpPr>
              <a:spLocks noChangeShapeType="1"/>
            </p:cNvSpPr>
            <p:nvPr/>
          </p:nvSpPr>
          <p:spPr bwMode="auto">
            <a:xfrm flipH="1">
              <a:off x="5385895" y="4822579"/>
              <a:ext cx="540420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5" name="Line 543"/>
            <p:cNvSpPr>
              <a:spLocks noChangeShapeType="1"/>
            </p:cNvSpPr>
            <p:nvPr/>
          </p:nvSpPr>
          <p:spPr bwMode="auto">
            <a:xfrm flipH="1">
              <a:off x="4944571" y="5165959"/>
              <a:ext cx="441324" cy="50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6" name="Line 544"/>
            <p:cNvSpPr>
              <a:spLocks noChangeShapeType="1"/>
            </p:cNvSpPr>
            <p:nvPr/>
          </p:nvSpPr>
          <p:spPr bwMode="auto">
            <a:xfrm flipH="1">
              <a:off x="4699135" y="5216659"/>
              <a:ext cx="245436" cy="4413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7" name="Line 545"/>
            <p:cNvSpPr>
              <a:spLocks noChangeShapeType="1"/>
            </p:cNvSpPr>
            <p:nvPr/>
          </p:nvSpPr>
          <p:spPr bwMode="auto">
            <a:xfrm flipH="1">
              <a:off x="4355755" y="5657984"/>
              <a:ext cx="343380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8" name="Line 546"/>
            <p:cNvSpPr>
              <a:spLocks noChangeShapeType="1"/>
            </p:cNvSpPr>
            <p:nvPr/>
          </p:nvSpPr>
          <p:spPr bwMode="auto">
            <a:xfrm flipV="1">
              <a:off x="4355755" y="5560040"/>
              <a:ext cx="147492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9" name="Line 547"/>
            <p:cNvSpPr>
              <a:spLocks noChangeShapeType="1"/>
            </p:cNvSpPr>
            <p:nvPr/>
          </p:nvSpPr>
          <p:spPr bwMode="auto">
            <a:xfrm flipV="1">
              <a:off x="4503247" y="5216659"/>
              <a:ext cx="441324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0" name="Line 548"/>
            <p:cNvSpPr>
              <a:spLocks noChangeShapeType="1"/>
            </p:cNvSpPr>
            <p:nvPr/>
          </p:nvSpPr>
          <p:spPr bwMode="auto">
            <a:xfrm flipV="1">
              <a:off x="4944571" y="4920523"/>
              <a:ext cx="392928" cy="296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1" name="Line 549"/>
            <p:cNvSpPr>
              <a:spLocks noChangeShapeType="1"/>
            </p:cNvSpPr>
            <p:nvPr/>
          </p:nvSpPr>
          <p:spPr bwMode="auto">
            <a:xfrm flipV="1">
              <a:off x="5337499" y="4822579"/>
              <a:ext cx="539268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2" name="Line 550"/>
            <p:cNvSpPr>
              <a:spLocks noChangeShapeType="1"/>
            </p:cNvSpPr>
            <p:nvPr/>
          </p:nvSpPr>
          <p:spPr bwMode="auto">
            <a:xfrm flipH="1" flipV="1">
              <a:off x="5385895" y="4724635"/>
              <a:ext cx="490872" cy="979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3" name="Line 551"/>
            <p:cNvSpPr>
              <a:spLocks noChangeShapeType="1"/>
            </p:cNvSpPr>
            <p:nvPr/>
          </p:nvSpPr>
          <p:spPr bwMode="auto">
            <a:xfrm flipH="1" flipV="1">
              <a:off x="4944571" y="4380103"/>
              <a:ext cx="441324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4" name="Line 552"/>
            <p:cNvSpPr>
              <a:spLocks noChangeShapeType="1"/>
            </p:cNvSpPr>
            <p:nvPr/>
          </p:nvSpPr>
          <p:spPr bwMode="auto">
            <a:xfrm flipH="1" flipV="1">
              <a:off x="4503247" y="4086271"/>
              <a:ext cx="441324" cy="2938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5" name="Line 553"/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147492" cy="4436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6" name="Line 554"/>
            <p:cNvSpPr>
              <a:spLocks noChangeShapeType="1"/>
            </p:cNvSpPr>
            <p:nvPr/>
          </p:nvSpPr>
          <p:spPr bwMode="auto">
            <a:xfrm>
              <a:off x="4355755" y="3642642"/>
              <a:ext cx="343380" cy="3445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7" name="Line 555"/>
            <p:cNvSpPr>
              <a:spLocks noChangeShapeType="1"/>
            </p:cNvSpPr>
            <p:nvPr/>
          </p:nvSpPr>
          <p:spPr bwMode="auto">
            <a:xfrm>
              <a:off x="4699135" y="3987174"/>
              <a:ext cx="245436" cy="39292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8" name="Line 556"/>
            <p:cNvSpPr>
              <a:spLocks noChangeShapeType="1"/>
            </p:cNvSpPr>
            <p:nvPr/>
          </p:nvSpPr>
          <p:spPr bwMode="auto">
            <a:xfrm>
              <a:off x="4944571" y="4380103"/>
              <a:ext cx="490872" cy="1486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9" name="Line 557"/>
            <p:cNvSpPr>
              <a:spLocks noChangeShapeType="1"/>
            </p:cNvSpPr>
            <p:nvPr/>
          </p:nvSpPr>
          <p:spPr bwMode="auto">
            <a:xfrm>
              <a:off x="5435443" y="4528747"/>
              <a:ext cx="490872" cy="2938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0" name="Line 558"/>
            <p:cNvSpPr>
              <a:spLocks noChangeShapeType="1"/>
            </p:cNvSpPr>
            <p:nvPr/>
          </p:nvSpPr>
          <p:spPr bwMode="auto">
            <a:xfrm flipH="1" flipV="1">
              <a:off x="5533387" y="4479199"/>
              <a:ext cx="392928" cy="3433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1" name="Line 559"/>
            <p:cNvSpPr>
              <a:spLocks noChangeShapeType="1"/>
            </p:cNvSpPr>
            <p:nvPr/>
          </p:nvSpPr>
          <p:spPr bwMode="auto">
            <a:xfrm flipH="1" flipV="1">
              <a:off x="5287951" y="4086271"/>
              <a:ext cx="245436" cy="39292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" name="Line 560"/>
            <p:cNvSpPr>
              <a:spLocks noChangeShapeType="1"/>
            </p:cNvSpPr>
            <p:nvPr/>
          </p:nvSpPr>
          <p:spPr bwMode="auto">
            <a:xfrm flipH="1" flipV="1">
              <a:off x="4797079" y="3938779"/>
              <a:ext cx="490872" cy="1474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3" name="Line 561"/>
            <p:cNvSpPr>
              <a:spLocks noChangeShapeType="1"/>
            </p:cNvSpPr>
            <p:nvPr/>
          </p:nvSpPr>
          <p:spPr bwMode="auto">
            <a:xfrm flipH="1" flipV="1">
              <a:off x="4355755" y="3642642"/>
              <a:ext cx="441324" cy="2961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4" name="Line 562"/>
            <p:cNvSpPr>
              <a:spLocks noChangeShapeType="1"/>
            </p:cNvSpPr>
            <p:nvPr/>
          </p:nvSpPr>
          <p:spPr bwMode="auto">
            <a:xfrm>
              <a:off x="4355755" y="3642642"/>
              <a:ext cx="539268" cy="495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5" name="Line 563"/>
            <p:cNvSpPr>
              <a:spLocks noChangeShapeType="1"/>
            </p:cNvSpPr>
            <p:nvPr/>
          </p:nvSpPr>
          <p:spPr bwMode="auto">
            <a:xfrm>
              <a:off x="4895023" y="3692190"/>
              <a:ext cx="392928" cy="3940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6" name="Line 564"/>
            <p:cNvSpPr>
              <a:spLocks noChangeShapeType="1"/>
            </p:cNvSpPr>
            <p:nvPr/>
          </p:nvSpPr>
          <p:spPr bwMode="auto">
            <a:xfrm>
              <a:off x="5287951" y="4086271"/>
              <a:ext cx="392928" cy="2938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7" name="Line 565"/>
            <p:cNvSpPr>
              <a:spLocks noChangeShapeType="1"/>
            </p:cNvSpPr>
            <p:nvPr/>
          </p:nvSpPr>
          <p:spPr bwMode="auto">
            <a:xfrm>
              <a:off x="5680879" y="4380103"/>
              <a:ext cx="245436" cy="4424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model </a:t>
            </a:r>
            <a:r>
              <a:rPr lang="en-US" dirty="0" smtClean="0">
                <a:latin typeface="Calibri"/>
                <a:cs typeface="Calibri"/>
              </a:rPr>
              <a:t>❶</a:t>
            </a:r>
            <a:r>
              <a:rPr lang="en-US" dirty="0" smtClean="0"/>
              <a:t>: stochastic online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22437"/>
            <a:ext cx="457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of Goodness: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/>
              <a:t>	Usual measure is competitive ratio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lang="en-US" sz="20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Here we consider</a:t>
            </a:r>
          </a:p>
          <a:p>
            <a:pPr marL="342900" lvl="0" indent="-342900">
              <a:spcBef>
                <a:spcPct val="20000"/>
              </a:spcBef>
            </a:pPr>
            <a:endParaRPr lang="en-US" sz="20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lang="en-US" sz="20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one can also consider: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70866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791200" y="2438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5791200" y="3733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0010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5532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705600" y="3886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705600" y="2438400"/>
            <a:ext cx="152400" cy="152400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6962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6477000" y="1752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391400" y="2895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9248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6400800" y="3657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72390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78486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7086600" y="4191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Oval 24"/>
          <p:cNvSpPr>
            <a:spLocks noChangeArrowheads="1"/>
          </p:cNvSpPr>
          <p:nvPr/>
        </p:nvSpPr>
        <p:spPr bwMode="auto">
          <a:xfrm>
            <a:off x="6096000" y="1905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Oval 27"/>
          <p:cNvSpPr>
            <a:spLocks noChangeArrowheads="1"/>
          </p:cNvSpPr>
          <p:nvPr/>
        </p:nvSpPr>
        <p:spPr bwMode="auto">
          <a:xfrm>
            <a:off x="7010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75438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6019800" y="38100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Oval 31"/>
          <p:cNvSpPr>
            <a:spLocks noChangeArrowheads="1"/>
          </p:cNvSpPr>
          <p:nvPr/>
        </p:nvSpPr>
        <p:spPr bwMode="auto">
          <a:xfrm>
            <a:off x="5715000" y="2133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Oval 32"/>
          <p:cNvSpPr>
            <a:spLocks noChangeArrowheads="1"/>
          </p:cNvSpPr>
          <p:nvPr/>
        </p:nvSpPr>
        <p:spPr bwMode="auto">
          <a:xfrm>
            <a:off x="7467600" y="3352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33"/>
          <p:cNvSpPr>
            <a:spLocks noChangeArrowheads="1"/>
          </p:cNvSpPr>
          <p:nvPr/>
        </p:nvSpPr>
        <p:spPr bwMode="auto">
          <a:xfrm>
            <a:off x="6705600" y="4267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Oval 37"/>
          <p:cNvSpPr>
            <a:spLocks noChangeArrowheads="1"/>
          </p:cNvSpPr>
          <p:nvPr/>
        </p:nvSpPr>
        <p:spPr bwMode="auto">
          <a:xfrm>
            <a:off x="6172200" y="2971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Oval 38"/>
          <p:cNvSpPr>
            <a:spLocks noChangeArrowheads="1"/>
          </p:cNvSpPr>
          <p:nvPr/>
        </p:nvSpPr>
        <p:spPr bwMode="auto">
          <a:xfrm>
            <a:off x="6934200" y="22098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Oval 41"/>
          <p:cNvSpPr>
            <a:spLocks noChangeArrowheads="1"/>
          </p:cNvSpPr>
          <p:nvPr/>
        </p:nvSpPr>
        <p:spPr bwMode="auto">
          <a:xfrm>
            <a:off x="6248400" y="2362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Oval 42"/>
          <p:cNvSpPr>
            <a:spLocks noChangeArrowheads="1"/>
          </p:cNvSpPr>
          <p:nvPr/>
        </p:nvSpPr>
        <p:spPr bwMode="auto">
          <a:xfrm>
            <a:off x="6858000" y="3200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Oval 43"/>
          <p:cNvSpPr>
            <a:spLocks noChangeArrowheads="1"/>
          </p:cNvSpPr>
          <p:nvPr/>
        </p:nvSpPr>
        <p:spPr bwMode="auto">
          <a:xfrm>
            <a:off x="6096000" y="40386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Oval 44"/>
          <p:cNvSpPr>
            <a:spLocks noChangeArrowheads="1"/>
          </p:cNvSpPr>
          <p:nvPr/>
        </p:nvSpPr>
        <p:spPr bwMode="auto">
          <a:xfrm>
            <a:off x="6324600" y="27432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" name="Oval 38"/>
          <p:cNvSpPr>
            <a:spLocks noChangeArrowheads="1"/>
          </p:cNvSpPr>
          <p:nvPr/>
        </p:nvSpPr>
        <p:spPr bwMode="auto">
          <a:xfrm>
            <a:off x="5867400" y="2819400"/>
            <a:ext cx="152400" cy="152400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3" name="Group 9"/>
          <p:cNvGrpSpPr/>
          <p:nvPr/>
        </p:nvGrpSpPr>
        <p:grpSpPr>
          <a:xfrm>
            <a:off x="1143000" y="4000380"/>
            <a:ext cx="3417602" cy="800220"/>
            <a:chOff x="2971800" y="4705290"/>
            <a:chExt cx="3417602" cy="800220"/>
          </a:xfrm>
        </p:grpSpPr>
        <p:sp>
          <p:nvSpPr>
            <p:cNvPr id="37" name="TextBox 36"/>
            <p:cNvSpPr txBox="1"/>
            <p:nvPr/>
          </p:nvSpPr>
          <p:spPr>
            <a:xfrm>
              <a:off x="2971800" y="4705290"/>
              <a:ext cx="34176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E</a:t>
              </a:r>
              <a:r>
                <a:rPr lang="en-US" sz="20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baseline="-25000" dirty="0" smtClean="0">
                  <a:solidFill>
                    <a:srgbClr val="00B050"/>
                  </a:solidFill>
                  <a:latin typeface="+mj-lt"/>
                </a:rPr>
                <a:t>,A</a:t>
              </a:r>
              <a:r>
                <a:rPr lang="en-US" sz="2000" dirty="0" smtClean="0">
                  <a:solidFill>
                    <a:srgbClr val="00B050"/>
                  </a:solidFill>
                </a:rPr>
                <a:t> [ cost of algorithm A on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</a:rPr>
                <a:t> ]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81400" y="5105400"/>
              <a:ext cx="18605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E</a:t>
              </a:r>
              <a:r>
                <a:rPr lang="en-US" sz="20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 </a:t>
              </a:r>
              <a:r>
                <a:rPr lang="en-US" sz="2000" dirty="0" smtClean="0">
                  <a:solidFill>
                    <a:srgbClr val="00B050"/>
                  </a:solidFill>
                </a:rPr>
                <a:t>[ OPT(set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</a:rPr>
                <a:t>) ]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048000" y="5105400"/>
              <a:ext cx="2971800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48"/>
          <p:cNvGrpSpPr/>
          <p:nvPr/>
        </p:nvGrpSpPr>
        <p:grpSpPr>
          <a:xfrm>
            <a:off x="914400" y="2438400"/>
            <a:ext cx="3940767" cy="800220"/>
            <a:chOff x="914400" y="2476380"/>
            <a:chExt cx="3940767" cy="800220"/>
          </a:xfrm>
        </p:grpSpPr>
        <p:sp>
          <p:nvSpPr>
            <p:cNvPr id="45" name="TextBox 44"/>
            <p:cNvSpPr txBox="1"/>
            <p:nvPr/>
          </p:nvSpPr>
          <p:spPr>
            <a:xfrm>
              <a:off x="1559328" y="2476380"/>
              <a:ext cx="32958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Calibri"/>
                </a:rPr>
                <a:t>E</a:t>
              </a:r>
              <a:r>
                <a:rPr lang="en-US" sz="2000" b="1" baseline="-25000" dirty="0" smtClean="0">
                  <a:solidFill>
                    <a:srgbClr val="00B050"/>
                  </a:solidFill>
                  <a:latin typeface="Calibri"/>
                </a:rPr>
                <a:t>A</a:t>
              </a:r>
              <a:r>
                <a:rPr lang="en-US" sz="2000" dirty="0" smtClean="0">
                  <a:solidFill>
                    <a:srgbClr val="00B050"/>
                  </a:solidFill>
                </a:rPr>
                <a:t> [ cost of algorithm A on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</a:rPr>
                <a:t> ]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89458" y="2876490"/>
              <a:ext cx="13443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OPT(set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</a:rPr>
                <a:t>) 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635528" y="2876490"/>
              <a:ext cx="2971800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914400" y="2667000"/>
              <a:ext cx="706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max</a:t>
              </a:r>
              <a:r>
                <a:rPr lang="en-US" sz="24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endParaRPr lang="en-US" baseline="-25000" dirty="0">
                <a:solidFill>
                  <a:srgbClr val="00B050"/>
                </a:solidFill>
                <a:latin typeface="cmmi10"/>
              </a:endParaRPr>
            </a:p>
          </p:txBody>
        </p:sp>
      </p:grpSp>
      <p:grpSp>
        <p:nvGrpSpPr>
          <p:cNvPr id="35" name="Group 19"/>
          <p:cNvGrpSpPr/>
          <p:nvPr/>
        </p:nvGrpSpPr>
        <p:grpSpPr>
          <a:xfrm>
            <a:off x="914400" y="5410200"/>
            <a:ext cx="3208392" cy="914400"/>
            <a:chOff x="3213644" y="4724400"/>
            <a:chExt cx="3208392" cy="914400"/>
          </a:xfrm>
        </p:grpSpPr>
        <p:sp>
          <p:nvSpPr>
            <p:cNvPr id="52" name="TextBox 51"/>
            <p:cNvSpPr txBox="1"/>
            <p:nvPr/>
          </p:nvSpPr>
          <p:spPr>
            <a:xfrm>
              <a:off x="3733800" y="4781490"/>
              <a:ext cx="26882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cost of algorithm A on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28366" y="5181600"/>
              <a:ext cx="12866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OPT(set </a:t>
              </a:r>
              <a:r>
                <a:rPr lang="en-US" sz="2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dirty="0" smtClean="0">
                  <a:solidFill>
                    <a:srgbClr val="00B050"/>
                  </a:solidFill>
                </a:rPr>
                <a:t>)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3810000" y="5181600"/>
              <a:ext cx="2514600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3213644" y="4953000"/>
              <a:ext cx="60926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</a:rPr>
                <a:t>E</a:t>
              </a:r>
              <a:r>
                <a:rPr lang="en-US" sz="20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000" baseline="-25000" dirty="0" smtClean="0">
                  <a:solidFill>
                    <a:srgbClr val="00B050"/>
                  </a:solidFill>
                </a:rPr>
                <a:t>,A</a:t>
              </a:r>
              <a:r>
                <a:rPr lang="en-US" sz="2000" dirty="0" smtClean="0">
                  <a:solidFill>
                    <a:srgbClr val="00B050"/>
                  </a:solidFill>
                </a:rPr>
                <a:t> 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56" name="Double Bracket 55"/>
            <p:cNvSpPr/>
            <p:nvPr/>
          </p:nvSpPr>
          <p:spPr>
            <a:xfrm>
              <a:off x="3733800" y="4724400"/>
              <a:ext cx="2667000" cy="914400"/>
            </a:xfrm>
            <a:prstGeom prst="bracketPair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Suppose demands are nodes in V drawn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uniformly</a:t>
            </a:r>
            <a:r>
              <a:rPr lang="en-US" sz="2400" dirty="0" smtClean="0"/>
              <a:t> at random, </a:t>
            </a:r>
            <a:r>
              <a:rPr lang="en-US" sz="2400" dirty="0" smtClean="0">
                <a:solidFill>
                  <a:srgbClr val="C00000"/>
                </a:solidFill>
              </a:rPr>
              <a:t>independently </a:t>
            </a:r>
            <a:r>
              <a:rPr lang="en-US" sz="2400" dirty="0" smtClean="0"/>
              <a:t>of previous demands.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uniformity</a:t>
            </a:r>
            <a:r>
              <a:rPr lang="en-US" sz="2400" dirty="0" smtClean="0"/>
              <a:t>: not important</a:t>
            </a:r>
            <a:br>
              <a:rPr lang="en-US" sz="2400" dirty="0" smtClean="0"/>
            </a:br>
            <a:r>
              <a:rPr lang="en-US" sz="2400" dirty="0" smtClean="0"/>
              <a:t>     could be given probabilities 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2400" baseline="-2500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2400" b="1" baseline="-25000" dirty="0" smtClean="0">
                <a:solidFill>
                  <a:srgbClr val="FF0000"/>
                </a:solidFill>
                <a:latin typeface="Calibri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…, </a:t>
            </a:r>
            <a:r>
              <a:rPr lang="en-US" sz="2400" dirty="0" err="1" smtClean="0">
                <a:solidFill>
                  <a:srgbClr val="FF0000"/>
                </a:solidFill>
                <a:latin typeface="Calibri"/>
              </a:rPr>
              <a:t>p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sz="2400" dirty="0" smtClean="0"/>
              <a:t> which sum to 1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independence</a:t>
            </a:r>
            <a:r>
              <a:rPr lang="en-US" sz="2400" dirty="0" smtClean="0"/>
              <a:t>: important, lower bounds otherwise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Measure of goodness:</a:t>
            </a:r>
          </a:p>
        </p:txBody>
      </p:sp>
      <p:grpSp>
        <p:nvGrpSpPr>
          <p:cNvPr id="4" name="Group 9"/>
          <p:cNvGrpSpPr/>
          <p:nvPr/>
        </p:nvGrpSpPr>
        <p:grpSpPr>
          <a:xfrm>
            <a:off x="2573610" y="4953000"/>
            <a:ext cx="4055790" cy="914400"/>
            <a:chOff x="2914206" y="4705290"/>
            <a:chExt cx="4055790" cy="914400"/>
          </a:xfrm>
        </p:grpSpPr>
        <p:sp>
          <p:nvSpPr>
            <p:cNvPr id="5" name="TextBox 4"/>
            <p:cNvSpPr txBox="1"/>
            <p:nvPr/>
          </p:nvSpPr>
          <p:spPr>
            <a:xfrm>
              <a:off x="2914206" y="4705290"/>
              <a:ext cx="4055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</a:rPr>
                <a:t>E</a:t>
              </a:r>
              <a:r>
                <a:rPr lang="en-US" sz="24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400" baseline="-25000" dirty="0" smtClean="0">
                  <a:solidFill>
                    <a:srgbClr val="00B050"/>
                  </a:solidFill>
                </a:rPr>
                <a:t>,A</a:t>
              </a:r>
              <a:r>
                <a:rPr lang="en-US" sz="2400" dirty="0" smtClean="0">
                  <a:solidFill>
                    <a:srgbClr val="00B050"/>
                  </a:solidFill>
                </a:rPr>
                <a:t> [ cost of algorithm A on </a:t>
              </a:r>
              <a:r>
                <a:rPr lang="en-US" sz="24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400" dirty="0" smtClean="0">
                  <a:solidFill>
                    <a:srgbClr val="00B050"/>
                  </a:solidFill>
                </a:rPr>
                <a:t> ]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1400" y="5158025"/>
              <a:ext cx="2191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50"/>
                  </a:solidFill>
                </a:rPr>
                <a:t>E</a:t>
              </a:r>
              <a:r>
                <a:rPr lang="en-US" sz="2400" baseline="-250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400" dirty="0" smtClean="0">
                  <a:solidFill>
                    <a:srgbClr val="00B050"/>
                  </a:solidFill>
                  <a:latin typeface="cmmi10"/>
                </a:rPr>
                <a:t> </a:t>
              </a:r>
              <a:r>
                <a:rPr lang="en-US" sz="2400" dirty="0" smtClean="0">
                  <a:solidFill>
                    <a:srgbClr val="00B050"/>
                  </a:solidFill>
                </a:rPr>
                <a:t>[ OPT(set </a:t>
              </a:r>
              <a:r>
                <a:rPr lang="en-US" sz="2400" dirty="0" smtClean="0">
                  <a:solidFill>
                    <a:srgbClr val="00B050"/>
                  </a:solidFill>
                  <a:latin typeface="cmmi10"/>
                </a:rPr>
                <a:t>¾</a:t>
              </a:r>
              <a:r>
                <a:rPr lang="en-US" sz="2400" dirty="0" smtClean="0">
                  <a:solidFill>
                    <a:srgbClr val="00B050"/>
                  </a:solidFill>
                </a:rPr>
                <a:t>) ]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048000" y="5162490"/>
              <a:ext cx="3657600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457200" y="6019800"/>
            <a:ext cx="7182607" cy="46166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Assume for this talk:</a:t>
            </a:r>
            <a:r>
              <a:rPr lang="en-US" sz="2400" dirty="0" smtClean="0"/>
              <a:t> know the length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r>
              <a:rPr lang="en-US" sz="2400" dirty="0" smtClean="0"/>
              <a:t> of the sequence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511558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alibri"/>
              </a:rPr>
              <a:t>≤ 4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model </a:t>
            </a:r>
            <a:r>
              <a:rPr lang="en-US" dirty="0" smtClean="0">
                <a:latin typeface="Calibri"/>
                <a:cs typeface="Calibri"/>
              </a:rPr>
              <a:t>❶</a:t>
            </a:r>
            <a:r>
              <a:rPr lang="en-US" dirty="0" smtClean="0"/>
              <a:t>: stochastic online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828800"/>
            <a:ext cx="8610600" cy="29718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Augmented 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Sample </a:t>
            </a:r>
            <a:r>
              <a:rPr lang="en-US" sz="2400" dirty="0" smtClean="0">
                <a:solidFill>
                  <a:srgbClr val="C00000"/>
                </a:solidFill>
              </a:rPr>
              <a:t>k</a:t>
            </a:r>
            <a:r>
              <a:rPr lang="en-US" sz="2400" dirty="0" smtClean="0"/>
              <a:t> vertices </a:t>
            </a:r>
            <a:r>
              <a:rPr lang="en-US" sz="2400" dirty="0" smtClean="0">
                <a:solidFill>
                  <a:srgbClr val="C00000"/>
                </a:solidFill>
              </a:rPr>
              <a:t>S = {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, …,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s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k</a:t>
            </a:r>
            <a:r>
              <a:rPr lang="en-US" sz="2400" dirty="0" smtClean="0">
                <a:solidFill>
                  <a:srgbClr val="C00000"/>
                </a:solidFill>
              </a:rPr>
              <a:t>} </a:t>
            </a:r>
            <a:r>
              <a:rPr lang="en-US" sz="2400" dirty="0" smtClean="0"/>
              <a:t>independently.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Build an MST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0</a:t>
            </a:r>
            <a:r>
              <a:rPr lang="en-US" sz="2400" dirty="0" smtClean="0"/>
              <a:t> on these vertices </a:t>
            </a:r>
            <a:r>
              <a:rPr lang="en-US" sz="2400" dirty="0" smtClean="0">
                <a:solidFill>
                  <a:srgbClr val="C00000"/>
                </a:solidFill>
              </a:rPr>
              <a:t>S </a:t>
            </a:r>
            <a:r>
              <a:rPr lang="en-US" sz="2400" dirty="0" smtClean="0">
                <a:solidFill>
                  <a:srgbClr val="C00000"/>
                </a:solidFill>
                <a:latin typeface="cmsy10"/>
              </a:rPr>
              <a:t>[</a:t>
            </a:r>
            <a:r>
              <a:rPr lang="en-US" sz="2400" dirty="0" smtClean="0">
                <a:solidFill>
                  <a:srgbClr val="C00000"/>
                </a:solidFill>
              </a:rPr>
              <a:t> root r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When actual demand points 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dirty="0" smtClean="0"/>
              <a:t> (for 1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t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k) arrives,</a:t>
            </a:r>
            <a:br>
              <a:rPr lang="en-US" sz="2400" dirty="0" smtClean="0"/>
            </a:br>
            <a:r>
              <a:rPr lang="en-US" sz="2400" dirty="0" smtClean="0"/>
              <a:t>	greedily connect </a:t>
            </a:r>
            <a:r>
              <a:rPr lang="en-US" sz="2400" dirty="0" err="1" smtClean="0">
                <a:solidFill>
                  <a:srgbClr val="C0000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dirty="0" smtClean="0"/>
              <a:t> to the tree </a:t>
            </a:r>
            <a:r>
              <a:rPr lang="en-US" sz="2400" dirty="0" smtClean="0">
                <a:solidFill>
                  <a:srgbClr val="C00000"/>
                </a:solidFill>
                <a:latin typeface="Calibri"/>
              </a:rPr>
              <a:t>T</a:t>
            </a:r>
            <a:r>
              <a:rPr lang="en-US" sz="2400" baseline="-25000" dirty="0" smtClean="0">
                <a:solidFill>
                  <a:srgbClr val="C00000"/>
                </a:solidFill>
                <a:latin typeface="Calibri"/>
              </a:rPr>
              <a:t>t-1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76378" y="6324600"/>
            <a:ext cx="2915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Garg</a:t>
            </a:r>
            <a:r>
              <a:rPr lang="en-US" dirty="0" smtClean="0"/>
              <a:t> G. </a:t>
            </a:r>
            <a:r>
              <a:rPr lang="en-US" dirty="0" err="1" smtClean="0"/>
              <a:t>Leonardi</a:t>
            </a:r>
            <a:r>
              <a:rPr lang="en-US" dirty="0" smtClean="0"/>
              <a:t> </a:t>
            </a:r>
            <a:r>
              <a:rPr lang="en-US" dirty="0" err="1" smtClean="0"/>
              <a:t>Sankowski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DMINISTRATOR@XOBAIJSFUVWXY5K9" val="2824"/>
  <p:tag name="FIRSTANUPAMG@ELEPUANFUVWXY5M7" val="2847"/>
  <p:tag name="ACCESSLIST" val=""/>
  <p:tag name="FIRSTANUPAM@XOBAIJSFUVWXY5K9" val="3150"/>
  <p:tag name="FIRSTANUPAM@9D8TGDOO4CHFJLOZ" val="383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1774</Words>
  <Application>Microsoft Office PowerPoint</Application>
  <PresentationFormat>On-screen Show (4:3)</PresentationFormat>
  <Paragraphs>401</Paragraphs>
  <Slides>34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Wingdings</vt:lpstr>
      <vt:lpstr>cmsy10</vt:lpstr>
      <vt:lpstr>cmmi10</vt:lpstr>
      <vt:lpstr>Symbol</vt:lpstr>
      <vt:lpstr>Office Theme</vt:lpstr>
      <vt:lpstr>Approximation Algorithms for Stochastic Optimization</vt:lpstr>
      <vt:lpstr>stochastic optimization</vt:lpstr>
      <vt:lpstr>approximation algorithms</vt:lpstr>
      <vt:lpstr>Slide 4</vt:lpstr>
      <vt:lpstr>the Steiner tree problem</vt:lpstr>
      <vt:lpstr>the online greedy algorithm</vt:lpstr>
      <vt:lpstr> model ❶: stochastic online</vt:lpstr>
      <vt:lpstr> model ❶: stochastic online</vt:lpstr>
      <vt:lpstr>Augmented greedy</vt:lpstr>
      <vt:lpstr>Augmented greedy</vt:lpstr>
      <vt:lpstr>Augmented greedy</vt:lpstr>
      <vt:lpstr>Proof for augmented greedy</vt:lpstr>
      <vt:lpstr>Proof for augmented greedy</vt:lpstr>
      <vt:lpstr>Proof for augmented greedy</vt:lpstr>
      <vt:lpstr>Proof for augmented greedy</vt:lpstr>
      <vt:lpstr>Proof for augmented greedy</vt:lpstr>
      <vt:lpstr>summary for stochastic online</vt:lpstr>
      <vt:lpstr>Slide 18</vt:lpstr>
      <vt:lpstr> model ❷: “two-stage” Steiner tree</vt:lpstr>
      <vt:lpstr> model ❷: “two-stage” Steiner tree</vt:lpstr>
      <vt:lpstr>the algorithm</vt:lpstr>
      <vt:lpstr>a comment on representations of ¼</vt:lpstr>
      <vt:lpstr>stochastic vertex cover</vt:lpstr>
      <vt:lpstr>Slide 24</vt:lpstr>
      <vt:lpstr>Slide 25</vt:lpstr>
      <vt:lpstr> linear-program relaxation</vt:lpstr>
      <vt:lpstr>summary of two-stage stoc. opt.</vt:lpstr>
      <vt:lpstr>Slide 28</vt:lpstr>
      <vt:lpstr>stochastic knapsack</vt:lpstr>
      <vt:lpstr>stochastic knapsack</vt:lpstr>
      <vt:lpstr>extension: budgeted learning</vt:lpstr>
      <vt:lpstr>extension: budgeted learning</vt:lpstr>
      <vt:lpstr>many extensions and directions</vt:lpstr>
      <vt:lpstr>thank you!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Online Algorithms</dc:title>
  <dc:creator>anupam</dc:creator>
  <cp:lastModifiedBy>Anupam</cp:lastModifiedBy>
  <cp:revision>353</cp:revision>
  <dcterms:created xsi:type="dcterms:W3CDTF">2007-09-25T17:50:44Z</dcterms:created>
  <dcterms:modified xsi:type="dcterms:W3CDTF">2011-06-16T03:37:54Z</dcterms:modified>
</cp:coreProperties>
</file>