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tags/tag5.xml" ContentType="application/vnd.openxmlformats-officedocument.presentationml.tags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wmf" ContentType="image/x-wmf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6" r:id="rId2"/>
    <p:sldId id="257" r:id="rId3"/>
    <p:sldId id="258" r:id="rId4"/>
    <p:sldId id="259" r:id="rId5"/>
    <p:sldId id="260" r:id="rId6"/>
    <p:sldId id="401" r:id="rId7"/>
    <p:sldId id="433" r:id="rId8"/>
    <p:sldId id="471" r:id="rId9"/>
    <p:sldId id="472" r:id="rId10"/>
    <p:sldId id="473" r:id="rId11"/>
    <p:sldId id="474" r:id="rId12"/>
    <p:sldId id="475" r:id="rId13"/>
    <p:sldId id="476" r:id="rId14"/>
    <p:sldId id="271" r:id="rId15"/>
    <p:sldId id="272" r:id="rId16"/>
    <p:sldId id="273" r:id="rId17"/>
    <p:sldId id="422" r:id="rId18"/>
    <p:sldId id="423" r:id="rId19"/>
    <p:sldId id="424" r:id="rId20"/>
    <p:sldId id="434" r:id="rId21"/>
    <p:sldId id="275" r:id="rId22"/>
    <p:sldId id="276" r:id="rId23"/>
    <p:sldId id="277" r:id="rId24"/>
    <p:sldId id="278" r:id="rId25"/>
    <p:sldId id="279" r:id="rId26"/>
    <p:sldId id="280" r:id="rId27"/>
    <p:sldId id="283" r:id="rId28"/>
    <p:sldId id="316" r:id="rId29"/>
    <p:sldId id="477" r:id="rId30"/>
    <p:sldId id="478" r:id="rId31"/>
    <p:sldId id="479" r:id="rId32"/>
    <p:sldId id="480" r:id="rId33"/>
    <p:sldId id="481" r:id="rId34"/>
    <p:sldId id="482" r:id="rId35"/>
    <p:sldId id="435" r:id="rId36"/>
    <p:sldId id="354" r:id="rId37"/>
    <p:sldId id="438" r:id="rId38"/>
    <p:sldId id="439" r:id="rId39"/>
    <p:sldId id="447" r:id="rId40"/>
    <p:sldId id="448" r:id="rId41"/>
    <p:sldId id="449" r:id="rId42"/>
    <p:sldId id="450" r:id="rId43"/>
    <p:sldId id="451" r:id="rId44"/>
    <p:sldId id="452" r:id="rId45"/>
    <p:sldId id="453" r:id="rId46"/>
    <p:sldId id="454" r:id="rId47"/>
    <p:sldId id="455" r:id="rId48"/>
    <p:sldId id="456" r:id="rId49"/>
    <p:sldId id="457" r:id="rId50"/>
    <p:sldId id="458" r:id="rId51"/>
    <p:sldId id="459" r:id="rId52"/>
    <p:sldId id="460" r:id="rId53"/>
    <p:sldId id="461" r:id="rId54"/>
    <p:sldId id="462" r:id="rId55"/>
    <p:sldId id="468" r:id="rId56"/>
    <p:sldId id="469" r:id="rId57"/>
    <p:sldId id="470" r:id="rId58"/>
    <p:sldId id="437" r:id="rId59"/>
  </p:sldIdLst>
  <p:sldSz cx="9144000" cy="6858000" type="screen4x3"/>
  <p:notesSz cx="6858000" cy="9144000"/>
  <p:defaultTextStyle>
    <a:defPPr>
      <a:defRPr lang="en-I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49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IN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I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N" smtClean="0"/>
              <a:t>Click to edit Master text styles</a:t>
            </a:r>
          </a:p>
          <a:p>
            <a:pPr lvl="1"/>
            <a:r>
              <a:rPr lang="en-IN" smtClean="0"/>
              <a:t>Second level</a:t>
            </a:r>
          </a:p>
          <a:p>
            <a:pPr lvl="2"/>
            <a:r>
              <a:rPr lang="en-IN" smtClean="0"/>
              <a:t>Third level</a:t>
            </a:r>
          </a:p>
          <a:p>
            <a:pPr lvl="3"/>
            <a:r>
              <a:rPr lang="en-IN" smtClean="0"/>
              <a:t>Fourth level</a:t>
            </a:r>
          </a:p>
          <a:p>
            <a:pPr lvl="4"/>
            <a:r>
              <a:rPr lang="en-IN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IN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2E570F-BBA6-440E-BE87-49634CD14FCF}" type="slidenum">
              <a:rPr lang="en-IN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A6D3D0-AAB5-4C90-B202-2A5B9DCF910C}" type="slidenum">
              <a:rPr lang="en-IN"/>
              <a:pPr/>
              <a:t>1</a:t>
            </a:fld>
            <a:endParaRPr lang="en-IN"/>
          </a:p>
        </p:txBody>
      </p:sp>
      <p:sp>
        <p:nvSpPr>
          <p:cNvPr id="717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ln/>
        </p:spPr>
      </p:sp>
      <p:sp>
        <p:nvSpPr>
          <p:cNvPr id="717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11480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Have a slide on related work, and a slide on our results. </a:t>
            </a:r>
            <a:endParaRPr lang="en-IN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47D9580-1C08-4C92-96B6-48FAEFC605D3}" type="slidenum">
              <a:rPr lang="en-GB" smtClean="0">
                <a:latin typeface="Bitstream Vera Sans"/>
              </a:rPr>
              <a:pPr/>
              <a:t>12</a:t>
            </a:fld>
            <a:endParaRPr lang="en-GB" smtClean="0">
              <a:latin typeface="Bitstream Vera San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9AFEC5-B36C-4DCE-9A73-D85BB2D94190}" type="slidenum">
              <a:rPr lang="en-IN"/>
              <a:pPr/>
              <a:t>13</a:t>
            </a:fld>
            <a:endParaRPr lang="en-IN"/>
          </a:p>
        </p:txBody>
      </p:sp>
      <p:sp>
        <p:nvSpPr>
          <p:cNvPr id="2150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ln/>
        </p:spPr>
      </p:sp>
      <p:sp>
        <p:nvSpPr>
          <p:cNvPr id="2150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225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9FF26D-2D6C-4D47-875B-C66848736071}" type="slidenum">
              <a:rPr lang="en-IN"/>
              <a:pPr/>
              <a:t>14</a:t>
            </a:fld>
            <a:endParaRPr lang="en-IN"/>
          </a:p>
        </p:txBody>
      </p:sp>
      <p:sp>
        <p:nvSpPr>
          <p:cNvPr id="3789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ln/>
        </p:spPr>
      </p:sp>
      <p:sp>
        <p:nvSpPr>
          <p:cNvPr id="378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225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C4F7E4-3BC7-40AD-9A48-ED178DE108F7}" type="slidenum">
              <a:rPr lang="en-IN"/>
              <a:pPr/>
              <a:t>15</a:t>
            </a:fld>
            <a:endParaRPr lang="en-IN"/>
          </a:p>
        </p:txBody>
      </p:sp>
      <p:sp>
        <p:nvSpPr>
          <p:cNvPr id="3993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ln/>
        </p:spPr>
      </p:sp>
      <p:sp>
        <p:nvSpPr>
          <p:cNvPr id="3993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225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84E3CC-A3C9-4C9B-9301-D8094E71C72E}" type="slidenum">
              <a:rPr lang="en-IN"/>
              <a:pPr/>
              <a:t>16</a:t>
            </a:fld>
            <a:endParaRPr lang="en-IN"/>
          </a:p>
        </p:txBody>
      </p:sp>
      <p:sp>
        <p:nvSpPr>
          <p:cNvPr id="4198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ln/>
        </p:spPr>
      </p:sp>
      <p:sp>
        <p:nvSpPr>
          <p:cNvPr id="4198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225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96BDB8-F29D-421A-B18C-2D98C74EA104}" type="slidenum">
              <a:rPr lang="en-IN"/>
              <a:pPr/>
              <a:t>21</a:t>
            </a:fld>
            <a:endParaRPr lang="en-IN"/>
          </a:p>
        </p:txBody>
      </p:sp>
      <p:sp>
        <p:nvSpPr>
          <p:cNvPr id="4608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ln/>
        </p:spPr>
      </p:sp>
      <p:sp>
        <p:nvSpPr>
          <p:cNvPr id="4608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225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06FC04-FA40-49F2-A30B-D892D7622ACD}" type="slidenum">
              <a:rPr lang="en-IN"/>
              <a:pPr/>
              <a:t>22</a:t>
            </a:fld>
            <a:endParaRPr lang="en-IN"/>
          </a:p>
        </p:txBody>
      </p:sp>
      <p:sp>
        <p:nvSpPr>
          <p:cNvPr id="4813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ln/>
        </p:spPr>
      </p:sp>
      <p:sp>
        <p:nvSpPr>
          <p:cNvPr id="4813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225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1C708-64A8-4AE2-BDDF-DC6BED3F998E}" type="slidenum">
              <a:rPr lang="en-IN"/>
              <a:pPr/>
              <a:t>23</a:t>
            </a:fld>
            <a:endParaRPr lang="en-IN"/>
          </a:p>
        </p:txBody>
      </p:sp>
      <p:sp>
        <p:nvSpPr>
          <p:cNvPr id="5017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ln/>
        </p:spPr>
      </p:sp>
      <p:sp>
        <p:nvSpPr>
          <p:cNvPr id="5017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225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641247-D09B-45D2-82FF-4AE8D4CDE124}" type="slidenum">
              <a:rPr lang="en-IN"/>
              <a:pPr/>
              <a:t>24</a:t>
            </a:fld>
            <a:endParaRPr lang="en-IN"/>
          </a:p>
        </p:txBody>
      </p:sp>
      <p:sp>
        <p:nvSpPr>
          <p:cNvPr id="5222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ln/>
        </p:spPr>
      </p:sp>
      <p:sp>
        <p:nvSpPr>
          <p:cNvPr id="5222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225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6168A8-F6A7-4803-9773-E78EC1870E59}" type="slidenum">
              <a:rPr lang="en-IN"/>
              <a:pPr/>
              <a:t>25</a:t>
            </a:fld>
            <a:endParaRPr lang="en-IN"/>
          </a:p>
        </p:txBody>
      </p:sp>
      <p:sp>
        <p:nvSpPr>
          <p:cNvPr id="5427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ln/>
        </p:spPr>
      </p:sp>
      <p:sp>
        <p:nvSpPr>
          <p:cNvPr id="5427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225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11D745-BDB9-4044-B5B6-BB76A86ADE6C}" type="slidenum">
              <a:rPr lang="en-IN"/>
              <a:pPr/>
              <a:t>2</a:t>
            </a:fld>
            <a:endParaRPr lang="en-IN"/>
          </a:p>
        </p:txBody>
      </p:sp>
      <p:sp>
        <p:nvSpPr>
          <p:cNvPr id="921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ln/>
        </p:spPr>
      </p:sp>
      <p:sp>
        <p:nvSpPr>
          <p:cNvPr id="921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225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778C43-D117-4063-9DBE-4E9843362A51}" type="slidenum">
              <a:rPr lang="en-IN"/>
              <a:pPr/>
              <a:t>26</a:t>
            </a:fld>
            <a:endParaRPr lang="en-IN"/>
          </a:p>
        </p:txBody>
      </p:sp>
      <p:sp>
        <p:nvSpPr>
          <p:cNvPr id="5632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ln/>
        </p:spPr>
      </p:sp>
      <p:sp>
        <p:nvSpPr>
          <p:cNvPr id="5632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225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49887D-0D44-4CC0-80F3-C34826C3AFA3}" type="slidenum">
              <a:rPr lang="en-IN"/>
              <a:pPr/>
              <a:t>27</a:t>
            </a:fld>
            <a:endParaRPr lang="en-IN"/>
          </a:p>
        </p:txBody>
      </p:sp>
      <p:sp>
        <p:nvSpPr>
          <p:cNvPr id="6246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ln/>
        </p:spPr>
      </p:sp>
      <p:sp>
        <p:nvSpPr>
          <p:cNvPr id="6246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225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BE328A-F3D9-499F-866C-A92336A8F6BD}" type="slidenum">
              <a:rPr lang="en-IN"/>
              <a:pPr/>
              <a:t>28</a:t>
            </a:fld>
            <a:endParaRPr lang="en-IN"/>
          </a:p>
        </p:txBody>
      </p:sp>
      <p:sp>
        <p:nvSpPr>
          <p:cNvPr id="13005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ln/>
        </p:spPr>
      </p:sp>
      <p:sp>
        <p:nvSpPr>
          <p:cNvPr id="13005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225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Have a slide on related work, and a slide on our results. </a:t>
            </a:r>
            <a:endParaRPr lang="en-IN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EE6208B-4420-451F-A06E-504845E9AA24}" type="slidenum">
              <a:rPr lang="en-GB" smtClean="0">
                <a:latin typeface="Bitstream Vera Sans"/>
              </a:rPr>
              <a:pPr/>
              <a:t>37</a:t>
            </a:fld>
            <a:endParaRPr lang="en-GB" smtClean="0">
              <a:latin typeface="Bitstream Vera San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Have a slide on related work, and a slide on our results. </a:t>
            </a:r>
            <a:endParaRPr lang="en-IN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79921C5-8758-4468-862C-358129F669CF}" type="slidenum">
              <a:rPr lang="en-GB" smtClean="0">
                <a:latin typeface="Bitstream Vera Sans"/>
              </a:rPr>
              <a:pPr/>
              <a:t>38</a:t>
            </a:fld>
            <a:endParaRPr lang="en-GB" smtClean="0">
              <a:latin typeface="Bitstream Vera San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Have a slide on related work, and a slide on our results. </a:t>
            </a:r>
            <a:endParaRPr lang="en-IN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CAFA863-5373-4F9A-9FFA-1E231951F6CE}" type="slidenum">
              <a:rPr lang="en-GB" smtClean="0">
                <a:latin typeface="Bitstream Vera Sans"/>
              </a:rPr>
              <a:pPr/>
              <a:t>39</a:t>
            </a:fld>
            <a:endParaRPr lang="en-GB" smtClean="0">
              <a:latin typeface="Bitstream Vera San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Have a slide on related work, and a slide on our results. </a:t>
            </a:r>
            <a:endParaRPr lang="en-IN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CAFA863-5373-4F9A-9FFA-1E231951F6CE}" type="slidenum">
              <a:rPr lang="en-GB" smtClean="0">
                <a:latin typeface="Bitstream Vera Sans"/>
              </a:rPr>
              <a:pPr/>
              <a:t>40</a:t>
            </a:fld>
            <a:endParaRPr lang="en-GB" smtClean="0">
              <a:latin typeface="Bitstream Vera San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Have a slide on related work, and a slide on our results. </a:t>
            </a:r>
            <a:endParaRPr lang="en-IN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CAFA863-5373-4F9A-9FFA-1E231951F6CE}" type="slidenum">
              <a:rPr lang="en-GB" smtClean="0">
                <a:latin typeface="Bitstream Vera Sans"/>
              </a:rPr>
              <a:pPr/>
              <a:t>41</a:t>
            </a:fld>
            <a:endParaRPr lang="en-GB" smtClean="0">
              <a:latin typeface="Bitstream Vera Sans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Have a slide on related work, and a slide on our results. </a:t>
            </a:r>
            <a:endParaRPr lang="en-IN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CAFA863-5373-4F9A-9FFA-1E231951F6CE}" type="slidenum">
              <a:rPr lang="en-GB" smtClean="0">
                <a:latin typeface="Bitstream Vera Sans"/>
              </a:rPr>
              <a:pPr/>
              <a:t>42</a:t>
            </a:fld>
            <a:endParaRPr lang="en-GB" smtClean="0">
              <a:latin typeface="Bitstream Vera Sans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9AFEC5-B36C-4DCE-9A73-D85BB2D94190}" type="slidenum">
              <a:rPr lang="en-IN"/>
              <a:pPr/>
              <a:t>43</a:t>
            </a:fld>
            <a:endParaRPr lang="en-IN"/>
          </a:p>
        </p:txBody>
      </p:sp>
      <p:sp>
        <p:nvSpPr>
          <p:cNvPr id="2150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ln/>
        </p:spPr>
      </p:sp>
      <p:sp>
        <p:nvSpPr>
          <p:cNvPr id="2150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225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560356-B442-4ECD-9191-E20AF9311CA8}" type="slidenum">
              <a:rPr lang="en-IN"/>
              <a:pPr/>
              <a:t>3</a:t>
            </a:fld>
            <a:endParaRPr lang="en-IN"/>
          </a:p>
        </p:txBody>
      </p:sp>
      <p:sp>
        <p:nvSpPr>
          <p:cNvPr id="1126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ln/>
        </p:spPr>
      </p:sp>
      <p:sp>
        <p:nvSpPr>
          <p:cNvPr id="1126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225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9AFEC5-B36C-4DCE-9A73-D85BB2D94190}" type="slidenum">
              <a:rPr lang="en-IN"/>
              <a:pPr/>
              <a:t>44</a:t>
            </a:fld>
            <a:endParaRPr lang="en-IN"/>
          </a:p>
        </p:txBody>
      </p:sp>
      <p:sp>
        <p:nvSpPr>
          <p:cNvPr id="2150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ln/>
        </p:spPr>
      </p:sp>
      <p:sp>
        <p:nvSpPr>
          <p:cNvPr id="2150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225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Have a slide on related work, and a slide on our results. </a:t>
            </a:r>
            <a:endParaRPr lang="en-IN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CAFA863-5373-4F9A-9FFA-1E231951F6CE}" type="slidenum">
              <a:rPr lang="en-GB" smtClean="0">
                <a:latin typeface="Bitstream Vera Sans"/>
              </a:rPr>
              <a:pPr/>
              <a:t>45</a:t>
            </a:fld>
            <a:endParaRPr lang="en-GB" smtClean="0">
              <a:latin typeface="Bitstream Vera Sans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Have a slide on related work, and a slide on our results. </a:t>
            </a:r>
            <a:endParaRPr lang="en-IN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CAFA863-5373-4F9A-9FFA-1E231951F6CE}" type="slidenum">
              <a:rPr lang="en-GB" smtClean="0">
                <a:latin typeface="Bitstream Vera Sans"/>
              </a:rPr>
              <a:pPr/>
              <a:t>46</a:t>
            </a:fld>
            <a:endParaRPr lang="en-GB" smtClean="0">
              <a:latin typeface="Bitstream Vera Sans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Have a slide on related work, and a slide on our results. </a:t>
            </a:r>
            <a:endParaRPr lang="en-IN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CAFA863-5373-4F9A-9FFA-1E231951F6CE}" type="slidenum">
              <a:rPr lang="en-GB" smtClean="0">
                <a:latin typeface="Bitstream Vera Sans"/>
              </a:rPr>
              <a:pPr/>
              <a:t>47</a:t>
            </a:fld>
            <a:endParaRPr lang="en-GB" smtClean="0">
              <a:latin typeface="Bitstream Vera Sans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Have a slide on related work, and a slide on our results. </a:t>
            </a:r>
            <a:endParaRPr lang="en-IN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CAFA863-5373-4F9A-9FFA-1E231951F6CE}" type="slidenum">
              <a:rPr lang="en-GB" smtClean="0">
                <a:latin typeface="Bitstream Vera Sans"/>
              </a:rPr>
              <a:pPr/>
              <a:t>48</a:t>
            </a:fld>
            <a:endParaRPr lang="en-GB" smtClean="0">
              <a:latin typeface="Bitstream Vera Sans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Have a slide on related work, and a slide on our results. </a:t>
            </a:r>
            <a:endParaRPr lang="en-IN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CAFA863-5373-4F9A-9FFA-1E231951F6CE}" type="slidenum">
              <a:rPr lang="en-GB" smtClean="0">
                <a:latin typeface="Bitstream Vera Sans"/>
              </a:rPr>
              <a:pPr/>
              <a:t>49</a:t>
            </a:fld>
            <a:endParaRPr lang="en-GB" smtClean="0">
              <a:latin typeface="Bitstream Vera Sans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Have a slide on related work, and a slide on our results. </a:t>
            </a:r>
            <a:endParaRPr lang="en-IN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CAFA863-5373-4F9A-9FFA-1E231951F6CE}" type="slidenum">
              <a:rPr lang="en-GB" smtClean="0">
                <a:latin typeface="Bitstream Vera Sans"/>
              </a:rPr>
              <a:pPr/>
              <a:t>50</a:t>
            </a:fld>
            <a:endParaRPr lang="en-GB" smtClean="0">
              <a:latin typeface="Bitstream Vera Sans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Have a slide on related work, and a slide on our results. </a:t>
            </a:r>
            <a:endParaRPr lang="en-IN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CAFA863-5373-4F9A-9FFA-1E231951F6CE}" type="slidenum">
              <a:rPr lang="en-GB" smtClean="0">
                <a:latin typeface="Bitstream Vera Sans"/>
              </a:rPr>
              <a:pPr/>
              <a:t>51</a:t>
            </a:fld>
            <a:endParaRPr lang="en-GB" smtClean="0">
              <a:latin typeface="Bitstream Vera Sans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Have a slide on related work, and a slide on our results. </a:t>
            </a:r>
            <a:endParaRPr lang="en-IN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CAFA863-5373-4F9A-9FFA-1E231951F6CE}" type="slidenum">
              <a:rPr lang="en-GB" smtClean="0">
                <a:latin typeface="Bitstream Vera Sans"/>
              </a:rPr>
              <a:pPr/>
              <a:t>52</a:t>
            </a:fld>
            <a:endParaRPr lang="en-GB" smtClean="0">
              <a:latin typeface="Bitstream Vera Sans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Have a slide on related work, and a slide on our results. </a:t>
            </a:r>
            <a:endParaRPr lang="en-IN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CAFA863-5373-4F9A-9FFA-1E231951F6CE}" type="slidenum">
              <a:rPr lang="en-GB" smtClean="0">
                <a:latin typeface="Bitstream Vera Sans"/>
              </a:rPr>
              <a:pPr/>
              <a:t>53</a:t>
            </a:fld>
            <a:endParaRPr lang="en-GB" smtClean="0">
              <a:latin typeface="Bitstream Vera San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0B4991-FF13-456B-874D-07101343B165}" type="slidenum">
              <a:rPr lang="en-IN"/>
              <a:pPr/>
              <a:t>4</a:t>
            </a:fld>
            <a:endParaRPr lang="en-IN"/>
          </a:p>
        </p:txBody>
      </p:sp>
      <p:sp>
        <p:nvSpPr>
          <p:cNvPr id="13314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ln/>
        </p:spPr>
      </p:sp>
      <p:sp>
        <p:nvSpPr>
          <p:cNvPr id="1331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225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4A8077-0CE9-4843-B3A8-A39C63A06516}" type="slidenum">
              <a:rPr lang="en-IN"/>
              <a:pPr/>
              <a:t>5</a:t>
            </a:fld>
            <a:endParaRPr lang="en-IN"/>
          </a:p>
        </p:txBody>
      </p:sp>
      <p:sp>
        <p:nvSpPr>
          <p:cNvPr id="1536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ln/>
        </p:spPr>
      </p:sp>
      <p:sp>
        <p:nvSpPr>
          <p:cNvPr id="1536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225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Have a slide on related work, and a slide on our results. </a:t>
            </a:r>
            <a:endParaRPr lang="en-IN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6474C75-243A-463A-BDFC-73EA08C2A536}" type="slidenum">
              <a:rPr lang="en-GB" smtClean="0">
                <a:latin typeface="Bitstream Vera Sans"/>
              </a:rPr>
              <a:pPr/>
              <a:t>8</a:t>
            </a:fld>
            <a:endParaRPr lang="en-GB" smtClean="0">
              <a:latin typeface="Bitstream Vera San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Have a slide on related work, and a slide on our results. </a:t>
            </a:r>
            <a:endParaRPr lang="en-IN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47D9580-1C08-4C92-96B6-48FAEFC605D3}" type="slidenum">
              <a:rPr lang="en-GB" smtClean="0">
                <a:latin typeface="Bitstream Vera Sans"/>
              </a:rPr>
              <a:pPr/>
              <a:t>9</a:t>
            </a:fld>
            <a:endParaRPr lang="en-GB" smtClean="0">
              <a:latin typeface="Bitstream Vera San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9AFEC5-B36C-4DCE-9A73-D85BB2D94190}" type="slidenum">
              <a:rPr lang="en-IN"/>
              <a:pPr/>
              <a:t>10</a:t>
            </a:fld>
            <a:endParaRPr lang="en-IN"/>
          </a:p>
        </p:txBody>
      </p:sp>
      <p:sp>
        <p:nvSpPr>
          <p:cNvPr id="2150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ln/>
        </p:spPr>
      </p:sp>
      <p:sp>
        <p:nvSpPr>
          <p:cNvPr id="2150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225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9AFEC5-B36C-4DCE-9A73-D85BB2D94190}" type="slidenum">
              <a:rPr lang="en-IN"/>
              <a:pPr/>
              <a:t>11</a:t>
            </a:fld>
            <a:endParaRPr lang="en-IN"/>
          </a:p>
        </p:txBody>
      </p:sp>
      <p:sp>
        <p:nvSpPr>
          <p:cNvPr id="21506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ln/>
        </p:spPr>
      </p:sp>
      <p:sp>
        <p:nvSpPr>
          <p:cNvPr id="2150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2250"/>
          </a:xfrm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0F45F8-2E7A-4A76-863E-2A67AD8A9431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796D9-FC30-4F1D-B899-BB9AF1C13293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C7FDFD-016F-457F-B00F-9CFD48AA2C06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37C0F21-70F4-435D-8368-128CF246D8DE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51A6648-B2C8-4463-9E6C-B0B528F3A4DA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D52E1C-C1E5-4870-8C2D-1DFF7E32DF88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38B82-A130-4596-A3F1-C533DC0DFBAD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2D547-58B3-4DD4-81F9-A26329A857F6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BA566-AD7B-4B95-9336-86BB86FEE42B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70B4B-DC8E-4210-89AB-F7C49B90979F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32622E-F3D8-4D46-86B7-14990EC7EA0F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C3898-483D-4294-8AC6-AB0131A5AB48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893F2-709F-4F5F-80C2-3E80EDCCAEC9}" type="slidenum">
              <a:rPr lang="en-IN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I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N" smtClean="0"/>
              <a:t>Click to edit Master text styles</a:t>
            </a:r>
          </a:p>
          <a:p>
            <a:pPr lvl="1"/>
            <a:r>
              <a:rPr lang="en-IN" smtClean="0"/>
              <a:t>Second level</a:t>
            </a:r>
          </a:p>
          <a:p>
            <a:pPr lvl="2"/>
            <a:r>
              <a:rPr lang="en-IN" smtClean="0"/>
              <a:t>Third level</a:t>
            </a:r>
          </a:p>
          <a:p>
            <a:pPr lvl="3"/>
            <a:r>
              <a:rPr lang="en-IN" smtClean="0"/>
              <a:t>Fourth level</a:t>
            </a:r>
          </a:p>
          <a:p>
            <a:pPr lvl="4"/>
            <a:r>
              <a:rPr lang="en-I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I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I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E849197-EFF7-4507-9BA1-F6AC67CCE047}" type="slidenum">
              <a:rPr lang="en-IN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8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2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3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0.emf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24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25.bin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3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31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34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35.bin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tags" Target="../tags/tag2.xml"/><Relationship Id="rId7" Type="http://schemas.openxmlformats.org/officeDocument/2006/relationships/image" Target="../media/image11.emf"/><Relationship Id="rId2" Type="http://schemas.openxmlformats.org/officeDocument/2006/relationships/tags" Target="../tags/tag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emf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Relationship Id="rId9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10.emf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3044825"/>
          </a:xfrm>
          <a:ln/>
        </p:spPr>
        <p:txBody>
          <a:bodyPr lIns="0" tIns="0" rIns="0" bIns="0"/>
          <a:lstStyle/>
          <a:p>
            <a:pPr defTabSz="4572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>
                <a:solidFill>
                  <a:srgbClr val="0000FF"/>
                </a:solidFill>
              </a:rPr>
              <a:t>Minimizing Average Flow-Time</a:t>
            </a:r>
            <a:br>
              <a:rPr lang="en-GB">
                <a:solidFill>
                  <a:srgbClr val="0000FF"/>
                </a:solidFill>
              </a:rPr>
            </a:br>
            <a:endParaRPr lang="en-GB">
              <a:solidFill>
                <a:srgbClr val="0000FF"/>
              </a:solidFill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109913" y="2903538"/>
            <a:ext cx="2552700" cy="181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</a:tabLst>
            </a:pPr>
            <a:r>
              <a:rPr lang="en-GB" sz="3300">
                <a:solidFill>
                  <a:srgbClr val="000000"/>
                </a:solidFill>
                <a:latin typeface="Comic Sans MS" pitchFamily="66" charset="0"/>
              </a:rPr>
              <a:t>Naveen Garg</a:t>
            </a: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</a:tabLst>
            </a:pPr>
            <a:endParaRPr lang="en-GB" sz="3300">
              <a:solidFill>
                <a:srgbClr val="000000"/>
              </a:solidFill>
              <a:latin typeface="Comic Sans MS" pitchFamily="66" charset="0"/>
            </a:endParaRP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</a:tabLst>
            </a:pPr>
            <a:r>
              <a:rPr lang="en-GB" sz="3300">
                <a:solidFill>
                  <a:srgbClr val="000000"/>
                </a:solidFill>
                <a:latin typeface="Comic Sans MS" pitchFamily="66" charset="0"/>
              </a:rPr>
              <a:t>  IIT Delhi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81000" y="5391150"/>
            <a:ext cx="784860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</a:tabLst>
            </a:pP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Joint work with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Amit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Kumar,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Jivi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Chadha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200" dirty="0" smtClean="0">
                <a:solidFill>
                  <a:srgbClr val="FF0000"/>
                </a:solidFill>
                <a:latin typeface="Comic Sans MS" pitchFamily="66" charset="0"/>
              </a:rPr>
              <a:t>,V </a:t>
            </a:r>
            <a:r>
              <a:rPr lang="en-GB" sz="2200" dirty="0" err="1" smtClean="0">
                <a:solidFill>
                  <a:srgbClr val="FF0000"/>
                </a:solidFill>
                <a:latin typeface="Comic Sans MS" pitchFamily="66" charset="0"/>
              </a:rPr>
              <a:t>Muralidhara</a:t>
            </a:r>
            <a:r>
              <a:rPr lang="en-GB" sz="2200" dirty="0" smtClean="0">
                <a:solidFill>
                  <a:srgbClr val="FF0000"/>
                </a:solidFill>
                <a:latin typeface="Comic Sans MS" pitchFamily="66" charset="0"/>
              </a:rPr>
              <a:t>, S. </a:t>
            </a:r>
            <a:r>
              <a:rPr lang="en-GB" sz="2200" dirty="0" err="1" smtClean="0">
                <a:solidFill>
                  <a:srgbClr val="FF0000"/>
                </a:solidFill>
                <a:latin typeface="Comic Sans MS" pitchFamily="66" charset="0"/>
              </a:rPr>
              <a:t>Anand</a:t>
            </a:r>
            <a:endParaRPr lang="en-GB" sz="2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  <a:ln/>
        </p:spPr>
        <p:txBody>
          <a:bodyPr lIns="0" tIns="0" rIns="0" bIns="0"/>
          <a:lstStyle/>
          <a:p>
            <a:pPr defTabSz="414338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4000">
                <a:solidFill>
                  <a:srgbClr val="0000FF"/>
                </a:solidFill>
                <a:latin typeface="Comic Sans MS" pitchFamily="66" charset="0"/>
              </a:rPr>
              <a:t>Integer Program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555625" y="1882775"/>
            <a:ext cx="7794625" cy="233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2500">
                <a:solidFill>
                  <a:srgbClr val="000000"/>
                </a:solidFill>
                <a:latin typeface="Comic Sans MS" pitchFamily="66" charset="0"/>
              </a:rPr>
              <a:t>Define 0-1 variables : </a:t>
            </a: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endParaRPr lang="en-GB" sz="2500">
              <a:solidFill>
                <a:srgbClr val="000000"/>
              </a:solidFill>
              <a:latin typeface="Comic Sans MS" pitchFamily="66" charset="0"/>
            </a:endParaRP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2500">
                <a:solidFill>
                  <a:srgbClr val="000000"/>
                </a:solidFill>
                <a:latin typeface="Comic Sans MS" pitchFamily="66" charset="0"/>
              </a:rPr>
              <a:t>     x(i,j,t) :  1 iff job j processed on i during [t,t+1]</a:t>
            </a: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2500">
                <a:solidFill>
                  <a:srgbClr val="000000"/>
                </a:solidFill>
                <a:latin typeface="Comic Sans MS" pitchFamily="66" charset="0"/>
              </a:rPr>
              <a:t>    </a:t>
            </a: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endParaRPr lang="en-GB" sz="25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55625" y="3625850"/>
            <a:ext cx="802640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2200">
                <a:solidFill>
                  <a:srgbClr val="FF0000"/>
                </a:solidFill>
                <a:latin typeface="Comic Sans MS" pitchFamily="66" charset="0"/>
              </a:rPr>
              <a:t>Write constraints and objective in terms of these variables. 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381500" y="3903663"/>
            <a:ext cx="165100" cy="404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4381500" y="3903663"/>
            <a:ext cx="165100" cy="404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10" name="TextBox 9"/>
          <p:cNvSpPr txBox="1"/>
          <p:nvPr/>
        </p:nvSpPr>
        <p:spPr>
          <a:xfrm>
            <a:off x="838200" y="4495800"/>
            <a:ext cx="6450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Fractional flow-time of j = </a:t>
            </a:r>
            <a:r>
              <a:rPr lang="en-US" sz="2400" dirty="0" smtClean="0">
                <a:latin typeface="Symbol"/>
                <a:sym typeface="Symbol"/>
              </a:rPr>
              <a:t></a:t>
            </a:r>
            <a:r>
              <a:rPr lang="en-US" sz="2400" baseline="-25000" dirty="0" smtClean="0">
                <a:latin typeface="+mj-lt"/>
                <a:sym typeface="Symbol"/>
              </a:rPr>
              <a:t>t </a:t>
            </a:r>
            <a:r>
              <a:rPr lang="en-US" sz="2400" baseline="-25000" dirty="0" smtClean="0">
                <a:latin typeface="cmsy10"/>
                <a:sym typeface="Symbol"/>
              </a:rPr>
              <a:t>≥ </a:t>
            </a:r>
            <a:r>
              <a:rPr lang="en-US" sz="2400" baseline="-25000" dirty="0" err="1" smtClean="0">
                <a:latin typeface="Comic Sans MS"/>
                <a:sym typeface="Symbol"/>
              </a:rPr>
              <a:t>r</a:t>
            </a:r>
            <a:r>
              <a:rPr lang="en-US" sz="2400" baseline="-50000" dirty="0" err="1" smtClean="0">
                <a:latin typeface="Comic Sans MS"/>
                <a:sym typeface="Symbol"/>
              </a:rPr>
              <a:t>j</a:t>
            </a:r>
            <a:r>
              <a:rPr lang="en-US" sz="2400" dirty="0" smtClean="0">
                <a:latin typeface="+mj-lt"/>
              </a:rPr>
              <a:t> (</a:t>
            </a:r>
            <a:r>
              <a:rPr lang="en-US" sz="2400" dirty="0" smtClean="0">
                <a:latin typeface="Comic Sans MS"/>
              </a:rPr>
              <a:t>t-</a:t>
            </a:r>
            <a:r>
              <a:rPr lang="en-US" sz="2400" dirty="0" err="1" smtClean="0">
                <a:latin typeface="Comic Sans MS"/>
              </a:rPr>
              <a:t>r</a:t>
            </a:r>
            <a:r>
              <a:rPr lang="en-US" sz="2400" baseline="-25000" dirty="0" err="1" smtClean="0">
                <a:latin typeface="Comic Sans MS"/>
              </a:rPr>
              <a:t>j</a:t>
            </a:r>
            <a:r>
              <a:rPr lang="en-US" sz="2400" dirty="0" smtClean="0">
                <a:latin typeface="+mj-lt"/>
              </a:rPr>
              <a:t>) x(</a:t>
            </a:r>
            <a:r>
              <a:rPr lang="en-US" sz="2400" dirty="0" err="1" smtClean="0">
                <a:latin typeface="+mj-lt"/>
              </a:rPr>
              <a:t>i,j,t</a:t>
            </a:r>
            <a:r>
              <a:rPr lang="en-US" sz="2400" dirty="0" smtClean="0">
                <a:latin typeface="+mj-lt"/>
              </a:rPr>
              <a:t>)/</a:t>
            </a:r>
            <a:r>
              <a:rPr lang="en-US" sz="2400" dirty="0" err="1" smtClean="0">
                <a:latin typeface="Comic Sans MS"/>
              </a:rPr>
              <a:t>p</a:t>
            </a:r>
            <a:r>
              <a:rPr lang="en-US" sz="2400" baseline="-25000" dirty="0" err="1" smtClean="0">
                <a:latin typeface="Comic Sans MS"/>
              </a:rPr>
              <a:t>ij</a:t>
            </a:r>
            <a:endParaRPr lang="en-US" sz="2400" baseline="-25000" dirty="0">
              <a:latin typeface="Comic Sans M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  <a:ln/>
        </p:spPr>
        <p:txBody>
          <a:bodyPr lIns="0" tIns="0" rIns="0" bIns="0"/>
          <a:lstStyle/>
          <a:p>
            <a:pPr defTabSz="414338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4000" dirty="0" smtClean="0">
                <a:solidFill>
                  <a:srgbClr val="0000FF"/>
                </a:solidFill>
                <a:latin typeface="Comic Sans MS" pitchFamily="66" charset="0"/>
              </a:rPr>
              <a:t>LP Relaxation</a:t>
            </a:r>
            <a:endParaRPr lang="en-GB" sz="4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555625" y="1882775"/>
            <a:ext cx="7794625" cy="233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endParaRPr lang="en-GB" sz="25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55625" y="3625850"/>
            <a:ext cx="802640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endParaRPr lang="en-GB" sz="2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73575" y="3871913"/>
            <a:ext cx="2114550" cy="146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381500" y="3903663"/>
            <a:ext cx="165100" cy="404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4381500" y="3903663"/>
            <a:ext cx="165100" cy="404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981200" y="1600200"/>
          <a:ext cx="4495800" cy="4059237"/>
        </p:xfrm>
        <a:graphic>
          <a:graphicData uri="http://schemas.openxmlformats.org/presentationml/2006/ole">
            <p:oleObj spid="_x0000_s84994" name="Equation" r:id="rId4" imgW="1815840" imgH="180324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66800" y="6019800"/>
            <a:ext cx="26548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One Caveat  … 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 smtClean="0">
                <a:solidFill>
                  <a:srgbClr val="0033CC"/>
                </a:solidFill>
              </a:rPr>
              <a:t>Fractional flow-time</a:t>
            </a:r>
            <a:endParaRPr lang="en-IN" dirty="0" smtClean="0">
              <a:solidFill>
                <a:srgbClr val="0033CC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008000" y="3192560"/>
            <a:ext cx="666144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 bwMode="auto">
          <a:xfrm>
            <a:off x="1295400" y="2743200"/>
            <a:ext cx="518400" cy="453648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45" tIns="41473" rIns="82945" bIns="41473"/>
          <a:lstStyle/>
          <a:p>
            <a:pPr>
              <a:defRPr/>
            </a:pPr>
            <a:endParaRPr lang="en-IN"/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914400" y="3810000"/>
            <a:ext cx="666144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 bwMode="auto">
          <a:xfrm>
            <a:off x="1295400" y="3352800"/>
            <a:ext cx="518400" cy="453648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45" tIns="41473" rIns="82945" bIns="41473"/>
          <a:lstStyle/>
          <a:p>
            <a:pPr>
              <a:defRPr/>
            </a:pPr>
            <a:endParaRPr lang="en-IN"/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914400" y="4343400"/>
            <a:ext cx="666144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 bwMode="auto">
          <a:xfrm>
            <a:off x="1295400" y="3886200"/>
            <a:ext cx="518400" cy="453648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45" tIns="41473" rIns="82945" bIns="41473"/>
          <a:lstStyle/>
          <a:p>
            <a:pPr>
              <a:defRPr/>
            </a:pPr>
            <a:endParaRPr lang="en-IN"/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914400" y="5029200"/>
            <a:ext cx="666144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 bwMode="auto">
          <a:xfrm>
            <a:off x="1303200" y="4575552"/>
            <a:ext cx="518400" cy="453648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45" tIns="41473" rIns="82945" bIns="41473"/>
          <a:lstStyle/>
          <a:p>
            <a:pPr>
              <a:defRPr/>
            </a:pPr>
            <a:endParaRPr lang="en-IN"/>
          </a:p>
        </p:txBody>
      </p:sp>
      <p:sp>
        <p:nvSpPr>
          <p:cNvPr id="27" name="TextBox 26"/>
          <p:cNvSpPr txBox="1"/>
          <p:nvPr/>
        </p:nvSpPr>
        <p:spPr>
          <a:xfrm>
            <a:off x="457200" y="5334000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A job can be done simultaneously on many machines : flow-time is almost 0   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  <a:ln/>
        </p:spPr>
        <p:txBody>
          <a:bodyPr lIns="0" tIns="0" rIns="0" bIns="0"/>
          <a:lstStyle/>
          <a:p>
            <a:pPr defTabSz="414338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4000" dirty="0" smtClean="0">
                <a:solidFill>
                  <a:srgbClr val="0000FF"/>
                </a:solidFill>
                <a:latin typeface="Comic Sans MS" pitchFamily="66" charset="0"/>
              </a:rPr>
              <a:t>LP Relaxation</a:t>
            </a:r>
            <a:endParaRPr lang="en-GB" sz="4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55625" y="3625850"/>
            <a:ext cx="802640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endParaRPr lang="en-GB" sz="2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73575" y="3871913"/>
            <a:ext cx="2114550" cy="146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381500" y="3903663"/>
            <a:ext cx="165100" cy="404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4381500" y="3903663"/>
            <a:ext cx="165100" cy="404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295400" y="1552575"/>
          <a:ext cx="5848350" cy="4060825"/>
        </p:xfrm>
        <a:graphic>
          <a:graphicData uri="http://schemas.openxmlformats.org/presentationml/2006/ole">
            <p:oleObj spid="_x0000_s86018" name="Equation" r:id="rId4" imgW="2361960" imgH="180324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66800" y="6019800"/>
            <a:ext cx="5468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Add a term for processing time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  <a:ln/>
        </p:spPr>
        <p:txBody>
          <a:bodyPr lIns="0" tIns="0" rIns="0" bIns="0"/>
          <a:lstStyle/>
          <a:p>
            <a:pPr defTabSz="414338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4000">
                <a:solidFill>
                  <a:srgbClr val="0000FF"/>
                </a:solidFill>
                <a:latin typeface="Comic Sans MS" pitchFamily="66" charset="0"/>
              </a:rPr>
              <a:t>Class of a job</a:t>
            </a:r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719138" y="1860550"/>
          <a:ext cx="782637" cy="549275"/>
        </p:xfrm>
        <a:graphic>
          <a:graphicData uri="http://schemas.openxmlformats.org/presentationml/2006/ole">
            <p:oleObj spid="_x0000_s36867" name="OpenOffice.org" r:id="rId4" imgW="333720" imgH="212040" progId="">
              <p:embed/>
            </p:oleObj>
          </a:graphicData>
        </a:graphic>
      </p:graphicFrame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311275" y="1820863"/>
            <a:ext cx="5965825" cy="982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</a:tabLst>
            </a:pPr>
            <a:r>
              <a:rPr lang="en-GB" sz="2400">
                <a:solidFill>
                  <a:srgbClr val="000000"/>
                </a:solidFill>
                <a:latin typeface="Comic Sans MS" pitchFamily="66" charset="0"/>
              </a:rPr>
              <a:t> : </a:t>
            </a:r>
            <a:r>
              <a:rPr lang="en-GB" sz="2500">
                <a:solidFill>
                  <a:srgbClr val="000000"/>
                </a:solidFill>
                <a:latin typeface="Comic Sans MS" pitchFamily="66" charset="0"/>
              </a:rPr>
              <a:t>The processing time of j rounded up </a:t>
            </a: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</a:tabLst>
            </a:pPr>
            <a:r>
              <a:rPr lang="en-GB" sz="2500">
                <a:solidFill>
                  <a:srgbClr val="000000"/>
                </a:solidFill>
                <a:latin typeface="Comic Sans MS" pitchFamily="66" charset="0"/>
              </a:rPr>
              <a:t>                  to nearest power of 2</a:t>
            </a:r>
          </a:p>
        </p:txBody>
      </p:sp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1306513" y="3886200"/>
          <a:ext cx="1304925" cy="915988"/>
        </p:xfrm>
        <a:graphic>
          <a:graphicData uri="http://schemas.openxmlformats.org/presentationml/2006/ole">
            <p:oleObj spid="_x0000_s36869" name="OpenOffice.org" r:id="rId5" imgW="567360" imgH="240840" progId="">
              <p:embed/>
            </p:oleObj>
          </a:graphicData>
        </a:graphic>
      </p:graphicFrame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782638" y="4148138"/>
            <a:ext cx="7383462" cy="1884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2500">
                <a:solidFill>
                  <a:srgbClr val="000000"/>
                </a:solidFill>
                <a:latin typeface="Comic Sans MS" pitchFamily="66" charset="0"/>
              </a:rPr>
              <a:t>If              , we say k is the class of job j</a:t>
            </a: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endParaRPr lang="en-GB" sz="2500">
              <a:solidFill>
                <a:srgbClr val="000000"/>
              </a:solidFill>
              <a:latin typeface="Comic Sans MS" pitchFamily="66" charset="0"/>
            </a:endParaRP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endParaRPr lang="en-GB" sz="2500">
              <a:solidFill>
                <a:srgbClr val="000000"/>
              </a:solidFill>
              <a:latin typeface="Comic Sans MS" pitchFamily="66" charset="0"/>
            </a:endParaRP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2500">
                <a:solidFill>
                  <a:srgbClr val="000000"/>
                </a:solidFill>
                <a:latin typeface="Comic Sans MS" pitchFamily="66" charset="0"/>
              </a:rPr>
              <a:t>Number of different classes = O(log P)           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  <a:ln/>
        </p:spPr>
        <p:txBody>
          <a:bodyPr lIns="0" tIns="0" rIns="0" bIns="0"/>
          <a:lstStyle/>
          <a:p>
            <a:pPr defTabSz="414338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4000">
                <a:solidFill>
                  <a:srgbClr val="0000FF"/>
                </a:solidFill>
                <a:latin typeface="Comic Sans MS" pitchFamily="66" charset="0"/>
              </a:rPr>
              <a:t>Modified Linear Program </a:t>
            </a:r>
          </a:p>
        </p:txBody>
      </p:sp>
      <p:graphicFrame>
        <p:nvGraphicFramePr>
          <p:cNvPr id="38921" name="Object 9"/>
          <p:cNvGraphicFramePr>
            <a:graphicFrameLocks noChangeAspect="1"/>
          </p:cNvGraphicFramePr>
          <p:nvPr/>
        </p:nvGraphicFramePr>
        <p:xfrm>
          <a:off x="1295400" y="1676400"/>
          <a:ext cx="5848350" cy="4060825"/>
        </p:xfrm>
        <a:graphic>
          <a:graphicData uri="http://schemas.openxmlformats.org/presentationml/2006/ole">
            <p:oleObj spid="_x0000_s38921" name="Equation" r:id="rId4" imgW="2361960" imgH="180324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  <a:ln/>
        </p:spPr>
        <p:txBody>
          <a:bodyPr lIns="0" tIns="0" rIns="0" bIns="0"/>
          <a:lstStyle/>
          <a:p>
            <a:pPr defTabSz="414338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4000">
                <a:solidFill>
                  <a:srgbClr val="0000FF"/>
                </a:solidFill>
                <a:latin typeface="Comic Sans MS" pitchFamily="66" charset="0"/>
              </a:rPr>
              <a:t>Modified</a:t>
            </a:r>
            <a:r>
              <a:rPr lang="en-GB" sz="400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GB" sz="4000">
                <a:solidFill>
                  <a:srgbClr val="0000FF"/>
                </a:solidFill>
                <a:latin typeface="Comic Sans MS" pitchFamily="66" charset="0"/>
              </a:rPr>
              <a:t>LP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441325" y="812800"/>
            <a:ext cx="8229600" cy="3454400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0" indent="0" algn="ctr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LP value changes by a constant factor only. </a:t>
            </a:r>
          </a:p>
          <a:p>
            <a:pPr marL="0" indent="0" algn="ctr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/>
          </a:p>
          <a:p>
            <a:pPr marL="0" indent="0" algn="ctr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But : rearranging jobs of the same class does not change objective value. </a:t>
            </a:r>
          </a:p>
        </p:txBody>
      </p:sp>
      <p:sp>
        <p:nvSpPr>
          <p:cNvPr id="40964" name="Freeform 4"/>
          <p:cNvSpPr>
            <a:spLocks noChangeArrowheads="1"/>
          </p:cNvSpPr>
          <p:nvPr/>
        </p:nvSpPr>
        <p:spPr bwMode="auto">
          <a:xfrm>
            <a:off x="941388" y="4629150"/>
            <a:ext cx="6865937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025" y="0"/>
              </a:cxn>
            </a:cxnLst>
            <a:rect l="0" t="0" r="r" b="b"/>
            <a:pathLst>
              <a:path w="21026" h="1">
                <a:moveTo>
                  <a:pt x="0" y="0"/>
                </a:moveTo>
                <a:lnTo>
                  <a:pt x="21025" y="0"/>
                </a:lnTo>
              </a:path>
            </a:pathLst>
          </a:custGeom>
          <a:noFill/>
          <a:ln w="360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0965" name="Freeform 5"/>
          <p:cNvSpPr>
            <a:spLocks noChangeArrowheads="1"/>
          </p:cNvSpPr>
          <p:nvPr/>
        </p:nvSpPr>
        <p:spPr bwMode="auto">
          <a:xfrm>
            <a:off x="925513" y="5168900"/>
            <a:ext cx="6943725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261" y="0"/>
              </a:cxn>
            </a:cxnLst>
            <a:rect l="0" t="0" r="r" b="b"/>
            <a:pathLst>
              <a:path w="21262" h="1">
                <a:moveTo>
                  <a:pt x="0" y="0"/>
                </a:moveTo>
                <a:lnTo>
                  <a:pt x="21261" y="0"/>
                </a:lnTo>
              </a:path>
            </a:pathLst>
          </a:custGeom>
          <a:noFill/>
          <a:ln w="360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0966" name="Freeform 6"/>
          <p:cNvSpPr>
            <a:spLocks noChangeArrowheads="1"/>
          </p:cNvSpPr>
          <p:nvPr/>
        </p:nvSpPr>
        <p:spPr bwMode="auto">
          <a:xfrm>
            <a:off x="941388" y="5770563"/>
            <a:ext cx="686593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025" y="0"/>
              </a:cxn>
            </a:cxnLst>
            <a:rect l="0" t="0" r="r" b="b"/>
            <a:pathLst>
              <a:path w="21026" h="1">
                <a:moveTo>
                  <a:pt x="0" y="0"/>
                </a:moveTo>
                <a:lnTo>
                  <a:pt x="21025" y="0"/>
                </a:lnTo>
              </a:path>
            </a:pathLst>
          </a:custGeom>
          <a:noFill/>
          <a:ln w="360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0967" name="Freeform 7"/>
          <p:cNvSpPr>
            <a:spLocks noChangeArrowheads="1"/>
          </p:cNvSpPr>
          <p:nvPr/>
        </p:nvSpPr>
        <p:spPr bwMode="auto">
          <a:xfrm>
            <a:off x="925513" y="6310313"/>
            <a:ext cx="6943725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261" y="0"/>
              </a:cxn>
            </a:cxnLst>
            <a:rect l="0" t="0" r="r" b="b"/>
            <a:pathLst>
              <a:path w="21262" h="1">
                <a:moveTo>
                  <a:pt x="0" y="0"/>
                </a:moveTo>
                <a:lnTo>
                  <a:pt x="21261" y="0"/>
                </a:lnTo>
              </a:path>
            </a:pathLst>
          </a:custGeom>
          <a:noFill/>
          <a:ln w="360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0968" name="AutoShape 8"/>
          <p:cNvSpPr>
            <a:spLocks noChangeArrowheads="1"/>
          </p:cNvSpPr>
          <p:nvPr/>
        </p:nvSpPr>
        <p:spPr bwMode="auto">
          <a:xfrm>
            <a:off x="3394075" y="5492750"/>
            <a:ext cx="339725" cy="277813"/>
          </a:xfrm>
          <a:prstGeom prst="roundRect">
            <a:avLst>
              <a:gd name="adj" fmla="val 519"/>
            </a:avLst>
          </a:prstGeom>
          <a:solidFill>
            <a:srgbClr val="00008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0969" name="AutoShape 9"/>
          <p:cNvSpPr>
            <a:spLocks noChangeArrowheads="1"/>
          </p:cNvSpPr>
          <p:nvPr/>
        </p:nvSpPr>
        <p:spPr bwMode="auto">
          <a:xfrm>
            <a:off x="1573213" y="4337050"/>
            <a:ext cx="247650" cy="277813"/>
          </a:xfrm>
          <a:prstGeom prst="roundRect">
            <a:avLst>
              <a:gd name="adj" fmla="val 588"/>
            </a:avLst>
          </a:prstGeom>
          <a:solidFill>
            <a:srgbClr val="8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0970" name="AutoShape 10"/>
          <p:cNvSpPr>
            <a:spLocks noChangeArrowheads="1"/>
          </p:cNvSpPr>
          <p:nvPr/>
        </p:nvSpPr>
        <p:spPr bwMode="auto">
          <a:xfrm>
            <a:off x="4829175" y="4891088"/>
            <a:ext cx="509588" cy="277812"/>
          </a:xfrm>
          <a:prstGeom prst="roundRect">
            <a:avLst>
              <a:gd name="adj" fmla="val 519"/>
            </a:avLst>
          </a:prstGeom>
          <a:solidFill>
            <a:srgbClr val="008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0971" name="AutoShape 11"/>
          <p:cNvSpPr>
            <a:spLocks noChangeArrowheads="1"/>
          </p:cNvSpPr>
          <p:nvPr/>
        </p:nvSpPr>
        <p:spPr bwMode="auto">
          <a:xfrm>
            <a:off x="1558925" y="5478463"/>
            <a:ext cx="246063" cy="277812"/>
          </a:xfrm>
          <a:prstGeom prst="roundRect">
            <a:avLst>
              <a:gd name="adj" fmla="val 588"/>
            </a:avLst>
          </a:prstGeom>
          <a:solidFill>
            <a:srgbClr val="008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0972" name="AutoShape 12"/>
          <p:cNvSpPr>
            <a:spLocks noChangeArrowheads="1"/>
          </p:cNvSpPr>
          <p:nvPr/>
        </p:nvSpPr>
        <p:spPr bwMode="auto">
          <a:xfrm>
            <a:off x="3409950" y="4351338"/>
            <a:ext cx="631825" cy="277812"/>
          </a:xfrm>
          <a:prstGeom prst="roundRect">
            <a:avLst>
              <a:gd name="adj" fmla="val 519"/>
            </a:avLst>
          </a:prstGeom>
          <a:solidFill>
            <a:srgbClr val="00008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0973" name="AutoShape 13"/>
          <p:cNvSpPr>
            <a:spLocks noChangeArrowheads="1"/>
          </p:cNvSpPr>
          <p:nvPr/>
        </p:nvSpPr>
        <p:spPr bwMode="auto">
          <a:xfrm>
            <a:off x="3717925" y="5492750"/>
            <a:ext cx="339725" cy="277813"/>
          </a:xfrm>
          <a:prstGeom prst="roundRect">
            <a:avLst>
              <a:gd name="adj" fmla="val 519"/>
            </a:avLst>
          </a:prstGeom>
          <a:solidFill>
            <a:srgbClr val="8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0974" name="AutoShape 14"/>
          <p:cNvSpPr>
            <a:spLocks noChangeArrowheads="1"/>
          </p:cNvSpPr>
          <p:nvPr/>
        </p:nvSpPr>
        <p:spPr bwMode="auto">
          <a:xfrm>
            <a:off x="4829175" y="6016625"/>
            <a:ext cx="509588" cy="277813"/>
          </a:xfrm>
          <a:prstGeom prst="roundRect">
            <a:avLst>
              <a:gd name="adj" fmla="val 519"/>
            </a:avLst>
          </a:prstGeom>
          <a:solidFill>
            <a:srgbClr val="00008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4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7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0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3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6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9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nimBg="1"/>
      <p:bldP spid="40965" grpId="0" animBg="1"/>
      <p:bldP spid="40966" grpId="0" animBg="1"/>
      <p:bldP spid="40967" grpId="0" animBg="1"/>
      <p:bldP spid="40968" grpId="0" animBg="1"/>
      <p:bldP spid="40969" grpId="0" animBg="1"/>
      <p:bldP spid="40970" grpId="0" animBg="1"/>
      <p:bldP spid="40971" grpId="0" animBg="1"/>
      <p:bldP spid="40972" grpId="0" animBg="1"/>
      <p:bldP spid="40973" grpId="0" animBg="1"/>
      <p:bldP spid="4097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From fractional to integral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/>
          </a:p>
          <a:p>
            <a:r>
              <a:rPr lang="en-US"/>
              <a:t>The solution to the LP is not feasible for our (integral) problem since it schedules the same job on multiple m/c’s.</a:t>
            </a:r>
          </a:p>
          <a:p>
            <a:r>
              <a:rPr lang="en-US"/>
              <a:t>We now show how to get a feasible, non-migratory schedule.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Rounding the LP solution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5489575"/>
            <a:ext cx="7772400" cy="636588"/>
          </a:xfrm>
        </p:spPr>
        <p:txBody>
          <a:bodyPr/>
          <a:lstStyle/>
          <a:p>
            <a:r>
              <a:rPr lang="en-US"/>
              <a:t>Consider jobs of one class, say blue.</a:t>
            </a:r>
          </a:p>
        </p:txBody>
      </p:sp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6270625" y="2713038"/>
            <a:ext cx="304800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13" name="Rectangle 5"/>
          <p:cNvSpPr>
            <a:spLocks noChangeArrowheads="1"/>
          </p:cNvSpPr>
          <p:nvPr/>
        </p:nvSpPr>
        <p:spPr bwMode="auto">
          <a:xfrm>
            <a:off x="2855913" y="3624263"/>
            <a:ext cx="228600" cy="303212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14" name="Rectangle 6"/>
          <p:cNvSpPr>
            <a:spLocks noChangeArrowheads="1"/>
          </p:cNvSpPr>
          <p:nvPr/>
        </p:nvSpPr>
        <p:spPr bwMode="auto">
          <a:xfrm>
            <a:off x="1868488" y="3624263"/>
            <a:ext cx="455612" cy="303212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15" name="Rectangle 7"/>
          <p:cNvSpPr>
            <a:spLocks noChangeArrowheads="1"/>
          </p:cNvSpPr>
          <p:nvPr/>
        </p:nvSpPr>
        <p:spPr bwMode="auto">
          <a:xfrm>
            <a:off x="3157538" y="4533900"/>
            <a:ext cx="608012" cy="303213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16" name="Rectangle 8"/>
          <p:cNvSpPr>
            <a:spLocks noChangeArrowheads="1"/>
          </p:cNvSpPr>
          <p:nvPr/>
        </p:nvSpPr>
        <p:spPr bwMode="auto">
          <a:xfrm>
            <a:off x="3841750" y="2713038"/>
            <a:ext cx="455613" cy="303212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17" name="Rectangle 9"/>
          <p:cNvSpPr>
            <a:spLocks noChangeArrowheads="1"/>
          </p:cNvSpPr>
          <p:nvPr/>
        </p:nvSpPr>
        <p:spPr bwMode="auto">
          <a:xfrm>
            <a:off x="5511800" y="2713038"/>
            <a:ext cx="455613" cy="303212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18" name="Rectangle 10"/>
          <p:cNvSpPr>
            <a:spLocks noChangeArrowheads="1"/>
          </p:cNvSpPr>
          <p:nvPr/>
        </p:nvSpPr>
        <p:spPr bwMode="auto">
          <a:xfrm>
            <a:off x="2474913" y="4533900"/>
            <a:ext cx="228600" cy="303213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19" name="Rectangle 11"/>
          <p:cNvSpPr>
            <a:spLocks noChangeArrowheads="1"/>
          </p:cNvSpPr>
          <p:nvPr/>
        </p:nvSpPr>
        <p:spPr bwMode="auto">
          <a:xfrm>
            <a:off x="5284788" y="3624263"/>
            <a:ext cx="606425" cy="303212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20" name="Rectangle 12"/>
          <p:cNvSpPr>
            <a:spLocks noChangeArrowheads="1"/>
          </p:cNvSpPr>
          <p:nvPr/>
        </p:nvSpPr>
        <p:spPr bwMode="auto">
          <a:xfrm>
            <a:off x="4068763" y="4533900"/>
            <a:ext cx="455612" cy="303213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21" name="Rectangle 13"/>
          <p:cNvSpPr>
            <a:spLocks noChangeArrowheads="1"/>
          </p:cNvSpPr>
          <p:nvPr/>
        </p:nvSpPr>
        <p:spPr bwMode="auto">
          <a:xfrm>
            <a:off x="4600575" y="2713038"/>
            <a:ext cx="608013" cy="303212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22" name="Rectangle 14"/>
          <p:cNvSpPr>
            <a:spLocks noChangeArrowheads="1"/>
          </p:cNvSpPr>
          <p:nvPr/>
        </p:nvSpPr>
        <p:spPr bwMode="auto">
          <a:xfrm>
            <a:off x="5130800" y="4533900"/>
            <a:ext cx="608013" cy="303213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23" name="Rectangle 15"/>
          <p:cNvSpPr>
            <a:spLocks noChangeArrowheads="1"/>
          </p:cNvSpPr>
          <p:nvPr/>
        </p:nvSpPr>
        <p:spPr bwMode="auto">
          <a:xfrm>
            <a:off x="4297363" y="3624263"/>
            <a:ext cx="228600" cy="303212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24" name="Rectangle 16"/>
          <p:cNvSpPr>
            <a:spLocks noChangeArrowheads="1"/>
          </p:cNvSpPr>
          <p:nvPr/>
        </p:nvSpPr>
        <p:spPr bwMode="auto">
          <a:xfrm>
            <a:off x="5208588" y="2713038"/>
            <a:ext cx="3048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25" name="Rectangle 17"/>
          <p:cNvSpPr>
            <a:spLocks noChangeArrowheads="1"/>
          </p:cNvSpPr>
          <p:nvPr/>
        </p:nvSpPr>
        <p:spPr bwMode="auto">
          <a:xfrm>
            <a:off x="4600575" y="3624263"/>
            <a:ext cx="228600" cy="30321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26" name="Rectangle 18"/>
          <p:cNvSpPr>
            <a:spLocks noChangeArrowheads="1"/>
          </p:cNvSpPr>
          <p:nvPr/>
        </p:nvSpPr>
        <p:spPr bwMode="auto">
          <a:xfrm>
            <a:off x="1868488" y="2713038"/>
            <a:ext cx="455612" cy="30321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27" name="Rectangle 19"/>
          <p:cNvSpPr>
            <a:spLocks noChangeArrowheads="1"/>
          </p:cNvSpPr>
          <p:nvPr/>
        </p:nvSpPr>
        <p:spPr bwMode="auto">
          <a:xfrm>
            <a:off x="3006725" y="2713038"/>
            <a:ext cx="608013" cy="30321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28" name="Rectangle 20"/>
          <p:cNvSpPr>
            <a:spLocks noChangeArrowheads="1"/>
          </p:cNvSpPr>
          <p:nvPr/>
        </p:nvSpPr>
        <p:spPr bwMode="auto">
          <a:xfrm>
            <a:off x="3690938" y="3624263"/>
            <a:ext cx="455612" cy="30321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29" name="Rectangle 21"/>
          <p:cNvSpPr>
            <a:spLocks noChangeArrowheads="1"/>
          </p:cNvSpPr>
          <p:nvPr/>
        </p:nvSpPr>
        <p:spPr bwMode="auto">
          <a:xfrm>
            <a:off x="4829175" y="3624263"/>
            <a:ext cx="455613" cy="303212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30" name="Rectangle 22"/>
          <p:cNvSpPr>
            <a:spLocks noChangeArrowheads="1"/>
          </p:cNvSpPr>
          <p:nvPr/>
        </p:nvSpPr>
        <p:spPr bwMode="auto">
          <a:xfrm>
            <a:off x="3765550" y="4533900"/>
            <a:ext cx="228600" cy="303213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31" name="Rectangle 23"/>
          <p:cNvSpPr>
            <a:spLocks noChangeArrowheads="1"/>
          </p:cNvSpPr>
          <p:nvPr/>
        </p:nvSpPr>
        <p:spPr bwMode="auto">
          <a:xfrm>
            <a:off x="3082925" y="3624263"/>
            <a:ext cx="606425" cy="30321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32" name="Rectangle 24"/>
          <p:cNvSpPr>
            <a:spLocks noChangeArrowheads="1"/>
          </p:cNvSpPr>
          <p:nvPr/>
        </p:nvSpPr>
        <p:spPr bwMode="auto">
          <a:xfrm>
            <a:off x="2701925" y="4533900"/>
            <a:ext cx="455613" cy="303213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33" name="Rectangle 25"/>
          <p:cNvSpPr>
            <a:spLocks noChangeArrowheads="1"/>
          </p:cNvSpPr>
          <p:nvPr/>
        </p:nvSpPr>
        <p:spPr bwMode="auto">
          <a:xfrm>
            <a:off x="4524375" y="4533900"/>
            <a:ext cx="608013" cy="303213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34" name="Rectangle 26"/>
          <p:cNvSpPr>
            <a:spLocks noChangeArrowheads="1"/>
          </p:cNvSpPr>
          <p:nvPr/>
        </p:nvSpPr>
        <p:spPr bwMode="auto">
          <a:xfrm>
            <a:off x="5738813" y="4533900"/>
            <a:ext cx="608012" cy="303213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35" name="Rectangle 27"/>
          <p:cNvSpPr>
            <a:spLocks noChangeArrowheads="1"/>
          </p:cNvSpPr>
          <p:nvPr/>
        </p:nvSpPr>
        <p:spPr bwMode="auto">
          <a:xfrm>
            <a:off x="4297363" y="2713038"/>
            <a:ext cx="228600" cy="30321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36" name="Rectangle 28"/>
          <p:cNvSpPr>
            <a:spLocks noChangeArrowheads="1"/>
          </p:cNvSpPr>
          <p:nvPr/>
        </p:nvSpPr>
        <p:spPr bwMode="auto">
          <a:xfrm>
            <a:off x="5967413" y="2713038"/>
            <a:ext cx="228600" cy="30321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37" name="Rectangle 29"/>
          <p:cNvSpPr>
            <a:spLocks noChangeArrowheads="1"/>
          </p:cNvSpPr>
          <p:nvPr/>
        </p:nvSpPr>
        <p:spPr bwMode="auto">
          <a:xfrm>
            <a:off x="2324100" y="2713038"/>
            <a:ext cx="606425" cy="30321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38" name="Rectangle 30"/>
          <p:cNvSpPr>
            <a:spLocks noChangeArrowheads="1"/>
          </p:cNvSpPr>
          <p:nvPr/>
        </p:nvSpPr>
        <p:spPr bwMode="auto">
          <a:xfrm>
            <a:off x="5891213" y="3624263"/>
            <a:ext cx="228600" cy="30321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39" name="Rectangle 31"/>
          <p:cNvSpPr>
            <a:spLocks noChangeArrowheads="1"/>
          </p:cNvSpPr>
          <p:nvPr/>
        </p:nvSpPr>
        <p:spPr bwMode="auto">
          <a:xfrm>
            <a:off x="3614738" y="2713038"/>
            <a:ext cx="228600" cy="30321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40" name="Rectangle 32"/>
          <p:cNvSpPr>
            <a:spLocks noChangeArrowheads="1"/>
          </p:cNvSpPr>
          <p:nvPr/>
        </p:nvSpPr>
        <p:spPr bwMode="auto">
          <a:xfrm>
            <a:off x="2324100" y="3624263"/>
            <a:ext cx="455613" cy="303212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41" name="Rectangle 33"/>
          <p:cNvSpPr>
            <a:spLocks noChangeArrowheads="1"/>
          </p:cNvSpPr>
          <p:nvPr/>
        </p:nvSpPr>
        <p:spPr bwMode="auto">
          <a:xfrm>
            <a:off x="1866900" y="4533900"/>
            <a:ext cx="606425" cy="303213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7842" name="Rectangle 34"/>
          <p:cNvSpPr>
            <a:spLocks noChangeArrowheads="1"/>
          </p:cNvSpPr>
          <p:nvPr/>
        </p:nvSpPr>
        <p:spPr bwMode="auto">
          <a:xfrm>
            <a:off x="749300" y="1712913"/>
            <a:ext cx="7773988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/>
              <a:t>Find the optimum solution to the LP.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1" grpId="0" build="p"/>
      <p:bldP spid="247824" grpId="0" animBg="1"/>
      <p:bldP spid="247825" grpId="0" animBg="1"/>
      <p:bldP spid="247826" grpId="0" animBg="1"/>
      <p:bldP spid="247827" grpId="0" animBg="1"/>
      <p:bldP spid="247828" grpId="0" animBg="1"/>
      <p:bldP spid="247829" grpId="0" animBg="1"/>
      <p:bldP spid="247830" grpId="0" animBg="1"/>
      <p:bldP spid="247831" grpId="0" animBg="1"/>
      <p:bldP spid="247832" grpId="0" animBg="1"/>
      <p:bldP spid="247833" grpId="0" animBg="1"/>
      <p:bldP spid="247834" grpId="0" animBg="1"/>
      <p:bldP spid="247835" grpId="0" animBg="1"/>
      <p:bldP spid="247836" grpId="0" animBg="1"/>
      <p:bldP spid="247837" grpId="0" animBg="1"/>
      <p:bldP spid="247838" grpId="0" animBg="1"/>
      <p:bldP spid="247839" grpId="0" animBg="1"/>
      <p:bldP spid="247840" grpId="0" animBg="1"/>
      <p:bldP spid="24784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Rounding the LP solution (contd.)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3075" y="4035425"/>
            <a:ext cx="8229600" cy="24399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Rearrange blue jobs in the space occupied by the blue jobs so that each job is scheduled on only one m/c.</a:t>
            </a:r>
          </a:p>
          <a:p>
            <a:pPr>
              <a:lnSpc>
                <a:spcPct val="90000"/>
              </a:lnSpc>
            </a:pPr>
            <a:r>
              <a:rPr lang="en-US"/>
              <a:t>If additional space is needed it is created at the end of the schedule</a:t>
            </a:r>
          </a:p>
        </p:txBody>
      </p:sp>
      <p:sp>
        <p:nvSpPr>
          <p:cNvPr id="248836" name="Rectangle 4"/>
          <p:cNvSpPr>
            <a:spLocks noChangeArrowheads="1"/>
          </p:cNvSpPr>
          <p:nvPr/>
        </p:nvSpPr>
        <p:spPr bwMode="auto">
          <a:xfrm>
            <a:off x="6392863" y="1606550"/>
            <a:ext cx="304800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8837" name="Rectangle 5"/>
          <p:cNvSpPr>
            <a:spLocks noChangeArrowheads="1"/>
          </p:cNvSpPr>
          <p:nvPr/>
        </p:nvSpPr>
        <p:spPr bwMode="auto">
          <a:xfrm>
            <a:off x="2978150" y="2517775"/>
            <a:ext cx="228600" cy="303213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8838" name="Rectangle 6"/>
          <p:cNvSpPr>
            <a:spLocks noChangeArrowheads="1"/>
          </p:cNvSpPr>
          <p:nvPr/>
        </p:nvSpPr>
        <p:spPr bwMode="auto">
          <a:xfrm>
            <a:off x="1990725" y="2517775"/>
            <a:ext cx="455613" cy="303213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8839" name="Rectangle 7"/>
          <p:cNvSpPr>
            <a:spLocks noChangeArrowheads="1"/>
          </p:cNvSpPr>
          <p:nvPr/>
        </p:nvSpPr>
        <p:spPr bwMode="auto">
          <a:xfrm>
            <a:off x="3279775" y="3427413"/>
            <a:ext cx="608013" cy="303212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8840" name="Rectangle 8"/>
          <p:cNvSpPr>
            <a:spLocks noChangeArrowheads="1"/>
          </p:cNvSpPr>
          <p:nvPr/>
        </p:nvSpPr>
        <p:spPr bwMode="auto">
          <a:xfrm>
            <a:off x="3963988" y="1606550"/>
            <a:ext cx="455612" cy="303213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8841" name="Rectangle 9"/>
          <p:cNvSpPr>
            <a:spLocks noChangeArrowheads="1"/>
          </p:cNvSpPr>
          <p:nvPr/>
        </p:nvSpPr>
        <p:spPr bwMode="auto">
          <a:xfrm>
            <a:off x="5634038" y="1606550"/>
            <a:ext cx="455612" cy="303213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8842" name="Rectangle 10"/>
          <p:cNvSpPr>
            <a:spLocks noChangeArrowheads="1"/>
          </p:cNvSpPr>
          <p:nvPr/>
        </p:nvSpPr>
        <p:spPr bwMode="auto">
          <a:xfrm>
            <a:off x="2597150" y="3427413"/>
            <a:ext cx="228600" cy="303212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8843" name="Rectangle 11"/>
          <p:cNvSpPr>
            <a:spLocks noChangeArrowheads="1"/>
          </p:cNvSpPr>
          <p:nvPr/>
        </p:nvSpPr>
        <p:spPr bwMode="auto">
          <a:xfrm>
            <a:off x="5407025" y="2517775"/>
            <a:ext cx="303213" cy="303213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8844" name="Rectangle 12"/>
          <p:cNvSpPr>
            <a:spLocks noChangeArrowheads="1"/>
          </p:cNvSpPr>
          <p:nvPr/>
        </p:nvSpPr>
        <p:spPr bwMode="auto">
          <a:xfrm>
            <a:off x="4191000" y="3427413"/>
            <a:ext cx="455613" cy="303212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8845" name="Rectangle 13"/>
          <p:cNvSpPr>
            <a:spLocks noChangeArrowheads="1"/>
          </p:cNvSpPr>
          <p:nvPr/>
        </p:nvSpPr>
        <p:spPr bwMode="auto">
          <a:xfrm>
            <a:off x="4722813" y="1606550"/>
            <a:ext cx="608012" cy="303213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8846" name="Rectangle 14"/>
          <p:cNvSpPr>
            <a:spLocks noChangeArrowheads="1"/>
          </p:cNvSpPr>
          <p:nvPr/>
        </p:nvSpPr>
        <p:spPr bwMode="auto">
          <a:xfrm>
            <a:off x="5253038" y="3427413"/>
            <a:ext cx="608012" cy="303212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8847" name="Rectangle 15"/>
          <p:cNvSpPr>
            <a:spLocks noChangeArrowheads="1"/>
          </p:cNvSpPr>
          <p:nvPr/>
        </p:nvSpPr>
        <p:spPr bwMode="auto">
          <a:xfrm>
            <a:off x="4419600" y="2517775"/>
            <a:ext cx="228600" cy="303213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8848" name="Rectangle 16"/>
          <p:cNvSpPr>
            <a:spLocks noChangeArrowheads="1"/>
          </p:cNvSpPr>
          <p:nvPr/>
        </p:nvSpPr>
        <p:spPr bwMode="auto">
          <a:xfrm>
            <a:off x="5710238" y="2517775"/>
            <a:ext cx="303212" cy="303213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8849" name="Oval 17"/>
          <p:cNvSpPr>
            <a:spLocks noChangeArrowheads="1"/>
          </p:cNvSpPr>
          <p:nvPr/>
        </p:nvSpPr>
        <p:spPr bwMode="auto">
          <a:xfrm>
            <a:off x="6526213" y="3311525"/>
            <a:ext cx="1316037" cy="6096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48850" name="Line 18"/>
          <p:cNvSpPr>
            <a:spLocks noChangeShapeType="1"/>
          </p:cNvSpPr>
          <p:nvPr/>
        </p:nvSpPr>
        <p:spPr bwMode="auto">
          <a:xfrm flipH="1">
            <a:off x="7508875" y="2716213"/>
            <a:ext cx="193675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48851" name="Text Box 19"/>
          <p:cNvSpPr txBox="1">
            <a:spLocks noChangeArrowheads="1"/>
          </p:cNvSpPr>
          <p:nvPr/>
        </p:nvSpPr>
        <p:spPr bwMode="auto">
          <a:xfrm>
            <a:off x="7181850" y="1928813"/>
            <a:ext cx="16097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Additional </a:t>
            </a:r>
          </a:p>
          <a:p>
            <a:r>
              <a:rPr lang="en-US" sz="2400"/>
              <a:t>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-2.96296E-6 L 0.19913 -0.13287 " pathEditMode="relative" ptsTypes="AA">
                                      <p:cBhvr>
                                        <p:cTn id="6" dur="2000" fill="hold"/>
                                        <p:tgtEl>
                                          <p:spTgt spid="2488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11111E-6 L 0.23229 -0.1328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488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" y="-6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0.12865 -0.1326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488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" y="-6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.00023 L 0.04167 -0.1326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488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" y="-6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00023 L 0.07483 -0.13264 " pathEditMode="relative" ptsTypes="AA">
                                      <p:cBhvr>
                                        <p:cTn id="14" dur="2000" fill="hold"/>
                                        <p:tgtEl>
                                          <p:spTgt spid="2488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85185E-6 L 0.12049 0.2657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488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13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L 0.08941 0.2664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488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" y="1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6" grpId="0" animBg="1"/>
      <p:bldP spid="248839" grpId="0" animBg="1"/>
      <p:bldP spid="248841" grpId="0" animBg="1"/>
      <p:bldP spid="248842" grpId="0" animBg="1"/>
      <p:bldP spid="248843" grpId="0" animBg="1"/>
      <p:bldP spid="248847" grpId="0" animBg="1"/>
      <p:bldP spid="248848" grpId="0" animBg="1"/>
      <p:bldP spid="248849" grpId="0" animBg="1"/>
      <p:bldP spid="248850" grpId="0" animBg="1"/>
      <p:bldP spid="2488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6175"/>
          </a:xfrm>
          <a:ln/>
        </p:spPr>
        <p:txBody>
          <a:bodyPr lIns="0" tIns="0" rIns="0" bIns="0"/>
          <a:lstStyle/>
          <a:p>
            <a:pPr defTabSz="414338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4000">
                <a:solidFill>
                  <a:srgbClr val="0000FF"/>
                </a:solidFill>
                <a:latin typeface="Comic Sans MS" pitchFamily="66" charset="0"/>
              </a:rPr>
              <a:t>Problem Definition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0" y="1219200"/>
            <a:ext cx="8228013" cy="3086100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0" indent="0" algn="ctr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>
                <a:solidFill>
                  <a:srgbClr val="FF0000"/>
                </a:solidFill>
              </a:rPr>
              <a:t>Given :</a:t>
            </a:r>
            <a:r>
              <a:rPr lang="en-GB"/>
              <a:t>      A set of M machines </a:t>
            </a:r>
          </a:p>
          <a:p>
            <a:pPr marL="0" indent="0" algn="ctr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     A set of jobs </a:t>
            </a:r>
          </a:p>
          <a:p>
            <a:pPr marL="0" indent="0" algn="ctr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     A matrix      of processing times of </a:t>
            </a:r>
          </a:p>
          <a:p>
            <a:pPr marL="0" indent="0" algn="ctr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            job i</a:t>
            </a:r>
            <a:r>
              <a:rPr lang="en-GB" i="1"/>
              <a:t> </a:t>
            </a:r>
            <a:r>
              <a:rPr lang="en-GB"/>
              <a:t>on machine j.  </a:t>
            </a:r>
          </a:p>
          <a:p>
            <a:pPr marL="0" indent="0" algn="ctr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     Each job specifies a release date </a:t>
            </a:r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2895600" y="2514600"/>
          <a:ext cx="584200" cy="566738"/>
        </p:xfrm>
        <a:graphic>
          <a:graphicData uri="http://schemas.openxmlformats.org/presentationml/2006/ole">
            <p:oleObj spid="_x0000_s8196" r:id="rId4" imgW="217800" imgH="248400" progId="">
              <p:embed/>
            </p:oleObj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7467600" y="3810000"/>
          <a:ext cx="414338" cy="415925"/>
        </p:xfrm>
        <a:graphic>
          <a:graphicData uri="http://schemas.openxmlformats.org/presentationml/2006/ole">
            <p:oleObj spid="_x0000_s8197" r:id="rId5" imgW="195840" imgH="202680" progId="">
              <p:embed/>
            </p:oleObj>
          </a:graphicData>
        </a:graphic>
      </p:graphicFrame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1403350" y="5424488"/>
            <a:ext cx="6600825" cy="1587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2647950" y="4716463"/>
            <a:ext cx="1588" cy="7080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2116138" y="4389438"/>
          <a:ext cx="415925" cy="414337"/>
        </p:xfrm>
        <a:graphic>
          <a:graphicData uri="http://schemas.openxmlformats.org/presentationml/2006/ole">
            <p:oleObj spid="_x0000_s8200" r:id="rId6" imgW="195840" imgH="202680" progId="">
              <p:embed/>
            </p:oleObj>
          </a:graphicData>
        </a:graphic>
      </p:graphicFrame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1417638" y="6148388"/>
            <a:ext cx="6600825" cy="1587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846388" y="4646613"/>
            <a:ext cx="1303337" cy="284162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2846388" y="5567363"/>
            <a:ext cx="849312" cy="241300"/>
          </a:xfrm>
          <a:prstGeom prst="rect">
            <a:avLst/>
          </a:prstGeom>
          <a:solidFill>
            <a:srgbClr val="008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Preemptive, unweighted Flow time</a:t>
            </a:r>
          </a:p>
        </p:txBody>
      </p:sp>
      <p:graphicFrame>
        <p:nvGraphicFramePr>
          <p:cNvPr id="265219" name="Group 3"/>
          <p:cNvGraphicFramePr>
            <a:graphicFrameLocks noGrp="1"/>
          </p:cNvGraphicFramePr>
          <p:nvPr>
            <p:ph idx="1"/>
          </p:nvPr>
        </p:nvGraphicFramePr>
        <p:xfrm>
          <a:off x="457200" y="1741488"/>
          <a:ext cx="8229600" cy="4553712"/>
        </p:xfrm>
        <a:graphic>
          <a:graphicData uri="http://schemas.openxmlformats.org/drawingml/2006/table">
            <a:tbl>
              <a:tblPr/>
              <a:tblGrid>
                <a:gridCol w="2743200"/>
                <a:gridCol w="2209800"/>
                <a:gridCol w="3276600"/>
              </a:tblGrid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D7"/>
                          </a:solidFill>
                          <a:effectLst/>
                          <a:latin typeface="Arial" charset="0"/>
                          <a:cs typeface="Arial" charset="0"/>
                        </a:rPr>
                        <a:t>Online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D7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D7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Parallel machines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O(log P),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  <a:sym typeface="Symbol" pitchFamily="18" charset="2"/>
                        </a:rPr>
                        <a:t>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(log 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Symbol" pitchFamily="18" charset="2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  <a:sym typeface="Symbol" pitchFamily="18" charset="2"/>
                        </a:rPr>
                        <a:t>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(log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1-</a:t>
                      </a:r>
                      <a:r>
                        <a:rPr kumimoji="0" lang="el-GR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ε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2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D7"/>
                          </a:solidFill>
                          <a:effectLst/>
                          <a:latin typeface="Arial" charset="0"/>
                          <a:cs typeface="Arial" charset="0"/>
                        </a:rPr>
                        <a:t>Related machines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O(log 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D7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Subset parallel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Unbounded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O(log P)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  <a:sym typeface="Symbol" pitchFamily="18" charset="2"/>
                        </a:rPr>
                        <a:t>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(log P/loglogP)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D7"/>
                          </a:solidFill>
                          <a:effectLst/>
                          <a:latin typeface="Arial" charset="0"/>
                          <a:cs typeface="Arial" charset="0"/>
                        </a:rPr>
                        <a:t>Unrelated machines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O(k)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  <a:ln/>
        </p:spPr>
        <p:txBody>
          <a:bodyPr lIns="0" tIns="0" rIns="0" bIns="0"/>
          <a:lstStyle/>
          <a:p>
            <a:pPr defTabSz="414338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4000">
                <a:solidFill>
                  <a:srgbClr val="0000FF"/>
                </a:solidFill>
                <a:latin typeface="Comic Sans MS" pitchFamily="66" charset="0"/>
              </a:rPr>
              <a:t>Assignment as flow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242888" y="1265238"/>
            <a:ext cx="8175625" cy="98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2500">
                <a:solidFill>
                  <a:srgbClr val="000000"/>
                </a:solidFill>
                <a:latin typeface="Comic Sans MS" pitchFamily="66" charset="0"/>
              </a:rPr>
              <a:t>Fix a class k : arrange the jobs in ascending order of </a:t>
            </a: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2500">
                <a:solidFill>
                  <a:srgbClr val="000000"/>
                </a:solidFill>
                <a:latin typeface="Comic Sans MS" pitchFamily="66" charset="0"/>
              </a:rPr>
              <a:t>                             release dates. </a:t>
            </a:r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1460500" y="3235325"/>
            <a:ext cx="109538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3119438" y="3235325"/>
            <a:ext cx="109537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062" name="Oval 6"/>
          <p:cNvSpPr>
            <a:spLocks noChangeArrowheads="1"/>
          </p:cNvSpPr>
          <p:nvPr/>
        </p:nvSpPr>
        <p:spPr bwMode="auto">
          <a:xfrm>
            <a:off x="2289175" y="3235325"/>
            <a:ext cx="109538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3948113" y="3235325"/>
            <a:ext cx="109537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064" name="Oval 8"/>
          <p:cNvSpPr>
            <a:spLocks noChangeArrowheads="1"/>
          </p:cNvSpPr>
          <p:nvPr/>
        </p:nvSpPr>
        <p:spPr bwMode="auto">
          <a:xfrm>
            <a:off x="4778375" y="3235325"/>
            <a:ext cx="109538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065" name="Oval 9"/>
          <p:cNvSpPr>
            <a:spLocks noChangeArrowheads="1"/>
          </p:cNvSpPr>
          <p:nvPr/>
        </p:nvSpPr>
        <p:spPr bwMode="auto">
          <a:xfrm>
            <a:off x="5607050" y="3235325"/>
            <a:ext cx="109538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066" name="Oval 10"/>
          <p:cNvSpPr>
            <a:spLocks noChangeArrowheads="1"/>
          </p:cNvSpPr>
          <p:nvPr/>
        </p:nvSpPr>
        <p:spPr bwMode="auto">
          <a:xfrm>
            <a:off x="6437313" y="3235325"/>
            <a:ext cx="109537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067" name="Oval 11"/>
          <p:cNvSpPr>
            <a:spLocks noChangeArrowheads="1"/>
          </p:cNvSpPr>
          <p:nvPr/>
        </p:nvSpPr>
        <p:spPr bwMode="auto">
          <a:xfrm>
            <a:off x="7265988" y="3235325"/>
            <a:ext cx="109537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068" name="Freeform 12"/>
          <p:cNvSpPr>
            <a:spLocks/>
          </p:cNvSpPr>
          <p:nvPr/>
        </p:nvSpPr>
        <p:spPr bwMode="auto">
          <a:xfrm>
            <a:off x="1570038" y="3297238"/>
            <a:ext cx="766762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069" name="Freeform 13"/>
          <p:cNvSpPr>
            <a:spLocks/>
          </p:cNvSpPr>
          <p:nvPr/>
        </p:nvSpPr>
        <p:spPr bwMode="auto">
          <a:xfrm>
            <a:off x="2397125" y="3300413"/>
            <a:ext cx="768350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070" name="Freeform 14"/>
          <p:cNvSpPr>
            <a:spLocks/>
          </p:cNvSpPr>
          <p:nvPr/>
        </p:nvSpPr>
        <p:spPr bwMode="auto">
          <a:xfrm>
            <a:off x="3227388" y="3300413"/>
            <a:ext cx="766762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071" name="Freeform 15"/>
          <p:cNvSpPr>
            <a:spLocks/>
          </p:cNvSpPr>
          <p:nvPr/>
        </p:nvSpPr>
        <p:spPr bwMode="auto">
          <a:xfrm>
            <a:off x="4056063" y="3300413"/>
            <a:ext cx="768350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072" name="Freeform 16"/>
          <p:cNvSpPr>
            <a:spLocks/>
          </p:cNvSpPr>
          <p:nvPr/>
        </p:nvSpPr>
        <p:spPr bwMode="auto">
          <a:xfrm>
            <a:off x="4886325" y="3300413"/>
            <a:ext cx="766763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073" name="Freeform 17"/>
          <p:cNvSpPr>
            <a:spLocks/>
          </p:cNvSpPr>
          <p:nvPr/>
        </p:nvSpPr>
        <p:spPr bwMode="auto">
          <a:xfrm>
            <a:off x="5715000" y="3300413"/>
            <a:ext cx="768350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074" name="Freeform 18"/>
          <p:cNvSpPr>
            <a:spLocks/>
          </p:cNvSpPr>
          <p:nvPr/>
        </p:nvSpPr>
        <p:spPr bwMode="auto">
          <a:xfrm>
            <a:off x="6545263" y="3300413"/>
            <a:ext cx="766762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075" name="Text Box 19"/>
          <p:cNvSpPr txBox="1">
            <a:spLocks noChangeArrowheads="1"/>
          </p:cNvSpPr>
          <p:nvPr/>
        </p:nvSpPr>
        <p:spPr bwMode="auto">
          <a:xfrm>
            <a:off x="2157413" y="2728913"/>
            <a:ext cx="433387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 dirty="0" smtClean="0">
                <a:solidFill>
                  <a:srgbClr val="000000"/>
                </a:solidFill>
                <a:latin typeface="Comic Sans MS" pitchFamily="66" charset="0"/>
              </a:rPr>
              <a:t>r</a:t>
            </a:r>
            <a:r>
              <a:rPr lang="en-GB" sz="2200" baseline="-25000" dirty="0" smtClean="0">
                <a:solidFill>
                  <a:srgbClr val="000000"/>
                </a:solidFill>
                <a:latin typeface="Comic Sans MS" pitchFamily="66" charset="0"/>
              </a:rPr>
              <a:t>1</a:t>
            </a:r>
            <a:endParaRPr lang="en-GB" sz="2200" baseline="-25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5076" name="Text Box 20"/>
          <p:cNvSpPr txBox="1">
            <a:spLocks noChangeArrowheads="1"/>
          </p:cNvSpPr>
          <p:nvPr/>
        </p:nvSpPr>
        <p:spPr bwMode="auto">
          <a:xfrm>
            <a:off x="17956213" y="2728913"/>
            <a:ext cx="33337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45077" name="Text Box 21"/>
          <p:cNvSpPr txBox="1">
            <a:spLocks noChangeArrowheads="1"/>
          </p:cNvSpPr>
          <p:nvPr/>
        </p:nvSpPr>
        <p:spPr bwMode="auto">
          <a:xfrm>
            <a:off x="1325563" y="2725738"/>
            <a:ext cx="33337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45084" name="Oval 28"/>
          <p:cNvSpPr>
            <a:spLocks noChangeArrowheads="1"/>
          </p:cNvSpPr>
          <p:nvPr/>
        </p:nvSpPr>
        <p:spPr bwMode="auto">
          <a:xfrm>
            <a:off x="1460500" y="4064000"/>
            <a:ext cx="109538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085" name="Oval 29"/>
          <p:cNvSpPr>
            <a:spLocks noChangeArrowheads="1"/>
          </p:cNvSpPr>
          <p:nvPr/>
        </p:nvSpPr>
        <p:spPr bwMode="auto">
          <a:xfrm>
            <a:off x="3119438" y="4064000"/>
            <a:ext cx="109537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086" name="Oval 30"/>
          <p:cNvSpPr>
            <a:spLocks noChangeArrowheads="1"/>
          </p:cNvSpPr>
          <p:nvPr/>
        </p:nvSpPr>
        <p:spPr bwMode="auto">
          <a:xfrm>
            <a:off x="2289175" y="4064000"/>
            <a:ext cx="109538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087" name="Oval 31"/>
          <p:cNvSpPr>
            <a:spLocks noChangeArrowheads="1"/>
          </p:cNvSpPr>
          <p:nvPr/>
        </p:nvSpPr>
        <p:spPr bwMode="auto">
          <a:xfrm>
            <a:off x="3948113" y="4064000"/>
            <a:ext cx="109537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088" name="Oval 32"/>
          <p:cNvSpPr>
            <a:spLocks noChangeArrowheads="1"/>
          </p:cNvSpPr>
          <p:nvPr/>
        </p:nvSpPr>
        <p:spPr bwMode="auto">
          <a:xfrm>
            <a:off x="4778375" y="4064000"/>
            <a:ext cx="109538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089" name="Oval 33"/>
          <p:cNvSpPr>
            <a:spLocks noChangeArrowheads="1"/>
          </p:cNvSpPr>
          <p:nvPr/>
        </p:nvSpPr>
        <p:spPr bwMode="auto">
          <a:xfrm>
            <a:off x="5607050" y="4064000"/>
            <a:ext cx="109538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090" name="Oval 34"/>
          <p:cNvSpPr>
            <a:spLocks noChangeArrowheads="1"/>
          </p:cNvSpPr>
          <p:nvPr/>
        </p:nvSpPr>
        <p:spPr bwMode="auto">
          <a:xfrm>
            <a:off x="6437313" y="4064000"/>
            <a:ext cx="109537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091" name="Oval 35"/>
          <p:cNvSpPr>
            <a:spLocks noChangeArrowheads="1"/>
          </p:cNvSpPr>
          <p:nvPr/>
        </p:nvSpPr>
        <p:spPr bwMode="auto">
          <a:xfrm>
            <a:off x="7265988" y="4064000"/>
            <a:ext cx="109537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092" name="Freeform 36"/>
          <p:cNvSpPr>
            <a:spLocks/>
          </p:cNvSpPr>
          <p:nvPr/>
        </p:nvSpPr>
        <p:spPr bwMode="auto">
          <a:xfrm>
            <a:off x="1570038" y="4127500"/>
            <a:ext cx="766762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093" name="Freeform 37"/>
          <p:cNvSpPr>
            <a:spLocks/>
          </p:cNvSpPr>
          <p:nvPr/>
        </p:nvSpPr>
        <p:spPr bwMode="auto">
          <a:xfrm>
            <a:off x="2397125" y="4130675"/>
            <a:ext cx="768350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094" name="Freeform 38"/>
          <p:cNvSpPr>
            <a:spLocks/>
          </p:cNvSpPr>
          <p:nvPr/>
        </p:nvSpPr>
        <p:spPr bwMode="auto">
          <a:xfrm>
            <a:off x="3227388" y="4130675"/>
            <a:ext cx="766762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095" name="Freeform 39"/>
          <p:cNvSpPr>
            <a:spLocks/>
          </p:cNvSpPr>
          <p:nvPr/>
        </p:nvSpPr>
        <p:spPr bwMode="auto">
          <a:xfrm>
            <a:off x="4056063" y="4130675"/>
            <a:ext cx="768350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096" name="Freeform 40"/>
          <p:cNvSpPr>
            <a:spLocks/>
          </p:cNvSpPr>
          <p:nvPr/>
        </p:nvSpPr>
        <p:spPr bwMode="auto">
          <a:xfrm>
            <a:off x="4886325" y="4130675"/>
            <a:ext cx="766763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097" name="Freeform 41"/>
          <p:cNvSpPr>
            <a:spLocks/>
          </p:cNvSpPr>
          <p:nvPr/>
        </p:nvSpPr>
        <p:spPr bwMode="auto">
          <a:xfrm>
            <a:off x="5715000" y="4130675"/>
            <a:ext cx="768350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098" name="Freeform 42"/>
          <p:cNvSpPr>
            <a:spLocks/>
          </p:cNvSpPr>
          <p:nvPr/>
        </p:nvSpPr>
        <p:spPr bwMode="auto">
          <a:xfrm>
            <a:off x="6545263" y="4130675"/>
            <a:ext cx="766762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099" name="Oval 43"/>
          <p:cNvSpPr>
            <a:spLocks noChangeArrowheads="1"/>
          </p:cNvSpPr>
          <p:nvPr/>
        </p:nvSpPr>
        <p:spPr bwMode="auto">
          <a:xfrm>
            <a:off x="1460500" y="4894263"/>
            <a:ext cx="1095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100" name="Oval 44"/>
          <p:cNvSpPr>
            <a:spLocks noChangeArrowheads="1"/>
          </p:cNvSpPr>
          <p:nvPr/>
        </p:nvSpPr>
        <p:spPr bwMode="auto">
          <a:xfrm>
            <a:off x="3119438" y="4894263"/>
            <a:ext cx="109537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101" name="Oval 45"/>
          <p:cNvSpPr>
            <a:spLocks noChangeArrowheads="1"/>
          </p:cNvSpPr>
          <p:nvPr/>
        </p:nvSpPr>
        <p:spPr bwMode="auto">
          <a:xfrm>
            <a:off x="2289175" y="4894263"/>
            <a:ext cx="1095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102" name="Oval 46"/>
          <p:cNvSpPr>
            <a:spLocks noChangeArrowheads="1"/>
          </p:cNvSpPr>
          <p:nvPr/>
        </p:nvSpPr>
        <p:spPr bwMode="auto">
          <a:xfrm>
            <a:off x="3948113" y="4894263"/>
            <a:ext cx="109537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103" name="Oval 47"/>
          <p:cNvSpPr>
            <a:spLocks noChangeArrowheads="1"/>
          </p:cNvSpPr>
          <p:nvPr/>
        </p:nvSpPr>
        <p:spPr bwMode="auto">
          <a:xfrm>
            <a:off x="4778375" y="4894263"/>
            <a:ext cx="1095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104" name="Oval 48"/>
          <p:cNvSpPr>
            <a:spLocks noChangeArrowheads="1"/>
          </p:cNvSpPr>
          <p:nvPr/>
        </p:nvSpPr>
        <p:spPr bwMode="auto">
          <a:xfrm>
            <a:off x="5607050" y="4894263"/>
            <a:ext cx="1095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105" name="Oval 49"/>
          <p:cNvSpPr>
            <a:spLocks noChangeArrowheads="1"/>
          </p:cNvSpPr>
          <p:nvPr/>
        </p:nvSpPr>
        <p:spPr bwMode="auto">
          <a:xfrm>
            <a:off x="6437313" y="4894263"/>
            <a:ext cx="109537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106" name="Oval 50"/>
          <p:cNvSpPr>
            <a:spLocks noChangeArrowheads="1"/>
          </p:cNvSpPr>
          <p:nvPr/>
        </p:nvSpPr>
        <p:spPr bwMode="auto">
          <a:xfrm>
            <a:off x="7265988" y="4894263"/>
            <a:ext cx="109537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107" name="Freeform 51"/>
          <p:cNvSpPr>
            <a:spLocks/>
          </p:cNvSpPr>
          <p:nvPr/>
        </p:nvSpPr>
        <p:spPr bwMode="auto">
          <a:xfrm>
            <a:off x="1570038" y="4957763"/>
            <a:ext cx="766762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108" name="Freeform 52"/>
          <p:cNvSpPr>
            <a:spLocks/>
          </p:cNvSpPr>
          <p:nvPr/>
        </p:nvSpPr>
        <p:spPr bwMode="auto">
          <a:xfrm>
            <a:off x="2397125" y="4959350"/>
            <a:ext cx="768350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109" name="Freeform 53"/>
          <p:cNvSpPr>
            <a:spLocks/>
          </p:cNvSpPr>
          <p:nvPr/>
        </p:nvSpPr>
        <p:spPr bwMode="auto">
          <a:xfrm>
            <a:off x="3227388" y="4959350"/>
            <a:ext cx="766762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110" name="Freeform 54"/>
          <p:cNvSpPr>
            <a:spLocks/>
          </p:cNvSpPr>
          <p:nvPr/>
        </p:nvSpPr>
        <p:spPr bwMode="auto">
          <a:xfrm>
            <a:off x="4056063" y="4959350"/>
            <a:ext cx="768350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111" name="Freeform 55"/>
          <p:cNvSpPr>
            <a:spLocks/>
          </p:cNvSpPr>
          <p:nvPr/>
        </p:nvSpPr>
        <p:spPr bwMode="auto">
          <a:xfrm>
            <a:off x="4886325" y="4959350"/>
            <a:ext cx="766763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112" name="Freeform 56"/>
          <p:cNvSpPr>
            <a:spLocks/>
          </p:cNvSpPr>
          <p:nvPr/>
        </p:nvSpPr>
        <p:spPr bwMode="auto">
          <a:xfrm>
            <a:off x="5715000" y="4959350"/>
            <a:ext cx="768350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113" name="Freeform 57"/>
          <p:cNvSpPr>
            <a:spLocks/>
          </p:cNvSpPr>
          <p:nvPr/>
        </p:nvSpPr>
        <p:spPr bwMode="auto">
          <a:xfrm>
            <a:off x="6545263" y="4959350"/>
            <a:ext cx="766762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114" name="Oval 58"/>
          <p:cNvSpPr>
            <a:spLocks noChangeArrowheads="1"/>
          </p:cNvSpPr>
          <p:nvPr/>
        </p:nvSpPr>
        <p:spPr bwMode="auto">
          <a:xfrm>
            <a:off x="1460500" y="5722938"/>
            <a:ext cx="1095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115" name="Oval 59"/>
          <p:cNvSpPr>
            <a:spLocks noChangeArrowheads="1"/>
          </p:cNvSpPr>
          <p:nvPr/>
        </p:nvSpPr>
        <p:spPr bwMode="auto">
          <a:xfrm>
            <a:off x="3119438" y="5722938"/>
            <a:ext cx="109537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116" name="Oval 60"/>
          <p:cNvSpPr>
            <a:spLocks noChangeArrowheads="1"/>
          </p:cNvSpPr>
          <p:nvPr/>
        </p:nvSpPr>
        <p:spPr bwMode="auto">
          <a:xfrm>
            <a:off x="2289175" y="5722938"/>
            <a:ext cx="1095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117" name="Oval 61"/>
          <p:cNvSpPr>
            <a:spLocks noChangeArrowheads="1"/>
          </p:cNvSpPr>
          <p:nvPr/>
        </p:nvSpPr>
        <p:spPr bwMode="auto">
          <a:xfrm>
            <a:off x="3948113" y="5722938"/>
            <a:ext cx="109537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118" name="Oval 62"/>
          <p:cNvSpPr>
            <a:spLocks noChangeArrowheads="1"/>
          </p:cNvSpPr>
          <p:nvPr/>
        </p:nvSpPr>
        <p:spPr bwMode="auto">
          <a:xfrm>
            <a:off x="4778375" y="5722938"/>
            <a:ext cx="1095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119" name="Oval 63"/>
          <p:cNvSpPr>
            <a:spLocks noChangeArrowheads="1"/>
          </p:cNvSpPr>
          <p:nvPr/>
        </p:nvSpPr>
        <p:spPr bwMode="auto">
          <a:xfrm>
            <a:off x="5607050" y="5722938"/>
            <a:ext cx="1095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120" name="Oval 64"/>
          <p:cNvSpPr>
            <a:spLocks noChangeArrowheads="1"/>
          </p:cNvSpPr>
          <p:nvPr/>
        </p:nvSpPr>
        <p:spPr bwMode="auto">
          <a:xfrm>
            <a:off x="6437313" y="5722938"/>
            <a:ext cx="109537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121" name="Oval 65"/>
          <p:cNvSpPr>
            <a:spLocks noChangeArrowheads="1"/>
          </p:cNvSpPr>
          <p:nvPr/>
        </p:nvSpPr>
        <p:spPr bwMode="auto">
          <a:xfrm>
            <a:off x="7265988" y="5722938"/>
            <a:ext cx="109537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122" name="Freeform 66"/>
          <p:cNvSpPr>
            <a:spLocks/>
          </p:cNvSpPr>
          <p:nvPr/>
        </p:nvSpPr>
        <p:spPr bwMode="auto">
          <a:xfrm>
            <a:off x="1570038" y="5786438"/>
            <a:ext cx="766762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123" name="Freeform 67"/>
          <p:cNvSpPr>
            <a:spLocks/>
          </p:cNvSpPr>
          <p:nvPr/>
        </p:nvSpPr>
        <p:spPr bwMode="auto">
          <a:xfrm>
            <a:off x="2397125" y="5789613"/>
            <a:ext cx="768350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124" name="Freeform 68"/>
          <p:cNvSpPr>
            <a:spLocks/>
          </p:cNvSpPr>
          <p:nvPr/>
        </p:nvSpPr>
        <p:spPr bwMode="auto">
          <a:xfrm>
            <a:off x="3227388" y="5789613"/>
            <a:ext cx="766762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125" name="Freeform 69"/>
          <p:cNvSpPr>
            <a:spLocks/>
          </p:cNvSpPr>
          <p:nvPr/>
        </p:nvSpPr>
        <p:spPr bwMode="auto">
          <a:xfrm>
            <a:off x="4056063" y="5789613"/>
            <a:ext cx="768350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126" name="Freeform 70"/>
          <p:cNvSpPr>
            <a:spLocks/>
          </p:cNvSpPr>
          <p:nvPr/>
        </p:nvSpPr>
        <p:spPr bwMode="auto">
          <a:xfrm>
            <a:off x="4886325" y="5789613"/>
            <a:ext cx="766763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127" name="Freeform 71"/>
          <p:cNvSpPr>
            <a:spLocks/>
          </p:cNvSpPr>
          <p:nvPr/>
        </p:nvSpPr>
        <p:spPr bwMode="auto">
          <a:xfrm>
            <a:off x="5715000" y="5789613"/>
            <a:ext cx="768350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128" name="Freeform 72"/>
          <p:cNvSpPr>
            <a:spLocks/>
          </p:cNvSpPr>
          <p:nvPr/>
        </p:nvSpPr>
        <p:spPr bwMode="auto">
          <a:xfrm>
            <a:off x="6545263" y="5789613"/>
            <a:ext cx="766762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48" y="0"/>
              </a:cxn>
            </a:cxnLst>
            <a:rect l="0" t="0" r="r" b="b"/>
            <a:pathLst>
              <a:path w="2349" h="1">
                <a:moveTo>
                  <a:pt x="0" y="0"/>
                </a:moveTo>
                <a:lnTo>
                  <a:pt x="2348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129" name="Text Box 73"/>
          <p:cNvSpPr txBox="1">
            <a:spLocks noChangeArrowheads="1"/>
          </p:cNvSpPr>
          <p:nvPr/>
        </p:nvSpPr>
        <p:spPr bwMode="auto">
          <a:xfrm>
            <a:off x="1168400" y="4027488"/>
            <a:ext cx="241300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i</a:t>
            </a:r>
          </a:p>
        </p:txBody>
      </p:sp>
      <p:sp>
        <p:nvSpPr>
          <p:cNvPr id="45130" name="Text Box 74"/>
          <p:cNvSpPr txBox="1">
            <a:spLocks noChangeArrowheads="1"/>
          </p:cNvSpPr>
          <p:nvPr/>
        </p:nvSpPr>
        <p:spPr bwMode="auto">
          <a:xfrm>
            <a:off x="4356100" y="4211638"/>
            <a:ext cx="990600" cy="466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</a:tabLst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v(i,k,j)</a:t>
            </a:r>
            <a:r>
              <a:rPr lang="ar-SA" sz="2200">
                <a:solidFill>
                  <a:srgbClr val="000000"/>
                </a:solidFill>
                <a:latin typeface="Comic Sans MS" pitchFamily="66" charset="0"/>
              </a:rPr>
              <a:t>‏</a:t>
            </a:r>
            <a:endParaRPr lang="en-GB" sz="22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45131" name="Rectangle 75"/>
          <p:cNvSpPr>
            <a:spLocks noChangeArrowheads="1"/>
          </p:cNvSpPr>
          <p:nvPr/>
        </p:nvSpPr>
        <p:spPr bwMode="auto">
          <a:xfrm>
            <a:off x="2713038" y="3700463"/>
            <a:ext cx="146050" cy="120650"/>
          </a:xfrm>
          <a:prstGeom prst="rect">
            <a:avLst/>
          </a:prstGeom>
          <a:solidFill>
            <a:srgbClr val="00008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132" name="Freeform 76"/>
          <p:cNvSpPr>
            <a:spLocks/>
          </p:cNvSpPr>
          <p:nvPr/>
        </p:nvSpPr>
        <p:spPr bwMode="auto">
          <a:xfrm>
            <a:off x="2347913" y="3297238"/>
            <a:ext cx="366712" cy="403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118" y="1230"/>
              </a:cxn>
            </a:cxnLst>
            <a:rect l="0" t="0" r="r" b="b"/>
            <a:pathLst>
              <a:path w="1119" h="1231">
                <a:moveTo>
                  <a:pt x="0" y="0"/>
                </a:moveTo>
                <a:lnTo>
                  <a:pt x="1118" y="1230"/>
                </a:lnTo>
              </a:path>
            </a:pathLst>
          </a:custGeom>
          <a:noFill/>
          <a:ln w="18360">
            <a:solidFill>
              <a:srgbClr val="000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133" name="Freeform 77"/>
          <p:cNvSpPr>
            <a:spLocks/>
          </p:cNvSpPr>
          <p:nvPr/>
        </p:nvSpPr>
        <p:spPr bwMode="auto">
          <a:xfrm>
            <a:off x="2347913" y="3808413"/>
            <a:ext cx="377825" cy="306387"/>
          </a:xfrm>
          <a:custGeom>
            <a:avLst/>
            <a:gdLst/>
            <a:ahLst/>
            <a:cxnLst>
              <a:cxn ang="0">
                <a:pos x="0" y="932"/>
              </a:cxn>
              <a:cxn ang="0">
                <a:pos x="1155" y="0"/>
              </a:cxn>
            </a:cxnLst>
            <a:rect l="0" t="0" r="r" b="b"/>
            <a:pathLst>
              <a:path w="1156" h="933">
                <a:moveTo>
                  <a:pt x="0" y="932"/>
                </a:moveTo>
                <a:lnTo>
                  <a:pt x="1155" y="0"/>
                </a:lnTo>
              </a:path>
            </a:pathLst>
          </a:custGeom>
          <a:noFill/>
          <a:ln w="18360">
            <a:solidFill>
              <a:srgbClr val="000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134" name="Rectangle 78"/>
          <p:cNvSpPr>
            <a:spLocks noChangeArrowheads="1"/>
          </p:cNvSpPr>
          <p:nvPr/>
        </p:nvSpPr>
        <p:spPr bwMode="auto">
          <a:xfrm>
            <a:off x="6030913" y="4529138"/>
            <a:ext cx="144462" cy="120650"/>
          </a:xfrm>
          <a:prstGeom prst="rect">
            <a:avLst/>
          </a:prstGeom>
          <a:solidFill>
            <a:srgbClr val="00008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135" name="Freeform 79"/>
          <p:cNvSpPr>
            <a:spLocks/>
          </p:cNvSpPr>
          <p:nvPr/>
        </p:nvSpPr>
        <p:spPr bwMode="auto">
          <a:xfrm>
            <a:off x="5646738" y="3273425"/>
            <a:ext cx="414337" cy="12652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67" y="3876"/>
              </a:cxn>
            </a:cxnLst>
            <a:rect l="0" t="0" r="r" b="b"/>
            <a:pathLst>
              <a:path w="1268" h="3877">
                <a:moveTo>
                  <a:pt x="0" y="0"/>
                </a:moveTo>
                <a:lnTo>
                  <a:pt x="1267" y="3876"/>
                </a:lnTo>
              </a:path>
            </a:pathLst>
          </a:custGeom>
          <a:noFill/>
          <a:ln w="18360">
            <a:solidFill>
              <a:srgbClr val="000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136" name="Freeform 80"/>
          <p:cNvSpPr>
            <a:spLocks/>
          </p:cNvSpPr>
          <p:nvPr/>
        </p:nvSpPr>
        <p:spPr bwMode="auto">
          <a:xfrm>
            <a:off x="5657850" y="4624388"/>
            <a:ext cx="365125" cy="1155700"/>
          </a:xfrm>
          <a:custGeom>
            <a:avLst/>
            <a:gdLst/>
            <a:ahLst/>
            <a:cxnLst>
              <a:cxn ang="0">
                <a:pos x="0" y="3540"/>
              </a:cxn>
              <a:cxn ang="0">
                <a:pos x="1118" y="0"/>
              </a:cxn>
            </a:cxnLst>
            <a:rect l="0" t="0" r="r" b="b"/>
            <a:pathLst>
              <a:path w="1119" h="3541">
                <a:moveTo>
                  <a:pt x="0" y="3540"/>
                </a:moveTo>
                <a:lnTo>
                  <a:pt x="1118" y="0"/>
                </a:lnTo>
              </a:path>
            </a:pathLst>
          </a:custGeom>
          <a:noFill/>
          <a:ln w="18360">
            <a:solidFill>
              <a:srgbClr val="000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graphicFrame>
        <p:nvGraphicFramePr>
          <p:cNvPr id="45137" name="Object 81"/>
          <p:cNvGraphicFramePr>
            <a:graphicFrameLocks noChangeAspect="1"/>
          </p:cNvGraphicFramePr>
          <p:nvPr/>
        </p:nvGraphicFramePr>
        <p:xfrm>
          <a:off x="5791201" y="3505201"/>
          <a:ext cx="2364464" cy="304800"/>
        </p:xfrm>
        <a:graphic>
          <a:graphicData uri="http://schemas.openxmlformats.org/presentationml/2006/ole">
            <p:oleObj spid="_x0000_s45137" name="OpenOffice.org" r:id="rId4" imgW="1449720" imgH="236160" progId="">
              <p:embed/>
            </p:oleObj>
          </a:graphicData>
        </a:graphic>
      </p:graphicFrame>
      <p:graphicFrame>
        <p:nvGraphicFramePr>
          <p:cNvPr id="45138" name="Object 82"/>
          <p:cNvGraphicFramePr>
            <a:graphicFrameLocks noChangeAspect="1"/>
          </p:cNvGraphicFramePr>
          <p:nvPr/>
        </p:nvGraphicFramePr>
        <p:xfrm>
          <a:off x="6207125" y="4400550"/>
          <a:ext cx="339725" cy="298450"/>
        </p:xfrm>
        <a:graphic>
          <a:graphicData uri="http://schemas.openxmlformats.org/presentationml/2006/ole">
            <p:oleObj spid="_x0000_s45138" r:id="rId5" imgW="218880" imgH="202680" progId="">
              <p:embed/>
            </p:oleObj>
          </a:graphicData>
        </a:graphic>
      </p:graphicFrame>
      <p:sp>
        <p:nvSpPr>
          <p:cNvPr id="45139" name="Oval 83"/>
          <p:cNvSpPr>
            <a:spLocks noChangeArrowheads="1"/>
          </p:cNvSpPr>
          <p:nvPr/>
        </p:nvSpPr>
        <p:spPr bwMode="auto">
          <a:xfrm>
            <a:off x="377825" y="4503738"/>
            <a:ext cx="193675" cy="2063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5140" name="Text Box 84"/>
          <p:cNvSpPr txBox="1">
            <a:spLocks noChangeArrowheads="1"/>
          </p:cNvSpPr>
          <p:nvPr/>
        </p:nvSpPr>
        <p:spPr bwMode="auto">
          <a:xfrm>
            <a:off x="279400" y="4819650"/>
            <a:ext cx="29845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45141" name="Freeform 85"/>
          <p:cNvSpPr>
            <a:spLocks/>
          </p:cNvSpPr>
          <p:nvPr/>
        </p:nvSpPr>
        <p:spPr bwMode="auto">
          <a:xfrm>
            <a:off x="473075" y="3297238"/>
            <a:ext cx="1022350" cy="1327150"/>
          </a:xfrm>
          <a:custGeom>
            <a:avLst/>
            <a:gdLst/>
            <a:ahLst/>
            <a:cxnLst>
              <a:cxn ang="0">
                <a:pos x="0" y="4062"/>
              </a:cxn>
              <a:cxn ang="0">
                <a:pos x="3131" y="0"/>
              </a:cxn>
            </a:cxnLst>
            <a:rect l="0" t="0" r="r" b="b"/>
            <a:pathLst>
              <a:path w="3132" h="4063">
                <a:moveTo>
                  <a:pt x="0" y="4062"/>
                </a:moveTo>
                <a:lnTo>
                  <a:pt x="3131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142" name="Freeform 86"/>
          <p:cNvSpPr>
            <a:spLocks/>
          </p:cNvSpPr>
          <p:nvPr/>
        </p:nvSpPr>
        <p:spPr bwMode="auto">
          <a:xfrm>
            <a:off x="487363" y="4125913"/>
            <a:ext cx="1022350" cy="500062"/>
          </a:xfrm>
          <a:custGeom>
            <a:avLst/>
            <a:gdLst/>
            <a:ahLst/>
            <a:cxnLst>
              <a:cxn ang="0">
                <a:pos x="0" y="1528"/>
              </a:cxn>
              <a:cxn ang="0">
                <a:pos x="3130" y="0"/>
              </a:cxn>
            </a:cxnLst>
            <a:rect l="0" t="0" r="r" b="b"/>
            <a:pathLst>
              <a:path w="3131" h="1529">
                <a:moveTo>
                  <a:pt x="0" y="1528"/>
                </a:moveTo>
                <a:lnTo>
                  <a:pt x="3130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143" name="Freeform 87"/>
          <p:cNvSpPr>
            <a:spLocks/>
          </p:cNvSpPr>
          <p:nvPr/>
        </p:nvSpPr>
        <p:spPr bwMode="auto">
          <a:xfrm>
            <a:off x="473075" y="4613275"/>
            <a:ext cx="1022350" cy="3032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131" y="931"/>
              </a:cxn>
            </a:cxnLst>
            <a:rect l="0" t="0" r="r" b="b"/>
            <a:pathLst>
              <a:path w="3132" h="932">
                <a:moveTo>
                  <a:pt x="0" y="0"/>
                </a:moveTo>
                <a:lnTo>
                  <a:pt x="3131" y="931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144" name="Freeform 88"/>
          <p:cNvSpPr>
            <a:spLocks/>
          </p:cNvSpPr>
          <p:nvPr/>
        </p:nvSpPr>
        <p:spPr bwMode="auto">
          <a:xfrm>
            <a:off x="473075" y="4613275"/>
            <a:ext cx="998538" cy="11191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56" y="3428"/>
              </a:cxn>
            </a:cxnLst>
            <a:rect l="0" t="0" r="r" b="b"/>
            <a:pathLst>
              <a:path w="3057" h="3429">
                <a:moveTo>
                  <a:pt x="0" y="0"/>
                </a:moveTo>
                <a:lnTo>
                  <a:pt x="3056" y="3428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45145" name="Text Box 89"/>
          <p:cNvSpPr txBox="1">
            <a:spLocks noChangeArrowheads="1"/>
          </p:cNvSpPr>
          <p:nvPr/>
        </p:nvSpPr>
        <p:spPr bwMode="auto">
          <a:xfrm>
            <a:off x="2390775" y="5802313"/>
            <a:ext cx="1276350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</a:tabLst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Flow = ? </a:t>
            </a:r>
          </a:p>
        </p:txBody>
      </p:sp>
      <p:sp>
        <p:nvSpPr>
          <p:cNvPr id="90" name="Text Box 19"/>
          <p:cNvSpPr txBox="1">
            <a:spLocks noChangeArrowheads="1"/>
          </p:cNvSpPr>
          <p:nvPr/>
        </p:nvSpPr>
        <p:spPr bwMode="auto">
          <a:xfrm>
            <a:off x="7086600" y="2819400"/>
            <a:ext cx="433387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 dirty="0" smtClean="0">
                <a:solidFill>
                  <a:srgbClr val="000000"/>
                </a:solidFill>
                <a:latin typeface="Comic Sans MS" pitchFamily="66" charset="0"/>
              </a:rPr>
              <a:t>r</a:t>
            </a:r>
            <a:r>
              <a:rPr lang="en-GB" sz="2200" baseline="-25000" dirty="0" smtClean="0">
                <a:solidFill>
                  <a:srgbClr val="000000"/>
                </a:solidFill>
                <a:latin typeface="Comic Sans MS" pitchFamily="66" charset="0"/>
              </a:rPr>
              <a:t>7</a:t>
            </a:r>
            <a:endParaRPr lang="en-GB" sz="2200" baseline="-25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91" name="Text Box 19"/>
          <p:cNvSpPr txBox="1">
            <a:spLocks noChangeArrowheads="1"/>
          </p:cNvSpPr>
          <p:nvPr/>
        </p:nvSpPr>
        <p:spPr bwMode="auto">
          <a:xfrm>
            <a:off x="6248400" y="2743200"/>
            <a:ext cx="433387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 dirty="0" smtClean="0">
                <a:solidFill>
                  <a:srgbClr val="000000"/>
                </a:solidFill>
                <a:latin typeface="Comic Sans MS" pitchFamily="66" charset="0"/>
              </a:rPr>
              <a:t>r</a:t>
            </a:r>
            <a:r>
              <a:rPr lang="en-GB" sz="2200" baseline="-25000" dirty="0" smtClean="0">
                <a:solidFill>
                  <a:srgbClr val="000000"/>
                </a:solidFill>
                <a:latin typeface="Comic Sans MS" pitchFamily="66" charset="0"/>
              </a:rPr>
              <a:t>6</a:t>
            </a:r>
            <a:endParaRPr lang="en-GB" sz="2200" baseline="-25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92" name="Text Box 19"/>
          <p:cNvSpPr txBox="1">
            <a:spLocks noChangeArrowheads="1"/>
          </p:cNvSpPr>
          <p:nvPr/>
        </p:nvSpPr>
        <p:spPr bwMode="auto">
          <a:xfrm>
            <a:off x="5410200" y="2743200"/>
            <a:ext cx="433387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 dirty="0" smtClean="0">
                <a:solidFill>
                  <a:srgbClr val="000000"/>
                </a:solidFill>
                <a:latin typeface="Comic Sans MS" pitchFamily="66" charset="0"/>
              </a:rPr>
              <a:t>r</a:t>
            </a:r>
            <a:r>
              <a:rPr lang="en-GB" sz="2200" baseline="-25000" dirty="0" smtClean="0">
                <a:solidFill>
                  <a:srgbClr val="000000"/>
                </a:solidFill>
                <a:latin typeface="Comic Sans MS" pitchFamily="66" charset="0"/>
              </a:rPr>
              <a:t>5</a:t>
            </a:r>
            <a:endParaRPr lang="en-GB" sz="2200" baseline="-25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93" name="Text Box 19"/>
          <p:cNvSpPr txBox="1">
            <a:spLocks noChangeArrowheads="1"/>
          </p:cNvSpPr>
          <p:nvPr/>
        </p:nvSpPr>
        <p:spPr bwMode="auto">
          <a:xfrm>
            <a:off x="4648200" y="2743200"/>
            <a:ext cx="433387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 dirty="0" smtClean="0">
                <a:solidFill>
                  <a:srgbClr val="000000"/>
                </a:solidFill>
                <a:latin typeface="Comic Sans MS" pitchFamily="66" charset="0"/>
              </a:rPr>
              <a:t>r</a:t>
            </a:r>
            <a:r>
              <a:rPr lang="en-GB" sz="2200" baseline="-25000" dirty="0" smtClean="0">
                <a:solidFill>
                  <a:srgbClr val="000000"/>
                </a:solidFill>
                <a:latin typeface="Comic Sans MS" pitchFamily="66" charset="0"/>
              </a:rPr>
              <a:t>4</a:t>
            </a:r>
            <a:endParaRPr lang="en-GB" sz="2200" baseline="-25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94" name="Text Box 19"/>
          <p:cNvSpPr txBox="1">
            <a:spLocks noChangeArrowheads="1"/>
          </p:cNvSpPr>
          <p:nvPr/>
        </p:nvSpPr>
        <p:spPr bwMode="auto">
          <a:xfrm>
            <a:off x="3810000" y="2732088"/>
            <a:ext cx="433387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 dirty="0" smtClean="0">
                <a:solidFill>
                  <a:srgbClr val="000000"/>
                </a:solidFill>
                <a:latin typeface="Comic Sans MS" pitchFamily="66" charset="0"/>
              </a:rPr>
              <a:t>r</a:t>
            </a:r>
            <a:r>
              <a:rPr lang="en-GB" sz="2200" baseline="-25000" dirty="0" smtClean="0">
                <a:solidFill>
                  <a:srgbClr val="000000"/>
                </a:solidFill>
                <a:latin typeface="Comic Sans MS" pitchFamily="66" charset="0"/>
              </a:rPr>
              <a:t>3</a:t>
            </a:r>
            <a:endParaRPr lang="en-GB" sz="2200" baseline="-250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95" name="Text Box 19"/>
          <p:cNvSpPr txBox="1">
            <a:spLocks noChangeArrowheads="1"/>
          </p:cNvSpPr>
          <p:nvPr/>
        </p:nvSpPr>
        <p:spPr bwMode="auto">
          <a:xfrm>
            <a:off x="2971800" y="2732088"/>
            <a:ext cx="433387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 dirty="0" smtClean="0">
                <a:solidFill>
                  <a:srgbClr val="000000"/>
                </a:solidFill>
                <a:latin typeface="Comic Sans MS" pitchFamily="66" charset="0"/>
              </a:rPr>
              <a:t>r</a:t>
            </a:r>
            <a:r>
              <a:rPr lang="en-GB" sz="2200" baseline="-25000" dirty="0" smtClean="0">
                <a:solidFill>
                  <a:srgbClr val="000000"/>
                </a:solidFill>
                <a:latin typeface="Comic Sans MS" pitchFamily="66" charset="0"/>
              </a:rPr>
              <a:t>2</a:t>
            </a:r>
            <a:endParaRPr lang="en-GB" sz="2200" baseline="-25000" dirty="0">
              <a:solidFill>
                <a:srgbClr val="0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2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5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8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1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4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7" dur="5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40" dur="5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43" dur="5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46" dur="5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49" dur="500"/>
                                        <p:tgtEl>
                                          <p:spTgt spid="45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52" dur="500"/>
                                        <p:tgtEl>
                                          <p:spTgt spid="4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55" dur="500"/>
                                        <p:tgtEl>
                                          <p:spTgt spid="45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58" dur="500"/>
                                        <p:tgtEl>
                                          <p:spTgt spid="45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61" dur="500"/>
                                        <p:tgtEl>
                                          <p:spTgt spid="45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64" dur="500"/>
                                        <p:tgtEl>
                                          <p:spTgt spid="45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67" dur="500"/>
                                        <p:tgtEl>
                                          <p:spTgt spid="45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0" dur="500"/>
                                        <p:tgtEl>
                                          <p:spTgt spid="45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3" dur="500"/>
                                        <p:tgtEl>
                                          <p:spTgt spid="45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6" dur="500"/>
                                        <p:tgtEl>
                                          <p:spTgt spid="4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9" dur="500"/>
                                        <p:tgtEl>
                                          <p:spTgt spid="4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82" dur="500"/>
                                        <p:tgtEl>
                                          <p:spTgt spid="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85" dur="500"/>
                                        <p:tgtEl>
                                          <p:spTgt spid="45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88" dur="500"/>
                                        <p:tgtEl>
                                          <p:spTgt spid="45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91" dur="500"/>
                                        <p:tgtEl>
                                          <p:spTgt spid="45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94" dur="500"/>
                                        <p:tgtEl>
                                          <p:spTgt spid="45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97" dur="500"/>
                                        <p:tgtEl>
                                          <p:spTgt spid="45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0" dur="500"/>
                                        <p:tgtEl>
                                          <p:spTgt spid="45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3" dur="500"/>
                                        <p:tgtEl>
                                          <p:spTgt spid="45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6" dur="500"/>
                                        <p:tgtEl>
                                          <p:spTgt spid="45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9" dur="500"/>
                                        <p:tgtEl>
                                          <p:spTgt spid="45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12" dur="500"/>
                                        <p:tgtEl>
                                          <p:spTgt spid="45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15" dur="500"/>
                                        <p:tgtEl>
                                          <p:spTgt spid="45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18" dur="500"/>
                                        <p:tgtEl>
                                          <p:spTgt spid="45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21" dur="500"/>
                                        <p:tgtEl>
                                          <p:spTgt spid="45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24" dur="500"/>
                                        <p:tgtEl>
                                          <p:spTgt spid="45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27" dur="500"/>
                                        <p:tgtEl>
                                          <p:spTgt spid="45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0" dur="500"/>
                                        <p:tgtEl>
                                          <p:spTgt spid="45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3" dur="500"/>
                                        <p:tgtEl>
                                          <p:spTgt spid="45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6" dur="500"/>
                                        <p:tgtEl>
                                          <p:spTgt spid="45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9" dur="500"/>
                                        <p:tgtEl>
                                          <p:spTgt spid="45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42" dur="500"/>
                                        <p:tgtEl>
                                          <p:spTgt spid="45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45" dur="500"/>
                                        <p:tgtEl>
                                          <p:spTgt spid="45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48" dur="500"/>
                                        <p:tgtEl>
                                          <p:spTgt spid="45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51" dur="500"/>
                                        <p:tgtEl>
                                          <p:spTgt spid="45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54" dur="500"/>
                                        <p:tgtEl>
                                          <p:spTgt spid="45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57" dur="500"/>
                                        <p:tgtEl>
                                          <p:spTgt spid="45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0" dur="500"/>
                                        <p:tgtEl>
                                          <p:spTgt spid="45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3" dur="500"/>
                                        <p:tgtEl>
                                          <p:spTgt spid="45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6" dur="500"/>
                                        <p:tgtEl>
                                          <p:spTgt spid="45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9" dur="500"/>
                                        <p:tgtEl>
                                          <p:spTgt spid="4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72" dur="500"/>
                                        <p:tgtEl>
                                          <p:spTgt spid="4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75" dur="500"/>
                                        <p:tgtEl>
                                          <p:spTgt spid="4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78" dur="500"/>
                                        <p:tgtEl>
                                          <p:spTgt spid="4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81" dur="500"/>
                                        <p:tgtEl>
                                          <p:spTgt spid="4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84" dur="500"/>
                                        <p:tgtEl>
                                          <p:spTgt spid="4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87" dur="500"/>
                                        <p:tgtEl>
                                          <p:spTgt spid="4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0" dur="500"/>
                                        <p:tgtEl>
                                          <p:spTgt spid="4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3" dur="500"/>
                                        <p:tgtEl>
                                          <p:spTgt spid="4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6" dur="500"/>
                                        <p:tgtEl>
                                          <p:spTgt spid="4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0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0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0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1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1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19" dur="500"/>
                                        <p:tgtEl>
                                          <p:spTgt spid="4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22" dur="500"/>
                                        <p:tgtEl>
                                          <p:spTgt spid="4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25" dur="500"/>
                                        <p:tgtEl>
                                          <p:spTgt spid="4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28" dur="500"/>
                                        <p:tgtEl>
                                          <p:spTgt spid="4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31" dur="500"/>
                                        <p:tgtEl>
                                          <p:spTgt spid="4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34" dur="500"/>
                                        <p:tgtEl>
                                          <p:spTgt spid="4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39" dur="500"/>
                                        <p:tgtEl>
                                          <p:spTgt spid="4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42" dur="500"/>
                                        <p:tgtEl>
                                          <p:spTgt spid="4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45" dur="500"/>
                                        <p:tgtEl>
                                          <p:spTgt spid="4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48" dur="500"/>
                                        <p:tgtEl>
                                          <p:spTgt spid="4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51" dur="500"/>
                                        <p:tgtEl>
                                          <p:spTgt spid="4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54" dur="500"/>
                                        <p:tgtEl>
                                          <p:spTgt spid="4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59" dur="500"/>
                                        <p:tgtEl>
                                          <p:spTgt spid="4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62" dur="500"/>
                                        <p:tgtEl>
                                          <p:spTgt spid="4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65" dur="500"/>
                                        <p:tgtEl>
                                          <p:spTgt spid="4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nimBg="1"/>
      <p:bldP spid="45061" grpId="0" animBg="1"/>
      <p:bldP spid="45062" grpId="0" animBg="1"/>
      <p:bldP spid="45063" grpId="0" animBg="1"/>
      <p:bldP spid="45064" grpId="0" animBg="1"/>
      <p:bldP spid="45065" grpId="0" animBg="1"/>
      <p:bldP spid="45066" grpId="0" animBg="1"/>
      <p:bldP spid="45067" grpId="0" animBg="1"/>
      <p:bldP spid="45068" grpId="0" animBg="1"/>
      <p:bldP spid="45069" grpId="0" animBg="1"/>
      <p:bldP spid="45070" grpId="0" animBg="1"/>
      <p:bldP spid="45071" grpId="0" animBg="1"/>
      <p:bldP spid="45072" grpId="0" animBg="1"/>
      <p:bldP spid="45073" grpId="0" animBg="1"/>
      <p:bldP spid="45074" grpId="0" animBg="1"/>
      <p:bldP spid="45084" grpId="0" animBg="1"/>
      <p:bldP spid="45085" grpId="0" animBg="1"/>
      <p:bldP spid="45086" grpId="0" animBg="1"/>
      <p:bldP spid="45087" grpId="0" animBg="1"/>
      <p:bldP spid="45088" grpId="0" animBg="1"/>
      <p:bldP spid="45089" grpId="0" animBg="1"/>
      <p:bldP spid="45090" grpId="0" animBg="1"/>
      <p:bldP spid="45091" grpId="0" animBg="1"/>
      <p:bldP spid="45092" grpId="0" animBg="1"/>
      <p:bldP spid="45093" grpId="0" animBg="1"/>
      <p:bldP spid="45094" grpId="0" animBg="1"/>
      <p:bldP spid="45095" grpId="0" animBg="1"/>
      <p:bldP spid="45096" grpId="0" animBg="1"/>
      <p:bldP spid="45097" grpId="0" animBg="1"/>
      <p:bldP spid="45098" grpId="0" animBg="1"/>
      <p:bldP spid="45099" grpId="0" animBg="1"/>
      <p:bldP spid="45100" grpId="0" animBg="1"/>
      <p:bldP spid="45101" grpId="0" animBg="1"/>
      <p:bldP spid="45102" grpId="0" animBg="1"/>
      <p:bldP spid="45103" grpId="0" animBg="1"/>
      <p:bldP spid="45104" grpId="0" animBg="1"/>
      <p:bldP spid="45105" grpId="0" animBg="1"/>
      <p:bldP spid="45106" grpId="0" animBg="1"/>
      <p:bldP spid="45107" grpId="0" animBg="1"/>
      <p:bldP spid="45108" grpId="0" animBg="1"/>
      <p:bldP spid="45109" grpId="0" animBg="1"/>
      <p:bldP spid="45110" grpId="0" animBg="1"/>
      <p:bldP spid="45111" grpId="0" animBg="1"/>
      <p:bldP spid="45112" grpId="0" animBg="1"/>
      <p:bldP spid="45113" grpId="0" animBg="1"/>
      <p:bldP spid="45114" grpId="0" animBg="1"/>
      <p:bldP spid="45115" grpId="0" animBg="1"/>
      <p:bldP spid="45116" grpId="0" animBg="1"/>
      <p:bldP spid="45117" grpId="0" animBg="1"/>
      <p:bldP spid="45118" grpId="0" animBg="1"/>
      <p:bldP spid="45119" grpId="0" animBg="1"/>
      <p:bldP spid="45120" grpId="0" animBg="1"/>
      <p:bldP spid="45121" grpId="0" animBg="1"/>
      <p:bldP spid="45122" grpId="0" animBg="1"/>
      <p:bldP spid="45123" grpId="0" animBg="1"/>
      <p:bldP spid="45124" grpId="0" animBg="1"/>
      <p:bldP spid="45125" grpId="0" animBg="1"/>
      <p:bldP spid="45126" grpId="0" animBg="1"/>
      <p:bldP spid="45127" grpId="0" animBg="1"/>
      <p:bldP spid="45128" grpId="0" animBg="1"/>
      <p:bldP spid="45131" grpId="0" animBg="1"/>
      <p:bldP spid="45132" grpId="0" animBg="1"/>
      <p:bldP spid="45133" grpId="0" animBg="1"/>
      <p:bldP spid="45134" grpId="0" animBg="1"/>
      <p:bldP spid="45135" grpId="0" animBg="1"/>
      <p:bldP spid="45136" grpId="0" animBg="1"/>
      <p:bldP spid="45139" grpId="0" animBg="1"/>
      <p:bldP spid="45141" grpId="0" animBg="1"/>
      <p:bldP spid="45142" grpId="0" animBg="1"/>
      <p:bldP spid="45143" grpId="0" animBg="1"/>
      <p:bldP spid="4514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  <a:ln/>
        </p:spPr>
        <p:txBody>
          <a:bodyPr lIns="0" tIns="0" rIns="0" bIns="0"/>
          <a:lstStyle/>
          <a:p>
            <a:pPr defTabSz="414338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4000">
                <a:solidFill>
                  <a:srgbClr val="0000FF"/>
                </a:solidFill>
                <a:latin typeface="Comic Sans MS" pitchFamily="66" charset="0"/>
              </a:rPr>
              <a:t>Unsplittable Flow Problem</a:t>
            </a:r>
          </a:p>
        </p:txBody>
      </p:sp>
      <p:sp>
        <p:nvSpPr>
          <p:cNvPr id="47107" name="Oval 3"/>
          <p:cNvSpPr>
            <a:spLocks noChangeArrowheads="1"/>
          </p:cNvSpPr>
          <p:nvPr/>
        </p:nvSpPr>
        <p:spPr bwMode="auto">
          <a:xfrm>
            <a:off x="1714500" y="1995488"/>
            <a:ext cx="1222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374775" y="2008188"/>
            <a:ext cx="298450" cy="466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47109" name="Oval 5"/>
          <p:cNvSpPr>
            <a:spLocks noChangeArrowheads="1"/>
          </p:cNvSpPr>
          <p:nvPr/>
        </p:nvSpPr>
        <p:spPr bwMode="auto">
          <a:xfrm>
            <a:off x="2044700" y="4746625"/>
            <a:ext cx="133350" cy="1333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1752600" y="5124450"/>
            <a:ext cx="449263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d1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5292725" y="5014913"/>
            <a:ext cx="495300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d2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6059488" y="3140075"/>
            <a:ext cx="493712" cy="466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d3</a:t>
            </a:r>
          </a:p>
        </p:txBody>
      </p:sp>
      <p:sp>
        <p:nvSpPr>
          <p:cNvPr id="47113" name="Oval 9"/>
          <p:cNvSpPr>
            <a:spLocks noChangeArrowheads="1"/>
          </p:cNvSpPr>
          <p:nvPr/>
        </p:nvSpPr>
        <p:spPr bwMode="auto">
          <a:xfrm>
            <a:off x="5622925" y="4745038"/>
            <a:ext cx="134938" cy="1349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7114" name="Oval 10"/>
          <p:cNvSpPr>
            <a:spLocks noChangeArrowheads="1"/>
          </p:cNvSpPr>
          <p:nvPr/>
        </p:nvSpPr>
        <p:spPr bwMode="auto">
          <a:xfrm>
            <a:off x="6453188" y="3086100"/>
            <a:ext cx="133350" cy="1333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cxnSp>
        <p:nvCxnSpPr>
          <p:cNvPr id="47115" name="AutoShape 11"/>
          <p:cNvCxnSpPr>
            <a:cxnSpLocks noChangeShapeType="1"/>
            <a:stCxn id="47107" idx="4"/>
          </p:cNvCxnSpPr>
          <p:nvPr/>
        </p:nvCxnSpPr>
        <p:spPr bwMode="auto">
          <a:xfrm>
            <a:off x="1958975" y="2320925"/>
            <a:ext cx="1516063" cy="1006475"/>
          </a:xfrm>
          <a:prstGeom prst="curvedConnector3">
            <a:avLst>
              <a:gd name="adj1" fmla="val 50000"/>
            </a:avLst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7116" name="AutoShape 12"/>
          <p:cNvCxnSpPr>
            <a:cxnSpLocks noChangeShapeType="1"/>
            <a:stCxn id="47115" idx="3"/>
            <a:endCxn id="47109" idx="1"/>
          </p:cNvCxnSpPr>
          <p:nvPr/>
        </p:nvCxnSpPr>
        <p:spPr bwMode="auto">
          <a:xfrm flipH="1">
            <a:off x="2274888" y="3327400"/>
            <a:ext cx="1198562" cy="1927225"/>
          </a:xfrm>
          <a:prstGeom prst="curvedConnector3">
            <a:avLst>
              <a:gd name="adj1" fmla="val 50000"/>
            </a:avLst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7117" name="AutoShape 13"/>
          <p:cNvCxnSpPr>
            <a:cxnSpLocks noChangeShapeType="1"/>
            <a:stCxn id="47115" idx="3"/>
          </p:cNvCxnSpPr>
          <p:nvPr/>
        </p:nvCxnSpPr>
        <p:spPr bwMode="auto">
          <a:xfrm>
            <a:off x="3475038" y="3327400"/>
            <a:ext cx="1422400" cy="388938"/>
          </a:xfrm>
          <a:prstGeom prst="curvedConnector3">
            <a:avLst>
              <a:gd name="adj1" fmla="val 50000"/>
            </a:avLst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7118" name="AutoShape 14"/>
          <p:cNvCxnSpPr>
            <a:cxnSpLocks noChangeShapeType="1"/>
            <a:stCxn id="47117" idx="3"/>
            <a:endCxn id="47109" idx="1"/>
          </p:cNvCxnSpPr>
          <p:nvPr/>
        </p:nvCxnSpPr>
        <p:spPr bwMode="auto">
          <a:xfrm flipH="1">
            <a:off x="2274888" y="3716338"/>
            <a:ext cx="2620962" cy="1538287"/>
          </a:xfrm>
          <a:prstGeom prst="curvedConnector3">
            <a:avLst>
              <a:gd name="adj1" fmla="val 50000"/>
            </a:avLst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7119" name="AutoShape 15"/>
          <p:cNvCxnSpPr>
            <a:cxnSpLocks noChangeShapeType="1"/>
            <a:stCxn id="47117" idx="3"/>
            <a:endCxn id="47114" idx="2"/>
          </p:cNvCxnSpPr>
          <p:nvPr/>
        </p:nvCxnSpPr>
        <p:spPr bwMode="auto">
          <a:xfrm flipV="1">
            <a:off x="4897438" y="3475038"/>
            <a:ext cx="2217737" cy="241300"/>
          </a:xfrm>
          <a:prstGeom prst="curvedConnector3">
            <a:avLst>
              <a:gd name="adj1" fmla="val 50000"/>
            </a:avLst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7120" name="AutoShape 16"/>
          <p:cNvCxnSpPr>
            <a:cxnSpLocks noChangeShapeType="1"/>
            <a:stCxn id="47117" idx="3"/>
            <a:endCxn id="47113" idx="1"/>
          </p:cNvCxnSpPr>
          <p:nvPr/>
        </p:nvCxnSpPr>
        <p:spPr bwMode="auto">
          <a:xfrm>
            <a:off x="4897438" y="3716338"/>
            <a:ext cx="1323975" cy="1535112"/>
          </a:xfrm>
          <a:prstGeom prst="curvedConnector3">
            <a:avLst>
              <a:gd name="adj1" fmla="val 50000"/>
            </a:avLst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7121" name="AutoShape 17"/>
          <p:cNvCxnSpPr>
            <a:cxnSpLocks noChangeShapeType="1"/>
            <a:endCxn id="47113" idx="1"/>
          </p:cNvCxnSpPr>
          <p:nvPr/>
        </p:nvCxnSpPr>
        <p:spPr bwMode="auto">
          <a:xfrm>
            <a:off x="3729038" y="4494213"/>
            <a:ext cx="2490787" cy="757237"/>
          </a:xfrm>
          <a:prstGeom prst="curvedConnector3">
            <a:avLst>
              <a:gd name="adj1" fmla="val 50000"/>
            </a:avLst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7122" name="AutoShape 18"/>
          <p:cNvCxnSpPr>
            <a:cxnSpLocks noChangeShapeType="1"/>
            <a:endCxn id="47114" idx="3"/>
          </p:cNvCxnSpPr>
          <p:nvPr/>
        </p:nvCxnSpPr>
        <p:spPr bwMode="auto">
          <a:xfrm flipV="1">
            <a:off x="3849688" y="3527425"/>
            <a:ext cx="3286125" cy="952500"/>
          </a:xfrm>
          <a:prstGeom prst="curvedConnector3">
            <a:avLst>
              <a:gd name="adj1" fmla="val 50000"/>
            </a:avLst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7123" name="AutoShape 19"/>
          <p:cNvCxnSpPr>
            <a:cxnSpLocks noChangeShapeType="1"/>
            <a:stCxn id="47107" idx="4"/>
            <a:endCxn id="47109" idx="1"/>
          </p:cNvCxnSpPr>
          <p:nvPr/>
        </p:nvCxnSpPr>
        <p:spPr bwMode="auto">
          <a:xfrm>
            <a:off x="1958975" y="2320925"/>
            <a:ext cx="317500" cy="2933700"/>
          </a:xfrm>
          <a:prstGeom prst="curvedConnector3">
            <a:avLst>
              <a:gd name="adj1" fmla="val 50000"/>
            </a:avLst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7124" name="AutoShape 20"/>
          <p:cNvCxnSpPr>
            <a:cxnSpLocks noChangeShapeType="1"/>
            <a:stCxn id="47107" idx="4"/>
            <a:endCxn id="47114" idx="1"/>
          </p:cNvCxnSpPr>
          <p:nvPr/>
        </p:nvCxnSpPr>
        <p:spPr bwMode="auto">
          <a:xfrm>
            <a:off x="1958975" y="2320925"/>
            <a:ext cx="5176838" cy="1101725"/>
          </a:xfrm>
          <a:prstGeom prst="curvedConnector3">
            <a:avLst>
              <a:gd name="adj1" fmla="val 50000"/>
            </a:avLst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sp>
        <p:nvSpPr>
          <p:cNvPr id="47125" name="Text Box 21"/>
          <p:cNvSpPr txBox="1">
            <a:spLocks noChangeArrowheads="1"/>
          </p:cNvSpPr>
          <p:nvPr/>
        </p:nvSpPr>
        <p:spPr bwMode="auto">
          <a:xfrm>
            <a:off x="790575" y="6059488"/>
            <a:ext cx="163513" cy="404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  <a:ln/>
        </p:spPr>
        <p:txBody>
          <a:bodyPr lIns="0" tIns="0" rIns="0" bIns="0"/>
          <a:lstStyle/>
          <a:p>
            <a:pPr defTabSz="414338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4000">
                <a:solidFill>
                  <a:srgbClr val="0000FF"/>
                </a:solidFill>
                <a:latin typeface="Comic Sans MS" pitchFamily="66" charset="0"/>
              </a:rPr>
              <a:t>Unsplittable Flow Problem</a:t>
            </a:r>
          </a:p>
        </p:txBody>
      </p:sp>
      <p:sp>
        <p:nvSpPr>
          <p:cNvPr id="49155" name="Oval 3"/>
          <p:cNvSpPr>
            <a:spLocks noChangeArrowheads="1"/>
          </p:cNvSpPr>
          <p:nvPr/>
        </p:nvSpPr>
        <p:spPr bwMode="auto">
          <a:xfrm>
            <a:off x="1714500" y="1995488"/>
            <a:ext cx="1222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374775" y="2008188"/>
            <a:ext cx="298450" cy="466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49157" name="Oval 5"/>
          <p:cNvSpPr>
            <a:spLocks noChangeArrowheads="1"/>
          </p:cNvSpPr>
          <p:nvPr/>
        </p:nvSpPr>
        <p:spPr bwMode="auto">
          <a:xfrm>
            <a:off x="2044700" y="4746625"/>
            <a:ext cx="133350" cy="1333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1752600" y="5124450"/>
            <a:ext cx="449263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d1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5292725" y="5014913"/>
            <a:ext cx="495300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d2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6059488" y="3140075"/>
            <a:ext cx="493712" cy="466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d3</a:t>
            </a:r>
          </a:p>
        </p:txBody>
      </p:sp>
      <p:sp>
        <p:nvSpPr>
          <p:cNvPr id="49161" name="Oval 9"/>
          <p:cNvSpPr>
            <a:spLocks noChangeArrowheads="1"/>
          </p:cNvSpPr>
          <p:nvPr/>
        </p:nvSpPr>
        <p:spPr bwMode="auto">
          <a:xfrm>
            <a:off x="5622925" y="4745038"/>
            <a:ext cx="134938" cy="1349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9162" name="Oval 10"/>
          <p:cNvSpPr>
            <a:spLocks noChangeArrowheads="1"/>
          </p:cNvSpPr>
          <p:nvPr/>
        </p:nvSpPr>
        <p:spPr bwMode="auto">
          <a:xfrm>
            <a:off x="6453188" y="3086100"/>
            <a:ext cx="133350" cy="1333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cxnSp>
        <p:nvCxnSpPr>
          <p:cNvPr id="49163" name="AutoShape 11"/>
          <p:cNvCxnSpPr>
            <a:cxnSpLocks noChangeShapeType="1"/>
            <a:stCxn id="49155" idx="4"/>
          </p:cNvCxnSpPr>
          <p:nvPr/>
        </p:nvCxnSpPr>
        <p:spPr bwMode="auto">
          <a:xfrm>
            <a:off x="1958975" y="2320925"/>
            <a:ext cx="1516063" cy="1006475"/>
          </a:xfrm>
          <a:prstGeom prst="curvedConnector3">
            <a:avLst>
              <a:gd name="adj1" fmla="val 50000"/>
            </a:avLst>
          </a:prstGeom>
          <a:noFill/>
          <a:ln w="5472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9164" name="AutoShape 12"/>
          <p:cNvCxnSpPr>
            <a:cxnSpLocks noChangeShapeType="1"/>
            <a:stCxn id="49163" idx="3"/>
            <a:endCxn id="49157" idx="1"/>
          </p:cNvCxnSpPr>
          <p:nvPr/>
        </p:nvCxnSpPr>
        <p:spPr bwMode="auto">
          <a:xfrm flipH="1">
            <a:off x="2274888" y="3327400"/>
            <a:ext cx="1198562" cy="1927225"/>
          </a:xfrm>
          <a:prstGeom prst="curvedConnector3">
            <a:avLst>
              <a:gd name="adj1" fmla="val 50000"/>
            </a:avLst>
          </a:prstGeom>
          <a:noFill/>
          <a:ln w="5472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9165" name="AutoShape 13"/>
          <p:cNvCxnSpPr>
            <a:cxnSpLocks noChangeShapeType="1"/>
            <a:stCxn id="49163" idx="3"/>
          </p:cNvCxnSpPr>
          <p:nvPr/>
        </p:nvCxnSpPr>
        <p:spPr bwMode="auto">
          <a:xfrm>
            <a:off x="3475038" y="3327400"/>
            <a:ext cx="1422400" cy="388938"/>
          </a:xfrm>
          <a:prstGeom prst="curvedConnector3">
            <a:avLst>
              <a:gd name="adj1" fmla="val 50000"/>
            </a:avLst>
          </a:prstGeom>
          <a:noFill/>
          <a:ln w="5472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9166" name="AutoShape 14"/>
          <p:cNvCxnSpPr>
            <a:cxnSpLocks noChangeShapeType="1"/>
            <a:stCxn id="49165" idx="3"/>
            <a:endCxn id="49157" idx="1"/>
          </p:cNvCxnSpPr>
          <p:nvPr/>
        </p:nvCxnSpPr>
        <p:spPr bwMode="auto">
          <a:xfrm flipH="1">
            <a:off x="2274888" y="3716338"/>
            <a:ext cx="2620962" cy="1538287"/>
          </a:xfrm>
          <a:prstGeom prst="curvedConnector3">
            <a:avLst>
              <a:gd name="adj1" fmla="val 50000"/>
            </a:avLst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9167" name="AutoShape 15"/>
          <p:cNvCxnSpPr>
            <a:cxnSpLocks noChangeShapeType="1"/>
            <a:stCxn id="49165" idx="3"/>
            <a:endCxn id="49162" idx="2"/>
          </p:cNvCxnSpPr>
          <p:nvPr/>
        </p:nvCxnSpPr>
        <p:spPr bwMode="auto">
          <a:xfrm flipV="1">
            <a:off x="4897438" y="3475038"/>
            <a:ext cx="2217737" cy="241300"/>
          </a:xfrm>
          <a:prstGeom prst="curvedConnector3">
            <a:avLst>
              <a:gd name="adj1" fmla="val 50000"/>
            </a:avLst>
          </a:prstGeom>
          <a:noFill/>
          <a:ln w="5472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9168" name="AutoShape 16"/>
          <p:cNvCxnSpPr>
            <a:cxnSpLocks noChangeShapeType="1"/>
            <a:stCxn id="49165" idx="3"/>
            <a:endCxn id="49161" idx="1"/>
          </p:cNvCxnSpPr>
          <p:nvPr/>
        </p:nvCxnSpPr>
        <p:spPr bwMode="auto">
          <a:xfrm>
            <a:off x="4897438" y="3716338"/>
            <a:ext cx="1323975" cy="1535112"/>
          </a:xfrm>
          <a:prstGeom prst="curvedConnector3">
            <a:avLst>
              <a:gd name="adj1" fmla="val 50000"/>
            </a:avLst>
          </a:prstGeom>
          <a:noFill/>
          <a:ln w="5472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9169" name="AutoShape 17"/>
          <p:cNvCxnSpPr>
            <a:cxnSpLocks noChangeShapeType="1"/>
            <a:endCxn id="49161" idx="1"/>
          </p:cNvCxnSpPr>
          <p:nvPr/>
        </p:nvCxnSpPr>
        <p:spPr bwMode="auto">
          <a:xfrm>
            <a:off x="3729038" y="4494213"/>
            <a:ext cx="2490787" cy="757237"/>
          </a:xfrm>
          <a:prstGeom prst="curvedConnector3">
            <a:avLst>
              <a:gd name="adj1" fmla="val 50000"/>
            </a:avLst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9170" name="AutoShape 18"/>
          <p:cNvCxnSpPr>
            <a:cxnSpLocks noChangeShapeType="1"/>
            <a:endCxn id="49162" idx="3"/>
          </p:cNvCxnSpPr>
          <p:nvPr/>
        </p:nvCxnSpPr>
        <p:spPr bwMode="auto">
          <a:xfrm flipV="1">
            <a:off x="3849688" y="3527425"/>
            <a:ext cx="3286125" cy="952500"/>
          </a:xfrm>
          <a:prstGeom prst="curvedConnector3">
            <a:avLst>
              <a:gd name="adj1" fmla="val 50000"/>
            </a:avLst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9171" name="AutoShape 19"/>
          <p:cNvCxnSpPr>
            <a:cxnSpLocks noChangeShapeType="1"/>
            <a:stCxn id="49155" idx="4"/>
            <a:endCxn id="49157" idx="1"/>
          </p:cNvCxnSpPr>
          <p:nvPr/>
        </p:nvCxnSpPr>
        <p:spPr bwMode="auto">
          <a:xfrm>
            <a:off x="1958975" y="2320925"/>
            <a:ext cx="317500" cy="2933700"/>
          </a:xfrm>
          <a:prstGeom prst="curvedConnector3">
            <a:avLst>
              <a:gd name="adj1" fmla="val 50000"/>
            </a:avLst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9172" name="AutoShape 20"/>
          <p:cNvCxnSpPr>
            <a:cxnSpLocks noChangeShapeType="1"/>
            <a:stCxn id="49155" idx="4"/>
            <a:endCxn id="49162" idx="1"/>
          </p:cNvCxnSpPr>
          <p:nvPr/>
        </p:nvCxnSpPr>
        <p:spPr bwMode="auto">
          <a:xfrm>
            <a:off x="1958975" y="2320925"/>
            <a:ext cx="5176838" cy="1101725"/>
          </a:xfrm>
          <a:prstGeom prst="curvedConnector3">
            <a:avLst>
              <a:gd name="adj1" fmla="val 50000"/>
            </a:avLst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</p:cxnSp>
      <p:sp>
        <p:nvSpPr>
          <p:cNvPr id="49173" name="Text Box 21"/>
          <p:cNvSpPr txBox="1">
            <a:spLocks noChangeArrowheads="1"/>
          </p:cNvSpPr>
          <p:nvPr/>
        </p:nvSpPr>
        <p:spPr bwMode="auto">
          <a:xfrm>
            <a:off x="790575" y="6059488"/>
            <a:ext cx="163513" cy="404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49174" name="Text Box 22"/>
          <p:cNvSpPr txBox="1">
            <a:spLocks noChangeArrowheads="1"/>
          </p:cNvSpPr>
          <p:nvPr/>
        </p:nvSpPr>
        <p:spPr bwMode="auto">
          <a:xfrm>
            <a:off x="112713" y="5645150"/>
            <a:ext cx="8867775" cy="854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Flow can be converted to an unsplittable flow such that excess</a:t>
            </a: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   flow on any edge is at most the max demand </a:t>
            </a:r>
            <a:r>
              <a:rPr lang="en-GB" sz="2000">
                <a:solidFill>
                  <a:srgbClr val="000000"/>
                </a:solidFill>
                <a:latin typeface="Comic Sans MS" pitchFamily="66" charset="0"/>
              </a:rPr>
              <a:t>[Dinitz,Garg, Goemans]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  <a:ln/>
        </p:spPr>
        <p:txBody>
          <a:bodyPr lIns="0" tIns="0" rIns="0" bIns="0"/>
          <a:lstStyle/>
          <a:p>
            <a:pPr defTabSz="414338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4000">
                <a:solidFill>
                  <a:srgbClr val="0000FF"/>
                </a:solidFill>
                <a:latin typeface="Comic Sans MS" pitchFamily="66" charset="0"/>
              </a:rPr>
              <a:t>Back to scheduling...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242888" y="1265238"/>
            <a:ext cx="5602287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</a:pPr>
            <a:r>
              <a:rPr lang="en-GB" sz="2500">
                <a:solidFill>
                  <a:srgbClr val="000000"/>
                </a:solidFill>
                <a:latin typeface="Comic Sans MS" pitchFamily="66" charset="0"/>
              </a:rPr>
              <a:t>Fix a class k : find unsplittable flow </a:t>
            </a:r>
          </a:p>
        </p:txBody>
      </p:sp>
      <p:sp>
        <p:nvSpPr>
          <p:cNvPr id="51204" name="Oval 4"/>
          <p:cNvSpPr>
            <a:spLocks noChangeArrowheads="1"/>
          </p:cNvSpPr>
          <p:nvPr/>
        </p:nvSpPr>
        <p:spPr bwMode="auto">
          <a:xfrm>
            <a:off x="1460500" y="3235325"/>
            <a:ext cx="109538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05" name="Oval 5"/>
          <p:cNvSpPr>
            <a:spLocks noChangeArrowheads="1"/>
          </p:cNvSpPr>
          <p:nvPr/>
        </p:nvSpPr>
        <p:spPr bwMode="auto">
          <a:xfrm>
            <a:off x="3119438" y="3235325"/>
            <a:ext cx="109537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2289175" y="3235325"/>
            <a:ext cx="109538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07" name="Oval 7"/>
          <p:cNvSpPr>
            <a:spLocks noChangeArrowheads="1"/>
          </p:cNvSpPr>
          <p:nvPr/>
        </p:nvSpPr>
        <p:spPr bwMode="auto">
          <a:xfrm>
            <a:off x="3948113" y="3235325"/>
            <a:ext cx="109537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08" name="Oval 8"/>
          <p:cNvSpPr>
            <a:spLocks noChangeArrowheads="1"/>
          </p:cNvSpPr>
          <p:nvPr/>
        </p:nvSpPr>
        <p:spPr bwMode="auto">
          <a:xfrm>
            <a:off x="4778375" y="3235325"/>
            <a:ext cx="109538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09" name="Oval 9"/>
          <p:cNvSpPr>
            <a:spLocks noChangeArrowheads="1"/>
          </p:cNvSpPr>
          <p:nvPr/>
        </p:nvSpPr>
        <p:spPr bwMode="auto">
          <a:xfrm>
            <a:off x="5607050" y="3235325"/>
            <a:ext cx="109538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10" name="Oval 10"/>
          <p:cNvSpPr>
            <a:spLocks noChangeArrowheads="1"/>
          </p:cNvSpPr>
          <p:nvPr/>
        </p:nvSpPr>
        <p:spPr bwMode="auto">
          <a:xfrm>
            <a:off x="6437313" y="3235325"/>
            <a:ext cx="109537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11" name="Oval 11"/>
          <p:cNvSpPr>
            <a:spLocks noChangeArrowheads="1"/>
          </p:cNvSpPr>
          <p:nvPr/>
        </p:nvSpPr>
        <p:spPr bwMode="auto">
          <a:xfrm>
            <a:off x="7265988" y="3235325"/>
            <a:ext cx="109537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1570038" y="3297238"/>
            <a:ext cx="765175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>
            <a:off x="2397125" y="3300413"/>
            <a:ext cx="766763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3227388" y="3300413"/>
            <a:ext cx="765175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>
            <a:off x="4056063" y="3300413"/>
            <a:ext cx="766762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>
            <a:off x="4886325" y="3300413"/>
            <a:ext cx="765175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>
            <a:off x="5715000" y="3300413"/>
            <a:ext cx="766763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>
            <a:off x="6545263" y="3300413"/>
            <a:ext cx="765175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2157413" y="2728913"/>
            <a:ext cx="287337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1325563" y="2725738"/>
            <a:ext cx="33337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2986088" y="2728913"/>
            <a:ext cx="33337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3816350" y="2728913"/>
            <a:ext cx="331788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51223" name="Text Box 23"/>
          <p:cNvSpPr txBox="1">
            <a:spLocks noChangeArrowheads="1"/>
          </p:cNvSpPr>
          <p:nvPr/>
        </p:nvSpPr>
        <p:spPr bwMode="auto">
          <a:xfrm>
            <a:off x="4645025" y="2728913"/>
            <a:ext cx="33337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1224" name="Text Box 24"/>
          <p:cNvSpPr txBox="1">
            <a:spLocks noChangeArrowheads="1"/>
          </p:cNvSpPr>
          <p:nvPr/>
        </p:nvSpPr>
        <p:spPr bwMode="auto">
          <a:xfrm>
            <a:off x="5475288" y="2728913"/>
            <a:ext cx="331787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6303963" y="2728913"/>
            <a:ext cx="33337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51226" name="Text Box 26"/>
          <p:cNvSpPr txBox="1">
            <a:spLocks noChangeArrowheads="1"/>
          </p:cNvSpPr>
          <p:nvPr/>
        </p:nvSpPr>
        <p:spPr bwMode="auto">
          <a:xfrm>
            <a:off x="7134225" y="2728913"/>
            <a:ext cx="331788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51227" name="Oval 27"/>
          <p:cNvSpPr>
            <a:spLocks noChangeArrowheads="1"/>
          </p:cNvSpPr>
          <p:nvPr/>
        </p:nvSpPr>
        <p:spPr bwMode="auto">
          <a:xfrm>
            <a:off x="1460500" y="4064000"/>
            <a:ext cx="109538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28" name="Oval 28"/>
          <p:cNvSpPr>
            <a:spLocks noChangeArrowheads="1"/>
          </p:cNvSpPr>
          <p:nvPr/>
        </p:nvSpPr>
        <p:spPr bwMode="auto">
          <a:xfrm>
            <a:off x="3119438" y="4064000"/>
            <a:ext cx="109537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29" name="Oval 29"/>
          <p:cNvSpPr>
            <a:spLocks noChangeArrowheads="1"/>
          </p:cNvSpPr>
          <p:nvPr/>
        </p:nvSpPr>
        <p:spPr bwMode="auto">
          <a:xfrm>
            <a:off x="2289175" y="4064000"/>
            <a:ext cx="109538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30" name="Oval 30"/>
          <p:cNvSpPr>
            <a:spLocks noChangeArrowheads="1"/>
          </p:cNvSpPr>
          <p:nvPr/>
        </p:nvSpPr>
        <p:spPr bwMode="auto">
          <a:xfrm>
            <a:off x="3948113" y="4064000"/>
            <a:ext cx="109537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31" name="Oval 31"/>
          <p:cNvSpPr>
            <a:spLocks noChangeArrowheads="1"/>
          </p:cNvSpPr>
          <p:nvPr/>
        </p:nvSpPr>
        <p:spPr bwMode="auto">
          <a:xfrm>
            <a:off x="4778375" y="4064000"/>
            <a:ext cx="109538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32" name="Oval 32"/>
          <p:cNvSpPr>
            <a:spLocks noChangeArrowheads="1"/>
          </p:cNvSpPr>
          <p:nvPr/>
        </p:nvSpPr>
        <p:spPr bwMode="auto">
          <a:xfrm>
            <a:off x="5607050" y="4064000"/>
            <a:ext cx="109538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33" name="Oval 33"/>
          <p:cNvSpPr>
            <a:spLocks noChangeArrowheads="1"/>
          </p:cNvSpPr>
          <p:nvPr/>
        </p:nvSpPr>
        <p:spPr bwMode="auto">
          <a:xfrm>
            <a:off x="6437313" y="4064000"/>
            <a:ext cx="109537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34" name="Oval 34"/>
          <p:cNvSpPr>
            <a:spLocks noChangeArrowheads="1"/>
          </p:cNvSpPr>
          <p:nvPr/>
        </p:nvSpPr>
        <p:spPr bwMode="auto">
          <a:xfrm>
            <a:off x="7265988" y="4064000"/>
            <a:ext cx="109537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35" name="Line 35"/>
          <p:cNvSpPr>
            <a:spLocks noChangeShapeType="1"/>
          </p:cNvSpPr>
          <p:nvPr/>
        </p:nvSpPr>
        <p:spPr bwMode="auto">
          <a:xfrm>
            <a:off x="1570038" y="4127500"/>
            <a:ext cx="765175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36" name="Line 36"/>
          <p:cNvSpPr>
            <a:spLocks noChangeShapeType="1"/>
          </p:cNvSpPr>
          <p:nvPr/>
        </p:nvSpPr>
        <p:spPr bwMode="auto">
          <a:xfrm>
            <a:off x="2397125" y="4130675"/>
            <a:ext cx="766763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37" name="Line 37"/>
          <p:cNvSpPr>
            <a:spLocks noChangeShapeType="1"/>
          </p:cNvSpPr>
          <p:nvPr/>
        </p:nvSpPr>
        <p:spPr bwMode="auto">
          <a:xfrm>
            <a:off x="3227388" y="4130675"/>
            <a:ext cx="765175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38" name="Line 38"/>
          <p:cNvSpPr>
            <a:spLocks noChangeShapeType="1"/>
          </p:cNvSpPr>
          <p:nvPr/>
        </p:nvSpPr>
        <p:spPr bwMode="auto">
          <a:xfrm>
            <a:off x="4056063" y="4130675"/>
            <a:ext cx="766762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39" name="Line 39"/>
          <p:cNvSpPr>
            <a:spLocks noChangeShapeType="1"/>
          </p:cNvSpPr>
          <p:nvPr/>
        </p:nvSpPr>
        <p:spPr bwMode="auto">
          <a:xfrm>
            <a:off x="4886325" y="4130675"/>
            <a:ext cx="765175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40" name="Line 40"/>
          <p:cNvSpPr>
            <a:spLocks noChangeShapeType="1"/>
          </p:cNvSpPr>
          <p:nvPr/>
        </p:nvSpPr>
        <p:spPr bwMode="auto">
          <a:xfrm>
            <a:off x="5715000" y="4130675"/>
            <a:ext cx="766763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41" name="Line 41"/>
          <p:cNvSpPr>
            <a:spLocks noChangeShapeType="1"/>
          </p:cNvSpPr>
          <p:nvPr/>
        </p:nvSpPr>
        <p:spPr bwMode="auto">
          <a:xfrm>
            <a:off x="6545263" y="4130675"/>
            <a:ext cx="765175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42" name="Oval 42"/>
          <p:cNvSpPr>
            <a:spLocks noChangeArrowheads="1"/>
          </p:cNvSpPr>
          <p:nvPr/>
        </p:nvSpPr>
        <p:spPr bwMode="auto">
          <a:xfrm>
            <a:off x="1460500" y="4894263"/>
            <a:ext cx="1095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43" name="Oval 43"/>
          <p:cNvSpPr>
            <a:spLocks noChangeArrowheads="1"/>
          </p:cNvSpPr>
          <p:nvPr/>
        </p:nvSpPr>
        <p:spPr bwMode="auto">
          <a:xfrm>
            <a:off x="3119438" y="4894263"/>
            <a:ext cx="109537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44" name="Oval 44"/>
          <p:cNvSpPr>
            <a:spLocks noChangeArrowheads="1"/>
          </p:cNvSpPr>
          <p:nvPr/>
        </p:nvSpPr>
        <p:spPr bwMode="auto">
          <a:xfrm>
            <a:off x="2289175" y="4894263"/>
            <a:ext cx="1095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45" name="Oval 45"/>
          <p:cNvSpPr>
            <a:spLocks noChangeArrowheads="1"/>
          </p:cNvSpPr>
          <p:nvPr/>
        </p:nvSpPr>
        <p:spPr bwMode="auto">
          <a:xfrm>
            <a:off x="3948113" y="4894263"/>
            <a:ext cx="109537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46" name="Oval 46"/>
          <p:cNvSpPr>
            <a:spLocks noChangeArrowheads="1"/>
          </p:cNvSpPr>
          <p:nvPr/>
        </p:nvSpPr>
        <p:spPr bwMode="auto">
          <a:xfrm>
            <a:off x="4778375" y="4894263"/>
            <a:ext cx="1095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47" name="Oval 47"/>
          <p:cNvSpPr>
            <a:spLocks noChangeArrowheads="1"/>
          </p:cNvSpPr>
          <p:nvPr/>
        </p:nvSpPr>
        <p:spPr bwMode="auto">
          <a:xfrm>
            <a:off x="5607050" y="4894263"/>
            <a:ext cx="1095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48" name="Oval 48"/>
          <p:cNvSpPr>
            <a:spLocks noChangeArrowheads="1"/>
          </p:cNvSpPr>
          <p:nvPr/>
        </p:nvSpPr>
        <p:spPr bwMode="auto">
          <a:xfrm>
            <a:off x="6437313" y="4894263"/>
            <a:ext cx="109537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49" name="Oval 49"/>
          <p:cNvSpPr>
            <a:spLocks noChangeArrowheads="1"/>
          </p:cNvSpPr>
          <p:nvPr/>
        </p:nvSpPr>
        <p:spPr bwMode="auto">
          <a:xfrm>
            <a:off x="7265988" y="4894263"/>
            <a:ext cx="109537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50" name="Line 50"/>
          <p:cNvSpPr>
            <a:spLocks noChangeShapeType="1"/>
          </p:cNvSpPr>
          <p:nvPr/>
        </p:nvSpPr>
        <p:spPr bwMode="auto">
          <a:xfrm>
            <a:off x="1570038" y="4957763"/>
            <a:ext cx="765175" cy="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51" name="Line 51"/>
          <p:cNvSpPr>
            <a:spLocks noChangeShapeType="1"/>
          </p:cNvSpPr>
          <p:nvPr/>
        </p:nvSpPr>
        <p:spPr bwMode="auto">
          <a:xfrm>
            <a:off x="2397125" y="4959350"/>
            <a:ext cx="766763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52" name="Line 52"/>
          <p:cNvSpPr>
            <a:spLocks noChangeShapeType="1"/>
          </p:cNvSpPr>
          <p:nvPr/>
        </p:nvSpPr>
        <p:spPr bwMode="auto">
          <a:xfrm>
            <a:off x="3227388" y="4959350"/>
            <a:ext cx="765175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53" name="Line 53"/>
          <p:cNvSpPr>
            <a:spLocks noChangeShapeType="1"/>
          </p:cNvSpPr>
          <p:nvPr/>
        </p:nvSpPr>
        <p:spPr bwMode="auto">
          <a:xfrm>
            <a:off x="4056063" y="4959350"/>
            <a:ext cx="766762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54" name="Line 54"/>
          <p:cNvSpPr>
            <a:spLocks noChangeShapeType="1"/>
          </p:cNvSpPr>
          <p:nvPr/>
        </p:nvSpPr>
        <p:spPr bwMode="auto">
          <a:xfrm>
            <a:off x="4886325" y="4959350"/>
            <a:ext cx="765175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55" name="Line 55"/>
          <p:cNvSpPr>
            <a:spLocks noChangeShapeType="1"/>
          </p:cNvSpPr>
          <p:nvPr/>
        </p:nvSpPr>
        <p:spPr bwMode="auto">
          <a:xfrm>
            <a:off x="5715000" y="4959350"/>
            <a:ext cx="766763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56" name="Line 56"/>
          <p:cNvSpPr>
            <a:spLocks noChangeShapeType="1"/>
          </p:cNvSpPr>
          <p:nvPr/>
        </p:nvSpPr>
        <p:spPr bwMode="auto">
          <a:xfrm>
            <a:off x="6545263" y="4959350"/>
            <a:ext cx="765175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57" name="Oval 57"/>
          <p:cNvSpPr>
            <a:spLocks noChangeArrowheads="1"/>
          </p:cNvSpPr>
          <p:nvPr/>
        </p:nvSpPr>
        <p:spPr bwMode="auto">
          <a:xfrm>
            <a:off x="1460500" y="5722938"/>
            <a:ext cx="1095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58" name="Oval 58"/>
          <p:cNvSpPr>
            <a:spLocks noChangeArrowheads="1"/>
          </p:cNvSpPr>
          <p:nvPr/>
        </p:nvSpPr>
        <p:spPr bwMode="auto">
          <a:xfrm>
            <a:off x="3119438" y="5722938"/>
            <a:ext cx="109537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59" name="Oval 59"/>
          <p:cNvSpPr>
            <a:spLocks noChangeArrowheads="1"/>
          </p:cNvSpPr>
          <p:nvPr/>
        </p:nvSpPr>
        <p:spPr bwMode="auto">
          <a:xfrm>
            <a:off x="2289175" y="5722938"/>
            <a:ext cx="1095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60" name="Oval 60"/>
          <p:cNvSpPr>
            <a:spLocks noChangeArrowheads="1"/>
          </p:cNvSpPr>
          <p:nvPr/>
        </p:nvSpPr>
        <p:spPr bwMode="auto">
          <a:xfrm>
            <a:off x="3948113" y="5722938"/>
            <a:ext cx="109537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61" name="Oval 61"/>
          <p:cNvSpPr>
            <a:spLocks noChangeArrowheads="1"/>
          </p:cNvSpPr>
          <p:nvPr/>
        </p:nvSpPr>
        <p:spPr bwMode="auto">
          <a:xfrm>
            <a:off x="4778375" y="5722938"/>
            <a:ext cx="1095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62" name="Oval 62"/>
          <p:cNvSpPr>
            <a:spLocks noChangeArrowheads="1"/>
          </p:cNvSpPr>
          <p:nvPr/>
        </p:nvSpPr>
        <p:spPr bwMode="auto">
          <a:xfrm>
            <a:off x="5607050" y="5722938"/>
            <a:ext cx="1095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63" name="Oval 63"/>
          <p:cNvSpPr>
            <a:spLocks noChangeArrowheads="1"/>
          </p:cNvSpPr>
          <p:nvPr/>
        </p:nvSpPr>
        <p:spPr bwMode="auto">
          <a:xfrm>
            <a:off x="6437313" y="5722938"/>
            <a:ext cx="109537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64" name="Oval 64"/>
          <p:cNvSpPr>
            <a:spLocks noChangeArrowheads="1"/>
          </p:cNvSpPr>
          <p:nvPr/>
        </p:nvSpPr>
        <p:spPr bwMode="auto">
          <a:xfrm>
            <a:off x="7265988" y="5722938"/>
            <a:ext cx="109537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65" name="Line 65"/>
          <p:cNvSpPr>
            <a:spLocks noChangeShapeType="1"/>
          </p:cNvSpPr>
          <p:nvPr/>
        </p:nvSpPr>
        <p:spPr bwMode="auto">
          <a:xfrm>
            <a:off x="1570038" y="5786438"/>
            <a:ext cx="765175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66" name="Line 66"/>
          <p:cNvSpPr>
            <a:spLocks noChangeShapeType="1"/>
          </p:cNvSpPr>
          <p:nvPr/>
        </p:nvSpPr>
        <p:spPr bwMode="auto">
          <a:xfrm>
            <a:off x="2397125" y="5789613"/>
            <a:ext cx="766763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67" name="Line 67"/>
          <p:cNvSpPr>
            <a:spLocks noChangeShapeType="1"/>
          </p:cNvSpPr>
          <p:nvPr/>
        </p:nvSpPr>
        <p:spPr bwMode="auto">
          <a:xfrm>
            <a:off x="3227388" y="5789613"/>
            <a:ext cx="765175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68" name="Line 68"/>
          <p:cNvSpPr>
            <a:spLocks noChangeShapeType="1"/>
          </p:cNvSpPr>
          <p:nvPr/>
        </p:nvSpPr>
        <p:spPr bwMode="auto">
          <a:xfrm>
            <a:off x="4056063" y="5789613"/>
            <a:ext cx="766762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69" name="Line 69"/>
          <p:cNvSpPr>
            <a:spLocks noChangeShapeType="1"/>
          </p:cNvSpPr>
          <p:nvPr/>
        </p:nvSpPr>
        <p:spPr bwMode="auto">
          <a:xfrm>
            <a:off x="4886325" y="5789613"/>
            <a:ext cx="765175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70" name="Line 70"/>
          <p:cNvSpPr>
            <a:spLocks noChangeShapeType="1"/>
          </p:cNvSpPr>
          <p:nvPr/>
        </p:nvSpPr>
        <p:spPr bwMode="auto">
          <a:xfrm>
            <a:off x="5715000" y="5789613"/>
            <a:ext cx="766763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71" name="Line 71"/>
          <p:cNvSpPr>
            <a:spLocks noChangeShapeType="1"/>
          </p:cNvSpPr>
          <p:nvPr/>
        </p:nvSpPr>
        <p:spPr bwMode="auto">
          <a:xfrm>
            <a:off x="6545263" y="5789613"/>
            <a:ext cx="765175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72" name="Text Box 72"/>
          <p:cNvSpPr txBox="1">
            <a:spLocks noChangeArrowheads="1"/>
          </p:cNvSpPr>
          <p:nvPr/>
        </p:nvSpPr>
        <p:spPr bwMode="auto">
          <a:xfrm>
            <a:off x="1168400" y="4027488"/>
            <a:ext cx="241300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i</a:t>
            </a:r>
          </a:p>
        </p:txBody>
      </p:sp>
      <p:sp>
        <p:nvSpPr>
          <p:cNvPr id="51273" name="Text Box 73"/>
          <p:cNvSpPr txBox="1">
            <a:spLocks noChangeArrowheads="1"/>
          </p:cNvSpPr>
          <p:nvPr/>
        </p:nvSpPr>
        <p:spPr bwMode="auto">
          <a:xfrm>
            <a:off x="4356100" y="4211638"/>
            <a:ext cx="990600" cy="466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</a:tabLst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v(i,j,k)</a:t>
            </a:r>
            <a:r>
              <a:rPr lang="ar-SA" sz="2200">
                <a:solidFill>
                  <a:srgbClr val="000000"/>
                </a:solidFill>
                <a:latin typeface="Comic Sans MS" pitchFamily="66" charset="0"/>
              </a:rPr>
              <a:t>‏</a:t>
            </a:r>
            <a:endParaRPr lang="en-GB" sz="22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1274" name="Rectangle 74"/>
          <p:cNvSpPr>
            <a:spLocks noChangeArrowheads="1"/>
          </p:cNvSpPr>
          <p:nvPr/>
        </p:nvSpPr>
        <p:spPr bwMode="auto">
          <a:xfrm>
            <a:off x="2713038" y="3700463"/>
            <a:ext cx="146050" cy="120650"/>
          </a:xfrm>
          <a:prstGeom prst="rect">
            <a:avLst/>
          </a:prstGeom>
          <a:solidFill>
            <a:srgbClr val="00008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75" name="Line 75"/>
          <p:cNvSpPr>
            <a:spLocks noChangeShapeType="1"/>
          </p:cNvSpPr>
          <p:nvPr/>
        </p:nvSpPr>
        <p:spPr bwMode="auto">
          <a:xfrm>
            <a:off x="2347913" y="3297238"/>
            <a:ext cx="366712" cy="403225"/>
          </a:xfrm>
          <a:prstGeom prst="line">
            <a:avLst/>
          </a:prstGeom>
          <a:noFill/>
          <a:ln w="18360">
            <a:solidFill>
              <a:srgbClr val="000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76" name="Rectangle 76"/>
          <p:cNvSpPr>
            <a:spLocks noChangeArrowheads="1"/>
          </p:cNvSpPr>
          <p:nvPr/>
        </p:nvSpPr>
        <p:spPr bwMode="auto">
          <a:xfrm>
            <a:off x="6030913" y="4529138"/>
            <a:ext cx="144462" cy="120650"/>
          </a:xfrm>
          <a:prstGeom prst="rect">
            <a:avLst/>
          </a:prstGeom>
          <a:solidFill>
            <a:srgbClr val="00008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77" name="Line 77"/>
          <p:cNvSpPr>
            <a:spLocks noChangeShapeType="1"/>
          </p:cNvSpPr>
          <p:nvPr/>
        </p:nvSpPr>
        <p:spPr bwMode="auto">
          <a:xfrm flipV="1">
            <a:off x="5657850" y="4622800"/>
            <a:ext cx="365125" cy="1158875"/>
          </a:xfrm>
          <a:prstGeom prst="line">
            <a:avLst/>
          </a:prstGeom>
          <a:noFill/>
          <a:ln w="18360">
            <a:solidFill>
              <a:srgbClr val="000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graphicFrame>
        <p:nvGraphicFramePr>
          <p:cNvPr id="51278" name="Object 78"/>
          <p:cNvGraphicFramePr>
            <a:graphicFrameLocks noChangeAspect="1"/>
          </p:cNvGraphicFramePr>
          <p:nvPr/>
        </p:nvGraphicFramePr>
        <p:xfrm>
          <a:off x="6207125" y="4400550"/>
          <a:ext cx="339725" cy="298450"/>
        </p:xfrm>
        <a:graphic>
          <a:graphicData uri="http://schemas.openxmlformats.org/presentationml/2006/ole">
            <p:oleObj spid="_x0000_s51278" r:id="rId4" imgW="218880" imgH="202680" progId="">
              <p:embed/>
            </p:oleObj>
          </a:graphicData>
        </a:graphic>
      </p:graphicFrame>
      <p:sp>
        <p:nvSpPr>
          <p:cNvPr id="51279" name="Oval 79"/>
          <p:cNvSpPr>
            <a:spLocks noChangeArrowheads="1"/>
          </p:cNvSpPr>
          <p:nvPr/>
        </p:nvSpPr>
        <p:spPr bwMode="auto">
          <a:xfrm>
            <a:off x="377825" y="4503738"/>
            <a:ext cx="193675" cy="2063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1280" name="Text Box 80"/>
          <p:cNvSpPr txBox="1">
            <a:spLocks noChangeArrowheads="1"/>
          </p:cNvSpPr>
          <p:nvPr/>
        </p:nvSpPr>
        <p:spPr bwMode="auto">
          <a:xfrm>
            <a:off x="279400" y="4819650"/>
            <a:ext cx="29845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51281" name="Line 81"/>
          <p:cNvSpPr>
            <a:spLocks noChangeShapeType="1"/>
          </p:cNvSpPr>
          <p:nvPr/>
        </p:nvSpPr>
        <p:spPr bwMode="auto">
          <a:xfrm flipV="1">
            <a:off x="473075" y="3297238"/>
            <a:ext cx="1022350" cy="132873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82" name="Line 82"/>
          <p:cNvSpPr>
            <a:spLocks noChangeShapeType="1"/>
          </p:cNvSpPr>
          <p:nvPr/>
        </p:nvSpPr>
        <p:spPr bwMode="auto">
          <a:xfrm flipV="1">
            <a:off x="487363" y="4122738"/>
            <a:ext cx="1022350" cy="50323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83" name="Line 83"/>
          <p:cNvSpPr>
            <a:spLocks noChangeShapeType="1"/>
          </p:cNvSpPr>
          <p:nvPr/>
        </p:nvSpPr>
        <p:spPr bwMode="auto">
          <a:xfrm>
            <a:off x="473075" y="4613275"/>
            <a:ext cx="1022350" cy="303213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84" name="Line 84"/>
          <p:cNvSpPr>
            <a:spLocks noChangeShapeType="1"/>
          </p:cNvSpPr>
          <p:nvPr/>
        </p:nvSpPr>
        <p:spPr bwMode="auto">
          <a:xfrm>
            <a:off x="473075" y="4613275"/>
            <a:ext cx="998538" cy="11191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1285" name="Text Box 85"/>
          <p:cNvSpPr txBox="1">
            <a:spLocks noChangeArrowheads="1"/>
          </p:cNvSpPr>
          <p:nvPr/>
        </p:nvSpPr>
        <p:spPr bwMode="auto">
          <a:xfrm>
            <a:off x="763588" y="6229350"/>
            <a:ext cx="5761037" cy="531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</a:pPr>
            <a:r>
              <a:rPr lang="en-GB" sz="2500">
                <a:solidFill>
                  <a:srgbClr val="FF0000"/>
                </a:solidFill>
                <a:latin typeface="Comic Sans MS" pitchFamily="66" charset="0"/>
              </a:rPr>
              <a:t>Gives assignment of jobs to machines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5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  <a:ln/>
        </p:spPr>
        <p:txBody>
          <a:bodyPr lIns="0" tIns="0" rIns="0" bIns="0"/>
          <a:lstStyle/>
          <a:p>
            <a:pPr defTabSz="414338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4000">
                <a:solidFill>
                  <a:srgbClr val="0000FF"/>
                </a:solidFill>
                <a:latin typeface="Comic Sans MS" pitchFamily="66" charset="0"/>
              </a:rPr>
              <a:t>Back to scheduling...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242888" y="1265238"/>
            <a:ext cx="5180012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</a:tabLst>
            </a:pPr>
            <a:r>
              <a:rPr lang="en-GB" sz="2500">
                <a:solidFill>
                  <a:srgbClr val="000000"/>
                </a:solidFill>
                <a:latin typeface="Comic Sans MS" pitchFamily="66" charset="0"/>
              </a:rPr>
              <a:t>J(i,k) : jobs assigned to machine i</a:t>
            </a:r>
          </a:p>
        </p:txBody>
      </p:sp>
      <p:sp>
        <p:nvSpPr>
          <p:cNvPr id="53252" name="Oval 4"/>
          <p:cNvSpPr>
            <a:spLocks noChangeArrowheads="1"/>
          </p:cNvSpPr>
          <p:nvPr/>
        </p:nvSpPr>
        <p:spPr bwMode="auto">
          <a:xfrm>
            <a:off x="1460500" y="3235325"/>
            <a:ext cx="109538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253" name="Oval 5"/>
          <p:cNvSpPr>
            <a:spLocks noChangeArrowheads="1"/>
          </p:cNvSpPr>
          <p:nvPr/>
        </p:nvSpPr>
        <p:spPr bwMode="auto">
          <a:xfrm>
            <a:off x="3119438" y="3235325"/>
            <a:ext cx="109537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254" name="Oval 6"/>
          <p:cNvSpPr>
            <a:spLocks noChangeArrowheads="1"/>
          </p:cNvSpPr>
          <p:nvPr/>
        </p:nvSpPr>
        <p:spPr bwMode="auto">
          <a:xfrm>
            <a:off x="2289175" y="3235325"/>
            <a:ext cx="109538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255" name="Oval 7"/>
          <p:cNvSpPr>
            <a:spLocks noChangeArrowheads="1"/>
          </p:cNvSpPr>
          <p:nvPr/>
        </p:nvSpPr>
        <p:spPr bwMode="auto">
          <a:xfrm>
            <a:off x="3948113" y="3235325"/>
            <a:ext cx="109537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256" name="Oval 8"/>
          <p:cNvSpPr>
            <a:spLocks noChangeArrowheads="1"/>
          </p:cNvSpPr>
          <p:nvPr/>
        </p:nvSpPr>
        <p:spPr bwMode="auto">
          <a:xfrm>
            <a:off x="4778375" y="3235325"/>
            <a:ext cx="109538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257" name="Oval 9"/>
          <p:cNvSpPr>
            <a:spLocks noChangeArrowheads="1"/>
          </p:cNvSpPr>
          <p:nvPr/>
        </p:nvSpPr>
        <p:spPr bwMode="auto">
          <a:xfrm>
            <a:off x="5607050" y="3235325"/>
            <a:ext cx="109538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258" name="Oval 10"/>
          <p:cNvSpPr>
            <a:spLocks noChangeArrowheads="1"/>
          </p:cNvSpPr>
          <p:nvPr/>
        </p:nvSpPr>
        <p:spPr bwMode="auto">
          <a:xfrm>
            <a:off x="6437313" y="3235325"/>
            <a:ext cx="109537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259" name="Oval 11"/>
          <p:cNvSpPr>
            <a:spLocks noChangeArrowheads="1"/>
          </p:cNvSpPr>
          <p:nvPr/>
        </p:nvSpPr>
        <p:spPr bwMode="auto">
          <a:xfrm>
            <a:off x="7265988" y="3235325"/>
            <a:ext cx="109537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1570038" y="3297238"/>
            <a:ext cx="765175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>
            <a:off x="2397125" y="3300413"/>
            <a:ext cx="766763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3227388" y="3300413"/>
            <a:ext cx="765175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4056063" y="3300413"/>
            <a:ext cx="766762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>
            <a:off x="4886325" y="3300413"/>
            <a:ext cx="765175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>
            <a:off x="5715000" y="3300413"/>
            <a:ext cx="766763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>
            <a:off x="6545263" y="3300413"/>
            <a:ext cx="765175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2157413" y="2728913"/>
            <a:ext cx="287337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53268" name="Text Box 20"/>
          <p:cNvSpPr txBox="1">
            <a:spLocks noChangeArrowheads="1"/>
          </p:cNvSpPr>
          <p:nvPr/>
        </p:nvSpPr>
        <p:spPr bwMode="auto">
          <a:xfrm>
            <a:off x="1325563" y="2725738"/>
            <a:ext cx="33337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2986088" y="2728913"/>
            <a:ext cx="33337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3816350" y="2728913"/>
            <a:ext cx="331788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4645025" y="2728913"/>
            <a:ext cx="33337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3272" name="Text Box 24"/>
          <p:cNvSpPr txBox="1">
            <a:spLocks noChangeArrowheads="1"/>
          </p:cNvSpPr>
          <p:nvPr/>
        </p:nvSpPr>
        <p:spPr bwMode="auto">
          <a:xfrm>
            <a:off x="5475288" y="2728913"/>
            <a:ext cx="331787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53273" name="Text Box 25"/>
          <p:cNvSpPr txBox="1">
            <a:spLocks noChangeArrowheads="1"/>
          </p:cNvSpPr>
          <p:nvPr/>
        </p:nvSpPr>
        <p:spPr bwMode="auto">
          <a:xfrm>
            <a:off x="6303963" y="2728913"/>
            <a:ext cx="33337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53274" name="Text Box 26"/>
          <p:cNvSpPr txBox="1">
            <a:spLocks noChangeArrowheads="1"/>
          </p:cNvSpPr>
          <p:nvPr/>
        </p:nvSpPr>
        <p:spPr bwMode="auto">
          <a:xfrm>
            <a:off x="7134225" y="2728913"/>
            <a:ext cx="331788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53275" name="Oval 27"/>
          <p:cNvSpPr>
            <a:spLocks noChangeArrowheads="1"/>
          </p:cNvSpPr>
          <p:nvPr/>
        </p:nvSpPr>
        <p:spPr bwMode="auto">
          <a:xfrm>
            <a:off x="1460500" y="4064000"/>
            <a:ext cx="109538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276" name="Oval 28"/>
          <p:cNvSpPr>
            <a:spLocks noChangeArrowheads="1"/>
          </p:cNvSpPr>
          <p:nvPr/>
        </p:nvSpPr>
        <p:spPr bwMode="auto">
          <a:xfrm>
            <a:off x="3119438" y="4064000"/>
            <a:ext cx="109537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277" name="Oval 29"/>
          <p:cNvSpPr>
            <a:spLocks noChangeArrowheads="1"/>
          </p:cNvSpPr>
          <p:nvPr/>
        </p:nvSpPr>
        <p:spPr bwMode="auto">
          <a:xfrm>
            <a:off x="2289175" y="4064000"/>
            <a:ext cx="109538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278" name="Oval 30"/>
          <p:cNvSpPr>
            <a:spLocks noChangeArrowheads="1"/>
          </p:cNvSpPr>
          <p:nvPr/>
        </p:nvSpPr>
        <p:spPr bwMode="auto">
          <a:xfrm>
            <a:off x="3948113" y="4064000"/>
            <a:ext cx="109537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279" name="Oval 31"/>
          <p:cNvSpPr>
            <a:spLocks noChangeArrowheads="1"/>
          </p:cNvSpPr>
          <p:nvPr/>
        </p:nvSpPr>
        <p:spPr bwMode="auto">
          <a:xfrm>
            <a:off x="4778375" y="4064000"/>
            <a:ext cx="109538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280" name="Oval 32"/>
          <p:cNvSpPr>
            <a:spLocks noChangeArrowheads="1"/>
          </p:cNvSpPr>
          <p:nvPr/>
        </p:nvSpPr>
        <p:spPr bwMode="auto">
          <a:xfrm>
            <a:off x="5607050" y="4064000"/>
            <a:ext cx="109538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281" name="Oval 33"/>
          <p:cNvSpPr>
            <a:spLocks noChangeArrowheads="1"/>
          </p:cNvSpPr>
          <p:nvPr/>
        </p:nvSpPr>
        <p:spPr bwMode="auto">
          <a:xfrm>
            <a:off x="6437313" y="4064000"/>
            <a:ext cx="109537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282" name="Oval 34"/>
          <p:cNvSpPr>
            <a:spLocks noChangeArrowheads="1"/>
          </p:cNvSpPr>
          <p:nvPr/>
        </p:nvSpPr>
        <p:spPr bwMode="auto">
          <a:xfrm>
            <a:off x="7265988" y="4064000"/>
            <a:ext cx="109537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283" name="Line 35"/>
          <p:cNvSpPr>
            <a:spLocks noChangeShapeType="1"/>
          </p:cNvSpPr>
          <p:nvPr/>
        </p:nvSpPr>
        <p:spPr bwMode="auto">
          <a:xfrm>
            <a:off x="1570038" y="4127500"/>
            <a:ext cx="765175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284" name="Line 36"/>
          <p:cNvSpPr>
            <a:spLocks noChangeShapeType="1"/>
          </p:cNvSpPr>
          <p:nvPr/>
        </p:nvSpPr>
        <p:spPr bwMode="auto">
          <a:xfrm>
            <a:off x="2397125" y="4130675"/>
            <a:ext cx="766763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285" name="Line 37"/>
          <p:cNvSpPr>
            <a:spLocks noChangeShapeType="1"/>
          </p:cNvSpPr>
          <p:nvPr/>
        </p:nvSpPr>
        <p:spPr bwMode="auto">
          <a:xfrm>
            <a:off x="3227388" y="4130675"/>
            <a:ext cx="765175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286" name="Line 38"/>
          <p:cNvSpPr>
            <a:spLocks noChangeShapeType="1"/>
          </p:cNvSpPr>
          <p:nvPr/>
        </p:nvSpPr>
        <p:spPr bwMode="auto">
          <a:xfrm>
            <a:off x="4056063" y="4130675"/>
            <a:ext cx="766762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287" name="Line 39"/>
          <p:cNvSpPr>
            <a:spLocks noChangeShapeType="1"/>
          </p:cNvSpPr>
          <p:nvPr/>
        </p:nvSpPr>
        <p:spPr bwMode="auto">
          <a:xfrm>
            <a:off x="4886325" y="4130675"/>
            <a:ext cx="765175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288" name="Line 40"/>
          <p:cNvSpPr>
            <a:spLocks noChangeShapeType="1"/>
          </p:cNvSpPr>
          <p:nvPr/>
        </p:nvSpPr>
        <p:spPr bwMode="auto">
          <a:xfrm>
            <a:off x="5715000" y="4130675"/>
            <a:ext cx="766763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289" name="Line 41"/>
          <p:cNvSpPr>
            <a:spLocks noChangeShapeType="1"/>
          </p:cNvSpPr>
          <p:nvPr/>
        </p:nvSpPr>
        <p:spPr bwMode="auto">
          <a:xfrm>
            <a:off x="6545263" y="4130675"/>
            <a:ext cx="765175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290" name="Oval 42"/>
          <p:cNvSpPr>
            <a:spLocks noChangeArrowheads="1"/>
          </p:cNvSpPr>
          <p:nvPr/>
        </p:nvSpPr>
        <p:spPr bwMode="auto">
          <a:xfrm>
            <a:off x="1460500" y="4894263"/>
            <a:ext cx="1095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291" name="Oval 43"/>
          <p:cNvSpPr>
            <a:spLocks noChangeArrowheads="1"/>
          </p:cNvSpPr>
          <p:nvPr/>
        </p:nvSpPr>
        <p:spPr bwMode="auto">
          <a:xfrm>
            <a:off x="3119438" y="4894263"/>
            <a:ext cx="109537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292" name="Oval 44"/>
          <p:cNvSpPr>
            <a:spLocks noChangeArrowheads="1"/>
          </p:cNvSpPr>
          <p:nvPr/>
        </p:nvSpPr>
        <p:spPr bwMode="auto">
          <a:xfrm>
            <a:off x="2289175" y="4894263"/>
            <a:ext cx="1095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293" name="Oval 45"/>
          <p:cNvSpPr>
            <a:spLocks noChangeArrowheads="1"/>
          </p:cNvSpPr>
          <p:nvPr/>
        </p:nvSpPr>
        <p:spPr bwMode="auto">
          <a:xfrm>
            <a:off x="3948113" y="4894263"/>
            <a:ext cx="109537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294" name="Oval 46"/>
          <p:cNvSpPr>
            <a:spLocks noChangeArrowheads="1"/>
          </p:cNvSpPr>
          <p:nvPr/>
        </p:nvSpPr>
        <p:spPr bwMode="auto">
          <a:xfrm>
            <a:off x="4778375" y="4894263"/>
            <a:ext cx="1095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295" name="Oval 47"/>
          <p:cNvSpPr>
            <a:spLocks noChangeArrowheads="1"/>
          </p:cNvSpPr>
          <p:nvPr/>
        </p:nvSpPr>
        <p:spPr bwMode="auto">
          <a:xfrm>
            <a:off x="5607050" y="4894263"/>
            <a:ext cx="1095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296" name="Oval 48"/>
          <p:cNvSpPr>
            <a:spLocks noChangeArrowheads="1"/>
          </p:cNvSpPr>
          <p:nvPr/>
        </p:nvSpPr>
        <p:spPr bwMode="auto">
          <a:xfrm>
            <a:off x="6437313" y="4894263"/>
            <a:ext cx="109537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297" name="Oval 49"/>
          <p:cNvSpPr>
            <a:spLocks noChangeArrowheads="1"/>
          </p:cNvSpPr>
          <p:nvPr/>
        </p:nvSpPr>
        <p:spPr bwMode="auto">
          <a:xfrm>
            <a:off x="7265988" y="4894263"/>
            <a:ext cx="109537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298" name="Line 50"/>
          <p:cNvSpPr>
            <a:spLocks noChangeShapeType="1"/>
          </p:cNvSpPr>
          <p:nvPr/>
        </p:nvSpPr>
        <p:spPr bwMode="auto">
          <a:xfrm>
            <a:off x="1570038" y="4957763"/>
            <a:ext cx="765175" cy="0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299" name="Line 51"/>
          <p:cNvSpPr>
            <a:spLocks noChangeShapeType="1"/>
          </p:cNvSpPr>
          <p:nvPr/>
        </p:nvSpPr>
        <p:spPr bwMode="auto">
          <a:xfrm>
            <a:off x="2397125" y="4959350"/>
            <a:ext cx="766763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300" name="Line 52"/>
          <p:cNvSpPr>
            <a:spLocks noChangeShapeType="1"/>
          </p:cNvSpPr>
          <p:nvPr/>
        </p:nvSpPr>
        <p:spPr bwMode="auto">
          <a:xfrm>
            <a:off x="3227388" y="4959350"/>
            <a:ext cx="765175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301" name="Line 53"/>
          <p:cNvSpPr>
            <a:spLocks noChangeShapeType="1"/>
          </p:cNvSpPr>
          <p:nvPr/>
        </p:nvSpPr>
        <p:spPr bwMode="auto">
          <a:xfrm>
            <a:off x="4056063" y="4959350"/>
            <a:ext cx="766762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302" name="Line 54"/>
          <p:cNvSpPr>
            <a:spLocks noChangeShapeType="1"/>
          </p:cNvSpPr>
          <p:nvPr/>
        </p:nvSpPr>
        <p:spPr bwMode="auto">
          <a:xfrm>
            <a:off x="4886325" y="4959350"/>
            <a:ext cx="765175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303" name="Line 55"/>
          <p:cNvSpPr>
            <a:spLocks noChangeShapeType="1"/>
          </p:cNvSpPr>
          <p:nvPr/>
        </p:nvSpPr>
        <p:spPr bwMode="auto">
          <a:xfrm>
            <a:off x="5715000" y="4959350"/>
            <a:ext cx="766763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304" name="Line 56"/>
          <p:cNvSpPr>
            <a:spLocks noChangeShapeType="1"/>
          </p:cNvSpPr>
          <p:nvPr/>
        </p:nvSpPr>
        <p:spPr bwMode="auto">
          <a:xfrm>
            <a:off x="6545263" y="4959350"/>
            <a:ext cx="765175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305" name="Oval 57"/>
          <p:cNvSpPr>
            <a:spLocks noChangeArrowheads="1"/>
          </p:cNvSpPr>
          <p:nvPr/>
        </p:nvSpPr>
        <p:spPr bwMode="auto">
          <a:xfrm>
            <a:off x="1460500" y="5722938"/>
            <a:ext cx="1095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306" name="Oval 58"/>
          <p:cNvSpPr>
            <a:spLocks noChangeArrowheads="1"/>
          </p:cNvSpPr>
          <p:nvPr/>
        </p:nvSpPr>
        <p:spPr bwMode="auto">
          <a:xfrm>
            <a:off x="3119438" y="5722938"/>
            <a:ext cx="109537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307" name="Oval 59"/>
          <p:cNvSpPr>
            <a:spLocks noChangeArrowheads="1"/>
          </p:cNvSpPr>
          <p:nvPr/>
        </p:nvSpPr>
        <p:spPr bwMode="auto">
          <a:xfrm>
            <a:off x="2289175" y="5722938"/>
            <a:ext cx="1095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308" name="Oval 60"/>
          <p:cNvSpPr>
            <a:spLocks noChangeArrowheads="1"/>
          </p:cNvSpPr>
          <p:nvPr/>
        </p:nvSpPr>
        <p:spPr bwMode="auto">
          <a:xfrm>
            <a:off x="3948113" y="5722938"/>
            <a:ext cx="109537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309" name="Oval 61"/>
          <p:cNvSpPr>
            <a:spLocks noChangeArrowheads="1"/>
          </p:cNvSpPr>
          <p:nvPr/>
        </p:nvSpPr>
        <p:spPr bwMode="auto">
          <a:xfrm>
            <a:off x="4778375" y="5722938"/>
            <a:ext cx="1095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310" name="Oval 62"/>
          <p:cNvSpPr>
            <a:spLocks noChangeArrowheads="1"/>
          </p:cNvSpPr>
          <p:nvPr/>
        </p:nvSpPr>
        <p:spPr bwMode="auto">
          <a:xfrm>
            <a:off x="5607050" y="5722938"/>
            <a:ext cx="109538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311" name="Oval 63"/>
          <p:cNvSpPr>
            <a:spLocks noChangeArrowheads="1"/>
          </p:cNvSpPr>
          <p:nvPr/>
        </p:nvSpPr>
        <p:spPr bwMode="auto">
          <a:xfrm>
            <a:off x="6437313" y="5722938"/>
            <a:ext cx="109537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312" name="Oval 64"/>
          <p:cNvSpPr>
            <a:spLocks noChangeArrowheads="1"/>
          </p:cNvSpPr>
          <p:nvPr/>
        </p:nvSpPr>
        <p:spPr bwMode="auto">
          <a:xfrm>
            <a:off x="7265988" y="5722938"/>
            <a:ext cx="109537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313" name="Line 65"/>
          <p:cNvSpPr>
            <a:spLocks noChangeShapeType="1"/>
          </p:cNvSpPr>
          <p:nvPr/>
        </p:nvSpPr>
        <p:spPr bwMode="auto">
          <a:xfrm>
            <a:off x="1570038" y="5786438"/>
            <a:ext cx="765175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314" name="Line 66"/>
          <p:cNvSpPr>
            <a:spLocks noChangeShapeType="1"/>
          </p:cNvSpPr>
          <p:nvPr/>
        </p:nvSpPr>
        <p:spPr bwMode="auto">
          <a:xfrm>
            <a:off x="2397125" y="5789613"/>
            <a:ext cx="766763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315" name="Line 67"/>
          <p:cNvSpPr>
            <a:spLocks noChangeShapeType="1"/>
          </p:cNvSpPr>
          <p:nvPr/>
        </p:nvSpPr>
        <p:spPr bwMode="auto">
          <a:xfrm>
            <a:off x="3227388" y="5789613"/>
            <a:ext cx="765175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316" name="Line 68"/>
          <p:cNvSpPr>
            <a:spLocks noChangeShapeType="1"/>
          </p:cNvSpPr>
          <p:nvPr/>
        </p:nvSpPr>
        <p:spPr bwMode="auto">
          <a:xfrm>
            <a:off x="4056063" y="5789613"/>
            <a:ext cx="766762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317" name="Line 69"/>
          <p:cNvSpPr>
            <a:spLocks noChangeShapeType="1"/>
          </p:cNvSpPr>
          <p:nvPr/>
        </p:nvSpPr>
        <p:spPr bwMode="auto">
          <a:xfrm>
            <a:off x="4886325" y="5789613"/>
            <a:ext cx="765175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318" name="Line 70"/>
          <p:cNvSpPr>
            <a:spLocks noChangeShapeType="1"/>
          </p:cNvSpPr>
          <p:nvPr/>
        </p:nvSpPr>
        <p:spPr bwMode="auto">
          <a:xfrm>
            <a:off x="5715000" y="5789613"/>
            <a:ext cx="766763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319" name="Line 71"/>
          <p:cNvSpPr>
            <a:spLocks noChangeShapeType="1"/>
          </p:cNvSpPr>
          <p:nvPr/>
        </p:nvSpPr>
        <p:spPr bwMode="auto">
          <a:xfrm>
            <a:off x="6545263" y="5789613"/>
            <a:ext cx="765175" cy="158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320" name="Text Box 72"/>
          <p:cNvSpPr txBox="1">
            <a:spLocks noChangeArrowheads="1"/>
          </p:cNvSpPr>
          <p:nvPr/>
        </p:nvSpPr>
        <p:spPr bwMode="auto">
          <a:xfrm>
            <a:off x="1168400" y="4027488"/>
            <a:ext cx="241300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i</a:t>
            </a:r>
          </a:p>
        </p:txBody>
      </p:sp>
      <p:sp>
        <p:nvSpPr>
          <p:cNvPr id="53321" name="Text Box 73"/>
          <p:cNvSpPr txBox="1">
            <a:spLocks noChangeArrowheads="1"/>
          </p:cNvSpPr>
          <p:nvPr/>
        </p:nvSpPr>
        <p:spPr bwMode="auto">
          <a:xfrm>
            <a:off x="4356100" y="4211638"/>
            <a:ext cx="990600" cy="466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</a:tabLst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v(i,j,k)</a:t>
            </a:r>
            <a:r>
              <a:rPr lang="ar-SA" sz="2200">
                <a:solidFill>
                  <a:srgbClr val="000000"/>
                </a:solidFill>
                <a:latin typeface="Comic Sans MS" pitchFamily="66" charset="0"/>
              </a:rPr>
              <a:t>‏</a:t>
            </a:r>
            <a:endParaRPr lang="en-GB" sz="22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3322" name="Rectangle 74"/>
          <p:cNvSpPr>
            <a:spLocks noChangeArrowheads="1"/>
          </p:cNvSpPr>
          <p:nvPr/>
        </p:nvSpPr>
        <p:spPr bwMode="auto">
          <a:xfrm>
            <a:off x="2713038" y="3700463"/>
            <a:ext cx="146050" cy="120650"/>
          </a:xfrm>
          <a:prstGeom prst="rect">
            <a:avLst/>
          </a:prstGeom>
          <a:solidFill>
            <a:srgbClr val="00008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323" name="Line 75"/>
          <p:cNvSpPr>
            <a:spLocks noChangeShapeType="1"/>
          </p:cNvSpPr>
          <p:nvPr/>
        </p:nvSpPr>
        <p:spPr bwMode="auto">
          <a:xfrm>
            <a:off x="2347913" y="3297238"/>
            <a:ext cx="366712" cy="403225"/>
          </a:xfrm>
          <a:prstGeom prst="line">
            <a:avLst/>
          </a:prstGeom>
          <a:noFill/>
          <a:ln w="18360">
            <a:solidFill>
              <a:srgbClr val="000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324" name="Rectangle 76"/>
          <p:cNvSpPr>
            <a:spLocks noChangeArrowheads="1"/>
          </p:cNvSpPr>
          <p:nvPr/>
        </p:nvSpPr>
        <p:spPr bwMode="auto">
          <a:xfrm>
            <a:off x="6030913" y="4529138"/>
            <a:ext cx="144462" cy="120650"/>
          </a:xfrm>
          <a:prstGeom prst="rect">
            <a:avLst/>
          </a:prstGeom>
          <a:solidFill>
            <a:srgbClr val="00008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325" name="Line 77"/>
          <p:cNvSpPr>
            <a:spLocks noChangeShapeType="1"/>
          </p:cNvSpPr>
          <p:nvPr/>
        </p:nvSpPr>
        <p:spPr bwMode="auto">
          <a:xfrm flipV="1">
            <a:off x="5657850" y="4622800"/>
            <a:ext cx="365125" cy="1158875"/>
          </a:xfrm>
          <a:prstGeom prst="line">
            <a:avLst/>
          </a:prstGeom>
          <a:noFill/>
          <a:ln w="18360">
            <a:solidFill>
              <a:srgbClr val="000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graphicFrame>
        <p:nvGraphicFramePr>
          <p:cNvPr id="53326" name="Object 78"/>
          <p:cNvGraphicFramePr>
            <a:graphicFrameLocks noChangeAspect="1"/>
          </p:cNvGraphicFramePr>
          <p:nvPr/>
        </p:nvGraphicFramePr>
        <p:xfrm>
          <a:off x="6207125" y="4400550"/>
          <a:ext cx="339725" cy="298450"/>
        </p:xfrm>
        <a:graphic>
          <a:graphicData uri="http://schemas.openxmlformats.org/presentationml/2006/ole">
            <p:oleObj spid="_x0000_s53326" r:id="rId4" imgW="218880" imgH="202680" progId="">
              <p:embed/>
            </p:oleObj>
          </a:graphicData>
        </a:graphic>
      </p:graphicFrame>
      <p:sp>
        <p:nvSpPr>
          <p:cNvPr id="53327" name="Oval 79"/>
          <p:cNvSpPr>
            <a:spLocks noChangeArrowheads="1"/>
          </p:cNvSpPr>
          <p:nvPr/>
        </p:nvSpPr>
        <p:spPr bwMode="auto">
          <a:xfrm>
            <a:off x="377825" y="4503738"/>
            <a:ext cx="193675" cy="2063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3328" name="Text Box 80"/>
          <p:cNvSpPr txBox="1">
            <a:spLocks noChangeArrowheads="1"/>
          </p:cNvSpPr>
          <p:nvPr/>
        </p:nvSpPr>
        <p:spPr bwMode="auto">
          <a:xfrm>
            <a:off x="279400" y="4819650"/>
            <a:ext cx="29845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s</a:t>
            </a:r>
          </a:p>
        </p:txBody>
      </p:sp>
      <p:sp>
        <p:nvSpPr>
          <p:cNvPr id="53329" name="Line 81"/>
          <p:cNvSpPr>
            <a:spLocks noChangeShapeType="1"/>
          </p:cNvSpPr>
          <p:nvPr/>
        </p:nvSpPr>
        <p:spPr bwMode="auto">
          <a:xfrm flipV="1">
            <a:off x="473075" y="3297238"/>
            <a:ext cx="1022350" cy="132873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330" name="Line 82"/>
          <p:cNvSpPr>
            <a:spLocks noChangeShapeType="1"/>
          </p:cNvSpPr>
          <p:nvPr/>
        </p:nvSpPr>
        <p:spPr bwMode="auto">
          <a:xfrm flipV="1">
            <a:off x="487363" y="4122738"/>
            <a:ext cx="1022350" cy="503237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331" name="Line 83"/>
          <p:cNvSpPr>
            <a:spLocks noChangeShapeType="1"/>
          </p:cNvSpPr>
          <p:nvPr/>
        </p:nvSpPr>
        <p:spPr bwMode="auto">
          <a:xfrm>
            <a:off x="473075" y="4613275"/>
            <a:ext cx="1022350" cy="303213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332" name="Line 84"/>
          <p:cNvSpPr>
            <a:spLocks noChangeShapeType="1"/>
          </p:cNvSpPr>
          <p:nvPr/>
        </p:nvSpPr>
        <p:spPr bwMode="auto">
          <a:xfrm>
            <a:off x="473075" y="4613275"/>
            <a:ext cx="998538" cy="11191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3333" name="Text Box 85"/>
          <p:cNvSpPr txBox="1">
            <a:spLocks noChangeArrowheads="1"/>
          </p:cNvSpPr>
          <p:nvPr/>
        </p:nvSpPr>
        <p:spPr bwMode="auto">
          <a:xfrm>
            <a:off x="774700" y="2178050"/>
            <a:ext cx="5924550" cy="466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</a:tabLst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Can we complete J(i,k) on class k slots in I ?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5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  <a:ln/>
        </p:spPr>
        <p:txBody>
          <a:bodyPr lIns="0" tIns="0" rIns="0" bIns="0"/>
          <a:lstStyle/>
          <a:p>
            <a:pPr defTabSz="414338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4000">
                <a:solidFill>
                  <a:srgbClr val="0000FF"/>
                </a:solidFill>
                <a:latin typeface="Comic Sans MS" pitchFamily="66" charset="0"/>
              </a:rPr>
              <a:t>Building the Schedule</a:t>
            </a:r>
          </a:p>
        </p:txBody>
      </p:sp>
      <p:sp>
        <p:nvSpPr>
          <p:cNvPr id="55299" name="Oval 3"/>
          <p:cNvSpPr>
            <a:spLocks noChangeArrowheads="1"/>
          </p:cNvSpPr>
          <p:nvPr/>
        </p:nvSpPr>
        <p:spPr bwMode="auto">
          <a:xfrm>
            <a:off x="1381125" y="1450975"/>
            <a:ext cx="109538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5300" name="Oval 4"/>
          <p:cNvSpPr>
            <a:spLocks noChangeArrowheads="1"/>
          </p:cNvSpPr>
          <p:nvPr/>
        </p:nvSpPr>
        <p:spPr bwMode="auto">
          <a:xfrm>
            <a:off x="3040063" y="1450975"/>
            <a:ext cx="109537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5301" name="Oval 5"/>
          <p:cNvSpPr>
            <a:spLocks noChangeArrowheads="1"/>
          </p:cNvSpPr>
          <p:nvPr/>
        </p:nvSpPr>
        <p:spPr bwMode="auto">
          <a:xfrm>
            <a:off x="2209800" y="1450975"/>
            <a:ext cx="109538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3868738" y="1450975"/>
            <a:ext cx="109537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5303" name="Oval 7"/>
          <p:cNvSpPr>
            <a:spLocks noChangeArrowheads="1"/>
          </p:cNvSpPr>
          <p:nvPr/>
        </p:nvSpPr>
        <p:spPr bwMode="auto">
          <a:xfrm>
            <a:off x="4699000" y="1450975"/>
            <a:ext cx="109538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5527675" y="1450975"/>
            <a:ext cx="109538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5305" name="Oval 9"/>
          <p:cNvSpPr>
            <a:spLocks noChangeArrowheads="1"/>
          </p:cNvSpPr>
          <p:nvPr/>
        </p:nvSpPr>
        <p:spPr bwMode="auto">
          <a:xfrm>
            <a:off x="6357938" y="1450975"/>
            <a:ext cx="109537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5306" name="Oval 10"/>
          <p:cNvSpPr>
            <a:spLocks noChangeArrowheads="1"/>
          </p:cNvSpPr>
          <p:nvPr/>
        </p:nvSpPr>
        <p:spPr bwMode="auto">
          <a:xfrm>
            <a:off x="7186613" y="1450975"/>
            <a:ext cx="109537" cy="1095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1492250" y="1514475"/>
            <a:ext cx="765175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2319338" y="1517650"/>
            <a:ext cx="766762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3149600" y="1517650"/>
            <a:ext cx="765175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>
            <a:off x="3978275" y="1517650"/>
            <a:ext cx="766763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4808538" y="1517650"/>
            <a:ext cx="765175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5312" name="Line 16"/>
          <p:cNvSpPr>
            <a:spLocks noChangeShapeType="1"/>
          </p:cNvSpPr>
          <p:nvPr/>
        </p:nvSpPr>
        <p:spPr bwMode="auto">
          <a:xfrm>
            <a:off x="5637213" y="1517650"/>
            <a:ext cx="766762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5313" name="Line 17"/>
          <p:cNvSpPr>
            <a:spLocks noChangeShapeType="1"/>
          </p:cNvSpPr>
          <p:nvPr/>
        </p:nvSpPr>
        <p:spPr bwMode="auto">
          <a:xfrm>
            <a:off x="6467475" y="1517650"/>
            <a:ext cx="765175" cy="1588"/>
          </a:xfrm>
          <a:prstGeom prst="line">
            <a:avLst/>
          </a:prstGeom>
          <a:noFill/>
          <a:ln w="18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5314" name="Line 18"/>
          <p:cNvSpPr>
            <a:spLocks noChangeShapeType="1"/>
          </p:cNvSpPr>
          <p:nvPr/>
        </p:nvSpPr>
        <p:spPr bwMode="auto">
          <a:xfrm flipH="1" flipV="1">
            <a:off x="3398838" y="1558925"/>
            <a:ext cx="384175" cy="4841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55315" name="Text Box 19"/>
          <p:cNvSpPr txBox="1">
            <a:spLocks noChangeArrowheads="1"/>
          </p:cNvSpPr>
          <p:nvPr/>
        </p:nvSpPr>
        <p:spPr bwMode="auto">
          <a:xfrm>
            <a:off x="3343274" y="2054225"/>
            <a:ext cx="3743325" cy="854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</a:tabLst>
            </a:pPr>
            <a:r>
              <a:rPr lang="en-GB" sz="2200" dirty="0">
                <a:solidFill>
                  <a:srgbClr val="000000"/>
                </a:solidFill>
                <a:latin typeface="Comic Sans MS" pitchFamily="66" charset="0"/>
              </a:rPr>
              <a:t>Flow increases by at most</a:t>
            </a: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</a:tabLst>
            </a:pPr>
            <a:r>
              <a:rPr lang="en-GB" sz="2200" dirty="0">
                <a:solidFill>
                  <a:srgbClr val="000000"/>
                </a:solidFill>
                <a:latin typeface="Comic Sans MS" pitchFamily="66" charset="0"/>
              </a:rPr>
              <a:t>   max processing </a:t>
            </a:r>
            <a:r>
              <a:rPr lang="en-GB" sz="2200" dirty="0" smtClean="0">
                <a:solidFill>
                  <a:srgbClr val="000000"/>
                </a:solidFill>
                <a:latin typeface="Comic Sans MS" pitchFamily="66" charset="0"/>
              </a:rPr>
              <a:t>time = 2</a:t>
            </a:r>
            <a:r>
              <a:rPr lang="en-GB" sz="2200" baseline="30000" dirty="0" smtClean="0">
                <a:solidFill>
                  <a:srgbClr val="000000"/>
                </a:solidFill>
                <a:latin typeface="Comic Sans MS" pitchFamily="66" charset="0"/>
              </a:rPr>
              <a:t>k</a:t>
            </a:r>
            <a:r>
              <a:rPr lang="en-GB" sz="2200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endParaRPr lang="en-GB" sz="22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5316" name="Text Box 20"/>
          <p:cNvSpPr txBox="1">
            <a:spLocks noChangeArrowheads="1"/>
          </p:cNvSpPr>
          <p:nvPr/>
        </p:nvSpPr>
        <p:spPr bwMode="auto">
          <a:xfrm>
            <a:off x="617538" y="3041650"/>
            <a:ext cx="7993062" cy="2139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2500" dirty="0">
                <a:solidFill>
                  <a:srgbClr val="FF0000"/>
                </a:solidFill>
                <a:latin typeface="Comic Sans MS" pitchFamily="66" charset="0"/>
              </a:rPr>
              <a:t>So all but at most 2 jobs in J(</a:t>
            </a:r>
            <a:r>
              <a:rPr lang="en-GB" sz="2500" dirty="0" err="1">
                <a:solidFill>
                  <a:srgbClr val="FF0000"/>
                </a:solidFill>
                <a:latin typeface="Comic Sans MS" pitchFamily="66" charset="0"/>
              </a:rPr>
              <a:t>i,k</a:t>
            </a:r>
            <a:r>
              <a:rPr lang="en-GB" sz="2500" dirty="0">
                <a:solidFill>
                  <a:srgbClr val="FF0000"/>
                </a:solidFill>
                <a:latin typeface="Comic Sans MS" pitchFamily="66" charset="0"/>
              </a:rPr>
              <a:t>) can be packed</a:t>
            </a: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2500" dirty="0">
                <a:solidFill>
                  <a:srgbClr val="FF0000"/>
                </a:solidFill>
                <a:latin typeface="Comic Sans MS" pitchFamily="66" charset="0"/>
              </a:rPr>
              <a:t>  into these </a:t>
            </a:r>
            <a:r>
              <a:rPr lang="en-GB" sz="2500" dirty="0" smtClean="0">
                <a:solidFill>
                  <a:srgbClr val="FF0000"/>
                </a:solidFill>
                <a:latin typeface="Comic Sans MS" pitchFamily="66" charset="0"/>
              </a:rPr>
              <a:t>slots</a:t>
            </a: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2500" dirty="0" smtClean="0">
                <a:latin typeface="Comic Sans MS" pitchFamily="66" charset="0"/>
              </a:rPr>
              <a:t>Extra slots are created at the end to accommodate</a:t>
            </a: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2500" dirty="0" smtClean="0">
                <a:latin typeface="Comic Sans MS" pitchFamily="66" charset="0"/>
              </a:rPr>
              <a:t> this </a:t>
            </a:r>
            <a:r>
              <a:rPr lang="en-GB" sz="2500" dirty="0" err="1" smtClean="0">
                <a:latin typeface="Comic Sans MS" pitchFamily="66" charset="0"/>
              </a:rPr>
              <a:t>spillover</a:t>
            </a:r>
            <a:endParaRPr lang="en-GB" sz="2500" dirty="0" smtClean="0">
              <a:latin typeface="Comic Sans MS" pitchFamily="66" charset="0"/>
            </a:endParaRP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endParaRPr lang="en-GB" sz="25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55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55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55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55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  <a:ln/>
        </p:spPr>
        <p:txBody>
          <a:bodyPr lIns="0" tIns="0" rIns="0" bIns="0"/>
          <a:lstStyle/>
          <a:p>
            <a:pPr defTabSz="414338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4000">
                <a:solidFill>
                  <a:srgbClr val="0000FF"/>
                </a:solidFill>
                <a:latin typeface="Comic Sans MS" pitchFamily="66" charset="0"/>
              </a:rPr>
              <a:t>Increase in Flow-time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979488" y="1404938"/>
            <a:ext cx="5072062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</a:tabLst>
            </a:pPr>
            <a:r>
              <a:rPr lang="en-GB" sz="2500" dirty="0">
                <a:solidFill>
                  <a:srgbClr val="000000"/>
                </a:solidFill>
                <a:latin typeface="Comic Sans MS" pitchFamily="66" charset="0"/>
              </a:rPr>
              <a:t>How well does </a:t>
            </a: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</a:tabLst>
            </a:pPr>
            <a:endParaRPr lang="en-GB" sz="2500" dirty="0">
              <a:solidFill>
                <a:srgbClr val="000000"/>
              </a:solidFill>
              <a:latin typeface="Comic Sans MS" pitchFamily="66" charset="0"/>
            </a:endParaRP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</a:tabLst>
            </a:pPr>
            <a:r>
              <a:rPr lang="en-GB" sz="2500" dirty="0">
                <a:solidFill>
                  <a:srgbClr val="000000"/>
                </a:solidFill>
                <a:latin typeface="Comic Sans MS" pitchFamily="66" charset="0"/>
              </a:rPr>
              <a:t>      capture the flow-time of j ? </a:t>
            </a:r>
          </a:p>
        </p:txBody>
      </p:sp>
      <p:sp>
        <p:nvSpPr>
          <p:cNvPr id="61445" name="Freeform 5"/>
          <p:cNvSpPr>
            <a:spLocks noChangeArrowheads="1"/>
          </p:cNvSpPr>
          <p:nvPr/>
        </p:nvSpPr>
        <p:spPr bwMode="auto">
          <a:xfrm>
            <a:off x="661988" y="3938588"/>
            <a:ext cx="67452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652" y="0"/>
              </a:cxn>
            </a:cxnLst>
            <a:rect l="0" t="0" r="r" b="b"/>
            <a:pathLst>
              <a:path w="20653" h="1">
                <a:moveTo>
                  <a:pt x="0" y="0"/>
                </a:moveTo>
                <a:lnTo>
                  <a:pt x="20652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61446" name="Freeform 6"/>
          <p:cNvSpPr>
            <a:spLocks noChangeArrowheads="1"/>
          </p:cNvSpPr>
          <p:nvPr/>
        </p:nvSpPr>
        <p:spPr bwMode="auto">
          <a:xfrm>
            <a:off x="695325" y="5072063"/>
            <a:ext cx="6745288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652" y="0"/>
              </a:cxn>
            </a:cxnLst>
            <a:rect l="0" t="0" r="r" b="b"/>
            <a:pathLst>
              <a:path w="20653" h="1">
                <a:moveTo>
                  <a:pt x="0" y="0"/>
                </a:moveTo>
                <a:lnTo>
                  <a:pt x="20652" y="0"/>
                </a:lnTo>
              </a:path>
            </a:pathLst>
          </a:custGeom>
          <a:noFill/>
          <a:ln w="1836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1582738" y="3646488"/>
            <a:ext cx="695325" cy="292100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61448" name="Rectangle 8"/>
          <p:cNvSpPr>
            <a:spLocks noChangeArrowheads="1"/>
          </p:cNvSpPr>
          <p:nvPr/>
        </p:nvSpPr>
        <p:spPr bwMode="auto">
          <a:xfrm>
            <a:off x="1503363" y="4735513"/>
            <a:ext cx="606425" cy="336550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61449" name="Rectangle 9"/>
          <p:cNvSpPr>
            <a:spLocks noChangeArrowheads="1"/>
          </p:cNvSpPr>
          <p:nvPr/>
        </p:nvSpPr>
        <p:spPr bwMode="auto">
          <a:xfrm>
            <a:off x="2120900" y="4735513"/>
            <a:ext cx="1773238" cy="33655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61450" name="Rectangle 10"/>
          <p:cNvSpPr>
            <a:spLocks noChangeArrowheads="1"/>
          </p:cNvSpPr>
          <p:nvPr/>
        </p:nvSpPr>
        <p:spPr bwMode="auto">
          <a:xfrm>
            <a:off x="3894138" y="4735513"/>
            <a:ext cx="133350" cy="325437"/>
          </a:xfrm>
          <a:prstGeom prst="rect">
            <a:avLst/>
          </a:prstGeom>
          <a:solidFill>
            <a:srgbClr val="0000FF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212725" y="5589588"/>
            <a:ext cx="7218363" cy="531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</a:tabLst>
            </a:pPr>
            <a:r>
              <a:rPr lang="en-GB" sz="2500">
                <a:solidFill>
                  <a:srgbClr val="000000"/>
                </a:solidFill>
                <a:latin typeface="Comic Sans MS" pitchFamily="66" charset="0"/>
              </a:rPr>
              <a:t>Charge to the processing time of other classes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429000" y="1295400"/>
          <a:ext cx="2470150" cy="871538"/>
        </p:xfrm>
        <a:graphic>
          <a:graphicData uri="http://schemas.openxmlformats.org/presentationml/2006/ole">
            <p:oleObj spid="_x0000_s61444" name="Equation" r:id="rId4" imgW="1511280" imgH="53316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5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8" dur="500"/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1" dur="500"/>
                                        <p:tgtEl>
                                          <p:spTgt spid="6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4" dur="5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9" dur="500"/>
                                        <p:tgtEl>
                                          <p:spTgt spid="6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5" grpId="0" animBg="1"/>
      <p:bldP spid="61446" grpId="0" animBg="1"/>
      <p:bldP spid="61447" grpId="0" animBg="1"/>
      <p:bldP spid="61448" grpId="0" animBg="1"/>
      <p:bldP spid="61449" grpId="0" animBg="1"/>
      <p:bldP spid="6145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  <a:ln/>
        </p:spPr>
        <p:txBody>
          <a:bodyPr lIns="0" tIns="0" rIns="0" bIns="0"/>
          <a:lstStyle/>
          <a:p>
            <a:pPr defTabSz="414338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4000">
                <a:solidFill>
                  <a:srgbClr val="0000FF"/>
                </a:solidFill>
                <a:latin typeface="Comic Sans MS" pitchFamily="66" charset="0"/>
              </a:rPr>
              <a:t>Finally...</a:t>
            </a:r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896938" y="1371600"/>
            <a:ext cx="7180262" cy="2362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</a:tabLst>
            </a:pPr>
            <a:r>
              <a:rPr lang="en-GB" sz="2500" dirty="0" smtClean="0">
                <a:solidFill>
                  <a:srgbClr val="000000"/>
                </a:solidFill>
                <a:latin typeface="Comic Sans MS" pitchFamily="66" charset="0"/>
              </a:rPr>
              <a:t>Since there are only log P classes…</a:t>
            </a: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</a:tabLst>
            </a:pPr>
            <a:endParaRPr lang="en-GB" sz="2500" dirty="0" smtClean="0">
              <a:solidFill>
                <a:srgbClr val="000000"/>
              </a:solidFill>
              <a:latin typeface="Comic Sans MS" pitchFamily="66" charset="0"/>
            </a:endParaRP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</a:tabLst>
            </a:pPr>
            <a:r>
              <a:rPr lang="en-GB" sz="2500" dirty="0" smtClean="0">
                <a:solidFill>
                  <a:srgbClr val="000000"/>
                </a:solidFill>
                <a:latin typeface="Comic Sans MS" pitchFamily="66" charset="0"/>
              </a:rPr>
              <a:t>Can </a:t>
            </a:r>
            <a:r>
              <a:rPr lang="en-GB" sz="2500" dirty="0">
                <a:solidFill>
                  <a:srgbClr val="000000"/>
                </a:solidFill>
                <a:latin typeface="Comic Sans MS" pitchFamily="66" charset="0"/>
              </a:rPr>
              <a:t>get OPT + O(log P).processing time</a:t>
            </a: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</a:tabLst>
            </a:pPr>
            <a:r>
              <a:rPr lang="en-GB" sz="2500" dirty="0">
                <a:solidFill>
                  <a:srgbClr val="000000"/>
                </a:solidFill>
                <a:latin typeface="Comic Sans MS" pitchFamily="66" charset="0"/>
              </a:rPr>
              <a:t>   flow-time for subset parallel case.</a:t>
            </a: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1492250" y="5229225"/>
            <a:ext cx="163513" cy="404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Preemptive, unweighted Flow time</a:t>
            </a:r>
          </a:p>
        </p:txBody>
      </p:sp>
      <p:graphicFrame>
        <p:nvGraphicFramePr>
          <p:cNvPr id="267267" name="Group 3"/>
          <p:cNvGraphicFramePr>
            <a:graphicFrameLocks noGrp="1"/>
          </p:cNvGraphicFramePr>
          <p:nvPr>
            <p:ph idx="1"/>
          </p:nvPr>
        </p:nvGraphicFramePr>
        <p:xfrm>
          <a:off x="457200" y="1741488"/>
          <a:ext cx="8229600" cy="4553712"/>
        </p:xfrm>
        <a:graphic>
          <a:graphicData uri="http://schemas.openxmlformats.org/drawingml/2006/table">
            <a:tbl>
              <a:tblPr/>
              <a:tblGrid>
                <a:gridCol w="2743200"/>
                <a:gridCol w="2209800"/>
                <a:gridCol w="3276600"/>
              </a:tblGrid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D7"/>
                          </a:solidFill>
                          <a:effectLst/>
                          <a:latin typeface="Arial" charset="0"/>
                          <a:cs typeface="Arial" charset="0"/>
                        </a:rPr>
                        <a:t>Online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D7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D7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Parallel machines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O(log P),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  <a:sym typeface="Symbol" pitchFamily="18" charset="2"/>
                        </a:rPr>
                        <a:t>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(log 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Symbol" pitchFamily="18" charset="2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Symbol" pitchFamily="18" charset="2"/>
                          <a:cs typeface="Arial" charset="0"/>
                          <a:sym typeface="Symbol" pitchFamily="18" charset="2"/>
                        </a:rPr>
                        <a:t>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(log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1-</a:t>
                      </a:r>
                      <a:r>
                        <a:rPr kumimoji="0" lang="el-GR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ε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2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D7"/>
                          </a:solidFill>
                          <a:effectLst/>
                          <a:latin typeface="Arial" charset="0"/>
                          <a:cs typeface="Arial" charset="0"/>
                        </a:rPr>
                        <a:t>Related machines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O(log 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D7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Subset parallel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Unbounded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O(log P)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  <a:sym typeface="Symbol" pitchFamily="18" charset="2"/>
                        </a:rPr>
                        <a:t>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(log P/loglogP)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D7"/>
                          </a:solidFill>
                          <a:effectLst/>
                          <a:latin typeface="Arial" charset="0"/>
                          <a:cs typeface="Arial" charset="0"/>
                        </a:rPr>
                        <a:t>Unrelated machines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O(k)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6175"/>
          </a:xfrm>
          <a:ln/>
        </p:spPr>
        <p:txBody>
          <a:bodyPr lIns="0" tIns="0" rIns="0" bIns="0"/>
          <a:lstStyle/>
          <a:p>
            <a:pPr defTabSz="414338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4000">
                <a:solidFill>
                  <a:srgbClr val="0000FF"/>
                </a:solidFill>
                <a:latin typeface="Comic Sans MS" pitchFamily="66" charset="0"/>
              </a:rPr>
              <a:t>Problem Definition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244475" y="1262063"/>
            <a:ext cx="8228013" cy="622300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0" indent="0" algn="ctr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Conditions : 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1403350" y="5424488"/>
            <a:ext cx="6600825" cy="1587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2647950" y="4716463"/>
            <a:ext cx="1588" cy="708025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2116138" y="4389438"/>
          <a:ext cx="415925" cy="414337"/>
        </p:xfrm>
        <a:graphic>
          <a:graphicData uri="http://schemas.openxmlformats.org/presentationml/2006/ole">
            <p:oleObj spid="_x0000_s10246" r:id="rId4" imgW="195840" imgH="202680" progId="">
              <p:embed/>
            </p:oleObj>
          </a:graphicData>
        </a:graphic>
      </p:graphicFrame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1417638" y="6148388"/>
            <a:ext cx="6600825" cy="1587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817813" y="5127625"/>
            <a:ext cx="652462" cy="284163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6288088" y="5892800"/>
            <a:ext cx="425450" cy="241300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2690813" y="2463800"/>
            <a:ext cx="1587" cy="709613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2160588" y="2136775"/>
          <a:ext cx="414337" cy="415925"/>
        </p:xfrm>
        <a:graphic>
          <a:graphicData uri="http://schemas.openxmlformats.org/presentationml/2006/ole">
            <p:oleObj spid="_x0000_s10251" r:id="rId5" imgW="195840" imgH="202680" progId="">
              <p:embed/>
            </p:oleObj>
          </a:graphicData>
        </a:graphic>
      </p:graphicFrame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1431925" y="4037013"/>
            <a:ext cx="6600825" cy="1587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2817813" y="2876550"/>
            <a:ext cx="398462" cy="282575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3725863" y="2862263"/>
            <a:ext cx="636587" cy="296862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5976938" y="2878138"/>
            <a:ext cx="241300" cy="282575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1444625" y="3173413"/>
            <a:ext cx="6600825" cy="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383213" y="2238375"/>
            <a:ext cx="274320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</a:tabLst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Pre-emption allowed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354638" y="4405313"/>
            <a:ext cx="29305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</a:tabLst>
            </a:pPr>
            <a:r>
              <a:rPr lang="en-GB" sz="2200">
                <a:solidFill>
                  <a:srgbClr val="000000"/>
                </a:solidFill>
                <a:latin typeface="Comic Sans MS" pitchFamily="66" charset="0"/>
              </a:rPr>
              <a:t>Migration not allowed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Integrality Gap for our LP(identical m/c)</a:t>
            </a:r>
          </a:p>
        </p:txBody>
      </p:sp>
      <p:sp>
        <p:nvSpPr>
          <p:cNvPr id="215043" name="Line 3"/>
          <p:cNvSpPr>
            <a:spLocks noChangeShapeType="1"/>
          </p:cNvSpPr>
          <p:nvPr/>
        </p:nvSpPr>
        <p:spPr bwMode="auto">
          <a:xfrm>
            <a:off x="473075" y="2062163"/>
            <a:ext cx="812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5044" name="Line 4"/>
          <p:cNvSpPr>
            <a:spLocks noChangeShapeType="1"/>
          </p:cNvSpPr>
          <p:nvPr/>
        </p:nvSpPr>
        <p:spPr bwMode="auto">
          <a:xfrm>
            <a:off x="473075" y="2517775"/>
            <a:ext cx="812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5045" name="Line 5"/>
          <p:cNvSpPr>
            <a:spLocks noChangeShapeType="1"/>
          </p:cNvSpPr>
          <p:nvPr/>
        </p:nvSpPr>
        <p:spPr bwMode="auto">
          <a:xfrm>
            <a:off x="473075" y="2973388"/>
            <a:ext cx="812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5046" name="Line 6"/>
          <p:cNvSpPr>
            <a:spLocks noChangeShapeType="1"/>
          </p:cNvSpPr>
          <p:nvPr/>
        </p:nvSpPr>
        <p:spPr bwMode="auto">
          <a:xfrm>
            <a:off x="473075" y="3429000"/>
            <a:ext cx="812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5047" name="Rectangle 7"/>
          <p:cNvSpPr>
            <a:spLocks noChangeArrowheads="1"/>
          </p:cNvSpPr>
          <p:nvPr/>
        </p:nvSpPr>
        <p:spPr bwMode="auto">
          <a:xfrm>
            <a:off x="473075" y="1835150"/>
            <a:ext cx="2428875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48" name="Rectangle 8"/>
          <p:cNvSpPr>
            <a:spLocks noChangeArrowheads="1"/>
          </p:cNvSpPr>
          <p:nvPr/>
        </p:nvSpPr>
        <p:spPr bwMode="auto">
          <a:xfrm>
            <a:off x="1081088" y="2290763"/>
            <a:ext cx="1820862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49" name="Rectangle 9"/>
          <p:cNvSpPr>
            <a:spLocks noChangeArrowheads="1"/>
          </p:cNvSpPr>
          <p:nvPr/>
        </p:nvSpPr>
        <p:spPr bwMode="auto">
          <a:xfrm>
            <a:off x="1687513" y="2746375"/>
            <a:ext cx="1214437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50" name="Rectangle 10"/>
          <p:cNvSpPr>
            <a:spLocks noChangeArrowheads="1"/>
          </p:cNvSpPr>
          <p:nvPr/>
        </p:nvSpPr>
        <p:spPr bwMode="auto">
          <a:xfrm>
            <a:off x="2295525" y="3201988"/>
            <a:ext cx="608013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51" name="Rectangle 11"/>
          <p:cNvSpPr>
            <a:spLocks noChangeArrowheads="1"/>
          </p:cNvSpPr>
          <p:nvPr/>
        </p:nvSpPr>
        <p:spPr bwMode="auto">
          <a:xfrm rot="5400000">
            <a:off x="-627063" y="5364163"/>
            <a:ext cx="2428875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52" name="Rectangle 12"/>
          <p:cNvSpPr>
            <a:spLocks noChangeArrowheads="1"/>
          </p:cNvSpPr>
          <p:nvPr/>
        </p:nvSpPr>
        <p:spPr bwMode="auto">
          <a:xfrm rot="5400000">
            <a:off x="-19050" y="5364163"/>
            <a:ext cx="2428875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53" name="Rectangle 13"/>
          <p:cNvSpPr>
            <a:spLocks noChangeArrowheads="1"/>
          </p:cNvSpPr>
          <p:nvPr/>
        </p:nvSpPr>
        <p:spPr bwMode="auto">
          <a:xfrm rot="5400000">
            <a:off x="587375" y="5364163"/>
            <a:ext cx="2428875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54" name="Rectangle 14"/>
          <p:cNvSpPr>
            <a:spLocks noChangeArrowheads="1"/>
          </p:cNvSpPr>
          <p:nvPr/>
        </p:nvSpPr>
        <p:spPr bwMode="auto">
          <a:xfrm rot="5400000">
            <a:off x="1195387" y="5364163"/>
            <a:ext cx="2428875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55" name="Text Box 15"/>
          <p:cNvSpPr txBox="1">
            <a:spLocks noChangeArrowheads="1"/>
          </p:cNvSpPr>
          <p:nvPr/>
        </p:nvSpPr>
        <p:spPr bwMode="auto">
          <a:xfrm>
            <a:off x="381000" y="33877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15056" name="Text Box 16"/>
          <p:cNvSpPr txBox="1">
            <a:spLocks noChangeArrowheads="1"/>
          </p:cNvSpPr>
          <p:nvPr/>
        </p:nvSpPr>
        <p:spPr bwMode="auto">
          <a:xfrm>
            <a:off x="852488" y="3429000"/>
            <a:ext cx="5857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baseline="30000"/>
              <a:t>k-1</a:t>
            </a:r>
          </a:p>
        </p:txBody>
      </p:sp>
      <p:sp>
        <p:nvSpPr>
          <p:cNvPr id="215057" name="Text Box 17"/>
          <p:cNvSpPr txBox="1">
            <a:spLocks noChangeArrowheads="1"/>
          </p:cNvSpPr>
          <p:nvPr/>
        </p:nvSpPr>
        <p:spPr bwMode="auto">
          <a:xfrm>
            <a:off x="1460500" y="3429000"/>
            <a:ext cx="712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2m</a:t>
            </a:r>
            <a:r>
              <a:rPr lang="en-US" baseline="30000"/>
              <a:t>k-1</a:t>
            </a:r>
          </a:p>
        </p:txBody>
      </p:sp>
      <p:sp>
        <p:nvSpPr>
          <p:cNvPr id="215058" name="Text Box 18"/>
          <p:cNvSpPr txBox="1">
            <a:spLocks noChangeArrowheads="1"/>
          </p:cNvSpPr>
          <p:nvPr/>
        </p:nvSpPr>
        <p:spPr bwMode="auto">
          <a:xfrm>
            <a:off x="2598738" y="34290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baseline="30000"/>
              <a:t>k</a:t>
            </a:r>
          </a:p>
        </p:txBody>
      </p:sp>
      <p:sp>
        <p:nvSpPr>
          <p:cNvPr id="215059" name="Rectangle 19"/>
          <p:cNvSpPr>
            <a:spLocks noChangeArrowheads="1"/>
          </p:cNvSpPr>
          <p:nvPr/>
        </p:nvSpPr>
        <p:spPr bwMode="auto">
          <a:xfrm>
            <a:off x="2901950" y="1835150"/>
            <a:ext cx="1214438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60" name="Rectangle 20"/>
          <p:cNvSpPr>
            <a:spLocks noChangeArrowheads="1"/>
          </p:cNvSpPr>
          <p:nvPr/>
        </p:nvSpPr>
        <p:spPr bwMode="auto">
          <a:xfrm>
            <a:off x="3205163" y="2290763"/>
            <a:ext cx="911225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61" name="Rectangle 21"/>
          <p:cNvSpPr>
            <a:spLocks noChangeArrowheads="1"/>
          </p:cNvSpPr>
          <p:nvPr/>
        </p:nvSpPr>
        <p:spPr bwMode="auto">
          <a:xfrm>
            <a:off x="3509963" y="2746375"/>
            <a:ext cx="606425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62" name="Rectangle 22"/>
          <p:cNvSpPr>
            <a:spLocks noChangeArrowheads="1"/>
          </p:cNvSpPr>
          <p:nvPr/>
        </p:nvSpPr>
        <p:spPr bwMode="auto">
          <a:xfrm>
            <a:off x="3813175" y="3201988"/>
            <a:ext cx="303213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63" name="Rectangle 23"/>
          <p:cNvSpPr>
            <a:spLocks noChangeArrowheads="1"/>
          </p:cNvSpPr>
          <p:nvPr/>
        </p:nvSpPr>
        <p:spPr bwMode="auto">
          <a:xfrm rot="5400000">
            <a:off x="2370931" y="4795044"/>
            <a:ext cx="1214438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64" name="Rectangle 24"/>
          <p:cNvSpPr>
            <a:spLocks noChangeArrowheads="1"/>
          </p:cNvSpPr>
          <p:nvPr/>
        </p:nvSpPr>
        <p:spPr bwMode="auto">
          <a:xfrm rot="5400000">
            <a:off x="2673350" y="4795838"/>
            <a:ext cx="1214438" cy="15081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65" name="Rectangle 25"/>
          <p:cNvSpPr>
            <a:spLocks noChangeArrowheads="1"/>
          </p:cNvSpPr>
          <p:nvPr/>
        </p:nvSpPr>
        <p:spPr bwMode="auto">
          <a:xfrm rot="5400000">
            <a:off x="2978944" y="4795044"/>
            <a:ext cx="1214438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66" name="Rectangle 26"/>
          <p:cNvSpPr>
            <a:spLocks noChangeArrowheads="1"/>
          </p:cNvSpPr>
          <p:nvPr/>
        </p:nvSpPr>
        <p:spPr bwMode="auto">
          <a:xfrm rot="5400000">
            <a:off x="3281363" y="4795837"/>
            <a:ext cx="1214438" cy="1508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67" name="Text Box 27"/>
          <p:cNvSpPr txBox="1">
            <a:spLocks noChangeArrowheads="1"/>
          </p:cNvSpPr>
          <p:nvPr/>
        </p:nvSpPr>
        <p:spPr bwMode="auto">
          <a:xfrm>
            <a:off x="3813175" y="3429000"/>
            <a:ext cx="719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+m</a:t>
            </a:r>
            <a:r>
              <a:rPr lang="en-US" baseline="30000"/>
              <a:t>k-1</a:t>
            </a:r>
          </a:p>
        </p:txBody>
      </p:sp>
      <p:sp>
        <p:nvSpPr>
          <p:cNvPr id="215068" name="Text Box 28"/>
          <p:cNvSpPr txBox="1">
            <a:spLocks noChangeArrowheads="1"/>
          </p:cNvSpPr>
          <p:nvPr/>
        </p:nvSpPr>
        <p:spPr bwMode="auto">
          <a:xfrm>
            <a:off x="1839913" y="6313488"/>
            <a:ext cx="45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baseline="30000"/>
              <a:t>k</a:t>
            </a:r>
          </a:p>
        </p:txBody>
      </p:sp>
      <p:sp>
        <p:nvSpPr>
          <p:cNvPr id="215069" name="Text Box 29"/>
          <p:cNvSpPr txBox="1">
            <a:spLocks noChangeArrowheads="1"/>
          </p:cNvSpPr>
          <p:nvPr/>
        </p:nvSpPr>
        <p:spPr bwMode="auto">
          <a:xfrm>
            <a:off x="3054350" y="5554663"/>
            <a:ext cx="5857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baseline="30000"/>
              <a:t>k-1</a:t>
            </a:r>
          </a:p>
        </p:txBody>
      </p:sp>
      <p:sp>
        <p:nvSpPr>
          <p:cNvPr id="215070" name="Rectangle 30"/>
          <p:cNvSpPr>
            <a:spLocks noChangeArrowheads="1"/>
          </p:cNvSpPr>
          <p:nvPr/>
        </p:nvSpPr>
        <p:spPr bwMode="auto">
          <a:xfrm>
            <a:off x="5937250" y="1835150"/>
            <a:ext cx="608013" cy="2286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71" name="Rectangle 31"/>
          <p:cNvSpPr>
            <a:spLocks noChangeArrowheads="1"/>
          </p:cNvSpPr>
          <p:nvPr/>
        </p:nvSpPr>
        <p:spPr bwMode="auto">
          <a:xfrm>
            <a:off x="6089650" y="2290763"/>
            <a:ext cx="455613" cy="2286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72" name="Rectangle 32"/>
          <p:cNvSpPr>
            <a:spLocks noChangeArrowheads="1"/>
          </p:cNvSpPr>
          <p:nvPr/>
        </p:nvSpPr>
        <p:spPr bwMode="auto">
          <a:xfrm>
            <a:off x="6242050" y="2746375"/>
            <a:ext cx="303213" cy="2286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73" name="Rectangle 33"/>
          <p:cNvSpPr>
            <a:spLocks noChangeArrowheads="1"/>
          </p:cNvSpPr>
          <p:nvPr/>
        </p:nvSpPr>
        <p:spPr bwMode="auto">
          <a:xfrm>
            <a:off x="6392863" y="3201988"/>
            <a:ext cx="152400" cy="2286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74" name="Rectangle 34"/>
          <p:cNvSpPr>
            <a:spLocks noChangeArrowheads="1"/>
          </p:cNvSpPr>
          <p:nvPr/>
        </p:nvSpPr>
        <p:spPr bwMode="auto">
          <a:xfrm rot="5400000">
            <a:off x="5672137" y="4529138"/>
            <a:ext cx="606425" cy="762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75" name="Rectangle 35"/>
          <p:cNvSpPr>
            <a:spLocks noChangeArrowheads="1"/>
          </p:cNvSpPr>
          <p:nvPr/>
        </p:nvSpPr>
        <p:spPr bwMode="auto">
          <a:xfrm rot="5400000">
            <a:off x="5823744" y="4529931"/>
            <a:ext cx="606425" cy="74613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76" name="Rectangle 36"/>
          <p:cNvSpPr>
            <a:spLocks noChangeArrowheads="1"/>
          </p:cNvSpPr>
          <p:nvPr/>
        </p:nvSpPr>
        <p:spPr bwMode="auto">
          <a:xfrm rot="5400000">
            <a:off x="5976937" y="4529138"/>
            <a:ext cx="606425" cy="762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77" name="Rectangle 37"/>
          <p:cNvSpPr>
            <a:spLocks noChangeArrowheads="1"/>
          </p:cNvSpPr>
          <p:nvPr/>
        </p:nvSpPr>
        <p:spPr bwMode="auto">
          <a:xfrm rot="5400000">
            <a:off x="6127750" y="4529138"/>
            <a:ext cx="606425" cy="762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78" name="Text Box 38"/>
          <p:cNvSpPr txBox="1">
            <a:spLocks noChangeArrowheads="1"/>
          </p:cNvSpPr>
          <p:nvPr/>
        </p:nvSpPr>
        <p:spPr bwMode="auto">
          <a:xfrm>
            <a:off x="6013450" y="494665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endParaRPr lang="en-US" baseline="30000"/>
          </a:p>
        </p:txBody>
      </p:sp>
      <p:sp>
        <p:nvSpPr>
          <p:cNvPr id="215079" name="Rectangle 39"/>
          <p:cNvSpPr>
            <a:spLocks noChangeArrowheads="1"/>
          </p:cNvSpPr>
          <p:nvPr/>
        </p:nvSpPr>
        <p:spPr bwMode="auto">
          <a:xfrm>
            <a:off x="6545263" y="1835150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80" name="Rectangle 40"/>
          <p:cNvSpPr>
            <a:spLocks noChangeArrowheads="1"/>
          </p:cNvSpPr>
          <p:nvPr/>
        </p:nvSpPr>
        <p:spPr bwMode="auto">
          <a:xfrm>
            <a:off x="6545263" y="2290763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81" name="Rectangle 41"/>
          <p:cNvSpPr>
            <a:spLocks noChangeArrowheads="1"/>
          </p:cNvSpPr>
          <p:nvPr/>
        </p:nvSpPr>
        <p:spPr bwMode="auto">
          <a:xfrm>
            <a:off x="6545263" y="2746375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82" name="Rectangle 42"/>
          <p:cNvSpPr>
            <a:spLocks noChangeArrowheads="1"/>
          </p:cNvSpPr>
          <p:nvPr/>
        </p:nvSpPr>
        <p:spPr bwMode="auto">
          <a:xfrm>
            <a:off x="6545263" y="3201988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83" name="Rectangle 43"/>
          <p:cNvSpPr>
            <a:spLocks noChangeArrowheads="1"/>
          </p:cNvSpPr>
          <p:nvPr/>
        </p:nvSpPr>
        <p:spPr bwMode="auto">
          <a:xfrm>
            <a:off x="6545263" y="4264025"/>
            <a:ext cx="76200" cy="2270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84" name="Rectangle 44"/>
          <p:cNvSpPr>
            <a:spLocks noChangeArrowheads="1"/>
          </p:cNvSpPr>
          <p:nvPr/>
        </p:nvSpPr>
        <p:spPr bwMode="auto">
          <a:xfrm>
            <a:off x="6545263" y="4567238"/>
            <a:ext cx="76200" cy="2270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85" name="Rectangle 45"/>
          <p:cNvSpPr>
            <a:spLocks noChangeArrowheads="1"/>
          </p:cNvSpPr>
          <p:nvPr/>
        </p:nvSpPr>
        <p:spPr bwMode="auto">
          <a:xfrm>
            <a:off x="6545263" y="4870450"/>
            <a:ext cx="76200" cy="2270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86" name="Rectangle 46"/>
          <p:cNvSpPr>
            <a:spLocks noChangeArrowheads="1"/>
          </p:cNvSpPr>
          <p:nvPr/>
        </p:nvSpPr>
        <p:spPr bwMode="auto">
          <a:xfrm>
            <a:off x="6545263" y="5175250"/>
            <a:ext cx="76200" cy="2270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87" name="Rectangle 47"/>
          <p:cNvSpPr>
            <a:spLocks noChangeArrowheads="1"/>
          </p:cNvSpPr>
          <p:nvPr/>
        </p:nvSpPr>
        <p:spPr bwMode="auto">
          <a:xfrm>
            <a:off x="6697663" y="1835150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88" name="Rectangle 48"/>
          <p:cNvSpPr>
            <a:spLocks noChangeArrowheads="1"/>
          </p:cNvSpPr>
          <p:nvPr/>
        </p:nvSpPr>
        <p:spPr bwMode="auto">
          <a:xfrm>
            <a:off x="6697663" y="2290763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89" name="Rectangle 49"/>
          <p:cNvSpPr>
            <a:spLocks noChangeArrowheads="1"/>
          </p:cNvSpPr>
          <p:nvPr/>
        </p:nvSpPr>
        <p:spPr bwMode="auto">
          <a:xfrm>
            <a:off x="6697663" y="2746375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90" name="Rectangle 50"/>
          <p:cNvSpPr>
            <a:spLocks noChangeArrowheads="1"/>
          </p:cNvSpPr>
          <p:nvPr/>
        </p:nvSpPr>
        <p:spPr bwMode="auto">
          <a:xfrm>
            <a:off x="6697663" y="3201988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91" name="Rectangle 51"/>
          <p:cNvSpPr>
            <a:spLocks noChangeArrowheads="1"/>
          </p:cNvSpPr>
          <p:nvPr/>
        </p:nvSpPr>
        <p:spPr bwMode="auto">
          <a:xfrm>
            <a:off x="6848475" y="1835150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92" name="Rectangle 52"/>
          <p:cNvSpPr>
            <a:spLocks noChangeArrowheads="1"/>
          </p:cNvSpPr>
          <p:nvPr/>
        </p:nvSpPr>
        <p:spPr bwMode="auto">
          <a:xfrm>
            <a:off x="6848475" y="2290763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93" name="Rectangle 53"/>
          <p:cNvSpPr>
            <a:spLocks noChangeArrowheads="1"/>
          </p:cNvSpPr>
          <p:nvPr/>
        </p:nvSpPr>
        <p:spPr bwMode="auto">
          <a:xfrm>
            <a:off x="6848475" y="2746375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94" name="Rectangle 54"/>
          <p:cNvSpPr>
            <a:spLocks noChangeArrowheads="1"/>
          </p:cNvSpPr>
          <p:nvPr/>
        </p:nvSpPr>
        <p:spPr bwMode="auto">
          <a:xfrm>
            <a:off x="6848475" y="3201988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95" name="Rectangle 55"/>
          <p:cNvSpPr>
            <a:spLocks noChangeArrowheads="1"/>
          </p:cNvSpPr>
          <p:nvPr/>
        </p:nvSpPr>
        <p:spPr bwMode="auto">
          <a:xfrm>
            <a:off x="6697663" y="4264025"/>
            <a:ext cx="76200" cy="2270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96" name="Rectangle 56"/>
          <p:cNvSpPr>
            <a:spLocks noChangeArrowheads="1"/>
          </p:cNvSpPr>
          <p:nvPr/>
        </p:nvSpPr>
        <p:spPr bwMode="auto">
          <a:xfrm>
            <a:off x="6697663" y="4567238"/>
            <a:ext cx="76200" cy="2270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97" name="Rectangle 57"/>
          <p:cNvSpPr>
            <a:spLocks noChangeArrowheads="1"/>
          </p:cNvSpPr>
          <p:nvPr/>
        </p:nvSpPr>
        <p:spPr bwMode="auto">
          <a:xfrm>
            <a:off x="6697663" y="4870450"/>
            <a:ext cx="76200" cy="2270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98" name="Rectangle 58"/>
          <p:cNvSpPr>
            <a:spLocks noChangeArrowheads="1"/>
          </p:cNvSpPr>
          <p:nvPr/>
        </p:nvSpPr>
        <p:spPr bwMode="auto">
          <a:xfrm>
            <a:off x="6697663" y="5175250"/>
            <a:ext cx="76200" cy="2270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099" name="Rectangle 59"/>
          <p:cNvSpPr>
            <a:spLocks noChangeArrowheads="1"/>
          </p:cNvSpPr>
          <p:nvPr/>
        </p:nvSpPr>
        <p:spPr bwMode="auto">
          <a:xfrm>
            <a:off x="6848475" y="4264025"/>
            <a:ext cx="76200" cy="2270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100" name="Rectangle 60"/>
          <p:cNvSpPr>
            <a:spLocks noChangeArrowheads="1"/>
          </p:cNvSpPr>
          <p:nvPr/>
        </p:nvSpPr>
        <p:spPr bwMode="auto">
          <a:xfrm>
            <a:off x="6848475" y="4567238"/>
            <a:ext cx="76200" cy="2270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101" name="Rectangle 61"/>
          <p:cNvSpPr>
            <a:spLocks noChangeArrowheads="1"/>
          </p:cNvSpPr>
          <p:nvPr/>
        </p:nvSpPr>
        <p:spPr bwMode="auto">
          <a:xfrm>
            <a:off x="6848475" y="4870450"/>
            <a:ext cx="76200" cy="2270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102" name="Rectangle 62"/>
          <p:cNvSpPr>
            <a:spLocks noChangeArrowheads="1"/>
          </p:cNvSpPr>
          <p:nvPr/>
        </p:nvSpPr>
        <p:spPr bwMode="auto">
          <a:xfrm>
            <a:off x="6848475" y="5175250"/>
            <a:ext cx="76200" cy="2270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5103" name="Line 63"/>
          <p:cNvSpPr>
            <a:spLocks noChangeShapeType="1"/>
          </p:cNvSpPr>
          <p:nvPr/>
        </p:nvSpPr>
        <p:spPr bwMode="auto">
          <a:xfrm>
            <a:off x="6545263" y="3656013"/>
            <a:ext cx="2049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5104" name="Text Box 64"/>
          <p:cNvSpPr txBox="1">
            <a:spLocks noChangeArrowheads="1"/>
          </p:cNvSpPr>
          <p:nvPr/>
        </p:nvSpPr>
        <p:spPr bwMode="auto">
          <a:xfrm>
            <a:off x="7439025" y="361632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15105" name="Text Box 65"/>
          <p:cNvSpPr txBox="1">
            <a:spLocks noChangeArrowheads="1"/>
          </p:cNvSpPr>
          <p:nvPr/>
        </p:nvSpPr>
        <p:spPr bwMode="auto">
          <a:xfrm>
            <a:off x="6605588" y="54371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106" name="Line 66"/>
          <p:cNvSpPr>
            <a:spLocks noChangeShapeType="1"/>
          </p:cNvSpPr>
          <p:nvPr/>
        </p:nvSpPr>
        <p:spPr bwMode="auto">
          <a:xfrm>
            <a:off x="2901950" y="1608138"/>
            <a:ext cx="0" cy="227647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5107" name="Line 67"/>
          <p:cNvSpPr>
            <a:spLocks noChangeShapeType="1"/>
          </p:cNvSpPr>
          <p:nvPr/>
        </p:nvSpPr>
        <p:spPr bwMode="auto">
          <a:xfrm>
            <a:off x="6545263" y="1608138"/>
            <a:ext cx="0" cy="22764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5108" name="Line 68"/>
          <p:cNvSpPr>
            <a:spLocks noChangeShapeType="1"/>
          </p:cNvSpPr>
          <p:nvPr/>
        </p:nvSpPr>
        <p:spPr bwMode="auto">
          <a:xfrm>
            <a:off x="5938838" y="1608138"/>
            <a:ext cx="0" cy="22764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5109" name="Line 69"/>
          <p:cNvSpPr>
            <a:spLocks noChangeShapeType="1"/>
          </p:cNvSpPr>
          <p:nvPr/>
        </p:nvSpPr>
        <p:spPr bwMode="auto">
          <a:xfrm>
            <a:off x="4116388" y="1608138"/>
            <a:ext cx="0" cy="22764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5110" name="Line 70"/>
          <p:cNvSpPr>
            <a:spLocks noChangeShapeType="1"/>
          </p:cNvSpPr>
          <p:nvPr/>
        </p:nvSpPr>
        <p:spPr bwMode="auto">
          <a:xfrm>
            <a:off x="473075" y="1608138"/>
            <a:ext cx="0" cy="22764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5111" name="Line 71"/>
          <p:cNvSpPr>
            <a:spLocks noChangeShapeType="1"/>
          </p:cNvSpPr>
          <p:nvPr/>
        </p:nvSpPr>
        <p:spPr bwMode="auto">
          <a:xfrm>
            <a:off x="8594725" y="1608138"/>
            <a:ext cx="0" cy="22764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5112" name="Text Box 72"/>
          <p:cNvSpPr txBox="1">
            <a:spLocks noChangeArrowheads="1"/>
          </p:cNvSpPr>
          <p:nvPr/>
        </p:nvSpPr>
        <p:spPr bwMode="auto">
          <a:xfrm>
            <a:off x="77788" y="1263650"/>
            <a:ext cx="831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Phase</a:t>
            </a:r>
          </a:p>
        </p:txBody>
      </p:sp>
      <p:sp>
        <p:nvSpPr>
          <p:cNvPr id="215113" name="Text Box 73"/>
          <p:cNvSpPr txBox="1">
            <a:spLocks noChangeArrowheads="1"/>
          </p:cNvSpPr>
          <p:nvPr/>
        </p:nvSpPr>
        <p:spPr bwMode="auto">
          <a:xfrm>
            <a:off x="1520825" y="12636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15114" name="Text Box 74"/>
          <p:cNvSpPr txBox="1">
            <a:spLocks noChangeArrowheads="1"/>
          </p:cNvSpPr>
          <p:nvPr/>
        </p:nvSpPr>
        <p:spPr bwMode="auto">
          <a:xfrm>
            <a:off x="3357563" y="13033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5115" name="Text Box 75"/>
          <p:cNvSpPr txBox="1">
            <a:spLocks noChangeArrowheads="1"/>
          </p:cNvSpPr>
          <p:nvPr/>
        </p:nvSpPr>
        <p:spPr bwMode="auto">
          <a:xfrm>
            <a:off x="6013450" y="130333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k-1</a:t>
            </a:r>
          </a:p>
        </p:txBody>
      </p:sp>
      <p:sp>
        <p:nvSpPr>
          <p:cNvPr id="215116" name="Text Box 76"/>
          <p:cNvSpPr txBox="1">
            <a:spLocks noChangeArrowheads="1"/>
          </p:cNvSpPr>
          <p:nvPr/>
        </p:nvSpPr>
        <p:spPr bwMode="auto">
          <a:xfrm>
            <a:off x="7456488" y="13033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7" grpId="0" animBg="1"/>
      <p:bldP spid="215048" grpId="0" animBg="1"/>
      <p:bldP spid="215049" grpId="0" animBg="1"/>
      <p:bldP spid="215050" grpId="0" animBg="1"/>
      <p:bldP spid="215051" grpId="0" animBg="1"/>
      <p:bldP spid="215052" grpId="0" animBg="1"/>
      <p:bldP spid="215053" grpId="0" animBg="1"/>
      <p:bldP spid="215054" grpId="0" animBg="1"/>
      <p:bldP spid="215059" grpId="0" animBg="1"/>
      <p:bldP spid="215060" grpId="0" animBg="1"/>
      <p:bldP spid="215061" grpId="0" animBg="1"/>
      <p:bldP spid="215062" grpId="0" animBg="1"/>
      <p:bldP spid="215063" grpId="0" animBg="1"/>
      <p:bldP spid="215064" grpId="0" animBg="1"/>
      <p:bldP spid="215065" grpId="0" animBg="1"/>
      <p:bldP spid="215066" grpId="0" animBg="1"/>
      <p:bldP spid="215068" grpId="0"/>
      <p:bldP spid="215069" grpId="0"/>
      <p:bldP spid="215070" grpId="0" animBg="1"/>
      <p:bldP spid="215071" grpId="0" animBg="1"/>
      <p:bldP spid="215072" grpId="0" animBg="1"/>
      <p:bldP spid="215073" grpId="0" animBg="1"/>
      <p:bldP spid="215074" grpId="0" animBg="1"/>
      <p:bldP spid="215075" grpId="0" animBg="1"/>
      <p:bldP spid="215076" grpId="0" animBg="1"/>
      <p:bldP spid="215077" grpId="0" animBg="1"/>
      <p:bldP spid="215078" grpId="0"/>
      <p:bldP spid="215079" grpId="0" animBg="1"/>
      <p:bldP spid="215080" grpId="0" animBg="1"/>
      <p:bldP spid="215081" grpId="0" animBg="1"/>
      <p:bldP spid="215082" grpId="0" animBg="1"/>
      <p:bldP spid="215083" grpId="0" animBg="1"/>
      <p:bldP spid="215084" grpId="0" animBg="1"/>
      <p:bldP spid="215085" grpId="0" animBg="1"/>
      <p:bldP spid="215086" grpId="0" animBg="1"/>
      <p:bldP spid="215087" grpId="0" animBg="1"/>
      <p:bldP spid="215088" grpId="0" animBg="1"/>
      <p:bldP spid="215089" grpId="0" animBg="1"/>
      <p:bldP spid="215090" grpId="0" animBg="1"/>
      <p:bldP spid="215091" grpId="0" animBg="1"/>
      <p:bldP spid="215092" grpId="0" animBg="1"/>
      <p:bldP spid="215093" grpId="0" animBg="1"/>
      <p:bldP spid="215094" grpId="0" animBg="1"/>
      <p:bldP spid="215095" grpId="0" animBg="1"/>
      <p:bldP spid="215096" grpId="0" animBg="1"/>
      <p:bldP spid="215097" grpId="0" animBg="1"/>
      <p:bldP spid="215098" grpId="0" animBg="1"/>
      <p:bldP spid="215099" grpId="0" animBg="1"/>
      <p:bldP spid="215100" grpId="0" animBg="1"/>
      <p:bldP spid="215101" grpId="0" animBg="1"/>
      <p:bldP spid="215102" grpId="0" animBg="1"/>
      <p:bldP spid="21510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Integrality Gap for our LP(identical m/c)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475" y="5857875"/>
            <a:ext cx="8213725" cy="682625"/>
          </a:xfrm>
        </p:spPr>
        <p:txBody>
          <a:bodyPr/>
          <a:lstStyle/>
          <a:p>
            <a:r>
              <a:rPr lang="en-US" sz="2800" dirty="0"/>
              <a:t>For sufficiently large T, flow time </a:t>
            </a:r>
            <a:r>
              <a:rPr lang="en-US" sz="2800" dirty="0">
                <a:latin typeface="cmsy10" pitchFamily="34" charset="0"/>
              </a:rPr>
              <a:t>≥</a:t>
            </a:r>
            <a:r>
              <a:rPr lang="en-US" sz="2800" dirty="0" smtClean="0"/>
              <a:t> </a:t>
            </a:r>
            <a:r>
              <a:rPr lang="en-US" sz="2800" dirty="0" err="1"/>
              <a:t>mT</a:t>
            </a:r>
            <a:r>
              <a:rPr lang="en-US" sz="2800" dirty="0"/>
              <a:t>(1+k/2)</a:t>
            </a:r>
          </a:p>
        </p:txBody>
      </p:sp>
      <p:sp>
        <p:nvSpPr>
          <p:cNvPr id="216068" name="Line 4"/>
          <p:cNvSpPr>
            <a:spLocks noChangeShapeType="1"/>
          </p:cNvSpPr>
          <p:nvPr/>
        </p:nvSpPr>
        <p:spPr bwMode="auto">
          <a:xfrm>
            <a:off x="473075" y="2062163"/>
            <a:ext cx="812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6069" name="Line 5"/>
          <p:cNvSpPr>
            <a:spLocks noChangeShapeType="1"/>
          </p:cNvSpPr>
          <p:nvPr/>
        </p:nvSpPr>
        <p:spPr bwMode="auto">
          <a:xfrm>
            <a:off x="473075" y="2517775"/>
            <a:ext cx="812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6070" name="Line 6"/>
          <p:cNvSpPr>
            <a:spLocks noChangeShapeType="1"/>
          </p:cNvSpPr>
          <p:nvPr/>
        </p:nvSpPr>
        <p:spPr bwMode="auto">
          <a:xfrm>
            <a:off x="473075" y="2973388"/>
            <a:ext cx="812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6071" name="Line 7"/>
          <p:cNvSpPr>
            <a:spLocks noChangeShapeType="1"/>
          </p:cNvSpPr>
          <p:nvPr/>
        </p:nvSpPr>
        <p:spPr bwMode="auto">
          <a:xfrm>
            <a:off x="473075" y="3429000"/>
            <a:ext cx="812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6072" name="Rectangle 8"/>
          <p:cNvSpPr>
            <a:spLocks noChangeArrowheads="1"/>
          </p:cNvSpPr>
          <p:nvPr/>
        </p:nvSpPr>
        <p:spPr bwMode="auto">
          <a:xfrm>
            <a:off x="473075" y="1835150"/>
            <a:ext cx="2428875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6073" name="Rectangle 9"/>
          <p:cNvSpPr>
            <a:spLocks noChangeArrowheads="1"/>
          </p:cNvSpPr>
          <p:nvPr/>
        </p:nvSpPr>
        <p:spPr bwMode="auto">
          <a:xfrm>
            <a:off x="1081088" y="2290763"/>
            <a:ext cx="1820862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6074" name="Rectangle 10"/>
          <p:cNvSpPr>
            <a:spLocks noChangeArrowheads="1"/>
          </p:cNvSpPr>
          <p:nvPr/>
        </p:nvSpPr>
        <p:spPr bwMode="auto">
          <a:xfrm>
            <a:off x="1687513" y="2746375"/>
            <a:ext cx="1214437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6075" name="Rectangle 11"/>
          <p:cNvSpPr>
            <a:spLocks noChangeArrowheads="1"/>
          </p:cNvSpPr>
          <p:nvPr/>
        </p:nvSpPr>
        <p:spPr bwMode="auto">
          <a:xfrm>
            <a:off x="2295525" y="3201988"/>
            <a:ext cx="608013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6076" name="Text Box 12"/>
          <p:cNvSpPr txBox="1">
            <a:spLocks noChangeArrowheads="1"/>
          </p:cNvSpPr>
          <p:nvPr/>
        </p:nvSpPr>
        <p:spPr bwMode="auto">
          <a:xfrm>
            <a:off x="381000" y="33877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16077" name="Text Box 13"/>
          <p:cNvSpPr txBox="1">
            <a:spLocks noChangeArrowheads="1"/>
          </p:cNvSpPr>
          <p:nvPr/>
        </p:nvSpPr>
        <p:spPr bwMode="auto">
          <a:xfrm>
            <a:off x="852488" y="3429000"/>
            <a:ext cx="5857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baseline="30000"/>
              <a:t>k-1</a:t>
            </a:r>
          </a:p>
        </p:txBody>
      </p:sp>
      <p:sp>
        <p:nvSpPr>
          <p:cNvPr id="216078" name="Text Box 14"/>
          <p:cNvSpPr txBox="1">
            <a:spLocks noChangeArrowheads="1"/>
          </p:cNvSpPr>
          <p:nvPr/>
        </p:nvSpPr>
        <p:spPr bwMode="auto">
          <a:xfrm>
            <a:off x="1460500" y="3429000"/>
            <a:ext cx="712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2m</a:t>
            </a:r>
            <a:r>
              <a:rPr lang="en-US" baseline="30000"/>
              <a:t>k-1</a:t>
            </a:r>
          </a:p>
        </p:txBody>
      </p:sp>
      <p:sp>
        <p:nvSpPr>
          <p:cNvPr id="216079" name="Text Box 15"/>
          <p:cNvSpPr txBox="1">
            <a:spLocks noChangeArrowheads="1"/>
          </p:cNvSpPr>
          <p:nvPr/>
        </p:nvSpPr>
        <p:spPr bwMode="auto">
          <a:xfrm>
            <a:off x="2598738" y="34290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baseline="30000"/>
              <a:t>k</a:t>
            </a:r>
          </a:p>
        </p:txBody>
      </p:sp>
      <p:sp>
        <p:nvSpPr>
          <p:cNvPr id="216080" name="Rectangle 16"/>
          <p:cNvSpPr>
            <a:spLocks noChangeArrowheads="1"/>
          </p:cNvSpPr>
          <p:nvPr/>
        </p:nvSpPr>
        <p:spPr bwMode="auto">
          <a:xfrm>
            <a:off x="2901950" y="1835150"/>
            <a:ext cx="1214438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6081" name="Rectangle 17"/>
          <p:cNvSpPr>
            <a:spLocks noChangeArrowheads="1"/>
          </p:cNvSpPr>
          <p:nvPr/>
        </p:nvSpPr>
        <p:spPr bwMode="auto">
          <a:xfrm>
            <a:off x="3205163" y="2290763"/>
            <a:ext cx="911225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6082" name="Rectangle 18"/>
          <p:cNvSpPr>
            <a:spLocks noChangeArrowheads="1"/>
          </p:cNvSpPr>
          <p:nvPr/>
        </p:nvSpPr>
        <p:spPr bwMode="auto">
          <a:xfrm>
            <a:off x="3509963" y="2746375"/>
            <a:ext cx="606425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6083" name="Rectangle 19"/>
          <p:cNvSpPr>
            <a:spLocks noChangeArrowheads="1"/>
          </p:cNvSpPr>
          <p:nvPr/>
        </p:nvSpPr>
        <p:spPr bwMode="auto">
          <a:xfrm>
            <a:off x="3813175" y="3201988"/>
            <a:ext cx="303213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6084" name="Text Box 20"/>
          <p:cNvSpPr txBox="1">
            <a:spLocks noChangeArrowheads="1"/>
          </p:cNvSpPr>
          <p:nvPr/>
        </p:nvSpPr>
        <p:spPr bwMode="auto">
          <a:xfrm>
            <a:off x="3813175" y="3429000"/>
            <a:ext cx="719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+m</a:t>
            </a:r>
            <a:r>
              <a:rPr lang="en-US" baseline="30000"/>
              <a:t>k-1</a:t>
            </a:r>
          </a:p>
        </p:txBody>
      </p:sp>
      <p:sp>
        <p:nvSpPr>
          <p:cNvPr id="216085" name="Rectangle 21"/>
          <p:cNvSpPr>
            <a:spLocks noChangeArrowheads="1"/>
          </p:cNvSpPr>
          <p:nvPr/>
        </p:nvSpPr>
        <p:spPr bwMode="auto">
          <a:xfrm>
            <a:off x="5937250" y="1835150"/>
            <a:ext cx="608013" cy="2286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6086" name="Rectangle 22"/>
          <p:cNvSpPr>
            <a:spLocks noChangeArrowheads="1"/>
          </p:cNvSpPr>
          <p:nvPr/>
        </p:nvSpPr>
        <p:spPr bwMode="auto">
          <a:xfrm>
            <a:off x="6089650" y="2290763"/>
            <a:ext cx="455613" cy="2286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6087" name="Rectangle 23"/>
          <p:cNvSpPr>
            <a:spLocks noChangeArrowheads="1"/>
          </p:cNvSpPr>
          <p:nvPr/>
        </p:nvSpPr>
        <p:spPr bwMode="auto">
          <a:xfrm>
            <a:off x="6242050" y="2746375"/>
            <a:ext cx="303213" cy="2286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6088" name="Rectangle 24"/>
          <p:cNvSpPr>
            <a:spLocks noChangeArrowheads="1"/>
          </p:cNvSpPr>
          <p:nvPr/>
        </p:nvSpPr>
        <p:spPr bwMode="auto">
          <a:xfrm>
            <a:off x="6392863" y="3201988"/>
            <a:ext cx="152400" cy="2286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6089" name="Rectangle 25"/>
          <p:cNvSpPr>
            <a:spLocks noChangeArrowheads="1"/>
          </p:cNvSpPr>
          <p:nvPr/>
        </p:nvSpPr>
        <p:spPr bwMode="auto">
          <a:xfrm>
            <a:off x="6545263" y="1835150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6090" name="Rectangle 26"/>
          <p:cNvSpPr>
            <a:spLocks noChangeArrowheads="1"/>
          </p:cNvSpPr>
          <p:nvPr/>
        </p:nvSpPr>
        <p:spPr bwMode="auto">
          <a:xfrm>
            <a:off x="6545263" y="2290763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6091" name="Rectangle 27"/>
          <p:cNvSpPr>
            <a:spLocks noChangeArrowheads="1"/>
          </p:cNvSpPr>
          <p:nvPr/>
        </p:nvSpPr>
        <p:spPr bwMode="auto">
          <a:xfrm>
            <a:off x="6545263" y="2746375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6092" name="Rectangle 28"/>
          <p:cNvSpPr>
            <a:spLocks noChangeArrowheads="1"/>
          </p:cNvSpPr>
          <p:nvPr/>
        </p:nvSpPr>
        <p:spPr bwMode="auto">
          <a:xfrm>
            <a:off x="6545263" y="3201988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6093" name="Rectangle 29"/>
          <p:cNvSpPr>
            <a:spLocks noChangeArrowheads="1"/>
          </p:cNvSpPr>
          <p:nvPr/>
        </p:nvSpPr>
        <p:spPr bwMode="auto">
          <a:xfrm>
            <a:off x="6697663" y="1835150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6094" name="Rectangle 30"/>
          <p:cNvSpPr>
            <a:spLocks noChangeArrowheads="1"/>
          </p:cNvSpPr>
          <p:nvPr/>
        </p:nvSpPr>
        <p:spPr bwMode="auto">
          <a:xfrm>
            <a:off x="6697663" y="2290763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6095" name="Rectangle 31"/>
          <p:cNvSpPr>
            <a:spLocks noChangeArrowheads="1"/>
          </p:cNvSpPr>
          <p:nvPr/>
        </p:nvSpPr>
        <p:spPr bwMode="auto">
          <a:xfrm>
            <a:off x="6697663" y="2746375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6096" name="Rectangle 32"/>
          <p:cNvSpPr>
            <a:spLocks noChangeArrowheads="1"/>
          </p:cNvSpPr>
          <p:nvPr/>
        </p:nvSpPr>
        <p:spPr bwMode="auto">
          <a:xfrm>
            <a:off x="6697663" y="3201988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6097" name="Rectangle 33"/>
          <p:cNvSpPr>
            <a:spLocks noChangeArrowheads="1"/>
          </p:cNvSpPr>
          <p:nvPr/>
        </p:nvSpPr>
        <p:spPr bwMode="auto">
          <a:xfrm>
            <a:off x="6848475" y="1835150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6098" name="Rectangle 34"/>
          <p:cNvSpPr>
            <a:spLocks noChangeArrowheads="1"/>
          </p:cNvSpPr>
          <p:nvPr/>
        </p:nvSpPr>
        <p:spPr bwMode="auto">
          <a:xfrm>
            <a:off x="6848475" y="2290763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6099" name="Rectangle 35"/>
          <p:cNvSpPr>
            <a:spLocks noChangeArrowheads="1"/>
          </p:cNvSpPr>
          <p:nvPr/>
        </p:nvSpPr>
        <p:spPr bwMode="auto">
          <a:xfrm>
            <a:off x="6848475" y="2746375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6100" name="Rectangle 36"/>
          <p:cNvSpPr>
            <a:spLocks noChangeArrowheads="1"/>
          </p:cNvSpPr>
          <p:nvPr/>
        </p:nvSpPr>
        <p:spPr bwMode="auto">
          <a:xfrm>
            <a:off x="6848475" y="3201988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6101" name="Line 37"/>
          <p:cNvSpPr>
            <a:spLocks noChangeShapeType="1"/>
          </p:cNvSpPr>
          <p:nvPr/>
        </p:nvSpPr>
        <p:spPr bwMode="auto">
          <a:xfrm>
            <a:off x="6545263" y="3656013"/>
            <a:ext cx="2049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6102" name="Text Box 38"/>
          <p:cNvSpPr txBox="1">
            <a:spLocks noChangeArrowheads="1"/>
          </p:cNvSpPr>
          <p:nvPr/>
        </p:nvSpPr>
        <p:spPr bwMode="auto">
          <a:xfrm>
            <a:off x="7439025" y="361632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16103" name="Line 39"/>
          <p:cNvSpPr>
            <a:spLocks noChangeShapeType="1"/>
          </p:cNvSpPr>
          <p:nvPr/>
        </p:nvSpPr>
        <p:spPr bwMode="auto">
          <a:xfrm>
            <a:off x="2901950" y="1608138"/>
            <a:ext cx="0" cy="227647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6104" name="Line 40"/>
          <p:cNvSpPr>
            <a:spLocks noChangeShapeType="1"/>
          </p:cNvSpPr>
          <p:nvPr/>
        </p:nvSpPr>
        <p:spPr bwMode="auto">
          <a:xfrm>
            <a:off x="6545263" y="1608138"/>
            <a:ext cx="0" cy="22764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6105" name="Line 41"/>
          <p:cNvSpPr>
            <a:spLocks noChangeShapeType="1"/>
          </p:cNvSpPr>
          <p:nvPr/>
        </p:nvSpPr>
        <p:spPr bwMode="auto">
          <a:xfrm>
            <a:off x="5938838" y="1608138"/>
            <a:ext cx="0" cy="22764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6106" name="Line 42"/>
          <p:cNvSpPr>
            <a:spLocks noChangeShapeType="1"/>
          </p:cNvSpPr>
          <p:nvPr/>
        </p:nvSpPr>
        <p:spPr bwMode="auto">
          <a:xfrm>
            <a:off x="4116388" y="1608138"/>
            <a:ext cx="0" cy="22764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6107" name="Line 43"/>
          <p:cNvSpPr>
            <a:spLocks noChangeShapeType="1"/>
          </p:cNvSpPr>
          <p:nvPr/>
        </p:nvSpPr>
        <p:spPr bwMode="auto">
          <a:xfrm>
            <a:off x="473075" y="1608138"/>
            <a:ext cx="0" cy="22764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6108" name="Line 44"/>
          <p:cNvSpPr>
            <a:spLocks noChangeShapeType="1"/>
          </p:cNvSpPr>
          <p:nvPr/>
        </p:nvSpPr>
        <p:spPr bwMode="auto">
          <a:xfrm>
            <a:off x="8594725" y="1608138"/>
            <a:ext cx="0" cy="22764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6109" name="Text Box 45"/>
          <p:cNvSpPr txBox="1">
            <a:spLocks noChangeArrowheads="1"/>
          </p:cNvSpPr>
          <p:nvPr/>
        </p:nvSpPr>
        <p:spPr bwMode="auto">
          <a:xfrm>
            <a:off x="77788" y="1263650"/>
            <a:ext cx="831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Phase</a:t>
            </a:r>
          </a:p>
        </p:txBody>
      </p:sp>
      <p:sp>
        <p:nvSpPr>
          <p:cNvPr id="216110" name="Text Box 46"/>
          <p:cNvSpPr txBox="1">
            <a:spLocks noChangeArrowheads="1"/>
          </p:cNvSpPr>
          <p:nvPr/>
        </p:nvSpPr>
        <p:spPr bwMode="auto">
          <a:xfrm>
            <a:off x="1520825" y="12636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16111" name="Text Box 47"/>
          <p:cNvSpPr txBox="1">
            <a:spLocks noChangeArrowheads="1"/>
          </p:cNvSpPr>
          <p:nvPr/>
        </p:nvSpPr>
        <p:spPr bwMode="auto">
          <a:xfrm>
            <a:off x="3357563" y="13033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6112" name="Text Box 48"/>
          <p:cNvSpPr txBox="1">
            <a:spLocks noChangeArrowheads="1"/>
          </p:cNvSpPr>
          <p:nvPr/>
        </p:nvSpPr>
        <p:spPr bwMode="auto">
          <a:xfrm>
            <a:off x="6013450" y="130333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k-1</a:t>
            </a:r>
          </a:p>
        </p:txBody>
      </p:sp>
      <p:sp>
        <p:nvSpPr>
          <p:cNvPr id="216113" name="Text Box 49"/>
          <p:cNvSpPr txBox="1">
            <a:spLocks noChangeArrowheads="1"/>
          </p:cNvSpPr>
          <p:nvPr/>
        </p:nvSpPr>
        <p:spPr bwMode="auto">
          <a:xfrm>
            <a:off x="7456488" y="13033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</a:p>
        </p:txBody>
      </p:sp>
      <p:sp>
        <p:nvSpPr>
          <p:cNvPr id="216114" name="Freeform 50"/>
          <p:cNvSpPr>
            <a:spLocks/>
          </p:cNvSpPr>
          <p:nvPr/>
        </p:nvSpPr>
        <p:spPr bwMode="auto">
          <a:xfrm>
            <a:off x="246063" y="1835150"/>
            <a:ext cx="3719512" cy="1593850"/>
          </a:xfrm>
          <a:custGeom>
            <a:avLst/>
            <a:gdLst/>
            <a:ahLst/>
            <a:cxnLst>
              <a:cxn ang="0">
                <a:pos x="1291" y="1004"/>
              </a:cxn>
              <a:cxn ang="0">
                <a:pos x="0" y="0"/>
              </a:cxn>
              <a:cxn ang="0">
                <a:pos x="1673" y="0"/>
              </a:cxn>
              <a:cxn ang="0">
                <a:pos x="2343" y="1004"/>
              </a:cxn>
              <a:cxn ang="0">
                <a:pos x="1291" y="1004"/>
              </a:cxn>
            </a:cxnLst>
            <a:rect l="0" t="0" r="r" b="b"/>
            <a:pathLst>
              <a:path w="2343" h="1004">
                <a:moveTo>
                  <a:pt x="1291" y="1004"/>
                </a:moveTo>
                <a:lnTo>
                  <a:pt x="0" y="0"/>
                </a:lnTo>
                <a:lnTo>
                  <a:pt x="1673" y="0"/>
                </a:lnTo>
                <a:lnTo>
                  <a:pt x="2343" y="1004"/>
                </a:lnTo>
                <a:lnTo>
                  <a:pt x="1291" y="1004"/>
                </a:lnTo>
                <a:close/>
              </a:path>
            </a:pathLst>
          </a:custGeom>
          <a:solidFill>
            <a:schemeClr val="folHlink">
              <a:alpha val="47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6115" name="AutoShape 51"/>
          <p:cNvSpPr>
            <a:spLocks/>
          </p:cNvSpPr>
          <p:nvPr/>
        </p:nvSpPr>
        <p:spPr bwMode="auto">
          <a:xfrm>
            <a:off x="473075" y="4264025"/>
            <a:ext cx="8348663" cy="379413"/>
          </a:xfrm>
          <a:prstGeom prst="borderCallout3">
            <a:avLst>
              <a:gd name="adj1" fmla="val 30125"/>
              <a:gd name="adj2" fmla="val -912"/>
              <a:gd name="adj3" fmla="val 30125"/>
              <a:gd name="adj4" fmla="val -1139"/>
              <a:gd name="adj5" fmla="val -373639"/>
              <a:gd name="adj6" fmla="val -1139"/>
              <a:gd name="adj7" fmla="val -438495"/>
              <a:gd name="adj8" fmla="val 17264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000"/>
              <a:t>Blue jobs can be scheduled only in this area of volume (m</a:t>
            </a:r>
            <a:r>
              <a:rPr lang="en-US" sz="2000" baseline="30000"/>
              <a:t>k</a:t>
            </a:r>
            <a:r>
              <a:rPr lang="en-US" sz="2000"/>
              <a:t>+m</a:t>
            </a:r>
            <a:r>
              <a:rPr lang="en-US" sz="2000" baseline="30000"/>
              <a:t>k-1</a:t>
            </a:r>
            <a:r>
              <a:rPr lang="en-US" sz="2000"/>
              <a:t>)m/2</a:t>
            </a:r>
          </a:p>
        </p:txBody>
      </p:sp>
      <p:sp>
        <p:nvSpPr>
          <p:cNvPr id="216116" name="AutoShape 52"/>
          <p:cNvSpPr>
            <a:spLocks/>
          </p:cNvSpPr>
          <p:nvPr/>
        </p:nvSpPr>
        <p:spPr bwMode="auto">
          <a:xfrm>
            <a:off x="1004888" y="4946650"/>
            <a:ext cx="3187700" cy="455613"/>
          </a:xfrm>
          <a:prstGeom prst="borderCallout3">
            <a:avLst>
              <a:gd name="adj1" fmla="val 25088"/>
              <a:gd name="adj2" fmla="val -2389"/>
              <a:gd name="adj3" fmla="val 25088"/>
              <a:gd name="adj4" fmla="val -7870"/>
              <a:gd name="adj5" fmla="val -208014"/>
              <a:gd name="adj6" fmla="val -7870"/>
              <a:gd name="adj7" fmla="val -245644"/>
              <a:gd name="adj8" fmla="val 97259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000"/>
              <a:t>At least m/2 blue jobs left</a:t>
            </a:r>
          </a:p>
        </p:txBody>
      </p:sp>
      <p:sp>
        <p:nvSpPr>
          <p:cNvPr id="216117" name="AutoShape 53"/>
          <p:cNvSpPr>
            <a:spLocks/>
          </p:cNvSpPr>
          <p:nvPr/>
        </p:nvSpPr>
        <p:spPr bwMode="auto">
          <a:xfrm>
            <a:off x="5254625" y="4946650"/>
            <a:ext cx="2732088" cy="455613"/>
          </a:xfrm>
          <a:prstGeom prst="borderCallout3">
            <a:avLst>
              <a:gd name="adj1" fmla="val 25088"/>
              <a:gd name="adj2" fmla="val -2787"/>
              <a:gd name="adj3" fmla="val 25088"/>
              <a:gd name="adj4" fmla="val -3486"/>
              <a:gd name="adj5" fmla="val -212542"/>
              <a:gd name="adj6" fmla="val -3486"/>
              <a:gd name="adj7" fmla="val -250523"/>
              <a:gd name="adj8" fmla="val 45903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000"/>
              <a:t>At least mk/2 jobs left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7" grpId="0" build="p"/>
      <p:bldP spid="216115" grpId="0" animBg="1"/>
      <p:bldP spid="216115" grpId="1" animBg="1"/>
      <p:bldP spid="216116" grpId="0" animBg="1"/>
      <p:bldP spid="21611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Integrality Gap for our LP(identical m/c)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3075" y="5483225"/>
            <a:ext cx="8121650" cy="633413"/>
          </a:xfrm>
        </p:spPr>
        <p:txBody>
          <a:bodyPr/>
          <a:lstStyle/>
          <a:p>
            <a:r>
              <a:rPr lang="en-US"/>
              <a:t>Optimum fractional solution is roughly mT</a:t>
            </a:r>
          </a:p>
        </p:txBody>
      </p:sp>
      <p:sp>
        <p:nvSpPr>
          <p:cNvPr id="217092" name="Line 4"/>
          <p:cNvSpPr>
            <a:spLocks noChangeShapeType="1"/>
          </p:cNvSpPr>
          <p:nvPr/>
        </p:nvSpPr>
        <p:spPr bwMode="auto">
          <a:xfrm>
            <a:off x="473075" y="2062163"/>
            <a:ext cx="812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7093" name="Line 5"/>
          <p:cNvSpPr>
            <a:spLocks noChangeShapeType="1"/>
          </p:cNvSpPr>
          <p:nvPr/>
        </p:nvSpPr>
        <p:spPr bwMode="auto">
          <a:xfrm>
            <a:off x="473075" y="2517775"/>
            <a:ext cx="812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7094" name="Line 6"/>
          <p:cNvSpPr>
            <a:spLocks noChangeShapeType="1"/>
          </p:cNvSpPr>
          <p:nvPr/>
        </p:nvSpPr>
        <p:spPr bwMode="auto">
          <a:xfrm>
            <a:off x="473075" y="2973388"/>
            <a:ext cx="812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7095" name="Line 7"/>
          <p:cNvSpPr>
            <a:spLocks noChangeShapeType="1"/>
          </p:cNvSpPr>
          <p:nvPr/>
        </p:nvSpPr>
        <p:spPr bwMode="auto">
          <a:xfrm>
            <a:off x="473075" y="3429000"/>
            <a:ext cx="8121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7096" name="Rectangle 8"/>
          <p:cNvSpPr>
            <a:spLocks noChangeArrowheads="1"/>
          </p:cNvSpPr>
          <p:nvPr/>
        </p:nvSpPr>
        <p:spPr bwMode="auto">
          <a:xfrm>
            <a:off x="2295525" y="3201988"/>
            <a:ext cx="608013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097" name="Rectangle 9"/>
          <p:cNvSpPr>
            <a:spLocks noChangeArrowheads="1"/>
          </p:cNvSpPr>
          <p:nvPr/>
        </p:nvSpPr>
        <p:spPr bwMode="auto">
          <a:xfrm rot="5400000">
            <a:off x="-627063" y="5364163"/>
            <a:ext cx="2428875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098" name="Rectangle 10"/>
          <p:cNvSpPr>
            <a:spLocks noChangeArrowheads="1"/>
          </p:cNvSpPr>
          <p:nvPr/>
        </p:nvSpPr>
        <p:spPr bwMode="auto">
          <a:xfrm rot="5400000">
            <a:off x="-19050" y="5364163"/>
            <a:ext cx="2428875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099" name="Rectangle 11"/>
          <p:cNvSpPr>
            <a:spLocks noChangeArrowheads="1"/>
          </p:cNvSpPr>
          <p:nvPr/>
        </p:nvSpPr>
        <p:spPr bwMode="auto">
          <a:xfrm rot="5400000">
            <a:off x="587375" y="5364163"/>
            <a:ext cx="2428875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00" name="Rectangle 12"/>
          <p:cNvSpPr>
            <a:spLocks noChangeArrowheads="1"/>
          </p:cNvSpPr>
          <p:nvPr/>
        </p:nvSpPr>
        <p:spPr bwMode="auto">
          <a:xfrm rot="5400000">
            <a:off x="1195387" y="5364163"/>
            <a:ext cx="2428875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01" name="Text Box 13"/>
          <p:cNvSpPr txBox="1">
            <a:spLocks noChangeArrowheads="1"/>
          </p:cNvSpPr>
          <p:nvPr/>
        </p:nvSpPr>
        <p:spPr bwMode="auto">
          <a:xfrm>
            <a:off x="381000" y="33877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17102" name="Text Box 14"/>
          <p:cNvSpPr txBox="1">
            <a:spLocks noChangeArrowheads="1"/>
          </p:cNvSpPr>
          <p:nvPr/>
        </p:nvSpPr>
        <p:spPr bwMode="auto">
          <a:xfrm>
            <a:off x="852488" y="3429000"/>
            <a:ext cx="5857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baseline="30000"/>
              <a:t>k-1</a:t>
            </a:r>
          </a:p>
        </p:txBody>
      </p:sp>
      <p:sp>
        <p:nvSpPr>
          <p:cNvPr id="217103" name="Text Box 15"/>
          <p:cNvSpPr txBox="1">
            <a:spLocks noChangeArrowheads="1"/>
          </p:cNvSpPr>
          <p:nvPr/>
        </p:nvSpPr>
        <p:spPr bwMode="auto">
          <a:xfrm>
            <a:off x="1460500" y="3429000"/>
            <a:ext cx="712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2m</a:t>
            </a:r>
            <a:r>
              <a:rPr lang="en-US" baseline="30000"/>
              <a:t>k-1</a:t>
            </a:r>
          </a:p>
        </p:txBody>
      </p:sp>
      <p:sp>
        <p:nvSpPr>
          <p:cNvPr id="217104" name="Text Box 16"/>
          <p:cNvSpPr txBox="1">
            <a:spLocks noChangeArrowheads="1"/>
          </p:cNvSpPr>
          <p:nvPr/>
        </p:nvSpPr>
        <p:spPr bwMode="auto">
          <a:xfrm>
            <a:off x="2598738" y="3429000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baseline="30000"/>
              <a:t>k</a:t>
            </a:r>
          </a:p>
        </p:txBody>
      </p:sp>
      <p:sp>
        <p:nvSpPr>
          <p:cNvPr id="217105" name="Rectangle 17"/>
          <p:cNvSpPr>
            <a:spLocks noChangeArrowheads="1"/>
          </p:cNvSpPr>
          <p:nvPr/>
        </p:nvSpPr>
        <p:spPr bwMode="auto">
          <a:xfrm>
            <a:off x="3813175" y="3201988"/>
            <a:ext cx="303213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06" name="Rectangle 18"/>
          <p:cNvSpPr>
            <a:spLocks noChangeArrowheads="1"/>
          </p:cNvSpPr>
          <p:nvPr/>
        </p:nvSpPr>
        <p:spPr bwMode="auto">
          <a:xfrm rot="5400000">
            <a:off x="2370931" y="4795044"/>
            <a:ext cx="1214438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07" name="Rectangle 19"/>
          <p:cNvSpPr>
            <a:spLocks noChangeArrowheads="1"/>
          </p:cNvSpPr>
          <p:nvPr/>
        </p:nvSpPr>
        <p:spPr bwMode="auto">
          <a:xfrm rot="5400000">
            <a:off x="2673350" y="4795838"/>
            <a:ext cx="1214438" cy="15081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08" name="Rectangle 20"/>
          <p:cNvSpPr>
            <a:spLocks noChangeArrowheads="1"/>
          </p:cNvSpPr>
          <p:nvPr/>
        </p:nvSpPr>
        <p:spPr bwMode="auto">
          <a:xfrm rot="5400000">
            <a:off x="2978944" y="4795044"/>
            <a:ext cx="1214438" cy="1524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09" name="Rectangle 21"/>
          <p:cNvSpPr>
            <a:spLocks noChangeArrowheads="1"/>
          </p:cNvSpPr>
          <p:nvPr/>
        </p:nvSpPr>
        <p:spPr bwMode="auto">
          <a:xfrm rot="5400000">
            <a:off x="3281363" y="4795837"/>
            <a:ext cx="1214438" cy="1508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10" name="Text Box 22"/>
          <p:cNvSpPr txBox="1">
            <a:spLocks noChangeArrowheads="1"/>
          </p:cNvSpPr>
          <p:nvPr/>
        </p:nvSpPr>
        <p:spPr bwMode="auto">
          <a:xfrm>
            <a:off x="3813175" y="3429000"/>
            <a:ext cx="719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+m</a:t>
            </a:r>
            <a:r>
              <a:rPr lang="en-US" baseline="30000"/>
              <a:t>k-1</a:t>
            </a:r>
          </a:p>
        </p:txBody>
      </p:sp>
      <p:sp>
        <p:nvSpPr>
          <p:cNvPr id="217111" name="Text Box 23"/>
          <p:cNvSpPr txBox="1">
            <a:spLocks noChangeArrowheads="1"/>
          </p:cNvSpPr>
          <p:nvPr/>
        </p:nvSpPr>
        <p:spPr bwMode="auto">
          <a:xfrm>
            <a:off x="1839913" y="6313488"/>
            <a:ext cx="45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baseline="30000"/>
              <a:t>k</a:t>
            </a:r>
          </a:p>
        </p:txBody>
      </p:sp>
      <p:sp>
        <p:nvSpPr>
          <p:cNvPr id="217112" name="Text Box 24"/>
          <p:cNvSpPr txBox="1">
            <a:spLocks noChangeArrowheads="1"/>
          </p:cNvSpPr>
          <p:nvPr/>
        </p:nvSpPr>
        <p:spPr bwMode="auto">
          <a:xfrm>
            <a:off x="3054350" y="5554663"/>
            <a:ext cx="5857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r>
              <a:rPr lang="en-US" baseline="30000"/>
              <a:t>k-1</a:t>
            </a:r>
          </a:p>
        </p:txBody>
      </p:sp>
      <p:sp>
        <p:nvSpPr>
          <p:cNvPr id="217113" name="Rectangle 25"/>
          <p:cNvSpPr>
            <a:spLocks noChangeArrowheads="1"/>
          </p:cNvSpPr>
          <p:nvPr/>
        </p:nvSpPr>
        <p:spPr bwMode="auto">
          <a:xfrm>
            <a:off x="6392863" y="3201988"/>
            <a:ext cx="152400" cy="2286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14" name="Rectangle 26"/>
          <p:cNvSpPr>
            <a:spLocks noChangeArrowheads="1"/>
          </p:cNvSpPr>
          <p:nvPr/>
        </p:nvSpPr>
        <p:spPr bwMode="auto">
          <a:xfrm rot="5400000">
            <a:off x="5672137" y="4529138"/>
            <a:ext cx="606425" cy="762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15" name="Rectangle 27"/>
          <p:cNvSpPr>
            <a:spLocks noChangeArrowheads="1"/>
          </p:cNvSpPr>
          <p:nvPr/>
        </p:nvSpPr>
        <p:spPr bwMode="auto">
          <a:xfrm rot="5400000">
            <a:off x="5823744" y="4529931"/>
            <a:ext cx="606425" cy="74613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16" name="Rectangle 28"/>
          <p:cNvSpPr>
            <a:spLocks noChangeArrowheads="1"/>
          </p:cNvSpPr>
          <p:nvPr/>
        </p:nvSpPr>
        <p:spPr bwMode="auto">
          <a:xfrm rot="5400000">
            <a:off x="5976937" y="4529138"/>
            <a:ext cx="606425" cy="762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17" name="Rectangle 29"/>
          <p:cNvSpPr>
            <a:spLocks noChangeArrowheads="1"/>
          </p:cNvSpPr>
          <p:nvPr/>
        </p:nvSpPr>
        <p:spPr bwMode="auto">
          <a:xfrm rot="5400000">
            <a:off x="6127750" y="4529138"/>
            <a:ext cx="606425" cy="762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18" name="Text Box 30"/>
          <p:cNvSpPr txBox="1">
            <a:spLocks noChangeArrowheads="1"/>
          </p:cNvSpPr>
          <p:nvPr/>
        </p:nvSpPr>
        <p:spPr bwMode="auto">
          <a:xfrm>
            <a:off x="6013450" y="494665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  <a:endParaRPr lang="en-US" baseline="30000"/>
          </a:p>
        </p:txBody>
      </p:sp>
      <p:sp>
        <p:nvSpPr>
          <p:cNvPr id="217119" name="Rectangle 31"/>
          <p:cNvSpPr>
            <a:spLocks noChangeArrowheads="1"/>
          </p:cNvSpPr>
          <p:nvPr/>
        </p:nvSpPr>
        <p:spPr bwMode="auto">
          <a:xfrm>
            <a:off x="6545263" y="1835150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20" name="Rectangle 32"/>
          <p:cNvSpPr>
            <a:spLocks noChangeArrowheads="1"/>
          </p:cNvSpPr>
          <p:nvPr/>
        </p:nvSpPr>
        <p:spPr bwMode="auto">
          <a:xfrm>
            <a:off x="6545263" y="2290763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21" name="Rectangle 33"/>
          <p:cNvSpPr>
            <a:spLocks noChangeArrowheads="1"/>
          </p:cNvSpPr>
          <p:nvPr/>
        </p:nvSpPr>
        <p:spPr bwMode="auto">
          <a:xfrm>
            <a:off x="6545263" y="2746375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22" name="Rectangle 34"/>
          <p:cNvSpPr>
            <a:spLocks noChangeArrowheads="1"/>
          </p:cNvSpPr>
          <p:nvPr/>
        </p:nvSpPr>
        <p:spPr bwMode="auto">
          <a:xfrm>
            <a:off x="6545263" y="3201988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23" name="Rectangle 35"/>
          <p:cNvSpPr>
            <a:spLocks noChangeArrowheads="1"/>
          </p:cNvSpPr>
          <p:nvPr/>
        </p:nvSpPr>
        <p:spPr bwMode="auto">
          <a:xfrm>
            <a:off x="6545263" y="4264025"/>
            <a:ext cx="76200" cy="2270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24" name="Rectangle 36"/>
          <p:cNvSpPr>
            <a:spLocks noChangeArrowheads="1"/>
          </p:cNvSpPr>
          <p:nvPr/>
        </p:nvSpPr>
        <p:spPr bwMode="auto">
          <a:xfrm>
            <a:off x="6545263" y="4567238"/>
            <a:ext cx="76200" cy="2270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25" name="Rectangle 37"/>
          <p:cNvSpPr>
            <a:spLocks noChangeArrowheads="1"/>
          </p:cNvSpPr>
          <p:nvPr/>
        </p:nvSpPr>
        <p:spPr bwMode="auto">
          <a:xfrm>
            <a:off x="6545263" y="4870450"/>
            <a:ext cx="76200" cy="2270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26" name="Rectangle 38"/>
          <p:cNvSpPr>
            <a:spLocks noChangeArrowheads="1"/>
          </p:cNvSpPr>
          <p:nvPr/>
        </p:nvSpPr>
        <p:spPr bwMode="auto">
          <a:xfrm>
            <a:off x="6545263" y="5175250"/>
            <a:ext cx="76200" cy="2270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27" name="Rectangle 39"/>
          <p:cNvSpPr>
            <a:spLocks noChangeArrowheads="1"/>
          </p:cNvSpPr>
          <p:nvPr/>
        </p:nvSpPr>
        <p:spPr bwMode="auto">
          <a:xfrm>
            <a:off x="6697663" y="1835150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28" name="Rectangle 40"/>
          <p:cNvSpPr>
            <a:spLocks noChangeArrowheads="1"/>
          </p:cNvSpPr>
          <p:nvPr/>
        </p:nvSpPr>
        <p:spPr bwMode="auto">
          <a:xfrm>
            <a:off x="6697663" y="2290763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29" name="Rectangle 41"/>
          <p:cNvSpPr>
            <a:spLocks noChangeArrowheads="1"/>
          </p:cNvSpPr>
          <p:nvPr/>
        </p:nvSpPr>
        <p:spPr bwMode="auto">
          <a:xfrm>
            <a:off x="6697663" y="2746375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30" name="Rectangle 42"/>
          <p:cNvSpPr>
            <a:spLocks noChangeArrowheads="1"/>
          </p:cNvSpPr>
          <p:nvPr/>
        </p:nvSpPr>
        <p:spPr bwMode="auto">
          <a:xfrm>
            <a:off x="6697663" y="3201988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31" name="Rectangle 43"/>
          <p:cNvSpPr>
            <a:spLocks noChangeArrowheads="1"/>
          </p:cNvSpPr>
          <p:nvPr/>
        </p:nvSpPr>
        <p:spPr bwMode="auto">
          <a:xfrm>
            <a:off x="6848475" y="1835150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32" name="Rectangle 44"/>
          <p:cNvSpPr>
            <a:spLocks noChangeArrowheads="1"/>
          </p:cNvSpPr>
          <p:nvPr/>
        </p:nvSpPr>
        <p:spPr bwMode="auto">
          <a:xfrm>
            <a:off x="6848475" y="2290763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33" name="Rectangle 45"/>
          <p:cNvSpPr>
            <a:spLocks noChangeArrowheads="1"/>
          </p:cNvSpPr>
          <p:nvPr/>
        </p:nvSpPr>
        <p:spPr bwMode="auto">
          <a:xfrm>
            <a:off x="6848475" y="2746375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34" name="Rectangle 46"/>
          <p:cNvSpPr>
            <a:spLocks noChangeArrowheads="1"/>
          </p:cNvSpPr>
          <p:nvPr/>
        </p:nvSpPr>
        <p:spPr bwMode="auto">
          <a:xfrm>
            <a:off x="6848475" y="3201988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35" name="Rectangle 47"/>
          <p:cNvSpPr>
            <a:spLocks noChangeArrowheads="1"/>
          </p:cNvSpPr>
          <p:nvPr/>
        </p:nvSpPr>
        <p:spPr bwMode="auto">
          <a:xfrm>
            <a:off x="6697663" y="4264025"/>
            <a:ext cx="76200" cy="2270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36" name="Rectangle 48"/>
          <p:cNvSpPr>
            <a:spLocks noChangeArrowheads="1"/>
          </p:cNvSpPr>
          <p:nvPr/>
        </p:nvSpPr>
        <p:spPr bwMode="auto">
          <a:xfrm>
            <a:off x="6697663" y="4567238"/>
            <a:ext cx="76200" cy="2270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37" name="Rectangle 49"/>
          <p:cNvSpPr>
            <a:spLocks noChangeArrowheads="1"/>
          </p:cNvSpPr>
          <p:nvPr/>
        </p:nvSpPr>
        <p:spPr bwMode="auto">
          <a:xfrm>
            <a:off x="6697663" y="4870450"/>
            <a:ext cx="76200" cy="2270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38" name="Rectangle 50"/>
          <p:cNvSpPr>
            <a:spLocks noChangeArrowheads="1"/>
          </p:cNvSpPr>
          <p:nvPr/>
        </p:nvSpPr>
        <p:spPr bwMode="auto">
          <a:xfrm>
            <a:off x="6697663" y="5175250"/>
            <a:ext cx="76200" cy="2270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39" name="Rectangle 51"/>
          <p:cNvSpPr>
            <a:spLocks noChangeArrowheads="1"/>
          </p:cNvSpPr>
          <p:nvPr/>
        </p:nvSpPr>
        <p:spPr bwMode="auto">
          <a:xfrm>
            <a:off x="6848475" y="4264025"/>
            <a:ext cx="76200" cy="2270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40" name="Rectangle 52"/>
          <p:cNvSpPr>
            <a:spLocks noChangeArrowheads="1"/>
          </p:cNvSpPr>
          <p:nvPr/>
        </p:nvSpPr>
        <p:spPr bwMode="auto">
          <a:xfrm>
            <a:off x="6848475" y="4567238"/>
            <a:ext cx="76200" cy="22701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41" name="Rectangle 53"/>
          <p:cNvSpPr>
            <a:spLocks noChangeArrowheads="1"/>
          </p:cNvSpPr>
          <p:nvPr/>
        </p:nvSpPr>
        <p:spPr bwMode="auto">
          <a:xfrm>
            <a:off x="6848475" y="4870450"/>
            <a:ext cx="76200" cy="2270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42" name="Rectangle 54"/>
          <p:cNvSpPr>
            <a:spLocks noChangeArrowheads="1"/>
          </p:cNvSpPr>
          <p:nvPr/>
        </p:nvSpPr>
        <p:spPr bwMode="auto">
          <a:xfrm>
            <a:off x="6848475" y="5175250"/>
            <a:ext cx="76200" cy="2270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43" name="Line 55"/>
          <p:cNvSpPr>
            <a:spLocks noChangeShapeType="1"/>
          </p:cNvSpPr>
          <p:nvPr/>
        </p:nvSpPr>
        <p:spPr bwMode="auto">
          <a:xfrm>
            <a:off x="6545263" y="3656013"/>
            <a:ext cx="2049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7144" name="Text Box 56"/>
          <p:cNvSpPr txBox="1">
            <a:spLocks noChangeArrowheads="1"/>
          </p:cNvSpPr>
          <p:nvPr/>
        </p:nvSpPr>
        <p:spPr bwMode="auto">
          <a:xfrm>
            <a:off x="7439025" y="3616325"/>
            <a:ext cx="32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17145" name="Text Box 57"/>
          <p:cNvSpPr txBox="1">
            <a:spLocks noChangeArrowheads="1"/>
          </p:cNvSpPr>
          <p:nvPr/>
        </p:nvSpPr>
        <p:spPr bwMode="auto">
          <a:xfrm>
            <a:off x="6605588" y="54371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7146" name="Line 58"/>
          <p:cNvSpPr>
            <a:spLocks noChangeShapeType="1"/>
          </p:cNvSpPr>
          <p:nvPr/>
        </p:nvSpPr>
        <p:spPr bwMode="auto">
          <a:xfrm>
            <a:off x="2901950" y="1608138"/>
            <a:ext cx="0" cy="2276475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7147" name="Line 59"/>
          <p:cNvSpPr>
            <a:spLocks noChangeShapeType="1"/>
          </p:cNvSpPr>
          <p:nvPr/>
        </p:nvSpPr>
        <p:spPr bwMode="auto">
          <a:xfrm>
            <a:off x="6545263" y="1608138"/>
            <a:ext cx="0" cy="22764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7148" name="Line 60"/>
          <p:cNvSpPr>
            <a:spLocks noChangeShapeType="1"/>
          </p:cNvSpPr>
          <p:nvPr/>
        </p:nvSpPr>
        <p:spPr bwMode="auto">
          <a:xfrm>
            <a:off x="5938838" y="1608138"/>
            <a:ext cx="0" cy="22764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7149" name="Line 61"/>
          <p:cNvSpPr>
            <a:spLocks noChangeShapeType="1"/>
          </p:cNvSpPr>
          <p:nvPr/>
        </p:nvSpPr>
        <p:spPr bwMode="auto">
          <a:xfrm>
            <a:off x="4116388" y="1608138"/>
            <a:ext cx="0" cy="22764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7150" name="Line 62"/>
          <p:cNvSpPr>
            <a:spLocks noChangeShapeType="1"/>
          </p:cNvSpPr>
          <p:nvPr/>
        </p:nvSpPr>
        <p:spPr bwMode="auto">
          <a:xfrm>
            <a:off x="473075" y="1608138"/>
            <a:ext cx="0" cy="22764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7151" name="Line 63"/>
          <p:cNvSpPr>
            <a:spLocks noChangeShapeType="1"/>
          </p:cNvSpPr>
          <p:nvPr/>
        </p:nvSpPr>
        <p:spPr bwMode="auto">
          <a:xfrm>
            <a:off x="8594725" y="1608138"/>
            <a:ext cx="0" cy="22764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17152" name="Text Box 64"/>
          <p:cNvSpPr txBox="1">
            <a:spLocks noChangeArrowheads="1"/>
          </p:cNvSpPr>
          <p:nvPr/>
        </p:nvSpPr>
        <p:spPr bwMode="auto">
          <a:xfrm>
            <a:off x="77788" y="1263650"/>
            <a:ext cx="831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Phase</a:t>
            </a:r>
          </a:p>
        </p:txBody>
      </p:sp>
      <p:sp>
        <p:nvSpPr>
          <p:cNvPr id="217153" name="Text Box 65"/>
          <p:cNvSpPr txBox="1">
            <a:spLocks noChangeArrowheads="1"/>
          </p:cNvSpPr>
          <p:nvPr/>
        </p:nvSpPr>
        <p:spPr bwMode="auto">
          <a:xfrm>
            <a:off x="1520825" y="12636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217154" name="Text Box 66"/>
          <p:cNvSpPr txBox="1">
            <a:spLocks noChangeArrowheads="1"/>
          </p:cNvSpPr>
          <p:nvPr/>
        </p:nvSpPr>
        <p:spPr bwMode="auto">
          <a:xfrm>
            <a:off x="3357563" y="13033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217155" name="Text Box 67"/>
          <p:cNvSpPr txBox="1">
            <a:spLocks noChangeArrowheads="1"/>
          </p:cNvSpPr>
          <p:nvPr/>
        </p:nvSpPr>
        <p:spPr bwMode="auto">
          <a:xfrm>
            <a:off x="6013450" y="130333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k-1</a:t>
            </a:r>
          </a:p>
        </p:txBody>
      </p:sp>
      <p:sp>
        <p:nvSpPr>
          <p:cNvPr id="217156" name="Text Box 68"/>
          <p:cNvSpPr txBox="1">
            <a:spLocks noChangeArrowheads="1"/>
          </p:cNvSpPr>
          <p:nvPr/>
        </p:nvSpPr>
        <p:spPr bwMode="auto">
          <a:xfrm>
            <a:off x="7456488" y="13033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</a:p>
        </p:txBody>
      </p:sp>
      <p:sp>
        <p:nvSpPr>
          <p:cNvPr id="217157" name="Rectangle 69"/>
          <p:cNvSpPr>
            <a:spLocks noChangeArrowheads="1"/>
          </p:cNvSpPr>
          <p:nvPr/>
        </p:nvSpPr>
        <p:spPr bwMode="auto">
          <a:xfrm>
            <a:off x="2295525" y="2746375"/>
            <a:ext cx="608013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58" name="Rectangle 70"/>
          <p:cNvSpPr>
            <a:spLocks noChangeArrowheads="1"/>
          </p:cNvSpPr>
          <p:nvPr/>
        </p:nvSpPr>
        <p:spPr bwMode="auto">
          <a:xfrm>
            <a:off x="2295525" y="2290763"/>
            <a:ext cx="608013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59" name="Rectangle 71"/>
          <p:cNvSpPr>
            <a:spLocks noChangeArrowheads="1"/>
          </p:cNvSpPr>
          <p:nvPr/>
        </p:nvSpPr>
        <p:spPr bwMode="auto">
          <a:xfrm>
            <a:off x="2295525" y="1835150"/>
            <a:ext cx="608013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60" name="Rectangle 72"/>
          <p:cNvSpPr>
            <a:spLocks noChangeArrowheads="1"/>
          </p:cNvSpPr>
          <p:nvPr/>
        </p:nvSpPr>
        <p:spPr bwMode="auto">
          <a:xfrm>
            <a:off x="1687513" y="3201988"/>
            <a:ext cx="608012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61" name="Rectangle 73"/>
          <p:cNvSpPr>
            <a:spLocks noChangeArrowheads="1"/>
          </p:cNvSpPr>
          <p:nvPr/>
        </p:nvSpPr>
        <p:spPr bwMode="auto">
          <a:xfrm>
            <a:off x="1687513" y="2746375"/>
            <a:ext cx="608012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62" name="Rectangle 74"/>
          <p:cNvSpPr>
            <a:spLocks noChangeArrowheads="1"/>
          </p:cNvSpPr>
          <p:nvPr/>
        </p:nvSpPr>
        <p:spPr bwMode="auto">
          <a:xfrm>
            <a:off x="1687513" y="2290763"/>
            <a:ext cx="608012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63" name="Rectangle 75"/>
          <p:cNvSpPr>
            <a:spLocks noChangeArrowheads="1"/>
          </p:cNvSpPr>
          <p:nvPr/>
        </p:nvSpPr>
        <p:spPr bwMode="auto">
          <a:xfrm>
            <a:off x="1687513" y="1835150"/>
            <a:ext cx="608012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64" name="Rectangle 76"/>
          <p:cNvSpPr>
            <a:spLocks noChangeArrowheads="1"/>
          </p:cNvSpPr>
          <p:nvPr/>
        </p:nvSpPr>
        <p:spPr bwMode="auto">
          <a:xfrm>
            <a:off x="1081088" y="3201988"/>
            <a:ext cx="608012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65" name="Rectangle 77"/>
          <p:cNvSpPr>
            <a:spLocks noChangeArrowheads="1"/>
          </p:cNvSpPr>
          <p:nvPr/>
        </p:nvSpPr>
        <p:spPr bwMode="auto">
          <a:xfrm>
            <a:off x="1081088" y="2746375"/>
            <a:ext cx="608012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66" name="Rectangle 78"/>
          <p:cNvSpPr>
            <a:spLocks noChangeArrowheads="1"/>
          </p:cNvSpPr>
          <p:nvPr/>
        </p:nvSpPr>
        <p:spPr bwMode="auto">
          <a:xfrm>
            <a:off x="1081088" y="2290763"/>
            <a:ext cx="608012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67" name="Rectangle 79"/>
          <p:cNvSpPr>
            <a:spLocks noChangeArrowheads="1"/>
          </p:cNvSpPr>
          <p:nvPr/>
        </p:nvSpPr>
        <p:spPr bwMode="auto">
          <a:xfrm>
            <a:off x="1081088" y="1835150"/>
            <a:ext cx="608012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68" name="Rectangle 80"/>
          <p:cNvSpPr>
            <a:spLocks noChangeArrowheads="1"/>
          </p:cNvSpPr>
          <p:nvPr/>
        </p:nvSpPr>
        <p:spPr bwMode="auto">
          <a:xfrm>
            <a:off x="473075" y="3201988"/>
            <a:ext cx="608013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69" name="Rectangle 81"/>
          <p:cNvSpPr>
            <a:spLocks noChangeArrowheads="1"/>
          </p:cNvSpPr>
          <p:nvPr/>
        </p:nvSpPr>
        <p:spPr bwMode="auto">
          <a:xfrm>
            <a:off x="473075" y="2746375"/>
            <a:ext cx="608013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70" name="Rectangle 82"/>
          <p:cNvSpPr>
            <a:spLocks noChangeArrowheads="1"/>
          </p:cNvSpPr>
          <p:nvPr/>
        </p:nvSpPr>
        <p:spPr bwMode="auto">
          <a:xfrm>
            <a:off x="473075" y="2290763"/>
            <a:ext cx="608013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71" name="Rectangle 83"/>
          <p:cNvSpPr>
            <a:spLocks noChangeArrowheads="1"/>
          </p:cNvSpPr>
          <p:nvPr/>
        </p:nvSpPr>
        <p:spPr bwMode="auto">
          <a:xfrm>
            <a:off x="473075" y="1835150"/>
            <a:ext cx="608013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72" name="Rectangle 84"/>
          <p:cNvSpPr>
            <a:spLocks noChangeArrowheads="1"/>
          </p:cNvSpPr>
          <p:nvPr/>
        </p:nvSpPr>
        <p:spPr bwMode="auto">
          <a:xfrm>
            <a:off x="3813175" y="1835150"/>
            <a:ext cx="303213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73" name="Rectangle 85"/>
          <p:cNvSpPr>
            <a:spLocks noChangeArrowheads="1"/>
          </p:cNvSpPr>
          <p:nvPr/>
        </p:nvSpPr>
        <p:spPr bwMode="auto">
          <a:xfrm>
            <a:off x="3813175" y="2290763"/>
            <a:ext cx="303213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74" name="Rectangle 86"/>
          <p:cNvSpPr>
            <a:spLocks noChangeArrowheads="1"/>
          </p:cNvSpPr>
          <p:nvPr/>
        </p:nvSpPr>
        <p:spPr bwMode="auto">
          <a:xfrm>
            <a:off x="3813175" y="2746375"/>
            <a:ext cx="303213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75" name="Rectangle 87"/>
          <p:cNvSpPr>
            <a:spLocks noChangeArrowheads="1"/>
          </p:cNvSpPr>
          <p:nvPr/>
        </p:nvSpPr>
        <p:spPr bwMode="auto">
          <a:xfrm>
            <a:off x="3509963" y="3201988"/>
            <a:ext cx="303212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76" name="Rectangle 88"/>
          <p:cNvSpPr>
            <a:spLocks noChangeArrowheads="1"/>
          </p:cNvSpPr>
          <p:nvPr/>
        </p:nvSpPr>
        <p:spPr bwMode="auto">
          <a:xfrm>
            <a:off x="3509963" y="1835150"/>
            <a:ext cx="303212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77" name="Rectangle 89"/>
          <p:cNvSpPr>
            <a:spLocks noChangeArrowheads="1"/>
          </p:cNvSpPr>
          <p:nvPr/>
        </p:nvSpPr>
        <p:spPr bwMode="auto">
          <a:xfrm>
            <a:off x="3509963" y="2290763"/>
            <a:ext cx="303212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78" name="Rectangle 90"/>
          <p:cNvSpPr>
            <a:spLocks noChangeArrowheads="1"/>
          </p:cNvSpPr>
          <p:nvPr/>
        </p:nvSpPr>
        <p:spPr bwMode="auto">
          <a:xfrm>
            <a:off x="3509963" y="2746375"/>
            <a:ext cx="303212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79" name="Rectangle 91"/>
          <p:cNvSpPr>
            <a:spLocks noChangeArrowheads="1"/>
          </p:cNvSpPr>
          <p:nvPr/>
        </p:nvSpPr>
        <p:spPr bwMode="auto">
          <a:xfrm>
            <a:off x="3205163" y="3201988"/>
            <a:ext cx="303212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80" name="Rectangle 92"/>
          <p:cNvSpPr>
            <a:spLocks noChangeArrowheads="1"/>
          </p:cNvSpPr>
          <p:nvPr/>
        </p:nvSpPr>
        <p:spPr bwMode="auto">
          <a:xfrm>
            <a:off x="3205163" y="1835150"/>
            <a:ext cx="303212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81" name="Rectangle 93"/>
          <p:cNvSpPr>
            <a:spLocks noChangeArrowheads="1"/>
          </p:cNvSpPr>
          <p:nvPr/>
        </p:nvSpPr>
        <p:spPr bwMode="auto">
          <a:xfrm>
            <a:off x="3205163" y="2290763"/>
            <a:ext cx="303212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82" name="Rectangle 94"/>
          <p:cNvSpPr>
            <a:spLocks noChangeArrowheads="1"/>
          </p:cNvSpPr>
          <p:nvPr/>
        </p:nvSpPr>
        <p:spPr bwMode="auto">
          <a:xfrm>
            <a:off x="3205163" y="2746375"/>
            <a:ext cx="303212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83" name="Rectangle 95"/>
          <p:cNvSpPr>
            <a:spLocks noChangeArrowheads="1"/>
          </p:cNvSpPr>
          <p:nvPr/>
        </p:nvSpPr>
        <p:spPr bwMode="auto">
          <a:xfrm>
            <a:off x="2901950" y="3201988"/>
            <a:ext cx="303213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84" name="Rectangle 96"/>
          <p:cNvSpPr>
            <a:spLocks noChangeArrowheads="1"/>
          </p:cNvSpPr>
          <p:nvPr/>
        </p:nvSpPr>
        <p:spPr bwMode="auto">
          <a:xfrm>
            <a:off x="2901950" y="1835150"/>
            <a:ext cx="303213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85" name="Rectangle 97"/>
          <p:cNvSpPr>
            <a:spLocks noChangeArrowheads="1"/>
          </p:cNvSpPr>
          <p:nvPr/>
        </p:nvSpPr>
        <p:spPr bwMode="auto">
          <a:xfrm>
            <a:off x="2901950" y="2290763"/>
            <a:ext cx="303213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86" name="Rectangle 98"/>
          <p:cNvSpPr>
            <a:spLocks noChangeArrowheads="1"/>
          </p:cNvSpPr>
          <p:nvPr/>
        </p:nvSpPr>
        <p:spPr bwMode="auto">
          <a:xfrm>
            <a:off x="2901950" y="2746375"/>
            <a:ext cx="303213" cy="228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87" name="Rectangle 99"/>
          <p:cNvSpPr>
            <a:spLocks noChangeArrowheads="1"/>
          </p:cNvSpPr>
          <p:nvPr/>
        </p:nvSpPr>
        <p:spPr bwMode="auto">
          <a:xfrm>
            <a:off x="6392863" y="2746375"/>
            <a:ext cx="152400" cy="2286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88" name="Rectangle 100"/>
          <p:cNvSpPr>
            <a:spLocks noChangeArrowheads="1"/>
          </p:cNvSpPr>
          <p:nvPr/>
        </p:nvSpPr>
        <p:spPr bwMode="auto">
          <a:xfrm>
            <a:off x="6392863" y="2290763"/>
            <a:ext cx="152400" cy="2286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89" name="Rectangle 101"/>
          <p:cNvSpPr>
            <a:spLocks noChangeArrowheads="1"/>
          </p:cNvSpPr>
          <p:nvPr/>
        </p:nvSpPr>
        <p:spPr bwMode="auto">
          <a:xfrm>
            <a:off x="6392863" y="1835150"/>
            <a:ext cx="152400" cy="2286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90" name="Rectangle 102"/>
          <p:cNvSpPr>
            <a:spLocks noChangeArrowheads="1"/>
          </p:cNvSpPr>
          <p:nvPr/>
        </p:nvSpPr>
        <p:spPr bwMode="auto">
          <a:xfrm>
            <a:off x="6242050" y="3201988"/>
            <a:ext cx="152400" cy="2286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91" name="Rectangle 103"/>
          <p:cNvSpPr>
            <a:spLocks noChangeArrowheads="1"/>
          </p:cNvSpPr>
          <p:nvPr/>
        </p:nvSpPr>
        <p:spPr bwMode="auto">
          <a:xfrm>
            <a:off x="6242050" y="2746375"/>
            <a:ext cx="152400" cy="2286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92" name="Rectangle 104"/>
          <p:cNvSpPr>
            <a:spLocks noChangeArrowheads="1"/>
          </p:cNvSpPr>
          <p:nvPr/>
        </p:nvSpPr>
        <p:spPr bwMode="auto">
          <a:xfrm>
            <a:off x="6242050" y="2290763"/>
            <a:ext cx="152400" cy="2286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93" name="Rectangle 105"/>
          <p:cNvSpPr>
            <a:spLocks noChangeArrowheads="1"/>
          </p:cNvSpPr>
          <p:nvPr/>
        </p:nvSpPr>
        <p:spPr bwMode="auto">
          <a:xfrm>
            <a:off x="6242050" y="1835150"/>
            <a:ext cx="152400" cy="2286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94" name="Rectangle 106"/>
          <p:cNvSpPr>
            <a:spLocks noChangeArrowheads="1"/>
          </p:cNvSpPr>
          <p:nvPr/>
        </p:nvSpPr>
        <p:spPr bwMode="auto">
          <a:xfrm>
            <a:off x="6089650" y="3201988"/>
            <a:ext cx="152400" cy="2286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95" name="Rectangle 107"/>
          <p:cNvSpPr>
            <a:spLocks noChangeArrowheads="1"/>
          </p:cNvSpPr>
          <p:nvPr/>
        </p:nvSpPr>
        <p:spPr bwMode="auto">
          <a:xfrm>
            <a:off x="6089650" y="2746375"/>
            <a:ext cx="152400" cy="2286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96" name="Rectangle 108"/>
          <p:cNvSpPr>
            <a:spLocks noChangeArrowheads="1"/>
          </p:cNvSpPr>
          <p:nvPr/>
        </p:nvSpPr>
        <p:spPr bwMode="auto">
          <a:xfrm>
            <a:off x="6089650" y="2290763"/>
            <a:ext cx="152400" cy="2286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97" name="Rectangle 109"/>
          <p:cNvSpPr>
            <a:spLocks noChangeArrowheads="1"/>
          </p:cNvSpPr>
          <p:nvPr/>
        </p:nvSpPr>
        <p:spPr bwMode="auto">
          <a:xfrm>
            <a:off x="6089650" y="1835150"/>
            <a:ext cx="152400" cy="2286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98" name="Rectangle 110"/>
          <p:cNvSpPr>
            <a:spLocks noChangeArrowheads="1"/>
          </p:cNvSpPr>
          <p:nvPr/>
        </p:nvSpPr>
        <p:spPr bwMode="auto">
          <a:xfrm>
            <a:off x="5938838" y="3201988"/>
            <a:ext cx="152400" cy="2286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199" name="Rectangle 111"/>
          <p:cNvSpPr>
            <a:spLocks noChangeArrowheads="1"/>
          </p:cNvSpPr>
          <p:nvPr/>
        </p:nvSpPr>
        <p:spPr bwMode="auto">
          <a:xfrm>
            <a:off x="5938838" y="2746375"/>
            <a:ext cx="152400" cy="2286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200" name="Rectangle 112"/>
          <p:cNvSpPr>
            <a:spLocks noChangeArrowheads="1"/>
          </p:cNvSpPr>
          <p:nvPr/>
        </p:nvSpPr>
        <p:spPr bwMode="auto">
          <a:xfrm>
            <a:off x="5938838" y="2290763"/>
            <a:ext cx="152400" cy="2286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17201" name="Rectangle 113"/>
          <p:cNvSpPr>
            <a:spLocks noChangeArrowheads="1"/>
          </p:cNvSpPr>
          <p:nvPr/>
        </p:nvSpPr>
        <p:spPr bwMode="auto">
          <a:xfrm>
            <a:off x="5938838" y="1835150"/>
            <a:ext cx="152400" cy="2286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1" grpId="0" build="p"/>
      <p:bldP spid="217096" grpId="0" animBg="1"/>
      <p:bldP spid="217097" grpId="0" animBg="1"/>
      <p:bldP spid="217098" grpId="0" animBg="1"/>
      <p:bldP spid="217099" grpId="0" animBg="1"/>
      <p:bldP spid="217100" grpId="0" animBg="1"/>
      <p:bldP spid="217105" grpId="0" animBg="1"/>
      <p:bldP spid="217106" grpId="0" animBg="1"/>
      <p:bldP spid="217107" grpId="0" animBg="1"/>
      <p:bldP spid="217108" grpId="0" animBg="1"/>
      <p:bldP spid="217109" grpId="0" animBg="1"/>
      <p:bldP spid="217111" grpId="0"/>
      <p:bldP spid="217112" grpId="0"/>
      <p:bldP spid="217113" grpId="0" animBg="1"/>
      <p:bldP spid="217114" grpId="0" animBg="1"/>
      <p:bldP spid="217115" grpId="0" animBg="1"/>
      <p:bldP spid="217116" grpId="0" animBg="1"/>
      <p:bldP spid="217117" grpId="0" animBg="1"/>
      <p:bldP spid="217118" grpId="0"/>
      <p:bldP spid="217119" grpId="0" animBg="1"/>
      <p:bldP spid="217120" grpId="0" animBg="1"/>
      <p:bldP spid="217121" grpId="0" animBg="1"/>
      <p:bldP spid="217122" grpId="0" animBg="1"/>
      <p:bldP spid="217123" grpId="0" animBg="1"/>
      <p:bldP spid="217124" grpId="0" animBg="1"/>
      <p:bldP spid="217125" grpId="0" animBg="1"/>
      <p:bldP spid="217126" grpId="0" animBg="1"/>
      <p:bldP spid="217127" grpId="0" animBg="1"/>
      <p:bldP spid="217128" grpId="0" animBg="1"/>
      <p:bldP spid="217129" grpId="0" animBg="1"/>
      <p:bldP spid="217130" grpId="0" animBg="1"/>
      <p:bldP spid="217131" grpId="0" animBg="1"/>
      <p:bldP spid="217132" grpId="0" animBg="1"/>
      <p:bldP spid="217133" grpId="0" animBg="1"/>
      <p:bldP spid="217134" grpId="0" animBg="1"/>
      <p:bldP spid="217135" grpId="0" animBg="1"/>
      <p:bldP spid="217136" grpId="0" animBg="1"/>
      <p:bldP spid="217137" grpId="0" animBg="1"/>
      <p:bldP spid="217138" grpId="0" animBg="1"/>
      <p:bldP spid="217139" grpId="0" animBg="1"/>
      <p:bldP spid="217140" grpId="0" animBg="1"/>
      <p:bldP spid="217141" grpId="0" animBg="1"/>
      <p:bldP spid="217142" grpId="0" animBg="1"/>
      <p:bldP spid="217145" grpId="0"/>
      <p:bldP spid="217157" grpId="0" animBg="1"/>
      <p:bldP spid="217158" grpId="0" animBg="1"/>
      <p:bldP spid="217159" grpId="0" animBg="1"/>
      <p:bldP spid="217160" grpId="0" animBg="1"/>
      <p:bldP spid="217161" grpId="0" animBg="1"/>
      <p:bldP spid="217162" grpId="0" animBg="1"/>
      <p:bldP spid="217163" grpId="0" animBg="1"/>
      <p:bldP spid="217164" grpId="0" animBg="1"/>
      <p:bldP spid="217165" grpId="0" animBg="1"/>
      <p:bldP spid="217166" grpId="0" animBg="1"/>
      <p:bldP spid="217167" grpId="0" animBg="1"/>
      <p:bldP spid="217168" grpId="0" animBg="1"/>
      <p:bldP spid="217169" grpId="0" animBg="1"/>
      <p:bldP spid="217170" grpId="0" animBg="1"/>
      <p:bldP spid="217171" grpId="0" animBg="1"/>
      <p:bldP spid="217172" grpId="0" animBg="1"/>
      <p:bldP spid="217173" grpId="0" animBg="1"/>
      <p:bldP spid="217174" grpId="0" animBg="1"/>
      <p:bldP spid="217175" grpId="0" animBg="1"/>
      <p:bldP spid="217176" grpId="0" animBg="1"/>
      <p:bldP spid="217177" grpId="0" animBg="1"/>
      <p:bldP spid="217178" grpId="0" animBg="1"/>
      <p:bldP spid="217179" grpId="0" animBg="1"/>
      <p:bldP spid="217180" grpId="0" animBg="1"/>
      <p:bldP spid="217181" grpId="0" animBg="1"/>
      <p:bldP spid="217182" grpId="0" animBg="1"/>
      <p:bldP spid="217183" grpId="0" animBg="1"/>
      <p:bldP spid="217184" grpId="0" animBg="1"/>
      <p:bldP spid="217185" grpId="0" animBg="1"/>
      <p:bldP spid="217186" grpId="0" animBg="1"/>
      <p:bldP spid="217187" grpId="0" animBg="1"/>
      <p:bldP spid="217188" grpId="0" animBg="1"/>
      <p:bldP spid="217189" grpId="0" animBg="1"/>
      <p:bldP spid="217190" grpId="0" animBg="1"/>
      <p:bldP spid="217191" grpId="0" animBg="1"/>
      <p:bldP spid="217192" grpId="0" animBg="1"/>
      <p:bldP spid="217193" grpId="0" animBg="1"/>
      <p:bldP spid="217194" grpId="0" animBg="1"/>
      <p:bldP spid="217195" grpId="0" animBg="1"/>
      <p:bldP spid="217196" grpId="0" animBg="1"/>
      <p:bldP spid="217197" grpId="0" animBg="1"/>
      <p:bldP spid="217198" grpId="0" animBg="1"/>
      <p:bldP spid="217199" grpId="0" animBg="1"/>
      <p:bldP spid="217200" grpId="0" animBg="1"/>
      <p:bldP spid="21720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Integrality gap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64538" cy="4876800"/>
          </a:xfrm>
        </p:spPr>
        <p:txBody>
          <a:bodyPr/>
          <a:lstStyle/>
          <a:p>
            <a:r>
              <a:rPr lang="en-US"/>
              <a:t>Optimum flow time is at least mT(1+k/2)</a:t>
            </a:r>
          </a:p>
          <a:p>
            <a:r>
              <a:rPr lang="en-US"/>
              <a:t>Optimum LP solution has value roughly mT</a:t>
            </a:r>
          </a:p>
          <a:p>
            <a:r>
              <a:rPr lang="en-US"/>
              <a:t>So integrality gap is </a:t>
            </a:r>
            <a:r>
              <a:rPr lang="en-US">
                <a:latin typeface="Symbol" pitchFamily="18" charset="2"/>
                <a:sym typeface="Symbol" pitchFamily="18" charset="2"/>
              </a:rPr>
              <a:t></a:t>
            </a:r>
            <a:r>
              <a:rPr lang="en-US"/>
              <a:t>(k).</a:t>
            </a:r>
          </a:p>
          <a:p>
            <a:r>
              <a:rPr lang="en-US"/>
              <a:t>Largest job has size P = m</a:t>
            </a:r>
            <a:r>
              <a:rPr lang="en-US" baseline="30000"/>
              <a:t>k</a:t>
            </a:r>
            <a:r>
              <a:rPr lang="en-US"/>
              <a:t>.</a:t>
            </a:r>
          </a:p>
          <a:p>
            <a:r>
              <a:rPr lang="en-US"/>
              <a:t>For k = m</a:t>
            </a:r>
            <a:r>
              <a:rPr lang="en-US" baseline="30000"/>
              <a:t>c</a:t>
            </a:r>
            <a:r>
              <a:rPr lang="en-US"/>
              <a:t>, c&gt;1, we get an integrality gap of </a:t>
            </a:r>
            <a:r>
              <a:rPr lang="en-US">
                <a:latin typeface="Symbol" pitchFamily="18" charset="2"/>
                <a:sym typeface="Symbol" pitchFamily="18" charset="2"/>
              </a:rPr>
              <a:t></a:t>
            </a:r>
            <a:r>
              <a:rPr lang="en-US"/>
              <a:t>(log P/loglogP)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Hardness results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2263" y="1447800"/>
            <a:ext cx="8499475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We use the reduction from 3-dimensional matching to makespan minimization on unrelated machines [lenstra,shmoys,tardos] to create a hard instance for subset-parallel.</a:t>
            </a:r>
          </a:p>
          <a:p>
            <a:pPr>
              <a:lnSpc>
                <a:spcPct val="90000"/>
              </a:lnSpc>
            </a:pPr>
            <a:r>
              <a:rPr lang="en-US"/>
              <a:t>Each phase of the integrality gap example would have an instance created by the above reduction. </a:t>
            </a:r>
          </a:p>
          <a:p>
            <a:pPr>
              <a:lnSpc>
                <a:spcPct val="90000"/>
              </a:lnSpc>
            </a:pPr>
            <a:r>
              <a:rPr lang="en-US"/>
              <a:t>To create a hard instance for parallel machines we do a reduction from 3-partition.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Preemptive, unweighted Flow time</a:t>
            </a:r>
          </a:p>
        </p:txBody>
      </p:sp>
      <p:graphicFrame>
        <p:nvGraphicFramePr>
          <p:cNvPr id="266243" name="Group 3"/>
          <p:cNvGraphicFramePr>
            <a:graphicFrameLocks noGrp="1"/>
          </p:cNvGraphicFramePr>
          <p:nvPr>
            <p:ph idx="1"/>
          </p:nvPr>
        </p:nvGraphicFramePr>
        <p:xfrm>
          <a:off x="457200" y="1741488"/>
          <a:ext cx="8229600" cy="4553712"/>
        </p:xfrm>
        <a:graphic>
          <a:graphicData uri="http://schemas.openxmlformats.org/drawingml/2006/table">
            <a:tbl>
              <a:tblPr/>
              <a:tblGrid>
                <a:gridCol w="2743200"/>
                <a:gridCol w="2209800"/>
                <a:gridCol w="3276600"/>
              </a:tblGrid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D7"/>
                          </a:solidFill>
                          <a:effectLst/>
                          <a:latin typeface="Arial" charset="0"/>
                          <a:cs typeface="Arial" charset="0"/>
                        </a:rPr>
                        <a:t>Online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D7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D7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Parallel machines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O(log P),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  <a:sym typeface="Symbol" pitchFamily="18" charset="2"/>
                        </a:rPr>
                        <a:t>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(log 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Symbol" pitchFamily="18" charset="2"/>
                        <a:cs typeface="Arial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  <a:sym typeface="Symbol" pitchFamily="18" charset="2"/>
                        </a:rPr>
                        <a:t>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(log</a:t>
                      </a:r>
                      <a:r>
                        <a:rPr kumimoji="0" lang="en-US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1-</a:t>
                      </a:r>
                      <a:r>
                        <a:rPr kumimoji="0" lang="el-GR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ε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2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D7"/>
                          </a:solidFill>
                          <a:effectLst/>
                          <a:latin typeface="Arial" charset="0"/>
                          <a:cs typeface="Arial" charset="0"/>
                        </a:rPr>
                        <a:t>Related machines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O(log 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D7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Subset parallel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Unbounded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O(log P)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  <a:sym typeface="Symbol" pitchFamily="18" charset="2"/>
                        </a:rPr>
                        <a:t>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(log P/loglogP)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D7"/>
                          </a:solidFill>
                          <a:effectLst/>
                          <a:latin typeface="Arial" charset="0"/>
                          <a:cs typeface="Arial" charset="0"/>
                        </a:rPr>
                        <a:t>Unrelated machines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O(k)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0"/>
            <a:ext cx="8226425" cy="1143000"/>
          </a:xfrm>
        </p:spPr>
        <p:txBody>
          <a:bodyPr/>
          <a:lstStyle/>
          <a:p>
            <a:r>
              <a:rPr lang="en-US"/>
              <a:t>A bad example</a:t>
            </a:r>
            <a:endParaRPr lang="en-IN"/>
          </a:p>
        </p:txBody>
      </p:sp>
      <p:sp>
        <p:nvSpPr>
          <p:cNvPr id="177155" name="Line 3"/>
          <p:cNvSpPr>
            <a:spLocks noChangeShapeType="1"/>
          </p:cNvSpPr>
          <p:nvPr/>
        </p:nvSpPr>
        <p:spPr bwMode="auto">
          <a:xfrm>
            <a:off x="1371600" y="2906713"/>
            <a:ext cx="659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156" name="Line 4"/>
          <p:cNvSpPr>
            <a:spLocks noChangeShapeType="1"/>
          </p:cNvSpPr>
          <p:nvPr/>
        </p:nvSpPr>
        <p:spPr bwMode="auto">
          <a:xfrm>
            <a:off x="1371600" y="3560763"/>
            <a:ext cx="659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157" name="Line 5"/>
          <p:cNvSpPr>
            <a:spLocks noChangeShapeType="1"/>
          </p:cNvSpPr>
          <p:nvPr/>
        </p:nvSpPr>
        <p:spPr bwMode="auto">
          <a:xfrm>
            <a:off x="1371600" y="4213225"/>
            <a:ext cx="659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158" name="Line 6"/>
          <p:cNvSpPr>
            <a:spLocks noChangeShapeType="1"/>
          </p:cNvSpPr>
          <p:nvPr/>
        </p:nvSpPr>
        <p:spPr bwMode="auto">
          <a:xfrm>
            <a:off x="4506913" y="2514600"/>
            <a:ext cx="0" cy="2220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159" name="AutoShape 7"/>
          <p:cNvSpPr>
            <a:spLocks/>
          </p:cNvSpPr>
          <p:nvPr/>
        </p:nvSpPr>
        <p:spPr bwMode="auto">
          <a:xfrm>
            <a:off x="1239838" y="2841625"/>
            <a:ext cx="138112" cy="828675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177160" name="AutoShape 8"/>
          <p:cNvSpPr>
            <a:spLocks/>
          </p:cNvSpPr>
          <p:nvPr/>
        </p:nvSpPr>
        <p:spPr bwMode="auto">
          <a:xfrm>
            <a:off x="1109663" y="3495675"/>
            <a:ext cx="138112" cy="828675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177161" name="Rectangle 9"/>
          <p:cNvSpPr>
            <a:spLocks noChangeArrowheads="1"/>
          </p:cNvSpPr>
          <p:nvPr/>
        </p:nvSpPr>
        <p:spPr bwMode="auto">
          <a:xfrm>
            <a:off x="717550" y="3103563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162" name="Rectangle 10"/>
          <p:cNvSpPr>
            <a:spLocks noChangeArrowheads="1"/>
          </p:cNvSpPr>
          <p:nvPr/>
        </p:nvSpPr>
        <p:spPr bwMode="auto">
          <a:xfrm>
            <a:off x="717550" y="3756025"/>
            <a:ext cx="260350" cy="3254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163" name="Rectangle 11"/>
          <p:cNvSpPr>
            <a:spLocks noChangeArrowheads="1"/>
          </p:cNvSpPr>
          <p:nvPr/>
        </p:nvSpPr>
        <p:spPr bwMode="auto">
          <a:xfrm>
            <a:off x="1371600" y="4475163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164" name="Rectangle 12"/>
          <p:cNvSpPr>
            <a:spLocks noChangeArrowheads="1"/>
          </p:cNvSpPr>
          <p:nvPr/>
        </p:nvSpPr>
        <p:spPr bwMode="auto">
          <a:xfrm>
            <a:off x="1371600" y="4932363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165" name="Rectangle 13"/>
          <p:cNvSpPr>
            <a:spLocks noChangeArrowheads="1"/>
          </p:cNvSpPr>
          <p:nvPr/>
        </p:nvSpPr>
        <p:spPr bwMode="auto">
          <a:xfrm>
            <a:off x="1371600" y="5389563"/>
            <a:ext cx="260350" cy="3254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166" name="Rectangle 14"/>
          <p:cNvSpPr>
            <a:spLocks noChangeArrowheads="1"/>
          </p:cNvSpPr>
          <p:nvPr/>
        </p:nvSpPr>
        <p:spPr bwMode="auto">
          <a:xfrm>
            <a:off x="1371600" y="5846763"/>
            <a:ext cx="260350" cy="3254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167" name="Line 15"/>
          <p:cNvSpPr>
            <a:spLocks noChangeShapeType="1"/>
          </p:cNvSpPr>
          <p:nvPr/>
        </p:nvSpPr>
        <p:spPr bwMode="auto">
          <a:xfrm>
            <a:off x="1631950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168" name="Line 16"/>
          <p:cNvSpPr>
            <a:spLocks noChangeShapeType="1"/>
          </p:cNvSpPr>
          <p:nvPr/>
        </p:nvSpPr>
        <p:spPr bwMode="auto">
          <a:xfrm>
            <a:off x="1893888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169" name="Line 17"/>
          <p:cNvSpPr>
            <a:spLocks noChangeShapeType="1"/>
          </p:cNvSpPr>
          <p:nvPr/>
        </p:nvSpPr>
        <p:spPr bwMode="auto">
          <a:xfrm>
            <a:off x="2154238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170" name="Line 18"/>
          <p:cNvSpPr>
            <a:spLocks noChangeShapeType="1"/>
          </p:cNvSpPr>
          <p:nvPr/>
        </p:nvSpPr>
        <p:spPr bwMode="auto">
          <a:xfrm>
            <a:off x="2416175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171" name="Line 19"/>
          <p:cNvSpPr>
            <a:spLocks noChangeShapeType="1"/>
          </p:cNvSpPr>
          <p:nvPr/>
        </p:nvSpPr>
        <p:spPr bwMode="auto">
          <a:xfrm>
            <a:off x="2676525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172" name="Line 20"/>
          <p:cNvSpPr>
            <a:spLocks noChangeShapeType="1"/>
          </p:cNvSpPr>
          <p:nvPr/>
        </p:nvSpPr>
        <p:spPr bwMode="auto">
          <a:xfrm>
            <a:off x="2938463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173" name="Line 21"/>
          <p:cNvSpPr>
            <a:spLocks noChangeShapeType="1"/>
          </p:cNvSpPr>
          <p:nvPr/>
        </p:nvSpPr>
        <p:spPr bwMode="auto">
          <a:xfrm>
            <a:off x="3200400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174" name="Line 22"/>
          <p:cNvSpPr>
            <a:spLocks noChangeShapeType="1"/>
          </p:cNvSpPr>
          <p:nvPr/>
        </p:nvSpPr>
        <p:spPr bwMode="auto">
          <a:xfrm>
            <a:off x="3462338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175" name="Line 23"/>
          <p:cNvSpPr>
            <a:spLocks noChangeShapeType="1"/>
          </p:cNvSpPr>
          <p:nvPr/>
        </p:nvSpPr>
        <p:spPr bwMode="auto">
          <a:xfrm>
            <a:off x="3722688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176" name="Line 24"/>
          <p:cNvSpPr>
            <a:spLocks noChangeShapeType="1"/>
          </p:cNvSpPr>
          <p:nvPr/>
        </p:nvSpPr>
        <p:spPr bwMode="auto">
          <a:xfrm>
            <a:off x="3983038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177" name="Line 25"/>
          <p:cNvSpPr>
            <a:spLocks noChangeShapeType="1"/>
          </p:cNvSpPr>
          <p:nvPr/>
        </p:nvSpPr>
        <p:spPr bwMode="auto">
          <a:xfrm>
            <a:off x="4243388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178" name="Line 26"/>
          <p:cNvSpPr>
            <a:spLocks noChangeShapeType="1"/>
          </p:cNvSpPr>
          <p:nvPr/>
        </p:nvSpPr>
        <p:spPr bwMode="auto">
          <a:xfrm>
            <a:off x="4505325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179" name="Line 27"/>
          <p:cNvSpPr>
            <a:spLocks noChangeShapeType="1"/>
          </p:cNvSpPr>
          <p:nvPr/>
        </p:nvSpPr>
        <p:spPr bwMode="auto">
          <a:xfrm>
            <a:off x="4765675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180" name="Line 28"/>
          <p:cNvSpPr>
            <a:spLocks noChangeShapeType="1"/>
          </p:cNvSpPr>
          <p:nvPr/>
        </p:nvSpPr>
        <p:spPr bwMode="auto">
          <a:xfrm>
            <a:off x="5029200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181" name="Line 29"/>
          <p:cNvSpPr>
            <a:spLocks noChangeShapeType="1"/>
          </p:cNvSpPr>
          <p:nvPr/>
        </p:nvSpPr>
        <p:spPr bwMode="auto">
          <a:xfrm>
            <a:off x="5289550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182" name="Line 30"/>
          <p:cNvSpPr>
            <a:spLocks noChangeShapeType="1"/>
          </p:cNvSpPr>
          <p:nvPr/>
        </p:nvSpPr>
        <p:spPr bwMode="auto">
          <a:xfrm>
            <a:off x="5551488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183" name="Line 31"/>
          <p:cNvSpPr>
            <a:spLocks noChangeShapeType="1"/>
          </p:cNvSpPr>
          <p:nvPr/>
        </p:nvSpPr>
        <p:spPr bwMode="auto">
          <a:xfrm>
            <a:off x="5811838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184" name="Line 32"/>
          <p:cNvSpPr>
            <a:spLocks noChangeShapeType="1"/>
          </p:cNvSpPr>
          <p:nvPr/>
        </p:nvSpPr>
        <p:spPr bwMode="auto">
          <a:xfrm>
            <a:off x="6073775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185" name="Line 33"/>
          <p:cNvSpPr>
            <a:spLocks noChangeShapeType="1"/>
          </p:cNvSpPr>
          <p:nvPr/>
        </p:nvSpPr>
        <p:spPr bwMode="auto">
          <a:xfrm>
            <a:off x="6334125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186" name="Line 34"/>
          <p:cNvSpPr>
            <a:spLocks noChangeShapeType="1"/>
          </p:cNvSpPr>
          <p:nvPr/>
        </p:nvSpPr>
        <p:spPr bwMode="auto">
          <a:xfrm>
            <a:off x="6594475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187" name="Text Box 35"/>
          <p:cNvSpPr txBox="1">
            <a:spLocks noChangeArrowheads="1"/>
          </p:cNvSpPr>
          <p:nvPr/>
        </p:nvSpPr>
        <p:spPr bwMode="auto">
          <a:xfrm>
            <a:off x="1306513" y="2055813"/>
            <a:ext cx="334962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945" tIns="41473" rIns="82945" bIns="41473">
            <a:spAutoFit/>
          </a:bodyPr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200">
                <a:latin typeface="Comic Sans MS" pitchFamily="66" charset="0"/>
              </a:rPr>
              <a:t>0</a:t>
            </a:r>
            <a:endParaRPr lang="en-IN" sz="2200">
              <a:latin typeface="Comic Sans MS" pitchFamily="66" charset="0"/>
            </a:endParaRPr>
          </a:p>
        </p:txBody>
      </p:sp>
      <p:sp>
        <p:nvSpPr>
          <p:cNvPr id="177188" name="Text Box 36"/>
          <p:cNvSpPr txBox="1">
            <a:spLocks noChangeArrowheads="1"/>
          </p:cNvSpPr>
          <p:nvPr/>
        </p:nvSpPr>
        <p:spPr bwMode="auto">
          <a:xfrm>
            <a:off x="4440238" y="1993900"/>
            <a:ext cx="35718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945" tIns="41473" rIns="82945" bIns="41473">
            <a:spAutoFit/>
          </a:bodyPr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200">
                <a:latin typeface="Comic Sans MS" pitchFamily="66" charset="0"/>
              </a:rPr>
              <a:t>T</a:t>
            </a:r>
            <a:endParaRPr lang="en-IN" sz="2200">
              <a:latin typeface="Comic Sans MS" pitchFamily="66" charset="0"/>
            </a:endParaRPr>
          </a:p>
        </p:txBody>
      </p:sp>
      <p:sp>
        <p:nvSpPr>
          <p:cNvPr id="177189" name="Rectangle 37"/>
          <p:cNvSpPr>
            <a:spLocks noChangeArrowheads="1"/>
          </p:cNvSpPr>
          <p:nvPr/>
        </p:nvSpPr>
        <p:spPr bwMode="auto">
          <a:xfrm>
            <a:off x="1371600" y="3235325"/>
            <a:ext cx="260350" cy="325438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190" name="Rectangle 38"/>
          <p:cNvSpPr>
            <a:spLocks noChangeArrowheads="1"/>
          </p:cNvSpPr>
          <p:nvPr/>
        </p:nvSpPr>
        <p:spPr bwMode="auto">
          <a:xfrm>
            <a:off x="1371600" y="2581275"/>
            <a:ext cx="260350" cy="325438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191" name="Rectangle 39"/>
          <p:cNvSpPr>
            <a:spLocks noChangeArrowheads="1"/>
          </p:cNvSpPr>
          <p:nvPr/>
        </p:nvSpPr>
        <p:spPr bwMode="auto">
          <a:xfrm>
            <a:off x="1633538" y="4475163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192" name="Rectangle 40"/>
          <p:cNvSpPr>
            <a:spLocks noChangeArrowheads="1"/>
          </p:cNvSpPr>
          <p:nvPr/>
        </p:nvSpPr>
        <p:spPr bwMode="auto">
          <a:xfrm>
            <a:off x="1631950" y="2581275"/>
            <a:ext cx="260350" cy="325438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193" name="Rectangle 41"/>
          <p:cNvSpPr>
            <a:spLocks noChangeArrowheads="1"/>
          </p:cNvSpPr>
          <p:nvPr/>
        </p:nvSpPr>
        <p:spPr bwMode="auto">
          <a:xfrm>
            <a:off x="1631950" y="4932363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194" name="Rectangle 42"/>
          <p:cNvSpPr>
            <a:spLocks noChangeArrowheads="1"/>
          </p:cNvSpPr>
          <p:nvPr/>
        </p:nvSpPr>
        <p:spPr bwMode="auto">
          <a:xfrm>
            <a:off x="1893888" y="2057400"/>
            <a:ext cx="260350" cy="325438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195" name="Rectangle 43"/>
          <p:cNvSpPr>
            <a:spLocks noChangeArrowheads="1"/>
          </p:cNvSpPr>
          <p:nvPr/>
        </p:nvSpPr>
        <p:spPr bwMode="auto">
          <a:xfrm>
            <a:off x="1633538" y="3886200"/>
            <a:ext cx="260350" cy="327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196" name="Rectangle 44"/>
          <p:cNvSpPr>
            <a:spLocks noChangeArrowheads="1"/>
          </p:cNvSpPr>
          <p:nvPr/>
        </p:nvSpPr>
        <p:spPr bwMode="auto">
          <a:xfrm>
            <a:off x="1371600" y="3886200"/>
            <a:ext cx="260350" cy="327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197" name="Rectangle 45"/>
          <p:cNvSpPr>
            <a:spLocks noChangeArrowheads="1"/>
          </p:cNvSpPr>
          <p:nvPr/>
        </p:nvSpPr>
        <p:spPr bwMode="auto">
          <a:xfrm>
            <a:off x="1633538" y="3233738"/>
            <a:ext cx="260350" cy="3254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198" name="Rectangle 46"/>
          <p:cNvSpPr>
            <a:spLocks noChangeArrowheads="1"/>
          </p:cNvSpPr>
          <p:nvPr/>
        </p:nvSpPr>
        <p:spPr bwMode="auto">
          <a:xfrm>
            <a:off x="1633538" y="5389563"/>
            <a:ext cx="260350" cy="3254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199" name="Rectangle 47"/>
          <p:cNvSpPr>
            <a:spLocks noChangeArrowheads="1"/>
          </p:cNvSpPr>
          <p:nvPr/>
        </p:nvSpPr>
        <p:spPr bwMode="auto">
          <a:xfrm>
            <a:off x="1893888" y="1730375"/>
            <a:ext cx="260350" cy="3254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00" name="Rectangle 48"/>
          <p:cNvSpPr>
            <a:spLocks noChangeArrowheads="1"/>
          </p:cNvSpPr>
          <p:nvPr/>
        </p:nvSpPr>
        <p:spPr bwMode="auto">
          <a:xfrm>
            <a:off x="1633538" y="2055813"/>
            <a:ext cx="260350" cy="3254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01" name="Rectangle 49"/>
          <p:cNvSpPr>
            <a:spLocks noChangeArrowheads="1"/>
          </p:cNvSpPr>
          <p:nvPr/>
        </p:nvSpPr>
        <p:spPr bwMode="auto">
          <a:xfrm>
            <a:off x="1633538" y="5845175"/>
            <a:ext cx="260350" cy="3254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02" name="Rectangle 50"/>
          <p:cNvSpPr>
            <a:spLocks noChangeArrowheads="1"/>
          </p:cNvSpPr>
          <p:nvPr/>
        </p:nvSpPr>
        <p:spPr bwMode="auto">
          <a:xfrm>
            <a:off x="3462338" y="3886200"/>
            <a:ext cx="260350" cy="327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03" name="Rectangle 51"/>
          <p:cNvSpPr>
            <a:spLocks noChangeArrowheads="1"/>
          </p:cNvSpPr>
          <p:nvPr/>
        </p:nvSpPr>
        <p:spPr bwMode="auto">
          <a:xfrm>
            <a:off x="2678113" y="323373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04" name="Rectangle 52"/>
          <p:cNvSpPr>
            <a:spLocks noChangeArrowheads="1"/>
          </p:cNvSpPr>
          <p:nvPr/>
        </p:nvSpPr>
        <p:spPr bwMode="auto">
          <a:xfrm>
            <a:off x="3200400" y="257968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05" name="Rectangle 53"/>
          <p:cNvSpPr>
            <a:spLocks noChangeArrowheads="1"/>
          </p:cNvSpPr>
          <p:nvPr/>
        </p:nvSpPr>
        <p:spPr bwMode="auto">
          <a:xfrm>
            <a:off x="3200400" y="323373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06" name="Rectangle 54"/>
          <p:cNvSpPr>
            <a:spLocks noChangeArrowheads="1"/>
          </p:cNvSpPr>
          <p:nvPr/>
        </p:nvSpPr>
        <p:spPr bwMode="auto">
          <a:xfrm>
            <a:off x="2678113" y="3886200"/>
            <a:ext cx="260350" cy="327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07" name="Rectangle 55"/>
          <p:cNvSpPr>
            <a:spLocks noChangeArrowheads="1"/>
          </p:cNvSpPr>
          <p:nvPr/>
        </p:nvSpPr>
        <p:spPr bwMode="auto">
          <a:xfrm>
            <a:off x="2938463" y="3886200"/>
            <a:ext cx="261937" cy="327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08" name="Rectangle 56"/>
          <p:cNvSpPr>
            <a:spLocks noChangeArrowheads="1"/>
          </p:cNvSpPr>
          <p:nvPr/>
        </p:nvSpPr>
        <p:spPr bwMode="auto">
          <a:xfrm>
            <a:off x="3722688" y="3233738"/>
            <a:ext cx="260350" cy="3254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09" name="Rectangle 57"/>
          <p:cNvSpPr>
            <a:spLocks noChangeArrowheads="1"/>
          </p:cNvSpPr>
          <p:nvPr/>
        </p:nvSpPr>
        <p:spPr bwMode="auto">
          <a:xfrm>
            <a:off x="3462338" y="3233738"/>
            <a:ext cx="260350" cy="3254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10" name="Rectangle 58"/>
          <p:cNvSpPr>
            <a:spLocks noChangeArrowheads="1"/>
          </p:cNvSpPr>
          <p:nvPr/>
        </p:nvSpPr>
        <p:spPr bwMode="auto">
          <a:xfrm>
            <a:off x="2938463" y="3233738"/>
            <a:ext cx="261937" cy="3254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11" name="Rectangle 59"/>
          <p:cNvSpPr>
            <a:spLocks noChangeArrowheads="1"/>
          </p:cNvSpPr>
          <p:nvPr/>
        </p:nvSpPr>
        <p:spPr bwMode="auto">
          <a:xfrm>
            <a:off x="3200400" y="3886200"/>
            <a:ext cx="260350" cy="327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12" name="Rectangle 60"/>
          <p:cNvSpPr>
            <a:spLocks noChangeArrowheads="1"/>
          </p:cNvSpPr>
          <p:nvPr/>
        </p:nvSpPr>
        <p:spPr bwMode="auto">
          <a:xfrm>
            <a:off x="3722688" y="3886200"/>
            <a:ext cx="260350" cy="327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13" name="Rectangle 61"/>
          <p:cNvSpPr>
            <a:spLocks noChangeArrowheads="1"/>
          </p:cNvSpPr>
          <p:nvPr/>
        </p:nvSpPr>
        <p:spPr bwMode="auto">
          <a:xfrm>
            <a:off x="3984625" y="3233738"/>
            <a:ext cx="260350" cy="3254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14" name="Rectangle 62"/>
          <p:cNvSpPr>
            <a:spLocks noChangeArrowheads="1"/>
          </p:cNvSpPr>
          <p:nvPr/>
        </p:nvSpPr>
        <p:spPr bwMode="auto">
          <a:xfrm>
            <a:off x="2938463" y="2579688"/>
            <a:ext cx="261937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15" name="Rectangle 63"/>
          <p:cNvSpPr>
            <a:spLocks noChangeArrowheads="1"/>
          </p:cNvSpPr>
          <p:nvPr/>
        </p:nvSpPr>
        <p:spPr bwMode="auto">
          <a:xfrm>
            <a:off x="2416175" y="3233738"/>
            <a:ext cx="260350" cy="3254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16" name="Rectangle 64"/>
          <p:cNvSpPr>
            <a:spLocks noChangeArrowheads="1"/>
          </p:cNvSpPr>
          <p:nvPr/>
        </p:nvSpPr>
        <p:spPr bwMode="auto">
          <a:xfrm>
            <a:off x="2416175" y="3886200"/>
            <a:ext cx="260350" cy="327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17" name="Rectangle 65"/>
          <p:cNvSpPr>
            <a:spLocks noChangeArrowheads="1"/>
          </p:cNvSpPr>
          <p:nvPr/>
        </p:nvSpPr>
        <p:spPr bwMode="auto">
          <a:xfrm>
            <a:off x="2155825" y="323373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18" name="Rectangle 66"/>
          <p:cNvSpPr>
            <a:spLocks noChangeArrowheads="1"/>
          </p:cNvSpPr>
          <p:nvPr/>
        </p:nvSpPr>
        <p:spPr bwMode="auto">
          <a:xfrm>
            <a:off x="1893888" y="3886200"/>
            <a:ext cx="260350" cy="327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19" name="Rectangle 67"/>
          <p:cNvSpPr>
            <a:spLocks noChangeArrowheads="1"/>
          </p:cNvSpPr>
          <p:nvPr/>
        </p:nvSpPr>
        <p:spPr bwMode="auto">
          <a:xfrm>
            <a:off x="4244975" y="323373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20" name="Rectangle 68"/>
          <p:cNvSpPr>
            <a:spLocks noChangeArrowheads="1"/>
          </p:cNvSpPr>
          <p:nvPr/>
        </p:nvSpPr>
        <p:spPr bwMode="auto">
          <a:xfrm>
            <a:off x="2416175" y="257968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21" name="Rectangle 69"/>
          <p:cNvSpPr>
            <a:spLocks noChangeArrowheads="1"/>
          </p:cNvSpPr>
          <p:nvPr/>
        </p:nvSpPr>
        <p:spPr bwMode="auto">
          <a:xfrm>
            <a:off x="2678113" y="257968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22" name="Rectangle 70"/>
          <p:cNvSpPr>
            <a:spLocks noChangeArrowheads="1"/>
          </p:cNvSpPr>
          <p:nvPr/>
        </p:nvSpPr>
        <p:spPr bwMode="auto">
          <a:xfrm>
            <a:off x="1893888" y="257968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23" name="Rectangle 71"/>
          <p:cNvSpPr>
            <a:spLocks noChangeArrowheads="1"/>
          </p:cNvSpPr>
          <p:nvPr/>
        </p:nvSpPr>
        <p:spPr bwMode="auto">
          <a:xfrm>
            <a:off x="3984625" y="257968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24" name="Rectangle 72"/>
          <p:cNvSpPr>
            <a:spLocks noChangeArrowheads="1"/>
          </p:cNvSpPr>
          <p:nvPr/>
        </p:nvSpPr>
        <p:spPr bwMode="auto">
          <a:xfrm>
            <a:off x="3722688" y="257968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25" name="Rectangle 73"/>
          <p:cNvSpPr>
            <a:spLocks noChangeArrowheads="1"/>
          </p:cNvSpPr>
          <p:nvPr/>
        </p:nvSpPr>
        <p:spPr bwMode="auto">
          <a:xfrm>
            <a:off x="3462338" y="257968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26" name="Rectangle 74"/>
          <p:cNvSpPr>
            <a:spLocks noChangeArrowheads="1"/>
          </p:cNvSpPr>
          <p:nvPr/>
        </p:nvSpPr>
        <p:spPr bwMode="auto">
          <a:xfrm>
            <a:off x="1893888" y="323373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27" name="Rectangle 75"/>
          <p:cNvSpPr>
            <a:spLocks noChangeArrowheads="1"/>
          </p:cNvSpPr>
          <p:nvPr/>
        </p:nvSpPr>
        <p:spPr bwMode="auto">
          <a:xfrm>
            <a:off x="3984625" y="3886200"/>
            <a:ext cx="260350" cy="327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28" name="Rectangle 76"/>
          <p:cNvSpPr>
            <a:spLocks noChangeArrowheads="1"/>
          </p:cNvSpPr>
          <p:nvPr/>
        </p:nvSpPr>
        <p:spPr bwMode="auto">
          <a:xfrm>
            <a:off x="4244975" y="257968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29" name="Rectangle 77"/>
          <p:cNvSpPr>
            <a:spLocks noChangeArrowheads="1"/>
          </p:cNvSpPr>
          <p:nvPr/>
        </p:nvSpPr>
        <p:spPr bwMode="auto">
          <a:xfrm>
            <a:off x="2155825" y="3886200"/>
            <a:ext cx="260350" cy="327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30" name="Rectangle 78"/>
          <p:cNvSpPr>
            <a:spLocks noChangeArrowheads="1"/>
          </p:cNvSpPr>
          <p:nvPr/>
        </p:nvSpPr>
        <p:spPr bwMode="auto">
          <a:xfrm>
            <a:off x="2155825" y="257968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31" name="Rectangle 79"/>
          <p:cNvSpPr>
            <a:spLocks noChangeArrowheads="1"/>
          </p:cNvSpPr>
          <p:nvPr/>
        </p:nvSpPr>
        <p:spPr bwMode="auto">
          <a:xfrm>
            <a:off x="4244975" y="3886200"/>
            <a:ext cx="260350" cy="327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32" name="Rectangle 80"/>
          <p:cNvSpPr>
            <a:spLocks noChangeArrowheads="1"/>
          </p:cNvSpPr>
          <p:nvPr/>
        </p:nvSpPr>
        <p:spPr bwMode="auto">
          <a:xfrm>
            <a:off x="4767263" y="4930775"/>
            <a:ext cx="261937" cy="325438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33" name="Rectangle 81"/>
          <p:cNvSpPr>
            <a:spLocks noChangeArrowheads="1"/>
          </p:cNvSpPr>
          <p:nvPr/>
        </p:nvSpPr>
        <p:spPr bwMode="auto">
          <a:xfrm>
            <a:off x="4767263" y="4475163"/>
            <a:ext cx="261937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34" name="Rectangle 82"/>
          <p:cNvSpPr>
            <a:spLocks noChangeArrowheads="1"/>
          </p:cNvSpPr>
          <p:nvPr/>
        </p:nvSpPr>
        <p:spPr bwMode="auto">
          <a:xfrm>
            <a:off x="4506913" y="4930775"/>
            <a:ext cx="260350" cy="325438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35" name="Rectangle 83"/>
          <p:cNvSpPr>
            <a:spLocks noChangeArrowheads="1"/>
          </p:cNvSpPr>
          <p:nvPr/>
        </p:nvSpPr>
        <p:spPr bwMode="auto">
          <a:xfrm>
            <a:off x="4506913" y="4475163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36" name="Rectangle 84"/>
          <p:cNvSpPr>
            <a:spLocks noChangeArrowheads="1"/>
          </p:cNvSpPr>
          <p:nvPr/>
        </p:nvSpPr>
        <p:spPr bwMode="auto">
          <a:xfrm>
            <a:off x="4311650" y="1141413"/>
            <a:ext cx="260350" cy="3254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37" name="Rectangle 85"/>
          <p:cNvSpPr>
            <a:spLocks noChangeArrowheads="1"/>
          </p:cNvSpPr>
          <p:nvPr/>
        </p:nvSpPr>
        <p:spPr bwMode="auto">
          <a:xfrm>
            <a:off x="4311650" y="1600200"/>
            <a:ext cx="260350" cy="325438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38" name="Text Box 86"/>
          <p:cNvSpPr txBox="1">
            <a:spLocks noChangeArrowheads="1"/>
          </p:cNvSpPr>
          <p:nvPr/>
        </p:nvSpPr>
        <p:spPr bwMode="auto">
          <a:xfrm>
            <a:off x="3722688" y="1012825"/>
            <a:ext cx="58578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945" tIns="41473" rIns="82945" bIns="41473">
            <a:spAutoFit/>
          </a:bodyPr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200">
                <a:latin typeface="Comic Sans MS" pitchFamily="66" charset="0"/>
              </a:rPr>
              <a:t>B x</a:t>
            </a:r>
          </a:p>
        </p:txBody>
      </p:sp>
      <p:sp>
        <p:nvSpPr>
          <p:cNvPr id="177239" name="Text Box 87"/>
          <p:cNvSpPr txBox="1">
            <a:spLocks noChangeArrowheads="1"/>
          </p:cNvSpPr>
          <p:nvPr/>
        </p:nvSpPr>
        <p:spPr bwMode="auto">
          <a:xfrm>
            <a:off x="3722688" y="1535113"/>
            <a:ext cx="612775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945" tIns="41473" rIns="82945" bIns="41473">
            <a:spAutoFit/>
          </a:bodyPr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200">
                <a:latin typeface="Comic Sans MS" pitchFamily="66" charset="0"/>
              </a:rPr>
              <a:t>A x</a:t>
            </a:r>
          </a:p>
        </p:txBody>
      </p:sp>
      <p:sp>
        <p:nvSpPr>
          <p:cNvPr id="177240" name="Text Box 88"/>
          <p:cNvSpPr txBox="1">
            <a:spLocks noChangeArrowheads="1"/>
          </p:cNvSpPr>
          <p:nvPr/>
        </p:nvSpPr>
        <p:spPr bwMode="auto">
          <a:xfrm>
            <a:off x="4946650" y="990600"/>
            <a:ext cx="10541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945" tIns="41473" rIns="82945" bIns="41473">
            <a:spAutoFit/>
          </a:bodyPr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200">
                <a:latin typeface="Comic Sans MS" pitchFamily="66" charset="0"/>
              </a:rPr>
              <a:t>A+B=T</a:t>
            </a:r>
          </a:p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200">
                <a:latin typeface="Comic Sans MS" pitchFamily="66" charset="0"/>
              </a:rPr>
              <a:t>A&gt; T/2</a:t>
            </a:r>
            <a:endParaRPr lang="en-IN" sz="2200">
              <a:latin typeface="Comic Sans MS" pitchFamily="66" charset="0"/>
            </a:endParaRPr>
          </a:p>
        </p:txBody>
      </p:sp>
      <p:sp>
        <p:nvSpPr>
          <p:cNvPr id="177241" name="Line 89"/>
          <p:cNvSpPr>
            <a:spLocks noChangeShapeType="1"/>
          </p:cNvSpPr>
          <p:nvPr/>
        </p:nvSpPr>
        <p:spPr bwMode="auto">
          <a:xfrm>
            <a:off x="7902575" y="2644775"/>
            <a:ext cx="0" cy="2090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242" name="Text Box 90"/>
          <p:cNvSpPr txBox="1">
            <a:spLocks noChangeArrowheads="1"/>
          </p:cNvSpPr>
          <p:nvPr/>
        </p:nvSpPr>
        <p:spPr bwMode="auto">
          <a:xfrm>
            <a:off x="7818438" y="2101850"/>
            <a:ext cx="6413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945" tIns="41473" rIns="82945" bIns="41473">
            <a:spAutoFit/>
          </a:bodyPr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200">
                <a:latin typeface="Comic Sans MS" pitchFamily="66" charset="0"/>
              </a:rPr>
              <a:t>T+L</a:t>
            </a:r>
            <a:endParaRPr lang="en-IN" sz="2200">
              <a:latin typeface="Comic Sans MS" pitchFamily="66" charset="0"/>
            </a:endParaRPr>
          </a:p>
        </p:txBody>
      </p:sp>
      <p:sp>
        <p:nvSpPr>
          <p:cNvPr id="177243" name="Rectangle 91"/>
          <p:cNvSpPr>
            <a:spLocks noChangeArrowheads="1"/>
          </p:cNvSpPr>
          <p:nvPr/>
        </p:nvSpPr>
        <p:spPr bwMode="auto">
          <a:xfrm>
            <a:off x="4506913" y="323373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44" name="Rectangle 92"/>
          <p:cNvSpPr>
            <a:spLocks noChangeArrowheads="1"/>
          </p:cNvSpPr>
          <p:nvPr/>
        </p:nvSpPr>
        <p:spPr bwMode="auto">
          <a:xfrm>
            <a:off x="4506913" y="257968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45" name="Rectangle 93"/>
          <p:cNvSpPr>
            <a:spLocks noChangeArrowheads="1"/>
          </p:cNvSpPr>
          <p:nvPr/>
        </p:nvSpPr>
        <p:spPr bwMode="auto">
          <a:xfrm>
            <a:off x="4506913" y="3886200"/>
            <a:ext cx="260350" cy="327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46" name="Rectangle 94"/>
          <p:cNvSpPr>
            <a:spLocks noChangeArrowheads="1"/>
          </p:cNvSpPr>
          <p:nvPr/>
        </p:nvSpPr>
        <p:spPr bwMode="auto">
          <a:xfrm>
            <a:off x="4767263" y="2579688"/>
            <a:ext cx="261937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47" name="Rectangle 95"/>
          <p:cNvSpPr>
            <a:spLocks noChangeArrowheads="1"/>
          </p:cNvSpPr>
          <p:nvPr/>
        </p:nvSpPr>
        <p:spPr bwMode="auto">
          <a:xfrm>
            <a:off x="4767263" y="3233738"/>
            <a:ext cx="261937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48" name="Rectangle 96"/>
          <p:cNvSpPr>
            <a:spLocks noChangeArrowheads="1"/>
          </p:cNvSpPr>
          <p:nvPr/>
        </p:nvSpPr>
        <p:spPr bwMode="auto">
          <a:xfrm>
            <a:off x="4767263" y="3886200"/>
            <a:ext cx="261937" cy="327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49" name="Rectangle 97"/>
          <p:cNvSpPr>
            <a:spLocks noChangeArrowheads="1"/>
          </p:cNvSpPr>
          <p:nvPr/>
        </p:nvSpPr>
        <p:spPr bwMode="auto">
          <a:xfrm>
            <a:off x="8294688" y="1600200"/>
            <a:ext cx="260350" cy="325438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50" name="Text Box 98"/>
          <p:cNvSpPr txBox="1">
            <a:spLocks noChangeArrowheads="1"/>
          </p:cNvSpPr>
          <p:nvPr/>
        </p:nvSpPr>
        <p:spPr bwMode="auto">
          <a:xfrm>
            <a:off x="7705725" y="1535113"/>
            <a:ext cx="612775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945" tIns="41473" rIns="82945" bIns="41473">
            <a:spAutoFit/>
          </a:bodyPr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200">
                <a:latin typeface="Comic Sans MS" pitchFamily="66" charset="0"/>
              </a:rPr>
              <a:t>A x</a:t>
            </a:r>
          </a:p>
        </p:txBody>
      </p:sp>
      <p:sp>
        <p:nvSpPr>
          <p:cNvPr id="177251" name="Rectangle 99"/>
          <p:cNvSpPr>
            <a:spLocks noChangeArrowheads="1"/>
          </p:cNvSpPr>
          <p:nvPr/>
        </p:nvSpPr>
        <p:spPr bwMode="auto">
          <a:xfrm>
            <a:off x="6072188" y="257968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52" name="Rectangle 100"/>
          <p:cNvSpPr>
            <a:spLocks noChangeArrowheads="1"/>
          </p:cNvSpPr>
          <p:nvPr/>
        </p:nvSpPr>
        <p:spPr bwMode="auto">
          <a:xfrm>
            <a:off x="5811838" y="257968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53" name="Rectangle 101"/>
          <p:cNvSpPr>
            <a:spLocks noChangeArrowheads="1"/>
          </p:cNvSpPr>
          <p:nvPr/>
        </p:nvSpPr>
        <p:spPr bwMode="auto">
          <a:xfrm>
            <a:off x="5289550" y="257968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54" name="Rectangle 102"/>
          <p:cNvSpPr>
            <a:spLocks noChangeArrowheads="1"/>
          </p:cNvSpPr>
          <p:nvPr/>
        </p:nvSpPr>
        <p:spPr bwMode="auto">
          <a:xfrm>
            <a:off x="5551488" y="257968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55" name="Rectangle 103"/>
          <p:cNvSpPr>
            <a:spLocks noChangeArrowheads="1"/>
          </p:cNvSpPr>
          <p:nvPr/>
        </p:nvSpPr>
        <p:spPr bwMode="auto">
          <a:xfrm>
            <a:off x="6858000" y="257968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56" name="Rectangle 104"/>
          <p:cNvSpPr>
            <a:spLocks noChangeArrowheads="1"/>
          </p:cNvSpPr>
          <p:nvPr/>
        </p:nvSpPr>
        <p:spPr bwMode="auto">
          <a:xfrm>
            <a:off x="6594475" y="2579688"/>
            <a:ext cx="261938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57" name="Rectangle 105"/>
          <p:cNvSpPr>
            <a:spLocks noChangeArrowheads="1"/>
          </p:cNvSpPr>
          <p:nvPr/>
        </p:nvSpPr>
        <p:spPr bwMode="auto">
          <a:xfrm>
            <a:off x="6334125" y="257968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58" name="Rectangle 106"/>
          <p:cNvSpPr>
            <a:spLocks noChangeArrowheads="1"/>
          </p:cNvSpPr>
          <p:nvPr/>
        </p:nvSpPr>
        <p:spPr bwMode="auto">
          <a:xfrm>
            <a:off x="7118350" y="257968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59" name="Rectangle 107"/>
          <p:cNvSpPr>
            <a:spLocks noChangeArrowheads="1"/>
          </p:cNvSpPr>
          <p:nvPr/>
        </p:nvSpPr>
        <p:spPr bwMode="auto">
          <a:xfrm>
            <a:off x="5029200" y="257968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60" name="Rectangle 108"/>
          <p:cNvSpPr>
            <a:spLocks noChangeArrowheads="1"/>
          </p:cNvSpPr>
          <p:nvPr/>
        </p:nvSpPr>
        <p:spPr bwMode="auto">
          <a:xfrm>
            <a:off x="7380288" y="257968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61" name="Rectangle 109"/>
          <p:cNvSpPr>
            <a:spLocks noChangeArrowheads="1"/>
          </p:cNvSpPr>
          <p:nvPr/>
        </p:nvSpPr>
        <p:spPr bwMode="auto">
          <a:xfrm>
            <a:off x="7640638" y="257968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62" name="Rectangle 110"/>
          <p:cNvSpPr>
            <a:spLocks noChangeArrowheads="1"/>
          </p:cNvSpPr>
          <p:nvPr/>
        </p:nvSpPr>
        <p:spPr bwMode="auto">
          <a:xfrm>
            <a:off x="6073775" y="323373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63" name="Rectangle 111"/>
          <p:cNvSpPr>
            <a:spLocks noChangeArrowheads="1"/>
          </p:cNvSpPr>
          <p:nvPr/>
        </p:nvSpPr>
        <p:spPr bwMode="auto">
          <a:xfrm>
            <a:off x="5813425" y="323373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64" name="Rectangle 112"/>
          <p:cNvSpPr>
            <a:spLocks noChangeArrowheads="1"/>
          </p:cNvSpPr>
          <p:nvPr/>
        </p:nvSpPr>
        <p:spPr bwMode="auto">
          <a:xfrm>
            <a:off x="5291138" y="323373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65" name="Rectangle 113"/>
          <p:cNvSpPr>
            <a:spLocks noChangeArrowheads="1"/>
          </p:cNvSpPr>
          <p:nvPr/>
        </p:nvSpPr>
        <p:spPr bwMode="auto">
          <a:xfrm>
            <a:off x="5553075" y="323373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66" name="Rectangle 114"/>
          <p:cNvSpPr>
            <a:spLocks noChangeArrowheads="1"/>
          </p:cNvSpPr>
          <p:nvPr/>
        </p:nvSpPr>
        <p:spPr bwMode="auto">
          <a:xfrm>
            <a:off x="6858000" y="3233738"/>
            <a:ext cx="261938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67" name="Rectangle 115"/>
          <p:cNvSpPr>
            <a:spLocks noChangeArrowheads="1"/>
          </p:cNvSpPr>
          <p:nvPr/>
        </p:nvSpPr>
        <p:spPr bwMode="auto">
          <a:xfrm>
            <a:off x="6596063" y="3233738"/>
            <a:ext cx="261937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68" name="Rectangle 116"/>
          <p:cNvSpPr>
            <a:spLocks noChangeArrowheads="1"/>
          </p:cNvSpPr>
          <p:nvPr/>
        </p:nvSpPr>
        <p:spPr bwMode="auto">
          <a:xfrm>
            <a:off x="6335713" y="323373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69" name="Rectangle 117"/>
          <p:cNvSpPr>
            <a:spLocks noChangeArrowheads="1"/>
          </p:cNvSpPr>
          <p:nvPr/>
        </p:nvSpPr>
        <p:spPr bwMode="auto">
          <a:xfrm>
            <a:off x="7119938" y="323373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70" name="Rectangle 118"/>
          <p:cNvSpPr>
            <a:spLocks noChangeArrowheads="1"/>
          </p:cNvSpPr>
          <p:nvPr/>
        </p:nvSpPr>
        <p:spPr bwMode="auto">
          <a:xfrm>
            <a:off x="5029200" y="3233738"/>
            <a:ext cx="261938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71" name="Rectangle 119"/>
          <p:cNvSpPr>
            <a:spLocks noChangeArrowheads="1"/>
          </p:cNvSpPr>
          <p:nvPr/>
        </p:nvSpPr>
        <p:spPr bwMode="auto">
          <a:xfrm>
            <a:off x="7381875" y="323373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72" name="Rectangle 120"/>
          <p:cNvSpPr>
            <a:spLocks noChangeArrowheads="1"/>
          </p:cNvSpPr>
          <p:nvPr/>
        </p:nvSpPr>
        <p:spPr bwMode="auto">
          <a:xfrm>
            <a:off x="7642225" y="3233738"/>
            <a:ext cx="260350" cy="3254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73" name="Line 121"/>
          <p:cNvSpPr>
            <a:spLocks noChangeShapeType="1"/>
          </p:cNvSpPr>
          <p:nvPr/>
        </p:nvSpPr>
        <p:spPr bwMode="auto">
          <a:xfrm>
            <a:off x="5029200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274" name="Line 122"/>
          <p:cNvSpPr>
            <a:spLocks noChangeShapeType="1"/>
          </p:cNvSpPr>
          <p:nvPr/>
        </p:nvSpPr>
        <p:spPr bwMode="auto">
          <a:xfrm>
            <a:off x="5291138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275" name="Line 123"/>
          <p:cNvSpPr>
            <a:spLocks noChangeShapeType="1"/>
          </p:cNvSpPr>
          <p:nvPr/>
        </p:nvSpPr>
        <p:spPr bwMode="auto">
          <a:xfrm>
            <a:off x="5551488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276" name="Line 124"/>
          <p:cNvSpPr>
            <a:spLocks noChangeShapeType="1"/>
          </p:cNvSpPr>
          <p:nvPr/>
        </p:nvSpPr>
        <p:spPr bwMode="auto">
          <a:xfrm>
            <a:off x="5811838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277" name="Line 125"/>
          <p:cNvSpPr>
            <a:spLocks noChangeShapeType="1"/>
          </p:cNvSpPr>
          <p:nvPr/>
        </p:nvSpPr>
        <p:spPr bwMode="auto">
          <a:xfrm>
            <a:off x="6072188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278" name="Line 126"/>
          <p:cNvSpPr>
            <a:spLocks noChangeShapeType="1"/>
          </p:cNvSpPr>
          <p:nvPr/>
        </p:nvSpPr>
        <p:spPr bwMode="auto">
          <a:xfrm>
            <a:off x="6334125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279" name="Line 127"/>
          <p:cNvSpPr>
            <a:spLocks noChangeShapeType="1"/>
          </p:cNvSpPr>
          <p:nvPr/>
        </p:nvSpPr>
        <p:spPr bwMode="auto">
          <a:xfrm>
            <a:off x="6594475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280" name="Line 128"/>
          <p:cNvSpPr>
            <a:spLocks noChangeShapeType="1"/>
          </p:cNvSpPr>
          <p:nvPr/>
        </p:nvSpPr>
        <p:spPr bwMode="auto">
          <a:xfrm>
            <a:off x="6858000" y="4083050"/>
            <a:ext cx="0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77281" name="Rectangle 129"/>
          <p:cNvSpPr>
            <a:spLocks noChangeArrowheads="1"/>
          </p:cNvSpPr>
          <p:nvPr/>
        </p:nvSpPr>
        <p:spPr bwMode="auto">
          <a:xfrm>
            <a:off x="5291138" y="3886200"/>
            <a:ext cx="260350" cy="327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82" name="Rectangle 130"/>
          <p:cNvSpPr>
            <a:spLocks noChangeArrowheads="1"/>
          </p:cNvSpPr>
          <p:nvPr/>
        </p:nvSpPr>
        <p:spPr bwMode="auto">
          <a:xfrm>
            <a:off x="5029200" y="3886200"/>
            <a:ext cx="260350" cy="327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83" name="Rectangle 131"/>
          <p:cNvSpPr>
            <a:spLocks noChangeArrowheads="1"/>
          </p:cNvSpPr>
          <p:nvPr/>
        </p:nvSpPr>
        <p:spPr bwMode="auto">
          <a:xfrm>
            <a:off x="5551488" y="3886200"/>
            <a:ext cx="260350" cy="327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84" name="Rectangle 132"/>
          <p:cNvSpPr>
            <a:spLocks noChangeArrowheads="1"/>
          </p:cNvSpPr>
          <p:nvPr/>
        </p:nvSpPr>
        <p:spPr bwMode="auto">
          <a:xfrm>
            <a:off x="5813425" y="3886200"/>
            <a:ext cx="260350" cy="327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85" name="Rectangle 133"/>
          <p:cNvSpPr>
            <a:spLocks noChangeArrowheads="1"/>
          </p:cNvSpPr>
          <p:nvPr/>
        </p:nvSpPr>
        <p:spPr bwMode="auto">
          <a:xfrm>
            <a:off x="6073775" y="3886200"/>
            <a:ext cx="260350" cy="327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86" name="Rectangle 134"/>
          <p:cNvSpPr>
            <a:spLocks noChangeArrowheads="1"/>
          </p:cNvSpPr>
          <p:nvPr/>
        </p:nvSpPr>
        <p:spPr bwMode="auto">
          <a:xfrm>
            <a:off x="6335713" y="3886200"/>
            <a:ext cx="260350" cy="327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87" name="Rectangle 135"/>
          <p:cNvSpPr>
            <a:spLocks noChangeArrowheads="1"/>
          </p:cNvSpPr>
          <p:nvPr/>
        </p:nvSpPr>
        <p:spPr bwMode="auto">
          <a:xfrm>
            <a:off x="6596063" y="3886200"/>
            <a:ext cx="261937" cy="327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2945" tIns="41473" rIns="82945" bIns="41473" anchor="ctr"/>
          <a:lstStyle/>
          <a:p>
            <a:pPr algn="ctr"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200">
              <a:latin typeface="Comic Sans MS" pitchFamily="66" charset="0"/>
            </a:endParaRPr>
          </a:p>
        </p:txBody>
      </p:sp>
      <p:sp>
        <p:nvSpPr>
          <p:cNvPr id="177288" name="Text Box 136"/>
          <p:cNvSpPr txBox="1">
            <a:spLocks noChangeArrowheads="1"/>
          </p:cNvSpPr>
          <p:nvPr/>
        </p:nvSpPr>
        <p:spPr bwMode="auto">
          <a:xfrm>
            <a:off x="2220913" y="4865688"/>
            <a:ext cx="5551487" cy="1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945" tIns="41473" rIns="82945" bIns="41473">
            <a:spAutoFit/>
          </a:bodyPr>
          <a:lstStyle/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200">
                <a:latin typeface="Comic Sans MS" pitchFamily="66" charset="0"/>
              </a:rPr>
              <a:t>Flow time is at least AxL &gt; T L/2</a:t>
            </a:r>
          </a:p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200">
                <a:latin typeface="Comic Sans MS" pitchFamily="66" charset="0"/>
              </a:rPr>
              <a:t>OPT flow time is O(T</a:t>
            </a:r>
            <a:r>
              <a:rPr lang="en-US" sz="2200" baseline="30000">
                <a:latin typeface="Comic Sans MS" pitchFamily="66" charset="0"/>
              </a:rPr>
              <a:t>2</a:t>
            </a:r>
            <a:r>
              <a:rPr lang="en-US" sz="2200">
                <a:latin typeface="Comic Sans MS" pitchFamily="66" charset="0"/>
              </a:rPr>
              <a:t>+L)</a:t>
            </a:r>
          </a:p>
          <a:p>
            <a:pPr defTabSz="828675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200">
                <a:latin typeface="Comic Sans MS" pitchFamily="66" charset="0"/>
              </a:rPr>
              <a:t> </a:t>
            </a:r>
            <a:r>
              <a:rPr lang="el-GR" sz="2200">
                <a:latin typeface="Comic Sans MS" pitchFamily="66" charset="0"/>
              </a:rPr>
              <a:t>Ω</a:t>
            </a:r>
            <a:r>
              <a:rPr lang="en-US" sz="2200">
                <a:latin typeface="Comic Sans MS" pitchFamily="66" charset="0"/>
              </a:rPr>
              <a:t>(T) lower bound on any online algorithm</a:t>
            </a:r>
            <a:endParaRPr lang="en-IN" sz="22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63" grpId="0" animBg="1"/>
      <p:bldP spid="177164" grpId="0" animBg="1"/>
      <p:bldP spid="177165" grpId="0" animBg="1"/>
      <p:bldP spid="177166" grpId="0" animBg="1"/>
      <p:bldP spid="177168" grpId="0" animBg="1"/>
      <p:bldP spid="177169" grpId="0" animBg="1"/>
      <p:bldP spid="177170" grpId="0" animBg="1"/>
      <p:bldP spid="177171" grpId="0" animBg="1"/>
      <p:bldP spid="177172" grpId="0" animBg="1"/>
      <p:bldP spid="177173" grpId="0" animBg="1"/>
      <p:bldP spid="177174" grpId="0" animBg="1"/>
      <p:bldP spid="177175" grpId="0" animBg="1"/>
      <p:bldP spid="177176" grpId="0" animBg="1"/>
      <p:bldP spid="177177" grpId="0" animBg="1"/>
      <p:bldP spid="177178" grpId="0" animBg="1"/>
      <p:bldP spid="177189" grpId="0" animBg="1"/>
      <p:bldP spid="177190" grpId="0" animBg="1"/>
      <p:bldP spid="177191" grpId="0" animBg="1"/>
      <p:bldP spid="177191" grpId="1" animBg="1"/>
      <p:bldP spid="177192" grpId="0" animBg="1"/>
      <p:bldP spid="177193" grpId="0" animBg="1"/>
      <p:bldP spid="177193" grpId="1" animBg="1"/>
      <p:bldP spid="177194" grpId="0" animBg="1"/>
      <p:bldP spid="177194" grpId="1" animBg="1"/>
      <p:bldP spid="177195" grpId="0" animBg="1"/>
      <p:bldP spid="177196" grpId="0" animBg="1"/>
      <p:bldP spid="177197" grpId="0" animBg="1"/>
      <p:bldP spid="177198" grpId="0" animBg="1"/>
      <p:bldP spid="177198" grpId="1" animBg="1"/>
      <p:bldP spid="177199" grpId="0" animBg="1"/>
      <p:bldP spid="177199" grpId="1" animBg="1"/>
      <p:bldP spid="177200" grpId="0" animBg="1"/>
      <p:bldP spid="177200" grpId="1" animBg="1"/>
      <p:bldP spid="177201" grpId="0" animBg="1"/>
      <p:bldP spid="177201" grpId="1" animBg="1"/>
      <p:bldP spid="177202" grpId="0" animBg="1"/>
      <p:bldP spid="177203" grpId="0" animBg="1"/>
      <p:bldP spid="177204" grpId="0" animBg="1"/>
      <p:bldP spid="177205" grpId="0" animBg="1"/>
      <p:bldP spid="177206" grpId="0" animBg="1"/>
      <p:bldP spid="177207" grpId="0" animBg="1"/>
      <p:bldP spid="177208" grpId="0" animBg="1"/>
      <p:bldP spid="177209" grpId="0" animBg="1"/>
      <p:bldP spid="177210" grpId="0" animBg="1"/>
      <p:bldP spid="177211" grpId="0" animBg="1"/>
      <p:bldP spid="177212" grpId="0" animBg="1"/>
      <p:bldP spid="177213" grpId="0" animBg="1"/>
      <p:bldP spid="177214" grpId="0" animBg="1"/>
      <p:bldP spid="177215" grpId="0" animBg="1"/>
      <p:bldP spid="177216" grpId="0" animBg="1"/>
      <p:bldP spid="177217" grpId="0" animBg="1"/>
      <p:bldP spid="177218" grpId="0" animBg="1"/>
      <p:bldP spid="177219" grpId="0" animBg="1"/>
      <p:bldP spid="177220" grpId="0" animBg="1"/>
      <p:bldP spid="177221" grpId="0" animBg="1"/>
      <p:bldP spid="177222" grpId="0" animBg="1"/>
      <p:bldP spid="177223" grpId="0" animBg="1"/>
      <p:bldP spid="177224" grpId="0" animBg="1"/>
      <p:bldP spid="177225" grpId="0" animBg="1"/>
      <p:bldP spid="177226" grpId="0" animBg="1"/>
      <p:bldP spid="177227" grpId="0" animBg="1"/>
      <p:bldP spid="177228" grpId="0" animBg="1"/>
      <p:bldP spid="177229" grpId="0" animBg="1"/>
      <p:bldP spid="177230" grpId="0" animBg="1"/>
      <p:bldP spid="177231" grpId="0" animBg="1"/>
      <p:bldP spid="177232" grpId="0" animBg="1"/>
      <p:bldP spid="177232" grpId="1" animBg="1"/>
      <p:bldP spid="177233" grpId="0" animBg="1"/>
      <p:bldP spid="177233" grpId="1" animBg="1"/>
      <p:bldP spid="177234" grpId="0" animBg="1"/>
      <p:bldP spid="177234" grpId="1" animBg="1"/>
      <p:bldP spid="177235" grpId="0" animBg="1"/>
      <p:bldP spid="177235" grpId="1" animBg="1"/>
      <p:bldP spid="177236" grpId="0" animBg="1"/>
      <p:bldP spid="177237" grpId="0" animBg="1"/>
      <p:bldP spid="177238" grpId="0"/>
      <p:bldP spid="177239" grpId="0"/>
      <p:bldP spid="177240" grpId="0"/>
      <p:bldP spid="177243" grpId="0" animBg="1"/>
      <p:bldP spid="177244" grpId="0" animBg="1"/>
      <p:bldP spid="177245" grpId="0" animBg="1"/>
      <p:bldP spid="177245" grpId="1" animBg="1"/>
      <p:bldP spid="177245" grpId="2" animBg="1"/>
      <p:bldP spid="177246" grpId="0" animBg="1"/>
      <p:bldP spid="177247" grpId="0" animBg="1"/>
      <p:bldP spid="177248" grpId="0" animBg="1"/>
      <p:bldP spid="177250" grpId="0"/>
      <p:bldP spid="177254" grpId="0" animBg="1"/>
      <p:bldP spid="177259" grpId="0" animBg="1"/>
      <p:bldP spid="17728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>
              <a:defRPr/>
            </a:pPr>
            <a:r>
              <a:rPr lang="en-US" dirty="0" smtClean="0">
                <a:solidFill>
                  <a:schemeClr val="accent6"/>
                </a:solidFill>
              </a:rPr>
              <a:t>Other Models</a:t>
            </a:r>
            <a:endParaRPr lang="en-IN" dirty="0" smtClean="0">
              <a:solidFill>
                <a:schemeClr val="accent6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/>
            <a:r>
              <a:rPr lang="en-US" dirty="0" smtClean="0"/>
              <a:t>What if we allow the algorithm extra resources ?</a:t>
            </a:r>
          </a:p>
          <a:p>
            <a:pPr eaLnBrk="1"/>
            <a:r>
              <a:rPr lang="en-US" dirty="0" smtClean="0"/>
              <a:t>In particular, suppose the algorithm can process (1+</a:t>
            </a:r>
            <a:r>
              <a:rPr lang="el-GR" dirty="0" smtClean="0"/>
              <a:t>ε</a:t>
            </a:r>
            <a:r>
              <a:rPr lang="en-US" dirty="0" smtClean="0"/>
              <a:t>) units in 1 time-unit. [first proposed by Kalyanasundaram,Pruhs95]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4876800"/>
            <a:ext cx="52453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Resource Augmentation Model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>
              <a:defRPr/>
            </a:pPr>
            <a:r>
              <a:rPr lang="en-US" dirty="0" smtClean="0">
                <a:solidFill>
                  <a:schemeClr val="accent6"/>
                </a:solidFill>
              </a:rPr>
              <a:t>Resource  Augmentation</a:t>
            </a:r>
            <a:endParaRPr lang="en-IN" dirty="0" smtClean="0">
              <a:solidFill>
                <a:schemeClr val="accent6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eaLnBrk="1">
              <a:defRPr/>
            </a:pPr>
            <a:r>
              <a:rPr lang="en-US" dirty="0" smtClean="0"/>
              <a:t>For a single machine, many natural scheduling algorithms are O(1/</a:t>
            </a:r>
            <a:r>
              <a:rPr lang="en-US" dirty="0" err="1" smtClean="0">
                <a:latin typeface="Symbol" pitchFamily="18" charset="2"/>
              </a:rPr>
              <a:t>e</a:t>
            </a:r>
            <a:r>
              <a:rPr lang="en-US" baseline="30000" dirty="0" err="1" smtClean="0">
                <a:latin typeface="+mj-lt"/>
              </a:rPr>
              <a:t>O</a:t>
            </a:r>
            <a:r>
              <a:rPr lang="en-US" baseline="30000" dirty="0" smtClean="0">
                <a:latin typeface="+mj-lt"/>
              </a:rPr>
              <a:t>(1)</a:t>
            </a:r>
            <a:r>
              <a:rPr lang="en-US" dirty="0" smtClean="0"/>
              <a:t>)-competitive with respect to any L</a:t>
            </a:r>
            <a:r>
              <a:rPr lang="en-US" baseline="-25000" dirty="0" smtClean="0"/>
              <a:t>p</a:t>
            </a:r>
            <a:r>
              <a:rPr lang="en-US" dirty="0" smtClean="0"/>
              <a:t> norm </a:t>
            </a:r>
            <a:r>
              <a:rPr lang="en-US" sz="2200" dirty="0" smtClean="0"/>
              <a:t>[</a:t>
            </a:r>
            <a:r>
              <a:rPr lang="en-US" sz="2200" dirty="0" err="1" smtClean="0"/>
              <a:t>Bansal</a:t>
            </a:r>
            <a:r>
              <a:rPr lang="en-US" sz="2200" dirty="0" smtClean="0"/>
              <a:t> </a:t>
            </a:r>
            <a:r>
              <a:rPr lang="en-US" sz="2200" dirty="0" err="1" smtClean="0"/>
              <a:t>Pruhs</a:t>
            </a:r>
            <a:r>
              <a:rPr lang="en-US" sz="2200" dirty="0" smtClean="0"/>
              <a:t> ‘03]</a:t>
            </a:r>
          </a:p>
          <a:p>
            <a:pPr eaLnBrk="1">
              <a:defRPr/>
            </a:pPr>
            <a:r>
              <a:rPr lang="en-US" dirty="0" smtClean="0"/>
              <a:t> Parallel machines : randomly assign each job to a machine – O(1/</a:t>
            </a:r>
            <a:r>
              <a:rPr lang="en-US" dirty="0" err="1" smtClean="0">
                <a:latin typeface="Symbol" pitchFamily="18" charset="2"/>
              </a:rPr>
              <a:t>e</a:t>
            </a:r>
            <a:r>
              <a:rPr lang="en-US" baseline="30000" dirty="0" err="1" smtClean="0"/>
              <a:t>O</a:t>
            </a:r>
            <a:r>
              <a:rPr lang="en-US" baseline="30000" dirty="0" smtClean="0"/>
              <a:t>(1)</a:t>
            </a:r>
            <a:r>
              <a:rPr lang="en-US" dirty="0" smtClean="0"/>
              <a:t>) competitive </a:t>
            </a:r>
          </a:p>
          <a:p>
            <a:pPr eaLnBrk="1">
              <a:buFont typeface="Wingdings" pitchFamily="2" charset="2"/>
              <a:buNone/>
              <a:defRPr/>
            </a:pPr>
            <a:r>
              <a:rPr lang="en-US" sz="1800" dirty="0" smtClean="0"/>
              <a:t>                                                           [</a:t>
            </a:r>
            <a:r>
              <a:rPr lang="en-US" sz="1800" dirty="0" err="1" smtClean="0"/>
              <a:t>Chekuri</a:t>
            </a:r>
            <a:r>
              <a:rPr lang="en-US" sz="1800" dirty="0" smtClean="0"/>
              <a:t>, </a:t>
            </a:r>
            <a:r>
              <a:rPr lang="en-US" sz="1800" dirty="0" err="1" smtClean="0"/>
              <a:t>Goel</a:t>
            </a:r>
            <a:r>
              <a:rPr lang="en-US" sz="1800" dirty="0" smtClean="0"/>
              <a:t>, </a:t>
            </a:r>
            <a:r>
              <a:rPr lang="en-US" sz="1800" dirty="0" err="1" smtClean="0"/>
              <a:t>Khanna</a:t>
            </a:r>
            <a:r>
              <a:rPr lang="en-US" sz="1800" dirty="0" smtClean="0"/>
              <a:t>, Kumar ’04]</a:t>
            </a:r>
          </a:p>
          <a:p>
            <a:pPr eaLnBrk="1">
              <a:buFont typeface="Wingdings" pitchFamily="2" charset="2"/>
              <a:buNone/>
              <a:defRPr/>
            </a:pPr>
            <a:endParaRPr lang="en-US" sz="1800" dirty="0" smtClean="0"/>
          </a:p>
          <a:p>
            <a:pPr eaLnBrk="1">
              <a:defRPr/>
            </a:pPr>
            <a:r>
              <a:rPr lang="en-US" sz="2800" dirty="0" smtClean="0"/>
              <a:t>Unrelated Machines : </a:t>
            </a:r>
            <a:r>
              <a:rPr lang="en-US" sz="2800" dirty="0" smtClean="0">
                <a:latin typeface="Comic Sans MS"/>
              </a:rPr>
              <a:t>O(1/</a:t>
            </a:r>
            <a:r>
              <a:rPr lang="en-US" sz="2800" dirty="0" smtClean="0">
                <a:latin typeface="Symbol" pitchFamily="18" charset="2"/>
              </a:rPr>
              <a:t>e</a:t>
            </a:r>
            <a:r>
              <a:rPr lang="en-US" sz="2800" baseline="30000" dirty="0" smtClean="0">
                <a:latin typeface="Comic Sans MS"/>
              </a:rPr>
              <a:t>2</a:t>
            </a:r>
            <a:r>
              <a:rPr lang="en-US" sz="2800" dirty="0" smtClean="0"/>
              <a:t>)-competitive, even for weighted case. </a:t>
            </a:r>
            <a:r>
              <a:rPr lang="en-US" sz="1800" dirty="0" smtClean="0"/>
              <a:t>[</a:t>
            </a:r>
            <a:r>
              <a:rPr lang="en-US" sz="1800" dirty="0" err="1" smtClean="0"/>
              <a:t>Chadha</a:t>
            </a:r>
            <a:r>
              <a:rPr lang="en-US" sz="1800" dirty="0" smtClean="0"/>
              <a:t>, </a:t>
            </a:r>
            <a:r>
              <a:rPr lang="en-US" sz="1800" dirty="0" err="1" smtClean="0"/>
              <a:t>Garg</a:t>
            </a:r>
            <a:r>
              <a:rPr lang="en-US" sz="1800" dirty="0" smtClean="0"/>
              <a:t>, Kumar, </a:t>
            </a:r>
            <a:r>
              <a:rPr lang="en-US" sz="1800" dirty="0" err="1" smtClean="0"/>
              <a:t>Muralidhara</a:t>
            </a:r>
            <a:r>
              <a:rPr lang="en-US" sz="1800" dirty="0" smtClean="0"/>
              <a:t> ‘09]</a:t>
            </a:r>
            <a:endParaRPr lang="en-US" sz="2800" dirty="0" smtClean="0"/>
          </a:p>
        </p:txBody>
      </p:sp>
      <p:pic>
        <p:nvPicPr>
          <p:cNvPr id="22532" name="Picture 4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50400" y="3191375"/>
            <a:ext cx="46080" cy="46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>
              <a:defRPr/>
            </a:pPr>
            <a:r>
              <a:rPr lang="en-US" sz="3600" dirty="0" smtClean="0">
                <a:solidFill>
                  <a:schemeClr val="accent6"/>
                </a:solidFill>
              </a:rPr>
              <a:t>Our Algorithm</a:t>
            </a:r>
            <a:endParaRPr lang="en-IN" sz="3600" dirty="0" smtClean="0">
              <a:solidFill>
                <a:schemeClr val="accent6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3400" y="1828800"/>
            <a:ext cx="840646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When a job arrives, we dispatch it to one of the</a:t>
            </a:r>
          </a:p>
          <a:p>
            <a:r>
              <a:rPr lang="en-US" sz="2800" dirty="0" smtClean="0">
                <a:latin typeface="+mj-lt"/>
              </a:rPr>
              <a:t>        machines. </a:t>
            </a:r>
          </a:p>
          <a:p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Each machine just follows the optimal policy : </a:t>
            </a:r>
          </a:p>
          <a:p>
            <a:r>
              <a:rPr lang="en-US" sz="2800" dirty="0" smtClean="0">
                <a:solidFill>
                  <a:srgbClr val="0033CC"/>
                </a:solidFill>
                <a:latin typeface="+mj-lt"/>
              </a:rPr>
              <a:t>        Shortest Remaining Processing Time (SRPT)</a:t>
            </a:r>
            <a:endParaRPr lang="en-US" sz="2800" dirty="0">
              <a:solidFill>
                <a:srgbClr val="0033CC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5105400"/>
            <a:ext cx="550022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What is the dispatch policy ?    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           </a:t>
            </a:r>
            <a:r>
              <a:rPr lang="en-US" sz="2800" dirty="0" smtClean="0">
                <a:solidFill>
                  <a:srgbClr val="0033CC"/>
                </a:solidFill>
                <a:latin typeface="+mj-lt"/>
              </a:rPr>
              <a:t>GREEDY</a:t>
            </a:r>
            <a:endParaRPr lang="en-US" sz="2800" dirty="0">
              <a:solidFill>
                <a:srgbClr val="0033CC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6175"/>
          </a:xfrm>
          <a:ln/>
        </p:spPr>
        <p:txBody>
          <a:bodyPr lIns="0" tIns="0" rIns="0" bIns="0"/>
          <a:lstStyle/>
          <a:p>
            <a:pPr defTabSz="414338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4000">
                <a:solidFill>
                  <a:srgbClr val="0000FF"/>
                </a:solidFill>
                <a:latin typeface="Comic Sans MS" pitchFamily="66" charset="0"/>
              </a:rPr>
              <a:t>Problem Definition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244475" y="1262063"/>
            <a:ext cx="8228013" cy="622300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0" indent="0" algn="ctr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 </a:t>
            </a: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2690813" y="2463800"/>
            <a:ext cx="1587" cy="709613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2160588" y="2136775"/>
          <a:ext cx="414337" cy="415925"/>
        </p:xfrm>
        <a:graphic>
          <a:graphicData uri="http://schemas.openxmlformats.org/presentationml/2006/ole">
            <p:oleObj spid="_x0000_s12293" r:id="rId4" imgW="195840" imgH="202680" progId="">
              <p:embed/>
            </p:oleObj>
          </a:graphicData>
        </a:graphic>
      </p:graphicFrame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1431925" y="4037013"/>
            <a:ext cx="6600825" cy="1587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2817813" y="2876550"/>
            <a:ext cx="398462" cy="282575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3725863" y="2862263"/>
            <a:ext cx="636587" cy="296862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5976938" y="2878138"/>
            <a:ext cx="241300" cy="282575"/>
          </a:xfrm>
          <a:prstGeom prst="rect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1444625" y="3173413"/>
            <a:ext cx="6600825" cy="0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6232525" y="2463800"/>
            <a:ext cx="1588" cy="709613"/>
          </a:xfrm>
          <a:prstGeom prst="line">
            <a:avLst/>
          </a:prstGeom>
          <a:noFill/>
          <a:ln w="3672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IN"/>
          </a:p>
        </p:txBody>
      </p:sp>
      <p:graphicFrame>
        <p:nvGraphicFramePr>
          <p:cNvPr id="12300" name="Object 12"/>
          <p:cNvGraphicFramePr>
            <a:graphicFrameLocks noChangeAspect="1"/>
          </p:cNvGraphicFramePr>
          <p:nvPr/>
        </p:nvGraphicFramePr>
        <p:xfrm>
          <a:off x="5686425" y="2165350"/>
          <a:ext cx="485775" cy="415925"/>
        </p:xfrm>
        <a:graphic>
          <a:graphicData uri="http://schemas.openxmlformats.org/presentationml/2006/ole">
            <p:oleObj spid="_x0000_s12300" r:id="rId5" imgW="229320" imgH="202680" progId="">
              <p:embed/>
            </p:oleObj>
          </a:graphicData>
        </a:graphic>
      </p:graphicFrame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354013" y="4859338"/>
            <a:ext cx="8674100" cy="1335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</a:pPr>
            <a:r>
              <a:rPr lang="en-GB" sz="2400">
                <a:solidFill>
                  <a:srgbClr val="000000"/>
                </a:solidFill>
                <a:latin typeface="Comic Sans MS" pitchFamily="66" charset="0"/>
              </a:rPr>
              <a:t>Flow-time of j, </a:t>
            </a: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</a:pPr>
            <a:endParaRPr lang="en-GB" sz="2400">
              <a:solidFill>
                <a:srgbClr val="000000"/>
              </a:solidFill>
              <a:latin typeface="Comic Sans MS" pitchFamily="66" charset="0"/>
            </a:endParaRP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</a:pPr>
            <a:r>
              <a:rPr lang="en-GB" sz="2400">
                <a:solidFill>
                  <a:srgbClr val="FF0000"/>
                </a:solidFill>
                <a:latin typeface="Comic Sans MS" pitchFamily="66" charset="0"/>
              </a:rPr>
              <a:t>Goal : Find a schedule which minimizes the average flow-time</a:t>
            </a:r>
          </a:p>
        </p:txBody>
      </p:sp>
      <p:graphicFrame>
        <p:nvGraphicFramePr>
          <p:cNvPr id="12302" name="Object 14"/>
          <p:cNvGraphicFramePr>
            <a:graphicFrameLocks noChangeAspect="1"/>
          </p:cNvGraphicFramePr>
          <p:nvPr/>
        </p:nvGraphicFramePr>
        <p:xfrm>
          <a:off x="2973388" y="4837113"/>
          <a:ext cx="1184275" cy="615950"/>
        </p:xfrm>
        <a:graphic>
          <a:graphicData uri="http://schemas.openxmlformats.org/presentationml/2006/ole">
            <p:oleObj spid="_x0000_s12302" r:id="rId6" imgW="727200" imgH="248400" progId="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425534" y="3200400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p</a:t>
            </a:r>
            <a:r>
              <a:rPr lang="en-US" baseline="-25000" dirty="0" smtClean="0">
                <a:latin typeface="Comic Sans MS"/>
              </a:rPr>
              <a:t>j</a:t>
            </a:r>
            <a:r>
              <a:rPr lang="en-US" baseline="-50000" dirty="0" smtClean="0">
                <a:latin typeface="Comic Sans MS"/>
              </a:rPr>
              <a:t>1</a:t>
            </a:r>
            <a:r>
              <a:rPr lang="en-US" dirty="0" smtClean="0">
                <a:latin typeface="Comic Sans MS"/>
              </a:rPr>
              <a:t>(t</a:t>
            </a:r>
            <a:r>
              <a:rPr lang="en-US" dirty="0" smtClean="0">
                <a:latin typeface="+mj-lt"/>
              </a:rPr>
              <a:t>)</a:t>
            </a:r>
            <a:endParaRPr lang="en-US" dirty="0">
              <a:latin typeface="+mj-lt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>
              <a:defRPr/>
            </a:pPr>
            <a:r>
              <a:rPr lang="en-US" sz="3600" dirty="0" smtClean="0">
                <a:solidFill>
                  <a:schemeClr val="accent6"/>
                </a:solidFill>
              </a:rPr>
              <a:t>The dispatch policy</a:t>
            </a:r>
            <a:endParaRPr lang="en-IN" sz="3600" dirty="0" smtClean="0">
              <a:solidFill>
                <a:schemeClr val="accent6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8600" y="1447800"/>
            <a:ext cx="842570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When a job j arrives, compute for each machine </a:t>
            </a:r>
            <a:r>
              <a:rPr lang="en-US" sz="2800" dirty="0" err="1" smtClean="0">
                <a:latin typeface="+mj-lt"/>
              </a:rPr>
              <a:t>i</a:t>
            </a:r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   the </a:t>
            </a:r>
            <a:r>
              <a:rPr lang="en-US" sz="2800" dirty="0" smtClean="0">
                <a:solidFill>
                  <a:schemeClr val="accent2"/>
                </a:solidFill>
                <a:latin typeface="+mj-lt"/>
              </a:rPr>
              <a:t>increase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in flow-time if we dispatch j to </a:t>
            </a:r>
            <a:r>
              <a:rPr lang="en-US" sz="2800" dirty="0" err="1" smtClean="0">
                <a:latin typeface="+mj-lt"/>
              </a:rPr>
              <a:t>i</a:t>
            </a:r>
            <a:r>
              <a:rPr lang="en-US" sz="2800" dirty="0" smtClean="0">
                <a:latin typeface="+mj-lt"/>
              </a:rPr>
              <a:t>. </a:t>
            </a:r>
            <a:endParaRPr lang="en-US" sz="28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0" y="3124200"/>
            <a:ext cx="762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39000" y="3581400"/>
            <a:ext cx="7620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39000" y="4495800"/>
            <a:ext cx="7620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239000" y="4724400"/>
            <a:ext cx="762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239000" y="5181600"/>
            <a:ext cx="762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001000" y="312420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j</a:t>
            </a:r>
            <a:r>
              <a:rPr lang="en-US" baseline="-25000" dirty="0" smtClean="0">
                <a:latin typeface="Arial"/>
              </a:rPr>
              <a:t>1</a:t>
            </a:r>
            <a:endParaRPr lang="en-US" baseline="-25000" dirty="0">
              <a:latin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01000" y="381000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j</a:t>
            </a:r>
            <a:r>
              <a:rPr lang="en-US" baseline="-25000" dirty="0" smtClean="0">
                <a:latin typeface="Arial"/>
              </a:rPr>
              <a:t>2</a:t>
            </a:r>
            <a:endParaRPr lang="en-US" baseline="-25000" dirty="0">
              <a:latin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239000" y="5867400"/>
            <a:ext cx="7620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001000" y="472440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mic Sans MS"/>
              </a:rPr>
              <a:t>j</a:t>
            </a:r>
            <a:r>
              <a:rPr lang="en-US" baseline="-25000" dirty="0" err="1" smtClean="0">
                <a:latin typeface="Arial"/>
              </a:rPr>
              <a:t>r</a:t>
            </a:r>
            <a:endParaRPr lang="en-US" baseline="-25000" dirty="0">
              <a:latin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01000" y="5334000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j</a:t>
            </a:r>
            <a:r>
              <a:rPr lang="en-US" baseline="-25000" dirty="0" smtClean="0">
                <a:latin typeface="Arial"/>
              </a:rPr>
              <a:t>r+1</a:t>
            </a:r>
            <a:endParaRPr lang="en-US" baseline="-25000" dirty="0">
              <a:latin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77200" y="586740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mic Sans MS"/>
              </a:rPr>
              <a:t>j</a:t>
            </a:r>
            <a:r>
              <a:rPr lang="en-US" baseline="-25000" dirty="0" err="1" smtClean="0">
                <a:latin typeface="Comic Sans MS"/>
              </a:rPr>
              <a:t>s</a:t>
            </a:r>
            <a:endParaRPr lang="en-US" baseline="-25000" dirty="0">
              <a:latin typeface="Comic Sans M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" y="2514600"/>
            <a:ext cx="6014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j arrives at time t : </a:t>
            </a:r>
            <a:r>
              <a:rPr lang="en-US" sz="2800" dirty="0" smtClean="0">
                <a:latin typeface="Comic Sans MS"/>
              </a:rPr>
              <a:t>p</a:t>
            </a:r>
            <a:r>
              <a:rPr lang="en-US" sz="2800" baseline="-25000" dirty="0" smtClean="0">
                <a:latin typeface="Comic Sans MS"/>
              </a:rPr>
              <a:t>ij</a:t>
            </a:r>
            <a:r>
              <a:rPr lang="en-US" sz="2800" baseline="-50000" dirty="0" smtClean="0">
                <a:latin typeface="Comic Sans MS"/>
              </a:rPr>
              <a:t>1</a:t>
            </a:r>
            <a:r>
              <a:rPr lang="en-US" sz="2800" dirty="0" smtClean="0">
                <a:latin typeface="+mj-lt"/>
              </a:rPr>
              <a:t>(t) </a:t>
            </a:r>
            <a:r>
              <a:rPr lang="en-US" sz="2800" dirty="0" smtClean="0">
                <a:latin typeface="cmsy10"/>
              </a:rPr>
              <a:t>≤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smtClean="0">
                <a:latin typeface="Comic Sans MS"/>
              </a:rPr>
              <a:t>p</a:t>
            </a:r>
            <a:r>
              <a:rPr lang="en-US" sz="2800" baseline="-25000" dirty="0" smtClean="0">
                <a:latin typeface="Comic Sans MS"/>
              </a:rPr>
              <a:t>ij</a:t>
            </a:r>
            <a:r>
              <a:rPr lang="en-US" sz="2800" baseline="-50000" dirty="0" smtClean="0">
                <a:latin typeface="Comic Sans MS"/>
              </a:rPr>
              <a:t>2</a:t>
            </a:r>
            <a:r>
              <a:rPr lang="en-US" sz="2800" dirty="0" smtClean="0">
                <a:latin typeface="+mj-lt"/>
              </a:rPr>
              <a:t>(t) </a:t>
            </a:r>
            <a:r>
              <a:rPr lang="en-US" sz="2800" dirty="0" smtClean="0">
                <a:latin typeface="cmsy10"/>
              </a:rPr>
              <a:t>≤</a:t>
            </a:r>
            <a:r>
              <a:rPr lang="en-US" sz="2800" dirty="0" smtClean="0">
                <a:latin typeface="+mj-lt"/>
              </a:rPr>
              <a:t> …</a:t>
            </a:r>
            <a:endParaRPr lang="en-US" sz="2800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" y="321058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Comic Sans MS"/>
              </a:rPr>
              <a:t>p</a:t>
            </a:r>
            <a:r>
              <a:rPr lang="en-US" sz="2800" baseline="-25000" dirty="0" err="1" smtClean="0">
                <a:latin typeface="Comic Sans MS"/>
              </a:rPr>
              <a:t>ij</a:t>
            </a:r>
            <a:r>
              <a:rPr lang="en-US" sz="2800" baseline="-50000" dirty="0" err="1" smtClean="0">
                <a:latin typeface="Comic Sans MS"/>
              </a:rPr>
              <a:t>r</a:t>
            </a:r>
            <a:r>
              <a:rPr lang="en-US" sz="2800" dirty="0" smtClean="0">
                <a:latin typeface="+mj-lt"/>
              </a:rPr>
              <a:t>(t) &lt; </a:t>
            </a:r>
            <a:r>
              <a:rPr lang="en-US" sz="2800" dirty="0" err="1" smtClean="0">
                <a:latin typeface="Comic Sans MS"/>
              </a:rPr>
              <a:t>p</a:t>
            </a:r>
            <a:r>
              <a:rPr lang="en-US" sz="2800" baseline="-25000" dirty="0" err="1" smtClean="0">
                <a:latin typeface="Comic Sans MS"/>
              </a:rPr>
              <a:t>ij</a:t>
            </a:r>
            <a:r>
              <a:rPr lang="en-US" sz="2800" dirty="0" smtClean="0">
                <a:latin typeface="+mj-lt"/>
              </a:rPr>
              <a:t> &lt; </a:t>
            </a:r>
            <a:r>
              <a:rPr lang="en-US" sz="2800" dirty="0" smtClean="0">
                <a:latin typeface="Comic Sans MS"/>
              </a:rPr>
              <a:t>p</a:t>
            </a:r>
            <a:r>
              <a:rPr lang="en-US" sz="2800" baseline="-25000" dirty="0" smtClean="0">
                <a:latin typeface="Comic Sans MS"/>
              </a:rPr>
              <a:t>ij</a:t>
            </a:r>
            <a:r>
              <a:rPr lang="en-US" sz="2800" baseline="-50000" dirty="0" smtClean="0">
                <a:latin typeface="Comic Sans MS"/>
              </a:rPr>
              <a:t>r+1</a:t>
            </a:r>
            <a:r>
              <a:rPr lang="en-US" sz="2800" dirty="0" smtClean="0"/>
              <a:t>(t)</a:t>
            </a:r>
            <a:endParaRPr lang="en-US" sz="2800" baseline="-50000" dirty="0">
              <a:latin typeface="Comic Sans M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24600" y="5410200"/>
            <a:ext cx="277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j</a:t>
            </a:r>
            <a:endParaRPr lang="en-US" dirty="0">
              <a:latin typeface="+mj-lt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16200000" flipH="1">
            <a:off x="6629400" y="5181600"/>
            <a:ext cx="152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6324600" y="5257800"/>
            <a:ext cx="8382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8077994" y="3352006"/>
            <a:ext cx="457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81000" y="4114800"/>
            <a:ext cx="533030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Increase in flow-time =</a:t>
            </a:r>
          </a:p>
          <a:p>
            <a:r>
              <a:rPr lang="en-US" sz="2800" dirty="0" smtClean="0">
                <a:latin typeface="+mj-lt"/>
              </a:rPr>
              <a:t>   </a:t>
            </a:r>
            <a:r>
              <a:rPr lang="en-US" sz="2800" dirty="0" smtClean="0">
                <a:latin typeface="Comic Sans MS"/>
              </a:rPr>
              <a:t>p</a:t>
            </a:r>
            <a:r>
              <a:rPr lang="en-US" sz="2800" baseline="-25000" dirty="0" smtClean="0">
                <a:latin typeface="Comic Sans MS"/>
              </a:rPr>
              <a:t>j</a:t>
            </a:r>
            <a:r>
              <a:rPr lang="en-US" sz="2800" baseline="-50000" dirty="0" smtClean="0">
                <a:latin typeface="Comic Sans MS"/>
              </a:rPr>
              <a:t>1</a:t>
            </a:r>
            <a:r>
              <a:rPr lang="en-US" sz="2800" dirty="0" smtClean="0">
                <a:latin typeface="Comic Sans MS"/>
              </a:rPr>
              <a:t>(t</a:t>
            </a:r>
            <a:r>
              <a:rPr lang="en-US" sz="2800" dirty="0" smtClean="0">
                <a:latin typeface="+mj-lt"/>
              </a:rPr>
              <a:t>) + … + </a:t>
            </a:r>
            <a:r>
              <a:rPr lang="en-US" sz="2800" dirty="0" err="1" smtClean="0">
                <a:latin typeface="Comic Sans MS"/>
              </a:rPr>
              <a:t>p</a:t>
            </a:r>
            <a:r>
              <a:rPr lang="en-US" sz="2800" baseline="-25000" dirty="0" err="1" smtClean="0">
                <a:latin typeface="Comic Sans MS"/>
              </a:rPr>
              <a:t>j</a:t>
            </a:r>
            <a:r>
              <a:rPr lang="en-US" sz="2800" baseline="-50000" dirty="0" err="1" smtClean="0">
                <a:latin typeface="Comic Sans MS"/>
              </a:rPr>
              <a:t>r</a:t>
            </a:r>
            <a:r>
              <a:rPr lang="en-US" sz="2800" dirty="0" smtClean="0">
                <a:latin typeface="Comic Sans MS"/>
              </a:rPr>
              <a:t>(t</a:t>
            </a:r>
            <a:r>
              <a:rPr lang="en-US" sz="2800" dirty="0" smtClean="0">
                <a:latin typeface="+mj-lt"/>
              </a:rPr>
              <a:t>) + </a:t>
            </a:r>
            <a:r>
              <a:rPr lang="en-US" sz="2800" dirty="0" err="1" smtClean="0">
                <a:latin typeface="Comic Sans MS"/>
              </a:rPr>
              <a:t>p</a:t>
            </a:r>
            <a:r>
              <a:rPr lang="en-US" sz="2800" baseline="-25000" dirty="0" err="1" smtClean="0">
                <a:latin typeface="Comic Sans MS"/>
              </a:rPr>
              <a:t>ij</a:t>
            </a:r>
            <a:r>
              <a:rPr lang="en-US" sz="2800" dirty="0" smtClean="0">
                <a:latin typeface="+mj-lt"/>
              </a:rPr>
              <a:t>+ </a:t>
            </a:r>
            <a:r>
              <a:rPr lang="en-US" sz="2800" dirty="0" err="1" smtClean="0">
                <a:latin typeface="Comic Sans MS"/>
              </a:rPr>
              <a:t>p</a:t>
            </a:r>
            <a:r>
              <a:rPr lang="en-US" sz="2800" baseline="-25000" dirty="0" err="1" smtClean="0">
                <a:latin typeface="Comic Sans MS"/>
              </a:rPr>
              <a:t>ij</a:t>
            </a:r>
            <a:r>
              <a:rPr lang="en-US" sz="2800" dirty="0" smtClean="0">
                <a:latin typeface="+mj-lt"/>
              </a:rPr>
              <a:t>(s-r)</a:t>
            </a:r>
          </a:p>
          <a:p>
            <a:r>
              <a:rPr lang="en-US" sz="2800" dirty="0" smtClean="0">
                <a:latin typeface="+mj-lt"/>
              </a:rPr>
              <a:t>   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9" grpId="0" build="allAtOnce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 animBg="1"/>
      <p:bldP spid="13" grpId="0"/>
      <p:bldP spid="14" grpId="0"/>
      <p:bldP spid="15" grpId="0"/>
      <p:bldP spid="17" grpId="0"/>
      <p:bldP spid="18" grpId="0"/>
      <p:bldP spid="21" grpId="0"/>
      <p:bldP spid="3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>
              <a:defRPr/>
            </a:pPr>
            <a:r>
              <a:rPr lang="en-US" sz="3600" dirty="0" smtClean="0">
                <a:solidFill>
                  <a:schemeClr val="accent6"/>
                </a:solidFill>
              </a:rPr>
              <a:t>Our Algorithm</a:t>
            </a:r>
            <a:endParaRPr lang="en-IN" sz="3600" dirty="0" smtClean="0">
              <a:solidFill>
                <a:schemeClr val="accent6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8600" y="1447800"/>
            <a:ext cx="872867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When a job j arrives, compute for each machine </a:t>
            </a:r>
            <a:r>
              <a:rPr lang="en-US" sz="2800" dirty="0" err="1" smtClean="0">
                <a:latin typeface="+mj-lt"/>
              </a:rPr>
              <a:t>i</a:t>
            </a:r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   the </a:t>
            </a:r>
            <a:r>
              <a:rPr lang="en-US" sz="2800" dirty="0" smtClean="0">
                <a:solidFill>
                  <a:schemeClr val="accent2"/>
                </a:solidFill>
                <a:latin typeface="+mj-lt"/>
              </a:rPr>
              <a:t>increase</a:t>
            </a:r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in flow-time if we dispatch j to </a:t>
            </a:r>
            <a:r>
              <a:rPr lang="en-US" sz="2800" dirty="0" err="1" smtClean="0">
                <a:latin typeface="+mj-lt"/>
              </a:rPr>
              <a:t>i</a:t>
            </a:r>
            <a:r>
              <a:rPr lang="en-US" sz="2800" dirty="0" smtClean="0">
                <a:latin typeface="+mj-lt"/>
              </a:rPr>
              <a:t>. </a:t>
            </a:r>
            <a:endParaRPr lang="en-US" sz="2800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1000" y="3276600"/>
            <a:ext cx="798968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Dispatch j to the machine for which </a:t>
            </a:r>
          </a:p>
          <a:p>
            <a:r>
              <a:rPr lang="en-US" sz="2800" dirty="0" smtClean="0">
                <a:latin typeface="+mj-lt"/>
              </a:rPr>
              <a:t>    increase in fractional flow-time is minimum. 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allAtOnce"/>
      <p:bldP spid="2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>
              <a:defRPr/>
            </a:pPr>
            <a:r>
              <a:rPr lang="en-US" sz="3600" dirty="0" smtClean="0">
                <a:solidFill>
                  <a:schemeClr val="accent6"/>
                </a:solidFill>
              </a:rPr>
              <a:t>Analyzing our algorithm</a:t>
            </a:r>
            <a:endParaRPr lang="en-IN" sz="3600" dirty="0" smtClean="0">
              <a:solidFill>
                <a:schemeClr val="accent6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838200" y="2743200"/>
            <a:ext cx="71628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191000" y="2667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267200" y="2362200"/>
            <a:ext cx="3657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334000" y="1905000"/>
            <a:ext cx="158889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+mj-lt"/>
              </a:rPr>
              <a:t>Primal LP</a:t>
            </a:r>
            <a:endParaRPr lang="en-US" sz="2600" dirty="0">
              <a:latin typeface="+mj-lt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09600" y="2362200"/>
            <a:ext cx="3657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52600" y="1905000"/>
            <a:ext cx="131638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+mj-lt"/>
              </a:rPr>
              <a:t>Dual LP</a:t>
            </a:r>
            <a:endParaRPr lang="en-US" sz="2600" dirty="0">
              <a:latin typeface="+mj-lt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3924300" y="32385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657600" y="3581400"/>
            <a:ext cx="211307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+mj-lt"/>
              </a:rPr>
              <a:t>LP opt. value</a:t>
            </a:r>
            <a:endParaRPr lang="en-US" sz="2600" dirty="0">
              <a:latin typeface="+mj-lt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562600" y="2667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rot="10800000">
            <a:off x="5715000" y="2895600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943600" y="3276600"/>
            <a:ext cx="283282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+mj-lt"/>
              </a:rPr>
              <a:t>Algorithm’s value</a:t>
            </a:r>
            <a:endParaRPr lang="en-US" sz="2600" dirty="0">
              <a:latin typeface="+mj-lt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2438400" y="2667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57200" y="3581400"/>
            <a:ext cx="271420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+mj-lt"/>
              </a:rPr>
              <a:t>Construct a dual</a:t>
            </a:r>
          </a:p>
          <a:p>
            <a:r>
              <a:rPr lang="en-US" sz="2600" dirty="0" smtClean="0">
                <a:latin typeface="+mj-lt"/>
              </a:rPr>
              <a:t>solution </a:t>
            </a:r>
            <a:endParaRPr lang="en-US" sz="2600" dirty="0">
              <a:latin typeface="+mj-lt"/>
            </a:endParaRPr>
          </a:p>
        </p:txBody>
      </p:sp>
      <p:cxnSp>
        <p:nvCxnSpPr>
          <p:cNvPr id="34" name="Straight Arrow Connector 33"/>
          <p:cNvCxnSpPr>
            <a:stCxn id="32" idx="0"/>
            <a:endCxn id="30" idx="3"/>
          </p:cNvCxnSpPr>
          <p:nvPr/>
        </p:nvCxnSpPr>
        <p:spPr>
          <a:xfrm rot="5400000" flipH="1" flipV="1">
            <a:off x="1745351" y="2866034"/>
            <a:ext cx="784318" cy="6464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04800" y="4800600"/>
            <a:ext cx="83599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Show that the dual solution value and algorithm’s</a:t>
            </a:r>
          </a:p>
          <a:p>
            <a:r>
              <a:rPr lang="en-US" sz="2800" dirty="0" smtClean="0">
                <a:latin typeface="+mj-lt"/>
              </a:rPr>
              <a:t>  flow-time are close to each other. 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  <a:ln/>
        </p:spPr>
        <p:txBody>
          <a:bodyPr lIns="0" tIns="0" rIns="0" bIns="0"/>
          <a:lstStyle/>
          <a:p>
            <a:pPr defTabSz="414338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4000" dirty="0" smtClean="0">
                <a:solidFill>
                  <a:srgbClr val="0000FF"/>
                </a:solidFill>
                <a:latin typeface="Comic Sans MS" pitchFamily="66" charset="0"/>
              </a:rPr>
              <a:t>Dual LP</a:t>
            </a:r>
            <a:endParaRPr lang="en-GB" sz="4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555625" y="1882775"/>
            <a:ext cx="7794625" cy="233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endParaRPr lang="en-GB" sz="25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55625" y="3625850"/>
            <a:ext cx="802640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endParaRPr lang="en-GB" sz="2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73575" y="3871913"/>
            <a:ext cx="2114550" cy="146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381500" y="3903663"/>
            <a:ext cx="165100" cy="404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4381500" y="3903663"/>
            <a:ext cx="165100" cy="404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295400" y="1600200"/>
          <a:ext cx="5848350" cy="4060825"/>
        </p:xfrm>
        <a:graphic>
          <a:graphicData uri="http://schemas.openxmlformats.org/presentationml/2006/ole">
            <p:oleObj spid="_x0000_s74754" name="Equation" r:id="rId4" imgW="2361960" imgH="180324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400800" y="3429000"/>
            <a:ext cx="4251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Times New Roman"/>
                <a:cs typeface="Times New Roman"/>
              </a:rPr>
              <a:t>α</a:t>
            </a:r>
            <a:r>
              <a:rPr lang="en-US" sz="2800" baseline="-25000" dirty="0" smtClean="0">
                <a:solidFill>
                  <a:srgbClr val="0070C0"/>
                </a:solidFill>
                <a:latin typeface="cmmi10"/>
              </a:rPr>
              <a:t>j</a:t>
            </a:r>
            <a:endParaRPr lang="en-US" sz="2800" baseline="-250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00800" y="4267200"/>
            <a:ext cx="510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rgbClr val="0070C0"/>
                </a:solidFill>
                <a:latin typeface="cmmi10"/>
              </a:rPr>
              <a:t>β</a:t>
            </a:r>
            <a:r>
              <a:rPr lang="en-US" sz="2800" baseline="-25000" dirty="0" smtClean="0">
                <a:solidFill>
                  <a:srgbClr val="0070C0"/>
                </a:solidFill>
                <a:latin typeface="+mj-lt"/>
              </a:rPr>
              <a:t>it</a:t>
            </a:r>
            <a:endParaRPr lang="en-US" sz="2800" baseline="-25000" dirty="0">
              <a:solidFill>
                <a:srgbClr val="0070C0"/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  <a:ln/>
        </p:spPr>
        <p:txBody>
          <a:bodyPr lIns="0" tIns="0" rIns="0" bIns="0"/>
          <a:lstStyle/>
          <a:p>
            <a:pPr defTabSz="414338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4000" dirty="0" smtClean="0">
                <a:solidFill>
                  <a:srgbClr val="0000FF"/>
                </a:solidFill>
                <a:latin typeface="Comic Sans MS" pitchFamily="66" charset="0"/>
              </a:rPr>
              <a:t>Dual LP</a:t>
            </a:r>
            <a:endParaRPr lang="en-GB" sz="4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555625" y="1882775"/>
            <a:ext cx="7794625" cy="233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endParaRPr lang="en-GB" sz="25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55625" y="3625850"/>
            <a:ext cx="802640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endParaRPr lang="en-GB" sz="2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73575" y="3871913"/>
            <a:ext cx="2114550" cy="146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381500" y="3903663"/>
            <a:ext cx="165100" cy="404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4381500" y="3903663"/>
            <a:ext cx="165100" cy="404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263650" y="1770062"/>
          <a:ext cx="7137400" cy="3030538"/>
        </p:xfrm>
        <a:graphic>
          <a:graphicData uri="http://schemas.openxmlformats.org/presentationml/2006/ole">
            <p:oleObj spid="_x0000_s75778" name="Equation" r:id="rId4" imgW="2882880" imgH="1346040" progId="Equation.3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425534" y="3200400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p</a:t>
            </a:r>
            <a:r>
              <a:rPr lang="en-US" baseline="-25000" dirty="0" smtClean="0">
                <a:latin typeface="Comic Sans MS"/>
              </a:rPr>
              <a:t>j</a:t>
            </a:r>
            <a:r>
              <a:rPr lang="en-US" baseline="-50000" dirty="0" smtClean="0">
                <a:latin typeface="Comic Sans MS"/>
              </a:rPr>
              <a:t>1</a:t>
            </a:r>
            <a:r>
              <a:rPr lang="en-US" dirty="0" smtClean="0">
                <a:latin typeface="Comic Sans MS"/>
              </a:rPr>
              <a:t>(t</a:t>
            </a:r>
            <a:r>
              <a:rPr lang="en-US" dirty="0" smtClean="0">
                <a:latin typeface="+mj-lt"/>
              </a:rPr>
              <a:t>)</a:t>
            </a:r>
            <a:endParaRPr lang="en-US" dirty="0"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4800" y="4419600"/>
            <a:ext cx="600517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latin typeface="Times New Roman"/>
                <a:cs typeface="Times New Roman"/>
              </a:rPr>
              <a:t>α</a:t>
            </a:r>
            <a:r>
              <a:rPr lang="en-US" sz="2800" baseline="-50000" dirty="0" smtClean="0">
                <a:latin typeface="cmmi10"/>
              </a:rPr>
              <a:t>j</a:t>
            </a:r>
            <a:r>
              <a:rPr lang="en-US" sz="2800" dirty="0" smtClean="0">
                <a:latin typeface="+mj-lt"/>
              </a:rPr>
              <a:t> = </a:t>
            </a:r>
            <a:r>
              <a:rPr lang="en-US" sz="2800" dirty="0" smtClean="0">
                <a:latin typeface="Comic Sans MS"/>
              </a:rPr>
              <a:t>p</a:t>
            </a:r>
            <a:r>
              <a:rPr lang="en-US" sz="2800" baseline="-25000" dirty="0" smtClean="0">
                <a:latin typeface="Comic Sans MS"/>
              </a:rPr>
              <a:t>j</a:t>
            </a:r>
            <a:r>
              <a:rPr lang="en-US" sz="2800" baseline="-50000" dirty="0" smtClean="0">
                <a:latin typeface="Comic Sans MS"/>
              </a:rPr>
              <a:t>1</a:t>
            </a:r>
            <a:r>
              <a:rPr lang="en-US" sz="2800" dirty="0" smtClean="0">
                <a:latin typeface="Comic Sans MS"/>
              </a:rPr>
              <a:t>(t</a:t>
            </a:r>
            <a:r>
              <a:rPr lang="en-US" sz="2800" dirty="0" smtClean="0">
                <a:latin typeface="+mj-lt"/>
              </a:rPr>
              <a:t>) + … + </a:t>
            </a:r>
            <a:r>
              <a:rPr lang="en-US" sz="2800" dirty="0" err="1" smtClean="0">
                <a:latin typeface="Comic Sans MS"/>
              </a:rPr>
              <a:t>p</a:t>
            </a:r>
            <a:r>
              <a:rPr lang="en-US" sz="2800" baseline="-25000" dirty="0" err="1" smtClean="0">
                <a:latin typeface="Comic Sans MS"/>
              </a:rPr>
              <a:t>j</a:t>
            </a:r>
            <a:r>
              <a:rPr lang="en-US" sz="2800" baseline="-50000" dirty="0" err="1" smtClean="0">
                <a:latin typeface="Comic Sans MS"/>
              </a:rPr>
              <a:t>r</a:t>
            </a:r>
            <a:r>
              <a:rPr lang="en-US" sz="2800" dirty="0" smtClean="0">
                <a:latin typeface="Comic Sans MS"/>
              </a:rPr>
              <a:t>(t</a:t>
            </a:r>
            <a:r>
              <a:rPr lang="en-US" sz="2800" dirty="0" smtClean="0">
                <a:latin typeface="+mj-lt"/>
              </a:rPr>
              <a:t>) + </a:t>
            </a:r>
            <a:r>
              <a:rPr lang="en-US" sz="2800" dirty="0" err="1" smtClean="0">
                <a:latin typeface="Comic Sans MS"/>
              </a:rPr>
              <a:t>p</a:t>
            </a:r>
            <a:r>
              <a:rPr lang="en-US" sz="2800" baseline="-25000" dirty="0" err="1" smtClean="0">
                <a:latin typeface="Comic Sans MS"/>
              </a:rPr>
              <a:t>ij</a:t>
            </a:r>
            <a:r>
              <a:rPr lang="en-US" sz="2800" baseline="-25000" dirty="0" smtClean="0">
                <a:latin typeface="Comic Sans MS"/>
              </a:rPr>
              <a:t> </a:t>
            </a:r>
            <a:r>
              <a:rPr lang="en-US" sz="2800" dirty="0" smtClean="0">
                <a:latin typeface="+mj-lt"/>
              </a:rPr>
              <a:t>+ </a:t>
            </a:r>
            <a:r>
              <a:rPr lang="en-US" sz="2800" dirty="0" err="1" smtClean="0">
                <a:latin typeface="Comic Sans MS"/>
              </a:rPr>
              <a:t>p</a:t>
            </a:r>
            <a:r>
              <a:rPr lang="en-US" sz="2800" baseline="-25000" dirty="0" err="1" smtClean="0">
                <a:latin typeface="Comic Sans MS"/>
              </a:rPr>
              <a:t>ij</a:t>
            </a:r>
            <a:r>
              <a:rPr lang="en-US" sz="2800" dirty="0" smtClean="0">
                <a:latin typeface="Comic Sans MS"/>
              </a:rPr>
              <a:t>(s-r)</a:t>
            </a:r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   </a:t>
            </a:r>
            <a:endParaRPr lang="en-US" sz="2800" dirty="0">
              <a:latin typeface="+mj-lt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>
              <a:defRPr/>
            </a:pPr>
            <a:r>
              <a:rPr lang="en-US" sz="3600" dirty="0" smtClean="0">
                <a:solidFill>
                  <a:schemeClr val="accent6"/>
                </a:solidFill>
              </a:rPr>
              <a:t>Setting the Dual Values</a:t>
            </a:r>
            <a:endParaRPr lang="en-IN" sz="3600" dirty="0" smtClean="0">
              <a:solidFill>
                <a:schemeClr val="accent6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8600" y="1447800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When a job j arrives,  set </a:t>
            </a:r>
            <a:r>
              <a:rPr lang="el-GR" sz="2800" dirty="0" smtClean="0">
                <a:latin typeface="Times New Roman"/>
                <a:cs typeface="Times New Roman"/>
              </a:rPr>
              <a:t>α</a:t>
            </a:r>
            <a:r>
              <a:rPr lang="en-US" sz="2800" baseline="-25000" dirty="0" smtClean="0">
                <a:latin typeface="cmmi10"/>
              </a:rPr>
              <a:t>j</a:t>
            </a:r>
            <a:r>
              <a:rPr lang="en-US" sz="2800" dirty="0" smtClean="0">
                <a:latin typeface="+mj-lt"/>
              </a:rPr>
              <a:t> to the increase in flow-time when j is dispatched greedily. </a:t>
            </a:r>
            <a:endParaRPr lang="en-US" sz="28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0" y="3124200"/>
            <a:ext cx="762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39000" y="3581400"/>
            <a:ext cx="7620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39000" y="4495800"/>
            <a:ext cx="7620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239000" y="4724400"/>
            <a:ext cx="762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239000" y="5181600"/>
            <a:ext cx="762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001000" y="312420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j</a:t>
            </a:r>
            <a:r>
              <a:rPr lang="en-US" baseline="-25000" dirty="0" smtClean="0">
                <a:latin typeface="Arial"/>
              </a:rPr>
              <a:t>1</a:t>
            </a:r>
            <a:endParaRPr lang="en-US" baseline="-25000" dirty="0">
              <a:latin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01000" y="381000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j</a:t>
            </a:r>
            <a:r>
              <a:rPr lang="en-US" baseline="-25000" dirty="0" smtClean="0">
                <a:latin typeface="Arial"/>
              </a:rPr>
              <a:t>2</a:t>
            </a:r>
            <a:endParaRPr lang="en-US" baseline="-25000" dirty="0">
              <a:latin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239000" y="5867400"/>
            <a:ext cx="7620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001000" y="472440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mic Sans MS"/>
              </a:rPr>
              <a:t>j</a:t>
            </a:r>
            <a:r>
              <a:rPr lang="en-US" baseline="-25000" dirty="0" err="1" smtClean="0">
                <a:latin typeface="Arial"/>
              </a:rPr>
              <a:t>r</a:t>
            </a:r>
            <a:endParaRPr lang="en-US" baseline="-25000" dirty="0">
              <a:latin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01000" y="5334000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j</a:t>
            </a:r>
            <a:r>
              <a:rPr lang="en-US" baseline="-25000" dirty="0" smtClean="0">
                <a:latin typeface="Arial"/>
              </a:rPr>
              <a:t>r+1</a:t>
            </a:r>
            <a:endParaRPr lang="en-US" baseline="-25000" dirty="0">
              <a:latin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77200" y="586740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mic Sans MS"/>
              </a:rPr>
              <a:t>j</a:t>
            </a:r>
            <a:r>
              <a:rPr lang="en-US" baseline="-25000" dirty="0" err="1" smtClean="0">
                <a:latin typeface="Comic Sans MS"/>
              </a:rPr>
              <a:t>s</a:t>
            </a:r>
            <a:endParaRPr lang="en-US" baseline="-25000" dirty="0">
              <a:latin typeface="Comic Sans MS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16200000" flipH="1">
            <a:off x="6629400" y="5181600"/>
            <a:ext cx="152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8154194" y="3352006"/>
            <a:ext cx="457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2753380"/>
            <a:ext cx="5915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j arrives at time t : </a:t>
            </a:r>
            <a:r>
              <a:rPr lang="en-US" sz="2800" dirty="0" smtClean="0">
                <a:latin typeface="Comic Sans MS"/>
              </a:rPr>
              <a:t>p</a:t>
            </a:r>
            <a:r>
              <a:rPr lang="en-US" sz="2800" baseline="-25000" dirty="0" smtClean="0">
                <a:latin typeface="Comic Sans MS"/>
              </a:rPr>
              <a:t>ij</a:t>
            </a:r>
            <a:r>
              <a:rPr lang="en-US" sz="2800" baseline="-50000" dirty="0" smtClean="0">
                <a:latin typeface="Comic Sans MS"/>
              </a:rPr>
              <a:t>1</a:t>
            </a:r>
            <a:r>
              <a:rPr lang="en-US" sz="2800" dirty="0" smtClean="0">
                <a:latin typeface="+mj-lt"/>
              </a:rPr>
              <a:t>(t) </a:t>
            </a:r>
            <a:r>
              <a:rPr lang="en-US" sz="2800" dirty="0" smtClean="0">
                <a:latin typeface="cmsy10"/>
              </a:rPr>
              <a:t>≤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smtClean="0">
                <a:latin typeface="Comic Sans MS"/>
              </a:rPr>
              <a:t>p</a:t>
            </a:r>
            <a:r>
              <a:rPr lang="en-US" sz="2800" baseline="-25000" dirty="0" smtClean="0">
                <a:latin typeface="Comic Sans MS"/>
              </a:rPr>
              <a:t>ij</a:t>
            </a:r>
            <a:r>
              <a:rPr lang="en-US" sz="2800" baseline="-50000" dirty="0" smtClean="0">
                <a:latin typeface="Comic Sans MS"/>
              </a:rPr>
              <a:t>2</a:t>
            </a:r>
            <a:r>
              <a:rPr lang="en-US" sz="2800" dirty="0" smtClean="0">
                <a:latin typeface="+mj-lt"/>
              </a:rPr>
              <a:t>(t) </a:t>
            </a:r>
            <a:r>
              <a:rPr lang="en-US" sz="2800" dirty="0" smtClean="0">
                <a:latin typeface="cmsy10"/>
              </a:rPr>
              <a:t>≤</a:t>
            </a:r>
            <a:r>
              <a:rPr lang="en-US" sz="2800" dirty="0" smtClean="0">
                <a:latin typeface="+mj-lt"/>
              </a:rPr>
              <a:t> …</a:t>
            </a:r>
            <a:endParaRPr lang="en-US" sz="2800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" y="351538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Comic Sans MS"/>
              </a:rPr>
              <a:t>p</a:t>
            </a:r>
            <a:r>
              <a:rPr lang="en-US" sz="2800" baseline="-25000" dirty="0" err="1" smtClean="0">
                <a:latin typeface="Comic Sans MS"/>
              </a:rPr>
              <a:t>ij</a:t>
            </a:r>
            <a:r>
              <a:rPr lang="en-US" sz="2800" baseline="-50000" dirty="0" err="1" smtClean="0">
                <a:latin typeface="Comic Sans MS"/>
              </a:rPr>
              <a:t>r</a:t>
            </a:r>
            <a:r>
              <a:rPr lang="en-US" sz="2800" dirty="0" smtClean="0">
                <a:latin typeface="+mj-lt"/>
              </a:rPr>
              <a:t>(t) &lt; </a:t>
            </a:r>
            <a:r>
              <a:rPr lang="en-US" sz="2800" dirty="0" err="1" smtClean="0">
                <a:latin typeface="Comic Sans MS"/>
              </a:rPr>
              <a:t>p</a:t>
            </a:r>
            <a:r>
              <a:rPr lang="en-US" sz="2800" baseline="-25000" dirty="0" err="1" smtClean="0">
                <a:latin typeface="Comic Sans MS"/>
              </a:rPr>
              <a:t>ij</a:t>
            </a:r>
            <a:r>
              <a:rPr lang="en-US" sz="2800" dirty="0" smtClean="0">
                <a:latin typeface="+mj-lt"/>
              </a:rPr>
              <a:t> &lt; </a:t>
            </a:r>
            <a:r>
              <a:rPr lang="en-US" sz="2800" dirty="0" smtClean="0">
                <a:latin typeface="Comic Sans MS"/>
              </a:rPr>
              <a:t>p</a:t>
            </a:r>
            <a:r>
              <a:rPr lang="en-US" sz="2800" baseline="-25000" dirty="0" smtClean="0">
                <a:latin typeface="Comic Sans MS"/>
              </a:rPr>
              <a:t>ij</a:t>
            </a:r>
            <a:r>
              <a:rPr lang="en-US" sz="2800" baseline="-50000" dirty="0" smtClean="0">
                <a:latin typeface="Comic Sans MS"/>
              </a:rPr>
              <a:t>r+1</a:t>
            </a:r>
            <a:r>
              <a:rPr lang="en-US" sz="2800" dirty="0" smtClean="0"/>
              <a:t>(t)</a:t>
            </a:r>
            <a:endParaRPr lang="en-US" sz="2800" baseline="-50000" dirty="0">
              <a:latin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1000" y="5257800"/>
            <a:ext cx="647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  <a:sym typeface="Symbol"/>
              </a:rPr>
              <a:t>Thus </a:t>
            </a:r>
            <a:r>
              <a:rPr lang="en-US" sz="2800" dirty="0" smtClean="0">
                <a:latin typeface="Symbol"/>
                <a:sym typeface="Symbol"/>
              </a:rPr>
              <a:t></a:t>
            </a:r>
            <a:r>
              <a:rPr lang="en-US" sz="2800" baseline="-25000" dirty="0" smtClean="0">
                <a:latin typeface="+mj-lt"/>
                <a:sym typeface="Symbol"/>
              </a:rPr>
              <a:t>j</a:t>
            </a:r>
            <a:r>
              <a:rPr lang="en-US" sz="2800" dirty="0" smtClean="0">
                <a:latin typeface="Symbol"/>
                <a:sym typeface="Symbol"/>
              </a:rPr>
              <a:t> </a:t>
            </a:r>
            <a:r>
              <a:rPr lang="el-GR" sz="2800" dirty="0" smtClean="0">
                <a:latin typeface="Times New Roman"/>
                <a:cs typeface="Times New Roman"/>
              </a:rPr>
              <a:t>α</a:t>
            </a:r>
            <a:r>
              <a:rPr lang="en-US" sz="2800" baseline="-25000" dirty="0" smtClean="0">
                <a:latin typeface="+mj-lt"/>
              </a:rPr>
              <a:t>j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+mj-lt"/>
              </a:rPr>
              <a:t>is equal  to the total  flow-time.</a:t>
            </a:r>
            <a:r>
              <a:rPr lang="en-US" sz="2800" baseline="-25000" dirty="0" smtClean="0">
                <a:latin typeface="+mj-lt"/>
              </a:rPr>
              <a:t>   </a:t>
            </a:r>
            <a:endParaRPr lang="en-US" sz="2800" baseline="-25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19" grpId="0" build="allAtOnce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 animBg="1"/>
      <p:bldP spid="13" grpId="0"/>
      <p:bldP spid="14" grpId="0"/>
      <p:bldP spid="15" grpId="0"/>
      <p:bldP spid="21" grpId="0"/>
      <p:bldP spid="22" grpId="0"/>
      <p:bldP spid="2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381000" y="3200400"/>
            <a:ext cx="10935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rgbClr val="0070C0"/>
                </a:solidFill>
                <a:latin typeface="cmmi10"/>
              </a:rPr>
              <a:t>β</a:t>
            </a:r>
            <a:r>
              <a:rPr lang="en-US" sz="2800" baseline="-25000" dirty="0" smtClean="0">
                <a:latin typeface="+mj-lt"/>
              </a:rPr>
              <a:t>it</a:t>
            </a:r>
            <a:r>
              <a:rPr lang="en-US" sz="2800" dirty="0" smtClean="0">
                <a:latin typeface="+mj-lt"/>
              </a:rPr>
              <a:t> = </a:t>
            </a:r>
            <a:r>
              <a:rPr lang="en-US" sz="2800" dirty="0" smtClean="0">
                <a:latin typeface="Comic Sans MS"/>
              </a:rPr>
              <a:t>s</a:t>
            </a:r>
            <a:endParaRPr lang="en-US" sz="2800" dirty="0">
              <a:latin typeface="+mj-lt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>
              <a:defRPr/>
            </a:pPr>
            <a:r>
              <a:rPr lang="en-US" sz="3600" dirty="0" smtClean="0">
                <a:solidFill>
                  <a:schemeClr val="accent6"/>
                </a:solidFill>
              </a:rPr>
              <a:t>Setting the Dual Values</a:t>
            </a:r>
            <a:endParaRPr lang="en-IN" sz="3600" dirty="0" smtClean="0">
              <a:solidFill>
                <a:schemeClr val="accent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0" y="3124200"/>
            <a:ext cx="762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39000" y="3581400"/>
            <a:ext cx="7620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39000" y="4495800"/>
            <a:ext cx="7620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239000" y="4724400"/>
            <a:ext cx="762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239000" y="5181600"/>
            <a:ext cx="762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001000" y="312420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j</a:t>
            </a:r>
            <a:r>
              <a:rPr lang="en-US" baseline="-25000" dirty="0" smtClean="0">
                <a:latin typeface="Arial"/>
              </a:rPr>
              <a:t>1</a:t>
            </a:r>
            <a:endParaRPr lang="en-US" baseline="-25000" dirty="0">
              <a:latin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01000" y="381000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j</a:t>
            </a:r>
            <a:r>
              <a:rPr lang="en-US" baseline="-25000" dirty="0" smtClean="0">
                <a:latin typeface="Arial"/>
              </a:rPr>
              <a:t>2</a:t>
            </a:r>
            <a:endParaRPr lang="en-US" baseline="-25000" dirty="0">
              <a:latin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239000" y="5867400"/>
            <a:ext cx="7620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001000" y="472440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mic Sans MS"/>
              </a:rPr>
              <a:t>j</a:t>
            </a:r>
            <a:r>
              <a:rPr lang="en-US" baseline="-25000" dirty="0" err="1" smtClean="0">
                <a:latin typeface="Arial"/>
              </a:rPr>
              <a:t>r</a:t>
            </a:r>
            <a:endParaRPr lang="en-US" baseline="-25000" dirty="0">
              <a:latin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01000" y="5334000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j</a:t>
            </a:r>
            <a:r>
              <a:rPr lang="en-US" baseline="-25000" dirty="0" smtClean="0">
                <a:latin typeface="Arial"/>
              </a:rPr>
              <a:t>r+1</a:t>
            </a:r>
            <a:endParaRPr lang="en-US" baseline="-25000" dirty="0">
              <a:latin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77200" y="586740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mic Sans MS"/>
              </a:rPr>
              <a:t>j</a:t>
            </a:r>
            <a:r>
              <a:rPr lang="en-US" baseline="-25000" dirty="0" err="1" smtClean="0">
                <a:latin typeface="Comic Sans MS"/>
              </a:rPr>
              <a:t>s</a:t>
            </a:r>
            <a:endParaRPr lang="en-US" baseline="-25000" dirty="0">
              <a:latin typeface="Comic Sans MS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16200000" flipH="1">
            <a:off x="6629400" y="5181600"/>
            <a:ext cx="152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8077994" y="3352006"/>
            <a:ext cx="457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425534" y="3200400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p</a:t>
            </a:r>
            <a:r>
              <a:rPr lang="en-US" baseline="-25000" dirty="0" smtClean="0">
                <a:latin typeface="Comic Sans MS"/>
              </a:rPr>
              <a:t>j</a:t>
            </a:r>
            <a:r>
              <a:rPr lang="en-US" baseline="-50000" dirty="0" smtClean="0">
                <a:latin typeface="Comic Sans MS"/>
              </a:rPr>
              <a:t>1</a:t>
            </a:r>
            <a:r>
              <a:rPr lang="en-US" dirty="0" smtClean="0">
                <a:latin typeface="Comic Sans MS"/>
              </a:rPr>
              <a:t>(t</a:t>
            </a:r>
            <a:r>
              <a:rPr lang="en-US" dirty="0" smtClean="0">
                <a:latin typeface="+mj-lt"/>
              </a:rPr>
              <a:t>)</a:t>
            </a:r>
            <a:endParaRPr lang="en-US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4800" y="1600200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Set </a:t>
            </a:r>
            <a:r>
              <a:rPr lang="el-GR" sz="2800" dirty="0" smtClean="0">
                <a:solidFill>
                  <a:srgbClr val="0070C0"/>
                </a:solidFill>
                <a:latin typeface="cmmi10"/>
              </a:rPr>
              <a:t>β</a:t>
            </a:r>
            <a:r>
              <a:rPr lang="en-US" sz="2800" baseline="-25000" dirty="0" smtClean="0">
                <a:latin typeface="+mj-lt"/>
              </a:rPr>
              <a:t>it</a:t>
            </a:r>
            <a:r>
              <a:rPr lang="en-US" sz="2800" dirty="0" smtClean="0">
                <a:latin typeface="+mj-lt"/>
              </a:rPr>
              <a:t> to be the number of jobs waiting at time t for machine </a:t>
            </a:r>
            <a:r>
              <a:rPr lang="en-US" sz="2800" dirty="0" err="1" smtClean="0">
                <a:latin typeface="+mj-lt"/>
              </a:rPr>
              <a:t>i</a:t>
            </a:r>
            <a:r>
              <a:rPr lang="en-US" sz="2800" dirty="0" smtClean="0">
                <a:latin typeface="+mj-lt"/>
              </a:rPr>
              <a:t>.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4800" y="4648200"/>
            <a:ext cx="647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  <a:sym typeface="Symbol"/>
              </a:rPr>
              <a:t>Thus </a:t>
            </a:r>
            <a:r>
              <a:rPr lang="en-US" sz="2800" dirty="0" smtClean="0">
                <a:latin typeface="Symbol"/>
                <a:sym typeface="Symbol"/>
              </a:rPr>
              <a:t></a:t>
            </a:r>
            <a:r>
              <a:rPr lang="en-US" sz="2800" baseline="-25000" dirty="0" err="1" smtClean="0">
                <a:latin typeface="+mj-lt"/>
                <a:sym typeface="Symbol"/>
              </a:rPr>
              <a:t>i,t</a:t>
            </a:r>
            <a:r>
              <a:rPr lang="en-US" sz="2800" dirty="0" smtClean="0">
                <a:latin typeface="Symbol"/>
                <a:sym typeface="Symbol"/>
              </a:rPr>
              <a:t> </a:t>
            </a:r>
            <a:r>
              <a:rPr lang="el-GR" sz="2800" dirty="0" smtClean="0">
                <a:solidFill>
                  <a:srgbClr val="0070C0"/>
                </a:solidFill>
                <a:latin typeface="cmmi10"/>
              </a:rPr>
              <a:t>β</a:t>
            </a:r>
            <a:r>
              <a:rPr lang="en-US" sz="2800" baseline="-25000" dirty="0" smtClean="0">
                <a:latin typeface="+mj-lt"/>
              </a:rPr>
              <a:t>it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+mj-lt"/>
              </a:rPr>
              <a:t>is equal  to the total  flow-time.</a:t>
            </a:r>
            <a:r>
              <a:rPr lang="en-US" sz="2800" baseline="-25000" dirty="0" smtClean="0">
                <a:latin typeface="+mj-lt"/>
              </a:rPr>
              <a:t>   </a:t>
            </a:r>
            <a:endParaRPr lang="en-US" sz="2800" baseline="-25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/>
      <p:bldP spid="12" grpId="0" animBg="1"/>
      <p:bldP spid="13" grpId="0"/>
      <p:bldP spid="14" grpId="0"/>
      <p:bldP spid="15" grpId="0"/>
      <p:bldP spid="32" grpId="0"/>
      <p:bldP spid="21" grpId="0"/>
      <p:bldP spid="2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457200" y="4648200"/>
            <a:ext cx="2667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Need to verify</a:t>
            </a:r>
            <a:endParaRPr lang="en-US" sz="2800" dirty="0">
              <a:latin typeface="+mj-lt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>
              <a:defRPr/>
            </a:pPr>
            <a:r>
              <a:rPr lang="en-US" sz="3600" dirty="0" smtClean="0">
                <a:solidFill>
                  <a:schemeClr val="accent6"/>
                </a:solidFill>
              </a:rPr>
              <a:t>Dual Feasibility</a:t>
            </a:r>
            <a:endParaRPr lang="en-IN" sz="3600" dirty="0" smtClean="0">
              <a:solidFill>
                <a:schemeClr val="accent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0" y="2590800"/>
            <a:ext cx="762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39000" y="3048000"/>
            <a:ext cx="7620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39000" y="3962400"/>
            <a:ext cx="7620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239000" y="4191000"/>
            <a:ext cx="762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239000" y="4648200"/>
            <a:ext cx="762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001000" y="266700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j</a:t>
            </a:r>
            <a:r>
              <a:rPr lang="en-US" baseline="-25000" dirty="0" smtClean="0">
                <a:latin typeface="Arial"/>
              </a:rPr>
              <a:t>1</a:t>
            </a:r>
            <a:endParaRPr lang="en-US" baseline="-25000" dirty="0">
              <a:latin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01000" y="335280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j</a:t>
            </a:r>
            <a:r>
              <a:rPr lang="en-US" baseline="-25000" dirty="0" smtClean="0">
                <a:latin typeface="Arial"/>
              </a:rPr>
              <a:t>2</a:t>
            </a:r>
            <a:endParaRPr lang="en-US" baseline="-25000" dirty="0">
              <a:latin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239000" y="5334000"/>
            <a:ext cx="7620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001000" y="41910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mic Sans MS"/>
              </a:rPr>
              <a:t>j</a:t>
            </a:r>
            <a:r>
              <a:rPr lang="en-US" baseline="-25000" dirty="0" err="1" smtClean="0">
                <a:latin typeface="Arial"/>
              </a:rPr>
              <a:t>l</a:t>
            </a:r>
            <a:endParaRPr lang="en-US" baseline="-25000" dirty="0">
              <a:latin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01000" y="4724400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j</a:t>
            </a:r>
            <a:r>
              <a:rPr lang="en-US" baseline="-25000" dirty="0" smtClean="0">
                <a:latin typeface="Arial"/>
              </a:rPr>
              <a:t>l+1</a:t>
            </a:r>
            <a:endParaRPr lang="en-US" baseline="-25000" dirty="0">
              <a:latin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01000" y="525780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mic Sans MS"/>
              </a:rPr>
              <a:t>j</a:t>
            </a:r>
            <a:r>
              <a:rPr lang="en-US" baseline="-25000" dirty="0" err="1" smtClean="0">
                <a:latin typeface="Comic Sans MS"/>
              </a:rPr>
              <a:t>s</a:t>
            </a:r>
            <a:endParaRPr lang="en-US" baseline="-25000" dirty="0">
              <a:latin typeface="Comic Sans MS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16200000" flipH="1">
            <a:off x="6629400" y="5181600"/>
            <a:ext cx="152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8077994" y="2818606"/>
            <a:ext cx="457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425534" y="2590800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p</a:t>
            </a:r>
            <a:r>
              <a:rPr lang="en-US" baseline="-25000" dirty="0" smtClean="0">
                <a:latin typeface="Comic Sans MS"/>
              </a:rPr>
              <a:t>j</a:t>
            </a:r>
            <a:r>
              <a:rPr lang="en-US" baseline="-50000" dirty="0" smtClean="0">
                <a:latin typeface="Comic Sans MS"/>
              </a:rPr>
              <a:t>1</a:t>
            </a:r>
            <a:r>
              <a:rPr lang="en-US" dirty="0" smtClean="0">
                <a:latin typeface="Comic Sans MS"/>
              </a:rPr>
              <a:t>(t</a:t>
            </a:r>
            <a:r>
              <a:rPr lang="en-US" dirty="0" smtClean="0">
                <a:latin typeface="+mj-lt"/>
              </a:rPr>
              <a:t>)</a:t>
            </a:r>
            <a:endParaRPr lang="en-US" dirty="0">
              <a:latin typeface="+mj-lt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858838" y="3505200"/>
          <a:ext cx="5748337" cy="623888"/>
        </p:xfrm>
        <a:graphic>
          <a:graphicData uri="http://schemas.openxmlformats.org/presentationml/2006/ole">
            <p:oleObj spid="_x0000_s76802" name="Equation" r:id="rId4" imgW="2336760" imgH="253800" progId="Equation.3">
              <p:embed/>
            </p:oleObj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457200" y="1371600"/>
            <a:ext cx="61077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Fix a machine </a:t>
            </a:r>
            <a:r>
              <a:rPr lang="en-US" sz="2800" dirty="0" err="1" smtClean="0">
                <a:latin typeface="+mj-lt"/>
              </a:rPr>
              <a:t>i</a:t>
            </a:r>
            <a:r>
              <a:rPr lang="en-US" sz="2800" dirty="0" smtClean="0">
                <a:latin typeface="+mj-lt"/>
              </a:rPr>
              <a:t>’, a job j and time t’. </a:t>
            </a:r>
            <a:endParaRPr lang="en-US" sz="2800" dirty="0">
              <a:latin typeface="+mj-lt"/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3200400" y="4343400"/>
          <a:ext cx="3352800" cy="1312863"/>
        </p:xfrm>
        <a:graphic>
          <a:graphicData uri="http://schemas.openxmlformats.org/presentationml/2006/ole">
            <p:oleObj spid="_x0000_s76803" name="Equation" r:id="rId5" imgW="1231560" imgH="482400" progId="Equation.3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533400" y="213360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/>
              </a:rPr>
              <a:t>Suppose </a:t>
            </a:r>
            <a:r>
              <a:rPr lang="en-US" sz="2800" dirty="0" err="1" smtClean="0">
                <a:latin typeface="Comic Sans MS"/>
              </a:rPr>
              <a:t>p</a:t>
            </a:r>
            <a:r>
              <a:rPr lang="en-US" sz="2800" baseline="-25000" dirty="0" err="1" smtClean="0">
                <a:latin typeface="Comic Sans MS"/>
              </a:rPr>
              <a:t>i’j</a:t>
            </a:r>
            <a:r>
              <a:rPr lang="en-US" sz="2800" baseline="-50000" dirty="0" err="1" smtClean="0">
                <a:latin typeface="Comic Sans MS"/>
              </a:rPr>
              <a:t>l</a:t>
            </a:r>
            <a:r>
              <a:rPr lang="en-US" sz="2800" dirty="0" smtClean="0">
                <a:latin typeface="+mj-lt"/>
              </a:rPr>
              <a:t>(t) &lt; </a:t>
            </a:r>
            <a:r>
              <a:rPr lang="en-US" sz="2800" dirty="0" err="1" smtClean="0">
                <a:latin typeface="Comic Sans MS"/>
              </a:rPr>
              <a:t>p</a:t>
            </a:r>
            <a:r>
              <a:rPr lang="en-US" sz="2800" baseline="-25000" dirty="0" err="1" smtClean="0">
                <a:latin typeface="Comic Sans MS"/>
              </a:rPr>
              <a:t>i’j</a:t>
            </a:r>
            <a:r>
              <a:rPr lang="en-US" sz="2800" dirty="0" smtClean="0">
                <a:latin typeface="+mj-lt"/>
              </a:rPr>
              <a:t> &lt; </a:t>
            </a:r>
            <a:r>
              <a:rPr lang="en-US" sz="2800" dirty="0" smtClean="0">
                <a:latin typeface="Comic Sans MS"/>
              </a:rPr>
              <a:t>p</a:t>
            </a:r>
            <a:r>
              <a:rPr lang="en-US" sz="2800" baseline="-25000" dirty="0" smtClean="0">
                <a:latin typeface="Comic Sans MS"/>
              </a:rPr>
              <a:t>i’j</a:t>
            </a:r>
            <a:r>
              <a:rPr lang="en-US" sz="2800" baseline="-50000" dirty="0" smtClean="0">
                <a:latin typeface="Comic Sans MS"/>
              </a:rPr>
              <a:t>l+1</a:t>
            </a:r>
            <a:r>
              <a:rPr lang="en-US" sz="2800" dirty="0" smtClean="0"/>
              <a:t>(t)</a:t>
            </a:r>
            <a:endParaRPr lang="en-US" sz="2800" baseline="-50000" dirty="0">
              <a:latin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allAtOnce"/>
      <p:bldP spid="26" grpId="0" build="allAtOnce"/>
      <p:bldP spid="21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533400" y="3810000"/>
            <a:ext cx="104387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        </a:t>
            </a:r>
            <a:endParaRPr lang="en-US" sz="2800" dirty="0">
              <a:latin typeface="+mj-lt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>
              <a:defRPr/>
            </a:pPr>
            <a:r>
              <a:rPr lang="en-US" sz="3600" dirty="0" smtClean="0">
                <a:solidFill>
                  <a:schemeClr val="accent6"/>
                </a:solidFill>
              </a:rPr>
              <a:t>Dual Feasibility</a:t>
            </a:r>
            <a:endParaRPr lang="en-IN" sz="3600" dirty="0" smtClean="0">
              <a:solidFill>
                <a:schemeClr val="accent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0" y="2590800"/>
            <a:ext cx="762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39000" y="3048000"/>
            <a:ext cx="7620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39000" y="3962400"/>
            <a:ext cx="7620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239000" y="4191000"/>
            <a:ext cx="762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239000" y="4648200"/>
            <a:ext cx="762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001000" y="266700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j</a:t>
            </a:r>
            <a:r>
              <a:rPr lang="en-US" baseline="-25000" dirty="0" smtClean="0">
                <a:latin typeface="Arial"/>
              </a:rPr>
              <a:t>1</a:t>
            </a:r>
            <a:endParaRPr lang="en-US" baseline="-25000" dirty="0">
              <a:latin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01000" y="335280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j</a:t>
            </a:r>
            <a:r>
              <a:rPr lang="en-US" baseline="-25000" dirty="0" smtClean="0">
                <a:latin typeface="Arial"/>
              </a:rPr>
              <a:t>2</a:t>
            </a:r>
            <a:endParaRPr lang="en-US" baseline="-25000" dirty="0">
              <a:latin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239000" y="5334000"/>
            <a:ext cx="7620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001000" y="41910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mic Sans MS"/>
              </a:rPr>
              <a:t>j</a:t>
            </a:r>
            <a:r>
              <a:rPr lang="en-US" baseline="-25000" dirty="0" err="1" smtClean="0">
                <a:latin typeface="Arial"/>
              </a:rPr>
              <a:t>l</a:t>
            </a:r>
            <a:endParaRPr lang="en-US" baseline="-25000" dirty="0">
              <a:latin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01000" y="4724400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j</a:t>
            </a:r>
            <a:r>
              <a:rPr lang="en-US" baseline="-25000" dirty="0" smtClean="0">
                <a:latin typeface="Arial"/>
              </a:rPr>
              <a:t>l+1</a:t>
            </a:r>
            <a:endParaRPr lang="en-US" baseline="-25000" dirty="0">
              <a:latin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01000" y="525780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mic Sans MS"/>
              </a:rPr>
              <a:t>j</a:t>
            </a:r>
            <a:r>
              <a:rPr lang="en-US" baseline="-25000" dirty="0" err="1" smtClean="0">
                <a:latin typeface="Comic Sans MS"/>
              </a:rPr>
              <a:t>s</a:t>
            </a:r>
            <a:endParaRPr lang="en-US" baseline="-25000" dirty="0">
              <a:latin typeface="Comic Sans MS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16200000" flipH="1">
            <a:off x="6629400" y="5181600"/>
            <a:ext cx="152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8077994" y="2818606"/>
            <a:ext cx="457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425534" y="2590800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p</a:t>
            </a:r>
            <a:r>
              <a:rPr lang="en-US" baseline="-25000" dirty="0" smtClean="0">
                <a:latin typeface="Comic Sans MS"/>
              </a:rPr>
              <a:t>j</a:t>
            </a:r>
            <a:r>
              <a:rPr lang="en-US" baseline="-50000" dirty="0" smtClean="0">
                <a:latin typeface="Comic Sans MS"/>
              </a:rPr>
              <a:t>1</a:t>
            </a:r>
            <a:r>
              <a:rPr lang="en-US" dirty="0" smtClean="0">
                <a:latin typeface="Comic Sans MS"/>
              </a:rPr>
              <a:t>(t</a:t>
            </a:r>
            <a:r>
              <a:rPr lang="en-US" dirty="0" smtClean="0">
                <a:latin typeface="+mj-lt"/>
              </a:rPr>
              <a:t>)</a:t>
            </a:r>
            <a:endParaRPr lang="en-US" dirty="0">
              <a:latin typeface="+mj-lt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765175" y="2819400"/>
          <a:ext cx="5308600" cy="579438"/>
        </p:xfrm>
        <a:graphic>
          <a:graphicData uri="http://schemas.openxmlformats.org/presentationml/2006/ole">
            <p:oleObj spid="_x0000_s77826" name="Equation" r:id="rId4" imgW="2323800" imgH="253800" progId="Equation.3">
              <p:embed/>
            </p:oleObj>
          </a:graphicData>
        </a:graphic>
      </p:graphicFrame>
      <p:graphicFrame>
        <p:nvGraphicFramePr>
          <p:cNvPr id="81923" name="Object 3"/>
          <p:cNvGraphicFramePr>
            <a:graphicFrameLocks noChangeAspect="1"/>
          </p:cNvGraphicFramePr>
          <p:nvPr/>
        </p:nvGraphicFramePr>
        <p:xfrm>
          <a:off x="804863" y="4008438"/>
          <a:ext cx="5616575" cy="920750"/>
        </p:xfrm>
        <a:graphic>
          <a:graphicData uri="http://schemas.openxmlformats.org/presentationml/2006/ole">
            <p:oleObj spid="_x0000_s77827" name="Equation" r:id="rId5" imgW="3022560" imgH="495000" progId="Equation.3">
              <p:embed/>
            </p:oleObj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533400" y="1676400"/>
            <a:ext cx="447911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+mj-lt"/>
              </a:rPr>
              <a:t>What happens when t’ = t ? </a:t>
            </a:r>
            <a:endParaRPr lang="en-US" sz="2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/>
          <p:nvPr/>
        </p:nvCxnSpPr>
        <p:spPr>
          <a:xfrm rot="10800000">
            <a:off x="7573536" y="3733800"/>
            <a:ext cx="167640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/>
          <a:lstStyle/>
          <a:p>
            <a:pPr eaLnBrk="1">
              <a:defRPr/>
            </a:pPr>
            <a:r>
              <a:rPr lang="en-US" sz="3600" dirty="0" smtClean="0">
                <a:solidFill>
                  <a:schemeClr val="accent6"/>
                </a:solidFill>
              </a:rPr>
              <a:t>Dual Feasibility </a:t>
            </a:r>
            <a:endParaRPr lang="en-IN" sz="3600" dirty="0" smtClean="0">
              <a:solidFill>
                <a:schemeClr val="accent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878336" y="2286000"/>
            <a:ext cx="762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878336" y="2743200"/>
            <a:ext cx="7620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78336" y="3657600"/>
            <a:ext cx="7620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878336" y="3886200"/>
            <a:ext cx="762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878336" y="4343400"/>
            <a:ext cx="762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640336" y="236220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j</a:t>
            </a:r>
            <a:r>
              <a:rPr lang="en-US" baseline="-25000" dirty="0" smtClean="0">
                <a:latin typeface="Arial"/>
              </a:rPr>
              <a:t>1</a:t>
            </a:r>
            <a:endParaRPr lang="en-US" baseline="-25000" dirty="0">
              <a:latin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640336" y="297180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j</a:t>
            </a:r>
            <a:r>
              <a:rPr lang="en-US" baseline="-25000" dirty="0" smtClean="0">
                <a:latin typeface="Arial"/>
              </a:rPr>
              <a:t>2</a:t>
            </a:r>
            <a:endParaRPr lang="en-US" baseline="-25000" dirty="0">
              <a:latin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78336" y="5029200"/>
            <a:ext cx="7620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640336" y="38862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mic Sans MS"/>
              </a:rPr>
              <a:t>j</a:t>
            </a:r>
            <a:r>
              <a:rPr lang="en-US" baseline="-25000" dirty="0" err="1" smtClean="0">
                <a:latin typeface="Arial"/>
              </a:rPr>
              <a:t>l</a:t>
            </a:r>
            <a:endParaRPr lang="en-US" baseline="-25000" dirty="0">
              <a:latin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40336" y="4419600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j</a:t>
            </a:r>
            <a:r>
              <a:rPr lang="en-US" baseline="-25000" dirty="0" smtClean="0">
                <a:latin typeface="Arial"/>
              </a:rPr>
              <a:t>l+1</a:t>
            </a:r>
            <a:endParaRPr lang="en-US" baseline="-25000" dirty="0">
              <a:latin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640336" y="495300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mic Sans MS"/>
              </a:rPr>
              <a:t>j</a:t>
            </a:r>
            <a:r>
              <a:rPr lang="en-US" baseline="-25000" dirty="0" err="1" smtClean="0">
                <a:latin typeface="Comic Sans MS"/>
              </a:rPr>
              <a:t>s</a:t>
            </a:r>
            <a:endParaRPr lang="en-US" baseline="-25000" dirty="0">
              <a:latin typeface="Comic Sans MS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16200000" flipH="1">
            <a:off x="7268736" y="4876800"/>
            <a:ext cx="152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1923" name="Object 3"/>
          <p:cNvGraphicFramePr>
            <a:graphicFrameLocks noChangeAspect="1"/>
          </p:cNvGraphicFramePr>
          <p:nvPr/>
        </p:nvGraphicFramePr>
        <p:xfrm>
          <a:off x="731838" y="3203575"/>
          <a:ext cx="6205537" cy="2760663"/>
        </p:xfrm>
        <a:graphic>
          <a:graphicData uri="http://schemas.openxmlformats.org/presentationml/2006/ole">
            <p:oleObj spid="_x0000_s78850" name="Equation" r:id="rId4" imgW="3340080" imgH="1485720" progId="Equation.3">
              <p:embed/>
            </p:oleObj>
          </a:graphicData>
        </a:graphic>
      </p:graphicFrame>
      <p:cxnSp>
        <p:nvCxnSpPr>
          <p:cNvPr id="34" name="Straight Arrow Connector 33"/>
          <p:cNvCxnSpPr/>
          <p:nvPr/>
        </p:nvCxnSpPr>
        <p:spPr>
          <a:xfrm rot="5400000">
            <a:off x="7002830" y="3009106"/>
            <a:ext cx="1447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39000" y="258633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>
                <a:latin typeface="cmmi10"/>
              </a:rPr>
              <a:t>δ</a:t>
            </a:r>
            <a:endParaRPr lang="en-US" sz="2400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4800" y="1295400"/>
            <a:ext cx="653941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+mj-lt"/>
              </a:rPr>
              <a:t>What happens when t’ = t + </a:t>
            </a:r>
            <a:r>
              <a:rPr lang="el-GR" sz="2600" dirty="0" smtClean="0">
                <a:latin typeface="cmmi10"/>
              </a:rPr>
              <a:t>δ</a:t>
            </a:r>
            <a:r>
              <a:rPr lang="en-US" sz="2600" dirty="0" smtClean="0">
                <a:latin typeface="+mj-lt"/>
              </a:rPr>
              <a:t>? </a:t>
            </a:r>
          </a:p>
          <a:p>
            <a:r>
              <a:rPr lang="en-US" sz="2600" dirty="0" smtClean="0">
                <a:latin typeface="+mj-lt"/>
              </a:rPr>
              <a:t>Suppose at time t’ job j</a:t>
            </a:r>
            <a:r>
              <a:rPr lang="en-US" sz="2600" baseline="-25000" dirty="0" smtClean="0">
                <a:latin typeface="+mj-lt"/>
              </a:rPr>
              <a:t>k</a:t>
            </a:r>
            <a:r>
              <a:rPr lang="en-US" sz="2600" dirty="0" smtClean="0">
                <a:latin typeface="+mj-lt"/>
              </a:rPr>
              <a:t> is being processed</a:t>
            </a:r>
            <a:endParaRPr lang="en-US" sz="2600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" y="2209800"/>
            <a:ext cx="2191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Case 1: k ≤ l 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6175"/>
          </a:xfrm>
          <a:ln/>
        </p:spPr>
        <p:txBody>
          <a:bodyPr lIns="0" tIns="0" rIns="0" bIns="0"/>
          <a:lstStyle/>
          <a:p>
            <a:pPr defTabSz="414338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</a:tabLst>
            </a:pPr>
            <a:r>
              <a:rPr lang="en-GB" sz="4000">
                <a:solidFill>
                  <a:srgbClr val="0000FF"/>
                </a:solidFill>
                <a:latin typeface="Comic Sans MS" pitchFamily="66" charset="0"/>
              </a:rPr>
              <a:t>Special Cases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84200" y="2989263"/>
            <a:ext cx="8228013" cy="622300"/>
          </a:xfrm>
          <a:prstGeom prst="rect">
            <a:avLst/>
          </a:prstGeom>
          <a:noFill/>
          <a:ln/>
        </p:spPr>
        <p:txBody>
          <a:bodyPr lIns="0" tIns="0" rIns="0" bIns="0" anchor="ctr"/>
          <a:lstStyle/>
          <a:p>
            <a:pPr marL="0" indent="0" algn="ctr" defTabSz="457200"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/>
              <a:t> 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65150" y="1671638"/>
            <a:ext cx="7237413" cy="3687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2500">
                <a:solidFill>
                  <a:srgbClr val="000000"/>
                </a:solidFill>
                <a:latin typeface="Comic Sans MS" pitchFamily="66" charset="0"/>
              </a:rPr>
              <a:t>Parallel : all machines identical </a:t>
            </a: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endParaRPr lang="en-GB" sz="2500">
              <a:solidFill>
                <a:srgbClr val="000000"/>
              </a:solidFill>
              <a:latin typeface="Comic Sans MS" pitchFamily="66" charset="0"/>
            </a:endParaRP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2500">
                <a:solidFill>
                  <a:srgbClr val="000000"/>
                </a:solidFill>
                <a:latin typeface="Comic Sans MS" pitchFamily="66" charset="0"/>
              </a:rPr>
              <a:t>Related : machines have different speeds </a:t>
            </a: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endParaRPr lang="en-GB" sz="2500">
              <a:solidFill>
                <a:srgbClr val="000000"/>
              </a:solidFill>
              <a:latin typeface="Comic Sans MS" pitchFamily="66" charset="0"/>
            </a:endParaRP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2500">
                <a:solidFill>
                  <a:srgbClr val="000000"/>
                </a:solidFill>
                <a:latin typeface="Comic Sans MS" pitchFamily="66" charset="0"/>
              </a:rPr>
              <a:t>Subset Parallel : parallel except that a job can </a:t>
            </a: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2500">
                <a:solidFill>
                  <a:srgbClr val="000000"/>
                </a:solidFill>
                <a:latin typeface="Comic Sans MS" pitchFamily="66" charset="0"/>
              </a:rPr>
              <a:t>  only go on a subset of machines  </a:t>
            </a: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endParaRPr lang="en-GB" sz="2500">
              <a:solidFill>
                <a:srgbClr val="000000"/>
              </a:solidFill>
              <a:latin typeface="Comic Sans MS" pitchFamily="66" charset="0"/>
            </a:endParaRPr>
          </a:p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</a:pPr>
            <a:r>
              <a:rPr lang="en-GB" sz="2500">
                <a:solidFill>
                  <a:srgbClr val="000000"/>
                </a:solidFill>
                <a:latin typeface="Comic Sans MS" pitchFamily="66" charset="0"/>
              </a:rPr>
              <a:t>Subset Related       </a:t>
            </a:r>
          </a:p>
        </p:txBody>
      </p:sp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5465763" y="1706563"/>
          <a:ext cx="992187" cy="474662"/>
        </p:xfrm>
        <a:graphic>
          <a:graphicData uri="http://schemas.openxmlformats.org/presentationml/2006/ole">
            <p:oleObj spid="_x0000_s14341" r:id="rId4" imgW="511200" imgH="202680" progId="">
              <p:embed/>
            </p:oleObj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7010400" y="2601913"/>
          <a:ext cx="1362075" cy="476250"/>
        </p:xfrm>
        <a:graphic>
          <a:graphicData uri="http://schemas.openxmlformats.org/presentationml/2006/ole">
            <p:oleObj spid="_x0000_s14342" r:id="rId5" imgW="701280" imgH="202680" progId="">
              <p:embed/>
            </p:oleObj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5853113" y="3960813"/>
          <a:ext cx="1481137" cy="473075"/>
        </p:xfrm>
        <a:graphic>
          <a:graphicData uri="http://schemas.openxmlformats.org/presentationml/2006/ole">
            <p:oleObj spid="_x0000_s14343" name="OpenOffice.org" r:id="rId6" imgW="765720" imgH="202320" progId="">
              <p:embed/>
            </p:oleObj>
          </a:graphicData>
        </a:graphic>
      </p:graphicFrame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422525" y="5540375"/>
            <a:ext cx="3516313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39" tIns="40820" rIns="81639" bIns="40820"/>
          <a:lstStyle/>
          <a:p>
            <a:pPr defTabSz="414338" hangingPunct="0">
              <a:lnSpc>
                <a:spcPct val="117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</a:tabLst>
            </a:pPr>
            <a:r>
              <a:rPr lang="en-GB" sz="2200">
                <a:solidFill>
                  <a:srgbClr val="FF0000"/>
                </a:solidFill>
                <a:latin typeface="Comic Sans MS" pitchFamily="66" charset="0"/>
              </a:rPr>
              <a:t>All of these are NP-hard.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92162"/>
          </a:xfrm>
        </p:spPr>
        <p:txBody>
          <a:bodyPr/>
          <a:lstStyle/>
          <a:p>
            <a:pPr eaLnBrk="1">
              <a:defRPr/>
            </a:pPr>
            <a:r>
              <a:rPr lang="en-US" sz="3600" dirty="0" smtClean="0">
                <a:solidFill>
                  <a:schemeClr val="accent6"/>
                </a:solidFill>
              </a:rPr>
              <a:t>Dual Feasibility</a:t>
            </a:r>
            <a:endParaRPr lang="en-IN" sz="3600" dirty="0" smtClean="0">
              <a:solidFill>
                <a:schemeClr val="accent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62800" y="762000"/>
            <a:ext cx="762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162800" y="1219200"/>
            <a:ext cx="7620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62800" y="2133600"/>
            <a:ext cx="7620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162800" y="2362200"/>
            <a:ext cx="76200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162800" y="2819400"/>
            <a:ext cx="762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924800" y="160020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j</a:t>
            </a:r>
            <a:r>
              <a:rPr lang="en-US" baseline="-25000" dirty="0" smtClean="0">
                <a:latin typeface="Arial"/>
              </a:rPr>
              <a:t>2</a:t>
            </a:r>
            <a:endParaRPr lang="en-US" baseline="-25000" dirty="0">
              <a:latin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162800" y="3505200"/>
            <a:ext cx="76200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924800" y="236220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mic Sans MS"/>
              </a:rPr>
              <a:t>j</a:t>
            </a:r>
            <a:r>
              <a:rPr lang="en-US" baseline="-25000" dirty="0" err="1" smtClean="0">
                <a:latin typeface="Arial"/>
              </a:rPr>
              <a:t>r</a:t>
            </a:r>
            <a:endParaRPr lang="en-US" baseline="-25000" dirty="0">
              <a:latin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24800" y="2895600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/>
              </a:rPr>
              <a:t>j</a:t>
            </a:r>
            <a:r>
              <a:rPr lang="en-US" baseline="-25000" dirty="0" smtClean="0">
                <a:latin typeface="Arial"/>
              </a:rPr>
              <a:t>r+1</a:t>
            </a:r>
            <a:endParaRPr lang="en-US" baseline="-25000" dirty="0">
              <a:latin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924800" y="342900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mic Sans MS"/>
              </a:rPr>
              <a:t>j</a:t>
            </a:r>
            <a:r>
              <a:rPr lang="en-US" baseline="-25000" dirty="0" err="1" smtClean="0">
                <a:latin typeface="Comic Sans MS"/>
              </a:rPr>
              <a:t>s</a:t>
            </a:r>
            <a:endParaRPr lang="en-US" baseline="-25000" dirty="0">
              <a:latin typeface="Comic Sans MS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rot="16200000" flipH="1">
            <a:off x="6908147" y="2083454"/>
            <a:ext cx="2666998" cy="2409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>
            <a:off x="7239000" y="3429000"/>
            <a:ext cx="167640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21" name="Object 3"/>
          <p:cNvGraphicFramePr>
            <a:graphicFrameLocks noChangeAspect="1"/>
          </p:cNvGraphicFramePr>
          <p:nvPr/>
        </p:nvGraphicFramePr>
        <p:xfrm>
          <a:off x="561975" y="2819400"/>
          <a:ext cx="8166100" cy="3352800"/>
        </p:xfrm>
        <a:graphic>
          <a:graphicData uri="http://schemas.openxmlformats.org/presentationml/2006/ole">
            <p:oleObj spid="_x0000_s79874" name="Equation" r:id="rId4" imgW="3619440" imgH="1485720" progId="Equation.3">
              <p:embed/>
            </p:oleObj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533400" y="1219200"/>
            <a:ext cx="22493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Case 2: k &gt; l </a:t>
            </a:r>
            <a:endParaRPr lang="en-US" sz="28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05800" y="1295400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mmi10"/>
              </a:rPr>
              <a:t>¢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>
              <a:defRPr/>
            </a:pPr>
            <a:r>
              <a:rPr lang="en-US" sz="3600" dirty="0" smtClean="0">
                <a:solidFill>
                  <a:schemeClr val="accent6"/>
                </a:solidFill>
              </a:rPr>
              <a:t>Dual Feasibility</a:t>
            </a:r>
            <a:endParaRPr lang="en-IN" sz="3600" dirty="0" smtClean="0">
              <a:solidFill>
                <a:schemeClr val="accent6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16200000" flipH="1">
            <a:off x="6629400" y="5181600"/>
            <a:ext cx="152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57200" y="3276600"/>
            <a:ext cx="418736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+mj-lt"/>
              </a:rPr>
              <a:t>So, </a:t>
            </a:r>
            <a:r>
              <a:rPr lang="el-GR" sz="2400" dirty="0" smtClean="0">
                <a:latin typeface="Times New Roman"/>
                <a:cs typeface="Times New Roman"/>
              </a:rPr>
              <a:t>α</a:t>
            </a:r>
            <a:r>
              <a:rPr lang="en-US" sz="2600" baseline="-25000" dirty="0" smtClean="0">
                <a:latin typeface="+mj-lt"/>
              </a:rPr>
              <a:t>j</a:t>
            </a:r>
            <a:r>
              <a:rPr lang="en-US" sz="2600" dirty="0" smtClean="0">
                <a:latin typeface="+mj-lt"/>
              </a:rPr>
              <a:t>, </a:t>
            </a:r>
            <a:r>
              <a:rPr lang="el-GR" sz="2400" dirty="0" smtClean="0">
                <a:solidFill>
                  <a:srgbClr val="0070C0"/>
                </a:solidFill>
                <a:latin typeface="cmmi10"/>
              </a:rPr>
              <a:t>β</a:t>
            </a:r>
            <a:r>
              <a:rPr lang="en-US" sz="2600" baseline="-25000" dirty="0" smtClean="0">
                <a:latin typeface="+mj-lt"/>
              </a:rPr>
              <a:t>it</a:t>
            </a:r>
            <a:r>
              <a:rPr lang="en-US" sz="2600" dirty="0" smtClean="0">
                <a:latin typeface="+mj-lt"/>
              </a:rPr>
              <a:t>  are dual feasible</a:t>
            </a:r>
            <a:endParaRPr lang="en-US" sz="2600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3400" y="3886200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+mj-lt"/>
              </a:rPr>
              <a:t>But </a:t>
            </a:r>
            <a:r>
              <a:rPr lang="en-US" sz="2800" dirty="0" smtClean="0">
                <a:solidFill>
                  <a:srgbClr val="000000"/>
                </a:solidFill>
                <a:latin typeface="Symbol"/>
                <a:sym typeface="Symbol"/>
              </a:rPr>
              <a:t></a:t>
            </a:r>
            <a:r>
              <a:rPr lang="en-US" sz="2800" baseline="-25000" dirty="0" err="1" smtClean="0">
                <a:solidFill>
                  <a:srgbClr val="000000"/>
                </a:solidFill>
                <a:latin typeface="Comic Sans MS"/>
                <a:sym typeface="Symbol"/>
              </a:rPr>
              <a:t>i,t</a:t>
            </a:r>
            <a:r>
              <a:rPr lang="en-US" sz="2800" dirty="0" smtClean="0">
                <a:solidFill>
                  <a:srgbClr val="000000"/>
                </a:solidFill>
                <a:latin typeface="Symbol"/>
                <a:sym typeface="Symbol"/>
              </a:rPr>
              <a:t> </a:t>
            </a:r>
            <a:r>
              <a:rPr lang="el-GR" sz="2800" dirty="0" smtClean="0">
                <a:solidFill>
                  <a:srgbClr val="0070C0"/>
                </a:solidFill>
                <a:latin typeface="cmmi10"/>
              </a:rPr>
              <a:t>β</a:t>
            </a:r>
            <a:r>
              <a:rPr lang="en-US" sz="2800" baseline="-25000" dirty="0" smtClean="0">
                <a:solidFill>
                  <a:srgbClr val="000000"/>
                </a:solidFill>
                <a:latin typeface="Comic Sans MS"/>
              </a:rPr>
              <a:t>it</a:t>
            </a:r>
            <a:r>
              <a:rPr lang="en-US" sz="2800" dirty="0" smtClean="0">
                <a:solidFill>
                  <a:srgbClr val="000000"/>
                </a:solidFill>
              </a:rPr>
              <a:t> and </a:t>
            </a:r>
            <a:r>
              <a:rPr lang="en-US" sz="2800" dirty="0" smtClean="0">
                <a:solidFill>
                  <a:srgbClr val="000000"/>
                </a:solidFill>
                <a:latin typeface="Symbol"/>
                <a:sym typeface="Symbol"/>
              </a:rPr>
              <a:t></a:t>
            </a:r>
            <a:r>
              <a:rPr lang="en-US" sz="2800" baseline="-25000" dirty="0" smtClean="0">
                <a:solidFill>
                  <a:srgbClr val="000000"/>
                </a:solidFill>
                <a:latin typeface="Comic Sans MS"/>
                <a:sym typeface="Symbol"/>
              </a:rPr>
              <a:t>j</a:t>
            </a:r>
            <a:r>
              <a:rPr lang="en-US" sz="2800" dirty="0" smtClean="0">
                <a:solidFill>
                  <a:srgbClr val="000000"/>
                </a:solidFill>
                <a:latin typeface="Symbol"/>
                <a:sym typeface="Symbol"/>
              </a:rPr>
              <a:t> </a:t>
            </a:r>
            <a:r>
              <a:rPr lang="el-GR" sz="2800" dirty="0" smtClean="0">
                <a:solidFill>
                  <a:srgbClr val="000000"/>
                </a:solidFill>
                <a:latin typeface="Times New Roman"/>
                <a:cs typeface="Times New Roman"/>
                <a:sym typeface="Symbol"/>
              </a:rPr>
              <a:t>α</a:t>
            </a:r>
            <a:r>
              <a:rPr lang="en-US" sz="2800" baseline="-25000" dirty="0" smtClean="0">
                <a:solidFill>
                  <a:srgbClr val="000000"/>
                </a:solidFill>
                <a:latin typeface="Comic Sans MS"/>
              </a:rPr>
              <a:t>j</a:t>
            </a:r>
            <a:r>
              <a:rPr lang="en-US" sz="2800" dirty="0" smtClean="0">
                <a:solidFill>
                  <a:srgbClr val="000000"/>
                </a:solidFill>
              </a:rPr>
              <a:t> both equal the total flow time and hence the dual objective value is</a:t>
            </a:r>
            <a:endParaRPr lang="en-US" sz="2600" dirty="0">
              <a:latin typeface="+mj-lt"/>
            </a:endParaRPr>
          </a:p>
        </p:txBody>
      </p:sp>
      <p:graphicFrame>
        <p:nvGraphicFramePr>
          <p:cNvPr id="135170" name="Object 2"/>
          <p:cNvGraphicFramePr>
            <a:graphicFrameLocks noChangeAspect="1"/>
          </p:cNvGraphicFramePr>
          <p:nvPr/>
        </p:nvGraphicFramePr>
        <p:xfrm>
          <a:off x="1828800" y="1905000"/>
          <a:ext cx="3665538" cy="1312863"/>
        </p:xfrm>
        <a:graphic>
          <a:graphicData uri="http://schemas.openxmlformats.org/presentationml/2006/ole">
            <p:oleObj spid="_x0000_s80898" name="Equation" r:id="rId4" imgW="1346040" imgH="4824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12954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Hence, for any machine </a:t>
            </a:r>
            <a:r>
              <a:rPr lang="en-US" sz="2800" dirty="0" err="1" smtClean="0">
                <a:latin typeface="+mn-lt"/>
              </a:rPr>
              <a:t>i</a:t>
            </a:r>
            <a:r>
              <a:rPr lang="en-US" sz="2800" dirty="0" smtClean="0">
                <a:latin typeface="+mn-lt"/>
              </a:rPr>
              <a:t>’, time t’ and job j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971800" y="4856252"/>
          <a:ext cx="2971800" cy="934948"/>
        </p:xfrm>
        <a:graphic>
          <a:graphicData uri="http://schemas.openxmlformats.org/presentationml/2006/ole">
            <p:oleObj spid="_x0000_s80899" name="Equation" r:id="rId5" imgW="1130040" imgH="355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4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>
              <a:defRPr/>
            </a:pPr>
            <a:r>
              <a:rPr lang="en-US" sz="3600" dirty="0" smtClean="0">
                <a:solidFill>
                  <a:schemeClr val="accent6"/>
                </a:solidFill>
              </a:rPr>
              <a:t>Incorporating machine speed-up</a:t>
            </a:r>
            <a:endParaRPr lang="en-IN" sz="3600" dirty="0" smtClean="0">
              <a:solidFill>
                <a:schemeClr val="accent6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16200000" flipH="1">
            <a:off x="6629400" y="5181600"/>
            <a:ext cx="152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04800" y="3429000"/>
            <a:ext cx="868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+mj-lt"/>
              </a:rPr>
              <a:t>So the values </a:t>
            </a:r>
            <a:r>
              <a:rPr lang="el-GR" sz="2400" dirty="0" smtClean="0">
                <a:solidFill>
                  <a:srgbClr val="000000"/>
                </a:solidFill>
                <a:latin typeface="Times New Roman"/>
                <a:cs typeface="Times New Roman"/>
                <a:sym typeface="Symbol"/>
              </a:rPr>
              <a:t>α</a:t>
            </a:r>
            <a:r>
              <a:rPr lang="en-US" sz="2600" baseline="-25000" dirty="0" smtClean="0">
                <a:latin typeface="+mj-lt"/>
              </a:rPr>
              <a:t>j</a:t>
            </a:r>
            <a:r>
              <a:rPr lang="en-US" sz="2600" dirty="0" smtClean="0">
                <a:latin typeface="+mj-lt"/>
              </a:rPr>
              <a:t>, </a:t>
            </a:r>
            <a:r>
              <a:rPr lang="el-GR" sz="2400" dirty="0" smtClean="0">
                <a:solidFill>
                  <a:srgbClr val="0070C0"/>
                </a:solidFill>
                <a:latin typeface="cmmi10"/>
              </a:rPr>
              <a:t>β</a:t>
            </a:r>
            <a:r>
              <a:rPr lang="en-US" sz="2600" baseline="-25000" dirty="0" smtClean="0">
                <a:latin typeface="+mj-lt"/>
              </a:rPr>
              <a:t>it</a:t>
            </a:r>
            <a:r>
              <a:rPr lang="en-US" sz="2600" dirty="0" smtClean="0">
                <a:latin typeface="+mj-lt"/>
              </a:rPr>
              <a:t>/(1+</a:t>
            </a:r>
            <a:r>
              <a:rPr lang="el-GR" sz="2600" dirty="0" smtClean="0">
                <a:latin typeface="Times New Roman"/>
                <a:cs typeface="Times New Roman"/>
              </a:rPr>
              <a:t>ε</a:t>
            </a:r>
            <a:r>
              <a:rPr lang="en-US" sz="2600" dirty="0" smtClean="0">
                <a:latin typeface="Times New Roman"/>
                <a:cs typeface="Times New Roman"/>
              </a:rPr>
              <a:t>)</a:t>
            </a:r>
            <a:r>
              <a:rPr lang="en-US" sz="2600" dirty="0" smtClean="0">
                <a:latin typeface="+mj-lt"/>
              </a:rPr>
              <a:t> are dual feasible for an </a:t>
            </a:r>
          </a:p>
          <a:p>
            <a:r>
              <a:rPr lang="en-US" sz="2600" dirty="0" smtClean="0">
                <a:latin typeface="+mj-lt"/>
              </a:rPr>
              <a:t>instance with processing times larger by a factor </a:t>
            </a:r>
            <a:r>
              <a:rPr lang="en-US" sz="2600" dirty="0" smtClean="0"/>
              <a:t>(1+</a:t>
            </a:r>
            <a:r>
              <a:rPr lang="el-GR" sz="2600" dirty="0" smtClean="0">
                <a:latin typeface="Times New Roman"/>
                <a:cs typeface="Times New Roman"/>
              </a:rPr>
              <a:t>ε</a:t>
            </a:r>
            <a:r>
              <a:rPr lang="en-US" sz="2600" dirty="0" smtClean="0">
                <a:latin typeface="Times New Roman"/>
                <a:cs typeface="Times New Roman"/>
              </a:rPr>
              <a:t>)</a:t>
            </a:r>
            <a:r>
              <a:rPr lang="en-US" sz="2600" dirty="0" smtClean="0"/>
              <a:t> </a:t>
            </a:r>
            <a:endParaRPr lang="en-US" sz="2600" dirty="0">
              <a:latin typeface="+mj-lt"/>
            </a:endParaRPr>
          </a:p>
        </p:txBody>
      </p:sp>
      <p:graphicFrame>
        <p:nvGraphicFramePr>
          <p:cNvPr id="135170" name="Object 2"/>
          <p:cNvGraphicFramePr>
            <a:graphicFrameLocks noChangeAspect="1"/>
          </p:cNvGraphicFramePr>
          <p:nvPr/>
        </p:nvGraphicFramePr>
        <p:xfrm>
          <a:off x="1050925" y="1905000"/>
          <a:ext cx="5221288" cy="1312863"/>
        </p:xfrm>
        <a:graphic>
          <a:graphicData uri="http://schemas.openxmlformats.org/presentationml/2006/ole">
            <p:oleObj spid="_x0000_s81922" name="Equation" r:id="rId4" imgW="1917360" imgH="4824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3400" y="12954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n-lt"/>
              </a:rPr>
              <a:t>For any machine </a:t>
            </a:r>
            <a:r>
              <a:rPr lang="en-US" sz="2800" dirty="0" err="1" smtClean="0">
                <a:latin typeface="+mn-lt"/>
              </a:rPr>
              <a:t>i</a:t>
            </a:r>
            <a:r>
              <a:rPr lang="en-US" sz="2800" dirty="0" smtClean="0">
                <a:latin typeface="+mn-lt"/>
              </a:rPr>
              <a:t>’, time t’ and job j</a:t>
            </a:r>
            <a:endParaRPr lang="en-US" sz="28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4648200"/>
            <a:ext cx="839082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+mj-lt"/>
              </a:rPr>
              <a:t>Equivalently, schedule given instance on machines of</a:t>
            </a:r>
          </a:p>
          <a:p>
            <a:r>
              <a:rPr lang="en-US" sz="2600" dirty="0" smtClean="0">
                <a:latin typeface="+mj-lt"/>
              </a:rPr>
              <a:t>speed </a:t>
            </a:r>
            <a:r>
              <a:rPr lang="en-US" sz="2600" dirty="0" smtClean="0"/>
              <a:t>(1+</a:t>
            </a:r>
            <a:r>
              <a:rPr lang="el-GR" sz="2600" dirty="0" smtClean="0">
                <a:latin typeface="Times New Roman"/>
                <a:cs typeface="Times New Roman"/>
              </a:rPr>
              <a:t>ε</a:t>
            </a:r>
            <a:r>
              <a:rPr lang="en-US" sz="2600" dirty="0" smtClean="0">
                <a:latin typeface="Times New Roman"/>
                <a:cs typeface="Times New Roman"/>
              </a:rPr>
              <a:t>)</a:t>
            </a:r>
            <a:r>
              <a:rPr lang="en-US" sz="2600" dirty="0" smtClean="0"/>
              <a:t> to determine </a:t>
            </a:r>
            <a:r>
              <a:rPr lang="el-GR" sz="2400" dirty="0" smtClean="0">
                <a:solidFill>
                  <a:srgbClr val="000000"/>
                </a:solidFill>
                <a:latin typeface="Times New Roman"/>
                <a:cs typeface="Times New Roman"/>
                <a:sym typeface="Symbol"/>
              </a:rPr>
              <a:t>α</a:t>
            </a:r>
            <a:r>
              <a:rPr lang="en-US" sz="2600" baseline="-25000" dirty="0" smtClean="0"/>
              <a:t>j</a:t>
            </a:r>
            <a:r>
              <a:rPr lang="en-US" sz="2600" dirty="0" smtClean="0"/>
              <a:t>, </a:t>
            </a:r>
            <a:r>
              <a:rPr lang="el-GR" sz="2400" dirty="0" smtClean="0">
                <a:solidFill>
                  <a:srgbClr val="0070C0"/>
                </a:solidFill>
                <a:latin typeface="cmmi10"/>
              </a:rPr>
              <a:t>β</a:t>
            </a:r>
            <a:r>
              <a:rPr lang="en-US" sz="2600" baseline="-25000" dirty="0" smtClean="0"/>
              <a:t>it</a:t>
            </a:r>
            <a:r>
              <a:rPr lang="en-US" sz="2600" dirty="0" smtClean="0"/>
              <a:t>. The values</a:t>
            </a:r>
            <a:r>
              <a:rPr lang="en-US" sz="2600" dirty="0" smtClean="0">
                <a:latin typeface="+mj-lt"/>
              </a:rPr>
              <a:t> </a:t>
            </a:r>
            <a:r>
              <a:rPr lang="el-GR" sz="2400" dirty="0" smtClean="0">
                <a:solidFill>
                  <a:srgbClr val="000000"/>
                </a:solidFill>
                <a:latin typeface="Times New Roman"/>
                <a:cs typeface="Times New Roman"/>
                <a:sym typeface="Symbol"/>
              </a:rPr>
              <a:t>α</a:t>
            </a:r>
            <a:r>
              <a:rPr lang="en-US" sz="2600" baseline="-25000" dirty="0" smtClean="0">
                <a:latin typeface="+mj-lt"/>
              </a:rPr>
              <a:t>j</a:t>
            </a:r>
            <a:r>
              <a:rPr lang="en-US" sz="2600" dirty="0" smtClean="0">
                <a:latin typeface="+mj-lt"/>
              </a:rPr>
              <a:t>, </a:t>
            </a:r>
            <a:r>
              <a:rPr lang="el-GR" sz="2400" dirty="0" smtClean="0">
                <a:solidFill>
                  <a:srgbClr val="0070C0"/>
                </a:solidFill>
                <a:latin typeface="cmmi10"/>
              </a:rPr>
              <a:t>β</a:t>
            </a:r>
            <a:r>
              <a:rPr lang="en-US" sz="2600" baseline="-25000" dirty="0" smtClean="0">
                <a:latin typeface="+mj-lt"/>
              </a:rPr>
              <a:t>it</a:t>
            </a:r>
            <a:r>
              <a:rPr lang="en-US" sz="2600" dirty="0" smtClean="0">
                <a:latin typeface="+mj-lt"/>
              </a:rPr>
              <a:t>/(1+</a:t>
            </a:r>
            <a:r>
              <a:rPr lang="el-GR" sz="2600" dirty="0" smtClean="0">
                <a:latin typeface="Times New Roman"/>
                <a:cs typeface="Times New Roman"/>
              </a:rPr>
              <a:t>ε</a:t>
            </a:r>
            <a:r>
              <a:rPr lang="en-US" sz="2600" dirty="0" smtClean="0">
                <a:latin typeface="Times New Roman"/>
                <a:cs typeface="Times New Roman"/>
              </a:rPr>
              <a:t>)</a:t>
            </a:r>
            <a:r>
              <a:rPr lang="en-US" sz="2600" dirty="0" smtClean="0">
                <a:latin typeface="+mj-lt"/>
              </a:rPr>
              <a:t> </a:t>
            </a:r>
          </a:p>
          <a:p>
            <a:r>
              <a:rPr lang="en-US" sz="2600" dirty="0" smtClean="0">
                <a:latin typeface="+mj-lt"/>
              </a:rPr>
              <a:t>are dual feasible.</a:t>
            </a:r>
            <a:endParaRPr lang="en-US" sz="2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1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>
              <a:defRPr/>
            </a:pPr>
            <a:r>
              <a:rPr lang="en-US" sz="3600" dirty="0" smtClean="0">
                <a:solidFill>
                  <a:schemeClr val="accent6"/>
                </a:solidFill>
              </a:rPr>
              <a:t>Dual Objective Value</a:t>
            </a:r>
            <a:endParaRPr lang="en-IN" sz="3600" dirty="0" smtClean="0">
              <a:solidFill>
                <a:schemeClr val="accent6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16200000" flipH="1">
            <a:off x="6629400" y="5181600"/>
            <a:ext cx="152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28600" y="3429000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The dual value is less than the optimum fractional flow time. </a:t>
            </a:r>
          </a:p>
        </p:txBody>
      </p:sp>
      <p:graphicFrame>
        <p:nvGraphicFramePr>
          <p:cNvPr id="190465" name="Object 1"/>
          <p:cNvGraphicFramePr>
            <a:graphicFrameLocks noChangeAspect="1"/>
          </p:cNvGraphicFramePr>
          <p:nvPr/>
        </p:nvGraphicFramePr>
        <p:xfrm>
          <a:off x="1981200" y="2057400"/>
          <a:ext cx="4708525" cy="1168400"/>
        </p:xfrm>
        <a:graphic>
          <a:graphicData uri="http://schemas.openxmlformats.org/presentationml/2006/ole">
            <p:oleObj spid="_x0000_s82946" name="Equation" r:id="rId4" imgW="1790640" imgH="44424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13716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+mj-lt"/>
              </a:rPr>
              <a:t>Since </a:t>
            </a:r>
            <a:r>
              <a:rPr lang="en-US" sz="2800" dirty="0" smtClean="0">
                <a:solidFill>
                  <a:srgbClr val="000000"/>
                </a:solidFill>
                <a:latin typeface="Symbol"/>
                <a:sym typeface="Symbol"/>
              </a:rPr>
              <a:t></a:t>
            </a:r>
            <a:r>
              <a:rPr lang="en-US" sz="2800" baseline="-25000" dirty="0" err="1" smtClean="0">
                <a:solidFill>
                  <a:srgbClr val="000000"/>
                </a:solidFill>
                <a:latin typeface="Comic Sans MS"/>
                <a:sym typeface="Symbol"/>
              </a:rPr>
              <a:t>i,t</a:t>
            </a:r>
            <a:r>
              <a:rPr lang="en-US" sz="2800" dirty="0" smtClean="0">
                <a:solidFill>
                  <a:srgbClr val="000000"/>
                </a:solidFill>
                <a:latin typeface="Symbol"/>
                <a:sym typeface="Symbol"/>
              </a:rPr>
              <a:t> </a:t>
            </a:r>
            <a:r>
              <a:rPr lang="el-GR" sz="2800" dirty="0" smtClean="0">
                <a:solidFill>
                  <a:srgbClr val="0070C0"/>
                </a:solidFill>
                <a:latin typeface="cmmi10"/>
              </a:rPr>
              <a:t>β</a:t>
            </a:r>
            <a:r>
              <a:rPr lang="en-US" sz="2800" baseline="-25000" dirty="0" smtClean="0">
                <a:solidFill>
                  <a:srgbClr val="000000"/>
                </a:solidFill>
                <a:latin typeface="Comic Sans MS"/>
              </a:rPr>
              <a:t>it</a:t>
            </a:r>
            <a:r>
              <a:rPr lang="en-US" sz="2800" dirty="0" smtClean="0">
                <a:solidFill>
                  <a:srgbClr val="000000"/>
                </a:solidFill>
              </a:rPr>
              <a:t> = </a:t>
            </a:r>
            <a:r>
              <a:rPr lang="en-US" sz="2800" dirty="0" smtClean="0">
                <a:solidFill>
                  <a:srgbClr val="000000"/>
                </a:solidFill>
                <a:latin typeface="Symbol"/>
                <a:sym typeface="Symbol"/>
              </a:rPr>
              <a:t></a:t>
            </a:r>
            <a:r>
              <a:rPr lang="en-US" sz="2800" baseline="-25000" dirty="0" smtClean="0">
                <a:solidFill>
                  <a:srgbClr val="000000"/>
                </a:solidFill>
                <a:latin typeface="Comic Sans MS"/>
                <a:sym typeface="Symbol"/>
              </a:rPr>
              <a:t>j</a:t>
            </a:r>
            <a:r>
              <a:rPr lang="en-US" sz="2800" dirty="0" smtClean="0">
                <a:solidFill>
                  <a:srgbClr val="000000"/>
                </a:solidFill>
                <a:latin typeface="Symbol"/>
                <a:sym typeface="Symbol"/>
              </a:rPr>
              <a:t> </a:t>
            </a:r>
            <a:r>
              <a:rPr lang="el-GR" sz="2800" dirty="0" smtClean="0">
                <a:solidFill>
                  <a:srgbClr val="000000"/>
                </a:solidFill>
                <a:latin typeface="+mn-lt"/>
                <a:cs typeface="Times New Roman"/>
                <a:sym typeface="Symbol"/>
              </a:rPr>
              <a:t>α</a:t>
            </a:r>
            <a:r>
              <a:rPr lang="en-US" sz="2800" baseline="-25000" dirty="0" smtClean="0">
                <a:solidFill>
                  <a:srgbClr val="000000"/>
                </a:solidFill>
                <a:latin typeface="+mn-lt"/>
                <a:cs typeface="Times New Roman"/>
                <a:sym typeface="Symbol"/>
              </a:rPr>
              <a:t>j</a:t>
            </a:r>
            <a:r>
              <a:rPr lang="en-US" sz="2800" dirty="0" smtClean="0">
                <a:solidFill>
                  <a:srgbClr val="000000"/>
                </a:solidFill>
                <a:latin typeface="+mn-lt"/>
                <a:cs typeface="Times New Roman"/>
                <a:sym typeface="Symbol"/>
              </a:rPr>
              <a:t> the value of the dual is </a:t>
            </a:r>
            <a:r>
              <a:rPr lang="en-US" sz="2800" baseline="-25000" dirty="0" smtClean="0">
                <a:solidFill>
                  <a:srgbClr val="000000"/>
                </a:solidFill>
                <a:latin typeface="+mn-lt"/>
              </a:rPr>
              <a:t> </a:t>
            </a:r>
            <a:endParaRPr lang="en-US" sz="26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4724400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Hence, the flow time of our solution, </a:t>
            </a:r>
            <a:r>
              <a:rPr lang="en-US" sz="2800" dirty="0" smtClean="0">
                <a:latin typeface="Symbol"/>
                <a:sym typeface="Symbol"/>
              </a:rPr>
              <a:t></a:t>
            </a:r>
            <a:r>
              <a:rPr lang="en-US" sz="2800" baseline="-25000" dirty="0" smtClean="0">
                <a:sym typeface="Symbol"/>
              </a:rPr>
              <a:t>j</a:t>
            </a:r>
            <a:r>
              <a:rPr lang="en-US" sz="2800" dirty="0" smtClean="0"/>
              <a:t> </a:t>
            </a:r>
            <a:r>
              <a:rPr lang="el-GR" sz="2800" dirty="0" smtClean="0">
                <a:solidFill>
                  <a:srgbClr val="000000"/>
                </a:solidFill>
                <a:latin typeface="Times New Roman"/>
                <a:cs typeface="Times New Roman"/>
                <a:sym typeface="Symbol"/>
              </a:rPr>
              <a:t>α</a:t>
            </a:r>
            <a:r>
              <a:rPr lang="en-US" sz="2800" baseline="-25000" dirty="0" smtClean="0"/>
              <a:t>j</a:t>
            </a:r>
            <a:r>
              <a:rPr lang="en-US" sz="2800" dirty="0" smtClean="0"/>
              <a:t>, is at most (1+1/</a:t>
            </a:r>
            <a:r>
              <a:rPr lang="el-GR" sz="2800" dirty="0" smtClean="0">
                <a:latin typeface="Times New Roman"/>
                <a:cs typeface="Times New Roman"/>
              </a:rPr>
              <a:t>ε</a:t>
            </a:r>
            <a:r>
              <a:rPr lang="en-US" sz="2800" dirty="0" smtClean="0">
                <a:latin typeface="Times New Roman"/>
                <a:cs typeface="Times New Roman"/>
              </a:rPr>
              <a:t>) </a:t>
            </a:r>
            <a:r>
              <a:rPr lang="en-US" sz="2800" dirty="0" smtClean="0">
                <a:latin typeface="+mj-lt"/>
              </a:rPr>
              <a:t>times the optimum fractional flow time.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allAtOnce"/>
      <p:bldP spid="7" grpId="0"/>
      <p:bldP spid="10" grpId="0" build="allAtOnce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extend this analysis to the L</a:t>
            </a:r>
            <a:r>
              <a:rPr lang="en-US" baseline="-25000" dirty="0" smtClean="0"/>
              <a:t>p</a:t>
            </a:r>
            <a:r>
              <a:rPr lang="en-US" dirty="0" smtClean="0"/>
              <a:t>-norm of the flow time to get a similar result.</a:t>
            </a:r>
          </a:p>
          <a:p>
            <a:r>
              <a:rPr lang="en-US" dirty="0" smtClean="0"/>
              <a:t>Analysis also extends to the case of minimizing sum of flow time and energy on unrelated machines.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Open Problems</a:t>
            </a:r>
            <a:endParaRPr lang="en-IN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915400" cy="4678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Single Machine : </a:t>
            </a:r>
          </a:p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Constant factor approximation algorithm for weighted flow-time.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loglog</a:t>
            </a:r>
            <a:r>
              <a:rPr lang="en-US" dirty="0" smtClean="0"/>
              <a:t> n approx </a:t>
            </a:r>
            <a:r>
              <a:rPr lang="en-US" sz="2600" dirty="0" smtClean="0"/>
              <a:t>[</a:t>
            </a:r>
            <a:r>
              <a:rPr lang="en-US" sz="2600" dirty="0" err="1" smtClean="0"/>
              <a:t>Bansal</a:t>
            </a:r>
            <a:r>
              <a:rPr lang="en-US" sz="2600" dirty="0" smtClean="0"/>
              <a:t> </a:t>
            </a:r>
            <a:r>
              <a:rPr lang="en-US" sz="2600" dirty="0" err="1" smtClean="0"/>
              <a:t>Pruhs</a:t>
            </a:r>
            <a:r>
              <a:rPr lang="en-US" sz="2600" dirty="0" smtClean="0"/>
              <a:t> ’10]</a:t>
            </a:r>
          </a:p>
          <a:p>
            <a:pPr>
              <a:buNone/>
            </a:pPr>
            <a:r>
              <a:rPr lang="en-US" sz="2600" dirty="0" smtClean="0"/>
              <a:t>    </a:t>
            </a:r>
            <a:r>
              <a:rPr lang="en-US" sz="2800" dirty="0" smtClean="0"/>
              <a:t>2+</a:t>
            </a:r>
            <a:r>
              <a:rPr lang="el-GR" sz="2800" dirty="0" smtClean="0"/>
              <a:t>ε</a:t>
            </a:r>
            <a:r>
              <a:rPr lang="en-US" sz="2800" dirty="0" smtClean="0"/>
              <a:t> quasi polynomial time algorithm </a:t>
            </a:r>
            <a:r>
              <a:rPr lang="en-US" sz="2400" dirty="0" smtClean="0"/>
              <a:t>[</a:t>
            </a:r>
            <a:r>
              <a:rPr lang="en-US" sz="2400" dirty="0" err="1" smtClean="0"/>
              <a:t>Chekuri</a:t>
            </a:r>
            <a:r>
              <a:rPr lang="en-US" sz="2400" dirty="0" smtClean="0"/>
              <a:t> </a:t>
            </a:r>
            <a:r>
              <a:rPr lang="en-US" sz="2400" dirty="0" err="1" smtClean="0"/>
              <a:t>Khanna</a:t>
            </a:r>
            <a:r>
              <a:rPr lang="en-US" sz="2400" dirty="0" smtClean="0"/>
              <a:t> Zhu ‘01]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Open Problems</a:t>
            </a:r>
            <a:endParaRPr lang="en-IN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Parallel machines :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Constant factor approximation algorithm if we allow migration of a job from one machine to another. </a:t>
            </a:r>
          </a:p>
          <a:p>
            <a:pPr lvl="0">
              <a:buNone/>
            </a:pPr>
            <a:r>
              <a:rPr lang="en-US" dirty="0" smtClean="0"/>
              <a:t>The </a:t>
            </a:r>
            <a:r>
              <a:rPr lang="en-US" dirty="0" smtClean="0">
                <a:latin typeface="Symbol" pitchFamily="18" charset="2"/>
                <a:cs typeface="Arial" charset="0"/>
                <a:sym typeface="Symbol" pitchFamily="18" charset="2"/>
              </a:rPr>
              <a:t></a:t>
            </a:r>
            <a:r>
              <a:rPr lang="en-US" dirty="0" smtClean="0">
                <a:latin typeface="Arial" charset="0"/>
                <a:cs typeface="Arial" charset="0"/>
              </a:rPr>
              <a:t>(log</a:t>
            </a:r>
            <a:r>
              <a:rPr lang="en-US" baseline="30000" dirty="0" smtClean="0">
                <a:latin typeface="Arial" charset="0"/>
                <a:cs typeface="Arial" charset="0"/>
              </a:rPr>
              <a:t>1-</a:t>
            </a:r>
            <a:r>
              <a:rPr lang="el-GR" baseline="30000" dirty="0" smtClean="0">
                <a:latin typeface="Arial" charset="0"/>
                <a:cs typeface="Arial" charset="0"/>
              </a:rPr>
              <a:t>ε</a:t>
            </a:r>
            <a:r>
              <a:rPr lang="en-US" dirty="0" smtClean="0">
                <a:latin typeface="Arial" charset="0"/>
                <a:cs typeface="Arial" charset="0"/>
              </a:rPr>
              <a:t> P) hardness is for non-migratory schedules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Open Problems</a:t>
            </a:r>
            <a:endParaRPr lang="en-IN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Unrelated Machines :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poly-log approximation algorithm </a:t>
            </a:r>
          </a:p>
          <a:p>
            <a:pPr>
              <a:buNone/>
            </a:pPr>
            <a:r>
              <a:rPr lang="en-US" dirty="0" smtClean="0"/>
              <a:t>   (LP integrality gap ?)</a:t>
            </a:r>
          </a:p>
          <a:p>
            <a:pPr>
              <a:buNone/>
            </a:pPr>
            <a:r>
              <a:rPr lang="en-IN" dirty="0" smtClean="0"/>
              <a:t>O(k) approximation [Sitters 08] is known, where k is the number of different processing times.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667000"/>
            <a:ext cx="8686800" cy="792163"/>
          </a:xfrm>
        </p:spPr>
        <p:txBody>
          <a:bodyPr/>
          <a:lstStyle/>
          <a:p>
            <a:pPr>
              <a:buFontTx/>
              <a:buNone/>
            </a:pPr>
            <a:r>
              <a:rPr lang="en-US" sz="5400" b="1">
                <a:solidFill>
                  <a:srgbClr val="0033CC"/>
                </a:solidFill>
                <a:latin typeface="Cooper Black" pitchFamily="18" charset="0"/>
              </a:rPr>
              <a:t>Thank You</a:t>
            </a:r>
            <a:endParaRPr lang="en-IN" sz="5400" b="1">
              <a:solidFill>
                <a:srgbClr val="0033CC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Previous work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problem is well studied when the machines are identical. </a:t>
            </a:r>
          </a:p>
          <a:p>
            <a:pPr>
              <a:lnSpc>
                <a:spcPct val="90000"/>
              </a:lnSpc>
            </a:pPr>
            <a:r>
              <a:rPr lang="en-US" dirty="0"/>
              <a:t>For a single machine the Shortest-remaining-processing-time (SRPT) rule is optimum.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[</a:t>
            </a:r>
            <a:r>
              <a:rPr lang="en-US" dirty="0" err="1" smtClean="0"/>
              <a:t>Leonardi-Raz</a:t>
            </a:r>
            <a:r>
              <a:rPr lang="en-US" dirty="0" smtClean="0"/>
              <a:t> 97] argued </a:t>
            </a:r>
            <a:r>
              <a:rPr lang="en-US" dirty="0"/>
              <a:t>that for parallel machines SRPT is </a:t>
            </a:r>
            <a:r>
              <a:rPr lang="en-US" dirty="0">
                <a:latin typeface="Symbol" pitchFamily="18" charset="2"/>
                <a:sym typeface="Symbol" pitchFamily="18" charset="2"/>
              </a:rPr>
              <a:t>O</a:t>
            </a:r>
            <a:r>
              <a:rPr lang="en-US" dirty="0"/>
              <a:t>(min (log n/m, log P)) competitive, where P is max/min processing time. They also show a lower bound of </a:t>
            </a:r>
            <a:r>
              <a:rPr lang="en-US" dirty="0">
                <a:latin typeface="Symbol" pitchFamily="18" charset="2"/>
                <a:sym typeface="Symbol" pitchFamily="18" charset="2"/>
              </a:rPr>
              <a:t></a:t>
            </a:r>
            <a:r>
              <a:rPr lang="en-US" dirty="0"/>
              <a:t>(log P) on competitive ratio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Preemptive, unweighted Flow time</a:t>
            </a:r>
          </a:p>
        </p:txBody>
      </p:sp>
      <p:graphicFrame>
        <p:nvGraphicFramePr>
          <p:cNvPr id="264221" name="Group 29"/>
          <p:cNvGraphicFramePr>
            <a:graphicFrameLocks noGrp="1"/>
          </p:cNvGraphicFramePr>
          <p:nvPr>
            <p:ph idx="1"/>
          </p:nvPr>
        </p:nvGraphicFramePr>
        <p:xfrm>
          <a:off x="457200" y="1741488"/>
          <a:ext cx="8229600" cy="4980432"/>
        </p:xfrm>
        <a:graphic>
          <a:graphicData uri="http://schemas.openxmlformats.org/drawingml/2006/table">
            <a:tbl>
              <a:tblPr/>
              <a:tblGrid>
                <a:gridCol w="2438400"/>
                <a:gridCol w="2895600"/>
                <a:gridCol w="2895600"/>
              </a:tblGrid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D7"/>
                          </a:solidFill>
                          <a:effectLst/>
                          <a:latin typeface="Arial" charset="0"/>
                          <a:cs typeface="Arial" charset="0"/>
                        </a:rPr>
                        <a:t>Online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D7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D7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Parallel machines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O(log P),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  <a:sym typeface="Symbol" pitchFamily="18" charset="2"/>
                        </a:rPr>
                        <a:t>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(log P) [LR97]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  <a:sym typeface="Symbol" pitchFamily="18" charset="2"/>
                        </a:rPr>
                        <a:t>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(log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1-</a:t>
                      </a:r>
                      <a:r>
                        <a:rPr kumimoji="0" lang="el-GR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ε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P) [GK07]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2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D7"/>
                          </a:solidFill>
                          <a:effectLst/>
                          <a:latin typeface="Arial" charset="0"/>
                          <a:cs typeface="Arial" charset="0"/>
                        </a:rPr>
                        <a:t>Related machines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O(log P) [GK06]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D7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Subset parallel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Unbounded [GK07]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O(log P)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  <a:sym typeface="Symbol" pitchFamily="18" charset="2"/>
                        </a:rPr>
                        <a:t>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(log P/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loglogP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 [GK07]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D7"/>
                          </a:solidFill>
                          <a:effectLst/>
                          <a:latin typeface="Arial" charset="0"/>
                          <a:cs typeface="Arial" charset="0"/>
                        </a:rPr>
                        <a:t>Unrelated machines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O(k) [S09]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 smtClean="0">
                <a:solidFill>
                  <a:srgbClr val="0033CC"/>
                </a:solidFill>
              </a:rPr>
              <a:t>Fractional flow-time</a:t>
            </a:r>
            <a:endParaRPr lang="en-IN" dirty="0" smtClean="0">
              <a:solidFill>
                <a:srgbClr val="0033CC"/>
              </a:solidFill>
            </a:endParaRPr>
          </a:p>
        </p:txBody>
      </p:sp>
      <p:pic>
        <p:nvPicPr>
          <p:cNvPr id="3077" name="Picture 4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50400" y="3191375"/>
            <a:ext cx="46080" cy="46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09600" y="2971800"/>
            <a:ext cx="8100772" cy="2315136"/>
          </a:xfrm>
          <a:prstGeom prst="rect">
            <a:avLst/>
          </a:prstGeom>
          <a:noFill/>
        </p:spPr>
        <p:txBody>
          <a:bodyPr wrap="none" lIns="82945" tIns="41473" rIns="82945" bIns="41473">
            <a:spAutoFit/>
          </a:bodyPr>
          <a:lstStyle/>
          <a:p>
            <a:pPr>
              <a:defRPr/>
            </a:pPr>
            <a:r>
              <a:rPr lang="en-US" sz="2900" dirty="0" err="1">
                <a:latin typeface="Comic Sans MS"/>
              </a:rPr>
              <a:t>p</a:t>
            </a:r>
            <a:r>
              <a:rPr lang="en-US" sz="2900" baseline="-25000" dirty="0" err="1">
                <a:latin typeface="Comic Sans MS"/>
              </a:rPr>
              <a:t>j</a:t>
            </a:r>
            <a:r>
              <a:rPr lang="en-US" sz="2900" dirty="0">
                <a:latin typeface="Comic Sans MS"/>
              </a:rPr>
              <a:t>(t</a:t>
            </a:r>
            <a:r>
              <a:rPr lang="en-US" sz="2900" dirty="0">
                <a:latin typeface="+mj-lt"/>
              </a:rPr>
              <a:t>) = remaining </a:t>
            </a:r>
            <a:r>
              <a:rPr lang="en-US" sz="2900" dirty="0" smtClean="0">
                <a:latin typeface="+mj-lt"/>
              </a:rPr>
              <a:t>processing </a:t>
            </a:r>
            <a:r>
              <a:rPr lang="en-US" sz="2900" dirty="0">
                <a:latin typeface="+mj-lt"/>
              </a:rPr>
              <a:t>of job j at time t </a:t>
            </a:r>
          </a:p>
          <a:p>
            <a:pPr>
              <a:defRPr/>
            </a:pPr>
            <a:r>
              <a:rPr lang="en-US" sz="2900" dirty="0">
                <a:latin typeface="+mj-lt"/>
              </a:rPr>
              <a:t>        </a:t>
            </a:r>
          </a:p>
          <a:p>
            <a:pPr>
              <a:defRPr/>
            </a:pPr>
            <a:r>
              <a:rPr lang="en-US" sz="2900" dirty="0" smtClean="0">
                <a:latin typeface="+mj-lt"/>
              </a:rPr>
              <a:t> remaining fraction   at time t =</a:t>
            </a:r>
            <a:endParaRPr lang="en-US" sz="2900" dirty="0">
              <a:latin typeface="+mj-lt"/>
            </a:endParaRPr>
          </a:p>
          <a:p>
            <a:pPr>
              <a:defRPr/>
            </a:pPr>
            <a:endParaRPr lang="en-US" sz="2900" dirty="0">
              <a:latin typeface="+mj-lt"/>
            </a:endParaRPr>
          </a:p>
          <a:p>
            <a:pPr>
              <a:defRPr/>
            </a:pPr>
            <a:r>
              <a:rPr lang="en-US" sz="2900" dirty="0">
                <a:latin typeface="+mj-lt"/>
              </a:rPr>
              <a:t> </a:t>
            </a:r>
            <a:endParaRPr lang="en-IN" sz="2900" dirty="0">
              <a:latin typeface="cmmi10"/>
            </a:endParaRPr>
          </a:p>
        </p:txBody>
      </p:sp>
      <p:pic>
        <p:nvPicPr>
          <p:cNvPr id="3079" name="Picture 7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50400" y="3191375"/>
            <a:ext cx="46080" cy="46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724400" y="4191000"/>
          <a:ext cx="3838575" cy="1163637"/>
        </p:xfrm>
        <a:graphic>
          <a:graphicData uri="http://schemas.openxmlformats.org/presentationml/2006/ole">
            <p:oleObj spid="_x0000_s83970" name="Equation" r:id="rId8" imgW="1549080" imgH="4698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5800" y="5791200"/>
            <a:ext cx="6297393" cy="530032"/>
          </a:xfrm>
          <a:prstGeom prst="rect">
            <a:avLst/>
          </a:prstGeom>
          <a:noFill/>
        </p:spPr>
        <p:txBody>
          <a:bodyPr wrap="none" lIns="82945" tIns="41473" rIns="82945" bIns="41473">
            <a:spAutoFit/>
          </a:bodyPr>
          <a:lstStyle/>
          <a:p>
            <a:pPr>
              <a:defRPr/>
            </a:pPr>
            <a:r>
              <a:rPr lang="en-US" sz="2900" dirty="0">
                <a:solidFill>
                  <a:srgbClr val="0070C0"/>
                </a:solidFill>
                <a:latin typeface="+mj-lt"/>
              </a:rPr>
              <a:t>Fractional flow-time of j </a:t>
            </a:r>
            <a:r>
              <a:rPr lang="en-US" sz="2900" dirty="0"/>
              <a:t>= </a:t>
            </a:r>
            <a:r>
              <a:rPr lang="en-US" sz="2900" dirty="0">
                <a:latin typeface="Symbol"/>
                <a:sym typeface="Symbol"/>
              </a:rPr>
              <a:t></a:t>
            </a:r>
            <a:r>
              <a:rPr lang="en-US" sz="2900" baseline="-25000" dirty="0" err="1" smtClean="0">
                <a:latin typeface="+mn-lt"/>
                <a:sym typeface="Symbol"/>
              </a:rPr>
              <a:t>t</a:t>
            </a:r>
            <a:r>
              <a:rPr lang="en-US" sz="2900" baseline="-25000" dirty="0" err="1" smtClean="0">
                <a:latin typeface="cmsy10"/>
                <a:sym typeface="Symbol"/>
              </a:rPr>
              <a:t>≥</a:t>
            </a:r>
            <a:r>
              <a:rPr lang="en-US" sz="2900" baseline="-25000" dirty="0" err="1" smtClean="0">
                <a:latin typeface="Comic Sans MS"/>
                <a:sym typeface="Symbol"/>
              </a:rPr>
              <a:t>r</a:t>
            </a:r>
            <a:r>
              <a:rPr lang="en-US" sz="2900" baseline="-50000" dirty="0" err="1" smtClean="0">
                <a:latin typeface="Comic Sans MS"/>
                <a:sym typeface="Symbol"/>
              </a:rPr>
              <a:t>j</a:t>
            </a:r>
            <a:r>
              <a:rPr lang="en-US" sz="2900" dirty="0" smtClean="0">
                <a:latin typeface="+mn-lt"/>
                <a:sym typeface="Symbol"/>
              </a:rPr>
              <a:t> </a:t>
            </a:r>
            <a:r>
              <a:rPr lang="en-US" sz="2900" dirty="0" err="1">
                <a:latin typeface="Comic Sans MS"/>
              </a:rPr>
              <a:t>p</a:t>
            </a:r>
            <a:r>
              <a:rPr lang="en-US" sz="2900" baseline="-25000" dirty="0" err="1">
                <a:latin typeface="Comic Sans MS"/>
              </a:rPr>
              <a:t>j</a:t>
            </a:r>
            <a:r>
              <a:rPr lang="en-US" sz="2900" dirty="0">
                <a:latin typeface="Comic Sans MS"/>
              </a:rPr>
              <a:t>(t</a:t>
            </a:r>
            <a:r>
              <a:rPr lang="en-US" sz="2900" dirty="0" smtClean="0"/>
              <a:t>)/</a:t>
            </a:r>
            <a:r>
              <a:rPr lang="en-US" sz="2900" dirty="0" err="1" smtClean="0">
                <a:latin typeface="+mj-lt"/>
              </a:rPr>
              <a:t>p</a:t>
            </a:r>
            <a:r>
              <a:rPr lang="en-US" sz="2900" baseline="-25000" dirty="0" err="1" smtClean="0">
                <a:latin typeface="+mj-lt"/>
              </a:rPr>
              <a:t>j</a:t>
            </a:r>
            <a:endParaRPr lang="en-IN" sz="2900" baseline="-250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752600"/>
            <a:ext cx="41184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Recall,  flow-time of j =</a:t>
            </a:r>
            <a:endParaRPr lang="en-US" sz="2800" dirty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648200" y="1447800"/>
          <a:ext cx="685800" cy="1215736"/>
        </p:xfrm>
        <a:graphic>
          <a:graphicData uri="http://schemas.openxmlformats.org/presentationml/2006/ole">
            <p:oleObj spid="_x0000_s83971" name="Equation" r:id="rId9" imgW="279360" imgH="495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en-US" dirty="0" smtClean="0">
                <a:solidFill>
                  <a:srgbClr val="0033CC"/>
                </a:solidFill>
              </a:rPr>
              <a:t>Fractional flow-time</a:t>
            </a:r>
            <a:endParaRPr lang="en-IN" dirty="0" smtClean="0">
              <a:solidFill>
                <a:srgbClr val="0033CC"/>
              </a:solidFill>
            </a:endParaRPr>
          </a:p>
        </p:txBody>
      </p:sp>
      <p:pic>
        <p:nvPicPr>
          <p:cNvPr id="24579" name="Picture 4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50400" y="3191375"/>
            <a:ext cx="46080" cy="46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 bwMode="auto">
          <a:xfrm>
            <a:off x="1008000" y="3040160"/>
            <a:ext cx="666144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 bwMode="auto">
          <a:xfrm>
            <a:off x="1905000" y="2590800"/>
            <a:ext cx="518400" cy="453648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45" tIns="41473" rIns="82945" bIns="41473"/>
          <a:lstStyle/>
          <a:p>
            <a:pPr>
              <a:defRPr/>
            </a:pPr>
            <a:endParaRPr lang="en-IN"/>
          </a:p>
        </p:txBody>
      </p:sp>
      <p:sp>
        <p:nvSpPr>
          <p:cNvPr id="10" name="Rectangle 9"/>
          <p:cNvSpPr/>
          <p:nvPr/>
        </p:nvSpPr>
        <p:spPr bwMode="auto">
          <a:xfrm>
            <a:off x="3405600" y="2586512"/>
            <a:ext cx="518400" cy="453648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45" tIns="41473" rIns="82945" bIns="41473"/>
          <a:lstStyle/>
          <a:p>
            <a:pPr>
              <a:defRPr/>
            </a:pPr>
            <a:endParaRPr lang="en-IN"/>
          </a:p>
        </p:txBody>
      </p:sp>
      <p:sp>
        <p:nvSpPr>
          <p:cNvPr id="11" name="Rectangle 10"/>
          <p:cNvSpPr/>
          <p:nvPr/>
        </p:nvSpPr>
        <p:spPr bwMode="auto">
          <a:xfrm>
            <a:off x="5868000" y="2586512"/>
            <a:ext cx="518400" cy="453648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45" tIns="41473" rIns="82945" bIns="41473"/>
          <a:lstStyle/>
          <a:p>
            <a:pPr>
              <a:defRPr/>
            </a:pPr>
            <a:endParaRPr lang="en-IN"/>
          </a:p>
        </p:txBody>
      </p:sp>
      <p:sp>
        <p:nvSpPr>
          <p:cNvPr id="24584" name="TextBox 11"/>
          <p:cNvSpPr txBox="1">
            <a:spLocks noChangeArrowheads="1"/>
          </p:cNvSpPr>
          <p:nvPr/>
        </p:nvSpPr>
        <p:spPr bwMode="auto">
          <a:xfrm>
            <a:off x="1267201" y="3364194"/>
            <a:ext cx="29575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US" dirty="0"/>
              <a:t>1</a:t>
            </a:r>
            <a:endParaRPr lang="en-IN" dirty="0"/>
          </a:p>
        </p:txBody>
      </p:sp>
      <p:sp>
        <p:nvSpPr>
          <p:cNvPr id="24585" name="TextBox 12"/>
          <p:cNvSpPr txBox="1">
            <a:spLocks noChangeArrowheads="1"/>
          </p:cNvSpPr>
          <p:nvPr/>
        </p:nvSpPr>
        <p:spPr bwMode="auto">
          <a:xfrm>
            <a:off x="3340800" y="3364194"/>
            <a:ext cx="29575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US"/>
              <a:t>5</a:t>
            </a:r>
            <a:endParaRPr lang="en-IN"/>
          </a:p>
        </p:txBody>
      </p:sp>
      <p:sp>
        <p:nvSpPr>
          <p:cNvPr id="24586" name="TextBox 13"/>
          <p:cNvSpPr txBox="1">
            <a:spLocks noChangeArrowheads="1"/>
          </p:cNvSpPr>
          <p:nvPr/>
        </p:nvSpPr>
        <p:spPr bwMode="auto">
          <a:xfrm>
            <a:off x="5738401" y="3364194"/>
            <a:ext cx="42399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US"/>
              <a:t>12</a:t>
            </a:r>
            <a:endParaRPr lang="en-IN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89601" y="3882648"/>
            <a:ext cx="6795928" cy="1622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US" sz="2500" dirty="0">
                <a:latin typeface="+mj-lt"/>
              </a:rPr>
              <a:t>Fractional flow-time = </a:t>
            </a:r>
            <a:r>
              <a:rPr lang="en-US" sz="2500" dirty="0" smtClean="0">
                <a:latin typeface="+mj-lt"/>
              </a:rPr>
              <a:t>1*2 </a:t>
            </a:r>
            <a:r>
              <a:rPr lang="en-US" sz="2500" dirty="0">
                <a:latin typeface="+mj-lt"/>
              </a:rPr>
              <a:t>+ </a:t>
            </a:r>
            <a:r>
              <a:rPr lang="en-US" sz="2500" dirty="0" smtClean="0">
                <a:latin typeface="+mj-lt"/>
              </a:rPr>
              <a:t>2/3*3 </a:t>
            </a:r>
            <a:r>
              <a:rPr lang="en-US" sz="2500" dirty="0">
                <a:latin typeface="+mj-lt"/>
              </a:rPr>
              <a:t>+ 1/3*7  </a:t>
            </a:r>
          </a:p>
          <a:p>
            <a:endParaRPr lang="en-US" sz="2500" dirty="0">
              <a:latin typeface="+mj-lt"/>
            </a:endParaRPr>
          </a:p>
          <a:p>
            <a:r>
              <a:rPr lang="en-US" sz="2500" dirty="0">
                <a:latin typeface="+mj-lt"/>
              </a:rPr>
              <a:t>Fractional flow-time can be much smaller than </a:t>
            </a:r>
          </a:p>
          <a:p>
            <a:r>
              <a:rPr lang="en-US" sz="2500" dirty="0">
                <a:latin typeface="+mj-lt"/>
              </a:rPr>
              <a:t>          (integral) flow-time </a:t>
            </a:r>
          </a:p>
        </p:txBody>
      </p:sp>
      <p:pic>
        <p:nvPicPr>
          <p:cNvPr id="16" name="Picture 15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96800" y="6460518"/>
            <a:ext cx="46080" cy="46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Straight Connector 16"/>
          <p:cNvCxnSpPr/>
          <p:nvPr/>
        </p:nvCxnSpPr>
        <p:spPr bwMode="auto">
          <a:xfrm>
            <a:off x="619200" y="6280500"/>
            <a:ext cx="666144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 bwMode="auto">
          <a:xfrm>
            <a:off x="943200" y="5826852"/>
            <a:ext cx="518400" cy="453648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45" tIns="41473" rIns="82945" bIns="41473"/>
          <a:lstStyle/>
          <a:p>
            <a:pPr>
              <a:defRPr/>
            </a:pPr>
            <a:endParaRPr lang="en-IN"/>
          </a:p>
        </p:txBody>
      </p:sp>
      <p:sp>
        <p:nvSpPr>
          <p:cNvPr id="19" name="Rectangle 18"/>
          <p:cNvSpPr/>
          <p:nvPr/>
        </p:nvSpPr>
        <p:spPr bwMode="auto">
          <a:xfrm>
            <a:off x="1915200" y="5826852"/>
            <a:ext cx="1296000" cy="453648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45" tIns="41473" rIns="82945" bIns="41473"/>
          <a:lstStyle/>
          <a:p>
            <a:pPr>
              <a:defRPr/>
            </a:pPr>
            <a:endParaRPr lang="en-IN"/>
          </a:p>
        </p:txBody>
      </p:sp>
      <p:sp>
        <p:nvSpPr>
          <p:cNvPr id="20" name="Rectangle 19"/>
          <p:cNvSpPr/>
          <p:nvPr/>
        </p:nvSpPr>
        <p:spPr bwMode="auto">
          <a:xfrm>
            <a:off x="6710400" y="5826852"/>
            <a:ext cx="129600" cy="453648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45" tIns="41473" rIns="82945" bIns="41473"/>
          <a:lstStyle/>
          <a:p>
            <a:pPr>
              <a:defRPr/>
            </a:pPr>
            <a:endParaRPr lang="en-IN"/>
          </a:p>
        </p:txBody>
      </p:sp>
      <p:sp>
        <p:nvSpPr>
          <p:cNvPr id="21" name="TextBox 11"/>
          <p:cNvSpPr txBox="1">
            <a:spLocks noChangeArrowheads="1"/>
          </p:cNvSpPr>
          <p:nvPr/>
        </p:nvSpPr>
        <p:spPr bwMode="auto">
          <a:xfrm>
            <a:off x="1828800" y="3352800"/>
            <a:ext cx="29575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US" dirty="0" smtClean="0"/>
              <a:t>2</a:t>
            </a:r>
            <a:endParaRPr lang="en-IN" dirty="0"/>
          </a:p>
        </p:txBody>
      </p:sp>
      <p:sp>
        <p:nvSpPr>
          <p:cNvPr id="22" name="TextBox 11"/>
          <p:cNvSpPr txBox="1">
            <a:spLocks noChangeArrowheads="1"/>
          </p:cNvSpPr>
          <p:nvPr/>
        </p:nvSpPr>
        <p:spPr bwMode="auto">
          <a:xfrm>
            <a:off x="914400" y="3352800"/>
            <a:ext cx="295750" cy="360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r>
              <a:rPr lang="en-US" dirty="0" smtClean="0"/>
              <a:t>0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template"/>
  <p:tag name="SOURCE" val="TPT1  equation O(1/\epsilon^{O(1)})  template TPT1  env TPENV1  fore 0  back 16777215  eqnno 1"/>
  <p:tag name="FILENAME" val="TP_tmp"/>
  <p:tag name="ORIGWIDTH" val="2"/>
  <p:tag name="PICTUREFILESIZE" val="385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template"/>
  <p:tag name="SOURCE" val="TPT1  equation \frac{a}{b}  template TPT1  env TPENV1  fore 0  back 16777215  eqnno 2"/>
  <p:tag name="FILENAME" val="TP_tmp"/>
  <p:tag name="ORIGWIDTH" val="2"/>
  <p:tag name="PICTUREFILESIZE" val="125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template"/>
  <p:tag name="SOURCE" val="TPT1  equation O(1/\epsilon^{O(1)})  template TPT1  env TPENV1  fore 0  back 16777215  eqnno 1"/>
  <p:tag name="FILENAME" val="TP_tmp"/>
  <p:tag name="ORIGWIDTH" val="2"/>
  <p:tag name="PICTUREFILESIZE" val="385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template"/>
  <p:tag name="SOURCE" val="TPT1  equation O(1/\epsilon^{O(1)})  template TPT1  env TPENV1  fore 0  back 16777215  eqnno 1"/>
  <p:tag name="FILENAME" val="TP_tmp"/>
  <p:tag name="ORIGWIDTH" val="2"/>
  <p:tag name="PICTUREFILESIZE" val="385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template"/>
  <p:tag name="SOURCE" val="TPT1  equation O(1/\epsilon^{O(1)})  template TPT1  env TPENV1  fore 0  back 16777215  eqnno 1"/>
  <p:tag name="FILENAME" val="TP_tmp"/>
  <p:tag name="ORIGWIDTH" val="2"/>
  <p:tag name="PICTUREFILESIZE" val="3852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</TotalTime>
  <Words>2337</Words>
  <Application>Microsoft Office PowerPoint</Application>
  <PresentationFormat>On-screen Show (4:3)</PresentationFormat>
  <Paragraphs>498</Paragraphs>
  <Slides>58</Slides>
  <Notes>39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58</vt:i4>
      </vt:variant>
    </vt:vector>
  </HeadingPairs>
  <TitlesOfParts>
    <vt:vector size="61" baseType="lpstr">
      <vt:lpstr>Default Design</vt:lpstr>
      <vt:lpstr>OpenOffice.org</vt:lpstr>
      <vt:lpstr>Equation</vt:lpstr>
      <vt:lpstr>Minimizing Average Flow-Time </vt:lpstr>
      <vt:lpstr>Problem Definition </vt:lpstr>
      <vt:lpstr>Problem Definition </vt:lpstr>
      <vt:lpstr>Problem Definition </vt:lpstr>
      <vt:lpstr>Special Cases</vt:lpstr>
      <vt:lpstr>Previous work</vt:lpstr>
      <vt:lpstr>Preemptive, unweighted Flow time</vt:lpstr>
      <vt:lpstr>Fractional flow-time</vt:lpstr>
      <vt:lpstr>Fractional flow-time</vt:lpstr>
      <vt:lpstr>Integer Program</vt:lpstr>
      <vt:lpstr>LP Relaxation</vt:lpstr>
      <vt:lpstr>Fractional flow-time</vt:lpstr>
      <vt:lpstr>LP Relaxation</vt:lpstr>
      <vt:lpstr>Class of a job</vt:lpstr>
      <vt:lpstr>Modified Linear Program </vt:lpstr>
      <vt:lpstr>Modified LP</vt:lpstr>
      <vt:lpstr>From fractional to integral</vt:lpstr>
      <vt:lpstr>Rounding the LP solution</vt:lpstr>
      <vt:lpstr>Rounding the LP solution (contd.)</vt:lpstr>
      <vt:lpstr>Preemptive, unweighted Flow time</vt:lpstr>
      <vt:lpstr>Assignment as flow</vt:lpstr>
      <vt:lpstr>Unsplittable Flow Problem</vt:lpstr>
      <vt:lpstr>Unsplittable Flow Problem</vt:lpstr>
      <vt:lpstr>Back to scheduling...</vt:lpstr>
      <vt:lpstr>Back to scheduling...</vt:lpstr>
      <vt:lpstr>Building the Schedule</vt:lpstr>
      <vt:lpstr>Increase in Flow-time</vt:lpstr>
      <vt:lpstr>Finally...</vt:lpstr>
      <vt:lpstr>Preemptive, unweighted Flow time</vt:lpstr>
      <vt:lpstr>Integrality Gap for our LP(identical m/c)</vt:lpstr>
      <vt:lpstr>Integrality Gap for our LP(identical m/c)</vt:lpstr>
      <vt:lpstr>Integrality Gap for our LP(identical m/c)</vt:lpstr>
      <vt:lpstr>Integrality gap</vt:lpstr>
      <vt:lpstr>Hardness results</vt:lpstr>
      <vt:lpstr>Preemptive, unweighted Flow time</vt:lpstr>
      <vt:lpstr>A bad example</vt:lpstr>
      <vt:lpstr>Other Models</vt:lpstr>
      <vt:lpstr>Resource  Augmentation</vt:lpstr>
      <vt:lpstr>Our Algorithm</vt:lpstr>
      <vt:lpstr>The dispatch policy</vt:lpstr>
      <vt:lpstr>Our Algorithm</vt:lpstr>
      <vt:lpstr>Analyzing our algorithm</vt:lpstr>
      <vt:lpstr>Dual LP</vt:lpstr>
      <vt:lpstr>Dual LP</vt:lpstr>
      <vt:lpstr>Setting the Dual Values</vt:lpstr>
      <vt:lpstr>Setting the Dual Values</vt:lpstr>
      <vt:lpstr>Dual Feasibility</vt:lpstr>
      <vt:lpstr>Dual Feasibility</vt:lpstr>
      <vt:lpstr>Dual Feasibility </vt:lpstr>
      <vt:lpstr>Dual Feasibility</vt:lpstr>
      <vt:lpstr>Dual Feasibility</vt:lpstr>
      <vt:lpstr>Incorporating machine speed-up</vt:lpstr>
      <vt:lpstr>Dual Objective Value</vt:lpstr>
      <vt:lpstr>Extensions</vt:lpstr>
      <vt:lpstr>Open Problems</vt:lpstr>
      <vt:lpstr>Open Problems</vt:lpstr>
      <vt:lpstr>Open Problems</vt:lpstr>
      <vt:lpstr>Slide 58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naveen</dc:creator>
  <cp:lastModifiedBy>Your User Name</cp:lastModifiedBy>
  <cp:revision>29</cp:revision>
  <cp:lastPrinted>1601-01-01T00:00:00Z</cp:lastPrinted>
  <dcterms:created xsi:type="dcterms:W3CDTF">2009-08-26T07:36:23Z</dcterms:created>
  <dcterms:modified xsi:type="dcterms:W3CDTF">2011-06-16T17:56:00Z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