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9" r:id="rId3"/>
    <p:sldId id="288" r:id="rId4"/>
    <p:sldId id="280" r:id="rId5"/>
    <p:sldId id="357" r:id="rId6"/>
    <p:sldId id="377" r:id="rId7"/>
    <p:sldId id="386" r:id="rId8"/>
    <p:sldId id="297" r:id="rId9"/>
    <p:sldId id="299" r:id="rId10"/>
    <p:sldId id="392" r:id="rId11"/>
    <p:sldId id="367" r:id="rId12"/>
    <p:sldId id="304" r:id="rId13"/>
    <p:sldId id="305" r:id="rId14"/>
    <p:sldId id="395" r:id="rId15"/>
    <p:sldId id="396" r:id="rId16"/>
    <p:sldId id="391" r:id="rId17"/>
    <p:sldId id="358" r:id="rId18"/>
    <p:sldId id="394" r:id="rId19"/>
    <p:sldId id="277" r:id="rId20"/>
    <p:sldId id="3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2"/>
    <p:restoredTop sz="78984"/>
  </p:normalViewPr>
  <p:slideViewPr>
    <p:cSldViewPr snapToGrid="0" snapToObjects="1">
      <p:cViewPr varScale="1">
        <p:scale>
          <a:sx n="58" d="100"/>
          <a:sy n="58" d="100"/>
        </p:scale>
        <p:origin x="216" y="10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28C7-F51E-A84D-BFC7-7804287999C8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F56B-AFA2-B949-A8B1-252EF25CA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7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C88D3-2F9D-9A4D-A2CD-DC51E6132A30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036E8-6A70-5742-9E51-BEBE5E9E7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5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8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8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2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9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7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3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36E8-6A70-5742-9E51-BEBE5E9E7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/>
              <a:t>8/24/18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4748F3B0-5290-A241-88FF-F03DD1126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05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16734"/>
            <a:ext cx="3703320" cy="4919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16736"/>
            <a:ext cx="3703320" cy="4919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16736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053018"/>
            <a:ext cx="3703320" cy="3816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16736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053018"/>
            <a:ext cx="3703320" cy="3816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SIGCOMM 2018 Afternoon Workshop on Self-Driving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8/24/18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SIGCOMM 2018 Afternoon Workshop on Self-Driving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40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16966"/>
            <a:ext cx="7543801" cy="4922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946" y="6449759"/>
            <a:ext cx="1239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8/24/18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9706" y="6459785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48F3B0-5290-A241-88FF-F03DD112658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59" y="1127185"/>
            <a:ext cx="7547410" cy="105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80" y="6110799"/>
            <a:ext cx="541066" cy="6894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1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1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845" y="1272458"/>
            <a:ext cx="7543800" cy="2116484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Catching </a:t>
            </a:r>
            <a:r>
              <a:rPr lang="en-US" altLang="zh-Hans" sz="4400" b="1" dirty="0"/>
              <a:t>t</a:t>
            </a:r>
            <a:r>
              <a:rPr lang="en-US" sz="4400" b="1" dirty="0"/>
              <a:t>he Microburst Culprits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with</a:t>
            </a:r>
            <a:r>
              <a:rPr lang="zh-Hans" altLang="en-US" sz="4400" b="1" dirty="0"/>
              <a:t> </a:t>
            </a:r>
            <a:r>
              <a:rPr lang="en-US" altLang="zh-Hans" sz="4400" b="1" dirty="0"/>
              <a:t>Snappy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923" y="3519451"/>
            <a:ext cx="7543800" cy="1143000"/>
          </a:xfrm>
        </p:spPr>
        <p:txBody>
          <a:bodyPr/>
          <a:lstStyle/>
          <a:p>
            <a:pPr algn="ctr"/>
            <a:r>
              <a:rPr lang="en-US" b="0" u="sng" cap="none" spc="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Xiaoqi</a:t>
            </a:r>
            <a:r>
              <a:rPr lang="en-US" b="0" u="sng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Chen</a:t>
            </a:r>
            <a:r>
              <a:rPr lang="en-U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, </a:t>
            </a:r>
            <a:r>
              <a:rPr lang="en-US" b="0" cap="none" spc="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Shir</a:t>
            </a:r>
            <a:r>
              <a:rPr lang="en-U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Landau </a:t>
            </a:r>
            <a:r>
              <a:rPr lang="en-US" b="0" cap="none" spc="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Feibish</a:t>
            </a:r>
            <a:r>
              <a:rPr lang="en-US" altLang="zh-Han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,</a:t>
            </a:r>
            <a:r>
              <a:rPr lang="zh-Hans" altLang="en-U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</a:t>
            </a:r>
            <a:r>
              <a:rPr lang="en-US" b="0" cap="none" spc="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Yaron</a:t>
            </a:r>
            <a:r>
              <a:rPr lang="en-U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</a:t>
            </a:r>
            <a:r>
              <a:rPr lang="en-US" b="0" cap="none" spc="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Koral</a:t>
            </a:r>
            <a:r>
              <a:rPr lang="en-U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, Ori </a:t>
            </a:r>
            <a:r>
              <a:rPr lang="en-US" b="0" cap="none" spc="0" dirty="0" err="1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Rottenstreich</a:t>
            </a:r>
            <a:r>
              <a:rPr lang="en-US" b="0" cap="none" spc="0" dirty="0">
                <a:latin typeface="Lucida Grande" panose="020B0600040502020204" pitchFamily="34" charset="0"/>
                <a:ea typeface="Al Bayan Plain" charset="-78"/>
                <a:cs typeface="Lucida Grande" panose="020B0600040502020204" pitchFamily="34" charset="0"/>
              </a:rPr>
              <a:t> and Jennifer Rexford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35580" y="5648742"/>
            <a:ext cx="1918560" cy="521716"/>
            <a:chOff x="3614146" y="5385282"/>
            <a:chExt cx="1918560" cy="5217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3034" y="5467832"/>
              <a:ext cx="1439672" cy="35661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4146" y="5385282"/>
              <a:ext cx="409448" cy="52171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201" y="5554910"/>
            <a:ext cx="1656056" cy="70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80" y="5554910"/>
            <a:ext cx="1544767" cy="709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286DA-32EC-EB47-B278-70CF48D0B72B}"/>
              </a:ext>
            </a:extLst>
          </p:cNvPr>
          <p:cNvSpPr txBox="1"/>
          <p:nvPr/>
        </p:nvSpPr>
        <p:spPr>
          <a:xfrm>
            <a:off x="3086038" y="4543120"/>
            <a:ext cx="3039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dirty="0"/>
              <a:t>SIGCOMM</a:t>
            </a:r>
            <a:r>
              <a:rPr lang="zh-Hans" altLang="en-US" dirty="0"/>
              <a:t> </a:t>
            </a:r>
            <a:r>
              <a:rPr lang="en-US" altLang="zh-Hans" dirty="0" err="1"/>
              <a:t>SelfDN</a:t>
            </a:r>
            <a:r>
              <a:rPr lang="zh-Hans" altLang="en-US" dirty="0"/>
              <a:t> </a:t>
            </a:r>
            <a:r>
              <a:rPr lang="en-US" altLang="zh-Hans" dirty="0"/>
              <a:t>Workshop</a:t>
            </a:r>
          </a:p>
          <a:p>
            <a:pPr algn="ctr"/>
            <a:r>
              <a:rPr lang="en-US" altLang="zh-Hans" dirty="0"/>
              <a:t>August</a:t>
            </a:r>
            <a:r>
              <a:rPr lang="zh-Hans" altLang="en-US" dirty="0"/>
              <a:t> </a:t>
            </a:r>
            <a:r>
              <a:rPr lang="en-US" altLang="zh-Hans" dirty="0"/>
              <a:t>24</a:t>
            </a:r>
            <a:r>
              <a:rPr lang="en-US" altLang="zh-Hans" baseline="30000" dirty="0"/>
              <a:t>th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altLang="zh-Hans" dirty="0"/>
              <a:t>2018</a:t>
            </a:r>
          </a:p>
          <a:p>
            <a:pPr algn="ctr"/>
            <a:r>
              <a:rPr lang="en-US" altLang="zh-Hans" dirty="0"/>
              <a:t>Budapest,</a:t>
            </a:r>
            <a:r>
              <a:rPr lang="zh-Hans" altLang="en-US" dirty="0"/>
              <a:t> </a:t>
            </a:r>
            <a:r>
              <a:rPr lang="en-US" altLang="zh-Hans" dirty="0"/>
              <a:t>Hungary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082F02-1411-7B4D-914C-96E7455B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FC93E8-1EDE-6D41-B64C-798A27F0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995E76E-F956-674E-BB3F-605926F2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79F-4D7C-FA45-88EC-A36BA225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Solution:</a:t>
            </a:r>
            <a:r>
              <a:rPr lang="zh-Hans" altLang="en-US" dirty="0"/>
              <a:t> </a:t>
            </a:r>
            <a:r>
              <a:rPr lang="en-US" altLang="zh-Hans" dirty="0"/>
              <a:t>snapshots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DB63078-ED0E-334E-B367-8C581CFB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16965"/>
            <a:ext cx="7543801" cy="1472957"/>
          </a:xfrm>
        </p:spPr>
        <p:txBody>
          <a:bodyPr>
            <a:normAutofit/>
          </a:bodyPr>
          <a:lstStyle/>
          <a:p>
            <a:r>
              <a:rPr lang="en-US" altLang="zh-Hans" dirty="0"/>
              <a:t>Snappy</a:t>
            </a:r>
            <a:r>
              <a:rPr lang="zh-Hans" altLang="en-US" dirty="0"/>
              <a:t> </a:t>
            </a:r>
            <a:r>
              <a:rPr lang="en-US" altLang="zh-Hans" dirty="0"/>
              <a:t>maintains</a:t>
            </a:r>
            <a:r>
              <a:rPr lang="zh-Hans" altLang="en-US" dirty="0"/>
              <a:t> </a:t>
            </a:r>
            <a:r>
              <a:rPr lang="en-US" altLang="zh-Hans" dirty="0"/>
              <a:t>snapshots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short</a:t>
            </a:r>
            <a:r>
              <a:rPr lang="zh-Hans" altLang="en-US" dirty="0"/>
              <a:t> </a:t>
            </a:r>
            <a:r>
              <a:rPr lang="en-US" altLang="zh-Hans" dirty="0"/>
              <a:t>periods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incoming</a:t>
            </a:r>
            <a:r>
              <a:rPr lang="zh-Hans" altLang="en-US" dirty="0"/>
              <a:t> </a:t>
            </a:r>
            <a:r>
              <a:rPr lang="en-US" altLang="zh-Hans" dirty="0"/>
              <a:t>traffic.</a:t>
            </a:r>
            <a:r>
              <a:rPr lang="zh-Hans" altLang="en-US" dirty="0"/>
              <a:t> </a:t>
            </a:r>
            <a:br>
              <a:rPr lang="en-US" altLang="zh-Hans" dirty="0"/>
            </a:br>
            <a:r>
              <a:rPr lang="en-US" altLang="zh-Hans" dirty="0"/>
              <a:t>We</a:t>
            </a:r>
            <a:r>
              <a:rPr lang="zh-Hans" altLang="en-US" dirty="0"/>
              <a:t> </a:t>
            </a:r>
            <a:r>
              <a:rPr lang="en-US" altLang="zh-Hans" dirty="0"/>
              <a:t>then</a:t>
            </a:r>
            <a:r>
              <a:rPr lang="zh-Hans" altLang="en-US" dirty="0"/>
              <a:t> </a:t>
            </a:r>
            <a:r>
              <a:rPr lang="en-US" altLang="zh-Hans" dirty="0"/>
              <a:t>combine</a:t>
            </a:r>
            <a:r>
              <a:rPr lang="zh-Hans" altLang="en-US" dirty="0"/>
              <a:t> </a:t>
            </a:r>
            <a:r>
              <a:rPr lang="en-US" altLang="zh-Hans" dirty="0"/>
              <a:t>snapshots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estimate</a:t>
            </a:r>
            <a:r>
              <a:rPr lang="zh-Hans" altLang="en-US" dirty="0"/>
              <a:t> </a:t>
            </a:r>
            <a:r>
              <a:rPr lang="en-US" altLang="zh-Hans" dirty="0"/>
              <a:t>entire</a:t>
            </a:r>
            <a:r>
              <a:rPr lang="zh-Hans" altLang="en-US" dirty="0"/>
              <a:t> </a:t>
            </a:r>
            <a:r>
              <a:rPr lang="en-US" altLang="zh-Hans" dirty="0"/>
              <a:t>queue’s</a:t>
            </a:r>
            <a:r>
              <a:rPr lang="zh-Hans" altLang="en-US" dirty="0"/>
              <a:t> </a:t>
            </a:r>
            <a:r>
              <a:rPr lang="en-US" altLang="zh-Hans" dirty="0"/>
              <a:t>content.</a:t>
            </a:r>
          </a:p>
          <a:p>
            <a:r>
              <a:rPr lang="en-US" altLang="zh-Hans" dirty="0"/>
              <a:t>Observation</a:t>
            </a:r>
            <a:r>
              <a:rPr lang="zh-Hans" altLang="en-US" dirty="0"/>
              <a:t> </a:t>
            </a:r>
            <a:r>
              <a:rPr lang="en-US" altLang="zh-Hans" dirty="0"/>
              <a:t>1:</a:t>
            </a:r>
            <a:r>
              <a:rPr lang="zh-Hans" altLang="en-US" dirty="0"/>
              <a:t> </a:t>
            </a:r>
            <a:r>
              <a:rPr lang="en-US" altLang="zh-Hans" dirty="0"/>
              <a:t>when</a:t>
            </a:r>
            <a:r>
              <a:rPr lang="zh-Hans" altLang="en-US" dirty="0"/>
              <a:t> </a:t>
            </a:r>
            <a:r>
              <a:rPr lang="en-US" altLang="zh-Hans" dirty="0"/>
              <a:t>queue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long,</a:t>
            </a:r>
            <a:r>
              <a:rPr lang="zh-Hans" altLang="en-US" dirty="0"/>
              <a:t> </a:t>
            </a:r>
            <a:r>
              <a:rPr lang="en-US" altLang="zh-Hans" dirty="0"/>
              <a:t>low</a:t>
            </a:r>
            <a:r>
              <a:rPr lang="zh-Hans" altLang="en-US" dirty="0"/>
              <a:t> </a:t>
            </a:r>
            <a:r>
              <a:rPr lang="en-US" altLang="zh-Hans" dirty="0"/>
              <a:t>relative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br>
              <a:rPr lang="en-US" altLang="zh-Hans" dirty="0"/>
            </a:br>
            <a:r>
              <a:rPr lang="en-US" altLang="zh-Hans" dirty="0"/>
              <a:t>Observation</a:t>
            </a:r>
            <a:r>
              <a:rPr lang="zh-Hans" altLang="en-US" dirty="0"/>
              <a:t> </a:t>
            </a:r>
            <a:r>
              <a:rPr lang="en-US" altLang="zh-Hans" dirty="0"/>
              <a:t>2:</a:t>
            </a:r>
            <a:r>
              <a:rPr lang="zh-Hans" altLang="en-US" dirty="0"/>
              <a:t> </a:t>
            </a:r>
            <a:r>
              <a:rPr lang="en-US" altLang="zh-Hans" dirty="0"/>
              <a:t>we</a:t>
            </a:r>
            <a:r>
              <a:rPr lang="zh-Hans" altLang="en-US" dirty="0"/>
              <a:t> </a:t>
            </a:r>
            <a:r>
              <a:rPr lang="en-US" altLang="zh-Hans" dirty="0"/>
              <a:t>care</a:t>
            </a:r>
            <a:r>
              <a:rPr lang="zh-Hans" altLang="en-US" dirty="0"/>
              <a:t> </a:t>
            </a:r>
            <a:r>
              <a:rPr lang="en-US" altLang="zh-Hans" dirty="0"/>
              <a:t>about</a:t>
            </a:r>
            <a:r>
              <a:rPr lang="zh-Hans" altLang="en-US" dirty="0"/>
              <a:t> </a:t>
            </a:r>
            <a:r>
              <a:rPr lang="en-US" altLang="zh-Hans" dirty="0"/>
              <a:t>heavy</a:t>
            </a:r>
            <a:r>
              <a:rPr lang="zh-Hans" altLang="en-US" dirty="0"/>
              <a:t> </a:t>
            </a:r>
            <a:r>
              <a:rPr lang="en-US" altLang="zh-Hans" dirty="0"/>
              <a:t>flows,</a:t>
            </a:r>
            <a:r>
              <a:rPr lang="zh-Hans" altLang="en-US" dirty="0"/>
              <a:t> </a:t>
            </a:r>
            <a:r>
              <a:rPr lang="en-US" altLang="zh-Hans" dirty="0"/>
              <a:t>not</a:t>
            </a:r>
            <a:r>
              <a:rPr lang="zh-Hans" altLang="en-US" dirty="0"/>
              <a:t> </a:t>
            </a:r>
            <a:r>
              <a:rPr lang="en-US" altLang="zh-Hans" dirty="0"/>
              <a:t>everyone</a:t>
            </a:r>
            <a:endParaRPr lang="en-US" dirty="0"/>
          </a:p>
          <a:p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9C3C6B-5D66-1B4B-BF3B-471277C591D5}"/>
              </a:ext>
            </a:extLst>
          </p:cNvPr>
          <p:cNvSpPr/>
          <p:nvPr/>
        </p:nvSpPr>
        <p:spPr>
          <a:xfrm>
            <a:off x="1204987" y="3532333"/>
            <a:ext cx="520996" cy="5209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885A06-C758-6A41-A78C-16773F7E481E}"/>
              </a:ext>
            </a:extLst>
          </p:cNvPr>
          <p:cNvGrpSpPr/>
          <p:nvPr/>
        </p:nvGrpSpPr>
        <p:grpSpPr>
          <a:xfrm>
            <a:off x="1874316" y="3437127"/>
            <a:ext cx="6142382" cy="708991"/>
            <a:chOff x="2802835" y="2941983"/>
            <a:chExt cx="6142382" cy="70899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F0A98B-76AC-B544-9A49-07E8A44F51C6}"/>
                </a:ext>
              </a:extLst>
            </p:cNvPr>
            <p:cNvCxnSpPr/>
            <p:nvPr/>
          </p:nvCxnSpPr>
          <p:spPr>
            <a:xfrm>
              <a:off x="2802835" y="2941983"/>
              <a:ext cx="614238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C831F53-842E-9444-98AE-C7D81AEC8492}"/>
                </a:ext>
              </a:extLst>
            </p:cNvPr>
            <p:cNvCxnSpPr/>
            <p:nvPr/>
          </p:nvCxnSpPr>
          <p:spPr>
            <a:xfrm>
              <a:off x="2802835" y="3650974"/>
              <a:ext cx="614238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DF81E3D-B383-B841-B1EE-6C1CB52A5FC0}"/>
                </a:ext>
              </a:extLst>
            </p:cNvPr>
            <p:cNvCxnSpPr>
              <a:cxnSpLocks/>
            </p:cNvCxnSpPr>
            <p:nvPr/>
          </p:nvCxnSpPr>
          <p:spPr>
            <a:xfrm>
              <a:off x="8945217" y="2941983"/>
              <a:ext cx="0" cy="70899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E38D8B8-8D2F-8A4F-ADD8-FF371C320365}"/>
              </a:ext>
            </a:extLst>
          </p:cNvPr>
          <p:cNvSpPr/>
          <p:nvPr/>
        </p:nvSpPr>
        <p:spPr>
          <a:xfrm>
            <a:off x="1206495" y="3545851"/>
            <a:ext cx="520996" cy="520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F5E8021-B182-1B4A-A976-BF50D9DCC07E}"/>
              </a:ext>
            </a:extLst>
          </p:cNvPr>
          <p:cNvSpPr/>
          <p:nvPr/>
        </p:nvSpPr>
        <p:spPr>
          <a:xfrm>
            <a:off x="1204987" y="3556520"/>
            <a:ext cx="520996" cy="5209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F7BFF6-A27C-2F49-8601-77D2E73451E9}"/>
              </a:ext>
            </a:extLst>
          </p:cNvPr>
          <p:cNvGrpSpPr/>
          <p:nvPr/>
        </p:nvGrpSpPr>
        <p:grpSpPr>
          <a:xfrm>
            <a:off x="3508801" y="3531124"/>
            <a:ext cx="3764158" cy="520996"/>
            <a:chOff x="5330455" y="4354691"/>
            <a:chExt cx="3764158" cy="52099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5F6642-5FB6-A843-9965-C1E17671B34A}"/>
                </a:ext>
              </a:extLst>
            </p:cNvPr>
            <p:cNvSpPr/>
            <p:nvPr/>
          </p:nvSpPr>
          <p:spPr>
            <a:xfrm>
              <a:off x="5330455" y="4354691"/>
              <a:ext cx="520996" cy="5209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E5236A-5F1F-304B-9E27-D05AF9B2E898}"/>
                </a:ext>
              </a:extLst>
            </p:cNvPr>
            <p:cNvSpPr/>
            <p:nvPr/>
          </p:nvSpPr>
          <p:spPr>
            <a:xfrm>
              <a:off x="5980351" y="4354691"/>
              <a:ext cx="520996" cy="5209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E8880B5-970F-EC42-953F-E724A9768960}"/>
                </a:ext>
              </a:extLst>
            </p:cNvPr>
            <p:cNvSpPr/>
            <p:nvPr/>
          </p:nvSpPr>
          <p:spPr>
            <a:xfrm>
              <a:off x="6630247" y="4354691"/>
              <a:ext cx="520996" cy="5209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A4D29CD-D9A5-E441-B419-149120865048}"/>
                </a:ext>
              </a:extLst>
            </p:cNvPr>
            <p:cNvSpPr/>
            <p:nvPr/>
          </p:nvSpPr>
          <p:spPr>
            <a:xfrm>
              <a:off x="7280143" y="4354691"/>
              <a:ext cx="520996" cy="5209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F458178-C883-6541-9BC1-C39087199F14}"/>
                </a:ext>
              </a:extLst>
            </p:cNvPr>
            <p:cNvSpPr/>
            <p:nvPr/>
          </p:nvSpPr>
          <p:spPr>
            <a:xfrm>
              <a:off x="8573617" y="4354691"/>
              <a:ext cx="520996" cy="5209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9440E8D-DD93-3546-9748-3C74850E9F4D}"/>
                </a:ext>
              </a:extLst>
            </p:cNvPr>
            <p:cNvSpPr/>
            <p:nvPr/>
          </p:nvSpPr>
          <p:spPr>
            <a:xfrm>
              <a:off x="7926880" y="4354691"/>
              <a:ext cx="520996" cy="52099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953577-1F45-9140-9DB6-803A328E7580}"/>
              </a:ext>
            </a:extLst>
          </p:cNvPr>
          <p:cNvCxnSpPr/>
          <p:nvPr/>
        </p:nvCxnSpPr>
        <p:spPr>
          <a:xfrm>
            <a:off x="3409565" y="3206446"/>
            <a:ext cx="0" cy="114521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A7672D0-049F-FC41-BEE4-2E46C0F38389}"/>
              </a:ext>
            </a:extLst>
          </p:cNvPr>
          <p:cNvSpPr/>
          <p:nvPr/>
        </p:nvSpPr>
        <p:spPr>
          <a:xfrm>
            <a:off x="1199961" y="3562338"/>
            <a:ext cx="520996" cy="5209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C9CA3C1D-C3D4-474D-81ED-592BF968CA9D}"/>
              </a:ext>
            </a:extLst>
          </p:cNvPr>
          <p:cNvSpPr/>
          <p:nvPr/>
        </p:nvSpPr>
        <p:spPr>
          <a:xfrm rot="16200000">
            <a:off x="5302707" y="537477"/>
            <a:ext cx="264733" cy="51760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31E473-104A-6943-8696-78960EE0F65F}"/>
              </a:ext>
            </a:extLst>
          </p:cNvPr>
          <p:cNvSpPr txBox="1"/>
          <p:nvPr/>
        </p:nvSpPr>
        <p:spPr>
          <a:xfrm>
            <a:off x="5260629" y="2498361"/>
            <a:ext cx="26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3200" dirty="0"/>
              <a:t>?</a:t>
            </a:r>
            <a:endParaRPr lang="en-US" sz="3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A3C857A-6E94-174A-94EA-7DAC5170B60A}"/>
              </a:ext>
            </a:extLst>
          </p:cNvPr>
          <p:cNvSpPr/>
          <p:nvPr/>
        </p:nvSpPr>
        <p:spPr>
          <a:xfrm>
            <a:off x="1188708" y="3556520"/>
            <a:ext cx="520996" cy="5209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50606915-2458-DB42-812A-1340F8E47EDB}"/>
              </a:ext>
            </a:extLst>
          </p:cNvPr>
          <p:cNvSpPr/>
          <p:nvPr/>
        </p:nvSpPr>
        <p:spPr>
          <a:xfrm rot="5400000">
            <a:off x="5277687" y="2627758"/>
            <a:ext cx="226383" cy="3764159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A86E577E-D6B4-B44E-8B7E-5113F5BB0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05207"/>
              </p:ext>
            </p:extLst>
          </p:nvPr>
        </p:nvGraphicFramePr>
        <p:xfrm>
          <a:off x="775713" y="4684108"/>
          <a:ext cx="2071335" cy="124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267">
                  <a:extLst>
                    <a:ext uri="{9D8B030D-6E8A-4147-A177-3AD203B41FA5}">
                      <a16:colId xmlns:a16="http://schemas.microsoft.com/office/drawing/2014/main" val="445816923"/>
                    </a:ext>
                  </a:extLst>
                </a:gridCol>
                <a:gridCol w="414267">
                  <a:extLst>
                    <a:ext uri="{9D8B030D-6E8A-4147-A177-3AD203B41FA5}">
                      <a16:colId xmlns:a16="http://schemas.microsoft.com/office/drawing/2014/main" val="65671188"/>
                    </a:ext>
                  </a:extLst>
                </a:gridCol>
                <a:gridCol w="414267">
                  <a:extLst>
                    <a:ext uri="{9D8B030D-6E8A-4147-A177-3AD203B41FA5}">
                      <a16:colId xmlns:a16="http://schemas.microsoft.com/office/drawing/2014/main" val="2892171753"/>
                    </a:ext>
                  </a:extLst>
                </a:gridCol>
                <a:gridCol w="414267">
                  <a:extLst>
                    <a:ext uri="{9D8B030D-6E8A-4147-A177-3AD203B41FA5}">
                      <a16:colId xmlns:a16="http://schemas.microsoft.com/office/drawing/2014/main" val="3568334401"/>
                    </a:ext>
                  </a:extLst>
                </a:gridCol>
                <a:gridCol w="414267">
                  <a:extLst>
                    <a:ext uri="{9D8B030D-6E8A-4147-A177-3AD203B41FA5}">
                      <a16:colId xmlns:a16="http://schemas.microsoft.com/office/drawing/2014/main" val="1306189522"/>
                    </a:ext>
                  </a:extLst>
                </a:gridCol>
              </a:tblGrid>
              <a:tr h="341550">
                <a:tc>
                  <a:txBody>
                    <a:bodyPr/>
                    <a:lstStyle/>
                    <a:p>
                      <a:r>
                        <a:rPr lang="en-US" altLang="zh-Hans" dirty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ans" dirty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ans" dirty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ans" dirty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an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90950"/>
                  </a:ext>
                </a:extLst>
              </a:tr>
              <a:tr h="883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28074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6A4AF0F1-BA0B-1B41-A215-93DDF5F05E2B}"/>
              </a:ext>
            </a:extLst>
          </p:cNvPr>
          <p:cNvSpPr/>
          <p:nvPr/>
        </p:nvSpPr>
        <p:spPr>
          <a:xfrm>
            <a:off x="878391" y="5121460"/>
            <a:ext cx="214039" cy="2140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ED6815A-A0A8-6A4F-9332-56D91A335895}"/>
              </a:ext>
            </a:extLst>
          </p:cNvPr>
          <p:cNvSpPr/>
          <p:nvPr/>
        </p:nvSpPr>
        <p:spPr>
          <a:xfrm>
            <a:off x="878391" y="5400660"/>
            <a:ext cx="214039" cy="214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61DFDF1-7338-4D49-942E-CD03CBC777E6}"/>
              </a:ext>
            </a:extLst>
          </p:cNvPr>
          <p:cNvSpPr/>
          <p:nvPr/>
        </p:nvSpPr>
        <p:spPr>
          <a:xfrm>
            <a:off x="878390" y="5678104"/>
            <a:ext cx="214039" cy="2140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FA2C825-0657-1E42-B4E5-E7F136C12DE7}"/>
              </a:ext>
            </a:extLst>
          </p:cNvPr>
          <p:cNvGrpSpPr/>
          <p:nvPr/>
        </p:nvGrpSpPr>
        <p:grpSpPr>
          <a:xfrm>
            <a:off x="1282932" y="5120055"/>
            <a:ext cx="640385" cy="766957"/>
            <a:chOff x="3312915" y="4120551"/>
            <a:chExt cx="640385" cy="766957"/>
          </a:xfrm>
          <a:solidFill>
            <a:srgbClr val="00B05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D7A374C-E4BB-E14D-B384-6DF8B8A9663C}"/>
                </a:ext>
              </a:extLst>
            </p:cNvPr>
            <p:cNvSpPr/>
            <p:nvPr/>
          </p:nvSpPr>
          <p:spPr>
            <a:xfrm>
              <a:off x="3317589" y="4124956"/>
              <a:ext cx="214039" cy="214039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D1BD8E9-9D2B-B04B-AA3C-918448C78D6F}"/>
                </a:ext>
              </a:extLst>
            </p:cNvPr>
            <p:cNvSpPr/>
            <p:nvPr/>
          </p:nvSpPr>
          <p:spPr>
            <a:xfrm>
              <a:off x="3317588" y="4403271"/>
              <a:ext cx="214039" cy="21403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B84DCDA-AFF3-BA4D-8D5A-C66F5985529F}"/>
                </a:ext>
              </a:extLst>
            </p:cNvPr>
            <p:cNvSpPr/>
            <p:nvPr/>
          </p:nvSpPr>
          <p:spPr>
            <a:xfrm>
              <a:off x="3736810" y="4398155"/>
              <a:ext cx="214039" cy="214039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E17048C-13D2-EE47-AAF2-BCE0484C2744}"/>
                </a:ext>
              </a:extLst>
            </p:cNvPr>
            <p:cNvSpPr/>
            <p:nvPr/>
          </p:nvSpPr>
          <p:spPr>
            <a:xfrm>
              <a:off x="3739261" y="4120551"/>
              <a:ext cx="214039" cy="214039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5779469-88BF-084B-BB26-14F952A035FD}"/>
                </a:ext>
              </a:extLst>
            </p:cNvPr>
            <p:cNvSpPr/>
            <p:nvPr/>
          </p:nvSpPr>
          <p:spPr>
            <a:xfrm>
              <a:off x="3312915" y="4672327"/>
              <a:ext cx="214039" cy="214039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A2C3F4D-C3C5-8F42-A266-A0ACC3652B1A}"/>
                </a:ext>
              </a:extLst>
            </p:cNvPr>
            <p:cNvSpPr/>
            <p:nvPr/>
          </p:nvSpPr>
          <p:spPr>
            <a:xfrm>
              <a:off x="3734342" y="4673469"/>
              <a:ext cx="214039" cy="214039"/>
            </a:xfrm>
            <a:prstGeom prst="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DE339BA7-CEF3-7B40-BAE1-14BE2C4FD99C}"/>
              </a:ext>
            </a:extLst>
          </p:cNvPr>
          <p:cNvSpPr/>
          <p:nvPr/>
        </p:nvSpPr>
        <p:spPr>
          <a:xfrm>
            <a:off x="2114953" y="5121459"/>
            <a:ext cx="214039" cy="21403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C0B5CB87-EB18-A149-B626-FE57ED5011E4}"/>
              </a:ext>
            </a:extLst>
          </p:cNvPr>
          <p:cNvSpPr/>
          <p:nvPr/>
        </p:nvSpPr>
        <p:spPr>
          <a:xfrm rot="16200000">
            <a:off x="1502141" y="4171790"/>
            <a:ext cx="197323" cy="731636"/>
          </a:xfrm>
          <a:prstGeom prst="rightBrac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9D3DCA-0AB8-3445-8153-5B97F961A069}"/>
              </a:ext>
            </a:extLst>
          </p:cNvPr>
          <p:cNvSpPr/>
          <p:nvPr/>
        </p:nvSpPr>
        <p:spPr>
          <a:xfrm>
            <a:off x="3467662" y="3493180"/>
            <a:ext cx="1893825" cy="600845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3A52A0-96D2-4043-B945-490A203C6BE3}"/>
              </a:ext>
            </a:extLst>
          </p:cNvPr>
          <p:cNvSpPr/>
          <p:nvPr/>
        </p:nvSpPr>
        <p:spPr>
          <a:xfrm>
            <a:off x="5427635" y="3493180"/>
            <a:ext cx="1893825" cy="600845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91CCB7-D6E1-1544-96DB-7B51993775CB}"/>
              </a:ext>
            </a:extLst>
          </p:cNvPr>
          <p:cNvSpPr/>
          <p:nvPr/>
        </p:nvSpPr>
        <p:spPr>
          <a:xfrm>
            <a:off x="1243288" y="5098397"/>
            <a:ext cx="312345" cy="81958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AE10BCF-9246-E141-AF4D-5427804F6761}"/>
              </a:ext>
            </a:extLst>
          </p:cNvPr>
          <p:cNvSpPr/>
          <p:nvPr/>
        </p:nvSpPr>
        <p:spPr>
          <a:xfrm>
            <a:off x="1658426" y="5098397"/>
            <a:ext cx="312345" cy="819584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EECF56-CCB6-9145-9A44-56FB08E57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60317"/>
              </p:ext>
            </p:extLst>
          </p:nvPr>
        </p:nvGraphicFramePr>
        <p:xfrm>
          <a:off x="4600230" y="4851020"/>
          <a:ext cx="1716518" cy="1382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8259">
                  <a:extLst>
                    <a:ext uri="{9D8B030D-6E8A-4147-A177-3AD203B41FA5}">
                      <a16:colId xmlns:a16="http://schemas.microsoft.com/office/drawing/2014/main" val="866471812"/>
                    </a:ext>
                  </a:extLst>
                </a:gridCol>
                <a:gridCol w="858259">
                  <a:extLst>
                    <a:ext uri="{9D8B030D-6E8A-4147-A177-3AD203B41FA5}">
                      <a16:colId xmlns:a16="http://schemas.microsoft.com/office/drawing/2014/main" val="1907926052"/>
                    </a:ext>
                  </a:extLst>
                </a:gridCol>
              </a:tblGrid>
              <a:tr h="352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600774"/>
                  </a:ext>
                </a:extLst>
              </a:tr>
              <a:tr h="50820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ans" dirty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777735"/>
                  </a:ext>
                </a:extLst>
              </a:tr>
              <a:tr h="50820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ans" dirty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43419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136B7ED-4A86-B441-8190-5463E014C5EC}"/>
              </a:ext>
            </a:extLst>
          </p:cNvPr>
          <p:cNvGrpSpPr/>
          <p:nvPr/>
        </p:nvGrpSpPr>
        <p:grpSpPr>
          <a:xfrm>
            <a:off x="4536150" y="4858342"/>
            <a:ext cx="1763168" cy="1275909"/>
            <a:chOff x="4536150" y="4858342"/>
            <a:chExt cx="1763168" cy="1275909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870DB57-8285-8248-B192-84EF26BEAAD3}"/>
                </a:ext>
              </a:extLst>
            </p:cNvPr>
            <p:cNvSpPr/>
            <p:nvPr/>
          </p:nvSpPr>
          <p:spPr>
            <a:xfrm>
              <a:off x="4808593" y="5308908"/>
              <a:ext cx="385240" cy="36811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D730E4E-A31A-AD47-8A7D-BBEA23900DD1}"/>
                </a:ext>
              </a:extLst>
            </p:cNvPr>
            <p:cNvSpPr/>
            <p:nvPr/>
          </p:nvSpPr>
          <p:spPr>
            <a:xfrm>
              <a:off x="4818541" y="5778850"/>
              <a:ext cx="365344" cy="35540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44E1385-091C-7845-B52B-5CC524252A26}"/>
                </a:ext>
              </a:extLst>
            </p:cNvPr>
            <p:cNvSpPr txBox="1"/>
            <p:nvPr/>
          </p:nvSpPr>
          <p:spPr>
            <a:xfrm>
              <a:off x="5414415" y="4858342"/>
              <a:ext cx="88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ans" dirty="0"/>
                <a:t>~</a:t>
              </a:r>
              <a:r>
                <a:rPr lang="en-US" dirty="0"/>
                <a:t>Count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C36C37C-E29D-DD41-AD28-922C0CE1CE5E}"/>
                </a:ext>
              </a:extLst>
            </p:cNvPr>
            <p:cNvSpPr txBox="1"/>
            <p:nvPr/>
          </p:nvSpPr>
          <p:spPr>
            <a:xfrm>
              <a:off x="4536150" y="4858342"/>
              <a:ext cx="88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Key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30A624A-3412-634B-92AC-691DE2186997}"/>
              </a:ext>
            </a:extLst>
          </p:cNvPr>
          <p:cNvSpPr/>
          <p:nvPr/>
        </p:nvSpPr>
        <p:spPr>
          <a:xfrm>
            <a:off x="2114953" y="5404638"/>
            <a:ext cx="205678" cy="20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9D05250-2606-414F-A011-9942B59F6078}"/>
              </a:ext>
            </a:extLst>
          </p:cNvPr>
          <p:cNvSpPr/>
          <p:nvPr/>
        </p:nvSpPr>
        <p:spPr>
          <a:xfrm rot="10800000">
            <a:off x="5979485" y="5833990"/>
            <a:ext cx="470517" cy="3220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2835-B454-0F42-B556-C7AF0CC6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233566-C386-F44F-94EF-0FBC0B3C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D559-A8D2-1D48-B0BB-E6937A98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8038 -2.5925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60417 -0.010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67934 7.4074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17865 2.59259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75 0 " pathEditMode="relative" ptsTypes="AA">
                                      <p:cBhvr>
                                        <p:cTn id="1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8" grpId="0" animBg="1"/>
      <p:bldP spid="58" grpId="1" animBg="1"/>
      <p:bldP spid="59" grpId="0" animBg="1"/>
      <p:bldP spid="60" grpId="0"/>
      <p:bldP spid="61" grpId="0" animBg="1"/>
      <p:bldP spid="61" grpId="1" animBg="1"/>
      <p:bldP spid="62" grpId="0" animBg="1"/>
      <p:bldP spid="64" grpId="0" animBg="1"/>
      <p:bldP spid="65" grpId="0" animBg="1"/>
      <p:bldP spid="6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FEAD-9F06-FF42-9B52-0E3D80F6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ans" dirty="0"/>
              <a:t>Round-Robin</a:t>
            </a:r>
            <a:r>
              <a:rPr lang="en-US" dirty="0"/>
              <a:t> </a:t>
            </a:r>
            <a:r>
              <a:rPr lang="en-US" altLang="zh-Hans" dirty="0"/>
              <a:t>between</a:t>
            </a:r>
            <a:r>
              <a:rPr lang="zh-Hans" altLang="en-US" dirty="0"/>
              <a:t> </a:t>
            </a:r>
            <a:r>
              <a:rPr lang="en-US" dirty="0"/>
              <a:t>Snapshot</a:t>
            </a:r>
            <a:r>
              <a:rPr lang="en-US" altLang="zh-Hans" dirty="0"/>
              <a:t>s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6386F17-B4FC-CB49-A7F0-813E12E8A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59" y="1927785"/>
            <a:ext cx="4525202" cy="42355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DCB005-E27C-0E47-B92C-5CD5AB2DF0B3}"/>
              </a:ext>
            </a:extLst>
          </p:cNvPr>
          <p:cNvSpPr/>
          <p:nvPr/>
        </p:nvSpPr>
        <p:spPr>
          <a:xfrm>
            <a:off x="4630947" y="3807476"/>
            <a:ext cx="214039" cy="2140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3285C-CB5A-7D48-8ADF-EFDBD3823A3E}"/>
              </a:ext>
            </a:extLst>
          </p:cNvPr>
          <p:cNvSpPr/>
          <p:nvPr/>
        </p:nvSpPr>
        <p:spPr>
          <a:xfrm>
            <a:off x="4630947" y="3512634"/>
            <a:ext cx="214039" cy="214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B9627-EB63-BA4B-8749-FA781C5DF0AA}"/>
              </a:ext>
            </a:extLst>
          </p:cNvPr>
          <p:cNvSpPr/>
          <p:nvPr/>
        </p:nvSpPr>
        <p:spPr>
          <a:xfrm>
            <a:off x="4630947" y="3217792"/>
            <a:ext cx="214039" cy="2140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BF8B3-77A3-A04B-AAFB-A7A4A7AFB813}"/>
              </a:ext>
            </a:extLst>
          </p:cNvPr>
          <p:cNvSpPr/>
          <p:nvPr/>
        </p:nvSpPr>
        <p:spPr>
          <a:xfrm>
            <a:off x="4630947" y="2922950"/>
            <a:ext cx="214039" cy="214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6819F-A25F-6B41-86B2-E8A932D357D3}"/>
              </a:ext>
            </a:extLst>
          </p:cNvPr>
          <p:cNvGrpSpPr/>
          <p:nvPr/>
        </p:nvGrpSpPr>
        <p:grpSpPr>
          <a:xfrm>
            <a:off x="2797684" y="2922950"/>
            <a:ext cx="3590515" cy="1110597"/>
            <a:chOff x="2797684" y="2705978"/>
            <a:chExt cx="3590515" cy="11105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B51FD0-6E2A-3049-8602-C48A635CC18B}"/>
                </a:ext>
              </a:extLst>
            </p:cNvPr>
            <p:cNvGrpSpPr/>
            <p:nvPr/>
          </p:nvGrpSpPr>
          <p:grpSpPr>
            <a:xfrm>
              <a:off x="2797684" y="2718010"/>
              <a:ext cx="214039" cy="1098565"/>
              <a:chOff x="1582494" y="4450511"/>
              <a:chExt cx="214039" cy="109856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05E079-6167-6641-B44B-60BDB425F41B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0C71A4-CAAC-2844-81AC-4B52C7A7404C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32A983-6CFE-094A-B671-BAC83CE3A1F4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02CF66-970F-954B-967A-4B5180F60133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522D83-D4D1-5845-8EE5-027C1FEFD2BD}"/>
                </a:ext>
              </a:extLst>
            </p:cNvPr>
            <p:cNvGrpSpPr/>
            <p:nvPr/>
          </p:nvGrpSpPr>
          <p:grpSpPr>
            <a:xfrm>
              <a:off x="3404956" y="2711073"/>
              <a:ext cx="214039" cy="1098565"/>
              <a:chOff x="1582494" y="4450511"/>
              <a:chExt cx="214039" cy="109856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15CDBEF-FEB8-FA4C-8F4B-947F8B999356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74D0089-FE0C-274D-8724-5771F4473282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10A7BC-6D2F-AE47-900F-531AF7326B8B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6F761F5-FFA5-404F-A247-1B1D566275DD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F392BC-2E6C-424E-939F-D4E4CC370969}"/>
                </a:ext>
              </a:extLst>
            </p:cNvPr>
            <p:cNvGrpSpPr/>
            <p:nvPr/>
          </p:nvGrpSpPr>
          <p:grpSpPr>
            <a:xfrm>
              <a:off x="5253809" y="2711073"/>
              <a:ext cx="214039" cy="1098565"/>
              <a:chOff x="1582494" y="4450511"/>
              <a:chExt cx="214039" cy="109856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5F5F1A-5211-AE4F-B9B0-359FF17A98B8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E22682-0A04-7640-A93D-B2E61971946A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E15B2B-288E-D244-93BA-D8EBDECFFBCE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FF9B82-B7B6-0B44-AF62-095D409B1AA1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36C98A3-1AC5-C649-952E-B606FB1B82B0}"/>
                </a:ext>
              </a:extLst>
            </p:cNvPr>
            <p:cNvGrpSpPr/>
            <p:nvPr/>
          </p:nvGrpSpPr>
          <p:grpSpPr>
            <a:xfrm>
              <a:off x="6174160" y="2705978"/>
              <a:ext cx="214039" cy="1098565"/>
              <a:chOff x="1582494" y="4450511"/>
              <a:chExt cx="214039" cy="109856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AE45AA7-9CB1-0C4D-8C23-1449596FD367}"/>
                  </a:ext>
                </a:extLst>
              </p:cNvPr>
              <p:cNvSpPr/>
              <p:nvPr/>
            </p:nvSpPr>
            <p:spPr>
              <a:xfrm>
                <a:off x="1582494" y="5335037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FC3FBB-E08B-2E42-85AF-BC03FB3236AD}"/>
                  </a:ext>
                </a:extLst>
              </p:cNvPr>
              <p:cNvSpPr/>
              <p:nvPr/>
            </p:nvSpPr>
            <p:spPr>
              <a:xfrm>
                <a:off x="1582494" y="5040195"/>
                <a:ext cx="214039" cy="21403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7003BAB-CF7E-7C46-A8C3-55A85664BB2F}"/>
                  </a:ext>
                </a:extLst>
              </p:cNvPr>
              <p:cNvSpPr/>
              <p:nvPr/>
            </p:nvSpPr>
            <p:spPr>
              <a:xfrm>
                <a:off x="1582494" y="4745353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DEA408-0F73-D946-81BA-CE4E8DA767F1}"/>
                  </a:ext>
                </a:extLst>
              </p:cNvPr>
              <p:cNvSpPr/>
              <p:nvPr/>
            </p:nvSpPr>
            <p:spPr>
              <a:xfrm>
                <a:off x="1582494" y="4450511"/>
                <a:ext cx="214039" cy="21403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A8A5A53-62A2-AF4B-BFF7-6162007A12DE}"/>
              </a:ext>
            </a:extLst>
          </p:cNvPr>
          <p:cNvSpPr/>
          <p:nvPr/>
        </p:nvSpPr>
        <p:spPr>
          <a:xfrm>
            <a:off x="3977400" y="3819508"/>
            <a:ext cx="214039" cy="2140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DC69FF-0D11-464B-BA87-B129921F47C4}"/>
              </a:ext>
            </a:extLst>
          </p:cNvPr>
          <p:cNvSpPr/>
          <p:nvPr/>
        </p:nvSpPr>
        <p:spPr>
          <a:xfrm>
            <a:off x="3977400" y="3524666"/>
            <a:ext cx="214039" cy="2140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DDE7A2-B394-B349-ABFD-38BAF5D133DB}"/>
              </a:ext>
            </a:extLst>
          </p:cNvPr>
          <p:cNvSpPr/>
          <p:nvPr/>
        </p:nvSpPr>
        <p:spPr>
          <a:xfrm>
            <a:off x="3977400" y="3229824"/>
            <a:ext cx="214039" cy="214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E91703D-B629-9742-8864-64541812137F}"/>
              </a:ext>
            </a:extLst>
          </p:cNvPr>
          <p:cNvSpPr/>
          <p:nvPr/>
        </p:nvSpPr>
        <p:spPr>
          <a:xfrm>
            <a:off x="3977400" y="2934982"/>
            <a:ext cx="214039" cy="2140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A8B75-46A9-814D-B08B-EEFE109707F8}"/>
              </a:ext>
            </a:extLst>
          </p:cNvPr>
          <p:cNvSpPr/>
          <p:nvPr/>
        </p:nvSpPr>
        <p:spPr>
          <a:xfrm>
            <a:off x="822959" y="4953106"/>
            <a:ext cx="8379988" cy="134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CC003-AF7F-884C-8DCC-0583B8EC3462}"/>
              </a:ext>
            </a:extLst>
          </p:cNvPr>
          <p:cNvSpPr txBox="1"/>
          <p:nvPr/>
        </p:nvSpPr>
        <p:spPr>
          <a:xfrm rot="16200000">
            <a:off x="2509205" y="5192827"/>
            <a:ext cx="825951" cy="346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67A32-142F-7948-9AD3-E208E9AA6D65}"/>
              </a:ext>
            </a:extLst>
          </p:cNvPr>
          <p:cNvSpPr txBox="1"/>
          <p:nvPr/>
        </p:nvSpPr>
        <p:spPr>
          <a:xfrm rot="16200000">
            <a:off x="3080490" y="5174241"/>
            <a:ext cx="863123" cy="346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EBDBCA-7AE5-7546-B145-2DC6A6C7F7B6}"/>
              </a:ext>
            </a:extLst>
          </p:cNvPr>
          <p:cNvSpPr txBox="1"/>
          <p:nvPr/>
        </p:nvSpPr>
        <p:spPr>
          <a:xfrm rot="16200000">
            <a:off x="3674991" y="516282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Write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EAD797-72B6-3B4C-A457-2BAA8F1C2276}"/>
              </a:ext>
            </a:extLst>
          </p:cNvPr>
          <p:cNvSpPr txBox="1"/>
          <p:nvPr/>
        </p:nvSpPr>
        <p:spPr>
          <a:xfrm rot="16200000">
            <a:off x="4273170" y="5162824"/>
            <a:ext cx="8631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b="1" dirty="0"/>
              <a:t>Clean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086BF6-02DC-E141-B494-1ED95F58C3E5}"/>
              </a:ext>
            </a:extLst>
          </p:cNvPr>
          <p:cNvSpPr txBox="1"/>
          <p:nvPr/>
        </p:nvSpPr>
        <p:spPr>
          <a:xfrm rot="16200000">
            <a:off x="4863039" y="5174241"/>
            <a:ext cx="863123" cy="346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6B22DE-E4B2-9144-8181-420E236AB867}"/>
              </a:ext>
            </a:extLst>
          </p:cNvPr>
          <p:cNvSpPr txBox="1"/>
          <p:nvPr/>
        </p:nvSpPr>
        <p:spPr>
          <a:xfrm rot="16200000">
            <a:off x="5849618" y="5174934"/>
            <a:ext cx="863123" cy="346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06764D-7989-9246-8DA6-5CD4F2113934}"/>
              </a:ext>
            </a:extLst>
          </p:cNvPr>
          <p:cNvSpPr txBox="1"/>
          <p:nvPr/>
        </p:nvSpPr>
        <p:spPr>
          <a:xfrm rot="16200000">
            <a:off x="2508564" y="5192828"/>
            <a:ext cx="825951" cy="346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Hans" dirty="0"/>
              <a:t>Read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2C67903C-E19F-0247-98BB-1F0B5F12B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16965"/>
            <a:ext cx="7543801" cy="1472957"/>
          </a:xfrm>
        </p:spPr>
        <p:txBody>
          <a:bodyPr>
            <a:normAutofit/>
          </a:bodyPr>
          <a:lstStyle/>
          <a:p>
            <a:r>
              <a:rPr lang="en-US" altLang="zh-Hans" dirty="0"/>
              <a:t>Observation</a:t>
            </a:r>
            <a:r>
              <a:rPr lang="zh-Hans" altLang="en-US" dirty="0"/>
              <a:t> </a:t>
            </a:r>
            <a:r>
              <a:rPr lang="en-US" altLang="zh-Hans" dirty="0"/>
              <a:t>3:</a:t>
            </a:r>
            <a:r>
              <a:rPr lang="zh-Hans" altLang="en-US" dirty="0"/>
              <a:t> </a:t>
            </a:r>
            <a:r>
              <a:rPr lang="en-US" altLang="zh-Hans" dirty="0"/>
              <a:t>limited #snapshots needed.</a:t>
            </a:r>
            <a:endParaRPr lang="en-US" dirty="0"/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C77573-53C3-EF4D-ACBD-122FB59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B8CA2083-0E64-8748-955E-607E88C8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4EBE7454-E9A5-0D44-92BA-8C301550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06632 2.59259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6632 3.7037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6632 3.7037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6632 3.7037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3.7037E-7 L 0.10226 3.7037E-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5" grpId="0" animBg="1"/>
      <p:bldP spid="41" grpId="0" animBg="1"/>
      <p:bldP spid="42" grpId="0" animBg="1"/>
      <p:bldP spid="43" grpId="0" animBg="1"/>
      <p:bldP spid="7" grpId="0"/>
      <p:bldP spid="8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E8AC9F-8184-F743-9940-F5A33A945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" y="1186106"/>
            <a:ext cx="7366000" cy="490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vs. Snapshot 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5C9E2-FB7F-AE4B-9E10-25F32D0AC81B}"/>
              </a:ext>
            </a:extLst>
          </p:cNvPr>
          <p:cNvSpPr txBox="1"/>
          <p:nvPr/>
        </p:nvSpPr>
        <p:spPr>
          <a:xfrm>
            <a:off x="6947021" y="3037042"/>
            <a:ext cx="219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Catching heavy flows:</a:t>
            </a:r>
          </a:p>
          <a:p>
            <a:r>
              <a:rPr lang="en-US" dirty="0"/>
              <a:t>Using 4~8 snapshots is sufficient.</a:t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0863F-E5C4-F649-B345-DDEB1AA4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8B13C-DF57-9341-BA3B-9CE70ADA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CAD916-236D-B149-97F5-93272AE1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9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5AA8EF-3CA2-2F4D-BCA1-C93C3E362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6" y="1317783"/>
            <a:ext cx="6959600" cy="463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66" y="286604"/>
            <a:ext cx="7543800" cy="840581"/>
          </a:xfrm>
        </p:spPr>
        <p:txBody>
          <a:bodyPr>
            <a:normAutofit/>
          </a:bodyPr>
          <a:lstStyle/>
          <a:p>
            <a:r>
              <a:rPr lang="en-US"/>
              <a:t>In Queue Flow </a:t>
            </a:r>
            <a:r>
              <a:rPr lang="en-US" dirty="0"/>
              <a:t>Size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5C4DC-F501-1B44-858F-77285C4B9CDF}"/>
              </a:ext>
            </a:extLst>
          </p:cNvPr>
          <p:cNvSpPr txBox="1"/>
          <p:nvPr/>
        </p:nvSpPr>
        <p:spPr>
          <a:xfrm>
            <a:off x="6925326" y="3173868"/>
            <a:ext cx="216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Flow-size estimate:</a:t>
            </a:r>
            <a:br>
              <a:rPr lang="en-US" dirty="0"/>
            </a:br>
            <a:r>
              <a:rPr lang="en-US" dirty="0"/>
              <a:t>Low absolute error</a:t>
            </a:r>
          </a:p>
          <a:p>
            <a:r>
              <a:rPr lang="en-US" dirty="0"/>
              <a:t>(~50kb)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916AB-6E4E-D54D-8AEE-4AB76E04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B1948-642B-7545-9F81-668592F0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9BADDB-C4F2-8C4A-94B8-90BAA3F82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9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FC066D-230C-B849-8F98-F3B10FD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Future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441E31-B80C-DF47-BC25-7F714D13D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221736"/>
            <a:ext cx="3703320" cy="736282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F55397-92CC-174F-8C5B-0DCA4AD5A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1958018"/>
            <a:ext cx="3703320" cy="22220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Can’t add/delete simultaneously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Restricted computation in data plane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Microburst is short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421546-4F5E-2C42-B787-C00E63785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3440" y="1221736"/>
            <a:ext cx="3703320" cy="736282"/>
          </a:xfrm>
        </p:spPr>
        <p:txBody>
          <a:bodyPr/>
          <a:lstStyle/>
          <a:p>
            <a:r>
              <a:rPr lang="en-US" dirty="0"/>
              <a:t>OUR Solution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540C4B-572E-D448-8920-572058FE8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1958018"/>
            <a:ext cx="3703320" cy="21152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Use snapshot to avoid deletion, combine snapshots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sketch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Immediate action in data plane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B384B-BF9C-2542-8002-A04CE5636CDC}"/>
              </a:ext>
            </a:extLst>
          </p:cNvPr>
          <p:cNvSpPr txBox="1">
            <a:spLocks/>
          </p:cNvSpPr>
          <p:nvPr/>
        </p:nvSpPr>
        <p:spPr>
          <a:xfrm>
            <a:off x="822959" y="4073239"/>
            <a:ext cx="7543801" cy="2166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 Work</a:t>
            </a:r>
          </a:p>
          <a:p>
            <a:pPr lvl="1">
              <a:buFont typeface="Wingdings" charset="2"/>
              <a:buChar char="§"/>
            </a:pPr>
            <a:r>
              <a:rPr lang="zh-Hans" altLang="en-US" sz="2400" dirty="0"/>
              <a:t> </a:t>
            </a:r>
            <a:r>
              <a:rPr lang="en-US" altLang="zh-Hans" sz="2400" dirty="0"/>
              <a:t>Deployment</a:t>
            </a:r>
            <a:r>
              <a:rPr lang="zh-Hans" altLang="en-US" sz="2400" dirty="0"/>
              <a:t> </a:t>
            </a:r>
            <a:r>
              <a:rPr lang="en-US" altLang="zh-Hans" sz="2400" dirty="0"/>
              <a:t>on</a:t>
            </a:r>
            <a:r>
              <a:rPr lang="zh-Hans" altLang="en-US" sz="2400" dirty="0"/>
              <a:t> </a:t>
            </a:r>
            <a:r>
              <a:rPr lang="en-US" altLang="zh-Hans" sz="2400" dirty="0"/>
              <a:t>Backbone</a:t>
            </a:r>
            <a:endParaRPr lang="en-US" sz="2400" dirty="0"/>
          </a:p>
          <a:p>
            <a:pPr lvl="1">
              <a:buFont typeface="Wingdings" charset="2"/>
              <a:buChar char="§"/>
            </a:pPr>
            <a:r>
              <a:rPr lang="zh-Hans" altLang="en-US" sz="2400" dirty="0"/>
              <a:t> </a:t>
            </a:r>
            <a:r>
              <a:rPr lang="en-US" sz="2400" dirty="0"/>
              <a:t>Variations on the queue model (Priority, non-FIFO)</a:t>
            </a:r>
          </a:p>
          <a:p>
            <a:pPr lvl="1">
              <a:buFont typeface="Wingdings" charset="2"/>
              <a:buChar char="§"/>
            </a:pPr>
            <a:r>
              <a:rPr lang="zh-Hans" altLang="en-US" sz="2400" dirty="0"/>
              <a:t> </a:t>
            </a:r>
            <a:r>
              <a:rPr lang="en-US" sz="2400" dirty="0"/>
              <a:t>Variations on the flow statistics (heavy </a:t>
            </a:r>
            <a:r>
              <a:rPr lang="en-US" altLang="zh-Hans" sz="2400" dirty="0"/>
              <a:t>flow</a:t>
            </a:r>
            <a:r>
              <a:rPr lang="zh-Hans" altLang="en-US" sz="2400" dirty="0"/>
              <a:t> </a:t>
            </a:r>
            <a:r>
              <a:rPr lang="en-US" sz="2400" dirty="0"/>
              <a:t>groups)</a:t>
            </a:r>
          </a:p>
          <a:p>
            <a:pPr lvl="1">
              <a:buFont typeface="Wingdings" charset="2"/>
              <a:buChar char="§"/>
            </a:pPr>
            <a:r>
              <a:rPr lang="zh-Hans" altLang="en-US" sz="2400" dirty="0"/>
              <a:t> </a:t>
            </a:r>
            <a:r>
              <a:rPr lang="en-US" sz="2400" dirty="0"/>
              <a:t>Weighted action</a:t>
            </a:r>
            <a:r>
              <a:rPr lang="en-US" altLang="zh-Hans" sz="2400" dirty="0"/>
              <a:t>s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57143C-59E4-B444-A857-69F1BFDA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8A47E-7378-6A46-8C6C-C62E260E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1EF04-36D2-B546-A4EB-ECA7CEFB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2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9B6C-BE4A-A046-8085-7C142808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C0CDD-1A09-4F4E-8267-013461BC5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C9802-90F7-3D42-A392-5BE3451C1B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681E1-00BF-FE43-9F7A-889D85AEE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2FAA1-291B-E142-90DC-F70FBD6CEF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C0A7-67E8-C94C-A67A-0B959DFE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4CED92-D92E-9640-912F-E6071E5D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512DC9-62E6-CD49-9A2B-11E156EA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  <a:r>
              <a:rPr lang="mr-IN" dirty="0"/>
              <a:t>–</a:t>
            </a:r>
            <a:r>
              <a:rPr lang="en-US" dirty="0"/>
              <a:t> Window 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23" y="1363794"/>
            <a:ext cx="7289074" cy="48593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4B8CB-787B-D748-8508-AECA7A56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E6C4F5-D08D-1243-8A56-7E1DD297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ECFE8-170C-B54E-967A-11F1D903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5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241" y="1382235"/>
            <a:ext cx="6375517" cy="446286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512792-EDE7-D94D-A669-03E01E9D5723}"/>
              </a:ext>
            </a:extLst>
          </p:cNvPr>
          <p:cNvSpPr/>
          <p:nvPr/>
        </p:nvSpPr>
        <p:spPr>
          <a:xfrm>
            <a:off x="1947098" y="2415628"/>
            <a:ext cx="619932" cy="3874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389843"/>
            <a:ext cx="7905134" cy="84058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Protocol Independent Switch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8026" y="3244334"/>
            <a:ext cx="227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FFFFFF"/>
                </a:solidFill>
                <a:latin typeface="HelveticaNeue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965C5DC-917C-3543-B791-FCB6BD45993E}"/>
              </a:ext>
            </a:extLst>
          </p:cNvPr>
          <p:cNvSpPr/>
          <p:nvPr/>
        </p:nvSpPr>
        <p:spPr>
          <a:xfrm>
            <a:off x="104173" y="3836478"/>
            <a:ext cx="2152891" cy="897567"/>
          </a:xfrm>
          <a:prstGeom prst="wedgeRoundRectCallout">
            <a:avLst>
              <a:gd name="adj1" fmla="val 46520"/>
              <a:gd name="adj2" fmla="val 7354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Queuing</a:t>
            </a:r>
            <a:r>
              <a:rPr lang="zh-Hans" altLang="en-US" dirty="0"/>
              <a:t> </a:t>
            </a:r>
            <a:r>
              <a:rPr lang="en-US" altLang="zh-Hans" dirty="0"/>
              <a:t>metadata</a:t>
            </a:r>
            <a:r>
              <a:rPr lang="zh-Hans" altLang="en-US" dirty="0"/>
              <a:t> </a:t>
            </a:r>
            <a:r>
              <a:rPr lang="en-US" altLang="zh-Hans" dirty="0"/>
              <a:t>becomes</a:t>
            </a:r>
            <a:r>
              <a:rPr lang="zh-Hans" altLang="en-US" dirty="0"/>
              <a:t> </a:t>
            </a:r>
            <a:r>
              <a:rPr lang="en-US" altLang="zh-Hans" dirty="0"/>
              <a:t>available</a:t>
            </a:r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E857A91-E8A1-0D40-BBA0-F53BC8F526A9}"/>
              </a:ext>
            </a:extLst>
          </p:cNvPr>
          <p:cNvSpPr/>
          <p:nvPr/>
        </p:nvSpPr>
        <p:spPr>
          <a:xfrm>
            <a:off x="3067293" y="4947530"/>
            <a:ext cx="2037142" cy="897567"/>
          </a:xfrm>
          <a:prstGeom prst="wedgeRoundRectCallout">
            <a:avLst>
              <a:gd name="adj1" fmla="val -35298"/>
              <a:gd name="adj2" fmla="val -12246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Snappy</a:t>
            </a:r>
            <a:r>
              <a:rPr lang="zh-Hans" altLang="en-US" dirty="0"/>
              <a:t> </a:t>
            </a:r>
            <a:r>
              <a:rPr lang="en-US" altLang="zh-Hans" dirty="0"/>
              <a:t>snapshots</a:t>
            </a:r>
            <a:br>
              <a:rPr lang="en-US" altLang="zh-Hans" dirty="0"/>
            </a:br>
            <a:r>
              <a:rPr lang="en-US" altLang="zh-Hans" dirty="0"/>
              <a:t>live</a:t>
            </a:r>
            <a:r>
              <a:rPr lang="zh-Hans" altLang="en-US" dirty="0"/>
              <a:t> </a:t>
            </a:r>
            <a:r>
              <a:rPr lang="en-US" altLang="zh-Hans" dirty="0"/>
              <a:t>here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23DF76-68BB-1745-8284-3090EA487843}"/>
              </a:ext>
            </a:extLst>
          </p:cNvPr>
          <p:cNvSpPr/>
          <p:nvPr/>
        </p:nvSpPr>
        <p:spPr>
          <a:xfrm>
            <a:off x="3016693" y="4005041"/>
            <a:ext cx="101200" cy="319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sz="1050" dirty="0"/>
              <a:t>R</a:t>
            </a:r>
            <a:endParaRPr lang="en-US" sz="105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44ACE21-8928-7440-A77F-7501B0771724}"/>
              </a:ext>
            </a:extLst>
          </p:cNvPr>
          <p:cNvSpPr/>
          <p:nvPr/>
        </p:nvSpPr>
        <p:spPr>
          <a:xfrm>
            <a:off x="3156393" y="4005040"/>
            <a:ext cx="101200" cy="319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sz="1050" dirty="0"/>
              <a:t>R</a:t>
            </a:r>
            <a:endParaRPr lang="en-US" sz="105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31BFA2C-DAA2-3147-812D-4F119420A3CF}"/>
              </a:ext>
            </a:extLst>
          </p:cNvPr>
          <p:cNvSpPr/>
          <p:nvPr/>
        </p:nvSpPr>
        <p:spPr>
          <a:xfrm>
            <a:off x="3296093" y="4005040"/>
            <a:ext cx="101200" cy="319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sz="1050" dirty="0"/>
              <a:t>W</a:t>
            </a:r>
            <a:endParaRPr lang="en-US" sz="105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BDD89A3-EA6C-AD4E-ADF1-6FB38BB11B15}"/>
              </a:ext>
            </a:extLst>
          </p:cNvPr>
          <p:cNvSpPr/>
          <p:nvPr/>
        </p:nvSpPr>
        <p:spPr>
          <a:xfrm>
            <a:off x="3435932" y="4005039"/>
            <a:ext cx="101200" cy="319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sz="1050" dirty="0"/>
              <a:t>C</a:t>
            </a:r>
            <a:endParaRPr lang="en-US" sz="105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00F7852-A527-684C-A962-2A98AF74C730}"/>
              </a:ext>
            </a:extLst>
          </p:cNvPr>
          <p:cNvSpPr/>
          <p:nvPr/>
        </p:nvSpPr>
        <p:spPr>
          <a:xfrm>
            <a:off x="3575632" y="4001862"/>
            <a:ext cx="101200" cy="319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sz="1050" dirty="0"/>
              <a:t>R</a:t>
            </a:r>
            <a:endParaRPr lang="en-US" sz="105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B153C74-AA7D-6C4E-A4C3-301E83E0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F6C2824-37EA-284E-AF63-1EFDD7A1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BD12868-5C6C-4C4B-9D1F-6296B4BB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2000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59259E-6 L 0.50903 0.001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03 0.00138 C 0.59497 0.05393 0.68056 0.10648 0.57691 0.1324 C 0.47292 0.15833 -0.03716 0.11342 -0.11476 0.15717 C -0.19254 0.20092 0.06997 0.35463 0.1106 0.39467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46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6 0.39467 L 0.5073 0.390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3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0A75-E888-654B-90CE-27638F1F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and processing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CA764-4E54-0E4A-B7B2-B8FBA5392F3E}"/>
              </a:ext>
            </a:extLst>
          </p:cNvPr>
          <p:cNvGrpSpPr/>
          <p:nvPr/>
        </p:nvGrpSpPr>
        <p:grpSpPr>
          <a:xfrm>
            <a:off x="2804695" y="1804016"/>
            <a:ext cx="1918952" cy="3477295"/>
            <a:chOff x="2804695" y="1790164"/>
            <a:chExt cx="1918952" cy="347729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B42B839-3AE9-AA4B-BFF6-699A73BDDC34}"/>
                </a:ext>
              </a:extLst>
            </p:cNvPr>
            <p:cNvSpPr/>
            <p:nvPr/>
          </p:nvSpPr>
          <p:spPr>
            <a:xfrm>
              <a:off x="2804695" y="1790164"/>
              <a:ext cx="1918952" cy="347729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E1BE97D2-882D-4F48-80A1-5D514CFAFDD8}"/>
                </a:ext>
              </a:extLst>
            </p:cNvPr>
            <p:cNvCxnSpPr/>
            <p:nvPr/>
          </p:nvCxnSpPr>
          <p:spPr>
            <a:xfrm>
              <a:off x="3042954" y="2988811"/>
              <a:ext cx="1442434" cy="1080000"/>
            </a:xfrm>
            <a:prstGeom prst="curvedConnector3">
              <a:avLst/>
            </a:prstGeom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8400141F-FC1C-2B41-B866-3F9A861E3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2954" y="2988811"/>
              <a:ext cx="1458532" cy="1080000"/>
            </a:xfrm>
            <a:prstGeom prst="curvedConnector3">
              <a:avLst/>
            </a:prstGeom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81256D-D4F8-FA4C-AD84-B94F7A72B428}"/>
              </a:ext>
            </a:extLst>
          </p:cNvPr>
          <p:cNvGrpSpPr/>
          <p:nvPr/>
        </p:nvGrpSpPr>
        <p:grpSpPr>
          <a:xfrm>
            <a:off x="254356" y="3197770"/>
            <a:ext cx="2431209" cy="2182914"/>
            <a:chOff x="254356" y="2962243"/>
            <a:chExt cx="2431209" cy="21829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0D0436C-6868-214D-825E-5DFC547803A5}"/>
                </a:ext>
              </a:extLst>
            </p:cNvPr>
            <p:cNvGrpSpPr/>
            <p:nvPr/>
          </p:nvGrpSpPr>
          <p:grpSpPr>
            <a:xfrm>
              <a:off x="254356" y="4631602"/>
              <a:ext cx="2431209" cy="513555"/>
              <a:chOff x="231819" y="4728146"/>
              <a:chExt cx="2431209" cy="51355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EDA091-FF50-FA4D-ACF6-74AFFDB3238A}"/>
                  </a:ext>
                </a:extLst>
              </p:cNvPr>
              <p:cNvSpPr/>
              <p:nvPr/>
            </p:nvSpPr>
            <p:spPr>
              <a:xfrm>
                <a:off x="231819" y="4803819"/>
                <a:ext cx="2009106" cy="373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2F0677B9-515D-B640-9B51-16C317483AE6}"/>
                  </a:ext>
                </a:extLst>
              </p:cNvPr>
              <p:cNvSpPr/>
              <p:nvPr/>
            </p:nvSpPr>
            <p:spPr>
              <a:xfrm>
                <a:off x="2382592" y="4728146"/>
                <a:ext cx="280436" cy="513555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911AB1-EB2C-6D4F-8FCA-067C49B94E71}"/>
                </a:ext>
              </a:extLst>
            </p:cNvPr>
            <p:cNvGrpSpPr/>
            <p:nvPr/>
          </p:nvGrpSpPr>
          <p:grpSpPr>
            <a:xfrm>
              <a:off x="254356" y="4075333"/>
              <a:ext cx="2431209" cy="513555"/>
              <a:chOff x="231819" y="4728146"/>
              <a:chExt cx="2431209" cy="51355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8ADE89-CA93-B441-A89D-D34ACF2B4947}"/>
                  </a:ext>
                </a:extLst>
              </p:cNvPr>
              <p:cNvSpPr/>
              <p:nvPr/>
            </p:nvSpPr>
            <p:spPr>
              <a:xfrm>
                <a:off x="231819" y="4803819"/>
                <a:ext cx="2009106" cy="373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4EF35ACE-14E0-FC4E-8050-527B4574C524}"/>
                  </a:ext>
                </a:extLst>
              </p:cNvPr>
              <p:cNvSpPr/>
              <p:nvPr/>
            </p:nvSpPr>
            <p:spPr>
              <a:xfrm>
                <a:off x="2382592" y="4728146"/>
                <a:ext cx="280436" cy="513555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71A7BFF-0C29-D549-BD7B-0A1CA9515A4B}"/>
                </a:ext>
              </a:extLst>
            </p:cNvPr>
            <p:cNvGrpSpPr/>
            <p:nvPr/>
          </p:nvGrpSpPr>
          <p:grpSpPr>
            <a:xfrm>
              <a:off x="254356" y="3519064"/>
              <a:ext cx="2431209" cy="513555"/>
              <a:chOff x="231819" y="4728146"/>
              <a:chExt cx="2431209" cy="51355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A0C870-875D-A345-9146-2557067C5781}"/>
                  </a:ext>
                </a:extLst>
              </p:cNvPr>
              <p:cNvSpPr/>
              <p:nvPr/>
            </p:nvSpPr>
            <p:spPr>
              <a:xfrm>
                <a:off x="231819" y="4803819"/>
                <a:ext cx="2009106" cy="373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Arrow 23">
                <a:extLst>
                  <a:ext uri="{FF2B5EF4-FFF2-40B4-BE49-F238E27FC236}">
                    <a16:creationId xmlns:a16="http://schemas.microsoft.com/office/drawing/2014/main" id="{DDAC7DCE-38E3-DA48-9A5A-04545AE0354E}"/>
                  </a:ext>
                </a:extLst>
              </p:cNvPr>
              <p:cNvSpPr/>
              <p:nvPr/>
            </p:nvSpPr>
            <p:spPr>
              <a:xfrm>
                <a:off x="2382592" y="4728146"/>
                <a:ext cx="280436" cy="513555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BC568EB-581A-474A-A260-211EF9CD0B43}"/>
                </a:ext>
              </a:extLst>
            </p:cNvPr>
            <p:cNvGrpSpPr/>
            <p:nvPr/>
          </p:nvGrpSpPr>
          <p:grpSpPr>
            <a:xfrm>
              <a:off x="254356" y="2962243"/>
              <a:ext cx="2431209" cy="513555"/>
              <a:chOff x="231819" y="4728146"/>
              <a:chExt cx="2431209" cy="51355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E34599-D7E7-354B-B365-ED60939FEA5E}"/>
                  </a:ext>
                </a:extLst>
              </p:cNvPr>
              <p:cNvSpPr/>
              <p:nvPr/>
            </p:nvSpPr>
            <p:spPr>
              <a:xfrm>
                <a:off x="231819" y="4803819"/>
                <a:ext cx="2009106" cy="3734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>
                <a:extLst>
                  <a:ext uri="{FF2B5EF4-FFF2-40B4-BE49-F238E27FC236}">
                    <a16:creationId xmlns:a16="http://schemas.microsoft.com/office/drawing/2014/main" id="{3FD8F3F0-36E5-2042-80B8-A530219797C2}"/>
                  </a:ext>
                </a:extLst>
              </p:cNvPr>
              <p:cNvSpPr/>
              <p:nvPr/>
            </p:nvSpPr>
            <p:spPr>
              <a:xfrm>
                <a:off x="2382592" y="4728146"/>
                <a:ext cx="280436" cy="513555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292851B-4914-5D47-B81B-E77BDCFA329A}"/>
              </a:ext>
            </a:extLst>
          </p:cNvPr>
          <p:cNvSpPr/>
          <p:nvPr/>
        </p:nvSpPr>
        <p:spPr>
          <a:xfrm>
            <a:off x="5219485" y="3504975"/>
            <a:ext cx="3576785" cy="373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85D0A876-4EEA-4945-9E45-E239DDFC0B1A}"/>
              </a:ext>
            </a:extLst>
          </p:cNvPr>
          <p:cNvSpPr/>
          <p:nvPr/>
        </p:nvSpPr>
        <p:spPr>
          <a:xfrm>
            <a:off x="4857107" y="3409970"/>
            <a:ext cx="280436" cy="5135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4CF9C6-43C4-914A-B426-CD4F98413CA5}"/>
              </a:ext>
            </a:extLst>
          </p:cNvPr>
          <p:cNvSpPr/>
          <p:nvPr/>
        </p:nvSpPr>
        <p:spPr>
          <a:xfrm>
            <a:off x="5219485" y="2948706"/>
            <a:ext cx="3576785" cy="373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E8565758-5CE2-1C4D-876C-280F1992CE84}"/>
              </a:ext>
            </a:extLst>
          </p:cNvPr>
          <p:cNvSpPr/>
          <p:nvPr/>
        </p:nvSpPr>
        <p:spPr>
          <a:xfrm>
            <a:off x="4857107" y="2853701"/>
            <a:ext cx="280436" cy="5135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8AF2E6-08B7-C942-B692-0A9DAE75AF85}"/>
              </a:ext>
            </a:extLst>
          </p:cNvPr>
          <p:cNvSpPr/>
          <p:nvPr/>
        </p:nvSpPr>
        <p:spPr>
          <a:xfrm>
            <a:off x="5219485" y="2392437"/>
            <a:ext cx="3576785" cy="373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C2D98E32-8C1B-4445-B2B2-6F64A9977C24}"/>
              </a:ext>
            </a:extLst>
          </p:cNvPr>
          <p:cNvSpPr/>
          <p:nvPr/>
        </p:nvSpPr>
        <p:spPr>
          <a:xfrm>
            <a:off x="4857107" y="2297432"/>
            <a:ext cx="280436" cy="5135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FE6598-9369-0A47-96BB-69BDD92D42E0}"/>
              </a:ext>
            </a:extLst>
          </p:cNvPr>
          <p:cNvSpPr/>
          <p:nvPr/>
        </p:nvSpPr>
        <p:spPr>
          <a:xfrm>
            <a:off x="5219485" y="1835616"/>
            <a:ext cx="3576785" cy="3734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77F46D31-901D-7847-9545-0FFD59B72DDC}"/>
              </a:ext>
            </a:extLst>
          </p:cNvPr>
          <p:cNvSpPr/>
          <p:nvPr/>
        </p:nvSpPr>
        <p:spPr>
          <a:xfrm>
            <a:off x="4857107" y="1740611"/>
            <a:ext cx="280436" cy="5135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BB5C24-F74B-BD40-94B0-1DE64898E431}"/>
              </a:ext>
            </a:extLst>
          </p:cNvPr>
          <p:cNvSpPr/>
          <p:nvPr/>
        </p:nvSpPr>
        <p:spPr>
          <a:xfrm>
            <a:off x="254356" y="1863434"/>
            <a:ext cx="2009106" cy="12378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6CAE84E8-4C5F-884D-AC63-B7646300C64F}"/>
              </a:ext>
            </a:extLst>
          </p:cNvPr>
          <p:cNvSpPr/>
          <p:nvPr/>
        </p:nvSpPr>
        <p:spPr>
          <a:xfrm>
            <a:off x="2405129" y="2228615"/>
            <a:ext cx="280436" cy="5135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57E8E04-D9BE-5942-808E-732FF597178A}"/>
              </a:ext>
            </a:extLst>
          </p:cNvPr>
          <p:cNvSpPr/>
          <p:nvPr/>
        </p:nvSpPr>
        <p:spPr>
          <a:xfrm>
            <a:off x="5219484" y="4091243"/>
            <a:ext cx="3576785" cy="13045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2BA779B3-6900-774E-A396-D697288508F1}"/>
              </a:ext>
            </a:extLst>
          </p:cNvPr>
          <p:cNvSpPr/>
          <p:nvPr/>
        </p:nvSpPr>
        <p:spPr>
          <a:xfrm>
            <a:off x="4857107" y="4487765"/>
            <a:ext cx="280436" cy="5135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34F4E9-C28E-D149-9997-8CB9DE1965EA}"/>
              </a:ext>
            </a:extLst>
          </p:cNvPr>
          <p:cNvGrpSpPr/>
          <p:nvPr/>
        </p:nvGrpSpPr>
        <p:grpSpPr>
          <a:xfrm>
            <a:off x="399106" y="1909362"/>
            <a:ext cx="423854" cy="1160099"/>
            <a:chOff x="305973" y="1663700"/>
            <a:chExt cx="423854" cy="1160099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3C4D7970-5C3E-564D-BE6C-EB62AF52D39B}"/>
                </a:ext>
              </a:extLst>
            </p:cNvPr>
            <p:cNvSpPr/>
            <p:nvPr/>
          </p:nvSpPr>
          <p:spPr>
            <a:xfrm>
              <a:off x="305973" y="1663700"/>
              <a:ext cx="422161" cy="461465"/>
            </a:xfrm>
            <a:prstGeom prst="roundRect">
              <a:avLst>
                <a:gd name="adj" fmla="val 19608"/>
              </a:avLst>
            </a:prstGeom>
            <a:solidFill>
              <a:srgbClr val="00B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6A59513A-F887-D147-8B4B-3BC642B68DB1}"/>
                </a:ext>
              </a:extLst>
            </p:cNvPr>
            <p:cNvSpPr/>
            <p:nvPr/>
          </p:nvSpPr>
          <p:spPr>
            <a:xfrm>
              <a:off x="305973" y="2146328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AC8B1A84-B272-344F-B88A-38D7D27B40CD}"/>
                </a:ext>
              </a:extLst>
            </p:cNvPr>
            <p:cNvSpPr/>
            <p:nvPr/>
          </p:nvSpPr>
          <p:spPr>
            <a:xfrm rot="5400000">
              <a:off x="552155" y="2182066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6C9522AB-F24A-BC42-9764-6A571612EDC4}"/>
                </a:ext>
              </a:extLst>
            </p:cNvPr>
            <p:cNvSpPr/>
            <p:nvPr/>
          </p:nvSpPr>
          <p:spPr>
            <a:xfrm>
              <a:off x="307666" y="2379206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DF985E8E-18C0-2246-972C-0376F54F9AF8}"/>
                </a:ext>
              </a:extLst>
            </p:cNvPr>
            <p:cNvSpPr/>
            <p:nvPr/>
          </p:nvSpPr>
          <p:spPr>
            <a:xfrm rot="5400000">
              <a:off x="553848" y="2414944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7CD1C12-2562-CD4B-8D48-54E6BB19E87F}"/>
                </a:ext>
              </a:extLst>
            </p:cNvPr>
            <p:cNvSpPr/>
            <p:nvPr/>
          </p:nvSpPr>
          <p:spPr>
            <a:xfrm>
              <a:off x="305973" y="2612082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C2375F8E-B30C-D64D-9B63-FD5E09172B30}"/>
                </a:ext>
              </a:extLst>
            </p:cNvPr>
            <p:cNvSpPr/>
            <p:nvPr/>
          </p:nvSpPr>
          <p:spPr>
            <a:xfrm rot="5400000">
              <a:off x="552155" y="2647820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ight Arrow 71">
            <a:extLst>
              <a:ext uri="{FF2B5EF4-FFF2-40B4-BE49-F238E27FC236}">
                <a16:creationId xmlns:a16="http://schemas.microsoft.com/office/drawing/2014/main" id="{8AA4A9FE-623C-0549-8B28-1442235A376A}"/>
              </a:ext>
            </a:extLst>
          </p:cNvPr>
          <p:cNvSpPr/>
          <p:nvPr/>
        </p:nvSpPr>
        <p:spPr>
          <a:xfrm>
            <a:off x="848812" y="2297377"/>
            <a:ext cx="154488" cy="382631"/>
          </a:xfrm>
          <a:prstGeom prst="rightArrow">
            <a:avLst>
              <a:gd name="adj1" fmla="val 50000"/>
              <a:gd name="adj2" fmla="val 672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C642766-AF78-6F4A-81B9-E539CD66576B}"/>
              </a:ext>
            </a:extLst>
          </p:cNvPr>
          <p:cNvGrpSpPr/>
          <p:nvPr/>
        </p:nvGrpSpPr>
        <p:grpSpPr>
          <a:xfrm>
            <a:off x="1050320" y="1909360"/>
            <a:ext cx="423854" cy="1160099"/>
            <a:chOff x="305973" y="1663700"/>
            <a:chExt cx="423854" cy="1160099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DE205A6-7134-4B4B-9C3E-616B7B7EC923}"/>
                </a:ext>
              </a:extLst>
            </p:cNvPr>
            <p:cNvSpPr/>
            <p:nvPr/>
          </p:nvSpPr>
          <p:spPr>
            <a:xfrm>
              <a:off x="305973" y="1663700"/>
              <a:ext cx="422161" cy="461465"/>
            </a:xfrm>
            <a:prstGeom prst="roundRect">
              <a:avLst>
                <a:gd name="adj" fmla="val 19608"/>
              </a:avLst>
            </a:prstGeom>
            <a:solidFill>
              <a:srgbClr val="00B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0EE8C862-C17A-184E-AE2B-12FC68C87E78}"/>
                </a:ext>
              </a:extLst>
            </p:cNvPr>
            <p:cNvSpPr/>
            <p:nvPr/>
          </p:nvSpPr>
          <p:spPr>
            <a:xfrm>
              <a:off x="305973" y="2146328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5">
              <a:extLst>
                <a:ext uri="{FF2B5EF4-FFF2-40B4-BE49-F238E27FC236}">
                  <a16:creationId xmlns:a16="http://schemas.microsoft.com/office/drawing/2014/main" id="{6216D9F3-FDB9-2248-9587-4F2E848614EC}"/>
                </a:ext>
              </a:extLst>
            </p:cNvPr>
            <p:cNvSpPr/>
            <p:nvPr/>
          </p:nvSpPr>
          <p:spPr>
            <a:xfrm rot="5400000">
              <a:off x="552155" y="2182066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EB93063E-FBC4-1A4D-95A4-E8ED31D758BA}"/>
                </a:ext>
              </a:extLst>
            </p:cNvPr>
            <p:cNvSpPr/>
            <p:nvPr/>
          </p:nvSpPr>
          <p:spPr>
            <a:xfrm>
              <a:off x="307666" y="2379206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7323E097-3CE0-CD4E-9317-CE1355A3F963}"/>
                </a:ext>
              </a:extLst>
            </p:cNvPr>
            <p:cNvSpPr/>
            <p:nvPr/>
          </p:nvSpPr>
          <p:spPr>
            <a:xfrm rot="5400000">
              <a:off x="553848" y="2414944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B67849-09EF-1945-A803-2AB8D213E066}"/>
                </a:ext>
              </a:extLst>
            </p:cNvPr>
            <p:cNvSpPr/>
            <p:nvPr/>
          </p:nvSpPr>
          <p:spPr>
            <a:xfrm>
              <a:off x="305973" y="2612082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apezoid 79">
              <a:extLst>
                <a:ext uri="{FF2B5EF4-FFF2-40B4-BE49-F238E27FC236}">
                  <a16:creationId xmlns:a16="http://schemas.microsoft.com/office/drawing/2014/main" id="{84A24E5B-BEBB-224D-955F-09FD8D29A55D}"/>
                </a:ext>
              </a:extLst>
            </p:cNvPr>
            <p:cNvSpPr/>
            <p:nvPr/>
          </p:nvSpPr>
          <p:spPr>
            <a:xfrm rot="5400000">
              <a:off x="552155" y="2647820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ight Arrow 80">
            <a:extLst>
              <a:ext uri="{FF2B5EF4-FFF2-40B4-BE49-F238E27FC236}">
                <a16:creationId xmlns:a16="http://schemas.microsoft.com/office/drawing/2014/main" id="{6CB06B09-7586-E74E-BE14-F4814CABB46E}"/>
              </a:ext>
            </a:extLst>
          </p:cNvPr>
          <p:cNvSpPr/>
          <p:nvPr/>
        </p:nvSpPr>
        <p:spPr>
          <a:xfrm>
            <a:off x="1500026" y="2297375"/>
            <a:ext cx="154488" cy="382631"/>
          </a:xfrm>
          <a:prstGeom prst="rightArrow">
            <a:avLst>
              <a:gd name="adj1" fmla="val 50000"/>
              <a:gd name="adj2" fmla="val 672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C43A938-DE26-3644-B4D4-6D11795C1175}"/>
              </a:ext>
            </a:extLst>
          </p:cNvPr>
          <p:cNvGrpSpPr/>
          <p:nvPr/>
        </p:nvGrpSpPr>
        <p:grpSpPr>
          <a:xfrm>
            <a:off x="1680366" y="1907831"/>
            <a:ext cx="423854" cy="1160099"/>
            <a:chOff x="305973" y="1663700"/>
            <a:chExt cx="423854" cy="1160099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7EC5DE9-6799-B74E-955D-B414FEB697F7}"/>
                </a:ext>
              </a:extLst>
            </p:cNvPr>
            <p:cNvSpPr/>
            <p:nvPr/>
          </p:nvSpPr>
          <p:spPr>
            <a:xfrm>
              <a:off x="305973" y="1663700"/>
              <a:ext cx="422161" cy="461465"/>
            </a:xfrm>
            <a:prstGeom prst="roundRect">
              <a:avLst>
                <a:gd name="adj" fmla="val 19608"/>
              </a:avLst>
            </a:prstGeom>
            <a:solidFill>
              <a:srgbClr val="00B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33CC4F2-DEAD-034A-925D-145B20B0096C}"/>
                </a:ext>
              </a:extLst>
            </p:cNvPr>
            <p:cNvSpPr/>
            <p:nvPr/>
          </p:nvSpPr>
          <p:spPr>
            <a:xfrm>
              <a:off x="305973" y="2146328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rapezoid 84">
              <a:extLst>
                <a:ext uri="{FF2B5EF4-FFF2-40B4-BE49-F238E27FC236}">
                  <a16:creationId xmlns:a16="http://schemas.microsoft.com/office/drawing/2014/main" id="{18D3729B-A6C7-214E-8604-6F9BFB685D0A}"/>
                </a:ext>
              </a:extLst>
            </p:cNvPr>
            <p:cNvSpPr/>
            <p:nvPr/>
          </p:nvSpPr>
          <p:spPr>
            <a:xfrm rot="5400000">
              <a:off x="552155" y="2182066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61232484-474F-2147-8105-3F4CFD0B2EDB}"/>
                </a:ext>
              </a:extLst>
            </p:cNvPr>
            <p:cNvSpPr/>
            <p:nvPr/>
          </p:nvSpPr>
          <p:spPr>
            <a:xfrm>
              <a:off x="307666" y="2379206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rapezoid 86">
              <a:extLst>
                <a:ext uri="{FF2B5EF4-FFF2-40B4-BE49-F238E27FC236}">
                  <a16:creationId xmlns:a16="http://schemas.microsoft.com/office/drawing/2014/main" id="{FCDF29CD-ADEA-FF48-A1A3-EEFE29059735}"/>
                </a:ext>
              </a:extLst>
            </p:cNvPr>
            <p:cNvSpPr/>
            <p:nvPr/>
          </p:nvSpPr>
          <p:spPr>
            <a:xfrm rot="5400000">
              <a:off x="553848" y="2414944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BE04C53-CD3F-B449-8C07-E6224E2467E8}"/>
                </a:ext>
              </a:extLst>
            </p:cNvPr>
            <p:cNvSpPr/>
            <p:nvPr/>
          </p:nvSpPr>
          <p:spPr>
            <a:xfrm>
              <a:off x="305973" y="2612082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C3643430-CA2C-9F4D-A39D-583F5A627059}"/>
                </a:ext>
              </a:extLst>
            </p:cNvPr>
            <p:cNvSpPr/>
            <p:nvPr/>
          </p:nvSpPr>
          <p:spPr>
            <a:xfrm rot="5400000">
              <a:off x="552155" y="2647820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0B94571-C393-1848-AB70-4B52272F550E}"/>
              </a:ext>
            </a:extLst>
          </p:cNvPr>
          <p:cNvGrpSpPr/>
          <p:nvPr/>
        </p:nvGrpSpPr>
        <p:grpSpPr>
          <a:xfrm>
            <a:off x="6991723" y="4159588"/>
            <a:ext cx="423854" cy="1160099"/>
            <a:chOff x="305973" y="1663700"/>
            <a:chExt cx="423854" cy="1160099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065BE920-6A4D-FF48-A130-3E5C69E8E585}"/>
                </a:ext>
              </a:extLst>
            </p:cNvPr>
            <p:cNvSpPr/>
            <p:nvPr/>
          </p:nvSpPr>
          <p:spPr>
            <a:xfrm>
              <a:off x="305973" y="1663700"/>
              <a:ext cx="422161" cy="461465"/>
            </a:xfrm>
            <a:prstGeom prst="roundRect">
              <a:avLst>
                <a:gd name="adj" fmla="val 19608"/>
              </a:avLst>
            </a:prstGeom>
            <a:solidFill>
              <a:srgbClr val="00B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5D1AF336-AF74-5D48-8F6A-E41B1AEDF014}"/>
                </a:ext>
              </a:extLst>
            </p:cNvPr>
            <p:cNvSpPr/>
            <p:nvPr/>
          </p:nvSpPr>
          <p:spPr>
            <a:xfrm>
              <a:off x="305973" y="2146328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A82DED7-7246-E542-8821-14DA127EA76D}"/>
                </a:ext>
              </a:extLst>
            </p:cNvPr>
            <p:cNvSpPr/>
            <p:nvPr/>
          </p:nvSpPr>
          <p:spPr>
            <a:xfrm rot="5400000">
              <a:off x="552155" y="2182066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C599FD08-7EAB-AA42-BAD2-0651769C39AD}"/>
                </a:ext>
              </a:extLst>
            </p:cNvPr>
            <p:cNvSpPr/>
            <p:nvPr/>
          </p:nvSpPr>
          <p:spPr>
            <a:xfrm>
              <a:off x="307666" y="2379206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apezoid 95">
              <a:extLst>
                <a:ext uri="{FF2B5EF4-FFF2-40B4-BE49-F238E27FC236}">
                  <a16:creationId xmlns:a16="http://schemas.microsoft.com/office/drawing/2014/main" id="{BEC9F811-5D98-4146-B16B-85C8C703FFA5}"/>
                </a:ext>
              </a:extLst>
            </p:cNvPr>
            <p:cNvSpPr/>
            <p:nvPr/>
          </p:nvSpPr>
          <p:spPr>
            <a:xfrm rot="5400000">
              <a:off x="553848" y="2414944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F7F2DB91-4446-8847-A318-DDFC222AB7BA}"/>
                </a:ext>
              </a:extLst>
            </p:cNvPr>
            <p:cNvSpPr/>
            <p:nvPr/>
          </p:nvSpPr>
          <p:spPr>
            <a:xfrm>
              <a:off x="305973" y="2612082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AF4D4D7F-F334-BA46-B0D2-292440DCF86B}"/>
                </a:ext>
              </a:extLst>
            </p:cNvPr>
            <p:cNvSpPr/>
            <p:nvPr/>
          </p:nvSpPr>
          <p:spPr>
            <a:xfrm rot="5400000">
              <a:off x="552155" y="2647820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ight Arrow 98">
            <a:extLst>
              <a:ext uri="{FF2B5EF4-FFF2-40B4-BE49-F238E27FC236}">
                <a16:creationId xmlns:a16="http://schemas.microsoft.com/office/drawing/2014/main" id="{1BB9BF18-F592-2343-8293-A669E70BB0AF}"/>
              </a:ext>
            </a:extLst>
          </p:cNvPr>
          <p:cNvSpPr/>
          <p:nvPr/>
        </p:nvSpPr>
        <p:spPr>
          <a:xfrm>
            <a:off x="7441429" y="4547603"/>
            <a:ext cx="154488" cy="382631"/>
          </a:xfrm>
          <a:prstGeom prst="rightArrow">
            <a:avLst>
              <a:gd name="adj1" fmla="val 50000"/>
              <a:gd name="adj2" fmla="val 672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73802C-99B4-2F4F-AB02-AED24F41C365}"/>
              </a:ext>
            </a:extLst>
          </p:cNvPr>
          <p:cNvGrpSpPr/>
          <p:nvPr/>
        </p:nvGrpSpPr>
        <p:grpSpPr>
          <a:xfrm>
            <a:off x="7642937" y="4159586"/>
            <a:ext cx="423854" cy="1160099"/>
            <a:chOff x="305973" y="1663700"/>
            <a:chExt cx="423854" cy="1160099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BE561660-08FC-DE4C-860B-1C213A446397}"/>
                </a:ext>
              </a:extLst>
            </p:cNvPr>
            <p:cNvSpPr/>
            <p:nvPr/>
          </p:nvSpPr>
          <p:spPr>
            <a:xfrm>
              <a:off x="305973" y="1663700"/>
              <a:ext cx="422161" cy="461465"/>
            </a:xfrm>
            <a:prstGeom prst="roundRect">
              <a:avLst>
                <a:gd name="adj" fmla="val 19608"/>
              </a:avLst>
            </a:prstGeom>
            <a:solidFill>
              <a:srgbClr val="00B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B6D63FB5-76E1-E848-B2B8-A51B84132102}"/>
                </a:ext>
              </a:extLst>
            </p:cNvPr>
            <p:cNvSpPr/>
            <p:nvPr/>
          </p:nvSpPr>
          <p:spPr>
            <a:xfrm>
              <a:off x="305973" y="2146328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C8FCC8A5-BD6E-0E4D-A618-90B47D376015}"/>
                </a:ext>
              </a:extLst>
            </p:cNvPr>
            <p:cNvSpPr/>
            <p:nvPr/>
          </p:nvSpPr>
          <p:spPr>
            <a:xfrm rot="5400000">
              <a:off x="552155" y="2182066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A268B4A-A544-AC4B-AEE3-89AC47BB297A}"/>
                </a:ext>
              </a:extLst>
            </p:cNvPr>
            <p:cNvSpPr/>
            <p:nvPr/>
          </p:nvSpPr>
          <p:spPr>
            <a:xfrm>
              <a:off x="307666" y="2379206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id="{AC61E4C3-7D65-A74A-864F-0829DB0935A1}"/>
                </a:ext>
              </a:extLst>
            </p:cNvPr>
            <p:cNvSpPr/>
            <p:nvPr/>
          </p:nvSpPr>
          <p:spPr>
            <a:xfrm rot="5400000">
              <a:off x="553848" y="2414944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1FC1A544-CC59-834C-A4B3-258697A3914F}"/>
                </a:ext>
              </a:extLst>
            </p:cNvPr>
            <p:cNvSpPr/>
            <p:nvPr/>
          </p:nvSpPr>
          <p:spPr>
            <a:xfrm>
              <a:off x="305973" y="2612082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E6A9F91B-E4B0-184D-A279-39AF679F72DD}"/>
                </a:ext>
              </a:extLst>
            </p:cNvPr>
            <p:cNvSpPr/>
            <p:nvPr/>
          </p:nvSpPr>
          <p:spPr>
            <a:xfrm rot="5400000">
              <a:off x="552155" y="2647820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ight Arrow 107">
            <a:extLst>
              <a:ext uri="{FF2B5EF4-FFF2-40B4-BE49-F238E27FC236}">
                <a16:creationId xmlns:a16="http://schemas.microsoft.com/office/drawing/2014/main" id="{C24B3774-4979-A744-89DE-0AD42F19A8DA}"/>
              </a:ext>
            </a:extLst>
          </p:cNvPr>
          <p:cNvSpPr/>
          <p:nvPr/>
        </p:nvSpPr>
        <p:spPr>
          <a:xfrm>
            <a:off x="8092643" y="4547601"/>
            <a:ext cx="154488" cy="382631"/>
          </a:xfrm>
          <a:prstGeom prst="rightArrow">
            <a:avLst>
              <a:gd name="adj1" fmla="val 50000"/>
              <a:gd name="adj2" fmla="val 672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8125D0-3683-E94B-89C4-C90D7755F882}"/>
              </a:ext>
            </a:extLst>
          </p:cNvPr>
          <p:cNvGrpSpPr/>
          <p:nvPr/>
        </p:nvGrpSpPr>
        <p:grpSpPr>
          <a:xfrm>
            <a:off x="8272983" y="4158057"/>
            <a:ext cx="423854" cy="1160099"/>
            <a:chOff x="305973" y="1663700"/>
            <a:chExt cx="423854" cy="116009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8179E72F-35D7-324B-AD78-2A4BC5C20DDD}"/>
                </a:ext>
              </a:extLst>
            </p:cNvPr>
            <p:cNvSpPr/>
            <p:nvPr/>
          </p:nvSpPr>
          <p:spPr>
            <a:xfrm>
              <a:off x="305973" y="1663700"/>
              <a:ext cx="422161" cy="461465"/>
            </a:xfrm>
            <a:prstGeom prst="roundRect">
              <a:avLst>
                <a:gd name="adj" fmla="val 19608"/>
              </a:avLst>
            </a:prstGeom>
            <a:solidFill>
              <a:srgbClr val="00B05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536E6F92-45B7-2247-A7D9-B0E627A5998F}"/>
                </a:ext>
              </a:extLst>
            </p:cNvPr>
            <p:cNvSpPr/>
            <p:nvPr/>
          </p:nvSpPr>
          <p:spPr>
            <a:xfrm>
              <a:off x="305973" y="2146328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48C2F3FD-EC3E-1040-ABAE-62625327D42C}"/>
                </a:ext>
              </a:extLst>
            </p:cNvPr>
            <p:cNvSpPr/>
            <p:nvPr/>
          </p:nvSpPr>
          <p:spPr>
            <a:xfrm rot="5400000">
              <a:off x="552155" y="2182066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A5931AC7-BF87-5243-8D28-9D1094FA38D6}"/>
                </a:ext>
              </a:extLst>
            </p:cNvPr>
            <p:cNvSpPr/>
            <p:nvPr/>
          </p:nvSpPr>
          <p:spPr>
            <a:xfrm>
              <a:off x="307666" y="2379206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83CDDAAD-D64F-4344-BA7A-75ECD4300C8F}"/>
                </a:ext>
              </a:extLst>
            </p:cNvPr>
            <p:cNvSpPr/>
            <p:nvPr/>
          </p:nvSpPr>
          <p:spPr>
            <a:xfrm rot="5400000">
              <a:off x="553848" y="2414944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127B8339-0F3B-BA46-B83E-D9CB763BEB05}"/>
                </a:ext>
              </a:extLst>
            </p:cNvPr>
            <p:cNvSpPr/>
            <p:nvPr/>
          </p:nvSpPr>
          <p:spPr>
            <a:xfrm>
              <a:off x="305973" y="2612082"/>
              <a:ext cx="227427" cy="211715"/>
            </a:xfrm>
            <a:prstGeom prst="roundRect">
              <a:avLst>
                <a:gd name="adj" fmla="val 6898"/>
              </a:avLst>
            </a:prstGeom>
            <a:solidFill>
              <a:srgbClr val="0070C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15">
              <a:extLst>
                <a:ext uri="{FF2B5EF4-FFF2-40B4-BE49-F238E27FC236}">
                  <a16:creationId xmlns:a16="http://schemas.microsoft.com/office/drawing/2014/main" id="{D2BFE1B6-78E1-ED46-9AF8-4C7EBAF066E7}"/>
                </a:ext>
              </a:extLst>
            </p:cNvPr>
            <p:cNvSpPr/>
            <p:nvPr/>
          </p:nvSpPr>
          <p:spPr>
            <a:xfrm rot="5400000">
              <a:off x="552155" y="2647820"/>
              <a:ext cx="211715" cy="140243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ight Arrow 120">
            <a:extLst>
              <a:ext uri="{FF2B5EF4-FFF2-40B4-BE49-F238E27FC236}">
                <a16:creationId xmlns:a16="http://schemas.microsoft.com/office/drawing/2014/main" id="{BBA0A386-FB00-884F-AE20-55F461887D36}"/>
              </a:ext>
            </a:extLst>
          </p:cNvPr>
          <p:cNvSpPr/>
          <p:nvPr/>
        </p:nvSpPr>
        <p:spPr>
          <a:xfrm>
            <a:off x="6747762" y="4580574"/>
            <a:ext cx="154488" cy="382631"/>
          </a:xfrm>
          <a:prstGeom prst="rightArrow">
            <a:avLst>
              <a:gd name="adj1" fmla="val 50000"/>
              <a:gd name="adj2" fmla="val 672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6FA67D0-2C28-E64A-AB44-1544E61DE03C}"/>
              </a:ext>
            </a:extLst>
          </p:cNvPr>
          <p:cNvGrpSpPr/>
          <p:nvPr/>
        </p:nvGrpSpPr>
        <p:grpSpPr>
          <a:xfrm>
            <a:off x="5335680" y="4505973"/>
            <a:ext cx="1372596" cy="528147"/>
            <a:chOff x="5292365" y="5727888"/>
            <a:chExt cx="1372596" cy="528147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E5B7A8C-5807-9D4F-A624-192DF2DC7C50}"/>
                </a:ext>
              </a:extLst>
            </p:cNvPr>
            <p:cNvGrpSpPr/>
            <p:nvPr/>
          </p:nvGrpSpPr>
          <p:grpSpPr>
            <a:xfrm flipV="1">
              <a:off x="5292365" y="5727888"/>
              <a:ext cx="1372596" cy="528147"/>
              <a:chOff x="663238" y="2669307"/>
              <a:chExt cx="7490961" cy="1204659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085E90A-BBFC-6F4E-88B9-9A0600065501}"/>
                  </a:ext>
                </a:extLst>
              </p:cNvPr>
              <p:cNvCxnSpPr/>
              <p:nvPr/>
            </p:nvCxnSpPr>
            <p:spPr>
              <a:xfrm>
                <a:off x="663238" y="2678654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EAEE2B2-FC87-0340-AA6E-0CD78F1470E6}"/>
                  </a:ext>
                </a:extLst>
              </p:cNvPr>
              <p:cNvCxnSpPr/>
              <p:nvPr/>
            </p:nvCxnSpPr>
            <p:spPr>
              <a:xfrm>
                <a:off x="669917" y="3873966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29948EA6-FEF9-A749-B66E-1AC18E3D66C3}"/>
                  </a:ext>
                </a:extLst>
              </p:cNvPr>
              <p:cNvCxnSpPr/>
              <p:nvPr/>
            </p:nvCxnSpPr>
            <p:spPr>
              <a:xfrm flipV="1">
                <a:off x="8154199" y="2669307"/>
                <a:ext cx="0" cy="1204659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CA9EA54-FDE5-814E-AB53-3A41EDACB8B9}"/>
                </a:ext>
              </a:extLst>
            </p:cNvPr>
            <p:cNvSpPr/>
            <p:nvPr/>
          </p:nvSpPr>
          <p:spPr>
            <a:xfrm>
              <a:off x="6441440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D14430D-CB1A-814D-91F6-3821BC93B172}"/>
                </a:ext>
              </a:extLst>
            </p:cNvPr>
            <p:cNvSpPr/>
            <p:nvPr/>
          </p:nvSpPr>
          <p:spPr>
            <a:xfrm>
              <a:off x="6217919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0E4E38D-2F90-B348-B45C-6F5AF63DB984}"/>
                </a:ext>
              </a:extLst>
            </p:cNvPr>
            <p:cNvSpPr/>
            <p:nvPr/>
          </p:nvSpPr>
          <p:spPr>
            <a:xfrm>
              <a:off x="5994398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9318A5C-308D-8544-AB7B-D2D1849F0503}"/>
                </a:ext>
              </a:extLst>
            </p:cNvPr>
            <p:cNvSpPr/>
            <p:nvPr/>
          </p:nvSpPr>
          <p:spPr>
            <a:xfrm>
              <a:off x="5770877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9F30B55-D79A-FC49-8DC7-D07FD706E641}"/>
                </a:ext>
              </a:extLst>
            </p:cNvPr>
            <p:cNvSpPr/>
            <p:nvPr/>
          </p:nvSpPr>
          <p:spPr>
            <a:xfrm>
              <a:off x="5547356" y="5797973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85F52C4-906F-E544-8193-7D45BC365E48}"/>
              </a:ext>
            </a:extLst>
          </p:cNvPr>
          <p:cNvGrpSpPr/>
          <p:nvPr/>
        </p:nvGrpSpPr>
        <p:grpSpPr>
          <a:xfrm>
            <a:off x="5304893" y="3553630"/>
            <a:ext cx="1372596" cy="284273"/>
            <a:chOff x="5292365" y="5727888"/>
            <a:chExt cx="1372596" cy="528147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A3D1BE8-BE90-284C-B41E-E0396C603A69}"/>
                </a:ext>
              </a:extLst>
            </p:cNvPr>
            <p:cNvGrpSpPr/>
            <p:nvPr/>
          </p:nvGrpSpPr>
          <p:grpSpPr>
            <a:xfrm flipV="1">
              <a:off x="5292365" y="5727888"/>
              <a:ext cx="1372596" cy="528147"/>
              <a:chOff x="663238" y="2669307"/>
              <a:chExt cx="7490961" cy="1204659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6774C6B-0023-4A4F-866D-6BCC899AE7D2}"/>
                  </a:ext>
                </a:extLst>
              </p:cNvPr>
              <p:cNvCxnSpPr/>
              <p:nvPr/>
            </p:nvCxnSpPr>
            <p:spPr>
              <a:xfrm>
                <a:off x="663238" y="2678654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7151B9E-B0E7-B849-BBE0-4907007C398E}"/>
                  </a:ext>
                </a:extLst>
              </p:cNvPr>
              <p:cNvCxnSpPr/>
              <p:nvPr/>
            </p:nvCxnSpPr>
            <p:spPr>
              <a:xfrm>
                <a:off x="669917" y="3873966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E01712E-D1A3-B242-9258-5C19A3BABC57}"/>
                  </a:ext>
                </a:extLst>
              </p:cNvPr>
              <p:cNvCxnSpPr/>
              <p:nvPr/>
            </p:nvCxnSpPr>
            <p:spPr>
              <a:xfrm flipV="1">
                <a:off x="8154199" y="2669307"/>
                <a:ext cx="0" cy="1204659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CA2B8E7-947D-FB4C-B5C6-3360A66C6458}"/>
                </a:ext>
              </a:extLst>
            </p:cNvPr>
            <p:cNvSpPr/>
            <p:nvPr/>
          </p:nvSpPr>
          <p:spPr>
            <a:xfrm>
              <a:off x="6441440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BD6762A-237E-AE48-BAE4-17ABFE4BAD41}"/>
                </a:ext>
              </a:extLst>
            </p:cNvPr>
            <p:cNvSpPr/>
            <p:nvPr/>
          </p:nvSpPr>
          <p:spPr>
            <a:xfrm>
              <a:off x="6217919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E1818D3-C260-4F4A-8BB2-3A7B9AF2A2AE}"/>
                </a:ext>
              </a:extLst>
            </p:cNvPr>
            <p:cNvSpPr/>
            <p:nvPr/>
          </p:nvSpPr>
          <p:spPr>
            <a:xfrm>
              <a:off x="5994398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991CA78-4103-5B47-A57F-45E845F53FF8}"/>
                </a:ext>
              </a:extLst>
            </p:cNvPr>
            <p:cNvSpPr/>
            <p:nvPr/>
          </p:nvSpPr>
          <p:spPr>
            <a:xfrm>
              <a:off x="5770877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0D5CE05-F9D5-ED46-9DBA-2905D4503DA1}"/>
                </a:ext>
              </a:extLst>
            </p:cNvPr>
            <p:cNvSpPr/>
            <p:nvPr/>
          </p:nvSpPr>
          <p:spPr>
            <a:xfrm>
              <a:off x="5547356" y="5797973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0F39C5B-5EBE-D545-BD39-98DFF531C636}"/>
              </a:ext>
            </a:extLst>
          </p:cNvPr>
          <p:cNvGrpSpPr/>
          <p:nvPr/>
        </p:nvGrpSpPr>
        <p:grpSpPr>
          <a:xfrm>
            <a:off x="5311929" y="2995316"/>
            <a:ext cx="1372596" cy="284273"/>
            <a:chOff x="5292365" y="5727888"/>
            <a:chExt cx="1372596" cy="52814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42A245A-6F56-F845-B0AB-D2DBC7DE4260}"/>
                </a:ext>
              </a:extLst>
            </p:cNvPr>
            <p:cNvGrpSpPr/>
            <p:nvPr/>
          </p:nvGrpSpPr>
          <p:grpSpPr>
            <a:xfrm flipV="1">
              <a:off x="5292365" y="5727888"/>
              <a:ext cx="1372596" cy="528147"/>
              <a:chOff x="663238" y="2669307"/>
              <a:chExt cx="7490961" cy="1204659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BF9F0D32-5FBA-C144-AB3F-45787699166D}"/>
                  </a:ext>
                </a:extLst>
              </p:cNvPr>
              <p:cNvCxnSpPr/>
              <p:nvPr/>
            </p:nvCxnSpPr>
            <p:spPr>
              <a:xfrm>
                <a:off x="663238" y="2678654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19D1CEB-41B1-5947-BF66-DE0F121A16DA}"/>
                  </a:ext>
                </a:extLst>
              </p:cNvPr>
              <p:cNvCxnSpPr/>
              <p:nvPr/>
            </p:nvCxnSpPr>
            <p:spPr>
              <a:xfrm>
                <a:off x="669917" y="3873966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4223141B-B923-794C-AA9B-ED10337CAB35}"/>
                  </a:ext>
                </a:extLst>
              </p:cNvPr>
              <p:cNvCxnSpPr/>
              <p:nvPr/>
            </p:nvCxnSpPr>
            <p:spPr>
              <a:xfrm flipV="1">
                <a:off x="8154199" y="2669307"/>
                <a:ext cx="0" cy="1204659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906B855-4E64-6F44-931F-D512C319E9D2}"/>
                </a:ext>
              </a:extLst>
            </p:cNvPr>
            <p:cNvSpPr/>
            <p:nvPr/>
          </p:nvSpPr>
          <p:spPr>
            <a:xfrm>
              <a:off x="6441440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F5E7AF5B-7DE2-584C-B16F-840A778E50CF}"/>
                </a:ext>
              </a:extLst>
            </p:cNvPr>
            <p:cNvSpPr/>
            <p:nvPr/>
          </p:nvSpPr>
          <p:spPr>
            <a:xfrm>
              <a:off x="6217919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1DA6A6E-039F-4C43-ADBB-DBE45C80221A}"/>
                </a:ext>
              </a:extLst>
            </p:cNvPr>
            <p:cNvSpPr/>
            <p:nvPr/>
          </p:nvSpPr>
          <p:spPr>
            <a:xfrm>
              <a:off x="5994398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62A60F8-BCA1-9149-AD1E-2D5C3FA40E3D}"/>
                </a:ext>
              </a:extLst>
            </p:cNvPr>
            <p:cNvSpPr/>
            <p:nvPr/>
          </p:nvSpPr>
          <p:spPr>
            <a:xfrm>
              <a:off x="5770877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A01D16E-37B1-3542-9DCB-994CBCABDD80}"/>
                </a:ext>
              </a:extLst>
            </p:cNvPr>
            <p:cNvSpPr/>
            <p:nvPr/>
          </p:nvSpPr>
          <p:spPr>
            <a:xfrm>
              <a:off x="5547356" y="5797973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29766C6-103C-EF42-8E06-286E0D3092B3}"/>
              </a:ext>
            </a:extLst>
          </p:cNvPr>
          <p:cNvGrpSpPr/>
          <p:nvPr/>
        </p:nvGrpSpPr>
        <p:grpSpPr>
          <a:xfrm>
            <a:off x="5311929" y="2440835"/>
            <a:ext cx="1372596" cy="284273"/>
            <a:chOff x="5292365" y="5727888"/>
            <a:chExt cx="1372596" cy="528147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B60D1F5-FBA0-A840-829E-DFE401AB4700}"/>
                </a:ext>
              </a:extLst>
            </p:cNvPr>
            <p:cNvGrpSpPr/>
            <p:nvPr/>
          </p:nvGrpSpPr>
          <p:grpSpPr>
            <a:xfrm flipV="1">
              <a:off x="5292365" y="5727888"/>
              <a:ext cx="1372596" cy="528147"/>
              <a:chOff x="663238" y="2669307"/>
              <a:chExt cx="7490961" cy="1204659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CF363DD-10AF-A24C-A18E-ACF174D6C2EF}"/>
                  </a:ext>
                </a:extLst>
              </p:cNvPr>
              <p:cNvCxnSpPr/>
              <p:nvPr/>
            </p:nvCxnSpPr>
            <p:spPr>
              <a:xfrm>
                <a:off x="663238" y="2678654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7B1F9CF-2A77-314F-8748-14DB19220FE2}"/>
                  </a:ext>
                </a:extLst>
              </p:cNvPr>
              <p:cNvCxnSpPr/>
              <p:nvPr/>
            </p:nvCxnSpPr>
            <p:spPr>
              <a:xfrm>
                <a:off x="669917" y="3873966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6691839-A470-FD48-8A1C-6D1CFEB67B21}"/>
                  </a:ext>
                </a:extLst>
              </p:cNvPr>
              <p:cNvCxnSpPr/>
              <p:nvPr/>
            </p:nvCxnSpPr>
            <p:spPr>
              <a:xfrm flipV="1">
                <a:off x="8154199" y="2669307"/>
                <a:ext cx="0" cy="1204659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2614927-249B-2E4D-99A0-4CC63FEF7150}"/>
                </a:ext>
              </a:extLst>
            </p:cNvPr>
            <p:cNvSpPr/>
            <p:nvPr/>
          </p:nvSpPr>
          <p:spPr>
            <a:xfrm>
              <a:off x="6441440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F5F9037-E69F-DD4D-864A-36D40527A85C}"/>
                </a:ext>
              </a:extLst>
            </p:cNvPr>
            <p:cNvSpPr/>
            <p:nvPr/>
          </p:nvSpPr>
          <p:spPr>
            <a:xfrm>
              <a:off x="6217919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19C48A6-F267-D440-979B-77E882A52310}"/>
                </a:ext>
              </a:extLst>
            </p:cNvPr>
            <p:cNvSpPr/>
            <p:nvPr/>
          </p:nvSpPr>
          <p:spPr>
            <a:xfrm>
              <a:off x="5994398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CC77C09-990E-704E-B405-E9B853F4F7AA}"/>
                </a:ext>
              </a:extLst>
            </p:cNvPr>
            <p:cNvSpPr/>
            <p:nvPr/>
          </p:nvSpPr>
          <p:spPr>
            <a:xfrm>
              <a:off x="5770877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8320BFE9-2A21-E849-8970-8FF666036CB3}"/>
                </a:ext>
              </a:extLst>
            </p:cNvPr>
            <p:cNvSpPr/>
            <p:nvPr/>
          </p:nvSpPr>
          <p:spPr>
            <a:xfrm>
              <a:off x="5547356" y="5797973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CE09FCD-6CF3-8A43-B6C5-702DAD5A79AA}"/>
              </a:ext>
            </a:extLst>
          </p:cNvPr>
          <p:cNvGrpSpPr/>
          <p:nvPr/>
        </p:nvGrpSpPr>
        <p:grpSpPr>
          <a:xfrm>
            <a:off x="5316304" y="1880822"/>
            <a:ext cx="1372596" cy="284273"/>
            <a:chOff x="5292365" y="5727888"/>
            <a:chExt cx="1372596" cy="52814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C15C5E2-F496-9941-97E1-B7D70EA5F3AD}"/>
                </a:ext>
              </a:extLst>
            </p:cNvPr>
            <p:cNvGrpSpPr/>
            <p:nvPr/>
          </p:nvGrpSpPr>
          <p:grpSpPr>
            <a:xfrm flipV="1">
              <a:off x="5292365" y="5727888"/>
              <a:ext cx="1372596" cy="528147"/>
              <a:chOff x="663238" y="2669307"/>
              <a:chExt cx="7490961" cy="1204659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48DB1B5-7E3D-F741-BE4D-8907FD1CA471}"/>
                  </a:ext>
                </a:extLst>
              </p:cNvPr>
              <p:cNvCxnSpPr/>
              <p:nvPr/>
            </p:nvCxnSpPr>
            <p:spPr>
              <a:xfrm>
                <a:off x="663238" y="2678654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7DBD452-2D3A-E94B-86A8-355782C114A2}"/>
                  </a:ext>
                </a:extLst>
              </p:cNvPr>
              <p:cNvCxnSpPr/>
              <p:nvPr/>
            </p:nvCxnSpPr>
            <p:spPr>
              <a:xfrm>
                <a:off x="669917" y="3873966"/>
                <a:ext cx="7479043" cy="0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D8A4E3F-1567-694F-B763-636147BAD31A}"/>
                  </a:ext>
                </a:extLst>
              </p:cNvPr>
              <p:cNvCxnSpPr/>
              <p:nvPr/>
            </p:nvCxnSpPr>
            <p:spPr>
              <a:xfrm flipV="1">
                <a:off x="8154199" y="2669307"/>
                <a:ext cx="0" cy="1204659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A1D51A9-8926-FF4E-8BE6-B7C2E852D34C}"/>
                </a:ext>
              </a:extLst>
            </p:cNvPr>
            <p:cNvSpPr/>
            <p:nvPr/>
          </p:nvSpPr>
          <p:spPr>
            <a:xfrm>
              <a:off x="6441440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BC9AB16-E12B-7A4F-A0D4-E92FB9679312}"/>
                </a:ext>
              </a:extLst>
            </p:cNvPr>
            <p:cNvSpPr/>
            <p:nvPr/>
          </p:nvSpPr>
          <p:spPr>
            <a:xfrm>
              <a:off x="6217919" y="5804746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C4D7802-15AE-D94A-A1BD-974F9DDB9A45}"/>
                </a:ext>
              </a:extLst>
            </p:cNvPr>
            <p:cNvSpPr/>
            <p:nvPr/>
          </p:nvSpPr>
          <p:spPr>
            <a:xfrm>
              <a:off x="5994398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612C9FD-8FDE-5845-A7CA-62321773A107}"/>
                </a:ext>
              </a:extLst>
            </p:cNvPr>
            <p:cNvSpPr/>
            <p:nvPr/>
          </p:nvSpPr>
          <p:spPr>
            <a:xfrm>
              <a:off x="5770877" y="5801167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D276220-8029-D349-9D62-9FA42CE9CA59}"/>
                </a:ext>
              </a:extLst>
            </p:cNvPr>
            <p:cNvSpPr/>
            <p:nvPr/>
          </p:nvSpPr>
          <p:spPr>
            <a:xfrm>
              <a:off x="5547356" y="5797973"/>
              <a:ext cx="162560" cy="38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ular Callout 172">
            <a:extLst>
              <a:ext uri="{FF2B5EF4-FFF2-40B4-BE49-F238E27FC236}">
                <a16:creationId xmlns:a16="http://schemas.microsoft.com/office/drawing/2014/main" id="{3016A7BE-EDC6-B642-9587-EF8C6F5DBF92}"/>
              </a:ext>
            </a:extLst>
          </p:cNvPr>
          <p:cNvSpPr/>
          <p:nvPr/>
        </p:nvSpPr>
        <p:spPr>
          <a:xfrm>
            <a:off x="84435" y="1285772"/>
            <a:ext cx="1162821" cy="378053"/>
          </a:xfrm>
          <a:prstGeom prst="wedgeRectCallout">
            <a:avLst>
              <a:gd name="adj1" fmla="val -39555"/>
              <a:gd name="adj2" fmla="val 89807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Parser</a:t>
            </a:r>
            <a:endParaRPr lang="en-US" dirty="0"/>
          </a:p>
        </p:txBody>
      </p:sp>
      <p:sp>
        <p:nvSpPr>
          <p:cNvPr id="174" name="Rectangular Callout 173">
            <a:extLst>
              <a:ext uri="{FF2B5EF4-FFF2-40B4-BE49-F238E27FC236}">
                <a16:creationId xmlns:a16="http://schemas.microsoft.com/office/drawing/2014/main" id="{EC1173E2-D786-1F4D-8C7F-38B9905AB433}"/>
              </a:ext>
            </a:extLst>
          </p:cNvPr>
          <p:cNvSpPr/>
          <p:nvPr/>
        </p:nvSpPr>
        <p:spPr>
          <a:xfrm>
            <a:off x="1452900" y="1304139"/>
            <a:ext cx="1378627" cy="386722"/>
          </a:xfrm>
          <a:prstGeom prst="wedgeRectCallout">
            <a:avLst>
              <a:gd name="adj1" fmla="val -19829"/>
              <a:gd name="adj2" fmla="val 84776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Ingress</a:t>
            </a:r>
            <a:r>
              <a:rPr lang="zh-Hans" altLang="en-US" dirty="0"/>
              <a:t> </a:t>
            </a:r>
            <a:r>
              <a:rPr lang="en-US" altLang="zh-Hans" dirty="0"/>
              <a:t>Pipe</a:t>
            </a:r>
            <a:endParaRPr lang="en-US" dirty="0"/>
          </a:p>
        </p:txBody>
      </p:sp>
      <p:sp>
        <p:nvSpPr>
          <p:cNvPr id="175" name="Rectangular Callout 174">
            <a:extLst>
              <a:ext uri="{FF2B5EF4-FFF2-40B4-BE49-F238E27FC236}">
                <a16:creationId xmlns:a16="http://schemas.microsoft.com/office/drawing/2014/main" id="{8577DF9E-DF57-A345-BDB7-4E9380486928}"/>
              </a:ext>
            </a:extLst>
          </p:cNvPr>
          <p:cNvSpPr/>
          <p:nvPr/>
        </p:nvSpPr>
        <p:spPr>
          <a:xfrm>
            <a:off x="3127624" y="1230932"/>
            <a:ext cx="1378627" cy="532798"/>
          </a:xfrm>
          <a:prstGeom prst="wedgeRectCallout">
            <a:avLst>
              <a:gd name="adj1" fmla="val 271"/>
              <a:gd name="adj2" fmla="val 87314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Traffic</a:t>
            </a:r>
            <a:r>
              <a:rPr lang="zh-Hans" altLang="en-US" dirty="0"/>
              <a:t> </a:t>
            </a:r>
            <a:r>
              <a:rPr lang="en-US" altLang="zh-Hans" dirty="0"/>
              <a:t>Manager</a:t>
            </a:r>
            <a:endParaRPr lang="en-US" dirty="0"/>
          </a:p>
        </p:txBody>
      </p:sp>
      <p:sp>
        <p:nvSpPr>
          <p:cNvPr id="176" name="Rectangular Callout 175">
            <a:extLst>
              <a:ext uri="{FF2B5EF4-FFF2-40B4-BE49-F238E27FC236}">
                <a16:creationId xmlns:a16="http://schemas.microsoft.com/office/drawing/2014/main" id="{136B9BDB-5F3C-2B44-B86E-F5C3A0356BA0}"/>
              </a:ext>
            </a:extLst>
          </p:cNvPr>
          <p:cNvSpPr/>
          <p:nvPr/>
        </p:nvSpPr>
        <p:spPr>
          <a:xfrm>
            <a:off x="4952893" y="1282809"/>
            <a:ext cx="1378627" cy="370719"/>
          </a:xfrm>
          <a:prstGeom prst="wedgeRectCallout">
            <a:avLst>
              <a:gd name="adj1" fmla="val -10784"/>
              <a:gd name="adj2" fmla="val 97982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Queuing</a:t>
            </a:r>
            <a:endParaRPr lang="en-US" dirty="0"/>
          </a:p>
        </p:txBody>
      </p:sp>
      <p:sp>
        <p:nvSpPr>
          <p:cNvPr id="177" name="Rectangular Callout 176">
            <a:extLst>
              <a:ext uri="{FF2B5EF4-FFF2-40B4-BE49-F238E27FC236}">
                <a16:creationId xmlns:a16="http://schemas.microsoft.com/office/drawing/2014/main" id="{8CCF5C72-CED5-FD46-9D52-28C2401C13AF}"/>
              </a:ext>
            </a:extLst>
          </p:cNvPr>
          <p:cNvSpPr/>
          <p:nvPr/>
        </p:nvSpPr>
        <p:spPr>
          <a:xfrm>
            <a:off x="6535249" y="1284073"/>
            <a:ext cx="1237152" cy="368189"/>
          </a:xfrm>
          <a:prstGeom prst="wedgeRectCallout">
            <a:avLst>
              <a:gd name="adj1" fmla="val -4754"/>
              <a:gd name="adj2" fmla="val 98732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Egress</a:t>
            </a:r>
            <a:r>
              <a:rPr lang="zh-Hans" altLang="en-US" dirty="0"/>
              <a:t> </a:t>
            </a:r>
            <a:r>
              <a:rPr lang="en-US" altLang="zh-Hans" dirty="0"/>
              <a:t>Pipe</a:t>
            </a:r>
            <a:endParaRPr lang="en-US" dirty="0"/>
          </a:p>
        </p:txBody>
      </p:sp>
      <p:sp>
        <p:nvSpPr>
          <p:cNvPr id="178" name="Rectangular Callout 177">
            <a:extLst>
              <a:ext uri="{FF2B5EF4-FFF2-40B4-BE49-F238E27FC236}">
                <a16:creationId xmlns:a16="http://schemas.microsoft.com/office/drawing/2014/main" id="{C512DBE8-E099-3D49-A61B-7C9FF2AF624D}"/>
              </a:ext>
            </a:extLst>
          </p:cNvPr>
          <p:cNvSpPr/>
          <p:nvPr/>
        </p:nvSpPr>
        <p:spPr>
          <a:xfrm>
            <a:off x="7908486" y="1288922"/>
            <a:ext cx="1151154" cy="374903"/>
          </a:xfrm>
          <a:prstGeom prst="wedgeRectCallout">
            <a:avLst>
              <a:gd name="adj1" fmla="val 36262"/>
              <a:gd name="adj2" fmla="val 92329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 err="1"/>
              <a:t>Deparser</a:t>
            </a:r>
            <a:endParaRPr lang="en-US" dirty="0"/>
          </a:p>
        </p:txBody>
      </p:sp>
      <p:sp>
        <p:nvSpPr>
          <p:cNvPr id="179" name="Rectangular Callout 178">
            <a:extLst>
              <a:ext uri="{FF2B5EF4-FFF2-40B4-BE49-F238E27FC236}">
                <a16:creationId xmlns:a16="http://schemas.microsoft.com/office/drawing/2014/main" id="{42984354-A029-4149-965A-A960930DD842}"/>
              </a:ext>
            </a:extLst>
          </p:cNvPr>
          <p:cNvSpPr/>
          <p:nvPr/>
        </p:nvSpPr>
        <p:spPr>
          <a:xfrm>
            <a:off x="4227195" y="5469035"/>
            <a:ext cx="2389333" cy="812154"/>
          </a:xfrm>
          <a:prstGeom prst="wedgeRectCallout">
            <a:avLst>
              <a:gd name="adj1" fmla="val 4756"/>
              <a:gd name="adj2" fmla="val -97834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Queue</a:t>
            </a:r>
            <a:r>
              <a:rPr lang="zh-Hans" altLang="en-US" dirty="0"/>
              <a:t> </a:t>
            </a:r>
            <a:r>
              <a:rPr lang="en-US" altLang="zh-Hans" dirty="0"/>
              <a:t>Depth</a:t>
            </a:r>
            <a:r>
              <a:rPr lang="zh-Hans" altLang="en-US" dirty="0"/>
              <a:t> </a:t>
            </a:r>
            <a:r>
              <a:rPr lang="en-US" altLang="zh-Hans" dirty="0"/>
              <a:t>info</a:t>
            </a:r>
          </a:p>
          <a:p>
            <a:pPr algn="ctr"/>
            <a:r>
              <a:rPr lang="en-US" altLang="zh-Hans" dirty="0"/>
              <a:t>becomes</a:t>
            </a:r>
            <a:r>
              <a:rPr lang="zh-Hans" altLang="en-US" dirty="0"/>
              <a:t> </a:t>
            </a:r>
            <a:r>
              <a:rPr lang="en-US" altLang="zh-Hans" dirty="0"/>
              <a:t>available</a:t>
            </a:r>
            <a:endParaRPr lang="en-US" dirty="0"/>
          </a:p>
        </p:txBody>
      </p:sp>
      <p:sp>
        <p:nvSpPr>
          <p:cNvPr id="180" name="Rectangular Callout 179">
            <a:extLst>
              <a:ext uri="{FF2B5EF4-FFF2-40B4-BE49-F238E27FC236}">
                <a16:creationId xmlns:a16="http://schemas.microsoft.com/office/drawing/2014/main" id="{D9691DCC-2378-B145-8B6A-2937FFB9362A}"/>
              </a:ext>
            </a:extLst>
          </p:cNvPr>
          <p:cNvSpPr/>
          <p:nvPr/>
        </p:nvSpPr>
        <p:spPr>
          <a:xfrm>
            <a:off x="6704392" y="5632863"/>
            <a:ext cx="2389333" cy="355248"/>
          </a:xfrm>
          <a:prstGeom prst="wedgeRectCallout">
            <a:avLst>
              <a:gd name="adj1" fmla="val -27715"/>
              <a:gd name="adj2" fmla="val -101734"/>
            </a:avLst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Snappy</a:t>
            </a:r>
            <a:r>
              <a:rPr lang="zh-Hans" altLang="en-US" dirty="0"/>
              <a:t> </a:t>
            </a:r>
            <a:r>
              <a:rPr lang="en-US" altLang="zh-Hans" dirty="0"/>
              <a:t>resides</a:t>
            </a:r>
            <a:r>
              <a:rPr lang="zh-Hans" altLang="en-US" dirty="0"/>
              <a:t> </a:t>
            </a:r>
            <a:r>
              <a:rPr lang="en-US" altLang="zh-Hans" dirty="0"/>
              <a:t>here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8CE06-1332-FC4F-838B-B889BF3B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341922-BB3C-8A43-B76C-BCDA959A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CDF00-960C-9546-A1B6-A93C2286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8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ans" sz="4000" dirty="0"/>
              <a:t>Implementing</a:t>
            </a:r>
            <a:r>
              <a:rPr lang="zh-Hans" altLang="en-US" sz="4000" dirty="0"/>
              <a:t> </a:t>
            </a:r>
            <a:r>
              <a:rPr lang="en-US" altLang="zh-Hans" sz="4000" dirty="0"/>
              <a:t>Snappy</a:t>
            </a:r>
            <a:r>
              <a:rPr lang="zh-Hans" altLang="en-US" sz="4000" dirty="0"/>
              <a:t> </a:t>
            </a:r>
            <a:r>
              <a:rPr lang="en-US" altLang="zh-Hans" sz="4000" dirty="0"/>
              <a:t>on</a:t>
            </a:r>
            <a:r>
              <a:rPr lang="zh-Hans" altLang="en-US" sz="4000" dirty="0"/>
              <a:t> </a:t>
            </a:r>
            <a:r>
              <a:rPr lang="en-US" altLang="zh-Hans" sz="4000" dirty="0"/>
              <a:t>PISA:</a:t>
            </a:r>
            <a:br>
              <a:rPr lang="en-US" sz="4000" dirty="0"/>
            </a:br>
            <a:r>
              <a:rPr lang="en-US" sz="4000" dirty="0"/>
              <a:t>Approximation Using CM Sketch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697DD78-2CF2-7440-B363-59D573A7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91" y="1510576"/>
            <a:ext cx="1909097" cy="35795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E88DFC-12EF-7D47-8137-5E776D4A2D6F}"/>
              </a:ext>
            </a:extLst>
          </p:cNvPr>
          <p:cNvSpPr txBox="1"/>
          <p:nvPr/>
        </p:nvSpPr>
        <p:spPr>
          <a:xfrm>
            <a:off x="5274365" y="5430063"/>
            <a:ext cx="309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37BCAA7-2DE0-8347-9470-FD58CFEDE39E}"/>
              </a:ext>
            </a:extLst>
          </p:cNvPr>
          <p:cNvSpPr/>
          <p:nvPr/>
        </p:nvSpPr>
        <p:spPr>
          <a:xfrm>
            <a:off x="6395602" y="2119305"/>
            <a:ext cx="406356" cy="2767622"/>
          </a:xfrm>
          <a:prstGeom prst="roundRect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210E8C2-17D0-A74A-B5FF-967588A4B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51377" y="2450833"/>
            <a:ext cx="2647355" cy="162914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AA63302-2C63-2F4A-B04C-41EC83A8BAFB}"/>
              </a:ext>
            </a:extLst>
          </p:cNvPr>
          <p:cNvSpPr txBox="1"/>
          <p:nvPr/>
        </p:nvSpPr>
        <p:spPr>
          <a:xfrm>
            <a:off x="1630659" y="1501044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2803486" y="3928504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1821695" y="5216963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columns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651B7D28-E750-6A41-8830-FB19109C4008}"/>
              </a:ext>
            </a:extLst>
          </p:cNvPr>
          <p:cNvSpPr/>
          <p:nvPr/>
        </p:nvSpPr>
        <p:spPr>
          <a:xfrm>
            <a:off x="1463227" y="1941725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7CEB978-5DEC-994F-9212-831D4ED41000}"/>
              </a:ext>
            </a:extLst>
          </p:cNvPr>
          <p:cNvSpPr txBox="1"/>
          <p:nvPr/>
        </p:nvSpPr>
        <p:spPr>
          <a:xfrm>
            <a:off x="560981" y="3061791"/>
            <a:ext cx="103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B Counters</a:t>
            </a: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B071A40D-1D1C-AA4C-9702-7AAEDFDCD931}"/>
              </a:ext>
            </a:extLst>
          </p:cNvPr>
          <p:cNvSpPr/>
          <p:nvPr/>
        </p:nvSpPr>
        <p:spPr>
          <a:xfrm>
            <a:off x="4686882" y="2960198"/>
            <a:ext cx="779376" cy="728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067" y="2270612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10888" y="3562239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5419" y="2938249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3F7A1718-748F-4145-A0B6-C196AADFA8EE}"/>
              </a:ext>
            </a:extLst>
          </p:cNvPr>
          <p:cNvSpPr/>
          <p:nvPr/>
        </p:nvSpPr>
        <p:spPr>
          <a:xfrm rot="810104">
            <a:off x="2131413" y="3264067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95343558-C0E8-C84F-BC5A-1754DEDF3108}"/>
              </a:ext>
            </a:extLst>
          </p:cNvPr>
          <p:cNvSpPr/>
          <p:nvPr/>
        </p:nvSpPr>
        <p:spPr>
          <a:xfrm rot="3057015">
            <a:off x="2666962" y="3381378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3F7A1718-748F-4145-A0B6-C196AADFA8EE}"/>
              </a:ext>
            </a:extLst>
          </p:cNvPr>
          <p:cNvSpPr/>
          <p:nvPr/>
        </p:nvSpPr>
        <p:spPr>
          <a:xfrm rot="1354741">
            <a:off x="2457528" y="2476429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3187" y="4765604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3569" y="4763571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1062" y="2942133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31517" y="2258427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439064" y="3562240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31FAF9-5863-E34B-A1C3-D7443317477F}"/>
              </a:ext>
            </a:extLst>
          </p:cNvPr>
          <p:cNvSpPr txBox="1"/>
          <p:nvPr/>
        </p:nvSpPr>
        <p:spPr>
          <a:xfrm>
            <a:off x="7583256" y="1757059"/>
            <a:ext cx="156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dirty="0"/>
              <a:t>Register</a:t>
            </a:r>
            <a:r>
              <a:rPr lang="zh-Hans" altLang="en-US" dirty="0"/>
              <a:t> </a:t>
            </a:r>
            <a:r>
              <a:rPr lang="en-US" altLang="zh-Hans" dirty="0"/>
              <a:t>Arrays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1E096D-7B5D-5E43-ADD2-280367825BA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971406" y="1941725"/>
            <a:ext cx="1611850" cy="17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D8A155-C9F5-E241-AA7B-59E517ACFDA9}"/>
              </a:ext>
            </a:extLst>
          </p:cNvPr>
          <p:cNvCxnSpPr>
            <a:cxnSpLocks/>
            <a:stCxn id="28" idx="1"/>
            <a:endCxn id="37" idx="0"/>
          </p:cNvCxnSpPr>
          <p:nvPr/>
        </p:nvCxnSpPr>
        <p:spPr>
          <a:xfrm flipH="1">
            <a:off x="6598780" y="1941725"/>
            <a:ext cx="984476" cy="177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9162C5-9A43-864C-8067-3766C6AE3B5E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7119257" y="1941725"/>
            <a:ext cx="463999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46E5F-45B9-6C4D-9A7B-C0E07B72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FE3CBB-D092-0947-9E8F-C8CE8684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B1F652-5CAE-304D-8ED5-F20BF7F6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78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Microbursts: Short Lived Traffic Bursts 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9749313" y="3095191"/>
            <a:ext cx="681427" cy="473149"/>
            <a:chOff x="7920288" y="5500538"/>
            <a:chExt cx="681427" cy="473149"/>
          </a:xfrm>
        </p:grpSpPr>
        <p:grpSp>
          <p:nvGrpSpPr>
            <p:cNvPr id="93" name="Group 92"/>
            <p:cNvGrpSpPr/>
            <p:nvPr/>
          </p:nvGrpSpPr>
          <p:grpSpPr>
            <a:xfrm>
              <a:off x="7920288" y="5723872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94" name="Rectangle 9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iangle 9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8222879" y="5648869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riangle 9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96530" y="5500538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100" name="Rectangle 99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iangle 100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9564496" y="3016616"/>
            <a:ext cx="885689" cy="658882"/>
            <a:chOff x="8029610" y="2982773"/>
            <a:chExt cx="885689" cy="658882"/>
          </a:xfrm>
        </p:grpSpPr>
        <p:grpSp>
          <p:nvGrpSpPr>
            <p:cNvPr id="102" name="Group 101"/>
            <p:cNvGrpSpPr/>
            <p:nvPr/>
          </p:nvGrpSpPr>
          <p:grpSpPr>
            <a:xfrm>
              <a:off x="8029610" y="320610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riangle 10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384063" y="316443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iangle 106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8105852" y="2982773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riangle 109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233872" y="3391840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12" name="Rectangle 111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riangle 112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8536463" y="331683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15" name="Rectangle 11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riangle 11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8310114" y="3168506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18" name="Rectangle 117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iangle 118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9498755" y="2735544"/>
            <a:ext cx="1297678" cy="1108422"/>
            <a:chOff x="7761537" y="1222042"/>
            <a:chExt cx="1297678" cy="1108422"/>
          </a:xfrm>
        </p:grpSpPr>
        <p:grpSp>
          <p:nvGrpSpPr>
            <p:cNvPr id="123" name="Group 122"/>
            <p:cNvGrpSpPr/>
            <p:nvPr/>
          </p:nvGrpSpPr>
          <p:grpSpPr>
            <a:xfrm>
              <a:off x="8044454" y="1445376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riangle 12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8347045" y="1370373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riangle 12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8120696" y="1222042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0" name="Rectangle 129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riangle 130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8377788" y="1799348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3" name="Rectangle 13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iangle 13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8680379" y="1724345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6" name="Rectangle 135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riangle 136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8454030" y="1576014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9" name="Rectangle 138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riangle 139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7761537" y="1780547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42" name="Rectangle 141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iangle 142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8064128" y="1705544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45" name="Rectangle 14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riangle 14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7837779" y="1557213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48" name="Rectangle 147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iangle 148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7890714" y="2080649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51" name="Rectangle 150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riangle 151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8193305" y="2005646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54" name="Rectangle 15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iangle 15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966956" y="1857315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riangle 15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47F92B3-814B-9E4E-B268-A1CE28F65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184" y="2283694"/>
            <a:ext cx="3435844" cy="279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0" name="Group 119"/>
          <p:cNvGrpSpPr/>
          <p:nvPr/>
        </p:nvGrpSpPr>
        <p:grpSpPr>
          <a:xfrm>
            <a:off x="9758726" y="3130993"/>
            <a:ext cx="681427" cy="473149"/>
            <a:chOff x="7920288" y="5500538"/>
            <a:chExt cx="681427" cy="473149"/>
          </a:xfrm>
        </p:grpSpPr>
        <p:grpSp>
          <p:nvGrpSpPr>
            <p:cNvPr id="121" name="Group 120"/>
            <p:cNvGrpSpPr/>
            <p:nvPr/>
          </p:nvGrpSpPr>
          <p:grpSpPr>
            <a:xfrm>
              <a:off x="7920288" y="5723872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Triangle 16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8222879" y="5648869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165" name="Rectangle 16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riangle 16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7996530" y="5500538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163" name="Rectangle 16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riangle 16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9573909" y="3052418"/>
            <a:ext cx="885689" cy="658882"/>
            <a:chOff x="8029610" y="2982773"/>
            <a:chExt cx="885689" cy="658882"/>
          </a:xfrm>
        </p:grpSpPr>
        <p:grpSp>
          <p:nvGrpSpPr>
            <p:cNvPr id="170" name="Group 169"/>
            <p:cNvGrpSpPr/>
            <p:nvPr/>
          </p:nvGrpSpPr>
          <p:grpSpPr>
            <a:xfrm>
              <a:off x="8029610" y="320610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86" name="Rectangle 185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Triangle 186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8384063" y="316443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84" name="Rectangle 18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Triangle 18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8105852" y="2982773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82" name="Rectangle 181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riangle 182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233872" y="3391840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80" name="Rectangle 179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Triangle 180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8536463" y="331683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78" name="Rectangle 177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Triangle 178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8310114" y="3168506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76" name="Rectangle 175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riangle 176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9508168" y="2771346"/>
            <a:ext cx="1297678" cy="1108422"/>
            <a:chOff x="7761537" y="1222042"/>
            <a:chExt cx="1297678" cy="1108422"/>
          </a:xfrm>
        </p:grpSpPr>
        <p:grpSp>
          <p:nvGrpSpPr>
            <p:cNvPr id="189" name="Group 188"/>
            <p:cNvGrpSpPr/>
            <p:nvPr/>
          </p:nvGrpSpPr>
          <p:grpSpPr>
            <a:xfrm>
              <a:off x="8044454" y="1445376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23" name="Rectangle 22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riangle 22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8347045" y="1370373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21" name="Rectangle 220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riangle 221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8120696" y="1222042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19" name="Rectangle 218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riangle 219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8377788" y="1799348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Triangle 21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680379" y="1724345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15" name="Rectangle 21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Triangle 21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8454030" y="1576014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13" name="Rectangle 21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riangle 21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7761537" y="1780547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11" name="Rectangle 210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Triangle 211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8064128" y="1705544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09" name="Rectangle 208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riangle 209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7837779" y="1557213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riangle 20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890714" y="2080649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05" name="Rectangle 20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riangle 20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8193305" y="2005646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03" name="Rectangle 20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riangle 20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7966956" y="1857315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201" name="Rectangle 200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Triangle 201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Pentagon 4"/>
          <p:cNvSpPr/>
          <p:nvPr/>
        </p:nvSpPr>
        <p:spPr>
          <a:xfrm>
            <a:off x="6745357" y="3125318"/>
            <a:ext cx="1961321" cy="604444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E8500B38-F967-1F46-9419-77C7863BB658}"/>
              </a:ext>
            </a:extLst>
          </p:cNvPr>
          <p:cNvSpPr txBox="1"/>
          <p:nvPr/>
        </p:nvSpPr>
        <p:spPr>
          <a:xfrm>
            <a:off x="822959" y="1344020"/>
            <a:ext cx="827076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Normal traffic rates are much lower than queue throughput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Buildup is normally minimal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25" name="Rectangle 24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3542" y="3267635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angle 29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8792" y="3281110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32" name="Rectangle 31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38" name="Rectangle 37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iangle 38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41" name="Rectangle 40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iangle 41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44" name="Rectangle 43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 44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47" name="Rectangle 46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50" name="Rectangle 49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53" name="Rectangle 52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3542" y="3267635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3542" y="3281110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62" name="Rectangle 61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3542" y="3266933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65" name="Rectangle 64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3542" y="3258651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68" name="Rectangle 67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le 68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8792" y="3272754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74" name="Rectangle 73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8792" y="3258651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77" name="Rectangle 76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iangle 77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8792" y="3272753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80" name="Rectangle 79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iangle 80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26" name="Rectangle 225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riangle 226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42955" y="3303437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29" name="Rectangle 228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riangle 229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658205" y="3316912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232" name="Rectangle 231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riangle 232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35" name="Rectangle 234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Triangle 235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38" name="Rectangle 237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riangle 238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41" name="Rectangle 240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riangle 241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44" name="Rectangle 243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riangle 244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47" name="Rectangle 246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riangle 247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652368" y="3295624"/>
            <a:ext cx="378836" cy="249815"/>
            <a:chOff x="695898" y="2897841"/>
            <a:chExt cx="378836" cy="249815"/>
          </a:xfrm>
        </p:grpSpPr>
        <p:sp>
          <p:nvSpPr>
            <p:cNvPr id="250" name="Rectangle 249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riangle 250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642955" y="3303437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53" name="Rectangle 252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riangle 253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642955" y="3316912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56" name="Rectangle 255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riangle 256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642955" y="3302735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59" name="Rectangle 258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riangle 259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642955" y="3294453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62" name="Rectangle 261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riangle 262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58205" y="3308556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265" name="Rectangle 264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riangle 265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658205" y="3294453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268" name="Rectangle 267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riangle 268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658205" y="3308555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271" name="Rectangle 270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Triangle 271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9A608-E659-1245-B3C0-331954BE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90A005-1C5C-F546-9FB6-7E309354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CD69-212A-5643-A1A0-AC82FE2B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41979 0.00185 L 0.81181 0.00185 " pathEditMode="relative" ptsTypes="A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1.48148E-6 L 0.40885 0.00023 L 0.80955 -0.00648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0.00185 L 0.41094 0.00208 L 0.81493 -0.00486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0.00185 L 0.41042 0.00208 L 0.81372 -0.00463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55556E-7 2.96296E-6 L 0.5184 -0.00672 L 1.00295 -0.00672 " pathEditMode="relative" rAng="0" ptsTypes="AAA">
                                      <p:cBhvr>
                                        <p:cTn id="1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9" y="-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4.44444E-6 L 0.41962 0.00186 L 0.81181 0.00186 " pathEditMode="relative" rAng="0" ptsTypes="AAA">
                                      <p:cBhvr>
                                        <p:cTn id="1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0.00185 L 0.41563 0.00208 L 0.82396 -0.00486 " pathEditMode="fixed" rAng="0" ptsTypes="AAA">
                                      <p:cBhvr>
                                        <p:cTn id="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-0.00301 L 0.41007 -0.00278 L 0.81198 -0.00949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0.00208 L 0.48941 0.00208 L 0.97014 0.00879 " pathEditMode="relative" rAng="0" ptsTypes="AAA">
                                      <p:cBhvr>
                                        <p:cTn id="2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7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5.55556E-7 4.07407E-6 L 0.41962 0.00185 L 0.81181 0.00185 " pathEditMode="relative" rAng="0" ptsTypes="AAA">
                                      <p:cBhvr>
                                        <p:cTn id="24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0.00278 L 0.41128 -0.00278 L 0.81423 0.00416 " pathEditMode="relative" rAng="0" ptsTypes="AAA">
                                      <p:cBhvr>
                                        <p:cTn id="26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4.07407E-6 L 0.41094 0.00023 L 0.81372 -0.00649 " pathEditMode="relative" rAng="0" ptsTypes="AAA">
                                      <p:cBhvr>
                                        <p:cTn id="28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22222E-6 0.00185 L 0.41615 0.00208 L 0.825 -0.00486 " pathEditMode="relative" rAng="0" ptsTypes="AAA">
                                      <p:cBhvr>
                                        <p:cTn id="3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22222E-6 -2.59259E-6 L 0.50747 0.00023 L 1.00573 -0.00648 " pathEditMode="relative" rAng="0" ptsTypes="AAA">
                                      <p:cBhvr>
                                        <p:cTn id="3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7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2.22222E-6 L 0.41962 0.00185 L 0.81181 0.00185 " pathEditMode="relative" rAng="0" ptsTypes="AAA">
                                      <p:cBhvr>
                                        <p:cTn id="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2222E-6 0.00208 L 0.49722 0.00208 L 0.98542 0.01111 " pathEditMode="relative" rAng="0" ptsTypes="AAA">
                                      <p:cBhvr>
                                        <p:cTn id="3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71" y="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9" presetClass="entr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22222E-6 1.48148E-6 L 0.41962 0.00185 L 0.81181 0.00185 " pathEditMode="relative" rAng="0" ptsTypes="AAA">
                                      <p:cBhvr>
                                        <p:cTn id="47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66667E-6 -1.85185E-6 L 0.40885 0.00023 L 0.80955 -0.00648 " pathEditMode="relative" rAng="0" ptsTypes="AAA">
                                      <p:cBhvr>
                                        <p:cTn id="49" dur="5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88889E-6 0.00185 L 0.41094 0.00208 L 0.81493 -0.00486 " pathEditMode="relative" rAng="0" ptsTypes="AAA">
                                      <p:cBhvr>
                                        <p:cTn id="51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3.88889E-6 0.00185 L 0.41042 0.00208 L 0.81372 -0.00463 " pathEditMode="relative" rAng="0" ptsTypes="AAA">
                                      <p:cBhvr>
                                        <p:cTn id="53" dur="5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1.11111E-6 L 0.51841 -0.00671 L 1.00278 -0.00671 " pathEditMode="relative" rAng="0" ptsTypes="AAA">
                                      <p:cBhvr>
                                        <p:cTn id="55" dur="5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9" y="-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22222E-6 1.48148E-6 L 0.41962 0.00185 L 0.81181 0.00185 " pathEditMode="relative" rAng="0" ptsTypes="AAA">
                                      <p:cBhvr>
                                        <p:cTn id="57" dur="5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1562 0.01898 L 0.43126 0.01921 L 0.83959 0.01227 " pathEditMode="fixed" rAng="0" ptsTypes="AAA">
                                      <p:cBhvr>
                                        <p:cTn id="59" dur="5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0" presetClass="path" presetSubtype="0" repeatCount="indefinite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1.66667E-6 -0.00301 L 0.40989 -0.00277 L 0.81198 -0.00949 " pathEditMode="relative" rAng="0" ptsTypes="AAA">
                                      <p:cBhvr>
                                        <p:cTn id="61" dur="5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3.88889E-6 0.00208 L 0.48941 0.00208 L 0.97014 0.0088 " pathEditMode="relative" rAng="0" ptsTypes="AAA">
                                      <p:cBhvr>
                                        <p:cTn id="63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7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22222E-6 1.48148E-6 L 0.41962 0.00185 L 0.81181 0.00185 " pathEditMode="relative" rAng="0" ptsTypes="AAA">
                                      <p:cBhvr>
                                        <p:cTn id="65" dur="5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1.66667E-6 -0.00278 L 0.41128 -0.00278 L 0.81423 0.00417 " pathEditMode="relative" rAng="0" ptsTypes="AAA">
                                      <p:cBhvr>
                                        <p:cTn id="67" dur="5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66667E-6 -2.96296E-6 L 0.41094 0.00023 L 0.81371 -0.00648 " pathEditMode="relative" rAng="0" ptsTypes="AAA">
                                      <p:cBhvr>
                                        <p:cTn id="69" dur="5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0" presetClass="path" presetSubtype="0" repeatCount="indefinite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88889E-6 0.00185 L 0.41615 0.00208 L 0.825 -0.00486 " pathEditMode="relative" rAng="0" ptsTypes="AAA">
                                      <p:cBhvr>
                                        <p:cTn id="71" dur="5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88889E-6 -1.11111E-6 L 0.50747 0.00023 L 1.00573 -0.00648 " pathEditMode="relative" rAng="0" ptsTypes="AAA">
                                      <p:cBhvr>
                                        <p:cTn id="73" dur="5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7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2222E-6 -1.85185E-6 L 0.41962 0.00185 L 0.81181 0.00185 " pathEditMode="relative" rAng="0" ptsTypes="AAA">
                                      <p:cBhvr>
                                        <p:cTn id="75" dur="5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88889E-6 0.00208 L 0.49723 0.00208 L 0.98542 0.01111 " pathEditMode="relative" rAng="0" ptsTypes="AAA">
                                      <p:cBhvr>
                                        <p:cTn id="77" dur="5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71" y="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9" presetClass="entr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BFB7-AA8D-7A4C-BC94-87D4CF79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Backup: Snapshot Data Structure Residing in the data plane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E1322B-3FD9-F847-A123-5321B6DA1941}"/>
              </a:ext>
            </a:extLst>
          </p:cNvPr>
          <p:cNvSpPr/>
          <p:nvPr/>
        </p:nvSpPr>
        <p:spPr>
          <a:xfrm>
            <a:off x="2110847" y="1881629"/>
            <a:ext cx="991673" cy="3837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Hans" dirty="0"/>
              <a:t>Stage</a:t>
            </a:r>
            <a:r>
              <a:rPr lang="zh-Hans" altLang="en-US" dirty="0"/>
              <a:t> </a:t>
            </a:r>
            <a:r>
              <a:rPr lang="en-US" altLang="zh-Hans" dirty="0"/>
              <a:t>1</a:t>
            </a:r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6A83937-B4CB-DF44-9D02-43F33651F7FA}"/>
              </a:ext>
            </a:extLst>
          </p:cNvPr>
          <p:cNvSpPr/>
          <p:nvPr/>
        </p:nvSpPr>
        <p:spPr>
          <a:xfrm>
            <a:off x="3102520" y="3355603"/>
            <a:ext cx="273248" cy="5866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A44E4-77EF-554B-948D-4545FDAA4951}"/>
              </a:ext>
            </a:extLst>
          </p:cNvPr>
          <p:cNvSpPr/>
          <p:nvPr/>
        </p:nvSpPr>
        <p:spPr>
          <a:xfrm>
            <a:off x="3375768" y="1881629"/>
            <a:ext cx="991673" cy="3837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Hans" dirty="0"/>
              <a:t>Stage</a:t>
            </a:r>
            <a:r>
              <a:rPr lang="zh-Hans" altLang="en-US" dirty="0"/>
              <a:t> </a:t>
            </a:r>
            <a:r>
              <a:rPr lang="en-US" altLang="zh-Hans" dirty="0"/>
              <a:t>2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3CBF17F-099B-CE46-A677-717EC515C591}"/>
              </a:ext>
            </a:extLst>
          </p:cNvPr>
          <p:cNvSpPr/>
          <p:nvPr/>
        </p:nvSpPr>
        <p:spPr>
          <a:xfrm>
            <a:off x="4367441" y="3355603"/>
            <a:ext cx="273248" cy="5866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046F27-0C87-EE46-BFB4-653488D8FE98}"/>
              </a:ext>
            </a:extLst>
          </p:cNvPr>
          <p:cNvSpPr/>
          <p:nvPr/>
        </p:nvSpPr>
        <p:spPr>
          <a:xfrm>
            <a:off x="4665158" y="1881629"/>
            <a:ext cx="991673" cy="3837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Hans" dirty="0"/>
              <a:t>Stage</a:t>
            </a:r>
            <a:r>
              <a:rPr lang="zh-Hans" altLang="en-US" dirty="0"/>
              <a:t> </a:t>
            </a:r>
            <a:r>
              <a:rPr lang="en-US" altLang="zh-Hans" dirty="0"/>
              <a:t>3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EC584BE-2CB5-744D-A898-060C96A4EB8B}"/>
              </a:ext>
            </a:extLst>
          </p:cNvPr>
          <p:cNvSpPr/>
          <p:nvPr/>
        </p:nvSpPr>
        <p:spPr>
          <a:xfrm>
            <a:off x="5656831" y="3355603"/>
            <a:ext cx="273248" cy="5866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10B82-A310-4240-9DCC-F70DB09B31E8}"/>
              </a:ext>
            </a:extLst>
          </p:cNvPr>
          <p:cNvSpPr/>
          <p:nvPr/>
        </p:nvSpPr>
        <p:spPr>
          <a:xfrm>
            <a:off x="5930079" y="1881629"/>
            <a:ext cx="991673" cy="3837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Hans" dirty="0"/>
              <a:t>Stage</a:t>
            </a:r>
            <a:r>
              <a:rPr lang="zh-Hans" altLang="en-US" dirty="0"/>
              <a:t> </a:t>
            </a:r>
            <a:r>
              <a:rPr lang="en-US" altLang="zh-Hans" dirty="0"/>
              <a:t>4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9755158D-7B8A-754A-82A1-D31E31E03C8F}"/>
              </a:ext>
            </a:extLst>
          </p:cNvPr>
          <p:cNvSpPr/>
          <p:nvPr/>
        </p:nvSpPr>
        <p:spPr>
          <a:xfrm>
            <a:off x="7063420" y="3307635"/>
            <a:ext cx="651025" cy="682581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0E4815D-8F75-2C4F-90D8-F776F8C4B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004796"/>
              </p:ext>
            </p:extLst>
          </p:nvPr>
        </p:nvGraphicFramePr>
        <p:xfrm>
          <a:off x="2177388" y="2454738"/>
          <a:ext cx="86159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1598">
                  <a:extLst>
                    <a:ext uri="{9D8B030D-6E8A-4147-A177-3AD203B41FA5}">
                      <a16:colId xmlns:a16="http://schemas.microsoft.com/office/drawing/2014/main" val="2180212296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r>
                        <a:rPr lang="en-US" altLang="zh-Hans" dirty="0"/>
                        <a:t>Snap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1</a:t>
                      </a:r>
                    </a:p>
                    <a:p>
                      <a:r>
                        <a:rPr lang="en-US" altLang="zh-Hans" dirty="0"/>
                        <a:t>Row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6057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2213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278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986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r>
                        <a:rPr lang="en-US" altLang="zh-Hans" dirty="0"/>
                        <a:t>+1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2877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1602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2182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3271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327420D-19E5-514E-A0BC-A59D2F7EF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87626"/>
              </p:ext>
            </p:extLst>
          </p:nvPr>
        </p:nvGraphicFramePr>
        <p:xfrm>
          <a:off x="3439302" y="2454738"/>
          <a:ext cx="861598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1598">
                  <a:extLst>
                    <a:ext uri="{9D8B030D-6E8A-4147-A177-3AD203B41FA5}">
                      <a16:colId xmlns:a16="http://schemas.microsoft.com/office/drawing/2014/main" val="2180212296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r>
                        <a:rPr lang="en-US" altLang="zh-Hans" dirty="0"/>
                        <a:t>Snap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1</a:t>
                      </a:r>
                    </a:p>
                    <a:p>
                      <a:r>
                        <a:rPr lang="en-US" altLang="zh-Hans" dirty="0"/>
                        <a:t>Row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6057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2213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r>
                        <a:rPr lang="en-US" altLang="zh-Hans" dirty="0"/>
                        <a:t>+1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278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986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2877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1602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2182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3271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2335F95-4AFD-3E4E-B086-B53403222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14455"/>
              </p:ext>
            </p:extLst>
          </p:nvPr>
        </p:nvGraphicFramePr>
        <p:xfrm>
          <a:off x="4724399" y="2454738"/>
          <a:ext cx="861598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1598">
                  <a:extLst>
                    <a:ext uri="{9D8B030D-6E8A-4147-A177-3AD203B41FA5}">
                      <a16:colId xmlns:a16="http://schemas.microsoft.com/office/drawing/2014/main" val="2180212296"/>
                    </a:ext>
                  </a:extLst>
                </a:gridCol>
              </a:tblGrid>
              <a:tr h="319721">
                <a:tc>
                  <a:txBody>
                    <a:bodyPr/>
                    <a:lstStyle/>
                    <a:p>
                      <a:r>
                        <a:rPr lang="en-US" altLang="zh-Hans" dirty="0"/>
                        <a:t>Snap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2</a:t>
                      </a:r>
                    </a:p>
                    <a:p>
                      <a:r>
                        <a:rPr lang="en-US" altLang="zh-Hans" dirty="0"/>
                        <a:t>Row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6057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2213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278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986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r>
                        <a:rPr lang="en-US" altLang="zh-Hans" dirty="0"/>
                        <a:t>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2877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1602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2182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3271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1E6F8D5-4BF8-D44F-B35C-9CEA293B0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91368"/>
              </p:ext>
            </p:extLst>
          </p:nvPr>
        </p:nvGraphicFramePr>
        <p:xfrm>
          <a:off x="5998122" y="2454738"/>
          <a:ext cx="861598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1598">
                  <a:extLst>
                    <a:ext uri="{9D8B030D-6E8A-4147-A177-3AD203B41FA5}">
                      <a16:colId xmlns:a16="http://schemas.microsoft.com/office/drawing/2014/main" val="2180212296"/>
                    </a:ext>
                  </a:extLst>
                </a:gridCol>
              </a:tblGrid>
              <a:tr h="319721">
                <a:tc>
                  <a:txBody>
                    <a:bodyPr/>
                    <a:lstStyle/>
                    <a:p>
                      <a:r>
                        <a:rPr lang="en-US" altLang="zh-Hans" dirty="0"/>
                        <a:t>Snap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2</a:t>
                      </a:r>
                    </a:p>
                    <a:p>
                      <a:r>
                        <a:rPr lang="en-US" altLang="zh-Hans" dirty="0"/>
                        <a:t>Row</a:t>
                      </a:r>
                      <a:r>
                        <a:rPr lang="zh-Hans" altLang="en-US" dirty="0"/>
                        <a:t> </a:t>
                      </a:r>
                      <a:r>
                        <a:rPr lang="en-US" altLang="zh-Hans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6057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42213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r>
                        <a:rPr lang="en-US" altLang="zh-Hans" dirty="0"/>
                        <a:t>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4278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986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72877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1602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52182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32715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DE899F4F-809F-FC41-B7D8-CE0D99CBD64A}"/>
              </a:ext>
            </a:extLst>
          </p:cNvPr>
          <p:cNvSpPr/>
          <p:nvPr/>
        </p:nvSpPr>
        <p:spPr>
          <a:xfrm>
            <a:off x="0" y="3374920"/>
            <a:ext cx="1117671" cy="5480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ans" dirty="0"/>
              <a:t>Packet</a:t>
            </a:r>
            <a:endParaRPr lang="en-US" dirty="0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93626A9-1001-E841-A028-5A3EA0907A01}"/>
              </a:ext>
            </a:extLst>
          </p:cNvPr>
          <p:cNvSpPr/>
          <p:nvPr/>
        </p:nvSpPr>
        <p:spPr>
          <a:xfrm>
            <a:off x="1393280" y="3349162"/>
            <a:ext cx="681937" cy="58664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328AE-8660-5349-A23F-7D828B35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74E43-E3AE-B643-A7B4-22706FA6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85E2-F942-3C49-B55F-9910FEE7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1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Microbursts: Short Lived Traffic Bursts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8500B38-F967-1F46-9419-77C7863BB658}"/>
              </a:ext>
            </a:extLst>
          </p:cNvPr>
          <p:cNvSpPr txBox="1"/>
          <p:nvPr/>
        </p:nvSpPr>
        <p:spPr>
          <a:xfrm>
            <a:off x="822960" y="134402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Occasional short lived traffic spikes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Cause significant queue buildup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E47F92B3-814B-9E4E-B268-A1CE28F65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184" y="2283694"/>
            <a:ext cx="3435844" cy="279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2" name="Pentagon 121"/>
          <p:cNvSpPr/>
          <p:nvPr/>
        </p:nvSpPr>
        <p:spPr>
          <a:xfrm>
            <a:off x="6745357" y="3125318"/>
            <a:ext cx="1961321" cy="604444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7308467" y="2865421"/>
            <a:ext cx="1297678" cy="1108422"/>
            <a:chOff x="7761537" y="1222042"/>
            <a:chExt cx="1297678" cy="1108422"/>
          </a:xfrm>
        </p:grpSpPr>
        <p:grpSp>
          <p:nvGrpSpPr>
            <p:cNvPr id="123" name="Group 122"/>
            <p:cNvGrpSpPr/>
            <p:nvPr/>
          </p:nvGrpSpPr>
          <p:grpSpPr>
            <a:xfrm>
              <a:off x="8044454" y="1445376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24" name="Rectangle 12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riangle 12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8347045" y="1370373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riangle 12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8120696" y="1222042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0" name="Rectangle 129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Triangle 130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8377788" y="1799348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3" name="Rectangle 13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iangle 13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8680379" y="1724345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6" name="Rectangle 135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riangle 136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8454030" y="1576014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39" name="Rectangle 138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riangle 139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7761537" y="1780547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42" name="Rectangle 141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iangle 142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8064128" y="1705544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45" name="Rectangle 14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riangle 14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7837779" y="1557213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48" name="Rectangle 147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iangle 148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7890714" y="2080649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51" name="Rectangle 150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riangle 151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8193305" y="2005646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54" name="Rectangle 15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iangle 15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966956" y="1857315"/>
              <a:ext cx="378836" cy="249815"/>
              <a:chOff x="695898" y="2897841"/>
              <a:chExt cx="378836" cy="249815"/>
            </a:xfrm>
            <a:solidFill>
              <a:srgbClr val="00B050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riangle 15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7224017" y="3596659"/>
            <a:ext cx="885689" cy="658882"/>
            <a:chOff x="8029610" y="2982773"/>
            <a:chExt cx="885689" cy="658882"/>
          </a:xfrm>
        </p:grpSpPr>
        <p:grpSp>
          <p:nvGrpSpPr>
            <p:cNvPr id="102" name="Group 101"/>
            <p:cNvGrpSpPr/>
            <p:nvPr/>
          </p:nvGrpSpPr>
          <p:grpSpPr>
            <a:xfrm>
              <a:off x="8029610" y="320610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riangle 103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384063" y="316443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iangle 106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8105852" y="2982773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riangle 109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233872" y="3391840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12" name="Rectangle 111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riangle 112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8536463" y="3316837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15" name="Rectangle 114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riangle 115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8310114" y="3168506"/>
              <a:ext cx="378836" cy="249815"/>
              <a:chOff x="695898" y="2897841"/>
              <a:chExt cx="378836" cy="249815"/>
            </a:xfrm>
            <a:solidFill>
              <a:schemeClr val="bg2">
                <a:lumMod val="50000"/>
              </a:schemeClr>
            </a:solidFill>
          </p:grpSpPr>
          <p:sp>
            <p:nvSpPr>
              <p:cNvPr id="118" name="Rectangle 117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iangle 118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1" name="Group 160"/>
          <p:cNvGrpSpPr/>
          <p:nvPr/>
        </p:nvGrpSpPr>
        <p:grpSpPr>
          <a:xfrm>
            <a:off x="7975396" y="2877687"/>
            <a:ext cx="681427" cy="473149"/>
            <a:chOff x="7920288" y="5500538"/>
            <a:chExt cx="681427" cy="473149"/>
          </a:xfrm>
        </p:grpSpPr>
        <p:grpSp>
          <p:nvGrpSpPr>
            <p:cNvPr id="93" name="Group 92"/>
            <p:cNvGrpSpPr/>
            <p:nvPr/>
          </p:nvGrpSpPr>
          <p:grpSpPr>
            <a:xfrm>
              <a:off x="7920288" y="5723872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94" name="Rectangle 93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iangle 94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8222879" y="5648869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riangle 97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96530" y="5500538"/>
              <a:ext cx="378836" cy="249815"/>
              <a:chOff x="695898" y="2897841"/>
              <a:chExt cx="378836" cy="249815"/>
            </a:xfrm>
            <a:solidFill>
              <a:srgbClr val="FF0000"/>
            </a:solidFill>
          </p:grpSpPr>
          <p:sp>
            <p:nvSpPr>
              <p:cNvPr id="100" name="Rectangle 99"/>
              <p:cNvSpPr/>
              <p:nvPr/>
            </p:nvSpPr>
            <p:spPr>
              <a:xfrm>
                <a:off x="695898" y="2897841"/>
                <a:ext cx="378836" cy="249815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25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iangle 100"/>
              <p:cNvSpPr/>
              <p:nvPr/>
            </p:nvSpPr>
            <p:spPr>
              <a:xfrm flipV="1">
                <a:off x="695898" y="2897841"/>
                <a:ext cx="378836" cy="174812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25" name="Rectangle 24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le 25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3542" y="3267635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angle 29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48792" y="3281110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32" name="Rectangle 31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38" name="Rectangle 37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iangle 38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41" name="Rectangle 40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iangle 41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44" name="Rectangle 43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iangle 44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47" name="Rectangle 46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50" name="Rectangle 49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2955" y="3259822"/>
            <a:ext cx="378836" cy="249815"/>
            <a:chOff x="695898" y="2897841"/>
            <a:chExt cx="378836" cy="249815"/>
          </a:xfrm>
        </p:grpSpPr>
        <p:sp>
          <p:nvSpPr>
            <p:cNvPr id="53" name="Rectangle 52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iangle 53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33542" y="3267635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59" name="Rectangle 58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riangle 59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3542" y="3281110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62" name="Rectangle 61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riangle 62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3542" y="3266933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65" name="Rectangle 64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iangle 65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3542" y="3258651"/>
            <a:ext cx="378836" cy="249815"/>
            <a:chOff x="695898" y="2897841"/>
            <a:chExt cx="378836" cy="249815"/>
          </a:xfrm>
          <a:solidFill>
            <a:schemeClr val="bg2">
              <a:lumMod val="50000"/>
            </a:schemeClr>
          </a:solidFill>
        </p:grpSpPr>
        <p:sp>
          <p:nvSpPr>
            <p:cNvPr id="68" name="Rectangle 67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le 68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8792" y="3272754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74" name="Rectangle 73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iangle 74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8792" y="3258651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77" name="Rectangle 76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iangle 77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8792" y="3272753"/>
            <a:ext cx="378836" cy="249815"/>
            <a:chOff x="695898" y="2897841"/>
            <a:chExt cx="378836" cy="249815"/>
          </a:xfrm>
          <a:solidFill>
            <a:srgbClr val="FF0000"/>
          </a:solidFill>
        </p:grpSpPr>
        <p:sp>
          <p:nvSpPr>
            <p:cNvPr id="80" name="Rectangle 79"/>
            <p:cNvSpPr/>
            <p:nvPr/>
          </p:nvSpPr>
          <p:spPr>
            <a:xfrm>
              <a:off x="695898" y="2897841"/>
              <a:ext cx="378836" cy="249815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riangle 80"/>
            <p:cNvSpPr/>
            <p:nvPr/>
          </p:nvSpPr>
          <p:spPr>
            <a:xfrm flipV="1">
              <a:off x="695898" y="2897841"/>
              <a:ext cx="378836" cy="1748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D078B-D694-D048-897D-73925D90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DD920-4D89-4E43-B3D2-AB10A477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0CE5B-C047-5441-A95B-FA91B850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41979 0.00185 L 0.81181 0.00185 " pathEditMode="relative" ptsTypes="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1.48148E-6 L 0.40885 0.00023 L 0.80955 -0.00648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0.00185 L 0.41094 0.00208 L 0.81493 -0.00486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2.22222E-6 0.00185 L 0.41042 0.00208 L 0.81372 -0.00463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8472 0.00625 L 0.33368 -0.00047 L 0.81806 -0.00047 " pathEditMode="relative" rAng="0" ptsTypes="AAA">
                                      <p:cBhvr>
                                        <p:cTn id="1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9" y="-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4.44444E-6 L 0.41962 0.00186 L 0.81181 0.00186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22222E-6 0.00185 L 0.41563 0.00208 L 0.82396 -0.00486 " pathEditMode="fixed" rAng="0" ptsTypes="A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-0.00301 L 0.40972 -0.00278 L 0.81198 -0.00949 " pathEditMode="relative" rAng="0" ptsTypes="AAA">
                                      <p:cBhvr>
                                        <p:cTn id="20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16128 0.00046 L 0.32813 0.00046 L 0.80886 0.00717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07" y="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5.55556E-7 4.07407E-6 L 0.41962 0.00185 L 0.81181 0.00185 " pathEditMode="relative" rAng="0" ptsTypes="AAA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0.00278 L 0.41128 -0.00278 L 0.81423 0.00416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12" y="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5.55556E-7 4.07407E-6 L 0.41094 0.00023 L 0.81372 -0.00649 " pathEditMode="relative" rAng="0" ptsTypes="AAA">
                                      <p:cBhvr>
                                        <p:cTn id="2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22222E-6 0.00185 L 0.41615 0.00208 L 0.825 -0.00486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19687 0.01435 L 0.31059 0.01458 L 0.80886 0.00787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78" y="-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2.22222E-6 L 0.41962 0.00185 L 0.81181 0.00185 " pathEditMode="relative" rAng="0" ptsTypes="AAA">
                                      <p:cBhvr>
                                        <p:cTn id="3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7656 0.00208 L 0.32066 0.00208 L 0.80886 0.01111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71" y="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9" presetClass="entr" presetSubtype="0" repeatCount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repeatCount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repeatCount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Queue Buildup in 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BD9CB-F3AA-7840-B9BA-018795EE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584745-E169-0E42-AF0A-1875DAC6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C1A201-EC29-B241-8C3F-787127F8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94754-8E00-7140-9E8A-B4ABC906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840" y="1318490"/>
            <a:ext cx="6362700" cy="48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6604"/>
            <a:ext cx="7822284" cy="840581"/>
          </a:xfrm>
        </p:spPr>
        <p:txBody>
          <a:bodyPr>
            <a:normAutofit fontScale="90000"/>
          </a:bodyPr>
          <a:lstStyle/>
          <a:p>
            <a:r>
              <a:rPr lang="en-US" dirty="0"/>
              <a:t>Queue Buildup in </a:t>
            </a:r>
            <a:r>
              <a:rPr lang="en-US"/>
              <a:t>Carrier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5" y="1721387"/>
            <a:ext cx="7897797" cy="41139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1BD85-0932-5243-8137-1A060D83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6BB9AC-D933-554B-A92B-2CDDCC4D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4E8DB-46BE-FD4D-A0AD-FA6EAFBB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36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Microbursts are expensive</a:t>
            </a:r>
            <a:r>
              <a:rPr lang="mr-IN" sz="3600" dirty="0"/>
              <a:t>…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00B38-F967-1F46-9419-77C7863BB658}"/>
              </a:ext>
            </a:extLst>
          </p:cNvPr>
          <p:cNvSpPr txBox="1"/>
          <p:nvPr/>
        </p:nvSpPr>
        <p:spPr>
          <a:xfrm>
            <a:off x="822960" y="134402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Network admins </a:t>
            </a:r>
            <a:r>
              <a:rPr lang="en-US" altLang="zh-Hans" sz="2400" dirty="0"/>
              <a:t>want</a:t>
            </a:r>
            <a:r>
              <a:rPr lang="zh-Hans" altLang="en-US" sz="2400" dirty="0"/>
              <a:t> </a:t>
            </a:r>
            <a:r>
              <a:rPr lang="en-US" altLang="zh-Hans" sz="2400" dirty="0"/>
              <a:t>to</a:t>
            </a:r>
            <a:r>
              <a:rPr lang="en-US" sz="2400" dirty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avoid packet loss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Hans" sz="2400" dirty="0"/>
              <a:t>use</a:t>
            </a:r>
            <a:r>
              <a:rPr lang="zh-Hans" altLang="en-US" sz="2400" dirty="0"/>
              <a:t> </a:t>
            </a:r>
            <a:r>
              <a:rPr lang="en-US" sz="2400" dirty="0"/>
              <a:t>cheap switches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high link utilizations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support </a:t>
            </a:r>
            <a:r>
              <a:rPr lang="en-US" sz="2400" dirty="0" err="1"/>
              <a:t>bursty</a:t>
            </a:r>
            <a:r>
              <a:rPr lang="en-US" sz="2400" dirty="0"/>
              <a:t> workloads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0000">
            <a:off x="3637625" y="3258142"/>
            <a:ext cx="3767328" cy="1769116"/>
          </a:xfrm>
          <a:prstGeom prst="rect">
            <a:avLst/>
          </a:prstGeom>
        </p:spPr>
      </p:pic>
      <p:sp>
        <p:nvSpPr>
          <p:cNvPr id="7" name="Cross 6"/>
          <p:cNvSpPr/>
          <p:nvPr/>
        </p:nvSpPr>
        <p:spPr>
          <a:xfrm rot="16939148">
            <a:off x="4267888" y="4827916"/>
            <a:ext cx="728087" cy="751209"/>
          </a:xfrm>
          <a:prstGeom prst="plus">
            <a:avLst>
              <a:gd name="adj" fmla="val 406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4E680-CBF8-0C4E-9079-1C6EBCA1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66F71D7-E974-4645-A509-D9266836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E2470-4737-4646-8BC4-1FAF87F6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Who</a:t>
            </a:r>
            <a:r>
              <a:rPr lang="zh-Hans" altLang="en-US" dirty="0"/>
              <a:t> </a:t>
            </a:r>
            <a:r>
              <a:rPr lang="en-US" altLang="zh-Hans" dirty="0"/>
              <a:t>caused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microburst?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00B38-F967-1F46-9419-77C7863BB658}"/>
              </a:ext>
            </a:extLst>
          </p:cNvPr>
          <p:cNvSpPr txBox="1"/>
          <p:nvPr/>
        </p:nvSpPr>
        <p:spPr>
          <a:xfrm>
            <a:off x="404588" y="1078062"/>
            <a:ext cx="83753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altLang="zh-Hans" sz="2400" b="1" dirty="0">
                <a:solidFill>
                  <a:srgbClr val="FF0000"/>
                </a:solidFill>
              </a:rPr>
              <a:t>General</a:t>
            </a:r>
            <a:r>
              <a:rPr lang="zh-Hans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Queue Occupancy Problem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altLang="zh-Hans" sz="2400" dirty="0"/>
              <a:t>What’s</a:t>
            </a:r>
            <a:r>
              <a:rPr lang="zh-Hans" altLang="en-US" sz="2400" dirty="0"/>
              <a:t> </a:t>
            </a:r>
            <a:r>
              <a:rPr lang="en-US" altLang="zh-Hans" sz="2400" dirty="0"/>
              <a:t>the</a:t>
            </a:r>
            <a:r>
              <a:rPr lang="zh-Hans" altLang="en-US" sz="2400" dirty="0"/>
              <a:t> </a:t>
            </a:r>
            <a:r>
              <a:rPr lang="en-US" altLang="zh-Hans" sz="2400" dirty="0"/>
              <a:t>size</a:t>
            </a:r>
            <a:r>
              <a:rPr lang="zh-Hans" altLang="en-US" sz="2400" dirty="0"/>
              <a:t> </a:t>
            </a:r>
            <a:r>
              <a:rPr lang="en-US" altLang="zh-Hans" sz="2400" dirty="0"/>
              <a:t>of</a:t>
            </a:r>
            <a:r>
              <a:rPr lang="zh-Hans" altLang="en-US" sz="2400" dirty="0"/>
              <a:t> </a:t>
            </a:r>
            <a:r>
              <a:rPr lang="en-US" altLang="zh-Hans" sz="2400" dirty="0"/>
              <a:t>each</a:t>
            </a:r>
            <a:r>
              <a:rPr lang="zh-Hans" altLang="en-US" sz="2400" dirty="0"/>
              <a:t> </a:t>
            </a:r>
            <a:r>
              <a:rPr lang="en-US" altLang="zh-Hans" sz="2400" dirty="0"/>
              <a:t>flow</a:t>
            </a:r>
            <a:r>
              <a:rPr lang="zh-Hans" altLang="en-US" sz="2400" dirty="0"/>
              <a:t> </a:t>
            </a:r>
            <a:r>
              <a:rPr lang="en-US" altLang="zh-Hans" sz="2400" dirty="0"/>
              <a:t>in</a:t>
            </a:r>
            <a:r>
              <a:rPr lang="zh-Hans" altLang="en-US" sz="2400" dirty="0"/>
              <a:t> </a:t>
            </a:r>
            <a:r>
              <a:rPr lang="en-US" altLang="zh-Hans" sz="2400" dirty="0"/>
              <a:t>the</a:t>
            </a:r>
            <a:r>
              <a:rPr lang="zh-Hans" altLang="en-US" sz="2400" dirty="0"/>
              <a:t> </a:t>
            </a:r>
            <a:r>
              <a:rPr lang="en-US" altLang="zh-Hans" sz="2400" dirty="0"/>
              <a:t>queue?</a:t>
            </a:r>
            <a:endParaRPr lang="en-US" sz="2400" dirty="0"/>
          </a:p>
          <a:p>
            <a:pPr marL="342900" indent="-342900">
              <a:lnSpc>
                <a:spcPct val="95000"/>
              </a:lnSpc>
              <a:buFont typeface="Arial" charset="0"/>
              <a:buChar char="•"/>
            </a:pPr>
            <a:r>
              <a:rPr lang="en-US" altLang="zh-Hans" sz="2400" b="1" dirty="0">
                <a:solidFill>
                  <a:srgbClr val="FF0000"/>
                </a:solidFill>
              </a:rPr>
              <a:t>Snappy</a:t>
            </a:r>
            <a:r>
              <a:rPr lang="zh-Han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Hans" sz="2400" b="1" dirty="0">
                <a:solidFill>
                  <a:srgbClr val="FF0000"/>
                </a:solidFill>
              </a:rPr>
              <a:t>solves</a:t>
            </a:r>
            <a:r>
              <a:rPr lang="en-US" sz="2400" dirty="0"/>
              <a:t>:</a:t>
            </a:r>
            <a:endParaRPr lang="en-US" altLang="zh-Hans" sz="2400" b="1" dirty="0">
              <a:solidFill>
                <a:srgbClr val="FF0000"/>
              </a:solidFill>
            </a:endParaRPr>
          </a:p>
          <a:p>
            <a:pPr marL="1257300" lvl="2" indent="-342900">
              <a:lnSpc>
                <a:spcPct val="95000"/>
              </a:lnSpc>
              <a:buFont typeface="Arial" charset="0"/>
              <a:buChar char="•"/>
            </a:pPr>
            <a:r>
              <a:rPr lang="en-US" altLang="zh-Hans" sz="2400" dirty="0"/>
              <a:t>If</a:t>
            </a:r>
            <a:r>
              <a:rPr lang="zh-Hans" altLang="en-US" sz="2400" dirty="0"/>
              <a:t> </a:t>
            </a:r>
            <a:r>
              <a:rPr lang="en-US" altLang="zh-Hans" sz="2400" dirty="0"/>
              <a:t>a</a:t>
            </a:r>
            <a:r>
              <a:rPr lang="zh-Hans" altLang="en-US" sz="2400" dirty="0"/>
              <a:t> </a:t>
            </a:r>
            <a:r>
              <a:rPr lang="en-US" altLang="zh-Hans" sz="2400" dirty="0"/>
              <a:t>packet</a:t>
            </a:r>
            <a:r>
              <a:rPr lang="zh-Hans" altLang="en-US" sz="2400" dirty="0"/>
              <a:t> </a:t>
            </a:r>
            <a:r>
              <a:rPr lang="en-US" altLang="zh-Hans" sz="2400" dirty="0"/>
              <a:t>belongs</a:t>
            </a:r>
            <a:r>
              <a:rPr lang="zh-Hans" altLang="en-US" sz="2400" dirty="0"/>
              <a:t> </a:t>
            </a:r>
            <a:r>
              <a:rPr lang="en-US" altLang="zh-Hans" sz="2400" dirty="0"/>
              <a:t>to</a:t>
            </a:r>
            <a:r>
              <a:rPr lang="zh-Hans" altLang="en-US" sz="2400" dirty="0"/>
              <a:t> </a:t>
            </a:r>
            <a:r>
              <a:rPr lang="en-US" altLang="zh-Hans" sz="2400" dirty="0"/>
              <a:t>a</a:t>
            </a:r>
            <a:r>
              <a:rPr lang="zh-Hans" altLang="en-US" sz="2400" dirty="0"/>
              <a:t> </a:t>
            </a:r>
            <a:r>
              <a:rPr lang="en-US" altLang="zh-Hans" sz="2400" dirty="0"/>
              <a:t>heavy</a:t>
            </a:r>
            <a:r>
              <a:rPr lang="zh-Hans" altLang="en-US" sz="2400" dirty="0"/>
              <a:t> </a:t>
            </a:r>
            <a:r>
              <a:rPr lang="en-US" altLang="zh-Hans" sz="2400" dirty="0"/>
              <a:t>flow</a:t>
            </a:r>
          </a:p>
          <a:p>
            <a:pPr marL="1257300" lvl="2" indent="-342900">
              <a:lnSpc>
                <a:spcPct val="95000"/>
              </a:lnSpc>
              <a:buFont typeface="Arial" charset="0"/>
              <a:buChar char="•"/>
            </a:pPr>
            <a:r>
              <a:rPr lang="en-US" altLang="zh-Hans" sz="2400" dirty="0"/>
              <a:t>When</a:t>
            </a:r>
            <a:r>
              <a:rPr lang="zh-Hans" altLang="en-US" sz="2400" dirty="0"/>
              <a:t> </a:t>
            </a:r>
            <a:r>
              <a:rPr lang="en-US" altLang="zh-Hans" sz="2400" dirty="0"/>
              <a:t>queue</a:t>
            </a:r>
            <a:r>
              <a:rPr lang="zh-Hans" altLang="en-US" sz="2400" dirty="0"/>
              <a:t> </a:t>
            </a:r>
            <a:r>
              <a:rPr lang="en-US" altLang="zh-Hans" sz="2400" dirty="0"/>
              <a:t>is</a:t>
            </a:r>
            <a:r>
              <a:rPr lang="zh-Hans" altLang="en-US" sz="2400" dirty="0"/>
              <a:t> </a:t>
            </a:r>
            <a:r>
              <a:rPr lang="en-US" altLang="zh-Hans" sz="2400" dirty="0"/>
              <a:t>long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83650" y="2913314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0329" y="3856835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362693" y="2905307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7BF8547-406D-CA4F-8747-1EEAF758063C}"/>
              </a:ext>
            </a:extLst>
          </p:cNvPr>
          <p:cNvGrpSpPr/>
          <p:nvPr/>
        </p:nvGrpSpPr>
        <p:grpSpPr>
          <a:xfrm>
            <a:off x="1043528" y="3180424"/>
            <a:ext cx="7158901" cy="426872"/>
            <a:chOff x="1043528" y="2861116"/>
            <a:chExt cx="7158901" cy="426872"/>
          </a:xfrm>
        </p:grpSpPr>
        <p:sp>
          <p:nvSpPr>
            <p:cNvPr id="6" name="Rectangle 5"/>
            <p:cNvSpPr/>
            <p:nvPr/>
          </p:nvSpPr>
          <p:spPr>
            <a:xfrm>
              <a:off x="2379459" y="2861116"/>
              <a:ext cx="454085" cy="42687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7230" y="2861116"/>
              <a:ext cx="454085" cy="4268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5004" y="2861116"/>
              <a:ext cx="454085" cy="42687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82775" y="2861116"/>
              <a:ext cx="454085" cy="4268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50546" y="2861116"/>
              <a:ext cx="454085" cy="4268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45028" y="2861116"/>
              <a:ext cx="454085" cy="4268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2802" y="2861116"/>
              <a:ext cx="454085" cy="4268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0573" y="2861116"/>
              <a:ext cx="454085" cy="42687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48344" y="2861116"/>
              <a:ext cx="454085" cy="42687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1043528" y="2861116"/>
              <a:ext cx="454085" cy="42687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301A1C-D236-F14E-A6E7-8F905AB9FF5A}"/>
                </a:ext>
              </a:extLst>
            </p:cNvPr>
            <p:cNvSpPr/>
            <p:nvPr/>
          </p:nvSpPr>
          <p:spPr>
            <a:xfrm>
              <a:off x="1711301" y="2861116"/>
              <a:ext cx="454085" cy="42687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23329"/>
              </p:ext>
            </p:extLst>
          </p:nvPr>
        </p:nvGraphicFramePr>
        <p:xfrm>
          <a:off x="3715004" y="3917693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9" name="Group 68"/>
          <p:cNvGrpSpPr/>
          <p:nvPr/>
        </p:nvGrpSpPr>
        <p:grpSpPr>
          <a:xfrm>
            <a:off x="4064826" y="4376227"/>
            <a:ext cx="347748" cy="1869694"/>
            <a:chOff x="6131744" y="4547352"/>
            <a:chExt cx="158726" cy="1545824"/>
          </a:xfrm>
        </p:grpSpPr>
        <p:sp>
          <p:nvSpPr>
            <p:cNvPr id="58" name="Rectangle 57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11DFFC3-D52F-6D46-92B4-7A98F4C9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A3E7EA22-44A2-4344-AAB2-9755A9C4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57B8B97-0CDA-AD4C-9F5F-9AD0066C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79F-4D7C-FA45-88EC-A36BA225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Occupancy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A00AF-CD24-144A-8EF8-947DE0558601}"/>
              </a:ext>
            </a:extLst>
          </p:cNvPr>
          <p:cNvSpPr/>
          <p:nvPr/>
        </p:nvSpPr>
        <p:spPr>
          <a:xfrm>
            <a:off x="-1585414" y="296913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E2408A-1DBF-2D43-97B5-798B97AA7800}"/>
              </a:ext>
            </a:extLst>
          </p:cNvPr>
          <p:cNvSpPr/>
          <p:nvPr/>
        </p:nvSpPr>
        <p:spPr>
          <a:xfrm>
            <a:off x="-890932" y="296913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954" dirty="0"/>
              <a:t>3</a:t>
            </a:r>
            <a:endParaRPr lang="en-US" sz="195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F08C6-1412-D84F-9002-5988B4829BDD}"/>
              </a:ext>
            </a:extLst>
          </p:cNvPr>
          <p:cNvSpPr/>
          <p:nvPr/>
        </p:nvSpPr>
        <p:spPr>
          <a:xfrm>
            <a:off x="-1238173" y="2969135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922D01-5EA4-2D40-A97C-D46931D0C333}"/>
              </a:ext>
            </a:extLst>
          </p:cNvPr>
          <p:cNvSpPr/>
          <p:nvPr/>
        </p:nvSpPr>
        <p:spPr>
          <a:xfrm>
            <a:off x="-1037841" y="2964460"/>
            <a:ext cx="454085" cy="6143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80141-B19F-1042-B447-13304F681859}"/>
              </a:ext>
            </a:extLst>
          </p:cNvPr>
          <p:cNvSpPr/>
          <p:nvPr/>
        </p:nvSpPr>
        <p:spPr>
          <a:xfrm>
            <a:off x="-824155" y="2969135"/>
            <a:ext cx="454085" cy="614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48430C-305B-6E40-88E4-6377630EB6EF}"/>
              </a:ext>
            </a:extLst>
          </p:cNvPr>
          <p:cNvCxnSpPr/>
          <p:nvPr/>
        </p:nvCxnSpPr>
        <p:spPr>
          <a:xfrm>
            <a:off x="663238" y="2678654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150415-29FA-2546-9CBB-0587D393DCC9}"/>
              </a:ext>
            </a:extLst>
          </p:cNvPr>
          <p:cNvCxnSpPr/>
          <p:nvPr/>
        </p:nvCxnSpPr>
        <p:spPr>
          <a:xfrm>
            <a:off x="669917" y="3873966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146DD2-A4C7-C24D-A1B7-6FF8D2944F7E}"/>
              </a:ext>
            </a:extLst>
          </p:cNvPr>
          <p:cNvCxnSpPr/>
          <p:nvPr/>
        </p:nvCxnSpPr>
        <p:spPr>
          <a:xfrm flipV="1">
            <a:off x="8154199" y="2669307"/>
            <a:ext cx="0" cy="1204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C0507-C819-034F-B0CC-B72E2E65C4C7}"/>
              </a:ext>
            </a:extLst>
          </p:cNvPr>
          <p:cNvGrpSpPr/>
          <p:nvPr/>
        </p:nvGrpSpPr>
        <p:grpSpPr>
          <a:xfrm>
            <a:off x="3451122" y="4169122"/>
            <a:ext cx="1769806" cy="2010452"/>
            <a:chOff x="3451122" y="4169122"/>
            <a:chExt cx="1769806" cy="20104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1DB512-CAEA-5148-8806-A1EC33F0434F}"/>
                </a:ext>
              </a:extLst>
            </p:cNvPr>
            <p:cNvSpPr/>
            <p:nvPr/>
          </p:nvSpPr>
          <p:spPr>
            <a:xfrm>
              <a:off x="4329387" y="4169124"/>
              <a:ext cx="884903" cy="2010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C7063B-1CC0-524A-962E-71ED5EE7A7E7}"/>
                </a:ext>
              </a:extLst>
            </p:cNvPr>
            <p:cNvSpPr txBox="1"/>
            <p:nvPr/>
          </p:nvSpPr>
          <p:spPr>
            <a:xfrm>
              <a:off x="4336025" y="4169122"/>
              <a:ext cx="88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Count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CC160A-61C3-5547-A651-AD387B906E01}"/>
                </a:ext>
              </a:extLst>
            </p:cNvPr>
            <p:cNvCxnSpPr/>
            <p:nvPr/>
          </p:nvCxnSpPr>
          <p:spPr>
            <a:xfrm>
              <a:off x="4336025" y="4538454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DE8B99-C68C-A04B-863C-F114264B9B94}"/>
                </a:ext>
              </a:extLst>
            </p:cNvPr>
            <p:cNvCxnSpPr/>
            <p:nvPr/>
          </p:nvCxnSpPr>
          <p:spPr>
            <a:xfrm>
              <a:off x="4342663" y="5093976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D58FB3-1C5F-F445-98C2-47A2D94BD15E}"/>
                </a:ext>
              </a:extLst>
            </p:cNvPr>
            <p:cNvCxnSpPr/>
            <p:nvPr/>
          </p:nvCxnSpPr>
          <p:spPr>
            <a:xfrm>
              <a:off x="4342663" y="5693745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6FCD0C9-F235-0549-8862-19CE7B2D3A55}"/>
                </a:ext>
              </a:extLst>
            </p:cNvPr>
            <p:cNvSpPr/>
            <p:nvPr/>
          </p:nvSpPr>
          <p:spPr>
            <a:xfrm>
              <a:off x="3451122" y="4169124"/>
              <a:ext cx="884903" cy="2010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5A61E7-2FF6-7C45-A24F-334871EC339C}"/>
                </a:ext>
              </a:extLst>
            </p:cNvPr>
            <p:cNvSpPr txBox="1"/>
            <p:nvPr/>
          </p:nvSpPr>
          <p:spPr>
            <a:xfrm>
              <a:off x="3457760" y="4169122"/>
              <a:ext cx="88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Key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DC4978-CC80-B04A-A906-08B19794D836}"/>
                </a:ext>
              </a:extLst>
            </p:cNvPr>
            <p:cNvCxnSpPr/>
            <p:nvPr/>
          </p:nvCxnSpPr>
          <p:spPr>
            <a:xfrm>
              <a:off x="3457760" y="4538454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EBC770-D94D-BE4E-8006-CFA80B3BEF50}"/>
                </a:ext>
              </a:extLst>
            </p:cNvPr>
            <p:cNvCxnSpPr/>
            <p:nvPr/>
          </p:nvCxnSpPr>
          <p:spPr>
            <a:xfrm>
              <a:off x="3464398" y="5093976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054615-ED5D-054E-A476-0B4402FABD40}"/>
                </a:ext>
              </a:extLst>
            </p:cNvPr>
            <p:cNvCxnSpPr/>
            <p:nvPr/>
          </p:nvCxnSpPr>
          <p:spPr>
            <a:xfrm>
              <a:off x="3464398" y="5693745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15C92-587F-0F4B-A3ED-D52BA7F35AAF}"/>
              </a:ext>
            </a:extLst>
          </p:cNvPr>
          <p:cNvSpPr/>
          <p:nvPr/>
        </p:nvSpPr>
        <p:spPr>
          <a:xfrm>
            <a:off x="3704952" y="4608149"/>
            <a:ext cx="359184" cy="3124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13A262-7816-1C49-A96D-456802E9B0B4}"/>
              </a:ext>
            </a:extLst>
          </p:cNvPr>
          <p:cNvSpPr txBox="1"/>
          <p:nvPr/>
        </p:nvSpPr>
        <p:spPr>
          <a:xfrm>
            <a:off x="4586748" y="4608148"/>
            <a:ext cx="4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6AF725-2249-7D47-BD71-78DFF810AEEC}"/>
              </a:ext>
            </a:extLst>
          </p:cNvPr>
          <p:cNvSpPr/>
          <p:nvPr/>
        </p:nvSpPr>
        <p:spPr>
          <a:xfrm>
            <a:off x="3704952" y="5158482"/>
            <a:ext cx="385240" cy="36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DB65F1-9C4C-9B4F-850C-D0DEB3097959}"/>
              </a:ext>
            </a:extLst>
          </p:cNvPr>
          <p:cNvSpPr txBox="1"/>
          <p:nvPr/>
        </p:nvSpPr>
        <p:spPr>
          <a:xfrm>
            <a:off x="4592275" y="5188686"/>
            <a:ext cx="4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DD3B49-3382-DB4B-BD2B-AA7661308E80}"/>
              </a:ext>
            </a:extLst>
          </p:cNvPr>
          <p:cNvSpPr/>
          <p:nvPr/>
        </p:nvSpPr>
        <p:spPr>
          <a:xfrm>
            <a:off x="3698793" y="5770961"/>
            <a:ext cx="365344" cy="3554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5BAC16-043E-084A-A5EF-03A076EE2F74}"/>
              </a:ext>
            </a:extLst>
          </p:cNvPr>
          <p:cNvSpPr txBox="1"/>
          <p:nvPr/>
        </p:nvSpPr>
        <p:spPr>
          <a:xfrm>
            <a:off x="4582691" y="5693745"/>
            <a:ext cx="4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EC47E10-3A97-FD43-97E1-7447EE27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16966"/>
            <a:ext cx="7543801" cy="1178970"/>
          </a:xfrm>
        </p:spPr>
        <p:txBody>
          <a:bodyPr/>
          <a:lstStyle/>
          <a:p>
            <a:r>
              <a:rPr lang="en-US" dirty="0"/>
              <a:t>The problem is hard! Simultaneous add and delete.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9E54A-239B-AB40-BF9F-5E74A543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6BFB3-0F28-364D-890A-863B3E24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1730-F9D7-B04D-BBF1-16099A8D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1771 0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083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81389 -0.000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2" grpId="0" animBg="1"/>
      <p:bldP spid="33" grpId="0"/>
      <p:bldP spid="34" grpId="0" animBg="1"/>
      <p:bldP spid="35" grpId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79F-4D7C-FA45-88EC-A36BA225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Occupancy Problem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2A00AF-CD24-144A-8EF8-947DE0558601}"/>
              </a:ext>
            </a:extLst>
          </p:cNvPr>
          <p:cNvSpPr/>
          <p:nvPr/>
        </p:nvSpPr>
        <p:spPr>
          <a:xfrm>
            <a:off x="-979423" y="300192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F08C6-1412-D84F-9002-5988B4829BDD}"/>
              </a:ext>
            </a:extLst>
          </p:cNvPr>
          <p:cNvSpPr/>
          <p:nvPr/>
        </p:nvSpPr>
        <p:spPr>
          <a:xfrm>
            <a:off x="6284039" y="300192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922D01-5EA4-2D40-A97C-D46931D0C333}"/>
              </a:ext>
            </a:extLst>
          </p:cNvPr>
          <p:cNvSpPr/>
          <p:nvPr/>
        </p:nvSpPr>
        <p:spPr>
          <a:xfrm>
            <a:off x="6919520" y="2997294"/>
            <a:ext cx="454085" cy="618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80141-B19F-1042-B447-13304F681859}"/>
              </a:ext>
            </a:extLst>
          </p:cNvPr>
          <p:cNvSpPr/>
          <p:nvPr/>
        </p:nvSpPr>
        <p:spPr>
          <a:xfrm>
            <a:off x="7531711" y="2981484"/>
            <a:ext cx="454085" cy="614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48430C-305B-6E40-88E4-6377630EB6EF}"/>
              </a:ext>
            </a:extLst>
          </p:cNvPr>
          <p:cNvCxnSpPr/>
          <p:nvPr/>
        </p:nvCxnSpPr>
        <p:spPr>
          <a:xfrm>
            <a:off x="663238" y="2678654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150415-29FA-2546-9CBB-0587D393DCC9}"/>
              </a:ext>
            </a:extLst>
          </p:cNvPr>
          <p:cNvCxnSpPr/>
          <p:nvPr/>
        </p:nvCxnSpPr>
        <p:spPr>
          <a:xfrm>
            <a:off x="669917" y="3873966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146DD2-A4C7-C24D-A1B7-6FF8D2944F7E}"/>
              </a:ext>
            </a:extLst>
          </p:cNvPr>
          <p:cNvCxnSpPr/>
          <p:nvPr/>
        </p:nvCxnSpPr>
        <p:spPr>
          <a:xfrm flipV="1">
            <a:off x="8154199" y="2669307"/>
            <a:ext cx="0" cy="1204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C0507-C819-034F-B0CC-B72E2E65C4C7}"/>
              </a:ext>
            </a:extLst>
          </p:cNvPr>
          <p:cNvGrpSpPr/>
          <p:nvPr/>
        </p:nvGrpSpPr>
        <p:grpSpPr>
          <a:xfrm>
            <a:off x="3451122" y="4169122"/>
            <a:ext cx="1769806" cy="2010452"/>
            <a:chOff x="3451122" y="4169122"/>
            <a:chExt cx="1769806" cy="201045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1DB512-CAEA-5148-8806-A1EC33F0434F}"/>
                </a:ext>
              </a:extLst>
            </p:cNvPr>
            <p:cNvSpPr/>
            <p:nvPr/>
          </p:nvSpPr>
          <p:spPr>
            <a:xfrm>
              <a:off x="4329387" y="4169124"/>
              <a:ext cx="884903" cy="2010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C7063B-1CC0-524A-962E-71ED5EE7A7E7}"/>
                </a:ext>
              </a:extLst>
            </p:cNvPr>
            <p:cNvSpPr txBox="1"/>
            <p:nvPr/>
          </p:nvSpPr>
          <p:spPr>
            <a:xfrm>
              <a:off x="4336025" y="4169122"/>
              <a:ext cx="88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Count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1CC160A-61C3-5547-A651-AD387B906E01}"/>
                </a:ext>
              </a:extLst>
            </p:cNvPr>
            <p:cNvCxnSpPr/>
            <p:nvPr/>
          </p:nvCxnSpPr>
          <p:spPr>
            <a:xfrm>
              <a:off x="4336025" y="4538454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DE8B99-C68C-A04B-863C-F114264B9B94}"/>
                </a:ext>
              </a:extLst>
            </p:cNvPr>
            <p:cNvCxnSpPr/>
            <p:nvPr/>
          </p:nvCxnSpPr>
          <p:spPr>
            <a:xfrm>
              <a:off x="4342663" y="5093976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D58FB3-1C5F-F445-98C2-47A2D94BD15E}"/>
                </a:ext>
              </a:extLst>
            </p:cNvPr>
            <p:cNvCxnSpPr/>
            <p:nvPr/>
          </p:nvCxnSpPr>
          <p:spPr>
            <a:xfrm>
              <a:off x="4342663" y="5693745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6FCD0C9-F235-0549-8862-19CE7B2D3A55}"/>
                </a:ext>
              </a:extLst>
            </p:cNvPr>
            <p:cNvSpPr/>
            <p:nvPr/>
          </p:nvSpPr>
          <p:spPr>
            <a:xfrm>
              <a:off x="3451122" y="4169124"/>
              <a:ext cx="884903" cy="2010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5A61E7-2FF6-7C45-A24F-334871EC339C}"/>
                </a:ext>
              </a:extLst>
            </p:cNvPr>
            <p:cNvSpPr txBox="1"/>
            <p:nvPr/>
          </p:nvSpPr>
          <p:spPr>
            <a:xfrm>
              <a:off x="3457760" y="4169122"/>
              <a:ext cx="884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Key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4DC4978-CC80-B04A-A906-08B19794D836}"/>
                </a:ext>
              </a:extLst>
            </p:cNvPr>
            <p:cNvCxnSpPr/>
            <p:nvPr/>
          </p:nvCxnSpPr>
          <p:spPr>
            <a:xfrm>
              <a:off x="3457760" y="4538454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EBC770-D94D-BE4E-8006-CFA80B3BEF50}"/>
                </a:ext>
              </a:extLst>
            </p:cNvPr>
            <p:cNvCxnSpPr/>
            <p:nvPr/>
          </p:nvCxnSpPr>
          <p:spPr>
            <a:xfrm>
              <a:off x="3464398" y="5093976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054615-ED5D-054E-A476-0B4402FABD40}"/>
                </a:ext>
              </a:extLst>
            </p:cNvPr>
            <p:cNvCxnSpPr/>
            <p:nvPr/>
          </p:nvCxnSpPr>
          <p:spPr>
            <a:xfrm>
              <a:off x="3464398" y="5693745"/>
              <a:ext cx="8782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615C92-587F-0F4B-A3ED-D52BA7F35AAF}"/>
              </a:ext>
            </a:extLst>
          </p:cNvPr>
          <p:cNvSpPr/>
          <p:nvPr/>
        </p:nvSpPr>
        <p:spPr>
          <a:xfrm>
            <a:off x="3704952" y="4608149"/>
            <a:ext cx="359184" cy="3124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13A262-7816-1C49-A96D-456802E9B0B4}"/>
              </a:ext>
            </a:extLst>
          </p:cNvPr>
          <p:cNvSpPr txBox="1"/>
          <p:nvPr/>
        </p:nvSpPr>
        <p:spPr>
          <a:xfrm>
            <a:off x="4586748" y="4608148"/>
            <a:ext cx="4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6AF725-2249-7D47-BD71-78DFF810AEEC}"/>
              </a:ext>
            </a:extLst>
          </p:cNvPr>
          <p:cNvSpPr/>
          <p:nvPr/>
        </p:nvSpPr>
        <p:spPr>
          <a:xfrm>
            <a:off x="3704952" y="5158482"/>
            <a:ext cx="385240" cy="36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DB65F1-9C4C-9B4F-850C-D0DEB3097959}"/>
              </a:ext>
            </a:extLst>
          </p:cNvPr>
          <p:cNvSpPr txBox="1"/>
          <p:nvPr/>
        </p:nvSpPr>
        <p:spPr>
          <a:xfrm>
            <a:off x="4592275" y="5188686"/>
            <a:ext cx="4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DD3B49-3382-DB4B-BD2B-AA7661308E80}"/>
              </a:ext>
            </a:extLst>
          </p:cNvPr>
          <p:cNvSpPr/>
          <p:nvPr/>
        </p:nvSpPr>
        <p:spPr>
          <a:xfrm>
            <a:off x="3698793" y="5770961"/>
            <a:ext cx="365344" cy="3554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5BAC16-043E-084A-A5EF-03A076EE2F74}"/>
              </a:ext>
            </a:extLst>
          </p:cNvPr>
          <p:cNvSpPr txBox="1"/>
          <p:nvPr/>
        </p:nvSpPr>
        <p:spPr>
          <a:xfrm>
            <a:off x="4582691" y="5693745"/>
            <a:ext cx="4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14E6CC-FB02-E744-834C-CD17E0ECD9C3}"/>
              </a:ext>
            </a:extLst>
          </p:cNvPr>
          <p:cNvSpPr txBox="1"/>
          <p:nvPr/>
        </p:nvSpPr>
        <p:spPr>
          <a:xfrm>
            <a:off x="4575220" y="5742085"/>
            <a:ext cx="4277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DB63078-ED0E-334E-B367-8C581CFB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16966"/>
            <a:ext cx="7543801" cy="1057184"/>
          </a:xfrm>
        </p:spPr>
        <p:txBody>
          <a:bodyPr/>
          <a:lstStyle/>
          <a:p>
            <a:r>
              <a:rPr lang="en-US" dirty="0"/>
              <a:t>The problem is hard! Simultaneous add and delete.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500B38-F967-1F46-9419-77C7863BB658}"/>
              </a:ext>
            </a:extLst>
          </p:cNvPr>
          <p:cNvSpPr txBox="1"/>
          <p:nvPr/>
        </p:nvSpPr>
        <p:spPr>
          <a:xfrm>
            <a:off x="5689967" y="4702258"/>
            <a:ext cx="1902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ans" b="1" dirty="0">
                <a:solidFill>
                  <a:srgbClr val="FF0000"/>
                </a:solidFill>
              </a:rPr>
              <a:t>Update</a:t>
            </a:r>
            <a:r>
              <a:rPr lang="zh-Hans" altLang="en-US" b="1" dirty="0">
                <a:solidFill>
                  <a:srgbClr val="FF0000"/>
                </a:solidFill>
              </a:rPr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both</a:t>
            </a:r>
            <a:r>
              <a:rPr lang="zh-Hans" altLang="en-US" b="1" dirty="0">
                <a:solidFill>
                  <a:srgbClr val="FF0000"/>
                </a:solidFill>
              </a:rPr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for</a:t>
            </a:r>
            <a:r>
              <a:rPr lang="zh-Hans" altLang="en-US" b="1" dirty="0">
                <a:solidFill>
                  <a:srgbClr val="FF0000"/>
                </a:solidFill>
              </a:rPr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arrivals</a:t>
            </a:r>
            <a:r>
              <a:rPr lang="zh-Hans" altLang="en-US" b="1" dirty="0">
                <a:solidFill>
                  <a:srgbClr val="FF0000"/>
                </a:solidFill>
              </a:rPr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and</a:t>
            </a:r>
            <a:r>
              <a:rPr lang="zh-Hans" altLang="en-US" b="1" dirty="0">
                <a:solidFill>
                  <a:srgbClr val="FF0000"/>
                </a:solidFill>
              </a:rPr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departures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cxnSpLocks/>
            <a:stCxn id="40" idx="0"/>
          </p:cNvCxnSpPr>
          <p:nvPr/>
        </p:nvCxnSpPr>
        <p:spPr>
          <a:xfrm flipV="1">
            <a:off x="6640993" y="3342660"/>
            <a:ext cx="1959041" cy="13595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40" idx="0"/>
          </p:cNvCxnSpPr>
          <p:nvPr/>
        </p:nvCxnSpPr>
        <p:spPr>
          <a:xfrm flipH="1" flipV="1">
            <a:off x="663238" y="3289448"/>
            <a:ext cx="5977755" cy="14128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2D4FB-F754-8B41-B589-C85F7772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SIGCOMM 2018 Afternoon Workshop on Self-Driving Networks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07DF2-0787-6F40-8284-8681E4C8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8/24/18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0F98F2-E515-234A-9011-ABED7103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F3B0-5290-A241-88FF-F03DD112658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917 -0.00139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823 0.00255 " pathEditMode="relative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61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23 L 0.80017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32" grpId="0" animBg="1"/>
      <p:bldP spid="33" grpId="0"/>
      <p:bldP spid="38" grpId="0" animBg="1"/>
      <p:bldP spid="40" grpId="0"/>
    </p:bld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000000"/>
      </a:accent1>
      <a:accent2>
        <a:srgbClr val="EE7F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24287</TotalTime>
  <Words>592</Words>
  <Application>Microsoft Macintosh PowerPoint</Application>
  <PresentationFormat>On-screen Show (4:3)</PresentationFormat>
  <Paragraphs>219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DengXian</vt:lpstr>
      <vt:lpstr>Myriad Pro</vt:lpstr>
      <vt:lpstr>宋体</vt:lpstr>
      <vt:lpstr>Al Bayan Plain</vt:lpstr>
      <vt:lpstr>Arial</vt:lpstr>
      <vt:lpstr>Calibri</vt:lpstr>
      <vt:lpstr>HelveticaNeue</vt:lpstr>
      <vt:lpstr>Lucida Grande</vt:lpstr>
      <vt:lpstr>Wingdings</vt:lpstr>
      <vt:lpstr>Retrospect</vt:lpstr>
      <vt:lpstr>Catching the Microburst Culprits with Snappy</vt:lpstr>
      <vt:lpstr>Microbursts: Short Lived Traffic Bursts </vt:lpstr>
      <vt:lpstr>Microbursts: Short Lived Traffic Bursts </vt:lpstr>
      <vt:lpstr>Queue Buildup in Data Centers</vt:lpstr>
      <vt:lpstr>Queue Buildup in Carrier Networks</vt:lpstr>
      <vt:lpstr>Microbursts are expensive…</vt:lpstr>
      <vt:lpstr>Who caused the microburst?</vt:lpstr>
      <vt:lpstr>Queue Occupancy Problem</vt:lpstr>
      <vt:lpstr>Queue Occupancy Problem</vt:lpstr>
      <vt:lpstr>Solution: snapshots</vt:lpstr>
      <vt:lpstr>Round-Robin between Snapshots</vt:lpstr>
      <vt:lpstr>Precision vs. Snapshot Size</vt:lpstr>
      <vt:lpstr>In Queue Flow Size Estimation</vt:lpstr>
      <vt:lpstr>Summary &amp; Future work</vt:lpstr>
      <vt:lpstr>Backup Slides</vt:lpstr>
      <vt:lpstr>Evaluation – Window size</vt:lpstr>
      <vt:lpstr>Protocol Independent Switch Architecture</vt:lpstr>
      <vt:lpstr>Queuing and processing</vt:lpstr>
      <vt:lpstr>Implementing Snappy on PISA: Approximation Using CM Sketch</vt:lpstr>
      <vt:lpstr>Backup: Snapshot Data Structure Residing in the data plane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Harrison</dc:creator>
  <cp:lastModifiedBy>Microsoft Office User</cp:lastModifiedBy>
  <cp:revision>451</cp:revision>
  <cp:lastPrinted>2018-08-14T16:02:04Z</cp:lastPrinted>
  <dcterms:created xsi:type="dcterms:W3CDTF">2018-03-19T14:17:54Z</dcterms:created>
  <dcterms:modified xsi:type="dcterms:W3CDTF">2018-10-25T20:35:00Z</dcterms:modified>
</cp:coreProperties>
</file>