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98" r:id="rId3"/>
    <p:sldId id="300" r:id="rId4"/>
    <p:sldId id="259" r:id="rId5"/>
    <p:sldId id="285" r:id="rId6"/>
    <p:sldId id="289" r:id="rId7"/>
    <p:sldId id="290" r:id="rId8"/>
    <p:sldId id="262" r:id="rId9"/>
    <p:sldId id="299" r:id="rId10"/>
    <p:sldId id="296" r:id="rId11"/>
    <p:sldId id="294" r:id="rId12"/>
    <p:sldId id="295" r:id="rId13"/>
    <p:sldId id="286" r:id="rId14"/>
    <p:sldId id="301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5" roundtripDataSignature="AMtx7mhDOJnXqCRQqOYE6u5BipuRr5ng2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yatt Lloyd" initials="" lastIdx="5" clrIdx="0"/>
  <p:cmAuthor id="1" name="Satadru Pan" initials="" lastIdx="1" clrIdx="1"/>
  <p:cmAuthor id="2" name="Theano Stavrinos" initials="TS" lastIdx="9" clrIdx="2">
    <p:extLst>
      <p:ext uri="{19B8F6BF-5375-455C-9EA6-DF929625EA0E}">
        <p15:presenceInfo xmlns:p15="http://schemas.microsoft.com/office/powerpoint/2012/main" userId="S::theanos@princeton.edu::58f700b7-58fe-434e-b848-95ebcacefbb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FF2B6D-ACF4-4D4F-96A8-4E56FEB13B71}">
  <a:tblStyle styleId="{44FF2B6D-ACF4-4D4F-96A8-4E56FEB13B7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48"/>
    <p:restoredTop sz="48299"/>
  </p:normalViewPr>
  <p:slideViewPr>
    <p:cSldViewPr snapToGrid="0" snapToObjects="1">
      <p:cViewPr varScale="1">
        <p:scale>
          <a:sx n="58" d="100"/>
          <a:sy n="58" d="100"/>
        </p:scale>
        <p:origin x="1648" y="184"/>
      </p:cViewPr>
      <p:guideLst/>
    </p:cSldViewPr>
  </p:slideViewPr>
  <p:notesTextViewPr>
    <p:cViewPr>
      <p:scale>
        <a:sx n="95" d="100"/>
        <a:sy n="9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5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09866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43148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55168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3297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0284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1" name="Google Shape;101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0833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9" name="Google Shape;159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1" name="Google Shape;181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6065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0" dirty="0"/>
          </a:p>
        </p:txBody>
      </p:sp>
      <p:sp>
        <p:nvSpPr>
          <p:cNvPr id="181" name="Google Shape;181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67156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1" name="Google Shape;181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9180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0" name="Google Shape;280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1" name="Google Shape;281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8510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2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3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3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0"/>
          <p:cNvSpPr txBox="1">
            <a:spLocks noGrp="1"/>
          </p:cNvSpPr>
          <p:nvPr>
            <p:ph type="sldNum" idx="12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3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898358" y="3144253"/>
            <a:ext cx="9769642" cy="21135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rPr lang="en-US" sz="2220" b="1" dirty="0" err="1"/>
              <a:t>Satadru</a:t>
            </a:r>
            <a:r>
              <a:rPr lang="en-US" sz="2220" b="1" dirty="0"/>
              <a:t> Pan</a:t>
            </a:r>
            <a:r>
              <a:rPr lang="en-US" sz="2220" baseline="30000" dirty="0"/>
              <a:t>1</a:t>
            </a:r>
            <a:r>
              <a:rPr lang="en-US" sz="2220" dirty="0"/>
              <a:t>, Theano Stavrinos</a:t>
            </a:r>
            <a:r>
              <a:rPr lang="en-US" sz="2220" baseline="30000" dirty="0"/>
              <a:t>1,2</a:t>
            </a:r>
            <a:r>
              <a:rPr lang="en-US" sz="2220" dirty="0"/>
              <a:t>, </a:t>
            </a:r>
            <a:r>
              <a:rPr lang="en-US" sz="2220" dirty="0" err="1"/>
              <a:t>Yunqiao</a:t>
            </a:r>
            <a:r>
              <a:rPr lang="en-US" sz="2220" dirty="0"/>
              <a:t> Zhang</a:t>
            </a:r>
            <a:r>
              <a:rPr lang="en-US" sz="2220" baseline="30000" dirty="0"/>
              <a:t>1</a:t>
            </a:r>
            <a:r>
              <a:rPr lang="en-US" sz="2220" dirty="0"/>
              <a:t>, Atul Sikaria</a:t>
            </a:r>
            <a:r>
              <a:rPr lang="en-US" sz="2220" baseline="30000" dirty="0"/>
              <a:t>1</a:t>
            </a:r>
            <a:r>
              <a:rPr lang="en-US" sz="2220" dirty="0"/>
              <a:t>, Pavel Zakharov</a:t>
            </a:r>
            <a:r>
              <a:rPr lang="en-US" sz="2220" baseline="30000" dirty="0"/>
              <a:t>1</a:t>
            </a:r>
            <a:r>
              <a:rPr lang="en-US" sz="2220" dirty="0"/>
              <a:t>, Abhinav Sharma</a:t>
            </a:r>
            <a:r>
              <a:rPr lang="en-US" sz="2220" baseline="30000" dirty="0"/>
              <a:t>1</a:t>
            </a:r>
            <a:r>
              <a:rPr lang="en-US" sz="2220" dirty="0"/>
              <a:t>, Shiva Shankar P</a:t>
            </a:r>
            <a:r>
              <a:rPr lang="en-US" sz="2220" baseline="30000" dirty="0"/>
              <a:t>1</a:t>
            </a:r>
            <a:r>
              <a:rPr lang="en-US" sz="2220" dirty="0"/>
              <a:t>, Mike Shuey</a:t>
            </a:r>
            <a:r>
              <a:rPr lang="en-US" sz="2220" baseline="30000" dirty="0"/>
              <a:t>1</a:t>
            </a:r>
            <a:r>
              <a:rPr lang="en-US" sz="2220" dirty="0"/>
              <a:t>, Richard Wareing</a:t>
            </a:r>
            <a:r>
              <a:rPr lang="en-US" sz="2220" baseline="30000" dirty="0"/>
              <a:t>1</a:t>
            </a:r>
            <a:r>
              <a:rPr lang="en-US" sz="2220" dirty="0"/>
              <a:t>, Monika Gangapuram</a:t>
            </a:r>
            <a:r>
              <a:rPr lang="en-US" sz="2220" baseline="30000" dirty="0"/>
              <a:t>1</a:t>
            </a:r>
            <a:r>
              <a:rPr lang="en-US" sz="2220" dirty="0"/>
              <a:t>, </a:t>
            </a:r>
            <a:r>
              <a:rPr lang="en-US" sz="2220" dirty="0" err="1"/>
              <a:t>Guanglei</a:t>
            </a:r>
            <a:r>
              <a:rPr lang="en-US" sz="2220" dirty="0"/>
              <a:t> Cao</a:t>
            </a:r>
            <a:r>
              <a:rPr lang="en-US" sz="2220" baseline="30000" dirty="0"/>
              <a:t>1</a:t>
            </a:r>
            <a:r>
              <a:rPr lang="en-US" sz="2220" dirty="0"/>
              <a:t>, Christian Preseau</a:t>
            </a:r>
            <a:r>
              <a:rPr lang="en-US" sz="2220" baseline="30000" dirty="0"/>
              <a:t>1</a:t>
            </a:r>
            <a:r>
              <a:rPr lang="en-US" sz="2220" dirty="0"/>
              <a:t>, Pratap Singh</a:t>
            </a:r>
            <a:r>
              <a:rPr lang="en-US" sz="2220" baseline="30000" dirty="0"/>
              <a:t>1</a:t>
            </a:r>
            <a:r>
              <a:rPr lang="en-US" sz="2220" dirty="0"/>
              <a:t>, </a:t>
            </a:r>
            <a:r>
              <a:rPr lang="en-US" sz="2220" dirty="0" err="1"/>
              <a:t>Kestutis</a:t>
            </a:r>
            <a:r>
              <a:rPr lang="en-US" sz="2220" dirty="0"/>
              <a:t> Patiejunas</a:t>
            </a:r>
            <a:r>
              <a:rPr lang="en-US" sz="2220" baseline="30000" dirty="0"/>
              <a:t>1</a:t>
            </a:r>
            <a:r>
              <a:rPr lang="en-US" sz="2220" dirty="0"/>
              <a:t>, JR Tipton</a:t>
            </a:r>
            <a:r>
              <a:rPr lang="en-US" sz="2220" baseline="30000" dirty="0"/>
              <a:t>1</a:t>
            </a:r>
            <a:r>
              <a:rPr lang="en-US" sz="2220" dirty="0"/>
              <a:t>, Ethan Katz-Bassett</a:t>
            </a:r>
            <a:r>
              <a:rPr lang="en-US" sz="2220" baseline="30000" dirty="0"/>
              <a:t>3</a:t>
            </a:r>
            <a:r>
              <a:rPr lang="en-US" sz="2220" dirty="0"/>
              <a:t>, and Wyatt Lloyd</a:t>
            </a:r>
            <a:r>
              <a:rPr lang="en-US" sz="2220" baseline="30000" dirty="0"/>
              <a:t>2</a:t>
            </a:r>
            <a:endParaRPr baseline="30000" dirty="0"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rPr lang="en-US" sz="2220" dirty="0"/>
              <a:t> </a:t>
            </a:r>
            <a:endParaRPr dirty="0"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rPr lang="en-US" sz="2220" baseline="30000" dirty="0"/>
              <a:t>1</a:t>
            </a:r>
            <a:r>
              <a:rPr lang="en-US" sz="2220" i="1" dirty="0"/>
              <a:t>Facebook, Inc., </a:t>
            </a:r>
            <a:r>
              <a:rPr lang="en-US" sz="2220" baseline="30000" dirty="0"/>
              <a:t>2</a:t>
            </a:r>
            <a:r>
              <a:rPr lang="en-US" sz="2220" i="1" dirty="0"/>
              <a:t>Princeton University, </a:t>
            </a:r>
            <a:r>
              <a:rPr lang="en-US" sz="2220" baseline="30000" dirty="0"/>
              <a:t>3</a:t>
            </a:r>
            <a:r>
              <a:rPr lang="en-US" sz="2220" i="1" dirty="0"/>
              <a:t>Columbia University </a:t>
            </a:r>
            <a:endParaRPr sz="2220" dirty="0"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endParaRPr sz="2220" dirty="0"/>
          </a:p>
        </p:txBody>
      </p:sp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400" dirty="0"/>
              <a:t>Facebook’s Tectonic Filesystem: Efficiency from </a:t>
            </a:r>
            <a:r>
              <a:rPr lang="en-US" sz="5400" dirty="0" err="1"/>
              <a:t>Exascale</a:t>
            </a:r>
            <a:r>
              <a:rPr lang="en-US" sz="5400" dirty="0"/>
              <a:t> </a:t>
            </a:r>
            <a:br>
              <a:rPr lang="en-US" sz="5400" dirty="0"/>
            </a:br>
            <a:endParaRPr sz="5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FB6D64-948C-6A42-A22D-EDB023C438B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D6035-C4B7-354F-869F-38F1D6BC1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C0A82F-DC81-5641-A226-FDF459AB4A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Tectonic clusters are ~10x the size of HDFS clusters, which simplifies production operations</a:t>
            </a:r>
            <a:br>
              <a:rPr lang="en-US" dirty="0">
                <a:solidFill>
                  <a:schemeClr val="bg2"/>
                </a:solidFill>
              </a:rPr>
            </a:br>
            <a:endParaRPr lang="en-US" dirty="0">
              <a:solidFill>
                <a:schemeClr val="bg2"/>
              </a:solidFill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Blob storage latency in Tectonic comparable to Haystack</a:t>
            </a:r>
            <a:br>
              <a:rPr lang="en-US" dirty="0">
                <a:solidFill>
                  <a:schemeClr val="bg2"/>
                </a:solidFill>
              </a:rPr>
            </a:br>
            <a:endParaRPr lang="en-US" dirty="0">
              <a:solidFill>
                <a:schemeClr val="bg2"/>
              </a:solidFill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In a multitenant cluster, data warehouse uses surplus IO from blob storage to serve its peaks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31A883-6F10-AC4D-827D-002855E8D37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72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6E192F4-3731-D540-AB79-F634F7A77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 From Storage Consolidation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88185B-97E4-6949-8192-040F5026E9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2562" y="1502392"/>
            <a:ext cx="6462713" cy="484703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5256AA4-D97C-A84C-9BA4-1C0D89D204EE}"/>
              </a:ext>
            </a:extLst>
          </p:cNvPr>
          <p:cNvSpPr txBox="1"/>
          <p:nvPr/>
        </p:nvSpPr>
        <p:spPr>
          <a:xfrm>
            <a:off x="2100262" y="6006497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735BF4-01B2-4F44-BB24-30506D06B9CF}"/>
              </a:ext>
            </a:extLst>
          </p:cNvPr>
          <p:cNvSpPr txBox="1"/>
          <p:nvPr/>
        </p:nvSpPr>
        <p:spPr>
          <a:xfrm>
            <a:off x="2989780" y="6006497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EDA0C4-FE59-384D-8174-E58E22A8C06E}"/>
              </a:ext>
            </a:extLst>
          </p:cNvPr>
          <p:cNvSpPr txBox="1"/>
          <p:nvPr/>
        </p:nvSpPr>
        <p:spPr>
          <a:xfrm>
            <a:off x="3879298" y="6006497"/>
            <a:ext cx="527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256ABC-625D-1345-8E5E-8D87D185AF39}"/>
              </a:ext>
            </a:extLst>
          </p:cNvPr>
          <p:cNvSpPr txBox="1"/>
          <p:nvPr/>
        </p:nvSpPr>
        <p:spPr>
          <a:xfrm>
            <a:off x="4768816" y="6006497"/>
            <a:ext cx="527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73BBC9-18AD-714C-950B-934C20282B32}"/>
              </a:ext>
            </a:extLst>
          </p:cNvPr>
          <p:cNvSpPr txBox="1"/>
          <p:nvPr/>
        </p:nvSpPr>
        <p:spPr>
          <a:xfrm>
            <a:off x="5658334" y="6006497"/>
            <a:ext cx="527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FDE6F6-4198-024A-B292-E05C95D48B67}"/>
              </a:ext>
            </a:extLst>
          </p:cNvPr>
          <p:cNvSpPr txBox="1"/>
          <p:nvPr/>
        </p:nvSpPr>
        <p:spPr>
          <a:xfrm>
            <a:off x="6547852" y="6006497"/>
            <a:ext cx="527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CA7399-F300-9449-82BF-B3151EFC48D9}"/>
              </a:ext>
            </a:extLst>
          </p:cNvPr>
          <p:cNvSpPr txBox="1"/>
          <p:nvPr/>
        </p:nvSpPr>
        <p:spPr>
          <a:xfrm>
            <a:off x="7437368" y="6006497"/>
            <a:ext cx="527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56AF5F-E269-F84F-ABCC-A253AB2A4D33}"/>
              </a:ext>
            </a:extLst>
          </p:cNvPr>
          <p:cNvSpPr txBox="1"/>
          <p:nvPr/>
        </p:nvSpPr>
        <p:spPr>
          <a:xfrm>
            <a:off x="770205" y="5391275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200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87E3751-CF36-8B46-B045-63EAA488C028}"/>
              </a:ext>
            </a:extLst>
          </p:cNvPr>
          <p:cNvSpPr txBox="1"/>
          <p:nvPr/>
        </p:nvSpPr>
        <p:spPr>
          <a:xfrm>
            <a:off x="770205" y="4970370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7A2C9D-E0C5-4E49-8D3C-56CD15C5C25D}"/>
              </a:ext>
            </a:extLst>
          </p:cNvPr>
          <p:cNvSpPr txBox="1"/>
          <p:nvPr/>
        </p:nvSpPr>
        <p:spPr>
          <a:xfrm>
            <a:off x="770205" y="4549469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3C3569-54A7-7A47-AC3B-E5C98EBDF39D}"/>
              </a:ext>
            </a:extLst>
          </p:cNvPr>
          <p:cNvSpPr txBox="1"/>
          <p:nvPr/>
        </p:nvSpPr>
        <p:spPr>
          <a:xfrm>
            <a:off x="598684" y="3286766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1200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05C3AF7-F04C-E74A-AEB2-D1D6AF70A4C7}"/>
              </a:ext>
            </a:extLst>
          </p:cNvPr>
          <p:cNvSpPr txBox="1"/>
          <p:nvPr/>
        </p:nvSpPr>
        <p:spPr>
          <a:xfrm>
            <a:off x="598684" y="2865865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1400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0C09559-4C9F-9A40-A7CD-4A93150B48C9}"/>
              </a:ext>
            </a:extLst>
          </p:cNvPr>
          <p:cNvSpPr txBox="1"/>
          <p:nvPr/>
        </p:nvSpPr>
        <p:spPr>
          <a:xfrm>
            <a:off x="598684" y="2444964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1600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ED92556-4A80-8C4C-AC02-1FA626EDC67D}"/>
              </a:ext>
            </a:extLst>
          </p:cNvPr>
          <p:cNvSpPr txBox="1"/>
          <p:nvPr/>
        </p:nvSpPr>
        <p:spPr>
          <a:xfrm>
            <a:off x="598684" y="2024063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1800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87FEACF-6397-CF44-A06B-7DD4B1028B54}"/>
              </a:ext>
            </a:extLst>
          </p:cNvPr>
          <p:cNvSpPr txBox="1"/>
          <p:nvPr/>
        </p:nvSpPr>
        <p:spPr>
          <a:xfrm>
            <a:off x="598684" y="1603162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2000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B010CC-5275-C848-93AB-F1773BEB2B68}"/>
              </a:ext>
            </a:extLst>
          </p:cNvPr>
          <p:cNvSpPr txBox="1"/>
          <p:nvPr/>
        </p:nvSpPr>
        <p:spPr>
          <a:xfrm>
            <a:off x="598684" y="3707667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1000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B0FDB16-C02E-9449-BC41-59EE87178884}"/>
              </a:ext>
            </a:extLst>
          </p:cNvPr>
          <p:cNvSpPr txBox="1"/>
          <p:nvPr/>
        </p:nvSpPr>
        <p:spPr>
          <a:xfrm>
            <a:off x="770205" y="4128568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800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26D1145-946F-3C48-998F-3C26AC049AED}"/>
              </a:ext>
            </a:extLst>
          </p:cNvPr>
          <p:cNvSpPr txBox="1"/>
          <p:nvPr/>
        </p:nvSpPr>
        <p:spPr>
          <a:xfrm rot="16200000">
            <a:off x="-348049" y="3476835"/>
            <a:ext cx="1431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IOPS (K)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3CBEE95-A8B0-9148-8867-B3133C1964F5}"/>
              </a:ext>
            </a:extLst>
          </p:cNvPr>
          <p:cNvSpPr txBox="1"/>
          <p:nvPr/>
        </p:nvSpPr>
        <p:spPr>
          <a:xfrm>
            <a:off x="3763221" y="6371622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 (hours)</a:t>
            </a:r>
          </a:p>
        </p:txBody>
      </p:sp>
      <p:sp>
        <p:nvSpPr>
          <p:cNvPr id="30" name="Google Shape;485;p41">
            <a:extLst>
              <a:ext uri="{FF2B5EF4-FFF2-40B4-BE49-F238E27FC236}">
                <a16:creationId xmlns:a16="http://schemas.microsoft.com/office/drawing/2014/main" id="{7504D06F-9D5D-774F-879A-814E50E541A0}"/>
              </a:ext>
            </a:extLst>
          </p:cNvPr>
          <p:cNvSpPr txBox="1"/>
          <p:nvPr/>
        </p:nvSpPr>
        <p:spPr>
          <a:xfrm>
            <a:off x="8031352" y="5011134"/>
            <a:ext cx="4424407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Blob storage: </a:t>
            </a:r>
            <a:b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surplus IO available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08AA08-4F54-B04D-8BFF-E997DB79F67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33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6E192F4-3731-D540-AB79-F634F7A77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 From Storage Consolidation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88185B-97E4-6949-8192-040F5026E9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2562" y="1502392"/>
            <a:ext cx="6462713" cy="484703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5256AA4-D97C-A84C-9BA4-1C0D89D204EE}"/>
              </a:ext>
            </a:extLst>
          </p:cNvPr>
          <p:cNvSpPr txBox="1"/>
          <p:nvPr/>
        </p:nvSpPr>
        <p:spPr>
          <a:xfrm>
            <a:off x="2100262" y="6006497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735BF4-01B2-4F44-BB24-30506D06B9CF}"/>
              </a:ext>
            </a:extLst>
          </p:cNvPr>
          <p:cNvSpPr txBox="1"/>
          <p:nvPr/>
        </p:nvSpPr>
        <p:spPr>
          <a:xfrm>
            <a:off x="2989780" y="6006497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EDA0C4-FE59-384D-8174-E58E22A8C06E}"/>
              </a:ext>
            </a:extLst>
          </p:cNvPr>
          <p:cNvSpPr txBox="1"/>
          <p:nvPr/>
        </p:nvSpPr>
        <p:spPr>
          <a:xfrm>
            <a:off x="3879298" y="6006497"/>
            <a:ext cx="527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256ABC-625D-1345-8E5E-8D87D185AF39}"/>
              </a:ext>
            </a:extLst>
          </p:cNvPr>
          <p:cNvSpPr txBox="1"/>
          <p:nvPr/>
        </p:nvSpPr>
        <p:spPr>
          <a:xfrm>
            <a:off x="4768816" y="6006497"/>
            <a:ext cx="527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73BBC9-18AD-714C-950B-934C20282B32}"/>
              </a:ext>
            </a:extLst>
          </p:cNvPr>
          <p:cNvSpPr txBox="1"/>
          <p:nvPr/>
        </p:nvSpPr>
        <p:spPr>
          <a:xfrm>
            <a:off x="5658334" y="6006497"/>
            <a:ext cx="527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FDE6F6-4198-024A-B292-E05C95D48B67}"/>
              </a:ext>
            </a:extLst>
          </p:cNvPr>
          <p:cNvSpPr txBox="1"/>
          <p:nvPr/>
        </p:nvSpPr>
        <p:spPr>
          <a:xfrm>
            <a:off x="6547852" y="6006497"/>
            <a:ext cx="527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CA7399-F300-9449-82BF-B3151EFC48D9}"/>
              </a:ext>
            </a:extLst>
          </p:cNvPr>
          <p:cNvSpPr txBox="1"/>
          <p:nvPr/>
        </p:nvSpPr>
        <p:spPr>
          <a:xfrm>
            <a:off x="7437368" y="6006497"/>
            <a:ext cx="527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70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56AF5F-E269-F84F-ABCC-A253AB2A4D33}"/>
              </a:ext>
            </a:extLst>
          </p:cNvPr>
          <p:cNvSpPr txBox="1"/>
          <p:nvPr/>
        </p:nvSpPr>
        <p:spPr>
          <a:xfrm>
            <a:off x="770205" y="5391275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200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87E3751-CF36-8B46-B045-63EAA488C028}"/>
              </a:ext>
            </a:extLst>
          </p:cNvPr>
          <p:cNvSpPr txBox="1"/>
          <p:nvPr/>
        </p:nvSpPr>
        <p:spPr>
          <a:xfrm>
            <a:off x="770205" y="4970370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7A2C9D-E0C5-4E49-8D3C-56CD15C5C25D}"/>
              </a:ext>
            </a:extLst>
          </p:cNvPr>
          <p:cNvSpPr txBox="1"/>
          <p:nvPr/>
        </p:nvSpPr>
        <p:spPr>
          <a:xfrm>
            <a:off x="770205" y="4549469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3C3569-54A7-7A47-AC3B-E5C98EBDF39D}"/>
              </a:ext>
            </a:extLst>
          </p:cNvPr>
          <p:cNvSpPr txBox="1"/>
          <p:nvPr/>
        </p:nvSpPr>
        <p:spPr>
          <a:xfrm>
            <a:off x="598684" y="3286766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1200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05C3AF7-F04C-E74A-AEB2-D1D6AF70A4C7}"/>
              </a:ext>
            </a:extLst>
          </p:cNvPr>
          <p:cNvSpPr txBox="1"/>
          <p:nvPr/>
        </p:nvSpPr>
        <p:spPr>
          <a:xfrm>
            <a:off x="598684" y="2865865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1400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0C09559-4C9F-9A40-A7CD-4A93150B48C9}"/>
              </a:ext>
            </a:extLst>
          </p:cNvPr>
          <p:cNvSpPr txBox="1"/>
          <p:nvPr/>
        </p:nvSpPr>
        <p:spPr>
          <a:xfrm>
            <a:off x="598684" y="2444964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1600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ED92556-4A80-8C4C-AC02-1FA626EDC67D}"/>
              </a:ext>
            </a:extLst>
          </p:cNvPr>
          <p:cNvSpPr txBox="1"/>
          <p:nvPr/>
        </p:nvSpPr>
        <p:spPr>
          <a:xfrm>
            <a:off x="598684" y="2024063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1800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87FEACF-6397-CF44-A06B-7DD4B1028B54}"/>
              </a:ext>
            </a:extLst>
          </p:cNvPr>
          <p:cNvSpPr txBox="1"/>
          <p:nvPr/>
        </p:nvSpPr>
        <p:spPr>
          <a:xfrm>
            <a:off x="598684" y="1603162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2000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B010CC-5275-C848-93AB-F1773BEB2B68}"/>
              </a:ext>
            </a:extLst>
          </p:cNvPr>
          <p:cNvSpPr txBox="1"/>
          <p:nvPr/>
        </p:nvSpPr>
        <p:spPr>
          <a:xfrm>
            <a:off x="598684" y="3707667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1000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B0FDB16-C02E-9449-BC41-59EE87178884}"/>
              </a:ext>
            </a:extLst>
          </p:cNvPr>
          <p:cNvSpPr txBox="1"/>
          <p:nvPr/>
        </p:nvSpPr>
        <p:spPr>
          <a:xfrm>
            <a:off x="770205" y="4128568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800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26D1145-946F-3C48-998F-3C26AC049AED}"/>
              </a:ext>
            </a:extLst>
          </p:cNvPr>
          <p:cNvSpPr txBox="1"/>
          <p:nvPr/>
        </p:nvSpPr>
        <p:spPr>
          <a:xfrm rot="16200000">
            <a:off x="-348049" y="3476835"/>
            <a:ext cx="1431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IOPS (K)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3CBEE95-A8B0-9148-8867-B3133C1964F5}"/>
              </a:ext>
            </a:extLst>
          </p:cNvPr>
          <p:cNvSpPr txBox="1"/>
          <p:nvPr/>
        </p:nvSpPr>
        <p:spPr>
          <a:xfrm>
            <a:off x="3763221" y="6371622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Time (hours)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B7D1E5-83F8-E647-AFCD-3CEBB6B62F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2562" y="1502392"/>
            <a:ext cx="6462713" cy="4847035"/>
          </a:xfrm>
          <a:prstGeom prst="rect">
            <a:avLst/>
          </a:prstGeom>
        </p:spPr>
      </p:pic>
      <p:sp>
        <p:nvSpPr>
          <p:cNvPr id="25" name="Google Shape;485;p41">
            <a:extLst>
              <a:ext uri="{FF2B5EF4-FFF2-40B4-BE49-F238E27FC236}">
                <a16:creationId xmlns:a16="http://schemas.microsoft.com/office/drawing/2014/main" id="{1B86F1CC-213C-514B-A5AF-A6D046067CC4}"/>
              </a:ext>
            </a:extLst>
          </p:cNvPr>
          <p:cNvSpPr txBox="1"/>
          <p:nvPr/>
        </p:nvSpPr>
        <p:spPr>
          <a:xfrm>
            <a:off x="8031352" y="1463118"/>
            <a:ext cx="4851412" cy="181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 warehouse: </a:t>
            </a:r>
            <a:b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peaks need excess IO,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use surplus from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blob storage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/>
          </a:p>
        </p:txBody>
      </p:sp>
      <p:sp>
        <p:nvSpPr>
          <p:cNvPr id="30" name="Google Shape;485;p41">
            <a:extLst>
              <a:ext uri="{FF2B5EF4-FFF2-40B4-BE49-F238E27FC236}">
                <a16:creationId xmlns:a16="http://schemas.microsoft.com/office/drawing/2014/main" id="{7504D06F-9D5D-774F-879A-814E50E541A0}"/>
              </a:ext>
            </a:extLst>
          </p:cNvPr>
          <p:cNvSpPr txBox="1"/>
          <p:nvPr/>
        </p:nvSpPr>
        <p:spPr>
          <a:xfrm>
            <a:off x="8031352" y="5011134"/>
            <a:ext cx="4424407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Blob storage: </a:t>
            </a:r>
            <a:b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surplus IO available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/>
          </a:p>
        </p:txBody>
      </p:sp>
      <p:cxnSp>
        <p:nvCxnSpPr>
          <p:cNvPr id="31" name="Google Shape;481;p41">
            <a:extLst>
              <a:ext uri="{FF2B5EF4-FFF2-40B4-BE49-F238E27FC236}">
                <a16:creationId xmlns:a16="http://schemas.microsoft.com/office/drawing/2014/main" id="{31DBC800-8D5E-DF44-BBA4-D32A06F74851}"/>
              </a:ext>
            </a:extLst>
          </p:cNvPr>
          <p:cNvCxnSpPr>
            <a:cxnSpLocks/>
          </p:cNvCxnSpPr>
          <p:nvPr/>
        </p:nvCxnSpPr>
        <p:spPr>
          <a:xfrm flipH="1">
            <a:off x="1542162" y="1711266"/>
            <a:ext cx="6431152" cy="311180"/>
          </a:xfrm>
          <a:prstGeom prst="straightConnector1">
            <a:avLst/>
          </a:prstGeom>
          <a:noFill/>
          <a:ln w="12700" cap="flat" cmpd="sng">
            <a:solidFill>
              <a:srgbClr val="3E6EC2"/>
            </a:solidFill>
            <a:prstDash val="dash"/>
            <a:round/>
            <a:headEnd type="none" w="sm" len="sm"/>
            <a:tailEnd type="triangle" w="med" len="med"/>
          </a:ln>
        </p:spPr>
      </p:cxnSp>
      <p:cxnSp>
        <p:nvCxnSpPr>
          <p:cNvPr id="32" name="Google Shape;483;p41">
            <a:extLst>
              <a:ext uri="{FF2B5EF4-FFF2-40B4-BE49-F238E27FC236}">
                <a16:creationId xmlns:a16="http://schemas.microsoft.com/office/drawing/2014/main" id="{18D31C17-E582-A140-8106-952072CD5C4F}"/>
              </a:ext>
            </a:extLst>
          </p:cNvPr>
          <p:cNvCxnSpPr>
            <a:cxnSpLocks/>
          </p:cNvCxnSpPr>
          <p:nvPr/>
        </p:nvCxnSpPr>
        <p:spPr>
          <a:xfrm flipH="1">
            <a:off x="5810576" y="1750350"/>
            <a:ext cx="2162738" cy="694614"/>
          </a:xfrm>
          <a:prstGeom prst="straightConnector1">
            <a:avLst/>
          </a:prstGeom>
          <a:noFill/>
          <a:ln w="12700" cap="flat" cmpd="sng">
            <a:solidFill>
              <a:srgbClr val="3E6EC2"/>
            </a:solidFill>
            <a:prstDash val="dash"/>
            <a:round/>
            <a:headEnd type="none" w="sm" len="sm"/>
            <a:tailEnd type="triangle" w="med" len="med"/>
          </a:ln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277B06-A704-9645-B1BF-70B017FC441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4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E7E06-A603-D041-8914-1C069FBD6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Tectonic Provides Datacenter-Scale Storage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7F4D2A-F01E-8C45-92E7-3E6014DD58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>
              <a:buSzPct val="100000"/>
            </a:pPr>
            <a:r>
              <a:rPr lang="en-US" dirty="0"/>
              <a:t>Replaced previous constellation of specialized storage systems</a:t>
            </a:r>
            <a:endParaRPr lang="en-US" sz="1800" dirty="0"/>
          </a:p>
          <a:p>
            <a:pPr lvl="1" fontAlgn="base">
              <a:buSzPct val="100000"/>
            </a:pPr>
            <a:r>
              <a:rPr lang="en-US" dirty="0"/>
              <a:t>Simpler operations</a:t>
            </a:r>
            <a:endParaRPr lang="en-US" sz="1800" dirty="0"/>
          </a:p>
          <a:p>
            <a:pPr lvl="1" fontAlgn="base">
              <a:buSzPct val="100000"/>
            </a:pPr>
            <a:r>
              <a:rPr lang="en-US" dirty="0"/>
              <a:t>Better resource utilization</a:t>
            </a:r>
          </a:p>
          <a:p>
            <a:pPr lvl="1" fontAlgn="base">
              <a:buSzPct val="100000"/>
            </a:pPr>
            <a:endParaRPr lang="en-US" sz="1800" dirty="0"/>
          </a:p>
          <a:p>
            <a:pPr lvl="1" fontAlgn="base">
              <a:buSzPct val="100000"/>
            </a:pPr>
            <a:endParaRPr lang="en-US" sz="1800" dirty="0"/>
          </a:p>
          <a:p>
            <a:pPr fontAlgn="base">
              <a:buSzPct val="100000"/>
            </a:pPr>
            <a:r>
              <a:rPr lang="en-US" dirty="0" err="1"/>
              <a:t>Tectonic's</a:t>
            </a:r>
            <a:r>
              <a:rPr lang="en-US" dirty="0"/>
              <a:t> design addresses the key challenges:</a:t>
            </a:r>
            <a:endParaRPr lang="en-US" sz="1800" dirty="0"/>
          </a:p>
          <a:p>
            <a:pPr lvl="1" fontAlgn="base">
              <a:buSzPct val="100000"/>
            </a:pPr>
            <a:r>
              <a:rPr lang="en-US" dirty="0"/>
              <a:t>Scalability: disaggregated linearly scalable components</a:t>
            </a:r>
            <a:endParaRPr lang="en-US" sz="1800" dirty="0"/>
          </a:p>
          <a:p>
            <a:pPr lvl="1" fontAlgn="base">
              <a:buSzPct val="100000"/>
            </a:pPr>
            <a:r>
              <a:rPr lang="en-US" dirty="0"/>
              <a:t>Performance: tenant-specific optimizations via client library</a:t>
            </a:r>
            <a:endParaRPr lang="en-US" sz="1800" dirty="0"/>
          </a:p>
          <a:p>
            <a:pPr lvl="1" fontAlgn="base">
              <a:buSzPct val="100000"/>
            </a:pPr>
            <a:r>
              <a:rPr lang="en-US" dirty="0"/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4C620D-3FF4-FE41-92EA-EE45FBB4118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25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E76AE-6168-B243-8E24-AE1BE08D73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9063E3-049B-DF48-BDC0-624E88B56EA3}"/>
              </a:ext>
            </a:extLst>
          </p:cNvPr>
          <p:cNvSpPr txBox="1"/>
          <p:nvPr/>
        </p:nvSpPr>
        <p:spPr>
          <a:xfrm>
            <a:off x="4143382" y="2921168"/>
            <a:ext cx="39052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108383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6FC06-8A32-1748-809F-0D90B2087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Exabyte-Scale Storage Use Cases at FB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28B1B4-8EAD-BF46-BAA4-771276DACB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Blob storage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A6B551-AFD5-0E42-85E8-C23852BC9969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65163" y="2510632"/>
            <a:ext cx="4799012" cy="3684588"/>
          </a:xfrm>
        </p:spPr>
        <p:txBody>
          <a:bodyPr/>
          <a:lstStyle/>
          <a:p>
            <a:pPr marL="685800" lvl="1" indent="-228600">
              <a:lnSpc>
                <a:spcPct val="80000"/>
              </a:lnSpc>
              <a:buSzPts val="2220"/>
            </a:pPr>
            <a:r>
              <a:rPr lang="en-US" dirty="0"/>
              <a:t>Photos and videos in Facebook, Messenger attachments</a:t>
            </a:r>
          </a:p>
          <a:p>
            <a:pPr marL="685800" lvl="1" indent="-228600">
              <a:lnSpc>
                <a:spcPct val="80000"/>
              </a:lnSpc>
              <a:buSzPts val="2220"/>
            </a:pPr>
            <a:endParaRPr lang="en-US" dirty="0"/>
          </a:p>
          <a:p>
            <a:pPr marL="685800" lvl="1" indent="-228600">
              <a:lnSpc>
                <a:spcPct val="80000"/>
              </a:lnSpc>
              <a:buSzPts val="2220"/>
            </a:pPr>
            <a:r>
              <a:rPr lang="en-US" dirty="0"/>
              <a:t>Exabytes of data</a:t>
            </a:r>
          </a:p>
          <a:p>
            <a:pPr marL="685800" lvl="1" indent="-228600">
              <a:lnSpc>
                <a:spcPct val="80000"/>
              </a:lnSpc>
              <a:buSzPts val="2220"/>
            </a:pPr>
            <a:endParaRPr lang="en-US" dirty="0"/>
          </a:p>
          <a:p>
            <a:pPr marL="685800" lvl="1" indent="-228600">
              <a:lnSpc>
                <a:spcPct val="80000"/>
              </a:lnSpc>
              <a:buSzPts val="2220"/>
            </a:pPr>
            <a:r>
              <a:rPr lang="en-US" dirty="0"/>
              <a:t>Several KBs to several MBs in size</a:t>
            </a:r>
          </a:p>
          <a:p>
            <a:pPr marL="457200" lvl="1" indent="0">
              <a:lnSpc>
                <a:spcPct val="80000"/>
              </a:lnSpc>
              <a:buSzPts val="2220"/>
              <a:buNone/>
            </a:pPr>
            <a:endParaRPr lang="en-US" dirty="0"/>
          </a:p>
          <a:p>
            <a:pPr marL="685800" lvl="1" indent="-228600">
              <a:lnSpc>
                <a:spcPct val="80000"/>
              </a:lnSpc>
              <a:buSzPts val="2220"/>
            </a:pPr>
            <a:r>
              <a:rPr lang="en-US" dirty="0"/>
              <a:t>Latency sensitive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31F6C5-64A5-3B4A-BBC3-CB71F8CBBA33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/>
              <a:t>Data warehouse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091D1BB-D6B3-6345-8EFC-DBEC1D61BB94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5997575" y="2501412"/>
            <a:ext cx="5183188" cy="3684588"/>
          </a:xfrm>
        </p:spPr>
        <p:txBody>
          <a:bodyPr/>
          <a:lstStyle/>
          <a:p>
            <a:pPr marL="685800" lvl="1" indent="-228600">
              <a:lnSpc>
                <a:spcPct val="80000"/>
              </a:lnSpc>
              <a:buSzPts val="2220"/>
            </a:pPr>
            <a:r>
              <a:rPr lang="en-US" dirty="0"/>
              <a:t>Hive tables for data analytics, machine learning</a:t>
            </a:r>
          </a:p>
          <a:p>
            <a:pPr marL="685800" lvl="1" indent="-228600">
              <a:lnSpc>
                <a:spcPct val="80000"/>
              </a:lnSpc>
              <a:buSzPts val="2220"/>
            </a:pPr>
            <a:endParaRPr lang="en-US" dirty="0"/>
          </a:p>
          <a:p>
            <a:pPr marL="685800" lvl="1" indent="-228600">
              <a:lnSpc>
                <a:spcPct val="80000"/>
              </a:lnSpc>
              <a:buSzPts val="2220"/>
            </a:pPr>
            <a:r>
              <a:rPr lang="en-US" dirty="0"/>
              <a:t>Exabytes of data</a:t>
            </a:r>
          </a:p>
          <a:p>
            <a:pPr marL="685800" lvl="1" indent="-228600">
              <a:lnSpc>
                <a:spcPct val="80000"/>
              </a:lnSpc>
              <a:buSzPts val="2220"/>
            </a:pPr>
            <a:endParaRPr lang="en-US" dirty="0"/>
          </a:p>
          <a:p>
            <a:pPr marL="685800" lvl="1" indent="-228600">
              <a:lnSpc>
                <a:spcPct val="80000"/>
              </a:lnSpc>
              <a:buSzPts val="2220"/>
            </a:pPr>
            <a:r>
              <a:rPr lang="en-US" dirty="0"/>
              <a:t>Reads are order of multiple MBs, writes are 10s of MBs</a:t>
            </a:r>
          </a:p>
          <a:p>
            <a:pPr marL="457200" lvl="1" indent="0">
              <a:lnSpc>
                <a:spcPct val="80000"/>
              </a:lnSpc>
              <a:buSzPts val="2220"/>
              <a:buNone/>
            </a:pPr>
            <a:endParaRPr lang="en-US" dirty="0"/>
          </a:p>
          <a:p>
            <a:pPr marL="685800" lvl="1" indent="-228600">
              <a:lnSpc>
                <a:spcPct val="80000"/>
              </a:lnSpc>
              <a:buSzPts val="2220"/>
            </a:pPr>
            <a:r>
              <a:rPr lang="en-US" dirty="0"/>
              <a:t>Throughput sensitive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D94B61-5F5E-EB45-9856-5BA5144A464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98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Storage Infrastructure Before Tectonic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" name="Google Shape;105;p3"/>
          <p:cNvSpPr txBox="1"/>
          <p:nvPr/>
        </p:nvSpPr>
        <p:spPr>
          <a:xfrm>
            <a:off x="10243695" y="2138082"/>
            <a:ext cx="122347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Datacenter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1" name="Google Shape;111;p3"/>
          <p:cNvSpPr/>
          <p:nvPr/>
        </p:nvSpPr>
        <p:spPr>
          <a:xfrm>
            <a:off x="1356623" y="3513078"/>
            <a:ext cx="1134195" cy="70338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2540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Haystack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18" name="Google Shape;118;p3"/>
          <p:cNvCxnSpPr>
            <a:cxnSpLocks/>
            <a:stCxn id="111" idx="3"/>
            <a:endCxn id="72" idx="1"/>
          </p:cNvCxnSpPr>
          <p:nvPr/>
        </p:nvCxnSpPr>
        <p:spPr>
          <a:xfrm>
            <a:off x="2490818" y="3864771"/>
            <a:ext cx="1019100" cy="0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19" name="Google Shape;119;p3"/>
          <p:cNvCxnSpPr/>
          <p:nvPr/>
        </p:nvCxnSpPr>
        <p:spPr>
          <a:xfrm>
            <a:off x="1528813" y="3106253"/>
            <a:ext cx="0" cy="408022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0" name="Google Shape;120;p3"/>
          <p:cNvCxnSpPr/>
          <p:nvPr/>
        </p:nvCxnSpPr>
        <p:spPr>
          <a:xfrm rot="10800000">
            <a:off x="2274579" y="3124246"/>
            <a:ext cx="1" cy="389322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1" name="Google Shape;121;p3"/>
          <p:cNvCxnSpPr/>
          <p:nvPr/>
        </p:nvCxnSpPr>
        <p:spPr>
          <a:xfrm rot="10800000">
            <a:off x="4082569" y="3115849"/>
            <a:ext cx="1" cy="389322"/>
          </a:xfrm>
          <a:prstGeom prst="straightConnector1">
            <a:avLst/>
          </a:prstGeom>
          <a:noFill/>
          <a:ln w="19050" cap="flat" cmpd="sng">
            <a:solidFill>
              <a:schemeClr val="tx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52" name="Google Shape;152;p3"/>
          <p:cNvSpPr txBox="1"/>
          <p:nvPr/>
        </p:nvSpPr>
        <p:spPr>
          <a:xfrm>
            <a:off x="2343977" y="2938193"/>
            <a:ext cx="1511956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Blob storage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" name="Google Shape;153;p3"/>
          <p:cNvSpPr txBox="1"/>
          <p:nvPr/>
        </p:nvSpPr>
        <p:spPr>
          <a:xfrm>
            <a:off x="5943401" y="2936423"/>
            <a:ext cx="199825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Data warehouse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95E256-1D6B-1C4E-9175-AA7B84372632}"/>
              </a:ext>
            </a:extLst>
          </p:cNvPr>
          <p:cNvSpPr txBox="1"/>
          <p:nvPr/>
        </p:nvSpPr>
        <p:spPr>
          <a:xfrm>
            <a:off x="1089999" y="4228089"/>
            <a:ext cx="1667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Hot blobs,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 storage efficient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24E0D20-DD30-C04D-A728-4AB0ADE3D7D1}"/>
              </a:ext>
            </a:extLst>
          </p:cNvPr>
          <p:cNvSpPr txBox="1"/>
          <p:nvPr/>
        </p:nvSpPr>
        <p:spPr>
          <a:xfrm>
            <a:off x="3149519" y="4228089"/>
            <a:ext cx="18549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Warm blobs,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 support for uploads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F130550-1DA2-2843-BE92-59FBF1BFF831}"/>
              </a:ext>
            </a:extLst>
          </p:cNvPr>
          <p:cNvSpPr txBox="1"/>
          <p:nvPr/>
        </p:nvSpPr>
        <p:spPr>
          <a:xfrm>
            <a:off x="5880381" y="4224381"/>
            <a:ext cx="1978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Throughput-efficient, 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 suitable for small IO</a:t>
            </a:r>
          </a:p>
        </p:txBody>
      </p:sp>
      <p:sp>
        <p:nvSpPr>
          <p:cNvPr id="72" name="Google Shape;111;p3">
            <a:extLst>
              <a:ext uri="{FF2B5EF4-FFF2-40B4-BE49-F238E27FC236}">
                <a16:creationId xmlns:a16="http://schemas.microsoft.com/office/drawing/2014/main" id="{78EDDBC2-7A72-A945-B718-B197DB348204}"/>
              </a:ext>
            </a:extLst>
          </p:cNvPr>
          <p:cNvSpPr/>
          <p:nvPr/>
        </p:nvSpPr>
        <p:spPr>
          <a:xfrm>
            <a:off x="3509918" y="3513078"/>
            <a:ext cx="1134195" cy="7033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f4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73" name="Google Shape;111;p3">
            <a:extLst>
              <a:ext uri="{FF2B5EF4-FFF2-40B4-BE49-F238E27FC236}">
                <a16:creationId xmlns:a16="http://schemas.microsoft.com/office/drawing/2014/main" id="{A90EB1C7-EFFA-6248-AFEA-9033F44CAF22}"/>
              </a:ext>
            </a:extLst>
          </p:cNvPr>
          <p:cNvSpPr/>
          <p:nvPr/>
        </p:nvSpPr>
        <p:spPr>
          <a:xfrm>
            <a:off x="6161328" y="3513078"/>
            <a:ext cx="1134195" cy="70338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HDFS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Google Shape;111;p3">
            <a:extLst>
              <a:ext uri="{FF2B5EF4-FFF2-40B4-BE49-F238E27FC236}">
                <a16:creationId xmlns:a16="http://schemas.microsoft.com/office/drawing/2014/main" id="{8B989E75-2A6A-A64F-B0A9-0649633E496A}"/>
              </a:ext>
            </a:extLst>
          </p:cNvPr>
          <p:cNvSpPr/>
          <p:nvPr/>
        </p:nvSpPr>
        <p:spPr>
          <a:xfrm>
            <a:off x="7405069" y="3513078"/>
            <a:ext cx="1134195" cy="70338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HDFS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Google Shape;111;p3">
            <a:extLst>
              <a:ext uri="{FF2B5EF4-FFF2-40B4-BE49-F238E27FC236}">
                <a16:creationId xmlns:a16="http://schemas.microsoft.com/office/drawing/2014/main" id="{7E4B421A-790D-F44D-A88E-71A1B3B3DA12}"/>
              </a:ext>
            </a:extLst>
          </p:cNvPr>
          <p:cNvSpPr/>
          <p:nvPr/>
        </p:nvSpPr>
        <p:spPr>
          <a:xfrm>
            <a:off x="8638002" y="3513078"/>
            <a:ext cx="1134195" cy="70338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HDFS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Google Shape;111;p3">
            <a:extLst>
              <a:ext uri="{FF2B5EF4-FFF2-40B4-BE49-F238E27FC236}">
                <a16:creationId xmlns:a16="http://schemas.microsoft.com/office/drawing/2014/main" id="{67B34292-E579-7940-A0BF-26F302A2915E}"/>
              </a:ext>
            </a:extLst>
          </p:cNvPr>
          <p:cNvSpPr/>
          <p:nvPr/>
        </p:nvSpPr>
        <p:spPr>
          <a:xfrm>
            <a:off x="9858552" y="3513078"/>
            <a:ext cx="1134195" cy="70338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HDFS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4" name="Google Shape;154;p3"/>
          <p:cNvSpPr txBox="1"/>
          <p:nvPr/>
        </p:nvSpPr>
        <p:spPr>
          <a:xfrm>
            <a:off x="3390604" y="2209112"/>
            <a:ext cx="531658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US" sz="1800" i="1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Operational complexity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: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3 different systems tailored to different workloads</a:t>
            </a:r>
            <a:endParaRPr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E83479C-B4AA-7E4D-85FD-08F455BB3666}"/>
              </a:ext>
            </a:extLst>
          </p:cNvPr>
          <p:cNvGrpSpPr/>
          <p:nvPr/>
        </p:nvGrpSpPr>
        <p:grpSpPr>
          <a:xfrm>
            <a:off x="2490819" y="2798368"/>
            <a:ext cx="3670174" cy="730182"/>
            <a:chOff x="2530781" y="2938154"/>
            <a:chExt cx="3354042" cy="652431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5C4E37FE-4280-FF41-B1D3-CB4993CD1D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30781" y="2938154"/>
              <a:ext cx="2846660" cy="638191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27F459CC-6A52-FF4E-8214-CD1F177BD7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93365" y="2953197"/>
              <a:ext cx="878589" cy="623148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B5CFE482-BB37-3B42-8193-597267686E65}"/>
                </a:ext>
              </a:extLst>
            </p:cNvPr>
            <p:cNvCxnSpPr>
              <a:cxnSpLocks/>
            </p:cNvCxnSpPr>
            <p:nvPr/>
          </p:nvCxnSpPr>
          <p:spPr>
            <a:xfrm>
              <a:off x="5388533" y="2938154"/>
              <a:ext cx="496290" cy="652431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9E467BD3-9EB1-084C-AC0E-1DAE256C435D}"/>
              </a:ext>
            </a:extLst>
          </p:cNvPr>
          <p:cNvSpPr/>
          <p:nvPr/>
        </p:nvSpPr>
        <p:spPr>
          <a:xfrm>
            <a:off x="838200" y="2138082"/>
            <a:ext cx="10645588" cy="449131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8E79CE-3815-974D-8272-3FB9C76E32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9437506" y="6486129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0A171C-329B-504A-BB19-8E868E769BCD}"/>
              </a:ext>
            </a:extLst>
          </p:cNvPr>
          <p:cNvSpPr txBox="1"/>
          <p:nvPr/>
        </p:nvSpPr>
        <p:spPr>
          <a:xfrm>
            <a:off x="1079738" y="1811749"/>
            <a:ext cx="2414872" cy="646331"/>
          </a:xfrm>
          <a:prstGeom prst="rect">
            <a:avLst/>
          </a:prstGeom>
          <a:solidFill>
            <a:schemeClr val="lt1"/>
          </a:solidFill>
          <a:ln>
            <a:solidFill>
              <a:schemeClr val="accent1">
                <a:shade val="95000"/>
                <a:satMod val="10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Existing solutions</a:t>
            </a:r>
          </a:p>
          <a:p>
            <a:pPr algn="ctr"/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generic enough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4B205F2-EEE8-FD45-A4AF-CB1AD7976C4B}"/>
              </a:ext>
            </a:extLst>
          </p:cNvPr>
          <p:cNvGrpSpPr/>
          <p:nvPr/>
        </p:nvGrpSpPr>
        <p:grpSpPr>
          <a:xfrm>
            <a:off x="1371460" y="5349546"/>
            <a:ext cx="1186151" cy="889692"/>
            <a:chOff x="1299493" y="5469887"/>
            <a:chExt cx="1175812" cy="724381"/>
          </a:xfrm>
        </p:grpSpPr>
        <p:cxnSp>
          <p:nvCxnSpPr>
            <p:cNvPr id="122" name="Google Shape;122;p3"/>
            <p:cNvCxnSpPr/>
            <p:nvPr/>
          </p:nvCxnSpPr>
          <p:spPr>
            <a:xfrm>
              <a:off x="1299493" y="5930245"/>
              <a:ext cx="1093678" cy="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23" name="Google Shape;123;p3"/>
            <p:cNvSpPr/>
            <p:nvPr/>
          </p:nvSpPr>
          <p:spPr>
            <a:xfrm>
              <a:off x="1474242" y="5469887"/>
              <a:ext cx="231161" cy="458562"/>
            </a:xfrm>
            <a:prstGeom prst="rect">
              <a:avLst/>
            </a:prstGeom>
            <a:solidFill>
              <a:srgbClr val="FF0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2026015" y="5629512"/>
              <a:ext cx="231161" cy="298937"/>
            </a:xfrm>
            <a:prstGeom prst="rect">
              <a:avLst/>
            </a:prstGeom>
            <a:solidFill>
              <a:srgbClr val="00B05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125" name="Google Shape;125;p3"/>
            <p:cNvSpPr txBox="1"/>
            <p:nvPr/>
          </p:nvSpPr>
          <p:spPr>
            <a:xfrm>
              <a:off x="1356585" y="5917269"/>
              <a:ext cx="476412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IOPS</a:t>
              </a:r>
              <a:endParaRPr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6" name="Google Shape;126;p3"/>
            <p:cNvSpPr txBox="1"/>
            <p:nvPr/>
          </p:nvSpPr>
          <p:spPr>
            <a:xfrm>
              <a:off x="1817240" y="5917269"/>
              <a:ext cx="658065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Storage</a:t>
              </a:r>
              <a:endParaRPr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55" name="Google Shape;155;p3"/>
          <p:cNvSpPr txBox="1"/>
          <p:nvPr/>
        </p:nvSpPr>
        <p:spPr>
          <a:xfrm>
            <a:off x="2684112" y="6139448"/>
            <a:ext cx="680854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</a:t>
            </a:r>
            <a:r>
              <a:rPr lang="en-US" sz="1800" i="1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Poor resource utilization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: isolated systems could not share resources</a:t>
            </a:r>
            <a:endParaRPr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D9EF204-7F2B-624F-AE6C-D2FEFEAAF1BF}"/>
              </a:ext>
            </a:extLst>
          </p:cNvPr>
          <p:cNvGrpSpPr/>
          <p:nvPr/>
        </p:nvGrpSpPr>
        <p:grpSpPr>
          <a:xfrm>
            <a:off x="3523452" y="5157126"/>
            <a:ext cx="1186151" cy="1082112"/>
            <a:chOff x="3191519" y="5318984"/>
            <a:chExt cx="1175812" cy="881048"/>
          </a:xfrm>
        </p:grpSpPr>
        <p:cxnSp>
          <p:nvCxnSpPr>
            <p:cNvPr id="66" name="Google Shape;122;p3">
              <a:extLst>
                <a:ext uri="{FF2B5EF4-FFF2-40B4-BE49-F238E27FC236}">
                  <a16:creationId xmlns:a16="http://schemas.microsoft.com/office/drawing/2014/main" id="{87528D7E-ACA9-DE4A-821E-3C40F77B582B}"/>
                </a:ext>
              </a:extLst>
            </p:cNvPr>
            <p:cNvCxnSpPr>
              <a:cxnSpLocks/>
            </p:cNvCxnSpPr>
            <p:nvPr/>
          </p:nvCxnSpPr>
          <p:spPr>
            <a:xfrm>
              <a:off x="3191519" y="5936009"/>
              <a:ext cx="1093678" cy="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67" name="Google Shape;123;p3">
              <a:extLst>
                <a:ext uri="{FF2B5EF4-FFF2-40B4-BE49-F238E27FC236}">
                  <a16:creationId xmlns:a16="http://schemas.microsoft.com/office/drawing/2014/main" id="{E4DDD01D-8963-104E-A5A9-1D3E0ECEE76D}"/>
                </a:ext>
              </a:extLst>
            </p:cNvPr>
            <p:cNvSpPr/>
            <p:nvPr/>
          </p:nvSpPr>
          <p:spPr>
            <a:xfrm>
              <a:off x="3366268" y="5752031"/>
              <a:ext cx="231161" cy="182182"/>
            </a:xfrm>
            <a:prstGeom prst="rect">
              <a:avLst/>
            </a:prstGeom>
            <a:solidFill>
              <a:srgbClr val="FF0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68" name="Google Shape;124;p3">
              <a:extLst>
                <a:ext uri="{FF2B5EF4-FFF2-40B4-BE49-F238E27FC236}">
                  <a16:creationId xmlns:a16="http://schemas.microsoft.com/office/drawing/2014/main" id="{A4DDB4F1-AF5B-8F49-8D25-71F58F415A54}"/>
                </a:ext>
              </a:extLst>
            </p:cNvPr>
            <p:cNvSpPr/>
            <p:nvPr/>
          </p:nvSpPr>
          <p:spPr>
            <a:xfrm>
              <a:off x="3918041" y="5318984"/>
              <a:ext cx="231161" cy="615230"/>
            </a:xfrm>
            <a:prstGeom prst="rect">
              <a:avLst/>
            </a:prstGeom>
            <a:solidFill>
              <a:srgbClr val="00B05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69" name="Google Shape;125;p3">
              <a:extLst>
                <a:ext uri="{FF2B5EF4-FFF2-40B4-BE49-F238E27FC236}">
                  <a16:creationId xmlns:a16="http://schemas.microsoft.com/office/drawing/2014/main" id="{31506C76-1DC3-B54A-BDBA-6F4E39CFAE78}"/>
                </a:ext>
              </a:extLst>
            </p:cNvPr>
            <p:cNvSpPr txBox="1"/>
            <p:nvPr/>
          </p:nvSpPr>
          <p:spPr>
            <a:xfrm>
              <a:off x="3248611" y="5923033"/>
              <a:ext cx="476412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IOPS</a:t>
              </a:r>
              <a:endParaRPr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1" name="Google Shape;126;p3">
              <a:extLst>
                <a:ext uri="{FF2B5EF4-FFF2-40B4-BE49-F238E27FC236}">
                  <a16:creationId xmlns:a16="http://schemas.microsoft.com/office/drawing/2014/main" id="{0ECDF9EA-4A9A-E346-B235-54EA471F3CFC}"/>
                </a:ext>
              </a:extLst>
            </p:cNvPr>
            <p:cNvSpPr txBox="1"/>
            <p:nvPr/>
          </p:nvSpPr>
          <p:spPr>
            <a:xfrm>
              <a:off x="3709266" y="5923033"/>
              <a:ext cx="658065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Storage</a:t>
              </a:r>
              <a:endParaRPr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672E140-19C4-9440-83E6-31627B805670}"/>
              </a:ext>
            </a:extLst>
          </p:cNvPr>
          <p:cNvGrpSpPr/>
          <p:nvPr/>
        </p:nvGrpSpPr>
        <p:grpSpPr>
          <a:xfrm>
            <a:off x="6167017" y="5150620"/>
            <a:ext cx="1186151" cy="1088618"/>
            <a:chOff x="4842062" y="5271163"/>
            <a:chExt cx="1175812" cy="886345"/>
          </a:xfrm>
        </p:grpSpPr>
        <p:cxnSp>
          <p:nvCxnSpPr>
            <p:cNvPr id="77" name="Google Shape;122;p3">
              <a:extLst>
                <a:ext uri="{FF2B5EF4-FFF2-40B4-BE49-F238E27FC236}">
                  <a16:creationId xmlns:a16="http://schemas.microsoft.com/office/drawing/2014/main" id="{E74D3281-7EB8-6645-BC25-1C1F3DA9BF0C}"/>
                </a:ext>
              </a:extLst>
            </p:cNvPr>
            <p:cNvCxnSpPr>
              <a:cxnSpLocks/>
            </p:cNvCxnSpPr>
            <p:nvPr/>
          </p:nvCxnSpPr>
          <p:spPr>
            <a:xfrm>
              <a:off x="4842062" y="5893485"/>
              <a:ext cx="1093678" cy="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78" name="Google Shape;123;p3">
              <a:extLst>
                <a:ext uri="{FF2B5EF4-FFF2-40B4-BE49-F238E27FC236}">
                  <a16:creationId xmlns:a16="http://schemas.microsoft.com/office/drawing/2014/main" id="{94EF969C-92BD-624E-A958-E6D153861B66}"/>
                </a:ext>
              </a:extLst>
            </p:cNvPr>
            <p:cNvSpPr/>
            <p:nvPr/>
          </p:nvSpPr>
          <p:spPr>
            <a:xfrm>
              <a:off x="5016811" y="5271163"/>
              <a:ext cx="231161" cy="620526"/>
            </a:xfrm>
            <a:prstGeom prst="rect">
              <a:avLst/>
            </a:prstGeom>
            <a:solidFill>
              <a:srgbClr val="FF0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81" name="Google Shape;124;p3">
              <a:extLst>
                <a:ext uri="{FF2B5EF4-FFF2-40B4-BE49-F238E27FC236}">
                  <a16:creationId xmlns:a16="http://schemas.microsoft.com/office/drawing/2014/main" id="{7F38E169-38E1-9247-B09C-9F87CF88AFA6}"/>
                </a:ext>
              </a:extLst>
            </p:cNvPr>
            <p:cNvSpPr/>
            <p:nvPr/>
          </p:nvSpPr>
          <p:spPr>
            <a:xfrm>
              <a:off x="5568584" y="5593846"/>
              <a:ext cx="231161" cy="297843"/>
            </a:xfrm>
            <a:prstGeom prst="rect">
              <a:avLst/>
            </a:prstGeom>
            <a:solidFill>
              <a:srgbClr val="00B05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82" name="Google Shape;125;p3">
              <a:extLst>
                <a:ext uri="{FF2B5EF4-FFF2-40B4-BE49-F238E27FC236}">
                  <a16:creationId xmlns:a16="http://schemas.microsoft.com/office/drawing/2014/main" id="{311E4D1D-D507-6549-BF2A-33F263A7AC24}"/>
                </a:ext>
              </a:extLst>
            </p:cNvPr>
            <p:cNvSpPr txBox="1"/>
            <p:nvPr/>
          </p:nvSpPr>
          <p:spPr>
            <a:xfrm>
              <a:off x="4899154" y="5880509"/>
              <a:ext cx="476412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IOPS</a:t>
              </a:r>
              <a:endParaRPr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3" name="Google Shape;126;p3">
              <a:extLst>
                <a:ext uri="{FF2B5EF4-FFF2-40B4-BE49-F238E27FC236}">
                  <a16:creationId xmlns:a16="http://schemas.microsoft.com/office/drawing/2014/main" id="{9679C0A1-D202-8C4A-AADC-11488CD3834B}"/>
                </a:ext>
              </a:extLst>
            </p:cNvPr>
            <p:cNvSpPr txBox="1"/>
            <p:nvPr/>
          </p:nvSpPr>
          <p:spPr>
            <a:xfrm>
              <a:off x="5359809" y="5880509"/>
              <a:ext cx="658065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Storage</a:t>
              </a:r>
              <a:endParaRPr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C70CCC7-632D-1747-BDDA-FDD1281CBA55}"/>
              </a:ext>
            </a:extLst>
          </p:cNvPr>
          <p:cNvGrpSpPr/>
          <p:nvPr/>
        </p:nvGrpSpPr>
        <p:grpSpPr>
          <a:xfrm>
            <a:off x="7419351" y="5016923"/>
            <a:ext cx="1186151" cy="1222315"/>
            <a:chOff x="6809310" y="5271163"/>
            <a:chExt cx="1175812" cy="995200"/>
          </a:xfrm>
        </p:grpSpPr>
        <p:cxnSp>
          <p:nvCxnSpPr>
            <p:cNvPr id="85" name="Google Shape;122;p3">
              <a:extLst>
                <a:ext uri="{FF2B5EF4-FFF2-40B4-BE49-F238E27FC236}">
                  <a16:creationId xmlns:a16="http://schemas.microsoft.com/office/drawing/2014/main" id="{A8F2AF13-0E82-6D44-82D4-B7B9C1B6288D}"/>
                </a:ext>
              </a:extLst>
            </p:cNvPr>
            <p:cNvCxnSpPr>
              <a:cxnSpLocks/>
            </p:cNvCxnSpPr>
            <p:nvPr/>
          </p:nvCxnSpPr>
          <p:spPr>
            <a:xfrm>
              <a:off x="6809310" y="6002340"/>
              <a:ext cx="1093678" cy="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86" name="Google Shape;123;p3">
              <a:extLst>
                <a:ext uri="{FF2B5EF4-FFF2-40B4-BE49-F238E27FC236}">
                  <a16:creationId xmlns:a16="http://schemas.microsoft.com/office/drawing/2014/main" id="{E5D40527-9CEF-D241-AB5D-788A097B9D4F}"/>
                </a:ext>
              </a:extLst>
            </p:cNvPr>
            <p:cNvSpPr/>
            <p:nvPr/>
          </p:nvSpPr>
          <p:spPr>
            <a:xfrm>
              <a:off x="6984059" y="5271163"/>
              <a:ext cx="231161" cy="729381"/>
            </a:xfrm>
            <a:prstGeom prst="rect">
              <a:avLst/>
            </a:prstGeom>
            <a:solidFill>
              <a:srgbClr val="FF0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87" name="Google Shape;124;p3">
              <a:extLst>
                <a:ext uri="{FF2B5EF4-FFF2-40B4-BE49-F238E27FC236}">
                  <a16:creationId xmlns:a16="http://schemas.microsoft.com/office/drawing/2014/main" id="{8628EEA9-1209-E041-8DDF-AB88FDA7D44E}"/>
                </a:ext>
              </a:extLst>
            </p:cNvPr>
            <p:cNvSpPr/>
            <p:nvPr/>
          </p:nvSpPr>
          <p:spPr>
            <a:xfrm>
              <a:off x="7535832" y="5513507"/>
              <a:ext cx="231161" cy="487038"/>
            </a:xfrm>
            <a:prstGeom prst="rect">
              <a:avLst/>
            </a:prstGeom>
            <a:solidFill>
              <a:srgbClr val="00B05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90" name="Google Shape;125;p3">
              <a:extLst>
                <a:ext uri="{FF2B5EF4-FFF2-40B4-BE49-F238E27FC236}">
                  <a16:creationId xmlns:a16="http://schemas.microsoft.com/office/drawing/2014/main" id="{C5E8DD3E-7828-5042-BCD1-26AF61722F89}"/>
                </a:ext>
              </a:extLst>
            </p:cNvPr>
            <p:cNvSpPr txBox="1"/>
            <p:nvPr/>
          </p:nvSpPr>
          <p:spPr>
            <a:xfrm>
              <a:off x="6866402" y="5989364"/>
              <a:ext cx="476412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IOPS</a:t>
              </a:r>
              <a:endParaRPr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1" name="Google Shape;126;p3">
              <a:extLst>
                <a:ext uri="{FF2B5EF4-FFF2-40B4-BE49-F238E27FC236}">
                  <a16:creationId xmlns:a16="http://schemas.microsoft.com/office/drawing/2014/main" id="{2DDADF87-D6B4-5A4E-944D-83023B0A2D27}"/>
                </a:ext>
              </a:extLst>
            </p:cNvPr>
            <p:cNvSpPr txBox="1"/>
            <p:nvPr/>
          </p:nvSpPr>
          <p:spPr>
            <a:xfrm>
              <a:off x="7327057" y="5989364"/>
              <a:ext cx="658065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Storage</a:t>
              </a:r>
              <a:endParaRPr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7B4B4AD-0AFB-6941-88AA-A4D0BC1983AE}"/>
              </a:ext>
            </a:extLst>
          </p:cNvPr>
          <p:cNvGrpSpPr/>
          <p:nvPr/>
        </p:nvGrpSpPr>
        <p:grpSpPr>
          <a:xfrm>
            <a:off x="8644259" y="5016923"/>
            <a:ext cx="1186151" cy="1222315"/>
            <a:chOff x="8392165" y="5271163"/>
            <a:chExt cx="1175812" cy="995200"/>
          </a:xfrm>
        </p:grpSpPr>
        <p:cxnSp>
          <p:nvCxnSpPr>
            <p:cNvPr id="93" name="Google Shape;122;p3">
              <a:extLst>
                <a:ext uri="{FF2B5EF4-FFF2-40B4-BE49-F238E27FC236}">
                  <a16:creationId xmlns:a16="http://schemas.microsoft.com/office/drawing/2014/main" id="{699CE286-B0C9-2A4D-A937-88CF6E4DD70C}"/>
                </a:ext>
              </a:extLst>
            </p:cNvPr>
            <p:cNvCxnSpPr>
              <a:cxnSpLocks/>
            </p:cNvCxnSpPr>
            <p:nvPr/>
          </p:nvCxnSpPr>
          <p:spPr>
            <a:xfrm>
              <a:off x="8392165" y="6002340"/>
              <a:ext cx="1093678" cy="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94" name="Google Shape;123;p3">
              <a:extLst>
                <a:ext uri="{FF2B5EF4-FFF2-40B4-BE49-F238E27FC236}">
                  <a16:creationId xmlns:a16="http://schemas.microsoft.com/office/drawing/2014/main" id="{7D5F62FF-83AD-0E41-9912-794A5A9D95AF}"/>
                </a:ext>
              </a:extLst>
            </p:cNvPr>
            <p:cNvSpPr/>
            <p:nvPr/>
          </p:nvSpPr>
          <p:spPr>
            <a:xfrm>
              <a:off x="8566914" y="5271163"/>
              <a:ext cx="231161" cy="729381"/>
            </a:xfrm>
            <a:prstGeom prst="rect">
              <a:avLst/>
            </a:prstGeom>
            <a:solidFill>
              <a:srgbClr val="FF0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95" name="Google Shape;124;p3">
              <a:extLst>
                <a:ext uri="{FF2B5EF4-FFF2-40B4-BE49-F238E27FC236}">
                  <a16:creationId xmlns:a16="http://schemas.microsoft.com/office/drawing/2014/main" id="{57FA7D39-D787-2248-8F2D-F3FE5E651CA1}"/>
                </a:ext>
              </a:extLst>
            </p:cNvPr>
            <p:cNvSpPr/>
            <p:nvPr/>
          </p:nvSpPr>
          <p:spPr>
            <a:xfrm>
              <a:off x="9118687" y="5671513"/>
              <a:ext cx="231161" cy="329032"/>
            </a:xfrm>
            <a:prstGeom prst="rect">
              <a:avLst/>
            </a:prstGeom>
            <a:solidFill>
              <a:srgbClr val="00B05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96" name="Google Shape;125;p3">
              <a:extLst>
                <a:ext uri="{FF2B5EF4-FFF2-40B4-BE49-F238E27FC236}">
                  <a16:creationId xmlns:a16="http://schemas.microsoft.com/office/drawing/2014/main" id="{393BDD53-1827-D841-9CA7-12FD76734336}"/>
                </a:ext>
              </a:extLst>
            </p:cNvPr>
            <p:cNvSpPr txBox="1"/>
            <p:nvPr/>
          </p:nvSpPr>
          <p:spPr>
            <a:xfrm>
              <a:off x="8449257" y="5989364"/>
              <a:ext cx="476412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IOPS</a:t>
              </a:r>
              <a:endParaRPr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7" name="Google Shape;126;p3">
              <a:extLst>
                <a:ext uri="{FF2B5EF4-FFF2-40B4-BE49-F238E27FC236}">
                  <a16:creationId xmlns:a16="http://schemas.microsoft.com/office/drawing/2014/main" id="{E1495521-A839-6440-A4FA-58694CA0601A}"/>
                </a:ext>
              </a:extLst>
            </p:cNvPr>
            <p:cNvSpPr txBox="1"/>
            <p:nvPr/>
          </p:nvSpPr>
          <p:spPr>
            <a:xfrm>
              <a:off x="8909912" y="5989364"/>
              <a:ext cx="658065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Storage</a:t>
              </a:r>
              <a:endParaRPr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06CC3F6-FB30-4B4D-9329-208EBFC58807}"/>
              </a:ext>
            </a:extLst>
          </p:cNvPr>
          <p:cNvGrpSpPr/>
          <p:nvPr/>
        </p:nvGrpSpPr>
        <p:grpSpPr>
          <a:xfrm>
            <a:off x="9867366" y="5067304"/>
            <a:ext cx="1186151" cy="1171932"/>
            <a:chOff x="9458863" y="5411748"/>
            <a:chExt cx="1175812" cy="954179"/>
          </a:xfrm>
        </p:grpSpPr>
        <p:cxnSp>
          <p:nvCxnSpPr>
            <p:cNvPr id="98" name="Google Shape;122;p3">
              <a:extLst>
                <a:ext uri="{FF2B5EF4-FFF2-40B4-BE49-F238E27FC236}">
                  <a16:creationId xmlns:a16="http://schemas.microsoft.com/office/drawing/2014/main" id="{31582963-F6A7-4D4D-B2E2-5C91D4D46438}"/>
                </a:ext>
              </a:extLst>
            </p:cNvPr>
            <p:cNvCxnSpPr>
              <a:cxnSpLocks/>
            </p:cNvCxnSpPr>
            <p:nvPr/>
          </p:nvCxnSpPr>
          <p:spPr>
            <a:xfrm>
              <a:off x="9458863" y="6101904"/>
              <a:ext cx="1093678" cy="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99" name="Google Shape;123;p3">
              <a:extLst>
                <a:ext uri="{FF2B5EF4-FFF2-40B4-BE49-F238E27FC236}">
                  <a16:creationId xmlns:a16="http://schemas.microsoft.com/office/drawing/2014/main" id="{4933A4CD-F765-CA40-ADFE-4B9387EC4CF2}"/>
                </a:ext>
              </a:extLst>
            </p:cNvPr>
            <p:cNvSpPr/>
            <p:nvPr/>
          </p:nvSpPr>
          <p:spPr>
            <a:xfrm>
              <a:off x="9633612" y="5645391"/>
              <a:ext cx="231161" cy="454717"/>
            </a:xfrm>
            <a:prstGeom prst="rect">
              <a:avLst/>
            </a:prstGeom>
            <a:solidFill>
              <a:srgbClr val="FF0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100" name="Google Shape;124;p3">
              <a:extLst>
                <a:ext uri="{FF2B5EF4-FFF2-40B4-BE49-F238E27FC236}">
                  <a16:creationId xmlns:a16="http://schemas.microsoft.com/office/drawing/2014/main" id="{D5C8ADA5-07DB-CB46-B085-D67EC6A76222}"/>
                </a:ext>
              </a:extLst>
            </p:cNvPr>
            <p:cNvSpPr/>
            <p:nvPr/>
          </p:nvSpPr>
          <p:spPr>
            <a:xfrm>
              <a:off x="10185385" y="5411748"/>
              <a:ext cx="231161" cy="688364"/>
            </a:xfrm>
            <a:prstGeom prst="rect">
              <a:avLst/>
            </a:prstGeom>
            <a:solidFill>
              <a:srgbClr val="00B05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102" name="Google Shape;125;p3">
              <a:extLst>
                <a:ext uri="{FF2B5EF4-FFF2-40B4-BE49-F238E27FC236}">
                  <a16:creationId xmlns:a16="http://schemas.microsoft.com/office/drawing/2014/main" id="{E6AF525B-67B2-1C44-8F42-8361FDBC17D3}"/>
                </a:ext>
              </a:extLst>
            </p:cNvPr>
            <p:cNvSpPr txBox="1"/>
            <p:nvPr/>
          </p:nvSpPr>
          <p:spPr>
            <a:xfrm>
              <a:off x="9515955" y="6088928"/>
              <a:ext cx="476412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IOPS</a:t>
              </a:r>
              <a:endParaRPr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4" name="Google Shape;126;p3">
              <a:extLst>
                <a:ext uri="{FF2B5EF4-FFF2-40B4-BE49-F238E27FC236}">
                  <a16:creationId xmlns:a16="http://schemas.microsoft.com/office/drawing/2014/main" id="{BE1C00CE-9056-0545-A208-EEB86A6F9A90}"/>
                </a:ext>
              </a:extLst>
            </p:cNvPr>
            <p:cNvSpPr txBox="1"/>
            <p:nvPr/>
          </p:nvSpPr>
          <p:spPr>
            <a:xfrm>
              <a:off x="9976610" y="6088928"/>
              <a:ext cx="658065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Storage</a:t>
              </a:r>
              <a:endParaRPr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2" name="Rounded Rectangular Callout 21">
            <a:extLst>
              <a:ext uri="{FF2B5EF4-FFF2-40B4-BE49-F238E27FC236}">
                <a16:creationId xmlns:a16="http://schemas.microsoft.com/office/drawing/2014/main" id="{256BC1CB-7AA6-2442-8FEE-32DBDD86DB34}"/>
              </a:ext>
            </a:extLst>
          </p:cNvPr>
          <p:cNvSpPr/>
          <p:nvPr/>
        </p:nvSpPr>
        <p:spPr>
          <a:xfrm flipH="1">
            <a:off x="3041805" y="4788571"/>
            <a:ext cx="1382375" cy="539264"/>
          </a:xfrm>
          <a:prstGeom prst="wedgeRoundRectCallout">
            <a:avLst>
              <a:gd name="adj1" fmla="val -37314"/>
              <a:gd name="adj2" fmla="val 69436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Storage-bound: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wasted IO</a:t>
            </a:r>
          </a:p>
        </p:txBody>
      </p:sp>
      <p:sp>
        <p:nvSpPr>
          <p:cNvPr id="106" name="Rounded Rectangular Callout 105">
            <a:extLst>
              <a:ext uri="{FF2B5EF4-FFF2-40B4-BE49-F238E27FC236}">
                <a16:creationId xmlns:a16="http://schemas.microsoft.com/office/drawing/2014/main" id="{27E77EEA-BF98-E641-BDB3-A7F897B53541}"/>
              </a:ext>
            </a:extLst>
          </p:cNvPr>
          <p:cNvSpPr/>
          <p:nvPr/>
        </p:nvSpPr>
        <p:spPr>
          <a:xfrm>
            <a:off x="1590306" y="4788571"/>
            <a:ext cx="1382374" cy="539264"/>
          </a:xfrm>
          <a:prstGeom prst="wedgeRoundRectCallout">
            <a:avLst>
              <a:gd name="adj1" fmla="val -35091"/>
              <a:gd name="adj2" fmla="val 69436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IO-bound: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wasted storage</a:t>
            </a:r>
          </a:p>
        </p:txBody>
      </p:sp>
      <p:sp>
        <p:nvSpPr>
          <p:cNvPr id="79" name="Rounded Rectangular Callout 78">
            <a:extLst>
              <a:ext uri="{FF2B5EF4-FFF2-40B4-BE49-F238E27FC236}">
                <a16:creationId xmlns:a16="http://schemas.microsoft.com/office/drawing/2014/main" id="{4FF999D1-E4C1-4B4B-B28C-BBADC2C5704F}"/>
              </a:ext>
            </a:extLst>
          </p:cNvPr>
          <p:cNvSpPr/>
          <p:nvPr/>
        </p:nvSpPr>
        <p:spPr>
          <a:xfrm flipH="1">
            <a:off x="10224432" y="5191250"/>
            <a:ext cx="1228566" cy="330531"/>
          </a:xfrm>
          <a:prstGeom prst="wedgeRoundRectCallout">
            <a:avLst>
              <a:gd name="adj1" fmla="val 56939"/>
              <a:gd name="adj2" fmla="val 96337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Surplus IOPS</a:t>
            </a:r>
          </a:p>
        </p:txBody>
      </p:sp>
      <p:sp>
        <p:nvSpPr>
          <p:cNvPr id="88" name="Rounded Rectangular Callout 87">
            <a:extLst>
              <a:ext uri="{FF2B5EF4-FFF2-40B4-BE49-F238E27FC236}">
                <a16:creationId xmlns:a16="http://schemas.microsoft.com/office/drawing/2014/main" id="{DFE27116-196D-3B49-9357-A62360C1F1F5}"/>
              </a:ext>
            </a:extLst>
          </p:cNvPr>
          <p:cNvSpPr/>
          <p:nvPr/>
        </p:nvSpPr>
        <p:spPr>
          <a:xfrm flipH="1">
            <a:off x="9111259" y="4925027"/>
            <a:ext cx="1351826" cy="330531"/>
          </a:xfrm>
          <a:prstGeom prst="wedgeRoundRectCallout">
            <a:avLst>
              <a:gd name="adj1" fmla="val 26983"/>
              <a:gd name="adj2" fmla="val 127954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Surplus storage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D1560CF-40A0-3348-B4BB-0822BD072276}"/>
              </a:ext>
            </a:extLst>
          </p:cNvPr>
          <p:cNvSpPr/>
          <p:nvPr/>
        </p:nvSpPr>
        <p:spPr>
          <a:xfrm>
            <a:off x="7957546" y="4217020"/>
            <a:ext cx="35445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Each instance not scalable beyond 10s of PBs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49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52" grpId="0"/>
      <p:bldP spid="153" grpId="0"/>
      <p:bldP spid="2" grpId="0"/>
      <p:bldP spid="64" grpId="0"/>
      <p:bldP spid="65" grpId="0"/>
      <p:bldP spid="72" grpId="0" animBg="1"/>
      <p:bldP spid="73" grpId="0" animBg="1"/>
      <p:bldP spid="74" grpId="0" animBg="1"/>
      <p:bldP spid="75" grpId="0" animBg="1"/>
      <p:bldP spid="76" grpId="0" animBg="1"/>
      <p:bldP spid="154" grpId="0"/>
      <p:bldP spid="5" grpId="0" animBg="1"/>
      <p:bldP spid="155" grpId="0"/>
      <p:bldP spid="22" grpId="0" animBg="1"/>
      <p:bldP spid="106" grpId="0" animBg="1"/>
      <p:bldP spid="79" grpId="0" animBg="1"/>
      <p:bldP spid="88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Tectonic Overview</a:t>
            </a:r>
            <a:endParaRPr dirty="0"/>
          </a:p>
        </p:txBody>
      </p:sp>
      <p:sp>
        <p:nvSpPr>
          <p:cNvPr id="171" name="Google Shape;171;p4"/>
          <p:cNvSpPr txBox="1"/>
          <p:nvPr/>
        </p:nvSpPr>
        <p:spPr>
          <a:xfrm>
            <a:off x="1632562" y="2398121"/>
            <a:ext cx="9056861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Simpler Operations</a:t>
            </a:r>
            <a:r>
              <a:rPr lang="en-US" sz="1800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Single system to reason about, generic enough to handle all use cases </a:t>
            </a:r>
            <a:endParaRPr dirty="0">
              <a:solidFill>
                <a:srgbClr val="00B050"/>
              </a:solidFill>
            </a:endParaRPr>
          </a:p>
        </p:txBody>
      </p:sp>
      <p:sp>
        <p:nvSpPr>
          <p:cNvPr id="172" name="Google Shape;172;p4"/>
          <p:cNvSpPr txBox="1"/>
          <p:nvPr/>
        </p:nvSpPr>
        <p:spPr>
          <a:xfrm>
            <a:off x="3981778" y="4595910"/>
            <a:ext cx="435843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i="1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Better utilization</a:t>
            </a:r>
            <a:r>
              <a:rPr lang="en-US" sz="1800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: no stranding of resources </a:t>
            </a:r>
            <a:endParaRPr dirty="0">
              <a:solidFill>
                <a:srgbClr val="00B050"/>
              </a:solidFill>
            </a:endParaRPr>
          </a:p>
        </p:txBody>
      </p:sp>
      <p:sp>
        <p:nvSpPr>
          <p:cNvPr id="173" name="Google Shape;173;p4"/>
          <p:cNvSpPr/>
          <p:nvPr/>
        </p:nvSpPr>
        <p:spPr>
          <a:xfrm>
            <a:off x="1472849" y="3830344"/>
            <a:ext cx="9376290" cy="70338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4"/>
          <p:cNvSpPr txBox="1"/>
          <p:nvPr/>
        </p:nvSpPr>
        <p:spPr>
          <a:xfrm>
            <a:off x="4982921" y="3962982"/>
            <a:ext cx="2356145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Tectonic Cluster</a:t>
            </a:r>
            <a:endParaRPr sz="2200" b="1" dirty="0"/>
          </a:p>
        </p:txBody>
      </p:sp>
      <p:sp>
        <p:nvSpPr>
          <p:cNvPr id="22" name="Google Shape;175;p4">
            <a:extLst>
              <a:ext uri="{FF2B5EF4-FFF2-40B4-BE49-F238E27FC236}">
                <a16:creationId xmlns:a16="http://schemas.microsoft.com/office/drawing/2014/main" id="{CD5AE89E-BDCD-3442-9BFA-0175EB97BCF6}"/>
              </a:ext>
            </a:extLst>
          </p:cNvPr>
          <p:cNvSpPr txBox="1"/>
          <p:nvPr/>
        </p:nvSpPr>
        <p:spPr>
          <a:xfrm>
            <a:off x="998493" y="5384920"/>
            <a:ext cx="7044540" cy="1107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Scalability: </a:t>
            </a:r>
            <a:r>
              <a:rPr lang="en-US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exabyte-scale clusters</a:t>
            </a:r>
          </a:p>
          <a:p>
            <a:r>
              <a:rPr lang="en-US" sz="22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Multitenancy: </a:t>
            </a:r>
            <a:r>
              <a:rPr lang="en-US" sz="22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isolate tenants and share resources</a:t>
            </a:r>
          </a:p>
          <a:p>
            <a:r>
              <a:rPr lang="en-US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Performance: </a:t>
            </a:r>
            <a:r>
              <a:rPr lang="en-US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match performance of specialized systems</a:t>
            </a:r>
            <a:endParaRPr lang="en-US" sz="2200" dirty="0"/>
          </a:p>
        </p:txBody>
      </p:sp>
      <p:sp>
        <p:nvSpPr>
          <p:cNvPr id="21" name="Google Shape;105;p3">
            <a:extLst>
              <a:ext uri="{FF2B5EF4-FFF2-40B4-BE49-F238E27FC236}">
                <a16:creationId xmlns:a16="http://schemas.microsoft.com/office/drawing/2014/main" id="{E9BD1606-023E-E14B-8569-97A74693CE08}"/>
              </a:ext>
            </a:extLst>
          </p:cNvPr>
          <p:cNvSpPr txBox="1"/>
          <p:nvPr/>
        </p:nvSpPr>
        <p:spPr>
          <a:xfrm>
            <a:off x="10243695" y="2138082"/>
            <a:ext cx="122347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Datacenter</a:t>
            </a:r>
            <a:endParaRPr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495A424-4733-444B-A3EE-5C9F310860E3}"/>
              </a:ext>
            </a:extLst>
          </p:cNvPr>
          <p:cNvSpPr/>
          <p:nvPr/>
        </p:nvSpPr>
        <p:spPr>
          <a:xfrm>
            <a:off x="838200" y="2138082"/>
            <a:ext cx="10645588" cy="4491318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69" name="Google Shape;169;p4"/>
          <p:cNvSpPr txBox="1"/>
          <p:nvPr/>
        </p:nvSpPr>
        <p:spPr>
          <a:xfrm>
            <a:off x="3079236" y="3108920"/>
            <a:ext cx="145202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Blob storage</a:t>
            </a:r>
            <a:endParaRPr b="1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3507931-3112-FD4D-AC7C-AC8F6CDB63A1}"/>
              </a:ext>
            </a:extLst>
          </p:cNvPr>
          <p:cNvCxnSpPr>
            <a:stCxn id="169" idx="2"/>
          </p:cNvCxnSpPr>
          <p:nvPr/>
        </p:nvCxnSpPr>
        <p:spPr>
          <a:xfrm>
            <a:off x="3805250" y="3478211"/>
            <a:ext cx="0" cy="352133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Google Shape;170;p4"/>
          <p:cNvSpPr txBox="1"/>
          <p:nvPr/>
        </p:nvSpPr>
        <p:spPr>
          <a:xfrm>
            <a:off x="7736489" y="3108920"/>
            <a:ext cx="1983462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warehouse</a:t>
            </a:r>
            <a:endParaRPr b="1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F0F7E1D-DF33-864F-8544-C9D77DDA7626}"/>
              </a:ext>
            </a:extLst>
          </p:cNvPr>
          <p:cNvCxnSpPr/>
          <p:nvPr/>
        </p:nvCxnSpPr>
        <p:spPr>
          <a:xfrm flipH="1">
            <a:off x="8728220" y="3483028"/>
            <a:ext cx="1" cy="346213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1D5D1C-FAA2-8641-9A57-6801D0E4B5D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9448800" y="6501139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 dirty="0"/>
          </a:p>
        </p:txBody>
      </p:sp>
      <p:sp>
        <p:nvSpPr>
          <p:cNvPr id="23" name="Google Shape;175;p4">
            <a:extLst>
              <a:ext uri="{FF2B5EF4-FFF2-40B4-BE49-F238E27FC236}">
                <a16:creationId xmlns:a16="http://schemas.microsoft.com/office/drawing/2014/main" id="{03796717-08C7-1443-9C45-BA862EF2430A}"/>
              </a:ext>
            </a:extLst>
          </p:cNvPr>
          <p:cNvSpPr txBox="1"/>
          <p:nvPr/>
        </p:nvSpPr>
        <p:spPr>
          <a:xfrm>
            <a:off x="998493" y="5384919"/>
            <a:ext cx="7044540" cy="1107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Scalability: </a:t>
            </a:r>
            <a:r>
              <a:rPr lang="en-US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exabyte-scale clusters</a:t>
            </a:r>
          </a:p>
          <a:p>
            <a:r>
              <a:rPr lang="en-US" sz="2200" b="1" dirty="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Multitenancy: </a:t>
            </a:r>
            <a:r>
              <a:rPr lang="en-US" sz="2200" dirty="0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rPr>
              <a:t>isolate tenants and share resources</a:t>
            </a:r>
          </a:p>
          <a:p>
            <a:r>
              <a:rPr lang="en-US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Performance: </a:t>
            </a:r>
            <a:r>
              <a:rPr lang="en-US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match performance of specialized systems</a:t>
            </a:r>
            <a:endParaRPr lang="en-US" sz="2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114C44-013B-D444-8E38-DEBDC63EF162}"/>
              </a:ext>
            </a:extLst>
          </p:cNvPr>
          <p:cNvSpPr/>
          <p:nvPr/>
        </p:nvSpPr>
        <p:spPr>
          <a:xfrm>
            <a:off x="998493" y="5361242"/>
            <a:ext cx="6737996" cy="42995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713CD6-E12C-6A41-A879-9C1C032808FE}"/>
              </a:ext>
            </a:extLst>
          </p:cNvPr>
          <p:cNvSpPr/>
          <p:nvPr/>
        </p:nvSpPr>
        <p:spPr>
          <a:xfrm>
            <a:off x="998493" y="6071181"/>
            <a:ext cx="6737996" cy="42995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A489CE5-2975-C04D-BB25-03AF60867F87}"/>
              </a:ext>
            </a:extLst>
          </p:cNvPr>
          <p:cNvGrpSpPr/>
          <p:nvPr/>
        </p:nvGrpSpPr>
        <p:grpSpPr>
          <a:xfrm>
            <a:off x="9073422" y="4957599"/>
            <a:ext cx="1186151" cy="1330002"/>
            <a:chOff x="1299493" y="5111390"/>
            <a:chExt cx="1175812" cy="1082878"/>
          </a:xfrm>
        </p:grpSpPr>
        <p:cxnSp>
          <p:nvCxnSpPr>
            <p:cNvPr id="27" name="Google Shape;122;p3">
              <a:extLst>
                <a:ext uri="{FF2B5EF4-FFF2-40B4-BE49-F238E27FC236}">
                  <a16:creationId xmlns:a16="http://schemas.microsoft.com/office/drawing/2014/main" id="{CC434A65-6169-6A4E-883F-486FD6B46F95}"/>
                </a:ext>
              </a:extLst>
            </p:cNvPr>
            <p:cNvCxnSpPr/>
            <p:nvPr/>
          </p:nvCxnSpPr>
          <p:spPr>
            <a:xfrm>
              <a:off x="1299493" y="5930245"/>
              <a:ext cx="1093678" cy="0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8" name="Google Shape;123;p3">
              <a:extLst>
                <a:ext uri="{FF2B5EF4-FFF2-40B4-BE49-F238E27FC236}">
                  <a16:creationId xmlns:a16="http://schemas.microsoft.com/office/drawing/2014/main" id="{D387158D-D3F1-404E-BC69-319010FF3200}"/>
                </a:ext>
              </a:extLst>
            </p:cNvPr>
            <p:cNvSpPr/>
            <p:nvPr/>
          </p:nvSpPr>
          <p:spPr>
            <a:xfrm>
              <a:off x="1474242" y="5193770"/>
              <a:ext cx="231161" cy="734680"/>
            </a:xfrm>
            <a:prstGeom prst="rect">
              <a:avLst/>
            </a:prstGeom>
            <a:solidFill>
              <a:srgbClr val="FF0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29" name="Google Shape;124;p3">
              <a:extLst>
                <a:ext uri="{FF2B5EF4-FFF2-40B4-BE49-F238E27FC236}">
                  <a16:creationId xmlns:a16="http://schemas.microsoft.com/office/drawing/2014/main" id="{601D26EC-70D4-794A-95D9-6CB3A3BE3442}"/>
                </a:ext>
              </a:extLst>
            </p:cNvPr>
            <p:cNvSpPr/>
            <p:nvPr/>
          </p:nvSpPr>
          <p:spPr>
            <a:xfrm>
              <a:off x="2026015" y="5111390"/>
              <a:ext cx="231161" cy="817059"/>
            </a:xfrm>
            <a:prstGeom prst="rect">
              <a:avLst/>
            </a:prstGeom>
            <a:solidFill>
              <a:srgbClr val="00B05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highlight>
                  <a:srgbClr val="FF0000"/>
                </a:highlight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30" name="Google Shape;125;p3">
              <a:extLst>
                <a:ext uri="{FF2B5EF4-FFF2-40B4-BE49-F238E27FC236}">
                  <a16:creationId xmlns:a16="http://schemas.microsoft.com/office/drawing/2014/main" id="{DAA9E11E-FBAE-EE44-9A20-E732CF068A81}"/>
                </a:ext>
              </a:extLst>
            </p:cNvPr>
            <p:cNvSpPr txBox="1"/>
            <p:nvPr/>
          </p:nvSpPr>
          <p:spPr>
            <a:xfrm>
              <a:off x="1356585" y="5917269"/>
              <a:ext cx="476412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IOPS</a:t>
              </a:r>
              <a:endParaRPr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" name="Google Shape;126;p3">
              <a:extLst>
                <a:ext uri="{FF2B5EF4-FFF2-40B4-BE49-F238E27FC236}">
                  <a16:creationId xmlns:a16="http://schemas.microsoft.com/office/drawing/2014/main" id="{DC290E01-8C54-3644-8ABC-8C610D26CC37}"/>
                </a:ext>
              </a:extLst>
            </p:cNvPr>
            <p:cNvSpPr txBox="1"/>
            <p:nvPr/>
          </p:nvSpPr>
          <p:spPr>
            <a:xfrm>
              <a:off x="1817240" y="5917269"/>
              <a:ext cx="658065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Storage</a:t>
              </a:r>
              <a:endParaRPr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4912705-7849-5640-AF7F-04AA8581D888}"/>
              </a:ext>
            </a:extLst>
          </p:cNvPr>
          <p:cNvCxnSpPr/>
          <p:nvPr/>
        </p:nvCxnSpPr>
        <p:spPr>
          <a:xfrm flipH="1">
            <a:off x="5472735" y="3491321"/>
            <a:ext cx="1" cy="346213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Google Shape;169;p4">
            <a:extLst>
              <a:ext uri="{FF2B5EF4-FFF2-40B4-BE49-F238E27FC236}">
                <a16:creationId xmlns:a16="http://schemas.microsoft.com/office/drawing/2014/main" id="{93B9A2EF-86FD-0C4E-A254-09DB0790E833}"/>
              </a:ext>
            </a:extLst>
          </p:cNvPr>
          <p:cNvSpPr txBox="1"/>
          <p:nvPr/>
        </p:nvSpPr>
        <p:spPr>
          <a:xfrm>
            <a:off x="4746721" y="3108920"/>
            <a:ext cx="145202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…</a:t>
            </a:r>
            <a:endParaRPr b="1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A160D47-18A1-514B-A84D-D3E2B0EF4B6A}"/>
              </a:ext>
            </a:extLst>
          </p:cNvPr>
          <p:cNvCxnSpPr/>
          <p:nvPr/>
        </p:nvCxnSpPr>
        <p:spPr>
          <a:xfrm flipH="1">
            <a:off x="7100477" y="3482803"/>
            <a:ext cx="1" cy="346213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Google Shape;169;p4">
            <a:extLst>
              <a:ext uri="{FF2B5EF4-FFF2-40B4-BE49-F238E27FC236}">
                <a16:creationId xmlns:a16="http://schemas.microsoft.com/office/drawing/2014/main" id="{6681E90E-EC85-AC4C-87C7-97B56EB0A6DF}"/>
              </a:ext>
            </a:extLst>
          </p:cNvPr>
          <p:cNvSpPr txBox="1"/>
          <p:nvPr/>
        </p:nvSpPr>
        <p:spPr>
          <a:xfrm>
            <a:off x="6374463" y="3108920"/>
            <a:ext cx="1452027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…</a:t>
            </a:r>
            <a:endParaRPr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0"/>
      <p:bldP spid="172" grpId="0"/>
      <p:bldP spid="22" grpId="0"/>
      <p:bldP spid="23" grpId="0"/>
      <p:bldP spid="6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3EE3E515-A823-BF4B-B0B1-B379CB949B6B}"/>
              </a:ext>
            </a:extLst>
          </p:cNvPr>
          <p:cNvCxnSpPr>
            <a:cxnSpLocks/>
          </p:cNvCxnSpPr>
          <p:nvPr/>
        </p:nvCxnSpPr>
        <p:spPr>
          <a:xfrm flipV="1">
            <a:off x="2902396" y="4200725"/>
            <a:ext cx="875846" cy="719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>
            <a:extLst>
              <a:ext uri="{FF2B5EF4-FFF2-40B4-BE49-F238E27FC236}">
                <a16:creationId xmlns:a16="http://schemas.microsoft.com/office/drawing/2014/main" id="{BF48A54A-D84A-C94A-89F6-341CBB1929F2}"/>
              </a:ext>
            </a:extLst>
          </p:cNvPr>
          <p:cNvSpPr/>
          <p:nvPr/>
        </p:nvSpPr>
        <p:spPr>
          <a:xfrm>
            <a:off x="3068057" y="4167747"/>
            <a:ext cx="538104" cy="721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74ABFFB-7795-5243-AF8C-2218DAB5471B}"/>
              </a:ext>
            </a:extLst>
          </p:cNvPr>
          <p:cNvCxnSpPr>
            <a:cxnSpLocks/>
          </p:cNvCxnSpPr>
          <p:nvPr/>
        </p:nvCxnSpPr>
        <p:spPr>
          <a:xfrm>
            <a:off x="835742" y="4209636"/>
            <a:ext cx="2068101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3783FA0-E1A8-E640-94A2-6DF59D0ADC04}"/>
              </a:ext>
            </a:extLst>
          </p:cNvPr>
          <p:cNvSpPr/>
          <p:nvPr/>
        </p:nvSpPr>
        <p:spPr>
          <a:xfrm>
            <a:off x="1616688" y="4172560"/>
            <a:ext cx="538104" cy="721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3" name="Google Shape;183;p5"/>
          <p:cNvSpPr txBox="1">
            <a:spLocks noGrp="1"/>
          </p:cNvSpPr>
          <p:nvPr>
            <p:ph type="title"/>
          </p:nvPr>
        </p:nvSpPr>
        <p:spPr>
          <a:xfrm>
            <a:off x="660341" y="19006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Scalability: Support Exabyte Scale Clusters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4064873-10E3-D649-B6FC-B1896B442949}"/>
              </a:ext>
            </a:extLst>
          </p:cNvPr>
          <p:cNvGrpSpPr/>
          <p:nvPr/>
        </p:nvGrpSpPr>
        <p:grpSpPr>
          <a:xfrm>
            <a:off x="1249648" y="4704401"/>
            <a:ext cx="8650934" cy="1802001"/>
            <a:chOff x="1249648" y="4704401"/>
            <a:chExt cx="8650934" cy="1802001"/>
          </a:xfrm>
        </p:grpSpPr>
        <p:sp>
          <p:nvSpPr>
            <p:cNvPr id="184" name="Google Shape;184;p5"/>
            <p:cNvSpPr/>
            <p:nvPr/>
          </p:nvSpPr>
          <p:spPr>
            <a:xfrm>
              <a:off x="1249648" y="4704401"/>
              <a:ext cx="8650934" cy="1788474"/>
            </a:xfrm>
            <a:prstGeom prst="rect">
              <a:avLst/>
            </a:prstGeom>
            <a:solidFill>
              <a:srgbClr val="DDEAF6"/>
            </a:solidFill>
            <a:ln w="254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grpSp>
          <p:nvGrpSpPr>
            <p:cNvPr id="185" name="Google Shape;185;p5"/>
            <p:cNvGrpSpPr/>
            <p:nvPr/>
          </p:nvGrpSpPr>
          <p:grpSpPr>
            <a:xfrm>
              <a:off x="2591745" y="4904921"/>
              <a:ext cx="5699124" cy="1165080"/>
              <a:chOff x="977762" y="4800171"/>
              <a:chExt cx="3457685" cy="706859"/>
            </a:xfrm>
          </p:grpSpPr>
          <p:grpSp>
            <p:nvGrpSpPr>
              <p:cNvPr id="186" name="Google Shape;186;p5"/>
              <p:cNvGrpSpPr/>
              <p:nvPr/>
            </p:nvGrpSpPr>
            <p:grpSpPr>
              <a:xfrm>
                <a:off x="3820747" y="4803789"/>
                <a:ext cx="614700" cy="698366"/>
                <a:chOff x="152763" y="2773818"/>
                <a:chExt cx="857755" cy="974503"/>
              </a:xfrm>
            </p:grpSpPr>
            <p:sp>
              <p:nvSpPr>
                <p:cNvPr id="187" name="Google Shape;187;p5"/>
                <p:cNvSpPr/>
                <p:nvPr/>
              </p:nvSpPr>
              <p:spPr>
                <a:xfrm>
                  <a:off x="152763" y="27738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  <p:sp>
              <p:nvSpPr>
                <p:cNvPr id="188" name="Google Shape;188;p5"/>
                <p:cNvSpPr/>
                <p:nvPr/>
              </p:nvSpPr>
              <p:spPr>
                <a:xfrm>
                  <a:off x="305163" y="29262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  <p:sp>
              <p:nvSpPr>
                <p:cNvPr id="189" name="Google Shape;189;p5"/>
                <p:cNvSpPr/>
                <p:nvPr/>
              </p:nvSpPr>
              <p:spPr>
                <a:xfrm>
                  <a:off x="457563" y="30786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</p:grpSp>
          <p:grpSp>
            <p:nvGrpSpPr>
              <p:cNvPr id="190" name="Google Shape;190;p5"/>
              <p:cNvGrpSpPr/>
              <p:nvPr/>
            </p:nvGrpSpPr>
            <p:grpSpPr>
              <a:xfrm>
                <a:off x="3346461" y="4803789"/>
                <a:ext cx="614700" cy="698366"/>
                <a:chOff x="152763" y="2773818"/>
                <a:chExt cx="857755" cy="974503"/>
              </a:xfrm>
            </p:grpSpPr>
            <p:sp>
              <p:nvSpPr>
                <p:cNvPr id="191" name="Google Shape;191;p5"/>
                <p:cNvSpPr/>
                <p:nvPr/>
              </p:nvSpPr>
              <p:spPr>
                <a:xfrm>
                  <a:off x="152763" y="27738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  <p:sp>
              <p:nvSpPr>
                <p:cNvPr id="192" name="Google Shape;192;p5"/>
                <p:cNvSpPr/>
                <p:nvPr/>
              </p:nvSpPr>
              <p:spPr>
                <a:xfrm>
                  <a:off x="305163" y="29262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  <p:sp>
              <p:nvSpPr>
                <p:cNvPr id="193" name="Google Shape;193;p5"/>
                <p:cNvSpPr/>
                <p:nvPr/>
              </p:nvSpPr>
              <p:spPr>
                <a:xfrm>
                  <a:off x="457563" y="30786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</p:grpSp>
          <p:grpSp>
            <p:nvGrpSpPr>
              <p:cNvPr id="194" name="Google Shape;194;p5"/>
              <p:cNvGrpSpPr/>
              <p:nvPr/>
            </p:nvGrpSpPr>
            <p:grpSpPr>
              <a:xfrm>
                <a:off x="2873085" y="4800171"/>
                <a:ext cx="614700" cy="698366"/>
                <a:chOff x="152763" y="2773818"/>
                <a:chExt cx="857755" cy="974503"/>
              </a:xfrm>
            </p:grpSpPr>
            <p:sp>
              <p:nvSpPr>
                <p:cNvPr id="195" name="Google Shape;195;p5"/>
                <p:cNvSpPr/>
                <p:nvPr/>
              </p:nvSpPr>
              <p:spPr>
                <a:xfrm>
                  <a:off x="152763" y="27738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  <p:sp>
              <p:nvSpPr>
                <p:cNvPr id="196" name="Google Shape;196;p5"/>
                <p:cNvSpPr/>
                <p:nvPr/>
              </p:nvSpPr>
              <p:spPr>
                <a:xfrm>
                  <a:off x="305163" y="29262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  <p:sp>
              <p:nvSpPr>
                <p:cNvPr id="197" name="Google Shape;197;p5"/>
                <p:cNvSpPr/>
                <p:nvPr/>
              </p:nvSpPr>
              <p:spPr>
                <a:xfrm>
                  <a:off x="457563" y="30786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</p:grpSp>
          <p:grpSp>
            <p:nvGrpSpPr>
              <p:cNvPr id="198" name="Google Shape;198;p5"/>
              <p:cNvGrpSpPr/>
              <p:nvPr/>
            </p:nvGrpSpPr>
            <p:grpSpPr>
              <a:xfrm>
                <a:off x="2398800" y="4808664"/>
                <a:ext cx="614700" cy="698366"/>
                <a:chOff x="152763" y="2773818"/>
                <a:chExt cx="857755" cy="974503"/>
              </a:xfrm>
            </p:grpSpPr>
            <p:sp>
              <p:nvSpPr>
                <p:cNvPr id="199" name="Google Shape;199;p5"/>
                <p:cNvSpPr/>
                <p:nvPr/>
              </p:nvSpPr>
              <p:spPr>
                <a:xfrm>
                  <a:off x="152763" y="27738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  <p:sp>
              <p:nvSpPr>
                <p:cNvPr id="200" name="Google Shape;200;p5"/>
                <p:cNvSpPr/>
                <p:nvPr/>
              </p:nvSpPr>
              <p:spPr>
                <a:xfrm>
                  <a:off x="305163" y="29262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  <p:sp>
              <p:nvSpPr>
                <p:cNvPr id="201" name="Google Shape;201;p5"/>
                <p:cNvSpPr/>
                <p:nvPr/>
              </p:nvSpPr>
              <p:spPr>
                <a:xfrm>
                  <a:off x="457563" y="30786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</p:grpSp>
          <p:grpSp>
            <p:nvGrpSpPr>
              <p:cNvPr id="202" name="Google Shape;202;p5"/>
              <p:cNvGrpSpPr/>
              <p:nvPr/>
            </p:nvGrpSpPr>
            <p:grpSpPr>
              <a:xfrm>
                <a:off x="1925424" y="4805046"/>
                <a:ext cx="614700" cy="698366"/>
                <a:chOff x="152763" y="2773818"/>
                <a:chExt cx="857755" cy="974503"/>
              </a:xfrm>
            </p:grpSpPr>
            <p:sp>
              <p:nvSpPr>
                <p:cNvPr id="203" name="Google Shape;203;p5"/>
                <p:cNvSpPr/>
                <p:nvPr/>
              </p:nvSpPr>
              <p:spPr>
                <a:xfrm>
                  <a:off x="152763" y="27738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  <p:sp>
              <p:nvSpPr>
                <p:cNvPr id="204" name="Google Shape;204;p5"/>
                <p:cNvSpPr/>
                <p:nvPr/>
              </p:nvSpPr>
              <p:spPr>
                <a:xfrm>
                  <a:off x="305163" y="29262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  <p:sp>
              <p:nvSpPr>
                <p:cNvPr id="205" name="Google Shape;205;p5"/>
                <p:cNvSpPr/>
                <p:nvPr/>
              </p:nvSpPr>
              <p:spPr>
                <a:xfrm>
                  <a:off x="457563" y="30786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</p:grpSp>
          <p:grpSp>
            <p:nvGrpSpPr>
              <p:cNvPr id="206" name="Google Shape;206;p5"/>
              <p:cNvGrpSpPr/>
              <p:nvPr/>
            </p:nvGrpSpPr>
            <p:grpSpPr>
              <a:xfrm>
                <a:off x="1451138" y="4805046"/>
                <a:ext cx="614700" cy="698366"/>
                <a:chOff x="152763" y="2773818"/>
                <a:chExt cx="857755" cy="974503"/>
              </a:xfrm>
            </p:grpSpPr>
            <p:sp>
              <p:nvSpPr>
                <p:cNvPr id="207" name="Google Shape;207;p5"/>
                <p:cNvSpPr/>
                <p:nvPr/>
              </p:nvSpPr>
              <p:spPr>
                <a:xfrm>
                  <a:off x="152763" y="27738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  <p:sp>
              <p:nvSpPr>
                <p:cNvPr id="208" name="Google Shape;208;p5"/>
                <p:cNvSpPr/>
                <p:nvPr/>
              </p:nvSpPr>
              <p:spPr>
                <a:xfrm>
                  <a:off x="305163" y="29262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  <p:sp>
              <p:nvSpPr>
                <p:cNvPr id="209" name="Google Shape;209;p5"/>
                <p:cNvSpPr/>
                <p:nvPr/>
              </p:nvSpPr>
              <p:spPr>
                <a:xfrm>
                  <a:off x="457563" y="30786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</p:grpSp>
          <p:grpSp>
            <p:nvGrpSpPr>
              <p:cNvPr id="210" name="Google Shape;210;p5"/>
              <p:cNvGrpSpPr/>
              <p:nvPr/>
            </p:nvGrpSpPr>
            <p:grpSpPr>
              <a:xfrm>
                <a:off x="977762" y="4801428"/>
                <a:ext cx="614700" cy="698366"/>
                <a:chOff x="152763" y="2773818"/>
                <a:chExt cx="857755" cy="974503"/>
              </a:xfrm>
            </p:grpSpPr>
            <p:sp>
              <p:nvSpPr>
                <p:cNvPr id="211" name="Google Shape;211;p5"/>
                <p:cNvSpPr/>
                <p:nvPr/>
              </p:nvSpPr>
              <p:spPr>
                <a:xfrm>
                  <a:off x="152763" y="27738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  <p:sp>
              <p:nvSpPr>
                <p:cNvPr id="212" name="Google Shape;212;p5"/>
                <p:cNvSpPr/>
                <p:nvPr/>
              </p:nvSpPr>
              <p:spPr>
                <a:xfrm>
                  <a:off x="305163" y="29262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  <p:sp>
              <p:nvSpPr>
                <p:cNvPr id="213" name="Google Shape;213;p5"/>
                <p:cNvSpPr/>
                <p:nvPr/>
              </p:nvSpPr>
              <p:spPr>
                <a:xfrm>
                  <a:off x="457563" y="3078618"/>
                  <a:ext cx="552955" cy="669703"/>
                </a:xfrm>
                <a:prstGeom prst="can">
                  <a:avLst>
                    <a:gd name="adj" fmla="val 25000"/>
                  </a:avLst>
                </a:prstGeom>
                <a:solidFill>
                  <a:schemeClr val="accent1"/>
                </a:solidFill>
                <a:ln w="12700" cap="flat" cmpd="sng">
                  <a:solidFill>
                    <a:srgbClr val="1F3864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200">
                    <a:solidFill>
                      <a:srgbClr val="548135"/>
                    </a:solidFill>
                    <a:latin typeface="Calibri" panose="020F0502020204030204" pitchFamily="34" charset="0"/>
                    <a:ea typeface="Calibri"/>
                    <a:cs typeface="Calibri" panose="020F0502020204030204" pitchFamily="34" charset="0"/>
                    <a:sym typeface="Calibri"/>
                  </a:endParaRPr>
                </a:p>
              </p:txBody>
            </p:sp>
          </p:grpSp>
        </p:grpSp>
        <p:sp>
          <p:nvSpPr>
            <p:cNvPr id="214" name="Google Shape;214;p5"/>
            <p:cNvSpPr txBox="1"/>
            <p:nvPr/>
          </p:nvSpPr>
          <p:spPr>
            <a:xfrm>
              <a:off x="2516269" y="6044737"/>
              <a:ext cx="5774600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Chunk Store: linearly scalable data storage</a:t>
              </a:r>
              <a:endParaRPr sz="24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EC3CA90-575D-094E-A3CF-B5154A57734F}"/>
              </a:ext>
            </a:extLst>
          </p:cNvPr>
          <p:cNvGrpSpPr/>
          <p:nvPr/>
        </p:nvGrpSpPr>
        <p:grpSpPr>
          <a:xfrm>
            <a:off x="9900582" y="1898613"/>
            <a:ext cx="2122336" cy="4583737"/>
            <a:chOff x="9900582" y="1898613"/>
            <a:chExt cx="2122336" cy="4583737"/>
          </a:xfrm>
        </p:grpSpPr>
        <p:sp>
          <p:nvSpPr>
            <p:cNvPr id="217" name="Google Shape;217;p5"/>
            <p:cNvSpPr/>
            <p:nvPr/>
          </p:nvSpPr>
          <p:spPr>
            <a:xfrm>
              <a:off x="10331419" y="1898613"/>
              <a:ext cx="1691499" cy="4583737"/>
            </a:xfrm>
            <a:prstGeom prst="rect">
              <a:avLst/>
            </a:prstGeom>
            <a:solidFill>
              <a:srgbClr val="D0CECE"/>
            </a:solidFill>
            <a:ln w="254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Background Services </a:t>
              </a:r>
              <a:endParaRPr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Garbage collectors,</a:t>
              </a:r>
              <a:endParaRPr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Rebalancer,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…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…</a:t>
              </a: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…</a:t>
              </a:r>
              <a:endParaRPr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cxnSp>
          <p:nvCxnSpPr>
            <p:cNvPr id="224" name="Google Shape;224;p5"/>
            <p:cNvCxnSpPr>
              <a:cxnSpLocks/>
            </p:cNvCxnSpPr>
            <p:nvPr/>
          </p:nvCxnSpPr>
          <p:spPr>
            <a:xfrm>
              <a:off x="9919107" y="3105271"/>
              <a:ext cx="412312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miter lim="800000"/>
              <a:headEnd type="stealth" w="med" len="med"/>
              <a:tailEnd type="stealth" w="med" len="med"/>
            </a:ln>
          </p:spPr>
        </p:cxnSp>
        <p:cxnSp>
          <p:nvCxnSpPr>
            <p:cNvPr id="225" name="Google Shape;225;p5"/>
            <p:cNvCxnSpPr>
              <a:cxnSpLocks/>
              <a:stCxn id="184" idx="3"/>
            </p:cNvCxnSpPr>
            <p:nvPr/>
          </p:nvCxnSpPr>
          <p:spPr>
            <a:xfrm>
              <a:off x="9900582" y="5598638"/>
              <a:ext cx="430837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miter lim="800000"/>
              <a:headEnd type="stealth" w="med" len="med"/>
              <a:tailEnd type="stealth" w="med" len="med"/>
            </a:ln>
          </p:spPr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3A7A856-F956-4E4A-9C62-4029EABC0A00}"/>
              </a:ext>
            </a:extLst>
          </p:cNvPr>
          <p:cNvGrpSpPr/>
          <p:nvPr/>
        </p:nvGrpSpPr>
        <p:grpSpPr>
          <a:xfrm>
            <a:off x="5519091" y="1898292"/>
            <a:ext cx="4400016" cy="2422865"/>
            <a:chOff x="5519091" y="1898292"/>
            <a:chExt cx="4400016" cy="2422865"/>
          </a:xfrm>
        </p:grpSpPr>
        <p:sp>
          <p:nvSpPr>
            <p:cNvPr id="216" name="Google Shape;216;p5"/>
            <p:cNvSpPr/>
            <p:nvPr/>
          </p:nvSpPr>
          <p:spPr>
            <a:xfrm>
              <a:off x="5519091" y="1898292"/>
              <a:ext cx="4400016" cy="2376098"/>
            </a:xfrm>
            <a:prstGeom prst="rect">
              <a:avLst/>
            </a:prstGeom>
            <a:solidFill>
              <a:srgbClr val="FFF2CC"/>
            </a:solidFill>
            <a:ln w="254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218" name="Google Shape;218;p5"/>
            <p:cNvSpPr txBox="1"/>
            <p:nvPr/>
          </p:nvSpPr>
          <p:spPr>
            <a:xfrm>
              <a:off x="5580767" y="3490160"/>
              <a:ext cx="4188968" cy="8309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Metadata Store: linearly scalable metadata storage</a:t>
              </a:r>
              <a:endParaRPr sz="24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219" name="Google Shape;219;p5"/>
            <p:cNvSpPr/>
            <p:nvPr/>
          </p:nvSpPr>
          <p:spPr>
            <a:xfrm>
              <a:off x="8160064" y="2134978"/>
              <a:ext cx="1324200" cy="1345005"/>
            </a:xfrm>
            <a:prstGeom prst="rect">
              <a:avLst/>
            </a:prstGeom>
            <a:solidFill>
              <a:srgbClr val="FFD966"/>
            </a:solidFill>
            <a:ln w="254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Key-value store</a:t>
              </a:r>
              <a:endParaRPr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0" name="Google Shape;220;p5"/>
            <p:cNvSpPr/>
            <p:nvPr/>
          </p:nvSpPr>
          <p:spPr>
            <a:xfrm>
              <a:off x="5953933" y="2139510"/>
              <a:ext cx="1775294" cy="369332"/>
            </a:xfrm>
            <a:prstGeom prst="rect">
              <a:avLst/>
            </a:prstGeom>
            <a:solidFill>
              <a:srgbClr val="FFD966"/>
            </a:solidFill>
            <a:ln w="254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Name layer</a:t>
              </a:r>
              <a:endParaRPr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221" name="Google Shape;221;p5"/>
            <p:cNvSpPr/>
            <p:nvPr/>
          </p:nvSpPr>
          <p:spPr>
            <a:xfrm>
              <a:off x="5953933" y="3123378"/>
              <a:ext cx="1775294" cy="369332"/>
            </a:xfrm>
            <a:prstGeom prst="rect">
              <a:avLst/>
            </a:prstGeom>
            <a:solidFill>
              <a:srgbClr val="FFD966"/>
            </a:solidFill>
            <a:ln w="254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dirty="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Block layer</a:t>
              </a:r>
              <a:endParaRPr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222" name="Google Shape;222;p5"/>
            <p:cNvSpPr/>
            <p:nvPr/>
          </p:nvSpPr>
          <p:spPr>
            <a:xfrm>
              <a:off x="5953933" y="2622806"/>
              <a:ext cx="1775294" cy="369332"/>
            </a:xfrm>
            <a:prstGeom prst="rect">
              <a:avLst/>
            </a:prstGeom>
            <a:solidFill>
              <a:srgbClr val="FFD966"/>
            </a:solidFill>
            <a:ln w="254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chemeClr val="dk1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rPr>
                <a:t>File layer</a:t>
              </a:r>
              <a:endParaRPr sz="200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cxnSp>
          <p:nvCxnSpPr>
            <p:cNvPr id="226" name="Google Shape;226;p5"/>
            <p:cNvCxnSpPr>
              <a:cxnSpLocks/>
              <a:stCxn id="220" idx="3"/>
            </p:cNvCxnSpPr>
            <p:nvPr/>
          </p:nvCxnSpPr>
          <p:spPr>
            <a:xfrm>
              <a:off x="7729227" y="2324176"/>
              <a:ext cx="430800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miter lim="800000"/>
              <a:headEnd type="stealth" w="med" len="med"/>
              <a:tailEnd type="stealth" w="med" len="med"/>
            </a:ln>
          </p:spPr>
        </p:cxnSp>
        <p:cxnSp>
          <p:nvCxnSpPr>
            <p:cNvPr id="227" name="Google Shape;227;p5"/>
            <p:cNvCxnSpPr>
              <a:cxnSpLocks/>
              <a:stCxn id="222" idx="3"/>
              <a:endCxn id="219" idx="1"/>
            </p:cNvCxnSpPr>
            <p:nvPr/>
          </p:nvCxnSpPr>
          <p:spPr>
            <a:xfrm>
              <a:off x="7729227" y="2807472"/>
              <a:ext cx="430800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miter lim="800000"/>
              <a:headEnd type="stealth" w="med" len="med"/>
              <a:tailEnd type="stealth" w="med" len="med"/>
            </a:ln>
          </p:spPr>
        </p:cxnSp>
        <p:cxnSp>
          <p:nvCxnSpPr>
            <p:cNvPr id="228" name="Google Shape;228;p5"/>
            <p:cNvCxnSpPr>
              <a:cxnSpLocks/>
              <a:stCxn id="221" idx="3"/>
            </p:cNvCxnSpPr>
            <p:nvPr/>
          </p:nvCxnSpPr>
          <p:spPr>
            <a:xfrm>
              <a:off x="7729227" y="3308044"/>
              <a:ext cx="430800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miter lim="800000"/>
              <a:headEnd type="stealth" w="med" len="med"/>
              <a:tailEnd type="stealth" w="med" len="med"/>
            </a:ln>
          </p:spPr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04978A-AB3D-6F4B-A154-13B82C37B99B}"/>
              </a:ext>
            </a:extLst>
          </p:cNvPr>
          <p:cNvGrpSpPr/>
          <p:nvPr/>
        </p:nvGrpSpPr>
        <p:grpSpPr>
          <a:xfrm>
            <a:off x="780428" y="1405758"/>
            <a:ext cx="2984929" cy="1321643"/>
            <a:chOff x="1330946" y="1301815"/>
            <a:chExt cx="2984929" cy="1321643"/>
          </a:xfrm>
        </p:grpSpPr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481EADA1-AA82-E44E-A1F1-C8A7E4DAF335}"/>
                </a:ext>
              </a:extLst>
            </p:cNvPr>
            <p:cNvSpPr txBox="1"/>
            <p:nvPr/>
          </p:nvSpPr>
          <p:spPr>
            <a:xfrm>
              <a:off x="2953596" y="1301815"/>
              <a:ext cx="2343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/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8AB3518B-788B-8648-98EA-19A06D8AAF91}"/>
                </a:ext>
              </a:extLst>
            </p:cNvPr>
            <p:cNvSpPr txBox="1"/>
            <p:nvPr/>
          </p:nvSpPr>
          <p:spPr>
            <a:xfrm>
              <a:off x="1854702" y="1740929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dir1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D82B32B5-CDFE-814B-8CE7-36D53F7FD728}"/>
                </a:ext>
              </a:extLst>
            </p:cNvPr>
            <p:cNvSpPr txBox="1"/>
            <p:nvPr/>
          </p:nvSpPr>
          <p:spPr>
            <a:xfrm>
              <a:off x="3833051" y="1680985"/>
              <a:ext cx="482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dir2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94044C3C-BA3E-ED46-A009-E3A6BACEA2B7}"/>
                </a:ext>
              </a:extLst>
            </p:cNvPr>
            <p:cNvSpPr txBox="1"/>
            <p:nvPr/>
          </p:nvSpPr>
          <p:spPr>
            <a:xfrm>
              <a:off x="1330946" y="2315681"/>
              <a:ext cx="5132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file1</a:t>
              </a: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48B25AA3-9676-0049-B5D5-FBB1A0B3FE4C}"/>
                </a:ext>
              </a:extLst>
            </p:cNvPr>
            <p:cNvSpPr txBox="1"/>
            <p:nvPr/>
          </p:nvSpPr>
          <p:spPr>
            <a:xfrm>
              <a:off x="2314744" y="2291479"/>
              <a:ext cx="5132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file2</a:t>
              </a:r>
            </a:p>
          </p:txBody>
        </p: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0FEF1BF1-B466-A043-9B2B-8A984506FE6C}"/>
                </a:ext>
              </a:extLst>
            </p:cNvPr>
            <p:cNvCxnSpPr>
              <a:cxnSpLocks/>
              <a:stCxn id="100" idx="1"/>
              <a:endCxn id="101" idx="0"/>
            </p:cNvCxnSpPr>
            <p:nvPr/>
          </p:nvCxnSpPr>
          <p:spPr>
            <a:xfrm flipH="1">
              <a:off x="2096114" y="1455704"/>
              <a:ext cx="857482" cy="2852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81D6BD1-556B-2F4C-BC13-15A09C1538FA}"/>
                </a:ext>
              </a:extLst>
            </p:cNvPr>
            <p:cNvCxnSpPr>
              <a:cxnSpLocks/>
              <a:stCxn id="100" idx="3"/>
              <a:endCxn id="102" idx="0"/>
            </p:cNvCxnSpPr>
            <p:nvPr/>
          </p:nvCxnSpPr>
          <p:spPr>
            <a:xfrm>
              <a:off x="3187956" y="1455704"/>
              <a:ext cx="886507" cy="2252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FFDF3CE0-4607-F14B-B004-0FB4FB78F186}"/>
                </a:ext>
              </a:extLst>
            </p:cNvPr>
            <p:cNvCxnSpPr>
              <a:cxnSpLocks/>
              <a:stCxn id="101" idx="2"/>
              <a:endCxn id="104" idx="0"/>
            </p:cNvCxnSpPr>
            <p:nvPr/>
          </p:nvCxnSpPr>
          <p:spPr>
            <a:xfrm flipH="1">
              <a:off x="1587587" y="2048706"/>
              <a:ext cx="508527" cy="2669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D87C58F1-583D-1648-A512-2BFFAE65EC4E}"/>
                </a:ext>
              </a:extLst>
            </p:cNvPr>
            <p:cNvCxnSpPr>
              <a:cxnSpLocks/>
              <a:stCxn id="101" idx="2"/>
              <a:endCxn id="105" idx="0"/>
            </p:cNvCxnSpPr>
            <p:nvPr/>
          </p:nvCxnSpPr>
          <p:spPr>
            <a:xfrm>
              <a:off x="2096114" y="2048706"/>
              <a:ext cx="475271" cy="2427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TextBox 127">
            <a:extLst>
              <a:ext uri="{FF2B5EF4-FFF2-40B4-BE49-F238E27FC236}">
                <a16:creationId xmlns:a16="http://schemas.microsoft.com/office/drawing/2014/main" id="{649E3997-503C-A646-AEF6-3A3E24F25CEB}"/>
              </a:ext>
            </a:extLst>
          </p:cNvPr>
          <p:cNvSpPr txBox="1"/>
          <p:nvPr/>
        </p:nvSpPr>
        <p:spPr>
          <a:xfrm>
            <a:off x="1524880" y="4015102"/>
            <a:ext cx="696023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chunks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C1FC74-5CAA-B146-9091-2A609ABCC6AB}"/>
              </a:ext>
            </a:extLst>
          </p:cNvPr>
          <p:cNvSpPr txBox="1"/>
          <p:nvPr/>
        </p:nvSpPr>
        <p:spPr>
          <a:xfrm>
            <a:off x="3688858" y="3338094"/>
            <a:ext cx="7922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RS(10,4)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6F07738-9C7D-F14F-9DE5-A4E6074441E3}"/>
              </a:ext>
            </a:extLst>
          </p:cNvPr>
          <p:cNvSpPr txBox="1"/>
          <p:nvPr/>
        </p:nvSpPr>
        <p:spPr>
          <a:xfrm>
            <a:off x="2954013" y="4015102"/>
            <a:ext cx="752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Parity chunks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E6EA1ABB-1BDE-7D43-A79D-36737FB6FD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110359"/>
              </p:ext>
            </p:extLst>
          </p:nvPr>
        </p:nvGraphicFramePr>
        <p:xfrm>
          <a:off x="817814" y="3604409"/>
          <a:ext cx="291592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77361515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68108079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211732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7154275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7078445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15637568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0988376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8760714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269786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926743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0774462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7387809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87870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859229979"/>
                    </a:ext>
                  </a:extLst>
                </a:gridCol>
              </a:tblGrid>
              <a:tr h="299602">
                <a:tc>
                  <a:txBody>
                    <a:bodyPr/>
                    <a:lstStyle/>
                    <a:p>
                      <a:endParaRPr lang="en-N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995423"/>
                  </a:ext>
                </a:extLst>
              </a:tr>
            </a:tbl>
          </a:graphicData>
        </a:graphic>
      </p:graphicFrame>
      <p:sp>
        <p:nvSpPr>
          <p:cNvPr id="133" name="TextBox 132">
            <a:extLst>
              <a:ext uri="{FF2B5EF4-FFF2-40B4-BE49-F238E27FC236}">
                <a16:creationId xmlns:a16="http://schemas.microsoft.com/office/drawing/2014/main" id="{769AE106-7613-9941-840C-68E1E4BA4C63}"/>
              </a:ext>
            </a:extLst>
          </p:cNvPr>
          <p:cNvSpPr txBox="1"/>
          <p:nvPr/>
        </p:nvSpPr>
        <p:spPr>
          <a:xfrm>
            <a:off x="729505" y="3833914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c1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36E6544-F2E4-8840-8256-722BC2A52B5E}"/>
              </a:ext>
            </a:extLst>
          </p:cNvPr>
          <p:cNvSpPr txBox="1"/>
          <p:nvPr/>
        </p:nvSpPr>
        <p:spPr>
          <a:xfrm>
            <a:off x="3439092" y="3848425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c14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AA5BA2B-09BF-7D4C-B291-A0F04DEBCAA1}"/>
              </a:ext>
            </a:extLst>
          </p:cNvPr>
          <p:cNvGrpSpPr/>
          <p:nvPr/>
        </p:nvGrpSpPr>
        <p:grpSpPr>
          <a:xfrm>
            <a:off x="372047" y="2934164"/>
            <a:ext cx="4881801" cy="399120"/>
            <a:chOff x="264911" y="3068296"/>
            <a:chExt cx="4881801" cy="399120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2C1CCFF7-A8CA-4C44-A2DB-B348A7EF8A5C}"/>
                </a:ext>
              </a:extLst>
            </p:cNvPr>
            <p:cNvSpPr txBox="1"/>
            <p:nvPr/>
          </p:nvSpPr>
          <p:spPr>
            <a:xfrm>
              <a:off x="4838614" y="3068296"/>
              <a:ext cx="3080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…</a:t>
              </a:r>
            </a:p>
          </p:txBody>
        </p:sp>
        <p:sp>
          <p:nvSpPr>
            <p:cNvPr id="93" name="Google Shape;184;p5">
              <a:extLst>
                <a:ext uri="{FF2B5EF4-FFF2-40B4-BE49-F238E27FC236}">
                  <a16:creationId xmlns:a16="http://schemas.microsoft.com/office/drawing/2014/main" id="{838A998C-E975-0848-93BE-20FC8DBC97DC}"/>
                </a:ext>
              </a:extLst>
            </p:cNvPr>
            <p:cNvSpPr/>
            <p:nvPr/>
          </p:nvSpPr>
          <p:spPr>
            <a:xfrm>
              <a:off x="722977" y="3077395"/>
              <a:ext cx="2072283" cy="390021"/>
            </a:xfrm>
            <a:prstGeom prst="rect">
              <a:avLst/>
            </a:prstGeom>
            <a:solidFill>
              <a:srgbClr val="DDEAF6"/>
            </a:solidFill>
            <a:ln w="254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45EBD720-BEBE-B148-A7C0-F9E3389AEE49}"/>
                </a:ext>
              </a:extLst>
            </p:cNvPr>
            <p:cNvSpPr txBox="1"/>
            <p:nvPr/>
          </p:nvSpPr>
          <p:spPr>
            <a:xfrm>
              <a:off x="1189720" y="3116566"/>
              <a:ext cx="12474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block1 (80MB)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5C98216-B0E2-7A41-B756-C4D6D431ACEB}"/>
                </a:ext>
              </a:extLst>
            </p:cNvPr>
            <p:cNvSpPr txBox="1"/>
            <p:nvPr/>
          </p:nvSpPr>
          <p:spPr>
            <a:xfrm>
              <a:off x="264911" y="3115343"/>
              <a:ext cx="51328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file1</a:t>
              </a:r>
            </a:p>
          </p:txBody>
        </p:sp>
        <p:sp>
          <p:nvSpPr>
            <p:cNvPr id="84" name="Google Shape;184;p5">
              <a:extLst>
                <a:ext uri="{FF2B5EF4-FFF2-40B4-BE49-F238E27FC236}">
                  <a16:creationId xmlns:a16="http://schemas.microsoft.com/office/drawing/2014/main" id="{BEC6C816-5D87-2441-B7D4-642AD9AC3FF0}"/>
                </a:ext>
              </a:extLst>
            </p:cNvPr>
            <p:cNvSpPr/>
            <p:nvPr/>
          </p:nvSpPr>
          <p:spPr>
            <a:xfrm>
              <a:off x="2797633" y="3077519"/>
              <a:ext cx="2072283" cy="388935"/>
            </a:xfrm>
            <a:prstGeom prst="rect">
              <a:avLst/>
            </a:prstGeom>
            <a:solidFill>
              <a:srgbClr val="DDEAF6"/>
            </a:solidFill>
            <a:ln w="254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D5189F5-CEB1-FD44-A0DA-F98EFC646759}"/>
                </a:ext>
              </a:extLst>
            </p:cNvPr>
            <p:cNvSpPr txBox="1"/>
            <p:nvPr/>
          </p:nvSpPr>
          <p:spPr>
            <a:xfrm>
              <a:off x="3472530" y="3115343"/>
              <a:ext cx="66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block2</a:t>
              </a:r>
            </a:p>
          </p:txBody>
        </p:sp>
      </p:grpSp>
      <p:sp>
        <p:nvSpPr>
          <p:cNvPr id="15" name="Right Brace 14">
            <a:extLst>
              <a:ext uri="{FF2B5EF4-FFF2-40B4-BE49-F238E27FC236}">
                <a16:creationId xmlns:a16="http://schemas.microsoft.com/office/drawing/2014/main" id="{F2DF55B4-AAAF-174C-AAE9-225B17096A83}"/>
              </a:ext>
            </a:extLst>
          </p:cNvPr>
          <p:cNvSpPr/>
          <p:nvPr/>
        </p:nvSpPr>
        <p:spPr>
          <a:xfrm rot="16200000">
            <a:off x="2173265" y="1976872"/>
            <a:ext cx="203178" cy="2914081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691BBB6-6C46-D74B-8E46-FA080335D530}"/>
              </a:ext>
            </a:extLst>
          </p:cNvPr>
          <p:cNvSpPr txBox="1"/>
          <p:nvPr/>
        </p:nvSpPr>
        <p:spPr>
          <a:xfrm>
            <a:off x="2548811" y="3857861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D4CCBC-A75F-6647-8CDD-8025CF318F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1881380" y="6506402"/>
            <a:ext cx="31062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5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1514B30D-0241-E04D-A043-5427FBFAD7D9}"/>
              </a:ext>
            </a:extLst>
          </p:cNvPr>
          <p:cNvSpPr/>
          <p:nvPr/>
        </p:nvSpPr>
        <p:spPr>
          <a:xfrm>
            <a:off x="4205149" y="1679876"/>
            <a:ext cx="1947264" cy="565202"/>
          </a:xfrm>
          <a:prstGeom prst="wedgeRoundRectCallout">
            <a:avLst>
              <a:gd name="adj1" fmla="val 54168"/>
              <a:gd name="adj2" fmla="val 67258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[dir1, dir2]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dir1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[file1, file2]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Rounded Rectangular Callout 82">
            <a:extLst>
              <a:ext uri="{FF2B5EF4-FFF2-40B4-BE49-F238E27FC236}">
                <a16:creationId xmlns:a16="http://schemas.microsoft.com/office/drawing/2014/main" id="{053B91F8-B9A2-084C-96B1-128E722CDBFF}"/>
              </a:ext>
            </a:extLst>
          </p:cNvPr>
          <p:cNvSpPr/>
          <p:nvPr/>
        </p:nvSpPr>
        <p:spPr>
          <a:xfrm>
            <a:off x="4205149" y="2369721"/>
            <a:ext cx="1947264" cy="373986"/>
          </a:xfrm>
          <a:prstGeom prst="wedgeRoundRectCallout">
            <a:avLst>
              <a:gd name="adj1" fmla="val 52952"/>
              <a:gd name="adj2" fmla="val 68474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file1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[block1, block2]</a:t>
            </a:r>
          </a:p>
        </p:txBody>
      </p:sp>
      <p:sp>
        <p:nvSpPr>
          <p:cNvPr id="85" name="Rounded Rectangular Callout 84">
            <a:extLst>
              <a:ext uri="{FF2B5EF4-FFF2-40B4-BE49-F238E27FC236}">
                <a16:creationId xmlns:a16="http://schemas.microsoft.com/office/drawing/2014/main" id="{9974D5B0-E998-B140-9A79-AE9D00677D4B}"/>
              </a:ext>
            </a:extLst>
          </p:cNvPr>
          <p:cNvSpPr/>
          <p:nvPr/>
        </p:nvSpPr>
        <p:spPr>
          <a:xfrm>
            <a:off x="4205149" y="2868809"/>
            <a:ext cx="1947264" cy="373986"/>
          </a:xfrm>
          <a:prstGeom prst="wedgeRoundRectCallout">
            <a:avLst>
              <a:gd name="adj1" fmla="val 52952"/>
              <a:gd name="adj2" fmla="val 68474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Block1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[c1, …, c14]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03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 animBg="1"/>
      <p:bldP spid="10" grpId="0" animBg="1"/>
      <p:bldP spid="128" grpId="0"/>
      <p:bldP spid="3" grpId="0"/>
      <p:bldP spid="129" grpId="0"/>
      <p:bldP spid="133" grpId="0"/>
      <p:bldP spid="134" grpId="0"/>
      <p:bldP spid="15" grpId="0" animBg="1"/>
      <p:bldP spid="94" grpId="0"/>
      <p:bldP spid="5" grpId="0" animBg="1"/>
      <p:bldP spid="5" grpId="1" animBg="1"/>
      <p:bldP spid="83" grpId="0" animBg="1"/>
      <p:bldP spid="83" grpId="1" animBg="1"/>
      <p:bldP spid="85" grpId="0" animBg="1"/>
      <p:bldP spid="8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2F5AEC80-FCA5-1B4F-B19C-01502667CDF7}"/>
              </a:ext>
            </a:extLst>
          </p:cNvPr>
          <p:cNvCxnSpPr>
            <a:cxnSpLocks/>
          </p:cNvCxnSpPr>
          <p:nvPr/>
        </p:nvCxnSpPr>
        <p:spPr>
          <a:xfrm flipH="1">
            <a:off x="1034716" y="3792630"/>
            <a:ext cx="1666406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Google Shape;183;p5"/>
          <p:cNvSpPr txBox="1">
            <a:spLocks noGrp="1"/>
          </p:cNvSpPr>
          <p:nvPr>
            <p:ph type="title"/>
          </p:nvPr>
        </p:nvSpPr>
        <p:spPr>
          <a:xfrm>
            <a:off x="660341" y="19006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Scalability: Support Exabyte Scale Clusters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" name="Google Shape;184;p5"/>
          <p:cNvSpPr/>
          <p:nvPr/>
        </p:nvSpPr>
        <p:spPr>
          <a:xfrm>
            <a:off x="1249648" y="4704401"/>
            <a:ext cx="8650934" cy="1788474"/>
          </a:xfrm>
          <a:prstGeom prst="rect">
            <a:avLst/>
          </a:prstGeom>
          <a:solidFill>
            <a:srgbClr val="DDEAF6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grpSp>
        <p:nvGrpSpPr>
          <p:cNvPr id="185" name="Google Shape;185;p5"/>
          <p:cNvGrpSpPr/>
          <p:nvPr/>
        </p:nvGrpSpPr>
        <p:grpSpPr>
          <a:xfrm>
            <a:off x="2591745" y="4904921"/>
            <a:ext cx="5699124" cy="1165080"/>
            <a:chOff x="977762" y="4800171"/>
            <a:chExt cx="3457685" cy="706859"/>
          </a:xfrm>
        </p:grpSpPr>
        <p:grpSp>
          <p:nvGrpSpPr>
            <p:cNvPr id="186" name="Google Shape;186;p5"/>
            <p:cNvGrpSpPr/>
            <p:nvPr/>
          </p:nvGrpSpPr>
          <p:grpSpPr>
            <a:xfrm>
              <a:off x="3820747" y="4803789"/>
              <a:ext cx="614700" cy="698366"/>
              <a:chOff x="152763" y="2773818"/>
              <a:chExt cx="857755" cy="974503"/>
            </a:xfrm>
          </p:grpSpPr>
          <p:sp>
            <p:nvSpPr>
              <p:cNvPr id="187" name="Google Shape;187;p5"/>
              <p:cNvSpPr/>
              <p:nvPr/>
            </p:nvSpPr>
            <p:spPr>
              <a:xfrm>
                <a:off x="152763" y="27738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188" name="Google Shape;188;p5"/>
              <p:cNvSpPr/>
              <p:nvPr/>
            </p:nvSpPr>
            <p:spPr>
              <a:xfrm>
                <a:off x="305163" y="29262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189" name="Google Shape;189;p5"/>
              <p:cNvSpPr/>
              <p:nvPr/>
            </p:nvSpPr>
            <p:spPr>
              <a:xfrm>
                <a:off x="457563" y="30786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</p:grpSp>
        <p:grpSp>
          <p:nvGrpSpPr>
            <p:cNvPr id="190" name="Google Shape;190;p5"/>
            <p:cNvGrpSpPr/>
            <p:nvPr/>
          </p:nvGrpSpPr>
          <p:grpSpPr>
            <a:xfrm>
              <a:off x="3346461" y="4803789"/>
              <a:ext cx="614700" cy="698366"/>
              <a:chOff x="152763" y="2773818"/>
              <a:chExt cx="857755" cy="974503"/>
            </a:xfrm>
          </p:grpSpPr>
          <p:sp>
            <p:nvSpPr>
              <p:cNvPr id="191" name="Google Shape;191;p5"/>
              <p:cNvSpPr/>
              <p:nvPr/>
            </p:nvSpPr>
            <p:spPr>
              <a:xfrm>
                <a:off x="152763" y="27738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192" name="Google Shape;192;p5"/>
              <p:cNvSpPr/>
              <p:nvPr/>
            </p:nvSpPr>
            <p:spPr>
              <a:xfrm>
                <a:off x="305163" y="29262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193" name="Google Shape;193;p5"/>
              <p:cNvSpPr/>
              <p:nvPr/>
            </p:nvSpPr>
            <p:spPr>
              <a:xfrm>
                <a:off x="457563" y="30786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</p:grpSp>
        <p:grpSp>
          <p:nvGrpSpPr>
            <p:cNvPr id="194" name="Google Shape;194;p5"/>
            <p:cNvGrpSpPr/>
            <p:nvPr/>
          </p:nvGrpSpPr>
          <p:grpSpPr>
            <a:xfrm>
              <a:off x="2873085" y="4800171"/>
              <a:ext cx="614700" cy="698366"/>
              <a:chOff x="152763" y="2773818"/>
              <a:chExt cx="857755" cy="974503"/>
            </a:xfrm>
          </p:grpSpPr>
          <p:sp>
            <p:nvSpPr>
              <p:cNvPr id="195" name="Google Shape;195;p5"/>
              <p:cNvSpPr/>
              <p:nvPr/>
            </p:nvSpPr>
            <p:spPr>
              <a:xfrm>
                <a:off x="152763" y="27738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196" name="Google Shape;196;p5"/>
              <p:cNvSpPr/>
              <p:nvPr/>
            </p:nvSpPr>
            <p:spPr>
              <a:xfrm>
                <a:off x="305163" y="29262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197" name="Google Shape;197;p5"/>
              <p:cNvSpPr/>
              <p:nvPr/>
            </p:nvSpPr>
            <p:spPr>
              <a:xfrm>
                <a:off x="457563" y="30786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</p:grpSp>
        <p:grpSp>
          <p:nvGrpSpPr>
            <p:cNvPr id="198" name="Google Shape;198;p5"/>
            <p:cNvGrpSpPr/>
            <p:nvPr/>
          </p:nvGrpSpPr>
          <p:grpSpPr>
            <a:xfrm>
              <a:off x="2398800" y="4808664"/>
              <a:ext cx="614700" cy="698366"/>
              <a:chOff x="152763" y="2773818"/>
              <a:chExt cx="857755" cy="974503"/>
            </a:xfrm>
          </p:grpSpPr>
          <p:sp>
            <p:nvSpPr>
              <p:cNvPr id="199" name="Google Shape;199;p5"/>
              <p:cNvSpPr/>
              <p:nvPr/>
            </p:nvSpPr>
            <p:spPr>
              <a:xfrm>
                <a:off x="152763" y="27738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200" name="Google Shape;200;p5"/>
              <p:cNvSpPr/>
              <p:nvPr/>
            </p:nvSpPr>
            <p:spPr>
              <a:xfrm>
                <a:off x="305163" y="29262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201" name="Google Shape;201;p5"/>
              <p:cNvSpPr/>
              <p:nvPr/>
            </p:nvSpPr>
            <p:spPr>
              <a:xfrm>
                <a:off x="457563" y="30786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</p:grpSp>
        <p:grpSp>
          <p:nvGrpSpPr>
            <p:cNvPr id="202" name="Google Shape;202;p5"/>
            <p:cNvGrpSpPr/>
            <p:nvPr/>
          </p:nvGrpSpPr>
          <p:grpSpPr>
            <a:xfrm>
              <a:off x="1925424" y="4805046"/>
              <a:ext cx="614700" cy="698366"/>
              <a:chOff x="152763" y="2773818"/>
              <a:chExt cx="857755" cy="974503"/>
            </a:xfrm>
          </p:grpSpPr>
          <p:sp>
            <p:nvSpPr>
              <p:cNvPr id="203" name="Google Shape;203;p5"/>
              <p:cNvSpPr/>
              <p:nvPr/>
            </p:nvSpPr>
            <p:spPr>
              <a:xfrm>
                <a:off x="152763" y="27738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204" name="Google Shape;204;p5"/>
              <p:cNvSpPr/>
              <p:nvPr/>
            </p:nvSpPr>
            <p:spPr>
              <a:xfrm>
                <a:off x="305163" y="29262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205" name="Google Shape;205;p5"/>
              <p:cNvSpPr/>
              <p:nvPr/>
            </p:nvSpPr>
            <p:spPr>
              <a:xfrm>
                <a:off x="457563" y="30786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</p:grpSp>
        <p:grpSp>
          <p:nvGrpSpPr>
            <p:cNvPr id="206" name="Google Shape;206;p5"/>
            <p:cNvGrpSpPr/>
            <p:nvPr/>
          </p:nvGrpSpPr>
          <p:grpSpPr>
            <a:xfrm>
              <a:off x="1451138" y="4805046"/>
              <a:ext cx="614700" cy="698366"/>
              <a:chOff x="152763" y="2773818"/>
              <a:chExt cx="857755" cy="974503"/>
            </a:xfrm>
          </p:grpSpPr>
          <p:sp>
            <p:nvSpPr>
              <p:cNvPr id="207" name="Google Shape;207;p5"/>
              <p:cNvSpPr/>
              <p:nvPr/>
            </p:nvSpPr>
            <p:spPr>
              <a:xfrm>
                <a:off x="152763" y="27738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208" name="Google Shape;208;p5"/>
              <p:cNvSpPr/>
              <p:nvPr/>
            </p:nvSpPr>
            <p:spPr>
              <a:xfrm>
                <a:off x="305163" y="29262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209" name="Google Shape;209;p5"/>
              <p:cNvSpPr/>
              <p:nvPr/>
            </p:nvSpPr>
            <p:spPr>
              <a:xfrm>
                <a:off x="457563" y="30786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</p:grpSp>
        <p:grpSp>
          <p:nvGrpSpPr>
            <p:cNvPr id="210" name="Google Shape;210;p5"/>
            <p:cNvGrpSpPr/>
            <p:nvPr/>
          </p:nvGrpSpPr>
          <p:grpSpPr>
            <a:xfrm>
              <a:off x="977762" y="4801428"/>
              <a:ext cx="614700" cy="698366"/>
              <a:chOff x="152763" y="2773818"/>
              <a:chExt cx="857755" cy="974503"/>
            </a:xfrm>
          </p:grpSpPr>
          <p:sp>
            <p:nvSpPr>
              <p:cNvPr id="211" name="Google Shape;211;p5"/>
              <p:cNvSpPr/>
              <p:nvPr/>
            </p:nvSpPr>
            <p:spPr>
              <a:xfrm>
                <a:off x="152763" y="27738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212" name="Google Shape;212;p5"/>
              <p:cNvSpPr/>
              <p:nvPr/>
            </p:nvSpPr>
            <p:spPr>
              <a:xfrm>
                <a:off x="305163" y="29262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213" name="Google Shape;213;p5"/>
              <p:cNvSpPr/>
              <p:nvPr/>
            </p:nvSpPr>
            <p:spPr>
              <a:xfrm>
                <a:off x="457563" y="30786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</p:grpSp>
      </p:grpSp>
      <p:sp>
        <p:nvSpPr>
          <p:cNvPr id="214" name="Google Shape;214;p5"/>
          <p:cNvSpPr txBox="1"/>
          <p:nvPr/>
        </p:nvSpPr>
        <p:spPr>
          <a:xfrm>
            <a:off x="2516269" y="6044737"/>
            <a:ext cx="57746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Chunk Store</a:t>
            </a:r>
            <a:endParaRPr sz="24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16" name="Google Shape;216;p5"/>
          <p:cNvSpPr/>
          <p:nvPr/>
        </p:nvSpPr>
        <p:spPr>
          <a:xfrm>
            <a:off x="5519091" y="1898292"/>
            <a:ext cx="4400016" cy="2376098"/>
          </a:xfrm>
          <a:prstGeom prst="rect">
            <a:avLst/>
          </a:prstGeom>
          <a:solidFill>
            <a:srgbClr val="FFF2CC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17" name="Google Shape;217;p5"/>
          <p:cNvSpPr/>
          <p:nvPr/>
        </p:nvSpPr>
        <p:spPr>
          <a:xfrm>
            <a:off x="10331419" y="1898613"/>
            <a:ext cx="1691499" cy="4583737"/>
          </a:xfrm>
          <a:prstGeom prst="rect">
            <a:avLst/>
          </a:prstGeom>
          <a:solidFill>
            <a:srgbClr val="D0CECE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Background Services 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Garbage collectors,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Rebalancer,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…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…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…</a:t>
            </a: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18" name="Google Shape;218;p5"/>
          <p:cNvSpPr txBox="1"/>
          <p:nvPr/>
        </p:nvSpPr>
        <p:spPr>
          <a:xfrm>
            <a:off x="5634743" y="3638936"/>
            <a:ext cx="418896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Metadata Store</a:t>
            </a:r>
            <a:endParaRPr sz="24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19" name="Google Shape;219;p5"/>
          <p:cNvSpPr/>
          <p:nvPr/>
        </p:nvSpPr>
        <p:spPr>
          <a:xfrm>
            <a:off x="8160064" y="2134978"/>
            <a:ext cx="1324200" cy="1345005"/>
          </a:xfrm>
          <a:prstGeom prst="rect">
            <a:avLst/>
          </a:prstGeom>
          <a:solidFill>
            <a:srgbClr val="FFD966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Key-value store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0" name="Google Shape;220;p5"/>
          <p:cNvSpPr/>
          <p:nvPr/>
        </p:nvSpPr>
        <p:spPr>
          <a:xfrm>
            <a:off x="5953933" y="2139510"/>
            <a:ext cx="1775294" cy="369332"/>
          </a:xfrm>
          <a:prstGeom prst="rect">
            <a:avLst/>
          </a:prstGeom>
          <a:solidFill>
            <a:srgbClr val="FFD966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Name layer</a:t>
            </a: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21" name="Google Shape;221;p5"/>
          <p:cNvSpPr/>
          <p:nvPr/>
        </p:nvSpPr>
        <p:spPr>
          <a:xfrm>
            <a:off x="5953933" y="3123378"/>
            <a:ext cx="1775294" cy="369332"/>
          </a:xfrm>
          <a:prstGeom prst="rect">
            <a:avLst/>
          </a:prstGeom>
          <a:solidFill>
            <a:srgbClr val="FFD966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Block layer</a:t>
            </a:r>
            <a:endParaRPr sz="200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22" name="Google Shape;222;p5"/>
          <p:cNvSpPr/>
          <p:nvPr/>
        </p:nvSpPr>
        <p:spPr>
          <a:xfrm>
            <a:off x="5953933" y="2622806"/>
            <a:ext cx="1775294" cy="369332"/>
          </a:xfrm>
          <a:prstGeom prst="rect">
            <a:avLst/>
          </a:prstGeom>
          <a:solidFill>
            <a:srgbClr val="FFD966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File layer</a:t>
            </a:r>
            <a:endParaRPr sz="200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cxnSp>
        <p:nvCxnSpPr>
          <p:cNvPr id="224" name="Google Shape;224;p5"/>
          <p:cNvCxnSpPr>
            <a:cxnSpLocks/>
          </p:cNvCxnSpPr>
          <p:nvPr/>
        </p:nvCxnSpPr>
        <p:spPr>
          <a:xfrm>
            <a:off x="9919107" y="3105271"/>
            <a:ext cx="412312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225" name="Google Shape;225;p5"/>
          <p:cNvCxnSpPr>
            <a:cxnSpLocks/>
            <a:stCxn id="184" idx="3"/>
          </p:cNvCxnSpPr>
          <p:nvPr/>
        </p:nvCxnSpPr>
        <p:spPr>
          <a:xfrm>
            <a:off x="9900582" y="5598638"/>
            <a:ext cx="430837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226" name="Google Shape;226;p5"/>
          <p:cNvCxnSpPr>
            <a:stCxn id="220" idx="3"/>
          </p:cNvCxnSpPr>
          <p:nvPr/>
        </p:nvCxnSpPr>
        <p:spPr>
          <a:xfrm>
            <a:off x="7729227" y="2324176"/>
            <a:ext cx="4308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227" name="Google Shape;227;p5"/>
          <p:cNvCxnSpPr>
            <a:stCxn id="222" idx="3"/>
            <a:endCxn id="219" idx="1"/>
          </p:cNvCxnSpPr>
          <p:nvPr/>
        </p:nvCxnSpPr>
        <p:spPr>
          <a:xfrm>
            <a:off x="7729227" y="2807472"/>
            <a:ext cx="4308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228" name="Google Shape;228;p5"/>
          <p:cNvCxnSpPr>
            <a:stCxn id="221" idx="3"/>
          </p:cNvCxnSpPr>
          <p:nvPr/>
        </p:nvCxnSpPr>
        <p:spPr>
          <a:xfrm>
            <a:off x="7729227" y="3308044"/>
            <a:ext cx="4308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981C8EA-CC82-B447-B85F-6A82DF957541}"/>
              </a:ext>
            </a:extLst>
          </p:cNvPr>
          <p:cNvCxnSpPr>
            <a:cxnSpLocks/>
            <a:stCxn id="220" idx="1"/>
            <a:endCxn id="58" idx="6"/>
          </p:cNvCxnSpPr>
          <p:nvPr/>
        </p:nvCxnSpPr>
        <p:spPr>
          <a:xfrm flipH="1">
            <a:off x="2835836" y="2324176"/>
            <a:ext cx="3118097" cy="1158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CF5AEB3-7596-9342-AEF2-A7543DC224F8}"/>
              </a:ext>
            </a:extLst>
          </p:cNvPr>
          <p:cNvCxnSpPr>
            <a:cxnSpLocks/>
            <a:stCxn id="222" idx="1"/>
            <a:endCxn id="59" idx="6"/>
          </p:cNvCxnSpPr>
          <p:nvPr/>
        </p:nvCxnSpPr>
        <p:spPr>
          <a:xfrm flipH="1">
            <a:off x="2835836" y="2807472"/>
            <a:ext cx="3118097" cy="326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26E53D14-162D-E549-BBC8-A8E4DDF2B335}"/>
              </a:ext>
            </a:extLst>
          </p:cNvPr>
          <p:cNvCxnSpPr>
            <a:cxnSpLocks/>
            <a:stCxn id="221" idx="1"/>
          </p:cNvCxnSpPr>
          <p:nvPr/>
        </p:nvCxnSpPr>
        <p:spPr>
          <a:xfrm flipH="1">
            <a:off x="2835023" y="3308044"/>
            <a:ext cx="3118910" cy="1213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351DA5E3-BE5A-6A47-B9D9-F9BA86B0B231}"/>
              </a:ext>
            </a:extLst>
          </p:cNvPr>
          <p:cNvSpPr txBox="1"/>
          <p:nvPr/>
        </p:nvSpPr>
        <p:spPr>
          <a:xfrm>
            <a:off x="3381575" y="2053088"/>
            <a:ext cx="15969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FilePath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FileID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5AAC396-C185-0946-B500-62987429678C}"/>
              </a:ext>
            </a:extLst>
          </p:cNvPr>
          <p:cNvSpPr txBox="1"/>
          <p:nvPr/>
        </p:nvSpPr>
        <p:spPr>
          <a:xfrm>
            <a:off x="3385261" y="2525297"/>
            <a:ext cx="19127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FileID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to list of Blocks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6943DC0-F98E-7847-A371-CDE7B3CF0618}"/>
              </a:ext>
            </a:extLst>
          </p:cNvPr>
          <p:cNvSpPr txBox="1"/>
          <p:nvPr/>
        </p:nvSpPr>
        <p:spPr>
          <a:xfrm>
            <a:off x="3382421" y="3039450"/>
            <a:ext cx="1997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3. Block to list of Chunks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E0E6BDD-82D3-8742-B67C-4B770A2AE470}"/>
              </a:ext>
            </a:extLst>
          </p:cNvPr>
          <p:cNvSpPr txBox="1"/>
          <p:nvPr/>
        </p:nvSpPr>
        <p:spPr>
          <a:xfrm>
            <a:off x="3328980" y="4372156"/>
            <a:ext cx="2077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4. Fetch data from chunks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AD2BC4A8-C046-334A-B66F-84DB0A689198}"/>
              </a:ext>
            </a:extLst>
          </p:cNvPr>
          <p:cNvSpPr/>
          <p:nvPr/>
        </p:nvSpPr>
        <p:spPr>
          <a:xfrm>
            <a:off x="2703489" y="2263717"/>
            <a:ext cx="132347" cy="14409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93421055-447C-1645-ABDD-5C2ED4E0F09A}"/>
              </a:ext>
            </a:extLst>
          </p:cNvPr>
          <p:cNvSpPr/>
          <p:nvPr/>
        </p:nvSpPr>
        <p:spPr>
          <a:xfrm>
            <a:off x="2703489" y="2738687"/>
            <a:ext cx="132347" cy="14409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E48C4020-4576-C64D-8B0E-A8B6E091DB81}"/>
              </a:ext>
            </a:extLst>
          </p:cNvPr>
          <p:cNvSpPr/>
          <p:nvPr/>
        </p:nvSpPr>
        <p:spPr>
          <a:xfrm>
            <a:off x="2703489" y="3262405"/>
            <a:ext cx="132347" cy="14409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CF97ECEE-A747-3342-8BDF-74401D1FDDFF}"/>
              </a:ext>
            </a:extLst>
          </p:cNvPr>
          <p:cNvSpPr/>
          <p:nvPr/>
        </p:nvSpPr>
        <p:spPr>
          <a:xfrm>
            <a:off x="2703489" y="3720585"/>
            <a:ext cx="132347" cy="14409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EB5FAFD-1C6A-8948-8D3F-7EB5D9B5B710}"/>
              </a:ext>
            </a:extLst>
          </p:cNvPr>
          <p:cNvCxnSpPr>
            <a:cxnSpLocks/>
            <a:endCxn id="58" idx="0"/>
          </p:cNvCxnSpPr>
          <p:nvPr/>
        </p:nvCxnSpPr>
        <p:spPr>
          <a:xfrm>
            <a:off x="2769662" y="1919946"/>
            <a:ext cx="1" cy="34377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50357445-709A-EF4C-8274-5F48F15C9955}"/>
              </a:ext>
            </a:extLst>
          </p:cNvPr>
          <p:cNvCxnSpPr>
            <a:cxnSpLocks/>
            <a:stCxn id="58" idx="4"/>
            <a:endCxn id="59" idx="0"/>
          </p:cNvCxnSpPr>
          <p:nvPr/>
        </p:nvCxnSpPr>
        <p:spPr>
          <a:xfrm>
            <a:off x="2769663" y="2407807"/>
            <a:ext cx="0" cy="33088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965127B-14EA-3946-8F75-7F8AF8500BEF}"/>
              </a:ext>
            </a:extLst>
          </p:cNvPr>
          <p:cNvCxnSpPr>
            <a:cxnSpLocks/>
            <a:stCxn id="59" idx="4"/>
            <a:endCxn id="60" idx="0"/>
          </p:cNvCxnSpPr>
          <p:nvPr/>
        </p:nvCxnSpPr>
        <p:spPr>
          <a:xfrm>
            <a:off x="2769663" y="2882777"/>
            <a:ext cx="0" cy="37962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3B0CBDC6-C5AD-1E42-9D92-117DE8A02F39}"/>
              </a:ext>
            </a:extLst>
          </p:cNvPr>
          <p:cNvCxnSpPr>
            <a:cxnSpLocks/>
          </p:cNvCxnSpPr>
          <p:nvPr/>
        </p:nvCxnSpPr>
        <p:spPr>
          <a:xfrm>
            <a:off x="2769662" y="3406495"/>
            <a:ext cx="0" cy="31409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D33A0D42-5053-564C-9EAA-5B4AF1EA1AC0}"/>
              </a:ext>
            </a:extLst>
          </p:cNvPr>
          <p:cNvSpPr txBox="1"/>
          <p:nvPr/>
        </p:nvSpPr>
        <p:spPr>
          <a:xfrm>
            <a:off x="2328362" y="1428606"/>
            <a:ext cx="774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Read </a:t>
            </a: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FilePath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Google Shape;215;p5">
            <a:extLst>
              <a:ext uri="{FF2B5EF4-FFF2-40B4-BE49-F238E27FC236}">
                <a16:creationId xmlns:a16="http://schemas.microsoft.com/office/drawing/2014/main" id="{622B791D-9684-9145-BCD4-C9C169EFCB92}"/>
              </a:ext>
            </a:extLst>
          </p:cNvPr>
          <p:cNvSpPr/>
          <p:nvPr/>
        </p:nvSpPr>
        <p:spPr>
          <a:xfrm>
            <a:off x="1294842" y="2029694"/>
            <a:ext cx="2094567" cy="2266029"/>
          </a:xfrm>
          <a:prstGeom prst="rect">
            <a:avLst/>
          </a:prstGeom>
          <a:noFill/>
          <a:ln w="254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1155494D-2A9F-4B4E-B0D4-7774F4E3E449}"/>
              </a:ext>
            </a:extLst>
          </p:cNvPr>
          <p:cNvCxnSpPr>
            <a:cxnSpLocks/>
          </p:cNvCxnSpPr>
          <p:nvPr/>
        </p:nvCxnSpPr>
        <p:spPr>
          <a:xfrm flipH="1" flipV="1">
            <a:off x="2768480" y="3864675"/>
            <a:ext cx="2367" cy="83972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F4D5383-C93A-3E43-A8CB-CB48CBD481EC}"/>
              </a:ext>
            </a:extLst>
          </p:cNvPr>
          <p:cNvSpPr txBox="1"/>
          <p:nvPr/>
        </p:nvSpPr>
        <p:spPr>
          <a:xfrm>
            <a:off x="1250435" y="2839395"/>
            <a:ext cx="904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Client 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Library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D1AB10-54F0-0D46-85CE-6AB42042958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9448800" y="6510994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6</a:t>
            </a:fld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00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58" grpId="0" animBg="1"/>
      <p:bldP spid="59" grpId="0" animBg="1"/>
      <p:bldP spid="60" grpId="0" animBg="1"/>
      <p:bldP spid="61" grpId="0" animBg="1"/>
      <p:bldP spid="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"/>
          <p:cNvSpPr txBox="1">
            <a:spLocks noGrp="1"/>
          </p:cNvSpPr>
          <p:nvPr>
            <p:ph type="title"/>
          </p:nvPr>
        </p:nvSpPr>
        <p:spPr>
          <a:xfrm>
            <a:off x="660341" y="19006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Scalability: Support Exabyte Scale Clusters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" name="Google Shape;184;p5"/>
          <p:cNvSpPr/>
          <p:nvPr/>
        </p:nvSpPr>
        <p:spPr>
          <a:xfrm>
            <a:off x="1249648" y="4704401"/>
            <a:ext cx="8650934" cy="1788474"/>
          </a:xfrm>
          <a:prstGeom prst="rect">
            <a:avLst/>
          </a:prstGeom>
          <a:solidFill>
            <a:srgbClr val="DDEAF6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grpSp>
        <p:nvGrpSpPr>
          <p:cNvPr id="185" name="Google Shape;185;p5"/>
          <p:cNvGrpSpPr/>
          <p:nvPr/>
        </p:nvGrpSpPr>
        <p:grpSpPr>
          <a:xfrm>
            <a:off x="2591745" y="4904921"/>
            <a:ext cx="5699124" cy="1165080"/>
            <a:chOff x="977762" y="4800171"/>
            <a:chExt cx="3457685" cy="706859"/>
          </a:xfrm>
        </p:grpSpPr>
        <p:grpSp>
          <p:nvGrpSpPr>
            <p:cNvPr id="186" name="Google Shape;186;p5"/>
            <p:cNvGrpSpPr/>
            <p:nvPr/>
          </p:nvGrpSpPr>
          <p:grpSpPr>
            <a:xfrm>
              <a:off x="3820747" y="4803789"/>
              <a:ext cx="614700" cy="698366"/>
              <a:chOff x="152763" y="2773818"/>
              <a:chExt cx="857755" cy="974503"/>
            </a:xfrm>
          </p:grpSpPr>
          <p:sp>
            <p:nvSpPr>
              <p:cNvPr id="187" name="Google Shape;187;p5"/>
              <p:cNvSpPr/>
              <p:nvPr/>
            </p:nvSpPr>
            <p:spPr>
              <a:xfrm>
                <a:off x="152763" y="27738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188" name="Google Shape;188;p5"/>
              <p:cNvSpPr/>
              <p:nvPr/>
            </p:nvSpPr>
            <p:spPr>
              <a:xfrm>
                <a:off x="305163" y="29262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189" name="Google Shape;189;p5"/>
              <p:cNvSpPr/>
              <p:nvPr/>
            </p:nvSpPr>
            <p:spPr>
              <a:xfrm>
                <a:off x="457563" y="30786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</p:grpSp>
        <p:grpSp>
          <p:nvGrpSpPr>
            <p:cNvPr id="190" name="Google Shape;190;p5"/>
            <p:cNvGrpSpPr/>
            <p:nvPr/>
          </p:nvGrpSpPr>
          <p:grpSpPr>
            <a:xfrm>
              <a:off x="3346461" y="4803789"/>
              <a:ext cx="614700" cy="698366"/>
              <a:chOff x="152763" y="2773818"/>
              <a:chExt cx="857755" cy="974503"/>
            </a:xfrm>
          </p:grpSpPr>
          <p:sp>
            <p:nvSpPr>
              <p:cNvPr id="191" name="Google Shape;191;p5"/>
              <p:cNvSpPr/>
              <p:nvPr/>
            </p:nvSpPr>
            <p:spPr>
              <a:xfrm>
                <a:off x="152763" y="27738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192" name="Google Shape;192;p5"/>
              <p:cNvSpPr/>
              <p:nvPr/>
            </p:nvSpPr>
            <p:spPr>
              <a:xfrm>
                <a:off x="305163" y="29262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193" name="Google Shape;193;p5"/>
              <p:cNvSpPr/>
              <p:nvPr/>
            </p:nvSpPr>
            <p:spPr>
              <a:xfrm>
                <a:off x="457563" y="30786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</p:grpSp>
        <p:grpSp>
          <p:nvGrpSpPr>
            <p:cNvPr id="194" name="Google Shape;194;p5"/>
            <p:cNvGrpSpPr/>
            <p:nvPr/>
          </p:nvGrpSpPr>
          <p:grpSpPr>
            <a:xfrm>
              <a:off x="2873085" y="4800171"/>
              <a:ext cx="614700" cy="698366"/>
              <a:chOff x="152763" y="2773818"/>
              <a:chExt cx="857755" cy="974503"/>
            </a:xfrm>
          </p:grpSpPr>
          <p:sp>
            <p:nvSpPr>
              <p:cNvPr id="195" name="Google Shape;195;p5"/>
              <p:cNvSpPr/>
              <p:nvPr/>
            </p:nvSpPr>
            <p:spPr>
              <a:xfrm>
                <a:off x="152763" y="27738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196" name="Google Shape;196;p5"/>
              <p:cNvSpPr/>
              <p:nvPr/>
            </p:nvSpPr>
            <p:spPr>
              <a:xfrm>
                <a:off x="305163" y="29262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197" name="Google Shape;197;p5"/>
              <p:cNvSpPr/>
              <p:nvPr/>
            </p:nvSpPr>
            <p:spPr>
              <a:xfrm>
                <a:off x="457563" y="30786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</p:grpSp>
        <p:grpSp>
          <p:nvGrpSpPr>
            <p:cNvPr id="198" name="Google Shape;198;p5"/>
            <p:cNvGrpSpPr/>
            <p:nvPr/>
          </p:nvGrpSpPr>
          <p:grpSpPr>
            <a:xfrm>
              <a:off x="2398800" y="4808664"/>
              <a:ext cx="614700" cy="698366"/>
              <a:chOff x="152763" y="2773818"/>
              <a:chExt cx="857755" cy="974503"/>
            </a:xfrm>
          </p:grpSpPr>
          <p:sp>
            <p:nvSpPr>
              <p:cNvPr id="199" name="Google Shape;199;p5"/>
              <p:cNvSpPr/>
              <p:nvPr/>
            </p:nvSpPr>
            <p:spPr>
              <a:xfrm>
                <a:off x="152763" y="27738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200" name="Google Shape;200;p5"/>
              <p:cNvSpPr/>
              <p:nvPr/>
            </p:nvSpPr>
            <p:spPr>
              <a:xfrm>
                <a:off x="305163" y="29262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201" name="Google Shape;201;p5"/>
              <p:cNvSpPr/>
              <p:nvPr/>
            </p:nvSpPr>
            <p:spPr>
              <a:xfrm>
                <a:off x="457563" y="30786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</p:grpSp>
        <p:grpSp>
          <p:nvGrpSpPr>
            <p:cNvPr id="202" name="Google Shape;202;p5"/>
            <p:cNvGrpSpPr/>
            <p:nvPr/>
          </p:nvGrpSpPr>
          <p:grpSpPr>
            <a:xfrm>
              <a:off x="1925424" y="4805046"/>
              <a:ext cx="614700" cy="698366"/>
              <a:chOff x="152763" y="2773818"/>
              <a:chExt cx="857755" cy="974503"/>
            </a:xfrm>
          </p:grpSpPr>
          <p:sp>
            <p:nvSpPr>
              <p:cNvPr id="203" name="Google Shape;203;p5"/>
              <p:cNvSpPr/>
              <p:nvPr/>
            </p:nvSpPr>
            <p:spPr>
              <a:xfrm>
                <a:off x="152763" y="27738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204" name="Google Shape;204;p5"/>
              <p:cNvSpPr/>
              <p:nvPr/>
            </p:nvSpPr>
            <p:spPr>
              <a:xfrm>
                <a:off x="305163" y="29262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205" name="Google Shape;205;p5"/>
              <p:cNvSpPr/>
              <p:nvPr/>
            </p:nvSpPr>
            <p:spPr>
              <a:xfrm>
                <a:off x="457563" y="30786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</p:grpSp>
        <p:grpSp>
          <p:nvGrpSpPr>
            <p:cNvPr id="206" name="Google Shape;206;p5"/>
            <p:cNvGrpSpPr/>
            <p:nvPr/>
          </p:nvGrpSpPr>
          <p:grpSpPr>
            <a:xfrm>
              <a:off x="1451138" y="4805046"/>
              <a:ext cx="614700" cy="698366"/>
              <a:chOff x="152763" y="2773818"/>
              <a:chExt cx="857755" cy="974503"/>
            </a:xfrm>
          </p:grpSpPr>
          <p:sp>
            <p:nvSpPr>
              <p:cNvPr id="207" name="Google Shape;207;p5"/>
              <p:cNvSpPr/>
              <p:nvPr/>
            </p:nvSpPr>
            <p:spPr>
              <a:xfrm>
                <a:off x="152763" y="27738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208" name="Google Shape;208;p5"/>
              <p:cNvSpPr/>
              <p:nvPr/>
            </p:nvSpPr>
            <p:spPr>
              <a:xfrm>
                <a:off x="305163" y="29262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209" name="Google Shape;209;p5"/>
              <p:cNvSpPr/>
              <p:nvPr/>
            </p:nvSpPr>
            <p:spPr>
              <a:xfrm>
                <a:off x="457563" y="30786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</p:grpSp>
        <p:grpSp>
          <p:nvGrpSpPr>
            <p:cNvPr id="210" name="Google Shape;210;p5"/>
            <p:cNvGrpSpPr/>
            <p:nvPr/>
          </p:nvGrpSpPr>
          <p:grpSpPr>
            <a:xfrm>
              <a:off x="977762" y="4801428"/>
              <a:ext cx="614700" cy="698366"/>
              <a:chOff x="152763" y="2773818"/>
              <a:chExt cx="857755" cy="974503"/>
            </a:xfrm>
          </p:grpSpPr>
          <p:sp>
            <p:nvSpPr>
              <p:cNvPr id="211" name="Google Shape;211;p5"/>
              <p:cNvSpPr/>
              <p:nvPr/>
            </p:nvSpPr>
            <p:spPr>
              <a:xfrm>
                <a:off x="152763" y="27738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212" name="Google Shape;212;p5"/>
              <p:cNvSpPr/>
              <p:nvPr/>
            </p:nvSpPr>
            <p:spPr>
              <a:xfrm>
                <a:off x="305163" y="29262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  <p:sp>
            <p:nvSpPr>
              <p:cNvPr id="213" name="Google Shape;213;p5"/>
              <p:cNvSpPr/>
              <p:nvPr/>
            </p:nvSpPr>
            <p:spPr>
              <a:xfrm>
                <a:off x="457563" y="3078618"/>
                <a:ext cx="552955" cy="669703"/>
              </a:xfrm>
              <a:prstGeom prst="can">
                <a:avLst>
                  <a:gd name="adj" fmla="val 25000"/>
                </a:avLst>
              </a:prstGeom>
              <a:solidFill>
                <a:schemeClr val="accent1"/>
              </a:solidFill>
              <a:ln w="12700" cap="flat" cmpd="sng">
                <a:solidFill>
                  <a:srgbClr val="1F3864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200">
                  <a:solidFill>
                    <a:srgbClr val="548135"/>
                  </a:solidFill>
                  <a:latin typeface="Calibri" panose="020F0502020204030204" pitchFamily="34" charset="0"/>
                  <a:ea typeface="Calibri"/>
                  <a:cs typeface="Calibri" panose="020F0502020204030204" pitchFamily="34" charset="0"/>
                  <a:sym typeface="Calibri"/>
                </a:endParaRPr>
              </a:p>
            </p:txBody>
          </p:sp>
        </p:grpSp>
      </p:grpSp>
      <p:sp>
        <p:nvSpPr>
          <p:cNvPr id="214" name="Google Shape;214;p5"/>
          <p:cNvSpPr txBox="1"/>
          <p:nvPr/>
        </p:nvSpPr>
        <p:spPr>
          <a:xfrm>
            <a:off x="2516269" y="6044737"/>
            <a:ext cx="57746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Chunk Store</a:t>
            </a:r>
            <a:endParaRPr sz="24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16" name="Google Shape;216;p5"/>
          <p:cNvSpPr/>
          <p:nvPr/>
        </p:nvSpPr>
        <p:spPr>
          <a:xfrm>
            <a:off x="5519091" y="1898292"/>
            <a:ext cx="4400016" cy="2376098"/>
          </a:xfrm>
          <a:prstGeom prst="rect">
            <a:avLst/>
          </a:prstGeom>
          <a:solidFill>
            <a:srgbClr val="FFF2CC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17" name="Google Shape;217;p5"/>
          <p:cNvSpPr/>
          <p:nvPr/>
        </p:nvSpPr>
        <p:spPr>
          <a:xfrm>
            <a:off x="10331419" y="1898613"/>
            <a:ext cx="1691499" cy="4583737"/>
          </a:xfrm>
          <a:prstGeom prst="rect">
            <a:avLst/>
          </a:prstGeom>
          <a:solidFill>
            <a:srgbClr val="D0CECE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Background Services 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Garbage collectors,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Rebalancer,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…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…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…</a:t>
            </a: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19" name="Google Shape;219;p5"/>
          <p:cNvSpPr/>
          <p:nvPr/>
        </p:nvSpPr>
        <p:spPr>
          <a:xfrm>
            <a:off x="8160064" y="2134978"/>
            <a:ext cx="1324200" cy="1345005"/>
          </a:xfrm>
          <a:prstGeom prst="rect">
            <a:avLst/>
          </a:prstGeom>
          <a:solidFill>
            <a:srgbClr val="FFD966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Key-value store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0" name="Google Shape;220;p5"/>
          <p:cNvSpPr/>
          <p:nvPr/>
        </p:nvSpPr>
        <p:spPr>
          <a:xfrm>
            <a:off x="5953933" y="2139510"/>
            <a:ext cx="1775294" cy="369332"/>
          </a:xfrm>
          <a:prstGeom prst="rect">
            <a:avLst/>
          </a:prstGeom>
          <a:solidFill>
            <a:srgbClr val="FFD966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Name layer</a:t>
            </a: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21" name="Google Shape;221;p5"/>
          <p:cNvSpPr/>
          <p:nvPr/>
        </p:nvSpPr>
        <p:spPr>
          <a:xfrm>
            <a:off x="5953933" y="3123378"/>
            <a:ext cx="1775294" cy="369332"/>
          </a:xfrm>
          <a:prstGeom prst="rect">
            <a:avLst/>
          </a:prstGeom>
          <a:solidFill>
            <a:srgbClr val="FFD966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Block layer</a:t>
            </a:r>
            <a:endParaRPr sz="200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22" name="Google Shape;222;p5"/>
          <p:cNvSpPr/>
          <p:nvPr/>
        </p:nvSpPr>
        <p:spPr>
          <a:xfrm>
            <a:off x="5953933" y="2622806"/>
            <a:ext cx="1775294" cy="369332"/>
          </a:xfrm>
          <a:prstGeom prst="rect">
            <a:avLst/>
          </a:prstGeom>
          <a:solidFill>
            <a:srgbClr val="FFD966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File layer</a:t>
            </a:r>
            <a:endParaRPr sz="200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cxnSp>
        <p:nvCxnSpPr>
          <p:cNvPr id="224" name="Google Shape;224;p5"/>
          <p:cNvCxnSpPr>
            <a:cxnSpLocks/>
          </p:cNvCxnSpPr>
          <p:nvPr/>
        </p:nvCxnSpPr>
        <p:spPr>
          <a:xfrm>
            <a:off x="9919107" y="3105271"/>
            <a:ext cx="412312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225" name="Google Shape;225;p5"/>
          <p:cNvCxnSpPr>
            <a:cxnSpLocks/>
            <a:stCxn id="184" idx="3"/>
          </p:cNvCxnSpPr>
          <p:nvPr/>
        </p:nvCxnSpPr>
        <p:spPr>
          <a:xfrm>
            <a:off x="9900582" y="5598638"/>
            <a:ext cx="430837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226" name="Google Shape;226;p5"/>
          <p:cNvCxnSpPr>
            <a:stCxn id="220" idx="3"/>
          </p:cNvCxnSpPr>
          <p:nvPr/>
        </p:nvCxnSpPr>
        <p:spPr>
          <a:xfrm>
            <a:off x="7729227" y="2324176"/>
            <a:ext cx="4308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227" name="Google Shape;227;p5"/>
          <p:cNvCxnSpPr>
            <a:stCxn id="222" idx="3"/>
            <a:endCxn id="219" idx="1"/>
          </p:cNvCxnSpPr>
          <p:nvPr/>
        </p:nvCxnSpPr>
        <p:spPr>
          <a:xfrm>
            <a:off x="7729227" y="2807472"/>
            <a:ext cx="430837" cy="9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228" name="Google Shape;228;p5"/>
          <p:cNvCxnSpPr>
            <a:stCxn id="221" idx="3"/>
          </p:cNvCxnSpPr>
          <p:nvPr/>
        </p:nvCxnSpPr>
        <p:spPr>
          <a:xfrm>
            <a:off x="7729227" y="3308044"/>
            <a:ext cx="4308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sp>
        <p:nvSpPr>
          <p:cNvPr id="71" name="Google Shape;215;p5">
            <a:extLst>
              <a:ext uri="{FF2B5EF4-FFF2-40B4-BE49-F238E27FC236}">
                <a16:creationId xmlns:a16="http://schemas.microsoft.com/office/drawing/2014/main" id="{622B791D-9684-9145-BCD4-C9C169EFCB92}"/>
              </a:ext>
            </a:extLst>
          </p:cNvPr>
          <p:cNvSpPr/>
          <p:nvPr/>
        </p:nvSpPr>
        <p:spPr>
          <a:xfrm>
            <a:off x="1294842" y="2029694"/>
            <a:ext cx="2094567" cy="2266029"/>
          </a:xfrm>
          <a:prstGeom prst="rect">
            <a:avLst/>
          </a:prstGeom>
          <a:noFill/>
          <a:ln w="254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4D5383-C93A-3E43-A8CB-CB48CBD481EC}"/>
              </a:ext>
            </a:extLst>
          </p:cNvPr>
          <p:cNvSpPr txBox="1"/>
          <p:nvPr/>
        </p:nvSpPr>
        <p:spPr>
          <a:xfrm>
            <a:off x="1258961" y="2851374"/>
            <a:ext cx="904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Client 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Library</a:t>
            </a:r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A9895135-EC6D-3541-84F9-CA294E97D98D}"/>
              </a:ext>
            </a:extLst>
          </p:cNvPr>
          <p:cNvCxnSpPr>
            <a:cxnSpLocks/>
          </p:cNvCxnSpPr>
          <p:nvPr/>
        </p:nvCxnSpPr>
        <p:spPr>
          <a:xfrm flipH="1">
            <a:off x="2845179" y="3467452"/>
            <a:ext cx="3108754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33E6D695-1371-0A48-B9DD-520274D9E60C}"/>
              </a:ext>
            </a:extLst>
          </p:cNvPr>
          <p:cNvSpPr txBox="1"/>
          <p:nvPr/>
        </p:nvSpPr>
        <p:spPr>
          <a:xfrm>
            <a:off x="3389409" y="3456678"/>
            <a:ext cx="19431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1. List of suitable nodes 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C5F69A4-C563-3A43-A97E-84BF2B450ADA}"/>
              </a:ext>
            </a:extLst>
          </p:cNvPr>
          <p:cNvSpPr txBox="1"/>
          <p:nvPr/>
        </p:nvSpPr>
        <p:spPr>
          <a:xfrm>
            <a:off x="3427097" y="4410337"/>
            <a:ext cx="2592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2. Store Chunks to storage nodes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1011A28C-C118-7547-A025-A073740B9CD7}"/>
              </a:ext>
            </a:extLst>
          </p:cNvPr>
          <p:cNvSpPr/>
          <p:nvPr/>
        </p:nvSpPr>
        <p:spPr>
          <a:xfrm>
            <a:off x="2715934" y="3398756"/>
            <a:ext cx="132347" cy="14409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ABEADBDF-B845-9F4F-A7B3-7C2439A7F8A5}"/>
              </a:ext>
            </a:extLst>
          </p:cNvPr>
          <p:cNvSpPr/>
          <p:nvPr/>
        </p:nvSpPr>
        <p:spPr>
          <a:xfrm>
            <a:off x="2716549" y="3986065"/>
            <a:ext cx="132347" cy="14409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DC9482DF-210F-C34D-947D-7A7BFBA46DDD}"/>
              </a:ext>
            </a:extLst>
          </p:cNvPr>
          <p:cNvCxnSpPr>
            <a:cxnSpLocks/>
            <a:endCxn id="95" idx="0"/>
          </p:cNvCxnSpPr>
          <p:nvPr/>
        </p:nvCxnSpPr>
        <p:spPr>
          <a:xfrm>
            <a:off x="2782108" y="1765532"/>
            <a:ext cx="0" cy="163322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CAC0EED3-AC1F-494E-BD6D-A9187509421E}"/>
              </a:ext>
            </a:extLst>
          </p:cNvPr>
          <p:cNvCxnSpPr>
            <a:cxnSpLocks/>
            <a:stCxn id="95" idx="4"/>
            <a:endCxn id="96" idx="0"/>
          </p:cNvCxnSpPr>
          <p:nvPr/>
        </p:nvCxnSpPr>
        <p:spPr>
          <a:xfrm>
            <a:off x="2782108" y="3542846"/>
            <a:ext cx="615" cy="44321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A4D0DA34-9D9A-D643-A94C-85A78F628797}"/>
              </a:ext>
            </a:extLst>
          </p:cNvPr>
          <p:cNvCxnSpPr>
            <a:cxnSpLocks/>
            <a:stCxn id="96" idx="4"/>
          </p:cNvCxnSpPr>
          <p:nvPr/>
        </p:nvCxnSpPr>
        <p:spPr>
          <a:xfrm>
            <a:off x="2782723" y="4130155"/>
            <a:ext cx="0" cy="57590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6D8E416D-0B5D-4042-BED2-3C6C266530A8}"/>
              </a:ext>
            </a:extLst>
          </p:cNvPr>
          <p:cNvSpPr txBox="1"/>
          <p:nvPr/>
        </p:nvSpPr>
        <p:spPr>
          <a:xfrm>
            <a:off x="1611258" y="1264039"/>
            <a:ext cx="2341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Add Block</a:t>
            </a: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 File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595F2F52-FD3A-584A-8D85-09F71B7F819D}"/>
              </a:ext>
            </a:extLst>
          </p:cNvPr>
          <p:cNvCxnSpPr>
            <a:cxnSpLocks/>
          </p:cNvCxnSpPr>
          <p:nvPr/>
        </p:nvCxnSpPr>
        <p:spPr>
          <a:xfrm flipV="1">
            <a:off x="2538196" y="3192069"/>
            <a:ext cx="3408951" cy="1"/>
          </a:xfrm>
          <a:prstGeom prst="straightConnector1">
            <a:avLst/>
          </a:prstGeom>
          <a:ln w="222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BA05374F-7E18-4F41-AB59-1BD6AA7B5061}"/>
              </a:ext>
            </a:extLst>
          </p:cNvPr>
          <p:cNvCxnSpPr>
            <a:cxnSpLocks/>
            <a:stCxn id="68" idx="6"/>
            <a:endCxn id="222" idx="1"/>
          </p:cNvCxnSpPr>
          <p:nvPr/>
        </p:nvCxnSpPr>
        <p:spPr>
          <a:xfrm flipV="1">
            <a:off x="2531145" y="2807472"/>
            <a:ext cx="3422788" cy="7355"/>
          </a:xfrm>
          <a:prstGeom prst="straightConnector1">
            <a:avLst/>
          </a:prstGeom>
          <a:ln w="222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105">
            <a:extLst>
              <a:ext uri="{FF2B5EF4-FFF2-40B4-BE49-F238E27FC236}">
                <a16:creationId xmlns:a16="http://schemas.microsoft.com/office/drawing/2014/main" id="{FA6DDDCC-2E8F-A643-B743-81E2FAA0F41B}"/>
              </a:ext>
            </a:extLst>
          </p:cNvPr>
          <p:cNvCxnSpPr>
            <a:cxnSpLocks/>
            <a:stCxn id="96" idx="2"/>
            <a:endCxn id="102" idx="4"/>
          </p:cNvCxnSpPr>
          <p:nvPr/>
        </p:nvCxnSpPr>
        <p:spPr>
          <a:xfrm rot="10800000">
            <a:off x="2472023" y="3273784"/>
            <a:ext cx="244526" cy="784326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A7A66FB1-91A6-1744-8BD5-E55BBFD556CA}"/>
              </a:ext>
            </a:extLst>
          </p:cNvPr>
          <p:cNvCxnSpPr>
            <a:cxnSpLocks/>
            <a:stCxn id="102" idx="0"/>
          </p:cNvCxnSpPr>
          <p:nvPr/>
        </p:nvCxnSpPr>
        <p:spPr>
          <a:xfrm flipH="1" flipV="1">
            <a:off x="2468195" y="2880307"/>
            <a:ext cx="3828" cy="249387"/>
          </a:xfrm>
          <a:prstGeom prst="straightConnector1">
            <a:avLst/>
          </a:prstGeom>
          <a:ln w="222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07C10CCC-8F11-7A4F-B784-936BD8E26A42}"/>
              </a:ext>
            </a:extLst>
          </p:cNvPr>
          <p:cNvSpPr txBox="1"/>
          <p:nvPr/>
        </p:nvSpPr>
        <p:spPr>
          <a:xfrm>
            <a:off x="3397408" y="2894753"/>
            <a:ext cx="2242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3. Store Block to Chunk map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B78A049-CC45-414E-94A4-3CD04A82637E}"/>
              </a:ext>
            </a:extLst>
          </p:cNvPr>
          <p:cNvSpPr txBox="1"/>
          <p:nvPr/>
        </p:nvSpPr>
        <p:spPr>
          <a:xfrm>
            <a:off x="3394482" y="2508655"/>
            <a:ext cx="1576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4. Add Block to File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B796C413-3FAC-D949-A308-E4211C8A66AA}"/>
              </a:ext>
            </a:extLst>
          </p:cNvPr>
          <p:cNvCxnSpPr>
            <a:cxnSpLocks/>
            <a:stCxn id="96" idx="4"/>
          </p:cNvCxnSpPr>
          <p:nvPr/>
        </p:nvCxnSpPr>
        <p:spPr>
          <a:xfrm>
            <a:off x="2782723" y="4130155"/>
            <a:ext cx="378328" cy="57590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00C531CB-BBB5-FF46-8F97-9188F6A97BC1}"/>
              </a:ext>
            </a:extLst>
          </p:cNvPr>
          <p:cNvCxnSpPr>
            <a:cxnSpLocks/>
            <a:stCxn id="96" idx="4"/>
          </p:cNvCxnSpPr>
          <p:nvPr/>
        </p:nvCxnSpPr>
        <p:spPr>
          <a:xfrm flipH="1">
            <a:off x="2418098" y="4130155"/>
            <a:ext cx="364625" cy="57590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E5F12B26-7046-8140-9152-5CACC37E93DA}"/>
              </a:ext>
            </a:extLst>
          </p:cNvPr>
          <p:cNvCxnSpPr>
            <a:cxnSpLocks/>
          </p:cNvCxnSpPr>
          <p:nvPr/>
        </p:nvCxnSpPr>
        <p:spPr>
          <a:xfrm flipH="1">
            <a:off x="933025" y="2814827"/>
            <a:ext cx="1454281" cy="0"/>
          </a:xfrm>
          <a:prstGeom prst="straightConnector1">
            <a:avLst/>
          </a:prstGeom>
          <a:ln w="222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>
            <a:extLst>
              <a:ext uri="{FF2B5EF4-FFF2-40B4-BE49-F238E27FC236}">
                <a16:creationId xmlns:a16="http://schemas.microsoft.com/office/drawing/2014/main" id="{98552C10-D889-2943-BB01-D7A3AB494244}"/>
              </a:ext>
            </a:extLst>
          </p:cNvPr>
          <p:cNvSpPr/>
          <p:nvPr/>
        </p:nvSpPr>
        <p:spPr>
          <a:xfrm>
            <a:off x="2398798" y="2742782"/>
            <a:ext cx="132347" cy="14409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05199037-ACBA-A14E-96C3-E22D3D714AD5}"/>
              </a:ext>
            </a:extLst>
          </p:cNvPr>
          <p:cNvSpPr/>
          <p:nvPr/>
        </p:nvSpPr>
        <p:spPr>
          <a:xfrm>
            <a:off x="2405849" y="3129694"/>
            <a:ext cx="132347" cy="14409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6DB216-1E91-5546-8C74-CA7A20FE7C1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9448800" y="650021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7</a:t>
            </a:fld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Google Shape;218;p5">
            <a:extLst>
              <a:ext uri="{FF2B5EF4-FFF2-40B4-BE49-F238E27FC236}">
                <a16:creationId xmlns:a16="http://schemas.microsoft.com/office/drawing/2014/main" id="{181D2CAB-131F-CD43-81ED-9617EE518873}"/>
              </a:ext>
            </a:extLst>
          </p:cNvPr>
          <p:cNvSpPr txBox="1"/>
          <p:nvPr/>
        </p:nvSpPr>
        <p:spPr>
          <a:xfrm>
            <a:off x="5634743" y="3638936"/>
            <a:ext cx="4188968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Metadata Store</a:t>
            </a:r>
            <a:endParaRPr sz="24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309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94" grpId="0"/>
      <p:bldP spid="95" grpId="0" animBg="1"/>
      <p:bldP spid="96" grpId="0" animBg="1"/>
      <p:bldP spid="108" grpId="0"/>
      <p:bldP spid="109" grpId="0"/>
      <p:bldP spid="68" grpId="0" animBg="1"/>
      <p:bldP spid="10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7"/>
          <p:cNvSpPr txBox="1">
            <a:spLocks noGrp="1"/>
          </p:cNvSpPr>
          <p:nvPr>
            <p:ph type="title"/>
          </p:nvPr>
        </p:nvSpPr>
        <p:spPr>
          <a:xfrm>
            <a:off x="272715" y="365125"/>
            <a:ext cx="11790947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dirty="0"/>
              <a:t>Performance: Match Specialized Systems</a:t>
            </a:r>
            <a:br>
              <a:rPr lang="en-US" sz="3959" dirty="0"/>
            </a:br>
            <a:endParaRPr sz="3959" dirty="0"/>
          </a:p>
        </p:txBody>
      </p:sp>
      <p:sp>
        <p:nvSpPr>
          <p:cNvPr id="284" name="Google Shape;284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Specialized storage systems optimize for the specific access pattern and performance requirements</a:t>
            </a:r>
            <a:endParaRPr dirty="0"/>
          </a:p>
          <a:p>
            <a:pPr marL="22860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Tectonic uses </a:t>
            </a:r>
            <a:r>
              <a:rPr lang="en-US" i="1" dirty="0"/>
              <a:t>tenant-specific optimizations</a:t>
            </a:r>
            <a:r>
              <a:rPr lang="en-US" dirty="0"/>
              <a:t> to match the performance of specialized systems</a:t>
            </a:r>
            <a:endParaRPr dirty="0"/>
          </a:p>
          <a:p>
            <a:pPr marL="685800" lvl="1" indent="-762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Optimizations are enabled by the Client Library, which runs in application binary</a:t>
            </a:r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lang="en-US" dirty="0"/>
          </a:p>
          <a:p>
            <a:pPr marL="22860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Client library allows flexible and varying composition of Tectonic operations, which can be configured according to the needs of the tenant</a:t>
            </a:r>
            <a:endParaRPr dirty="0"/>
          </a:p>
          <a:p>
            <a:pPr marL="685800" lvl="1" indent="-762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685800" lvl="1" indent="-762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4A7EDB-7FE9-B54E-9655-C4079C89042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319894E-4F0F-CB4E-9BED-CDE788E1F84E}"/>
              </a:ext>
            </a:extLst>
          </p:cNvPr>
          <p:cNvSpPr/>
          <p:nvPr/>
        </p:nvSpPr>
        <p:spPr>
          <a:xfrm>
            <a:off x="2577611" y="1430759"/>
            <a:ext cx="1653833" cy="871814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Append data </a:t>
            </a:r>
            <a:br>
              <a:rPr lang="en-N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N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in-memory buffer</a:t>
            </a:r>
          </a:p>
        </p:txBody>
      </p:sp>
      <p:sp>
        <p:nvSpPr>
          <p:cNvPr id="90" name="Title 89">
            <a:extLst>
              <a:ext uri="{FF2B5EF4-FFF2-40B4-BE49-F238E27FC236}">
                <a16:creationId xmlns:a16="http://schemas.microsoft.com/office/drawing/2014/main" id="{9747BBFE-47BF-1544-BCB7-224A57CDF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1325563"/>
          </a:xfrm>
        </p:spPr>
        <p:txBody>
          <a:bodyPr/>
          <a:lstStyle/>
          <a:p>
            <a:r>
              <a:rPr lang="en-NL">
                <a:latin typeface="Calibri" panose="020F0502020204030204" pitchFamily="34" charset="0"/>
                <a:cs typeface="Calibri" panose="020F0502020204030204" pitchFamily="34" charset="0"/>
              </a:rPr>
              <a:t>Tenant-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NL">
                <a:latin typeface="Calibri" panose="020F0502020204030204" pitchFamily="34" charset="0"/>
                <a:cs typeface="Calibri" panose="020F0502020204030204" pitchFamily="34" charset="0"/>
              </a:rPr>
              <a:t>pecific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NL">
                <a:latin typeface="Calibri" panose="020F0502020204030204" pitchFamily="34" charset="0"/>
                <a:cs typeface="Calibri" panose="020F0502020204030204" pitchFamily="34" charset="0"/>
              </a:rPr>
              <a:t>ptimizations: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NL">
                <a:latin typeface="Calibri" panose="020F0502020204030204" pitchFamily="34" charset="0"/>
                <a:cs typeface="Calibri" panose="020F0502020204030204" pitchFamily="34" charset="0"/>
              </a:rPr>
              <a:t>ppends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7D36A68C-69FE-3E49-9A01-9DD23BA8F669}"/>
              </a:ext>
            </a:extLst>
          </p:cNvPr>
          <p:cNvCxnSpPr>
            <a:cxnSpLocks/>
            <a:stCxn id="18" idx="2"/>
            <a:endCxn id="123" idx="0"/>
          </p:cNvCxnSpPr>
          <p:nvPr/>
        </p:nvCxnSpPr>
        <p:spPr>
          <a:xfrm>
            <a:off x="3404528" y="2302573"/>
            <a:ext cx="4194" cy="575462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7E6DEEEF-36E1-7B47-AD01-FCB8F9981192}"/>
              </a:ext>
            </a:extLst>
          </p:cNvPr>
          <p:cNvSpPr/>
          <p:nvPr/>
        </p:nvSpPr>
        <p:spPr>
          <a:xfrm>
            <a:off x="7017253" y="4058825"/>
            <a:ext cx="1653833" cy="871814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 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block back</a:t>
            </a:r>
            <a:endParaRPr lang="en-N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Google Shape;184;p5">
            <a:extLst>
              <a:ext uri="{FF2B5EF4-FFF2-40B4-BE49-F238E27FC236}">
                <a16:creationId xmlns:a16="http://schemas.microsoft.com/office/drawing/2014/main" id="{12751BF5-E44C-724A-BA56-BDF762D790EF}"/>
              </a:ext>
            </a:extLst>
          </p:cNvPr>
          <p:cNvSpPr/>
          <p:nvPr/>
        </p:nvSpPr>
        <p:spPr>
          <a:xfrm>
            <a:off x="5172440" y="1386999"/>
            <a:ext cx="920031" cy="4874063"/>
          </a:xfrm>
          <a:prstGeom prst="rect">
            <a:avLst/>
          </a:prstGeom>
          <a:solidFill>
            <a:srgbClr val="DDEAF6"/>
          </a:solidFill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lt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F32ECE3-73F1-D243-8F74-8D059F221418}"/>
              </a:ext>
            </a:extLst>
          </p:cNvPr>
          <p:cNvSpPr/>
          <p:nvPr/>
        </p:nvSpPr>
        <p:spPr>
          <a:xfrm>
            <a:off x="7017253" y="5389248"/>
            <a:ext cx="1653833" cy="8718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RS-encode block and store chunks</a:t>
            </a:r>
            <a:endParaRPr lang="en-N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E6D8932-1256-064D-A9D1-ABF1139099D4}"/>
              </a:ext>
            </a:extLst>
          </p:cNvPr>
          <p:cNvSpPr/>
          <p:nvPr/>
        </p:nvSpPr>
        <p:spPr>
          <a:xfrm>
            <a:off x="7019371" y="1438653"/>
            <a:ext cx="1653833" cy="871814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Append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blob</a:t>
            </a:r>
            <a:br>
              <a:rPr lang="en-N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N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to </a:t>
            </a:r>
            <a:r>
              <a:rPr lang="en-N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replicas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partial block</a:t>
            </a:r>
            <a:r>
              <a:rPr lang="en-N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storage nodes</a:t>
            </a:r>
          </a:p>
        </p:txBody>
      </p: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BA1AA28C-D25B-9A48-8864-5B4BAF0DE6EC}"/>
              </a:ext>
            </a:extLst>
          </p:cNvPr>
          <p:cNvGrpSpPr/>
          <p:nvPr/>
        </p:nvGrpSpPr>
        <p:grpSpPr>
          <a:xfrm>
            <a:off x="6095206" y="1670132"/>
            <a:ext cx="924165" cy="865534"/>
            <a:chOff x="6103827" y="1670132"/>
            <a:chExt cx="924165" cy="865534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F0A3715B-B514-0B49-B712-0A0B641A94B8}"/>
                </a:ext>
              </a:extLst>
            </p:cNvPr>
            <p:cNvCxnSpPr>
              <a:cxnSpLocks/>
              <a:stCxn id="84" idx="1"/>
            </p:cNvCxnSpPr>
            <p:nvPr/>
          </p:nvCxnSpPr>
          <p:spPr>
            <a:xfrm flipH="1">
              <a:off x="6108152" y="1874560"/>
              <a:ext cx="919840" cy="164422"/>
            </a:xfrm>
            <a:prstGeom prst="straightConnector1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D7231457-694E-6C41-9D1B-6976E5DA998E}"/>
                </a:ext>
              </a:extLst>
            </p:cNvPr>
            <p:cNvCxnSpPr>
              <a:cxnSpLocks/>
              <a:stCxn id="84" idx="1"/>
            </p:cNvCxnSpPr>
            <p:nvPr/>
          </p:nvCxnSpPr>
          <p:spPr>
            <a:xfrm flipH="1" flipV="1">
              <a:off x="6108152" y="1670132"/>
              <a:ext cx="919840" cy="204428"/>
            </a:xfrm>
            <a:prstGeom prst="straightConnector1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808A3FC0-C08F-A940-AFB0-8245C8E475D7}"/>
                </a:ext>
              </a:extLst>
            </p:cNvPr>
            <p:cNvCxnSpPr>
              <a:cxnSpLocks/>
              <a:stCxn id="84" idx="1"/>
            </p:cNvCxnSpPr>
            <p:nvPr/>
          </p:nvCxnSpPr>
          <p:spPr>
            <a:xfrm flipH="1" flipV="1">
              <a:off x="6108152" y="1858325"/>
              <a:ext cx="919840" cy="16235"/>
            </a:xfrm>
            <a:prstGeom prst="straightConnector1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6982A6FA-034F-F44B-B64D-9B6A0978B6A6}"/>
                </a:ext>
              </a:extLst>
            </p:cNvPr>
            <p:cNvSpPr txBox="1"/>
            <p:nvPr/>
          </p:nvSpPr>
          <p:spPr>
            <a:xfrm>
              <a:off x="6103827" y="2012446"/>
              <a:ext cx="92204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3-way </a:t>
              </a:r>
            </a:p>
            <a:p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replicated</a:t>
              </a:r>
            </a:p>
          </p:txBody>
        </p:sp>
      </p:grpSp>
      <p:sp>
        <p:nvSpPr>
          <p:cNvPr id="160" name="TextBox 159">
            <a:extLst>
              <a:ext uri="{FF2B5EF4-FFF2-40B4-BE49-F238E27FC236}">
                <a16:creationId xmlns:a16="http://schemas.microsoft.com/office/drawing/2014/main" id="{B2777205-964B-F648-9009-CC695CE279C4}"/>
              </a:ext>
            </a:extLst>
          </p:cNvPr>
          <p:cNvSpPr txBox="1"/>
          <p:nvPr/>
        </p:nvSpPr>
        <p:spPr>
          <a:xfrm>
            <a:off x="6212580" y="5857131"/>
            <a:ext cx="1200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RS(10,4)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1BCFF565-7CC4-8F4C-B41C-869553041EFA}"/>
              </a:ext>
            </a:extLst>
          </p:cNvPr>
          <p:cNvSpPr txBox="1"/>
          <p:nvPr/>
        </p:nvSpPr>
        <p:spPr>
          <a:xfrm>
            <a:off x="4268264" y="5867038"/>
            <a:ext cx="1200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RS(9,6)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04BB9EA7-3764-E84E-8162-D7A9F0708FC0}"/>
              </a:ext>
            </a:extLst>
          </p:cNvPr>
          <p:cNvSpPr txBox="1"/>
          <p:nvPr/>
        </p:nvSpPr>
        <p:spPr>
          <a:xfrm>
            <a:off x="9815763" y="1238598"/>
            <a:ext cx="1494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Blob storage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59C27189-1E4D-7747-8827-CBCE16D57DC1}"/>
              </a:ext>
            </a:extLst>
          </p:cNvPr>
          <p:cNvSpPr txBox="1"/>
          <p:nvPr/>
        </p:nvSpPr>
        <p:spPr>
          <a:xfrm>
            <a:off x="388844" y="1228450"/>
            <a:ext cx="18902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Data warehouse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A13E956-192D-554B-9975-7CB554F1C428}"/>
              </a:ext>
            </a:extLst>
          </p:cNvPr>
          <p:cNvSpPr/>
          <p:nvPr/>
        </p:nvSpPr>
        <p:spPr>
          <a:xfrm>
            <a:off x="2577611" y="5389248"/>
            <a:ext cx="1653833" cy="8718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RS-encode block and store chunks</a:t>
            </a:r>
            <a:endParaRPr lang="en-N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C6EF0051-752B-DB4F-8DF9-ECC7C37F4E17}"/>
              </a:ext>
            </a:extLst>
          </p:cNvPr>
          <p:cNvSpPr txBox="1"/>
          <p:nvPr/>
        </p:nvSpPr>
        <p:spPr>
          <a:xfrm>
            <a:off x="423875" y="4442498"/>
            <a:ext cx="17685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Minimize bytes written to store file to improve overall</a:t>
            </a:r>
          </a:p>
          <a:p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throughput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43185BF-CB8F-0A45-B7DC-12004AE041CE}"/>
              </a:ext>
            </a:extLst>
          </p:cNvPr>
          <p:cNvSpPr/>
          <p:nvPr/>
        </p:nvSpPr>
        <p:spPr>
          <a:xfrm>
            <a:off x="1050266" y="5626220"/>
            <a:ext cx="165383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Read-after-write 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consistency</a:t>
            </a: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only after file close</a:t>
            </a:r>
          </a:p>
        </p:txBody>
      </p: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06833AA3-7E34-D14F-9BB1-FEAC1C9CDB66}"/>
              </a:ext>
            </a:extLst>
          </p:cNvPr>
          <p:cNvCxnSpPr>
            <a:cxnSpLocks/>
          </p:cNvCxnSpPr>
          <p:nvPr/>
        </p:nvCxnSpPr>
        <p:spPr>
          <a:xfrm flipH="1">
            <a:off x="1125416" y="6380351"/>
            <a:ext cx="310602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100CFD17-1FCA-8B48-8416-03BF98FC802D}"/>
              </a:ext>
            </a:extLst>
          </p:cNvPr>
          <p:cNvSpPr/>
          <p:nvPr/>
        </p:nvSpPr>
        <p:spPr>
          <a:xfrm>
            <a:off x="8183680" y="2389196"/>
            <a:ext cx="141534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Read-after-write consistency on every append</a:t>
            </a:r>
          </a:p>
        </p:txBody>
      </p:sp>
      <p:sp>
        <p:nvSpPr>
          <p:cNvPr id="83" name="Can 82">
            <a:extLst>
              <a:ext uri="{FF2B5EF4-FFF2-40B4-BE49-F238E27FC236}">
                <a16:creationId xmlns:a16="http://schemas.microsoft.com/office/drawing/2014/main" id="{1C548D28-830B-A64A-B094-B94C8B022A33}"/>
              </a:ext>
            </a:extLst>
          </p:cNvPr>
          <p:cNvSpPr/>
          <p:nvPr/>
        </p:nvSpPr>
        <p:spPr>
          <a:xfrm>
            <a:off x="5398815" y="2293897"/>
            <a:ext cx="467281" cy="44484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Can 88">
            <a:extLst>
              <a:ext uri="{FF2B5EF4-FFF2-40B4-BE49-F238E27FC236}">
                <a16:creationId xmlns:a16="http://schemas.microsoft.com/office/drawing/2014/main" id="{AAA48A43-7820-C744-973A-89FCD5C18B6A}"/>
              </a:ext>
            </a:extLst>
          </p:cNvPr>
          <p:cNvSpPr/>
          <p:nvPr/>
        </p:nvSpPr>
        <p:spPr>
          <a:xfrm>
            <a:off x="5398815" y="2970996"/>
            <a:ext cx="467281" cy="44484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E58CCE8B-7113-7944-BE94-DF1D158E8015}"/>
              </a:ext>
            </a:extLst>
          </p:cNvPr>
          <p:cNvGrpSpPr/>
          <p:nvPr/>
        </p:nvGrpSpPr>
        <p:grpSpPr>
          <a:xfrm>
            <a:off x="4231444" y="5539654"/>
            <a:ext cx="940995" cy="557464"/>
            <a:chOff x="4735932" y="5536418"/>
            <a:chExt cx="940995" cy="557464"/>
          </a:xfrm>
        </p:grpSpPr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9E768729-6C39-374B-8653-1728D6EA3C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35932" y="5816832"/>
              <a:ext cx="940995" cy="10176"/>
            </a:xfrm>
            <a:prstGeom prst="straightConnector1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B9FD542F-A8B0-2942-AEC6-626ACB9D3759}"/>
                </a:ext>
              </a:extLst>
            </p:cNvPr>
            <p:cNvCxnSpPr>
              <a:cxnSpLocks/>
            </p:cNvCxnSpPr>
            <p:nvPr/>
          </p:nvCxnSpPr>
          <p:spPr>
            <a:xfrm>
              <a:off x="5330693" y="5811196"/>
              <a:ext cx="337780" cy="282686"/>
            </a:xfrm>
            <a:prstGeom prst="straightConnector1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92A97CA2-B669-024B-81FF-E763D98B10D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34209" y="5536418"/>
              <a:ext cx="337780" cy="282685"/>
            </a:xfrm>
            <a:prstGeom prst="straightConnector1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87ACCDE-AA76-4247-978A-56F20529B99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9454532" y="6492875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9</a:t>
            </a:fld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A404D1-89E4-464C-ABF9-0340EAD6CDEB}"/>
              </a:ext>
            </a:extLst>
          </p:cNvPr>
          <p:cNvSpPr txBox="1"/>
          <p:nvPr/>
        </p:nvSpPr>
        <p:spPr>
          <a:xfrm>
            <a:off x="-58615" y="3176954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AF0AC324-B8F7-5D44-B855-89647A371352}"/>
              </a:ext>
            </a:extLst>
          </p:cNvPr>
          <p:cNvCxnSpPr>
            <a:cxnSpLocks/>
            <a:endCxn id="79" idx="0"/>
          </p:cNvCxnSpPr>
          <p:nvPr/>
        </p:nvCxnSpPr>
        <p:spPr>
          <a:xfrm flipH="1">
            <a:off x="3404528" y="3745443"/>
            <a:ext cx="4133" cy="1643805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Diamond 103">
            <a:extLst>
              <a:ext uri="{FF2B5EF4-FFF2-40B4-BE49-F238E27FC236}">
                <a16:creationId xmlns:a16="http://schemas.microsoft.com/office/drawing/2014/main" id="{69186175-20AA-3845-A80B-CD91C0C9FB8F}"/>
              </a:ext>
            </a:extLst>
          </p:cNvPr>
          <p:cNvSpPr/>
          <p:nvPr/>
        </p:nvSpPr>
        <p:spPr>
          <a:xfrm>
            <a:off x="7018833" y="2855907"/>
            <a:ext cx="1653834" cy="851493"/>
          </a:xfrm>
          <a:prstGeom prst="diamond">
            <a:avLst/>
          </a:prstGeom>
          <a:solidFill>
            <a:schemeClr val="accent3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Block full</a:t>
            </a:r>
            <a:r>
              <a:rPr lang="en-NL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(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</a:t>
            </a:r>
            <a:r>
              <a:rPr lang="en-NL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MB</a:t>
            </a:r>
            <a:r>
              <a:rPr lang="en-N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D976EC84-4C75-4142-AFDD-39D75CEA940B}"/>
              </a:ext>
            </a:extLst>
          </p:cNvPr>
          <p:cNvCxnSpPr>
            <a:cxnSpLocks/>
            <a:stCxn id="84" idx="2"/>
            <a:endCxn id="104" idx="0"/>
          </p:cNvCxnSpPr>
          <p:nvPr/>
        </p:nvCxnSpPr>
        <p:spPr>
          <a:xfrm flipH="1">
            <a:off x="7845750" y="2310467"/>
            <a:ext cx="538" cy="54544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362DFDEF-1FA5-C349-95C4-5B37CA66AB91}"/>
              </a:ext>
            </a:extLst>
          </p:cNvPr>
          <p:cNvGrpSpPr/>
          <p:nvPr/>
        </p:nvGrpSpPr>
        <p:grpSpPr>
          <a:xfrm rot="10800000">
            <a:off x="6103698" y="5553191"/>
            <a:ext cx="928186" cy="543927"/>
            <a:chOff x="4716435" y="5584523"/>
            <a:chExt cx="928186" cy="543927"/>
          </a:xfrm>
        </p:grpSpPr>
        <p:cxnSp>
          <p:nvCxnSpPr>
            <p:cNvPr id="111" name="Straight Arrow Connector 110">
              <a:extLst>
                <a:ext uri="{FF2B5EF4-FFF2-40B4-BE49-F238E27FC236}">
                  <a16:creationId xmlns:a16="http://schemas.microsoft.com/office/drawing/2014/main" id="{3D5A2EF5-E2A8-0341-8B09-3CB6FCB801F0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4716435" y="5856624"/>
              <a:ext cx="928186" cy="10037"/>
            </a:xfrm>
            <a:prstGeom prst="straightConnector1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id="{42568DD3-7FB3-A24F-9E7C-8A96859E5ECA}"/>
                </a:ext>
              </a:extLst>
            </p:cNvPr>
            <p:cNvCxnSpPr>
              <a:cxnSpLocks/>
            </p:cNvCxnSpPr>
            <p:nvPr/>
          </p:nvCxnSpPr>
          <p:spPr>
            <a:xfrm rot="10800000" flipH="1" flipV="1">
              <a:off x="5319653" y="5856486"/>
              <a:ext cx="324968" cy="271964"/>
            </a:xfrm>
            <a:prstGeom prst="straightConnector1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>
              <a:extLst>
                <a:ext uri="{FF2B5EF4-FFF2-40B4-BE49-F238E27FC236}">
                  <a16:creationId xmlns:a16="http://schemas.microsoft.com/office/drawing/2014/main" id="{F13F2439-9768-514D-8905-0FC7048B7F23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5319653" y="5584523"/>
              <a:ext cx="324968" cy="271963"/>
            </a:xfrm>
            <a:prstGeom prst="straightConnector1">
              <a:avLst/>
            </a:prstGeom>
            <a:ln w="222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0B324E5D-EBD3-7E4D-A187-DB1B2B3EA332}"/>
              </a:ext>
            </a:extLst>
          </p:cNvPr>
          <p:cNvCxnSpPr>
            <a:cxnSpLocks/>
            <a:stCxn id="104" idx="2"/>
            <a:endCxn id="87" idx="0"/>
          </p:cNvCxnSpPr>
          <p:nvPr/>
        </p:nvCxnSpPr>
        <p:spPr>
          <a:xfrm flipH="1">
            <a:off x="7844170" y="3707400"/>
            <a:ext cx="1580" cy="351425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E18C8280-9983-5848-A537-EDBFBD5807EE}"/>
              </a:ext>
            </a:extLst>
          </p:cNvPr>
          <p:cNvCxnSpPr>
            <a:cxnSpLocks/>
            <a:stCxn id="87" idx="2"/>
            <a:endCxn id="99" idx="0"/>
          </p:cNvCxnSpPr>
          <p:nvPr/>
        </p:nvCxnSpPr>
        <p:spPr>
          <a:xfrm>
            <a:off x="7844170" y="4930639"/>
            <a:ext cx="0" cy="458609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BC02D48A-B57D-A34A-93CB-F2D42F536D4F}"/>
              </a:ext>
            </a:extLst>
          </p:cNvPr>
          <p:cNvCxnSpPr>
            <a:cxnSpLocks/>
            <a:endCxn id="87" idx="1"/>
          </p:cNvCxnSpPr>
          <p:nvPr/>
        </p:nvCxnSpPr>
        <p:spPr>
          <a:xfrm>
            <a:off x="6090886" y="4494732"/>
            <a:ext cx="926367" cy="0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Diamond 122">
            <a:extLst>
              <a:ext uri="{FF2B5EF4-FFF2-40B4-BE49-F238E27FC236}">
                <a16:creationId xmlns:a16="http://schemas.microsoft.com/office/drawing/2014/main" id="{119EEF0F-251D-244B-BAC2-5A878B500A29}"/>
              </a:ext>
            </a:extLst>
          </p:cNvPr>
          <p:cNvSpPr/>
          <p:nvPr/>
        </p:nvSpPr>
        <p:spPr>
          <a:xfrm>
            <a:off x="2581805" y="2878035"/>
            <a:ext cx="1653834" cy="871814"/>
          </a:xfrm>
          <a:prstGeom prst="diamond">
            <a:avLst/>
          </a:prstGeom>
          <a:solidFill>
            <a:schemeClr val="accent3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Block full</a:t>
            </a:r>
            <a:r>
              <a:rPr lang="en-NL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(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72</a:t>
            </a:r>
            <a:r>
              <a:rPr lang="en-NL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MB</a:t>
            </a:r>
            <a:r>
              <a:rPr lang="en-N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38" name="Can 137">
            <a:extLst>
              <a:ext uri="{FF2B5EF4-FFF2-40B4-BE49-F238E27FC236}">
                <a16:creationId xmlns:a16="http://schemas.microsoft.com/office/drawing/2014/main" id="{5CE346EB-0BCF-9F40-81E9-618150B7F3D3}"/>
              </a:ext>
            </a:extLst>
          </p:cNvPr>
          <p:cNvSpPr/>
          <p:nvPr/>
        </p:nvSpPr>
        <p:spPr>
          <a:xfrm>
            <a:off x="5398815" y="1622519"/>
            <a:ext cx="467281" cy="44484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DDF3BC2B-9ABC-D64A-998E-A2B98B7EC90D}"/>
              </a:ext>
            </a:extLst>
          </p:cNvPr>
          <p:cNvCxnSpPr>
            <a:cxnSpLocks/>
          </p:cNvCxnSpPr>
          <p:nvPr/>
        </p:nvCxnSpPr>
        <p:spPr>
          <a:xfrm flipH="1">
            <a:off x="6973556" y="2407528"/>
            <a:ext cx="251711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>
            <a:extLst>
              <a:ext uri="{FF2B5EF4-FFF2-40B4-BE49-F238E27FC236}">
                <a16:creationId xmlns:a16="http://schemas.microsoft.com/office/drawing/2014/main" id="{122E0A97-6E5D-8240-A452-0C6D5564E318}"/>
              </a:ext>
            </a:extLst>
          </p:cNvPr>
          <p:cNvSpPr txBox="1"/>
          <p:nvPr/>
        </p:nvSpPr>
        <p:spPr>
          <a:xfrm>
            <a:off x="9811930" y="1778963"/>
            <a:ext cx="1598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Blob sizes are small</a:t>
            </a:r>
          </a:p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(100s of KBs)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ECD3FD2-083C-624E-BF69-DCE4829A354D}"/>
              </a:ext>
            </a:extLst>
          </p:cNvPr>
          <p:cNvSpPr txBox="1"/>
          <p:nvPr/>
        </p:nvSpPr>
        <p:spPr>
          <a:xfrm>
            <a:off x="9824347" y="4334776"/>
            <a:ext cx="177331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Minimize latency</a:t>
            </a:r>
          </a:p>
          <a:p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blob uploads, Later optimize storage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3C06B03E-7DEB-BF40-A192-AD304B241F8B}"/>
              </a:ext>
            </a:extLst>
          </p:cNvPr>
          <p:cNvSpPr txBox="1"/>
          <p:nvPr/>
        </p:nvSpPr>
        <p:spPr>
          <a:xfrm>
            <a:off x="396089" y="1782538"/>
            <a:ext cx="18201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Files are large </a:t>
            </a:r>
          </a:p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(100s of MBs)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835300A6-0743-0941-AF8B-8F49ABD45C1B}"/>
              </a:ext>
            </a:extLst>
          </p:cNvPr>
          <p:cNvSpPr/>
          <p:nvPr/>
        </p:nvSpPr>
        <p:spPr>
          <a:xfrm>
            <a:off x="389940" y="2389196"/>
            <a:ext cx="15647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Files are read </a:t>
            </a:r>
          </a:p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the creator</a:t>
            </a:r>
          </a:p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closes the file 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6DAA5C7F-BB3E-9A44-BA4F-8CA9F0A770D7}"/>
              </a:ext>
            </a:extLst>
          </p:cNvPr>
          <p:cNvSpPr/>
          <p:nvPr/>
        </p:nvSpPr>
        <p:spPr>
          <a:xfrm>
            <a:off x="9809750" y="2353157"/>
            <a:ext cx="22160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Blobs appended to log</a:t>
            </a:r>
          </a:p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structured file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DEE5E115-36A0-8F41-8035-5490E33FA8B2}"/>
              </a:ext>
            </a:extLst>
          </p:cNvPr>
          <p:cNvSpPr/>
          <p:nvPr/>
        </p:nvSpPr>
        <p:spPr>
          <a:xfrm>
            <a:off x="9809750" y="2935097"/>
            <a:ext cx="22806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Blobs need to be persisted</a:t>
            </a:r>
          </a:p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acknowledging</a:t>
            </a:r>
          </a:p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upload</a:t>
            </a:r>
          </a:p>
        </p:txBody>
      </p:sp>
      <p:sp>
        <p:nvSpPr>
          <p:cNvPr id="176" name="Can 175">
            <a:extLst>
              <a:ext uri="{FF2B5EF4-FFF2-40B4-BE49-F238E27FC236}">
                <a16:creationId xmlns:a16="http://schemas.microsoft.com/office/drawing/2014/main" id="{3304D5C3-41B3-5046-9820-670CF2FDE274}"/>
              </a:ext>
            </a:extLst>
          </p:cNvPr>
          <p:cNvSpPr/>
          <p:nvPr/>
        </p:nvSpPr>
        <p:spPr>
          <a:xfrm>
            <a:off x="5398815" y="4318593"/>
            <a:ext cx="467281" cy="44484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7" name="Can 176">
            <a:extLst>
              <a:ext uri="{FF2B5EF4-FFF2-40B4-BE49-F238E27FC236}">
                <a16:creationId xmlns:a16="http://schemas.microsoft.com/office/drawing/2014/main" id="{E6143F7F-43BC-2B48-ACBA-A17D8F56E940}"/>
              </a:ext>
            </a:extLst>
          </p:cNvPr>
          <p:cNvSpPr/>
          <p:nvPr/>
        </p:nvSpPr>
        <p:spPr>
          <a:xfrm>
            <a:off x="5398815" y="4995692"/>
            <a:ext cx="467281" cy="44484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8" name="Can 177">
            <a:extLst>
              <a:ext uri="{FF2B5EF4-FFF2-40B4-BE49-F238E27FC236}">
                <a16:creationId xmlns:a16="http://schemas.microsoft.com/office/drawing/2014/main" id="{980AC6EB-A4F5-C94A-97A5-A4369D1D66F8}"/>
              </a:ext>
            </a:extLst>
          </p:cNvPr>
          <p:cNvSpPr/>
          <p:nvPr/>
        </p:nvSpPr>
        <p:spPr>
          <a:xfrm>
            <a:off x="5398815" y="3647215"/>
            <a:ext cx="467281" cy="44484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9" name="Can 178">
            <a:extLst>
              <a:ext uri="{FF2B5EF4-FFF2-40B4-BE49-F238E27FC236}">
                <a16:creationId xmlns:a16="http://schemas.microsoft.com/office/drawing/2014/main" id="{55460FEA-F924-FB44-A54E-CCC75DBB0234}"/>
              </a:ext>
            </a:extLst>
          </p:cNvPr>
          <p:cNvSpPr/>
          <p:nvPr/>
        </p:nvSpPr>
        <p:spPr>
          <a:xfrm>
            <a:off x="5398815" y="5626220"/>
            <a:ext cx="467281" cy="44484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6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87" grpId="0" animBg="1"/>
      <p:bldP spid="99" grpId="0" animBg="1"/>
      <p:bldP spid="84" grpId="0" animBg="1"/>
      <p:bldP spid="160" grpId="0"/>
      <p:bldP spid="161" grpId="0"/>
      <p:bldP spid="79" grpId="0" animBg="1"/>
      <p:bldP spid="208" grpId="0"/>
      <p:bldP spid="167" grpId="0"/>
      <p:bldP spid="78" grpId="0"/>
      <p:bldP spid="104" grpId="0" animBg="1"/>
      <p:bldP spid="123" grpId="0" animBg="1"/>
      <p:bldP spid="147" grpId="0"/>
      <p:bldP spid="148" grpId="0"/>
      <p:bldP spid="149" grpId="0"/>
      <p:bldP spid="155" grpId="0"/>
      <p:bldP spid="156" grpId="0"/>
      <p:bldP spid="15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19632</TotalTime>
  <Words>898</Words>
  <Application>Microsoft Macintosh PowerPoint</Application>
  <PresentationFormat>Widescreen</PresentationFormat>
  <Paragraphs>287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Facebook’s Tectonic Filesystem: Efficiency from Exascale  </vt:lpstr>
      <vt:lpstr>Exabyte-Scale Storage Use Cases at FB</vt:lpstr>
      <vt:lpstr>Storage Infrastructure Before Tectonic</vt:lpstr>
      <vt:lpstr>Tectonic Overview</vt:lpstr>
      <vt:lpstr>Scalability: Support Exabyte Scale Clusters</vt:lpstr>
      <vt:lpstr>Scalability: Support Exabyte Scale Clusters</vt:lpstr>
      <vt:lpstr>Scalability: Support Exabyte Scale Clusters</vt:lpstr>
      <vt:lpstr>Performance: Match Specialized Systems </vt:lpstr>
      <vt:lpstr>Tenant-specific Optimizations: Appends</vt:lpstr>
      <vt:lpstr>Results</vt:lpstr>
      <vt:lpstr>Efficiency From Storage Consolidation</vt:lpstr>
      <vt:lpstr>Efficiency From Storage Consolidation</vt:lpstr>
      <vt:lpstr>Tectonic Provides Datacenter-Scale Storage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Facebook’s Tectonic Filesystem: Efficiency from Exascale  </dc:title>
  <dc:creator>Satadru Pan</dc:creator>
  <cp:lastModifiedBy>Satadru Pan</cp:lastModifiedBy>
  <cp:revision>1138</cp:revision>
  <dcterms:created xsi:type="dcterms:W3CDTF">2021-01-21T20:04:39Z</dcterms:created>
  <dcterms:modified xsi:type="dcterms:W3CDTF">2021-02-13T01:02:43Z</dcterms:modified>
</cp:coreProperties>
</file>