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3" r:id="rId3"/>
    <p:sldId id="358" r:id="rId4"/>
    <p:sldId id="370" r:id="rId5"/>
    <p:sldId id="355" r:id="rId6"/>
    <p:sldId id="373" r:id="rId7"/>
    <p:sldId id="374" r:id="rId8"/>
    <p:sldId id="384" r:id="rId9"/>
    <p:sldId id="375" r:id="rId10"/>
    <p:sldId id="361" r:id="rId11"/>
    <p:sldId id="383" r:id="rId12"/>
    <p:sldId id="389" r:id="rId13"/>
    <p:sldId id="397" r:id="rId14"/>
    <p:sldId id="354" r:id="rId15"/>
    <p:sldId id="261" r:id="rId16"/>
    <p:sldId id="262" r:id="rId17"/>
    <p:sldId id="386" r:id="rId18"/>
    <p:sldId id="393" r:id="rId19"/>
    <p:sldId id="380" r:id="rId20"/>
    <p:sldId id="304" r:id="rId21"/>
    <p:sldId id="306" r:id="rId22"/>
    <p:sldId id="307" r:id="rId23"/>
    <p:sldId id="308" r:id="rId24"/>
    <p:sldId id="396" r:id="rId25"/>
    <p:sldId id="398" r:id="rId26"/>
    <p:sldId id="359" r:id="rId27"/>
    <p:sldId id="281" r:id="rId28"/>
  </p:sldIdLst>
  <p:sldSz cx="9144000" cy="6858000" type="screen4x3"/>
  <p:notesSz cx="9296400" cy="7010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lk" id="{B7614C2E-89B2-4B36-AE82-83B242B01146}">
          <p14:sldIdLst>
            <p14:sldId id="256"/>
            <p14:sldId id="303"/>
            <p14:sldId id="358"/>
            <p14:sldId id="370"/>
            <p14:sldId id="355"/>
            <p14:sldId id="373"/>
            <p14:sldId id="374"/>
            <p14:sldId id="384"/>
            <p14:sldId id="375"/>
            <p14:sldId id="361"/>
            <p14:sldId id="383"/>
            <p14:sldId id="389"/>
            <p14:sldId id="397"/>
            <p14:sldId id="354"/>
            <p14:sldId id="261"/>
            <p14:sldId id="262"/>
            <p14:sldId id="386"/>
            <p14:sldId id="393"/>
            <p14:sldId id="380"/>
            <p14:sldId id="304"/>
            <p14:sldId id="306"/>
            <p14:sldId id="307"/>
            <p14:sldId id="308"/>
            <p14:sldId id="396"/>
            <p14:sldId id="398"/>
            <p14:sldId id="359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ai Mu" initials="S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9C2"/>
    <a:srgbClr val="0A0A14"/>
    <a:srgbClr val="FF505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2" autoAdjust="0"/>
    <p:restoredTop sz="68545" autoAdjust="0"/>
  </p:normalViewPr>
  <p:slideViewPr>
    <p:cSldViewPr snapToGrid="0">
      <p:cViewPr varScale="1">
        <p:scale>
          <a:sx n="74" d="100"/>
          <a:sy n="74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-256" y="-112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31409110671"/>
          <c:y val="0.0242792109256449"/>
          <c:w val="0.736810273354327"/>
          <c:h val="0.8403792431864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Two-Phase Locking (2PL)</c:v>
                </c:pt>
              </c:strCache>
            </c:strRef>
          </c:tx>
          <c:spPr>
            <a:ln w="63500" cap="sq"/>
          </c:spPr>
          <c:marker>
            <c:spPr>
              <a:noFill/>
              <a:ln>
                <a:noFill/>
              </a:ln>
            </c:spPr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30.0</c:v>
                </c:pt>
                <c:pt idx="12">
                  <c:v>40.0</c:v>
                </c:pt>
                <c:pt idx="13">
                  <c:v>50.0</c:v>
                </c:pt>
                <c:pt idx="14">
                  <c:v>60.0</c:v>
                </c:pt>
                <c:pt idx="15">
                  <c:v>70.0</c:v>
                </c:pt>
                <c:pt idx="16">
                  <c:v>80.0</c:v>
                </c:pt>
                <c:pt idx="17">
                  <c:v>90.0</c:v>
                </c:pt>
                <c:pt idx="18">
                  <c:v>100.0</c:v>
                </c:pt>
              </c:numCache>
            </c:numRef>
          </c:xVal>
          <c:yVal>
            <c:numRef>
              <c:f>Sheet1!$B$2:$B$20</c:f>
              <c:numCache>
                <c:formatCode>General</c:formatCode>
                <c:ptCount val="19"/>
                <c:pt idx="0">
                  <c:v>4760.0</c:v>
                </c:pt>
                <c:pt idx="1">
                  <c:v>4671.0</c:v>
                </c:pt>
                <c:pt idx="2">
                  <c:v>4560.0</c:v>
                </c:pt>
                <c:pt idx="3">
                  <c:v>4469.0</c:v>
                </c:pt>
                <c:pt idx="4">
                  <c:v>4423.0</c:v>
                </c:pt>
                <c:pt idx="5">
                  <c:v>4424.0</c:v>
                </c:pt>
                <c:pt idx="6">
                  <c:v>4311.0</c:v>
                </c:pt>
                <c:pt idx="7">
                  <c:v>4253.0</c:v>
                </c:pt>
                <c:pt idx="8">
                  <c:v>4195.0</c:v>
                </c:pt>
                <c:pt idx="9">
                  <c:v>4181.0</c:v>
                </c:pt>
                <c:pt idx="10">
                  <c:v>4119.0</c:v>
                </c:pt>
                <c:pt idx="11">
                  <c:v>3499.0</c:v>
                </c:pt>
                <c:pt idx="12">
                  <c:v>2950.0</c:v>
                </c:pt>
                <c:pt idx="13">
                  <c:v>2451.0</c:v>
                </c:pt>
                <c:pt idx="14">
                  <c:v>1950.0</c:v>
                </c:pt>
                <c:pt idx="15">
                  <c:v>1715.0</c:v>
                </c:pt>
                <c:pt idx="16">
                  <c:v>1460.0</c:v>
                </c:pt>
                <c:pt idx="17">
                  <c:v>1141.0</c:v>
                </c:pt>
                <c:pt idx="18">
                  <c:v>1120.0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Optimistic Concurrency Control (OCC)</c:v>
                </c:pt>
              </c:strCache>
            </c:strRef>
          </c:tx>
          <c:spPr>
            <a:ln w="63500"/>
          </c:spPr>
          <c:marker>
            <c:symbol val="diamond"/>
            <c:size val="9"/>
            <c:spPr>
              <a:noFill/>
              <a:ln>
                <a:noFill/>
              </a:ln>
            </c:spPr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30.0</c:v>
                </c:pt>
                <c:pt idx="12">
                  <c:v>40.0</c:v>
                </c:pt>
                <c:pt idx="13">
                  <c:v>50.0</c:v>
                </c:pt>
                <c:pt idx="14">
                  <c:v>60.0</c:v>
                </c:pt>
                <c:pt idx="15">
                  <c:v>70.0</c:v>
                </c:pt>
                <c:pt idx="16">
                  <c:v>80.0</c:v>
                </c:pt>
                <c:pt idx="17">
                  <c:v>90.0</c:v>
                </c:pt>
                <c:pt idx="18">
                  <c:v>100.0</c:v>
                </c:pt>
              </c:numCache>
            </c:numRef>
          </c:xVal>
          <c:yVal>
            <c:numRef>
              <c:f>Sheet1!$C$2:$C$20</c:f>
              <c:numCache>
                <c:formatCode>General</c:formatCode>
                <c:ptCount val="19"/>
                <c:pt idx="0">
                  <c:v>5771.0</c:v>
                </c:pt>
                <c:pt idx="1">
                  <c:v>5290.0</c:v>
                </c:pt>
                <c:pt idx="2">
                  <c:v>4925.0</c:v>
                </c:pt>
                <c:pt idx="3">
                  <c:v>4663.0</c:v>
                </c:pt>
                <c:pt idx="4">
                  <c:v>4376.0</c:v>
                </c:pt>
                <c:pt idx="5">
                  <c:v>4147.0</c:v>
                </c:pt>
                <c:pt idx="6">
                  <c:v>3999.0</c:v>
                </c:pt>
                <c:pt idx="7">
                  <c:v>3829.0</c:v>
                </c:pt>
                <c:pt idx="8">
                  <c:v>3628.0</c:v>
                </c:pt>
                <c:pt idx="9">
                  <c:v>3556.0</c:v>
                </c:pt>
                <c:pt idx="10">
                  <c:v>3409.0</c:v>
                </c:pt>
                <c:pt idx="11">
                  <c:v>2364.0</c:v>
                </c:pt>
                <c:pt idx="12">
                  <c:v>1774.0</c:v>
                </c:pt>
                <c:pt idx="13">
                  <c:v>1412.0</c:v>
                </c:pt>
                <c:pt idx="14">
                  <c:v>1122.0</c:v>
                </c:pt>
                <c:pt idx="15">
                  <c:v>949.0</c:v>
                </c:pt>
                <c:pt idx="16">
                  <c:v>778.0</c:v>
                </c:pt>
                <c:pt idx="17">
                  <c:v>686.0</c:v>
                </c:pt>
                <c:pt idx="18">
                  <c:v>577.0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882360"/>
        <c:axId val="2138993256"/>
      </c:scatterChart>
      <c:valAx>
        <c:axId val="2138882360"/>
        <c:scaling>
          <c:orientation val="minMax"/>
          <c:max val="100.0"/>
          <c:min val="10.0"/>
        </c:scaling>
        <c:delete val="0"/>
        <c:axPos val="b"/>
        <c:title>
          <c:tx>
            <c:rich>
              <a:bodyPr/>
              <a:lstStyle/>
              <a:p>
                <a:pPr>
                  <a:defRPr sz="2800" b="0"/>
                </a:pPr>
                <a:r>
                  <a:rPr lang="en-US" sz="2800" b="0" dirty="0" smtClean="0"/>
                  <a:t># of </a:t>
                </a:r>
                <a:r>
                  <a:rPr lang="en-US" sz="2800" b="0" baseline="0" dirty="0" smtClean="0"/>
                  <a:t>concurrent transactions</a:t>
                </a:r>
                <a:endParaRPr lang="zh-CN" sz="28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2138993256"/>
        <c:crosses val="autoZero"/>
        <c:crossBetween val="midCat"/>
      </c:valAx>
      <c:valAx>
        <c:axId val="21389932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2800" b="0"/>
                </a:pPr>
                <a:r>
                  <a:rPr lang="en-US" altLang="zh-CN" sz="2800" b="0" dirty="0" smtClean="0"/>
                  <a:t>Throughput </a:t>
                </a:r>
              </a:p>
              <a:p>
                <a:pPr>
                  <a:defRPr sz="2800" b="0"/>
                </a:pPr>
                <a:r>
                  <a:rPr lang="en-US" altLang="zh-CN" sz="2800" b="0" baseline="0" dirty="0" smtClean="0"/>
                  <a:t>transaction/s</a:t>
                </a:r>
                <a:endParaRPr lang="zh-CN" sz="2800" b="0" dirty="0"/>
              </a:p>
            </c:rich>
          </c:tx>
          <c:layout>
            <c:manualLayout>
              <c:xMode val="edge"/>
              <c:yMode val="edge"/>
              <c:x val="0.0629345442249167"/>
              <c:y val="0.219787556904401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138882360"/>
        <c:crosses val="autoZero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2326306446523"/>
          <c:y val="0.0441561420907364"/>
          <c:w val="0.749399107898437"/>
          <c:h val="0.233657197553026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81084697789"/>
          <c:y val="0.0567025197652407"/>
          <c:w val="0.619043274566008"/>
          <c:h val="0.749585837948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Rococo</c:v>
                </c:pt>
              </c:strCache>
            </c:strRef>
          </c:tx>
          <c:spPr>
            <a:ln w="6350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diamond"/>
            <c:size val="9"/>
            <c:spPr>
              <a:noFill/>
              <a:ln w="6350" cap="flat" cmpd="sng" algn="ctr">
                <a:noFill/>
                <a:prstDash val="solid"/>
                <a:round/>
              </a:ln>
              <a:effectLst/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30.0</c:v>
                </c:pt>
                <c:pt idx="21">
                  <c:v>40.0</c:v>
                </c:pt>
                <c:pt idx="22">
                  <c:v>50.0</c:v>
                </c:pt>
                <c:pt idx="23">
                  <c:v>60.0</c:v>
                </c:pt>
                <c:pt idx="24">
                  <c:v>70.0</c:v>
                </c:pt>
                <c:pt idx="25">
                  <c:v>80.0</c:v>
                </c:pt>
                <c:pt idx="26">
                  <c:v>90.0</c:v>
                </c:pt>
                <c:pt idx="27">
                  <c:v>100.0</c:v>
                </c:pt>
              </c:numCache>
            </c:numRef>
          </c:xVal>
          <c:yVal>
            <c:numRef>
              <c:f>Sheet1!$B$2:$B$29</c:f>
              <c:numCache>
                <c:formatCode>General</c:formatCode>
                <c:ptCount val="28"/>
                <c:pt idx="0">
                  <c:v>1937.0</c:v>
                </c:pt>
                <c:pt idx="1">
                  <c:v>3476.0</c:v>
                </c:pt>
                <c:pt idx="2">
                  <c:v>4602.0</c:v>
                </c:pt>
                <c:pt idx="3">
                  <c:v>5481.0</c:v>
                </c:pt>
                <c:pt idx="4">
                  <c:v>5722.0</c:v>
                </c:pt>
                <c:pt idx="5">
                  <c:v>5950.0</c:v>
                </c:pt>
                <c:pt idx="6">
                  <c:v>6075.0</c:v>
                </c:pt>
                <c:pt idx="7">
                  <c:v>6140.0</c:v>
                </c:pt>
                <c:pt idx="8">
                  <c:v>6197.0</c:v>
                </c:pt>
                <c:pt idx="9">
                  <c:v>6164.0</c:v>
                </c:pt>
                <c:pt idx="10">
                  <c:v>6123.0</c:v>
                </c:pt>
                <c:pt idx="11">
                  <c:v>6029.0</c:v>
                </c:pt>
                <c:pt idx="12">
                  <c:v>5958.0</c:v>
                </c:pt>
                <c:pt idx="13">
                  <c:v>5934.0</c:v>
                </c:pt>
                <c:pt idx="14">
                  <c:v>5873.0</c:v>
                </c:pt>
                <c:pt idx="15">
                  <c:v>5817.0</c:v>
                </c:pt>
                <c:pt idx="16">
                  <c:v>5798.0</c:v>
                </c:pt>
                <c:pt idx="17">
                  <c:v>5830.0</c:v>
                </c:pt>
                <c:pt idx="18">
                  <c:v>5799.0</c:v>
                </c:pt>
                <c:pt idx="19">
                  <c:v>5596.0</c:v>
                </c:pt>
                <c:pt idx="20">
                  <c:v>5205.0</c:v>
                </c:pt>
                <c:pt idx="21">
                  <c:v>4718.0</c:v>
                </c:pt>
                <c:pt idx="22">
                  <c:v>4205.0</c:v>
                </c:pt>
                <c:pt idx="23">
                  <c:v>3775.0</c:v>
                </c:pt>
                <c:pt idx="24">
                  <c:v>3453.0</c:v>
                </c:pt>
                <c:pt idx="25">
                  <c:v>3112.0</c:v>
                </c:pt>
                <c:pt idx="26">
                  <c:v>2829.0</c:v>
                </c:pt>
                <c:pt idx="27">
                  <c:v>2584.0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2PL</c:v>
                </c:pt>
              </c:strCache>
            </c:strRef>
          </c:tx>
          <c:spPr>
            <a:ln w="635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square"/>
            <c:size val="9"/>
            <c:spPr>
              <a:noFill/>
              <a:ln w="6350" cap="flat" cmpd="sng" algn="ctr">
                <a:noFill/>
                <a:prstDash val="solid"/>
                <a:round/>
              </a:ln>
              <a:effectLst/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30.0</c:v>
                </c:pt>
                <c:pt idx="21">
                  <c:v>40.0</c:v>
                </c:pt>
                <c:pt idx="22">
                  <c:v>50.0</c:v>
                </c:pt>
                <c:pt idx="23">
                  <c:v>60.0</c:v>
                </c:pt>
                <c:pt idx="24">
                  <c:v>70.0</c:v>
                </c:pt>
                <c:pt idx="25">
                  <c:v>80.0</c:v>
                </c:pt>
                <c:pt idx="26">
                  <c:v>90.0</c:v>
                </c:pt>
                <c:pt idx="27">
                  <c:v>100.0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1693.0</c:v>
                </c:pt>
                <c:pt idx="1">
                  <c:v>2941.0</c:v>
                </c:pt>
                <c:pt idx="2">
                  <c:v>3813.0</c:v>
                </c:pt>
                <c:pt idx="3">
                  <c:v>4308.0</c:v>
                </c:pt>
                <c:pt idx="4">
                  <c:v>4574.0</c:v>
                </c:pt>
                <c:pt idx="5">
                  <c:v>4730.0</c:v>
                </c:pt>
                <c:pt idx="6">
                  <c:v>4766.0</c:v>
                </c:pt>
                <c:pt idx="7">
                  <c:v>4776.0</c:v>
                </c:pt>
                <c:pt idx="8">
                  <c:v>4781.0</c:v>
                </c:pt>
                <c:pt idx="9">
                  <c:v>4760.0</c:v>
                </c:pt>
                <c:pt idx="10">
                  <c:v>4671.0</c:v>
                </c:pt>
                <c:pt idx="11">
                  <c:v>4560.0</c:v>
                </c:pt>
                <c:pt idx="12">
                  <c:v>4469.0</c:v>
                </c:pt>
                <c:pt idx="13">
                  <c:v>4423.0</c:v>
                </c:pt>
                <c:pt idx="14">
                  <c:v>4424.0</c:v>
                </c:pt>
                <c:pt idx="15">
                  <c:v>4311.0</c:v>
                </c:pt>
                <c:pt idx="16">
                  <c:v>4253.0</c:v>
                </c:pt>
                <c:pt idx="17">
                  <c:v>4195.0</c:v>
                </c:pt>
                <c:pt idx="18">
                  <c:v>4181.0</c:v>
                </c:pt>
                <c:pt idx="19">
                  <c:v>4119.0</c:v>
                </c:pt>
                <c:pt idx="20">
                  <c:v>3499.0</c:v>
                </c:pt>
                <c:pt idx="21">
                  <c:v>2950.0</c:v>
                </c:pt>
                <c:pt idx="22">
                  <c:v>2451.0</c:v>
                </c:pt>
                <c:pt idx="23">
                  <c:v>1950.0</c:v>
                </c:pt>
                <c:pt idx="24">
                  <c:v>1715.0</c:v>
                </c:pt>
                <c:pt idx="25">
                  <c:v>1460.0</c:v>
                </c:pt>
                <c:pt idx="26">
                  <c:v>1141.0</c:v>
                </c:pt>
                <c:pt idx="27">
                  <c:v>1120.0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OCC</c:v>
                </c:pt>
              </c:strCache>
            </c:strRef>
          </c:tx>
          <c:spPr>
            <a:ln w="6350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pPr>
              <a:noFill/>
              <a:ln w="6350" cap="flat" cmpd="sng" algn="ctr">
                <a:noFill/>
                <a:prstDash val="solid"/>
                <a:round/>
              </a:ln>
              <a:effectLst/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30.0</c:v>
                </c:pt>
                <c:pt idx="21">
                  <c:v>40.0</c:v>
                </c:pt>
                <c:pt idx="22">
                  <c:v>50.0</c:v>
                </c:pt>
                <c:pt idx="23">
                  <c:v>60.0</c:v>
                </c:pt>
                <c:pt idx="24">
                  <c:v>70.0</c:v>
                </c:pt>
                <c:pt idx="25">
                  <c:v>80.0</c:v>
                </c:pt>
                <c:pt idx="26">
                  <c:v>90.0</c:v>
                </c:pt>
                <c:pt idx="27">
                  <c:v>100.0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1745.0</c:v>
                </c:pt>
                <c:pt idx="1">
                  <c:v>3221.0</c:v>
                </c:pt>
                <c:pt idx="2">
                  <c:v>4330.0</c:v>
                </c:pt>
                <c:pt idx="3">
                  <c:v>5105.0</c:v>
                </c:pt>
                <c:pt idx="4">
                  <c:v>5569.0</c:v>
                </c:pt>
                <c:pt idx="5">
                  <c:v>5774.0</c:v>
                </c:pt>
                <c:pt idx="6">
                  <c:v>5916.0</c:v>
                </c:pt>
                <c:pt idx="7">
                  <c:v>5908.0</c:v>
                </c:pt>
                <c:pt idx="8">
                  <c:v>5883.0</c:v>
                </c:pt>
                <c:pt idx="9">
                  <c:v>5771.0</c:v>
                </c:pt>
                <c:pt idx="10">
                  <c:v>5290.0</c:v>
                </c:pt>
                <c:pt idx="11">
                  <c:v>4925.0</c:v>
                </c:pt>
                <c:pt idx="12">
                  <c:v>4663.0</c:v>
                </c:pt>
                <c:pt idx="13">
                  <c:v>4376.0</c:v>
                </c:pt>
                <c:pt idx="14">
                  <c:v>4147.0</c:v>
                </c:pt>
                <c:pt idx="15">
                  <c:v>3999.0</c:v>
                </c:pt>
                <c:pt idx="16">
                  <c:v>3829.0</c:v>
                </c:pt>
                <c:pt idx="17">
                  <c:v>3628.0</c:v>
                </c:pt>
                <c:pt idx="18">
                  <c:v>3556.0</c:v>
                </c:pt>
                <c:pt idx="19">
                  <c:v>3409.0</c:v>
                </c:pt>
                <c:pt idx="20">
                  <c:v>2364.0</c:v>
                </c:pt>
                <c:pt idx="21">
                  <c:v>1774.0</c:v>
                </c:pt>
                <c:pt idx="22">
                  <c:v>1412.0</c:v>
                </c:pt>
                <c:pt idx="23">
                  <c:v>1122.0</c:v>
                </c:pt>
                <c:pt idx="24">
                  <c:v>949.0</c:v>
                </c:pt>
                <c:pt idx="25">
                  <c:v>778.0</c:v>
                </c:pt>
                <c:pt idx="26">
                  <c:v>686.0</c:v>
                </c:pt>
                <c:pt idx="27">
                  <c:v>577.0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490296"/>
        <c:axId val="2137315608"/>
      </c:scatterChart>
      <c:valAx>
        <c:axId val="2137490296"/>
        <c:scaling>
          <c:orientation val="minMax"/>
          <c:max val="10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Concurrent reqs/server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315608"/>
        <c:crosses val="autoZero"/>
        <c:crossBetween val="midCat"/>
      </c:valAx>
      <c:valAx>
        <c:axId val="21373156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Throughput-(new-order/s)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490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41602927123"/>
          <c:y val="0.00621739795897262"/>
          <c:w val="0.18858397072877"/>
          <c:h val="0.415511045108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Rococo</c:v>
                </c:pt>
              </c:strCache>
            </c:strRef>
          </c:tx>
          <c:spPr>
            <a:ln w="63500"/>
          </c:spPr>
          <c:marker>
            <c:spPr>
              <a:noFill/>
              <a:ln>
                <a:noFill/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30.0</c:v>
                </c:pt>
                <c:pt idx="21">
                  <c:v>40.0</c:v>
                </c:pt>
                <c:pt idx="22">
                  <c:v>50.0</c:v>
                </c:pt>
                <c:pt idx="23">
                  <c:v>60.0</c:v>
                </c:pt>
                <c:pt idx="24">
                  <c:v>70.0</c:v>
                </c:pt>
                <c:pt idx="25">
                  <c:v>80.0</c:v>
                </c:pt>
                <c:pt idx="26">
                  <c:v>90.0</c:v>
                </c:pt>
                <c:pt idx="27">
                  <c:v>100.0</c:v>
                </c:pt>
              </c:numCache>
            </c:numRef>
          </c:xVal>
          <c:yVal>
            <c:numRef>
              <c:f>Sheet1!$B$2:$B$29</c:f>
              <c:numCache>
                <c:formatCode>General</c:formatCode>
                <c:ptCount val="28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2PL</c:v>
                </c:pt>
              </c:strCache>
            </c:strRef>
          </c:tx>
          <c:spPr>
            <a:ln w="63500"/>
          </c:spPr>
          <c:marker>
            <c:symbol val="square"/>
            <c:size val="9"/>
            <c:spPr>
              <a:noFill/>
              <a:ln>
                <a:noFill/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30.0</c:v>
                </c:pt>
                <c:pt idx="21">
                  <c:v>40.0</c:v>
                </c:pt>
                <c:pt idx="22">
                  <c:v>50.0</c:v>
                </c:pt>
                <c:pt idx="23">
                  <c:v>60.0</c:v>
                </c:pt>
                <c:pt idx="24">
                  <c:v>70.0</c:v>
                </c:pt>
                <c:pt idx="25">
                  <c:v>80.0</c:v>
                </c:pt>
                <c:pt idx="26">
                  <c:v>90.0</c:v>
                </c:pt>
                <c:pt idx="27">
                  <c:v>100.0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0.998286337435737</c:v>
                </c:pt>
                <c:pt idx="1">
                  <c:v>0.996258992805755</c:v>
                </c:pt>
                <c:pt idx="2">
                  <c:v>0.993915805484722</c:v>
                </c:pt>
                <c:pt idx="3">
                  <c:v>0.992384115440776</c:v>
                </c:pt>
                <c:pt idx="4">
                  <c:v>0.990952502846651</c:v>
                </c:pt>
                <c:pt idx="5">
                  <c:v>0.988911936321629</c:v>
                </c:pt>
                <c:pt idx="6">
                  <c:v>0.987388601150707</c:v>
                </c:pt>
                <c:pt idx="7">
                  <c:v>0.985740734725695</c:v>
                </c:pt>
                <c:pt idx="8">
                  <c:v>0.983904987506895</c:v>
                </c:pt>
                <c:pt idx="9">
                  <c:v>0.982362088276552</c:v>
                </c:pt>
                <c:pt idx="10">
                  <c:v>0.971593936610013</c:v>
                </c:pt>
                <c:pt idx="11">
                  <c:v>0.960191216348438</c:v>
                </c:pt>
                <c:pt idx="12">
                  <c:v>0.950470118920754</c:v>
                </c:pt>
                <c:pt idx="13">
                  <c:v>0.942006033182503</c:v>
                </c:pt>
                <c:pt idx="14">
                  <c:v>0.932658862250813</c:v>
                </c:pt>
                <c:pt idx="15">
                  <c:v>0.923318113786635</c:v>
                </c:pt>
                <c:pt idx="16">
                  <c:v>0.914612181106039</c:v>
                </c:pt>
                <c:pt idx="17">
                  <c:v>0.905435063877095</c:v>
                </c:pt>
                <c:pt idx="18">
                  <c:v>0.89747378455672</c:v>
                </c:pt>
                <c:pt idx="19">
                  <c:v>0.889977825522479</c:v>
                </c:pt>
                <c:pt idx="20">
                  <c:v>0.746869501050122</c:v>
                </c:pt>
                <c:pt idx="21">
                  <c:v>0.595166065564945</c:v>
                </c:pt>
                <c:pt idx="22">
                  <c:v>0.456124432922877</c:v>
                </c:pt>
                <c:pt idx="23">
                  <c:v>0.330470568825502</c:v>
                </c:pt>
                <c:pt idx="24">
                  <c:v>0.271757167292129</c:v>
                </c:pt>
                <c:pt idx="25">
                  <c:v>0.215443655688126</c:v>
                </c:pt>
                <c:pt idx="26">
                  <c:v>0.158032474870635</c:v>
                </c:pt>
                <c:pt idx="27">
                  <c:v>0.150413833245787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OCC</c:v>
                </c:pt>
              </c:strCache>
            </c:strRef>
          </c:tx>
          <c:spPr>
            <a:ln w="63500"/>
          </c:spPr>
          <c:marker>
            <c:symbol val="diamond"/>
            <c:size val="9"/>
            <c:spPr>
              <a:noFill/>
              <a:ln>
                <a:noFill/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30.0</c:v>
                </c:pt>
                <c:pt idx="21">
                  <c:v>40.0</c:v>
                </c:pt>
                <c:pt idx="22">
                  <c:v>50.0</c:v>
                </c:pt>
                <c:pt idx="23">
                  <c:v>60.0</c:v>
                </c:pt>
                <c:pt idx="24">
                  <c:v>70.0</c:v>
                </c:pt>
                <c:pt idx="25">
                  <c:v>80.0</c:v>
                </c:pt>
                <c:pt idx="26">
                  <c:v>90.0</c:v>
                </c:pt>
                <c:pt idx="27">
                  <c:v>100.0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0.996601858224363</c:v>
                </c:pt>
                <c:pt idx="1">
                  <c:v>0.994100737067262</c:v>
                </c:pt>
                <c:pt idx="2">
                  <c:v>0.989853034178756</c:v>
                </c:pt>
                <c:pt idx="3">
                  <c:v>0.986523157605878</c:v>
                </c:pt>
                <c:pt idx="4">
                  <c:v>0.982723085470545</c:v>
                </c:pt>
                <c:pt idx="5">
                  <c:v>0.979258847226787</c:v>
                </c:pt>
                <c:pt idx="6">
                  <c:v>0.973974889235263</c:v>
                </c:pt>
                <c:pt idx="7">
                  <c:v>0.970108859811277</c:v>
                </c:pt>
                <c:pt idx="8">
                  <c:v>0.965678918599675</c:v>
                </c:pt>
                <c:pt idx="9">
                  <c:v>0.961795038558022</c:v>
                </c:pt>
                <c:pt idx="10">
                  <c:v>0.901534507967921</c:v>
                </c:pt>
                <c:pt idx="11">
                  <c:v>0.850559132497458</c:v>
                </c:pt>
                <c:pt idx="12">
                  <c:v>0.808343318216977</c:v>
                </c:pt>
                <c:pt idx="13">
                  <c:v>0.770467824882713</c:v>
                </c:pt>
                <c:pt idx="14">
                  <c:v>0.738428791044187</c:v>
                </c:pt>
                <c:pt idx="15">
                  <c:v>0.713994656772976</c:v>
                </c:pt>
                <c:pt idx="16">
                  <c:v>0.692644666698877</c:v>
                </c:pt>
                <c:pt idx="17">
                  <c:v>0.668895464162919</c:v>
                </c:pt>
                <c:pt idx="18">
                  <c:v>0.655298195920854</c:v>
                </c:pt>
                <c:pt idx="19">
                  <c:v>0.633220687517482</c:v>
                </c:pt>
                <c:pt idx="20">
                  <c:v>0.464028332578346</c:v>
                </c:pt>
                <c:pt idx="21">
                  <c:v>0.363173533040259</c:v>
                </c:pt>
                <c:pt idx="22">
                  <c:v>0.294761267291387</c:v>
                </c:pt>
                <c:pt idx="23">
                  <c:v>0.237599210838303</c:v>
                </c:pt>
                <c:pt idx="24">
                  <c:v>0.199989261841057</c:v>
                </c:pt>
                <c:pt idx="25">
                  <c:v>0.166189267585206</c:v>
                </c:pt>
                <c:pt idx="26">
                  <c:v>0.145300444341132</c:v>
                </c:pt>
                <c:pt idx="27">
                  <c:v>0.121195609185906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831272"/>
        <c:axId val="2138322232"/>
      </c:scatterChart>
      <c:valAx>
        <c:axId val="2137831272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Concurrent reqs/server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8322232"/>
        <c:crosses val="autoZero"/>
        <c:crossBetween val="midCat"/>
      </c:valAx>
      <c:valAx>
        <c:axId val="2138322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dirty="0" smtClean="0"/>
                  <a:t>Commit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rate</a:t>
                </a:r>
                <a:endParaRPr lang="zh-CN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7831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9935587761675"/>
          <c:y val="0.223127690839002"/>
          <c:w val="0.185233494363929"/>
          <c:h val="0.31733434635507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Rococo</c:v>
                </c:pt>
              </c:strCache>
            </c:strRef>
          </c:tx>
          <c:spPr>
            <a:ln w="63500"/>
          </c:spPr>
          <c:marker>
            <c:spPr>
              <a:noFill/>
              <a:ln>
                <a:noFill/>
              </a:ln>
            </c:spPr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30.0</c:v>
                </c:pt>
                <c:pt idx="8">
                  <c:v>40.0</c:v>
                </c:pt>
                <c:pt idx="9">
                  <c:v>50.0</c:v>
                </c:pt>
                <c:pt idx="10">
                  <c:v>60.0</c:v>
                </c:pt>
                <c:pt idx="11">
                  <c:v>70.0</c:v>
                </c:pt>
                <c:pt idx="12">
                  <c:v>80.0</c:v>
                </c:pt>
                <c:pt idx="13">
                  <c:v>90.0</c:v>
                </c:pt>
                <c:pt idx="14">
                  <c:v>100.0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939.0</c:v>
                </c:pt>
                <c:pt idx="1">
                  <c:v>1826.0</c:v>
                </c:pt>
                <c:pt idx="2">
                  <c:v>2683.0</c:v>
                </c:pt>
                <c:pt idx="3">
                  <c:v>3498.0</c:v>
                </c:pt>
                <c:pt idx="4">
                  <c:v>4269.0</c:v>
                </c:pt>
                <c:pt idx="5">
                  <c:v>7519.0</c:v>
                </c:pt>
                <c:pt idx="6">
                  <c:v>13971.0</c:v>
                </c:pt>
                <c:pt idx="7">
                  <c:v>19797.0</c:v>
                </c:pt>
                <c:pt idx="8">
                  <c:v>25671.0</c:v>
                </c:pt>
                <c:pt idx="9">
                  <c:v>30763.0</c:v>
                </c:pt>
                <c:pt idx="10">
                  <c:v>36301.0</c:v>
                </c:pt>
                <c:pt idx="11">
                  <c:v>41978.0</c:v>
                </c:pt>
                <c:pt idx="12">
                  <c:v>47787.0</c:v>
                </c:pt>
                <c:pt idx="13">
                  <c:v>52002.0</c:v>
                </c:pt>
                <c:pt idx="14">
                  <c:v>55813.0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2PL</c:v>
                </c:pt>
              </c:strCache>
            </c:strRef>
          </c:tx>
          <c:spPr>
            <a:ln w="63500"/>
          </c:spPr>
          <c:marker>
            <c:symbol val="square"/>
            <c:size val="9"/>
            <c:spPr>
              <a:noFill/>
              <a:ln>
                <a:noFill/>
              </a:ln>
            </c:spPr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30.0</c:v>
                </c:pt>
                <c:pt idx="8">
                  <c:v>40.0</c:v>
                </c:pt>
                <c:pt idx="9">
                  <c:v>50.0</c:v>
                </c:pt>
                <c:pt idx="10">
                  <c:v>60.0</c:v>
                </c:pt>
                <c:pt idx="11">
                  <c:v>70.0</c:v>
                </c:pt>
                <c:pt idx="12">
                  <c:v>80.0</c:v>
                </c:pt>
                <c:pt idx="13">
                  <c:v>90.0</c:v>
                </c:pt>
                <c:pt idx="14">
                  <c:v>100.0</c:v>
                </c:pt>
              </c:numCache>
            </c:numRef>
          </c:xVal>
          <c:yVal>
            <c:numRef>
              <c:f>Sheet1!$C$2:$C$16</c:f>
              <c:numCache>
                <c:formatCode>General</c:formatCode>
                <c:ptCount val="15"/>
                <c:pt idx="0">
                  <c:v>697.0</c:v>
                </c:pt>
                <c:pt idx="1">
                  <c:v>1340.0</c:v>
                </c:pt>
                <c:pt idx="2">
                  <c:v>1982.0</c:v>
                </c:pt>
                <c:pt idx="3">
                  <c:v>2599.0</c:v>
                </c:pt>
                <c:pt idx="4">
                  <c:v>3139.0</c:v>
                </c:pt>
                <c:pt idx="5">
                  <c:v>5712.0</c:v>
                </c:pt>
                <c:pt idx="6">
                  <c:v>10039.0</c:v>
                </c:pt>
                <c:pt idx="7">
                  <c:v>13384.0</c:v>
                </c:pt>
                <c:pt idx="8">
                  <c:v>15697.0</c:v>
                </c:pt>
                <c:pt idx="9">
                  <c:v>17109.0</c:v>
                </c:pt>
                <c:pt idx="10">
                  <c:v>17521.0</c:v>
                </c:pt>
                <c:pt idx="11">
                  <c:v>17298.0</c:v>
                </c:pt>
                <c:pt idx="12">
                  <c:v>16722.0</c:v>
                </c:pt>
                <c:pt idx="13">
                  <c:v>16268.0</c:v>
                </c:pt>
                <c:pt idx="14">
                  <c:v>15747.0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OCC</c:v>
                </c:pt>
              </c:strCache>
            </c:strRef>
          </c:tx>
          <c:spPr>
            <a:ln w="63500"/>
          </c:spPr>
          <c:marker>
            <c:symbol val="diamond"/>
            <c:size val="9"/>
            <c:spPr>
              <a:noFill/>
              <a:ln>
                <a:noFill/>
              </a:ln>
            </c:spPr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30.0</c:v>
                </c:pt>
                <c:pt idx="8">
                  <c:v>40.0</c:v>
                </c:pt>
                <c:pt idx="9">
                  <c:v>50.0</c:v>
                </c:pt>
                <c:pt idx="10">
                  <c:v>60.0</c:v>
                </c:pt>
                <c:pt idx="11">
                  <c:v>70.0</c:v>
                </c:pt>
                <c:pt idx="12">
                  <c:v>80.0</c:v>
                </c:pt>
                <c:pt idx="13">
                  <c:v>90.0</c:v>
                </c:pt>
                <c:pt idx="14">
                  <c:v>100.0</c:v>
                </c:pt>
              </c:numCache>
            </c:numRef>
          </c:xVal>
          <c:yVal>
            <c:numRef>
              <c:f>Sheet1!$D$2:$D$16</c:f>
              <c:numCache>
                <c:formatCode>General</c:formatCode>
                <c:ptCount val="15"/>
                <c:pt idx="0">
                  <c:v>943.0</c:v>
                </c:pt>
                <c:pt idx="1">
                  <c:v>1805.0</c:v>
                </c:pt>
                <c:pt idx="2">
                  <c:v>2604.0</c:v>
                </c:pt>
                <c:pt idx="3">
                  <c:v>3325.0</c:v>
                </c:pt>
                <c:pt idx="4">
                  <c:v>3994.0</c:v>
                </c:pt>
                <c:pt idx="5">
                  <c:v>6715.0</c:v>
                </c:pt>
                <c:pt idx="6">
                  <c:v>9611.0</c:v>
                </c:pt>
                <c:pt idx="7">
                  <c:v>9384.0</c:v>
                </c:pt>
                <c:pt idx="8">
                  <c:v>7262.0</c:v>
                </c:pt>
                <c:pt idx="9">
                  <c:v>4707.0</c:v>
                </c:pt>
                <c:pt idx="10">
                  <c:v>3170.0</c:v>
                </c:pt>
                <c:pt idx="11">
                  <c:v>2174.0</c:v>
                </c:pt>
                <c:pt idx="12">
                  <c:v>1565.0</c:v>
                </c:pt>
                <c:pt idx="13">
                  <c:v>1083.0</c:v>
                </c:pt>
                <c:pt idx="14">
                  <c:v>897.0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039688"/>
        <c:axId val="2137168680"/>
      </c:scatterChart>
      <c:valAx>
        <c:axId val="2047039688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servers</a:t>
                </a:r>
                <a:endParaRPr lang="zh-CN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7168680"/>
        <c:crosses val="autoZero"/>
        <c:crossBetween val="midCat"/>
      </c:valAx>
      <c:valAx>
        <c:axId val="2137168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Throughput-(new-order/s)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47039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053140096618"/>
          <c:y val="0.123893845984844"/>
          <c:w val="0.202946859903382"/>
          <c:h val="0.364032626286443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1643B2-520A-43CB-9BA2-C6DD3B99F88D}" type="datetimeFigureOut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0B93FD-9505-4346-996A-5584117A9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533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0D02E8-DEF4-4CFC-8B61-F873CC904057}" type="datetimeFigureOut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581E65-B0D6-4553-ABC1-24DD2B1B5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2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7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449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49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085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142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909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6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0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018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822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63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931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636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097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94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26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610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45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223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65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28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98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35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0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38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1E65-B0D6-4553-ABC1-24DD2B1B58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2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9E02-6063-48F1-BF93-F597E7A1334F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85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2510-091A-4CFA-9A59-E7F60F6DF15E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1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DE7-48C3-4025-B6CA-1FCEBBBA5C6C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0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D053-3D8A-4D3A-BC48-2CE404BC22BF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15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D25B-1540-49D4-9FB1-D737E5FF35AA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4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33B-A921-4B6F-AD98-C7427BC8FA20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14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4B4D-4B0D-488C-A340-CD7159E1CA85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78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CBCF-1EB7-4624-B149-E6EC4BB1C462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37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6034-DEB6-4781-96A0-F7B8C00E2968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77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B685-FC6A-4ED8-A8B4-6E1B0FA4212C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86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E9FE-4684-410E-BCFF-1C1CC76EBBFF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9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BC8D-EF3C-4C49-93DE-4A266FC514F6}" type="datetime1">
              <a:rPr lang="zh-CN" altLang="en-US" smtClean="0"/>
              <a:t>10/8/14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3E52-DCF0-474E-A635-B98136856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37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.jpeg"/><Relationship Id="rId5" Type="http://schemas.openxmlformats.org/officeDocument/2006/relationships/image" Target="../media/image9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.jpeg"/><Relationship Id="rId5" Type="http://schemas.openxmlformats.org/officeDocument/2006/relationships/image" Target="../media/image9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7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0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1.png"/><Relationship Id="rId5" Type="http://schemas.microsoft.com/office/2007/relationships/hdphoto" Target="../media/hdphoto2.wdp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.jpeg"/><Relationship Id="rId5" Type="http://schemas.openxmlformats.org/officeDocument/2006/relationships/image" Target="../media/image9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2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chart" Target="../charts/chart2.xml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chart" Target="../charts/chart3.xml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chart" Target="../charts/chart4.xml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microsoft.com/office/2007/relationships/hdphoto" Target="../media/hdphoto3.wdp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chart" Target="../charts/chart1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jpeg"/><Relationship Id="rId5" Type="http://schemas.openxmlformats.org/officeDocument/2006/relationships/image" Target="../media/image9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gif"/><Relationship Id="rId8" Type="http://schemas.openxmlformats.org/officeDocument/2006/relationships/image" Target="../media/image12.gif"/><Relationship Id="rId9" Type="http://schemas.openxmlformats.org/officeDocument/2006/relationships/image" Target="../media/image1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.jpeg"/><Relationship Id="rId5" Type="http://schemas.openxmlformats.org/officeDocument/2006/relationships/image" Target="../media/image9.jpeg"/><Relationship Id="rId6" Type="http://schemas.openxmlformats.org/officeDocument/2006/relationships/image" Target="../media/image7.jpeg"/><Relationship Id="rId7" Type="http://schemas.openxmlformats.org/officeDocument/2006/relationships/image" Target="../media/image16.png"/><Relationship Id="rId8" Type="http://schemas.microsoft.com/office/2007/relationships/hdphoto" Target="../media/hdphoto1.wdp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5"/>
          <a:stretch/>
        </p:blipFill>
        <p:spPr>
          <a:xfrm>
            <a:off x="-13536" y="-95250"/>
            <a:ext cx="9315449" cy="7210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44379" y="1122363"/>
            <a:ext cx="8999621" cy="2387600"/>
          </a:xfrm>
        </p:spPr>
        <p:txBody>
          <a:bodyPr anchor="ctr">
            <a:normAutofit/>
          </a:bodyPr>
          <a:lstStyle/>
          <a:p>
            <a:r>
              <a:rPr lang="en-US" altLang="zh-CN" sz="4400" dirty="0" smtClean="0"/>
              <a:t>Rococo: Extract more concurrency from distributed transactions</a:t>
            </a:r>
            <a:endParaRPr lang="zh-CN" altLang="en-US" sz="4400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Shuai Mu</a:t>
            </a:r>
            <a:r>
              <a:rPr lang="en-US" altLang="zh-CN" sz="3200" dirty="0" smtClean="0"/>
              <a:t>, Yang Cui, Yang Zhang, </a:t>
            </a:r>
          </a:p>
          <a:p>
            <a:r>
              <a:rPr lang="en-US" altLang="zh-CN" sz="3200" dirty="0" smtClean="0"/>
              <a:t>Wyatt Lloyd, </a:t>
            </a:r>
            <a:r>
              <a:rPr lang="en-US" altLang="zh-CN" sz="3200" dirty="0" err="1" smtClean="0"/>
              <a:t>Jinyang</a:t>
            </a:r>
            <a:r>
              <a:rPr lang="en-US" altLang="zh-CN" sz="3200" dirty="0" smtClean="0"/>
              <a:t> Li</a:t>
            </a:r>
          </a:p>
          <a:p>
            <a:r>
              <a:rPr lang="en-US" altLang="zh-CN" dirty="0" smtClean="0"/>
              <a:t>Tsinghua University, New York University, </a:t>
            </a:r>
          </a:p>
          <a:p>
            <a:r>
              <a:rPr lang="en-US" altLang="zh-CN" dirty="0" smtClean="0"/>
              <a:t>University of Southern California, Facebook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9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6299743" y="1492138"/>
            <a:ext cx="2612571" cy="1649638"/>
          </a:xfrm>
          <a:prstGeom prst="wedgeRectCallout">
            <a:avLst>
              <a:gd name="adj1" fmla="val -86944"/>
              <a:gd name="adj2" fmla="val 8106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942733" cy="1325563"/>
          </a:xfrm>
        </p:spPr>
        <p:txBody>
          <a:bodyPr/>
          <a:lstStyle/>
          <a:p>
            <a:r>
              <a:rPr lang="en-US" altLang="zh-CN" dirty="0" smtClean="0"/>
              <a:t>Rococo Overview: Key techniques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Two-phase protocol</a:t>
            </a:r>
          </a:p>
          <a:p>
            <a:pPr lvl="1"/>
            <a:r>
              <a:rPr lang="en-US" altLang="zh-CN" b="1" dirty="0"/>
              <a:t>M</a:t>
            </a:r>
            <a:r>
              <a:rPr lang="en-US" altLang="zh-CN" b="1" dirty="0" smtClean="0"/>
              <a:t>ost</a:t>
            </a:r>
            <a:r>
              <a:rPr lang="en-US" altLang="zh-CN" dirty="0" smtClean="0"/>
              <a:t> pieces are executed at the second (commit) phase</a:t>
            </a:r>
          </a:p>
          <a:p>
            <a:pPr lvl="1"/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Decentralized dependency tracking </a:t>
            </a:r>
          </a:p>
          <a:p>
            <a:pPr lvl="1"/>
            <a:r>
              <a:rPr lang="en-US" altLang="zh-CN" dirty="0" smtClean="0"/>
              <a:t>Servers track pieces’ arrival order</a:t>
            </a:r>
          </a:p>
          <a:p>
            <a:pPr lvl="1"/>
            <a:r>
              <a:rPr lang="en-US" altLang="zh-CN" dirty="0" smtClean="0"/>
              <a:t>Identify non-</a:t>
            </a:r>
            <a:r>
              <a:rPr lang="en-US" altLang="zh-CN" dirty="0" err="1" smtClean="0"/>
              <a:t>serializable</a:t>
            </a:r>
            <a:r>
              <a:rPr lang="en-US" altLang="zh-CN" dirty="0" smtClean="0"/>
              <a:t> orders</a:t>
            </a:r>
          </a:p>
          <a:p>
            <a:pPr lvl="1"/>
            <a:r>
              <a:rPr lang="en-US" altLang="zh-CN" dirty="0" smtClean="0"/>
              <a:t>Deterministically reorder pieces</a:t>
            </a:r>
          </a:p>
          <a:p>
            <a:pPr lvl="1"/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Offline workload checking</a:t>
            </a:r>
          </a:p>
          <a:p>
            <a:pPr lvl="1"/>
            <a:r>
              <a:rPr lang="en-US" altLang="zh-CN" dirty="0" smtClean="0"/>
              <a:t>Identifies safe workloads (common)</a:t>
            </a:r>
          </a:p>
          <a:p>
            <a:pPr lvl="1"/>
            <a:r>
              <a:rPr lang="en-US" altLang="zh-CN" dirty="0" smtClean="0"/>
              <a:t>Identifies small parts that need traditional approaches (rare)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1" name="矩形标注 10"/>
          <p:cNvSpPr/>
          <p:nvPr/>
        </p:nvSpPr>
        <p:spPr>
          <a:xfrm>
            <a:off x="6299744" y="1469912"/>
            <a:ext cx="2612571" cy="1649638"/>
          </a:xfrm>
          <a:prstGeom prst="wedgeRectCallout">
            <a:avLst>
              <a:gd name="adj1" fmla="val -86694"/>
              <a:gd name="adj2" fmla="val 1771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/>
              <a:t>Enable piece reordering for serializability</a:t>
            </a:r>
            <a:endParaRPr lang="zh-CN" altLang="en-US" sz="2800" dirty="0"/>
          </a:p>
        </p:txBody>
      </p:sp>
      <p:sp>
        <p:nvSpPr>
          <p:cNvPr id="12" name="矩形标注 11"/>
          <p:cNvSpPr/>
          <p:nvPr/>
        </p:nvSpPr>
        <p:spPr>
          <a:xfrm>
            <a:off x="5342708" y="4114800"/>
            <a:ext cx="3404505" cy="972457"/>
          </a:xfrm>
          <a:prstGeom prst="wedgeRectCallout">
            <a:avLst>
              <a:gd name="adj1" fmla="val -40586"/>
              <a:gd name="adj2" fmla="val 9134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/>
              <a:t>A</a:t>
            </a:r>
            <a:r>
              <a:rPr lang="en-US" altLang="zh-CN" sz="2800" dirty="0" smtClean="0"/>
              <a:t>void aborts for common workloads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#1 Two-phase protocol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422296" y="1690689"/>
            <a:ext cx="2669180" cy="8987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Start Phase</a:t>
            </a:r>
            <a:endParaRPr lang="zh-CN" altLang="en-US" sz="3600" dirty="0"/>
          </a:p>
        </p:txBody>
      </p:sp>
      <p:sp>
        <p:nvSpPr>
          <p:cNvPr id="67" name="矩形 66"/>
          <p:cNvSpPr/>
          <p:nvPr/>
        </p:nvSpPr>
        <p:spPr>
          <a:xfrm>
            <a:off x="4572000" y="1690689"/>
            <a:ext cx="3198382" cy="895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Commit Phase</a:t>
            </a:r>
            <a:endParaRPr lang="zh-CN" altLang="en-US" sz="3600" dirty="0"/>
          </a:p>
        </p:txBody>
      </p:sp>
      <p:sp>
        <p:nvSpPr>
          <p:cNvPr id="46" name="燕尾形箭头 45"/>
          <p:cNvSpPr/>
          <p:nvPr/>
        </p:nvSpPr>
        <p:spPr>
          <a:xfrm>
            <a:off x="299085" y="1914526"/>
            <a:ext cx="9058275" cy="4709590"/>
          </a:xfrm>
          <a:prstGeom prst="notchedRightArrow">
            <a:avLst>
              <a:gd name="adj1" fmla="val 62539"/>
              <a:gd name="adj2" fmla="val 2795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419225" y="3147747"/>
            <a:ext cx="2672251" cy="20380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Send pieces to servers w/o executing them</a:t>
            </a:r>
            <a:endParaRPr lang="en-US" altLang="zh-CN" sz="2800" dirty="0"/>
          </a:p>
        </p:txBody>
      </p:sp>
      <p:sp>
        <p:nvSpPr>
          <p:cNvPr id="87" name="矩形 86"/>
          <p:cNvSpPr/>
          <p:nvPr/>
        </p:nvSpPr>
        <p:spPr>
          <a:xfrm>
            <a:off x="4693689" y="3147745"/>
            <a:ext cx="2989726" cy="203808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Establish a final order and execute pieces</a:t>
            </a:r>
            <a:endParaRPr lang="en-US" altLang="zh-CN" sz="2800" dirty="0"/>
          </a:p>
        </p:txBody>
      </p:sp>
      <p:sp>
        <p:nvSpPr>
          <p:cNvPr id="89" name="矩形标注 88"/>
          <p:cNvSpPr/>
          <p:nvPr/>
        </p:nvSpPr>
        <p:spPr>
          <a:xfrm>
            <a:off x="4693689" y="5596678"/>
            <a:ext cx="3468676" cy="1124797"/>
          </a:xfrm>
          <a:prstGeom prst="wedgeRectCallout">
            <a:avLst>
              <a:gd name="adj1" fmla="val 6467"/>
              <a:gd name="adj2" fmla="val -9606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Reorder for serializability</a:t>
            </a:r>
            <a:endParaRPr lang="en-US" altLang="zh-CN" sz="2800" dirty="0"/>
          </a:p>
        </p:txBody>
      </p:sp>
      <p:sp>
        <p:nvSpPr>
          <p:cNvPr id="11" name="矩形标注 10"/>
          <p:cNvSpPr/>
          <p:nvPr/>
        </p:nvSpPr>
        <p:spPr>
          <a:xfrm>
            <a:off x="1069042" y="5596678"/>
            <a:ext cx="3022434" cy="1124797"/>
          </a:xfrm>
          <a:prstGeom prst="wedgeRectCallout">
            <a:avLst>
              <a:gd name="adj1" fmla="val -5007"/>
              <a:gd name="adj2" fmla="val -9868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Set up a provisional order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11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4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7" grpId="0" animBg="1"/>
      <p:bldP spid="46" grpId="0" animBg="1"/>
      <p:bldP spid="59" grpId="0" animBg="1"/>
      <p:bldP spid="87" grpId="0" animBg="1"/>
      <p:bldP spid="8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ocument 21"/>
          <p:cNvSpPr/>
          <p:nvPr/>
        </p:nvSpPr>
        <p:spPr>
          <a:xfrm>
            <a:off x="5016128" y="1023098"/>
            <a:ext cx="999259" cy="255530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6" name="Document 21"/>
          <p:cNvSpPr/>
          <p:nvPr/>
        </p:nvSpPr>
        <p:spPr>
          <a:xfrm>
            <a:off x="3078454" y="1027745"/>
            <a:ext cx="999259" cy="255530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Document 21"/>
          <p:cNvSpPr/>
          <p:nvPr/>
        </p:nvSpPr>
        <p:spPr>
          <a:xfrm>
            <a:off x="1675628" y="4045838"/>
            <a:ext cx="2255054" cy="267563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057007" y="1178716"/>
            <a:ext cx="1769891" cy="1997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</a:rPr>
              <a:t>T2: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58612" y="1189452"/>
            <a:ext cx="1769891" cy="19970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T1:</a:t>
            </a:r>
            <a:endParaRPr lang="en-US" altLang="zh-CN" sz="2400" dirty="0">
              <a:solidFill>
                <a:srgbClr val="FFFF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486899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#2 Dependency </a:t>
            </a:r>
            <a:r>
              <a:rPr lang="en-US" altLang="zh-CN" sz="3600" dirty="0" smtClean="0"/>
              <a:t>Tracking: Start </a:t>
            </a:r>
            <a:r>
              <a:rPr lang="en-US" altLang="zh-CN" sz="3600" dirty="0"/>
              <a:t>Phase </a:t>
            </a:r>
            <a:endParaRPr lang="zh-CN" altLang="en-US" sz="3600" dirty="0"/>
          </a:p>
        </p:txBody>
      </p:sp>
      <p:sp>
        <p:nvSpPr>
          <p:cNvPr id="3" name="剪去单角的矩形 2"/>
          <p:cNvSpPr/>
          <p:nvPr/>
        </p:nvSpPr>
        <p:spPr>
          <a:xfrm>
            <a:off x="113084" y="4413038"/>
            <a:ext cx="1692000" cy="540000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if ... iphone--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sp>
        <p:nvSpPr>
          <p:cNvPr id="4" name="剪去单角的矩形 3"/>
          <p:cNvSpPr/>
          <p:nvPr/>
        </p:nvSpPr>
        <p:spPr>
          <a:xfrm>
            <a:off x="4647226" y="5248625"/>
            <a:ext cx="1692000" cy="540000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 smtClean="0">
              <a:solidFill>
                <a:srgbClr val="FFFF00"/>
              </a:solidFill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if ... case--</a:t>
            </a:r>
            <a:endParaRPr lang="en-US" altLang="zh-CN" sz="2000" dirty="0">
              <a:solidFill>
                <a:srgbClr val="FFFF00"/>
              </a:solidFill>
            </a:endParaRPr>
          </a:p>
          <a:p>
            <a:endParaRPr lang="en-US" altLang="zh-CN" sz="20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 descr="http://4.bp.blogspot.com/-0_CH7mTpHoQ/UibklncodFI/AAAAAAAAIvc/0w4WJLrtbuw/s640/Fran%C3%A7ois-Dumont-portrait-miniature-d-Emmanuelle-Marie-Anne-de-Coss%C3%A9-Brissac-contesse-de-Pons-collection-Jaegy-Theolay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31" y="1530973"/>
            <a:ext cx="1034019" cy="1292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柱形 5"/>
          <p:cNvSpPr/>
          <p:nvPr/>
        </p:nvSpPr>
        <p:spPr>
          <a:xfrm>
            <a:off x="2756943" y="5873317"/>
            <a:ext cx="1293495" cy="900000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iPhone=1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12" name="Picture 2" descr="http://historicalhistrionics.files.wordpress.com/2012/03/marie-antoinette-portrait-louis-x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10138" y="1552949"/>
            <a:ext cx="1073169" cy="135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剪去单角的矩形 14"/>
          <p:cNvSpPr/>
          <p:nvPr/>
        </p:nvSpPr>
        <p:spPr>
          <a:xfrm>
            <a:off x="113084" y="5247925"/>
            <a:ext cx="1692000" cy="5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if ... iphone--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16" name="剪去单角的矩形 15"/>
          <p:cNvSpPr/>
          <p:nvPr/>
        </p:nvSpPr>
        <p:spPr>
          <a:xfrm>
            <a:off x="4651997" y="4413038"/>
            <a:ext cx="1692000" cy="5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 smtClean="0">
              <a:solidFill>
                <a:srgbClr val="002060"/>
              </a:solidFill>
            </a:endParaRP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if ... case--</a:t>
            </a:r>
            <a:endParaRPr lang="en-US" altLang="zh-CN" sz="2000" dirty="0">
              <a:solidFill>
                <a:srgbClr val="002060"/>
              </a:solidFill>
            </a:endParaRPr>
          </a:p>
          <a:p>
            <a:endParaRPr lang="en-US" altLang="zh-CN" sz="2000" dirty="0" smtClean="0">
              <a:solidFill>
                <a:srgbClr val="00206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147861" y="6356351"/>
            <a:ext cx="2057400" cy="365125"/>
          </a:xfrm>
        </p:spPr>
        <p:txBody>
          <a:bodyPr/>
          <a:lstStyle/>
          <a:p>
            <a:fld id="{A5803E52-DCF0-474E-A635-B981368560B5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0" name="剪去单角的矩形 19"/>
          <p:cNvSpPr/>
          <p:nvPr/>
        </p:nvSpPr>
        <p:spPr>
          <a:xfrm>
            <a:off x="1320504" y="1645827"/>
            <a:ext cx="1692000" cy="540000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if ...iphone--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sp>
        <p:nvSpPr>
          <p:cNvPr id="23" name="剪去单角的矩形 22"/>
          <p:cNvSpPr/>
          <p:nvPr/>
        </p:nvSpPr>
        <p:spPr>
          <a:xfrm>
            <a:off x="1304662" y="2363129"/>
            <a:ext cx="1692000" cy="53757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if ... case--</a:t>
            </a:r>
          </a:p>
        </p:txBody>
      </p:sp>
      <p:sp>
        <p:nvSpPr>
          <p:cNvPr id="26" name="剪去单角的矩形 25"/>
          <p:cNvSpPr/>
          <p:nvPr/>
        </p:nvSpPr>
        <p:spPr>
          <a:xfrm>
            <a:off x="6090958" y="1667464"/>
            <a:ext cx="1692000" cy="540000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if ... iphone--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27" name="剪去单角的矩形 26"/>
          <p:cNvSpPr/>
          <p:nvPr/>
        </p:nvSpPr>
        <p:spPr>
          <a:xfrm>
            <a:off x="6090958" y="2371581"/>
            <a:ext cx="1692000" cy="540000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if ... case--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cxnSp>
        <p:nvCxnSpPr>
          <p:cNvPr id="31" name="直接箭头连接符 30"/>
          <p:cNvCxnSpPr>
            <a:stCxn id="42" idx="2"/>
            <a:endCxn id="37" idx="0"/>
          </p:cNvCxnSpPr>
          <p:nvPr/>
        </p:nvCxnSpPr>
        <p:spPr>
          <a:xfrm>
            <a:off x="2756943" y="4996660"/>
            <a:ext cx="1124" cy="311202"/>
          </a:xfrm>
          <a:prstGeom prst="straightConnector1">
            <a:avLst/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398067" y="5307862"/>
            <a:ext cx="72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T2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96943" y="4456660"/>
            <a:ext cx="72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T1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00200" y="3683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6" name="Document 21"/>
          <p:cNvSpPr/>
          <p:nvPr/>
        </p:nvSpPr>
        <p:spPr>
          <a:xfrm>
            <a:off x="6377146" y="3993615"/>
            <a:ext cx="2255054" cy="267563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圆柱形 7"/>
          <p:cNvSpPr/>
          <p:nvPr/>
        </p:nvSpPr>
        <p:spPr>
          <a:xfrm>
            <a:off x="7504673" y="5821094"/>
            <a:ext cx="1254383" cy="900000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Case=1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57532" y="5258786"/>
            <a:ext cx="72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T1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cxnSp>
        <p:nvCxnSpPr>
          <p:cNvPr id="41" name="直接箭头连接符 40"/>
          <p:cNvCxnSpPr>
            <a:stCxn id="39" idx="2"/>
            <a:endCxn id="40" idx="0"/>
          </p:cNvCxnSpPr>
          <p:nvPr/>
        </p:nvCxnSpPr>
        <p:spPr>
          <a:xfrm>
            <a:off x="7517532" y="4895614"/>
            <a:ext cx="0" cy="363172"/>
          </a:xfrm>
          <a:prstGeom prst="straightConnector1">
            <a:avLst/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157532" y="4355614"/>
            <a:ext cx="72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T2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154142" y="2404151"/>
            <a:ext cx="72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T1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174143" y="1552949"/>
            <a:ext cx="721124" cy="1391202"/>
            <a:chOff x="5174143" y="1552949"/>
            <a:chExt cx="721124" cy="1391202"/>
          </a:xfrm>
        </p:grpSpPr>
        <p:cxnSp>
          <p:nvCxnSpPr>
            <p:cNvPr id="52" name="直接箭头连接符 51"/>
            <p:cNvCxnSpPr>
              <a:stCxn id="54" idx="2"/>
              <a:endCxn id="53" idx="0"/>
            </p:cNvCxnSpPr>
            <p:nvPr/>
          </p:nvCxnSpPr>
          <p:spPr>
            <a:xfrm>
              <a:off x="5534143" y="2092949"/>
              <a:ext cx="1124" cy="311202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5175267" y="2404151"/>
              <a:ext cx="72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002060"/>
                  </a:solidFill>
                </a:rPr>
                <a:t>T2</a:t>
              </a:r>
              <a:endParaRPr lang="en-US" altLang="zh-CN" sz="2000" dirty="0">
                <a:solidFill>
                  <a:srgbClr val="002060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174143" y="1552949"/>
              <a:ext cx="720000" cy="54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FFFF00"/>
                  </a:solidFill>
                </a:rPr>
                <a:t>T1</a:t>
              </a:r>
              <a:endParaRPr lang="en-US" altLang="zh-CN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150197" y="1500979"/>
            <a:ext cx="720000" cy="1443172"/>
            <a:chOff x="3150197" y="1500979"/>
            <a:chExt cx="720000" cy="1443172"/>
          </a:xfrm>
        </p:grpSpPr>
        <p:sp>
          <p:nvSpPr>
            <p:cNvPr id="59" name="矩形 58"/>
            <p:cNvSpPr/>
            <p:nvPr/>
          </p:nvSpPr>
          <p:spPr>
            <a:xfrm>
              <a:off x="3150197" y="2404151"/>
              <a:ext cx="720000" cy="54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FFFF00"/>
                  </a:solidFill>
                </a:rPr>
                <a:t>T1</a:t>
              </a:r>
              <a:endParaRPr lang="en-US" altLang="zh-CN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60" name="直接箭头连接符 59"/>
            <p:cNvCxnSpPr>
              <a:stCxn id="61" idx="2"/>
              <a:endCxn id="59" idx="0"/>
            </p:cNvCxnSpPr>
            <p:nvPr/>
          </p:nvCxnSpPr>
          <p:spPr>
            <a:xfrm>
              <a:off x="3510197" y="2040979"/>
              <a:ext cx="0" cy="363172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3150197" y="1500979"/>
              <a:ext cx="72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002060"/>
                  </a:solidFill>
                </a:rPr>
                <a:t>T2</a:t>
              </a:r>
              <a:endParaRPr lang="en-US" altLang="zh-CN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5187799" y="2404151"/>
            <a:ext cx="72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T2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2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-0.40393 L -1.11111E-6 -3.7037E-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1 0.2993 L -1.38889E-6 -4.81481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372 -0.51875 L -1.11111E-6 3.7037E-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94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04 0.42153 L 1.66667E-6 2.22222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2 -0.29954 L 4.72222E-6 -3.7037E-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88 -0.41852 L -4.44444E-6 3.7037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0.28889 L 2.77778E-6 -4.81481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1444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28 0.42315 L -5.55556E-7 1.85185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3" grpId="0" animBg="1"/>
      <p:bldP spid="3" grpId="1" animBg="1"/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3" grpId="0" animBg="1"/>
      <p:bldP spid="26" grpId="0" animBg="1"/>
      <p:bldP spid="27" grpId="0" animBg="1"/>
      <p:bldP spid="37" grpId="0" animBg="1"/>
      <p:bldP spid="42" grpId="0" animBg="1"/>
      <p:bldP spid="40" grpId="0" animBg="1"/>
      <p:bldP spid="39" grpId="0" animBg="1"/>
      <p:bldP spid="51" grpId="0" animBg="1"/>
      <p:bldP spid="51" grpId="1" animBg="1"/>
      <p:bldP spid="63" grpId="0" animBg="1"/>
      <p:bldP spid="6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4778015" y="5246149"/>
            <a:ext cx="1644966" cy="511293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 smtClean="0">
              <a:solidFill>
                <a:srgbClr val="FFFF00"/>
              </a:solidFill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if ... case--</a:t>
            </a:r>
            <a:endParaRPr lang="en-US" altLang="zh-CN" sz="2000" dirty="0">
              <a:solidFill>
                <a:srgbClr val="FFFF00"/>
              </a:solidFill>
            </a:endParaRPr>
          </a:p>
          <a:p>
            <a:endParaRPr lang="en-US" altLang="zh-CN" sz="2000" dirty="0" smtClean="0">
              <a:solidFill>
                <a:srgbClr val="FFFF00"/>
              </a:solidFill>
            </a:endParaRPr>
          </a:p>
        </p:txBody>
      </p:sp>
      <p:sp>
        <p:nvSpPr>
          <p:cNvPr id="16" name="剪去单角的矩形 15"/>
          <p:cNvSpPr/>
          <p:nvPr/>
        </p:nvSpPr>
        <p:spPr>
          <a:xfrm>
            <a:off x="4778525" y="4360747"/>
            <a:ext cx="1593337" cy="493523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 smtClean="0">
              <a:solidFill>
                <a:srgbClr val="002060"/>
              </a:solidFill>
            </a:endParaRP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if ... case--</a:t>
            </a:r>
            <a:endParaRPr lang="en-US" altLang="zh-CN" sz="2000" dirty="0">
              <a:solidFill>
                <a:srgbClr val="002060"/>
              </a:solidFill>
            </a:endParaRPr>
          </a:p>
          <a:p>
            <a:endParaRPr lang="en-US" altLang="zh-CN" sz="2000" dirty="0" smtClean="0">
              <a:solidFill>
                <a:srgbClr val="002060"/>
              </a:solidFill>
            </a:endParaRPr>
          </a:p>
        </p:txBody>
      </p:sp>
      <p:sp>
        <p:nvSpPr>
          <p:cNvPr id="67" name="Document 21"/>
          <p:cNvSpPr/>
          <p:nvPr/>
        </p:nvSpPr>
        <p:spPr>
          <a:xfrm>
            <a:off x="6749021" y="1080775"/>
            <a:ext cx="999259" cy="255530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6" name="Document 21"/>
          <p:cNvSpPr/>
          <p:nvPr/>
        </p:nvSpPr>
        <p:spPr>
          <a:xfrm>
            <a:off x="1343093" y="1083377"/>
            <a:ext cx="999259" cy="255530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Document 21"/>
          <p:cNvSpPr/>
          <p:nvPr/>
        </p:nvSpPr>
        <p:spPr>
          <a:xfrm>
            <a:off x="1764528" y="4045838"/>
            <a:ext cx="2255054" cy="267563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486899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#2 Dependency </a:t>
            </a:r>
            <a:r>
              <a:rPr lang="en-US" altLang="zh-CN" sz="3600" dirty="0" smtClean="0"/>
              <a:t>Tracking: Commit Phase </a:t>
            </a:r>
            <a:endParaRPr lang="zh-CN" altLang="en-US" sz="3600" dirty="0"/>
          </a:p>
        </p:txBody>
      </p:sp>
      <p:sp>
        <p:nvSpPr>
          <p:cNvPr id="3" name="剪去单角的矩形 2"/>
          <p:cNvSpPr/>
          <p:nvPr/>
        </p:nvSpPr>
        <p:spPr>
          <a:xfrm>
            <a:off x="88900" y="4413038"/>
            <a:ext cx="1675628" cy="540000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if ... iphone--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pic>
        <p:nvPicPr>
          <p:cNvPr id="5" name="Picture 4" descr="http://4.bp.blogspot.com/-0_CH7mTpHoQ/UibklncodFI/AAAAAAAAIvc/0w4WJLrtbuw/s640/Fran%C3%A7ois-Dumont-portrait-miniature-d-Emmanuelle-Marie-Anne-de-Coss%C3%A9-Brissac-contesse-de-Pons-collection-Jaegy-Theolay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31" y="1530973"/>
            <a:ext cx="1034019" cy="1292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柱形 5"/>
          <p:cNvSpPr/>
          <p:nvPr/>
        </p:nvSpPr>
        <p:spPr>
          <a:xfrm>
            <a:off x="2845843" y="5873317"/>
            <a:ext cx="1293495" cy="900000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iPhone=1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12" name="Picture 2" descr="http://historicalhistrionics.files.wordpress.com/2012/03/marie-antoinette-portrait-louis-x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10138" y="1552949"/>
            <a:ext cx="1073169" cy="135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剪去单角的矩形 14"/>
          <p:cNvSpPr/>
          <p:nvPr/>
        </p:nvSpPr>
        <p:spPr>
          <a:xfrm>
            <a:off x="88900" y="5246149"/>
            <a:ext cx="1675628" cy="5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if ... iphone--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39198" y="6317722"/>
            <a:ext cx="2057400" cy="365125"/>
          </a:xfrm>
        </p:spPr>
        <p:txBody>
          <a:bodyPr/>
          <a:lstStyle/>
          <a:p>
            <a:fld id="{A5803E52-DCF0-474E-A635-B981368560B5}" type="slidenum">
              <a:rPr lang="zh-CN" altLang="en-US" smtClean="0"/>
              <a:t>13</a:t>
            </a:fld>
            <a:endParaRPr lang="zh-CN" altLang="en-US"/>
          </a:p>
        </p:txBody>
      </p:sp>
      <p:cxnSp>
        <p:nvCxnSpPr>
          <p:cNvPr id="31" name="直接箭头连接符 30"/>
          <p:cNvCxnSpPr>
            <a:stCxn id="42" idx="2"/>
            <a:endCxn id="37" idx="0"/>
          </p:cNvCxnSpPr>
          <p:nvPr/>
        </p:nvCxnSpPr>
        <p:spPr>
          <a:xfrm>
            <a:off x="2845843" y="4996660"/>
            <a:ext cx="1124" cy="311202"/>
          </a:xfrm>
          <a:prstGeom prst="straightConnector1">
            <a:avLst/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486967" y="5307862"/>
            <a:ext cx="72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T2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485843" y="4456660"/>
            <a:ext cx="72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T1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00200" y="3683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6" name="Document 21"/>
          <p:cNvSpPr/>
          <p:nvPr/>
        </p:nvSpPr>
        <p:spPr>
          <a:xfrm>
            <a:off x="6384563" y="4007209"/>
            <a:ext cx="2255054" cy="267563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圆柱形 7"/>
          <p:cNvSpPr/>
          <p:nvPr/>
        </p:nvSpPr>
        <p:spPr>
          <a:xfrm>
            <a:off x="7512090" y="5834688"/>
            <a:ext cx="1254383" cy="900000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Case=1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64949" y="5272380"/>
            <a:ext cx="72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T1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cxnSp>
        <p:nvCxnSpPr>
          <p:cNvPr id="41" name="直接箭头连接符 40"/>
          <p:cNvCxnSpPr>
            <a:stCxn id="39" idx="2"/>
            <a:endCxn id="40" idx="0"/>
          </p:cNvCxnSpPr>
          <p:nvPr/>
        </p:nvCxnSpPr>
        <p:spPr>
          <a:xfrm>
            <a:off x="7524949" y="4909208"/>
            <a:ext cx="0" cy="363172"/>
          </a:xfrm>
          <a:prstGeom prst="straightConnector1">
            <a:avLst/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164949" y="4369208"/>
            <a:ext cx="72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T2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907036" y="1610626"/>
            <a:ext cx="721124" cy="1391202"/>
            <a:chOff x="5174143" y="1552949"/>
            <a:chExt cx="721124" cy="1391202"/>
          </a:xfrm>
        </p:grpSpPr>
        <p:cxnSp>
          <p:nvCxnSpPr>
            <p:cNvPr id="52" name="直接箭头连接符 51"/>
            <p:cNvCxnSpPr>
              <a:stCxn id="54" idx="2"/>
              <a:endCxn id="53" idx="0"/>
            </p:cNvCxnSpPr>
            <p:nvPr/>
          </p:nvCxnSpPr>
          <p:spPr>
            <a:xfrm>
              <a:off x="5534143" y="2092949"/>
              <a:ext cx="1124" cy="311202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5175267" y="2404151"/>
              <a:ext cx="72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002060"/>
                  </a:solidFill>
                </a:rPr>
                <a:t>T2</a:t>
              </a:r>
              <a:endParaRPr lang="en-US" altLang="zh-CN" sz="2000" dirty="0">
                <a:solidFill>
                  <a:srgbClr val="002060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174143" y="1552949"/>
              <a:ext cx="720000" cy="54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FFFF00"/>
                  </a:solidFill>
                </a:rPr>
                <a:t>T1</a:t>
              </a:r>
              <a:endParaRPr lang="en-US" altLang="zh-CN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414836" y="1556611"/>
            <a:ext cx="720000" cy="1443172"/>
            <a:chOff x="3150197" y="1500979"/>
            <a:chExt cx="720000" cy="1443172"/>
          </a:xfrm>
        </p:grpSpPr>
        <p:sp>
          <p:nvSpPr>
            <p:cNvPr id="59" name="矩形 58"/>
            <p:cNvSpPr/>
            <p:nvPr/>
          </p:nvSpPr>
          <p:spPr>
            <a:xfrm>
              <a:off x="3150197" y="2404151"/>
              <a:ext cx="720000" cy="54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FFFF00"/>
                  </a:solidFill>
                </a:rPr>
                <a:t>T1</a:t>
              </a:r>
              <a:endParaRPr lang="en-US" altLang="zh-CN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60" name="直接箭头连接符 59"/>
            <p:cNvCxnSpPr>
              <a:stCxn id="61" idx="2"/>
              <a:endCxn id="59" idx="0"/>
            </p:cNvCxnSpPr>
            <p:nvPr/>
          </p:nvCxnSpPr>
          <p:spPr>
            <a:xfrm>
              <a:off x="3510197" y="2040979"/>
              <a:ext cx="0" cy="363172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3150197" y="1500979"/>
              <a:ext cx="72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002060"/>
                  </a:solidFill>
                </a:rPr>
                <a:t>T2</a:t>
              </a:r>
              <a:endParaRPr lang="en-US" altLang="zh-CN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25445" y="3265147"/>
            <a:ext cx="720000" cy="1443172"/>
            <a:chOff x="3150197" y="1500979"/>
            <a:chExt cx="720000" cy="1443172"/>
          </a:xfrm>
        </p:grpSpPr>
        <p:sp>
          <p:nvSpPr>
            <p:cNvPr id="47" name="矩形 46"/>
            <p:cNvSpPr/>
            <p:nvPr/>
          </p:nvSpPr>
          <p:spPr>
            <a:xfrm>
              <a:off x="3150197" y="2404151"/>
              <a:ext cx="720000" cy="54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FFFF00"/>
                  </a:solidFill>
                </a:rPr>
                <a:t>T1</a:t>
              </a:r>
              <a:endParaRPr lang="en-US" altLang="zh-CN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48" name="直接箭头连接符 47"/>
            <p:cNvCxnSpPr>
              <a:stCxn id="49" idx="2"/>
              <a:endCxn id="47" idx="0"/>
            </p:cNvCxnSpPr>
            <p:nvPr/>
          </p:nvCxnSpPr>
          <p:spPr>
            <a:xfrm>
              <a:off x="3510197" y="2040979"/>
              <a:ext cx="0" cy="363172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3150197" y="1500979"/>
              <a:ext cx="72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002060"/>
                  </a:solidFill>
                </a:rPr>
                <a:t>T2</a:t>
              </a:r>
              <a:endParaRPr lang="en-US" altLang="zh-CN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90670" y="3218642"/>
            <a:ext cx="720000" cy="1443172"/>
            <a:chOff x="3150197" y="1500979"/>
            <a:chExt cx="720000" cy="1443172"/>
          </a:xfrm>
        </p:grpSpPr>
        <p:sp>
          <p:nvSpPr>
            <p:cNvPr id="56" name="矩形 55"/>
            <p:cNvSpPr/>
            <p:nvPr/>
          </p:nvSpPr>
          <p:spPr>
            <a:xfrm>
              <a:off x="3150197" y="2404151"/>
              <a:ext cx="720000" cy="54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FFFF00"/>
                  </a:solidFill>
                </a:rPr>
                <a:t>T1</a:t>
              </a:r>
              <a:endParaRPr lang="en-US" altLang="zh-CN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57" name="直接箭头连接符 56"/>
            <p:cNvCxnSpPr>
              <a:stCxn id="58" idx="2"/>
              <a:endCxn id="56" idx="0"/>
            </p:cNvCxnSpPr>
            <p:nvPr/>
          </p:nvCxnSpPr>
          <p:spPr>
            <a:xfrm>
              <a:off x="3510197" y="2040979"/>
              <a:ext cx="0" cy="363172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3150197" y="1500979"/>
              <a:ext cx="72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002060"/>
                  </a:solidFill>
                </a:rPr>
                <a:t>T2</a:t>
              </a:r>
              <a:endParaRPr lang="en-US" altLang="zh-CN" sz="20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64" name="曲线连接符 63"/>
          <p:cNvCxnSpPr>
            <a:stCxn id="37" idx="1"/>
            <a:endCxn id="42" idx="1"/>
          </p:cNvCxnSpPr>
          <p:nvPr/>
        </p:nvCxnSpPr>
        <p:spPr>
          <a:xfrm rot="10800000">
            <a:off x="2485843" y="4726660"/>
            <a:ext cx="1124" cy="851202"/>
          </a:xfrm>
          <a:prstGeom prst="curvedConnector3">
            <a:avLst>
              <a:gd name="adj1" fmla="val 20438078"/>
            </a:avLst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3747169" y="4482115"/>
            <a:ext cx="721124" cy="1391202"/>
            <a:chOff x="5174143" y="1552949"/>
            <a:chExt cx="721124" cy="1391202"/>
          </a:xfrm>
        </p:grpSpPr>
        <p:cxnSp>
          <p:nvCxnSpPr>
            <p:cNvPr id="68" name="直接箭头连接符 67"/>
            <p:cNvCxnSpPr>
              <a:stCxn id="70" idx="2"/>
              <a:endCxn id="69" idx="0"/>
            </p:cNvCxnSpPr>
            <p:nvPr/>
          </p:nvCxnSpPr>
          <p:spPr>
            <a:xfrm>
              <a:off x="5534143" y="2092949"/>
              <a:ext cx="1124" cy="311202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68"/>
            <p:cNvSpPr/>
            <p:nvPr/>
          </p:nvSpPr>
          <p:spPr>
            <a:xfrm>
              <a:off x="5175267" y="2404151"/>
              <a:ext cx="72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002060"/>
                  </a:solidFill>
                </a:rPr>
                <a:t>T2</a:t>
              </a:r>
              <a:endParaRPr lang="en-US" altLang="zh-CN" sz="2000" dirty="0">
                <a:solidFill>
                  <a:srgbClr val="002060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5174143" y="1552949"/>
              <a:ext cx="720000" cy="54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FFFF00"/>
                  </a:solidFill>
                </a:rPr>
                <a:t>T1</a:t>
              </a:r>
              <a:endParaRPr lang="en-US" altLang="zh-CN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039852" y="4431251"/>
            <a:ext cx="721124" cy="1391202"/>
            <a:chOff x="5174143" y="1552949"/>
            <a:chExt cx="721124" cy="1391202"/>
          </a:xfrm>
        </p:grpSpPr>
        <p:cxnSp>
          <p:nvCxnSpPr>
            <p:cNvPr id="72" name="直接箭头连接符 71"/>
            <p:cNvCxnSpPr>
              <a:stCxn id="74" idx="2"/>
              <a:endCxn id="73" idx="0"/>
            </p:cNvCxnSpPr>
            <p:nvPr/>
          </p:nvCxnSpPr>
          <p:spPr>
            <a:xfrm>
              <a:off x="5534143" y="2092949"/>
              <a:ext cx="1124" cy="311202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5175267" y="2404151"/>
              <a:ext cx="72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002060"/>
                  </a:solidFill>
                </a:rPr>
                <a:t>T2</a:t>
              </a:r>
              <a:endParaRPr lang="en-US" altLang="zh-CN" sz="2000" dirty="0">
                <a:solidFill>
                  <a:srgbClr val="002060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174143" y="1552949"/>
              <a:ext cx="720000" cy="54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FFFF00"/>
                  </a:solidFill>
                </a:rPr>
                <a:t>T1</a:t>
              </a:r>
              <a:endParaRPr lang="en-US" altLang="zh-CN" sz="20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75" name="曲线连接符 74"/>
          <p:cNvCxnSpPr>
            <a:stCxn id="40" idx="3"/>
            <a:endCxn id="39" idx="3"/>
          </p:cNvCxnSpPr>
          <p:nvPr/>
        </p:nvCxnSpPr>
        <p:spPr>
          <a:xfrm flipV="1">
            <a:off x="7884949" y="4639208"/>
            <a:ext cx="12700" cy="903172"/>
          </a:xfrm>
          <a:prstGeom prst="curvedConnector3">
            <a:avLst>
              <a:gd name="adj1" fmla="val 1800000"/>
            </a:avLst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1943330" y="2734077"/>
            <a:ext cx="5474788" cy="13012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Sort the cycle by any deterministic order</a:t>
            </a:r>
            <a:endParaRPr lang="en-US" altLang="zh-CN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8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81 -0.24884 L 5E-6 2.59259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45 -0.24769 L 3.05556E-6 2.96296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09167 0.166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83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09705 0.1652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8 -0.41944 L -1.94444E-6 -1.11111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2097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36 -0.4199 L 0 -3.7037E-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12431 0.0025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13785 -0.0032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579 L 0.04931 0.02593 C 0.06059 0.03287 0.06632 0.04259 0.06632 0.05301 C 0.06632 0.06528 0.06077 0.07477 0.04931 0.08148 L -0.00069 0.11366 " pathEditMode="relative" rAng="5400000" ptsTypes="AAAAA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597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347 L -0.04149 -0.0375 C -0.05017 -0.04467 -0.05486 -0.05532 -0.05486 -0.06643 C -0.05486 -0.07916 -0.05017 -0.08935 -0.04149 -0.09652 L -0.0026 -0.13078 " pathEditMode="relative" rAng="16200000" ptsTypes="AAAAA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288534" y="1282890"/>
            <a:ext cx="2865395" cy="18717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FFFF00"/>
                </a:solidFill>
              </a:rPr>
              <a:t>oid</a:t>
            </a:r>
            <a:r>
              <a:rPr lang="en-US" altLang="zh-CN" sz="2000" dirty="0" smtClean="0">
                <a:solidFill>
                  <a:srgbClr val="FFFF00"/>
                </a:solidFill>
              </a:rPr>
              <a:t> =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next_oid</a:t>
            </a:r>
            <a:r>
              <a:rPr lang="en-US" altLang="zh-CN" sz="2000" dirty="0" smtClean="0">
                <a:solidFill>
                  <a:srgbClr val="FFFF00"/>
                </a:solidFill>
              </a:rPr>
              <a:t> ++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FF00"/>
                </a:solidFill>
              </a:rPr>
              <a:t>if ... iphone--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FF00"/>
                </a:solidFill>
              </a:rPr>
              <a:t>if ... case--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FFFF00"/>
                </a:solidFill>
              </a:rPr>
              <a:t>orderline.insert</a:t>
            </a:r>
            <a:r>
              <a:rPr lang="en-US" altLang="zh-CN" sz="2000" dirty="0">
                <a:solidFill>
                  <a:srgbClr val="FFFF00"/>
                </a:solidFill>
              </a:rPr>
              <a:t>(</a:t>
            </a:r>
            <a:r>
              <a:rPr lang="en-US" altLang="zh-CN" sz="2000" dirty="0" err="1">
                <a:solidFill>
                  <a:srgbClr val="FFFF00"/>
                </a:solidFill>
              </a:rPr>
              <a:t>oid</a:t>
            </a:r>
            <a:r>
              <a:rPr lang="en-US" altLang="zh-CN" sz="2000" dirty="0">
                <a:solidFill>
                  <a:srgbClr val="FFFF00"/>
                </a:solidFill>
              </a:rPr>
              <a:t>, </a:t>
            </a:r>
            <a:r>
              <a:rPr lang="en-US" altLang="zh-CN" sz="2000" dirty="0" smtClean="0">
                <a:solidFill>
                  <a:srgbClr val="FFFF00"/>
                </a:solidFill>
              </a:rPr>
              <a:t>…)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04115" y="3598472"/>
            <a:ext cx="3439585" cy="2387313"/>
            <a:chOff x="3489219" y="3608658"/>
            <a:chExt cx="1912474" cy="2387313"/>
          </a:xfrm>
        </p:grpSpPr>
        <p:sp>
          <p:nvSpPr>
            <p:cNvPr id="30" name="圆柱形 29"/>
            <p:cNvSpPr/>
            <p:nvPr/>
          </p:nvSpPr>
          <p:spPr>
            <a:xfrm>
              <a:off x="3489219" y="3725709"/>
              <a:ext cx="757788" cy="2236818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612330" y="3608658"/>
              <a:ext cx="789363" cy="2387313"/>
              <a:chOff x="3841028" y="4054585"/>
              <a:chExt cx="2413065" cy="1813824"/>
            </a:xfrm>
          </p:grpSpPr>
          <p:sp>
            <p:nvSpPr>
              <p:cNvPr id="33" name="圆柱形 32"/>
              <p:cNvSpPr/>
              <p:nvPr/>
            </p:nvSpPr>
            <p:spPr>
              <a:xfrm>
                <a:off x="3841028" y="4158830"/>
                <a:ext cx="2413065" cy="1709579"/>
              </a:xfrm>
              <a:prstGeom prst="can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155107" y="4054585"/>
                <a:ext cx="372028" cy="54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dirty="0" smtClean="0"/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2822060" y="3728361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iPhone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5003801" y="373567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Case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6933621" y="3524191"/>
            <a:ext cx="1451149" cy="2505306"/>
            <a:chOff x="3852987" y="4054585"/>
            <a:chExt cx="2413065" cy="1832925"/>
          </a:xfrm>
        </p:grpSpPr>
        <p:sp>
          <p:nvSpPr>
            <p:cNvPr id="36" name="圆柱形 35"/>
            <p:cNvSpPr/>
            <p:nvPr/>
          </p:nvSpPr>
          <p:spPr>
            <a:xfrm>
              <a:off x="3852987" y="4177931"/>
              <a:ext cx="2413065" cy="1709579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155107" y="4054585"/>
              <a:ext cx="372028" cy="54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zh-CN" dirty="0" smtClean="0"/>
            </a:p>
          </p:txBody>
        </p:sp>
      </p:grpSp>
      <p:sp>
        <p:nvSpPr>
          <p:cNvPr id="9" name="剪去单角的矩形 8"/>
          <p:cNvSpPr/>
          <p:nvPr/>
        </p:nvSpPr>
        <p:spPr>
          <a:xfrm>
            <a:off x="6564160" y="4185329"/>
            <a:ext cx="2285994" cy="1297206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orderline.insert</a:t>
            </a:r>
            <a:r>
              <a:rPr lang="en-US" altLang="zh-CN" sz="2000" dirty="0" smtClean="0">
                <a:solidFill>
                  <a:srgbClr val="FFFF00"/>
                </a:solidFill>
              </a:rPr>
              <a:t>(</a:t>
            </a:r>
            <a:endParaRPr lang="en-US" altLang="zh-CN" sz="2000" dirty="0">
              <a:solidFill>
                <a:srgbClr val="FFFF00"/>
              </a:solidFill>
            </a:endParaRPr>
          </a:p>
          <a:p>
            <a:pPr algn="ctr"/>
            <a:endParaRPr lang="en-US" altLang="zh-CN" sz="2000" dirty="0">
              <a:solidFill>
                <a:srgbClr val="FFFF00"/>
              </a:solidFill>
            </a:endParaRPr>
          </a:p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oid</a:t>
            </a:r>
            <a:r>
              <a:rPr lang="en-US" altLang="zh-CN" sz="2000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……)</a:t>
            </a:r>
          </a:p>
        </p:txBody>
      </p:sp>
      <p:sp>
        <p:nvSpPr>
          <p:cNvPr id="41" name="圆柱形 40"/>
          <p:cNvSpPr/>
          <p:nvPr/>
        </p:nvSpPr>
        <p:spPr>
          <a:xfrm>
            <a:off x="486339" y="3705776"/>
            <a:ext cx="1363220" cy="2323721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321" y="169475"/>
            <a:ext cx="9211542" cy="1325563"/>
          </a:xfrm>
        </p:spPr>
        <p:txBody>
          <a:bodyPr/>
          <a:lstStyle/>
          <a:p>
            <a:r>
              <a:rPr lang="en-US" altLang="zh-CN" dirty="0" smtClean="0"/>
              <a:t>Problem: Not Every Piece is Deferrable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99128" y="1682310"/>
            <a:ext cx="3966142" cy="158829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Intermediate Results Calls for Immediate Execution</a:t>
            </a:r>
            <a:endParaRPr lang="zh-CN" altLang="en-US" sz="2400" dirty="0"/>
          </a:p>
        </p:txBody>
      </p:sp>
      <p:pic>
        <p:nvPicPr>
          <p:cNvPr id="25" name="Picture 4" descr="http://4.bp.blogspot.com/-0_CH7mTpHoQ/UibklncodFI/AAAAAAAAIvc/0w4WJLrtbuw/s640/Fran%C3%A7ois-Dumont-portrait-miniature-d-Emmanuelle-Marie-Anne-de-Coss%C3%A9-Brissac-contesse-de-Pons-collection-Jaegy-Theolay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59" y="1606536"/>
            <a:ext cx="995525" cy="1244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657493" y="3687154"/>
            <a:ext cx="105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 smtClean="0"/>
              <a:t>next_oid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7165983" y="3687154"/>
            <a:ext cx="108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 smtClean="0"/>
              <a:t>orderline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7" name="剪去单角的矩形 26"/>
          <p:cNvSpPr/>
          <p:nvPr/>
        </p:nvSpPr>
        <p:spPr>
          <a:xfrm>
            <a:off x="2430780" y="4653967"/>
            <a:ext cx="1723149" cy="493118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if ... iphone--</a:t>
            </a:r>
            <a:endParaRPr lang="en-US" altLang="zh-CN" dirty="0">
              <a:solidFill>
                <a:srgbClr val="FFFF00"/>
              </a:solidFill>
            </a:endParaRPr>
          </a:p>
        </p:txBody>
      </p:sp>
      <p:sp>
        <p:nvSpPr>
          <p:cNvPr id="28" name="剪去单角的矩形 27"/>
          <p:cNvSpPr/>
          <p:nvPr/>
        </p:nvSpPr>
        <p:spPr>
          <a:xfrm>
            <a:off x="4624030" y="4675766"/>
            <a:ext cx="1571551" cy="478727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if ... case--</a:t>
            </a:r>
            <a:endParaRPr lang="en-US" altLang="zh-CN" dirty="0">
              <a:solidFill>
                <a:srgbClr val="FFFF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179168" y="4684270"/>
            <a:ext cx="837023" cy="543629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/>
              <a:t>oid</a:t>
            </a:r>
            <a:endParaRPr lang="zh-CN" altLang="en-US" sz="2000" dirty="0"/>
          </a:p>
        </p:txBody>
      </p:sp>
      <p:sp>
        <p:nvSpPr>
          <p:cNvPr id="15" name="剪去单角的矩形 14"/>
          <p:cNvSpPr/>
          <p:nvPr/>
        </p:nvSpPr>
        <p:spPr>
          <a:xfrm>
            <a:off x="40201" y="4588970"/>
            <a:ext cx="2281697" cy="585693"/>
          </a:xfrm>
          <a:prstGeom prst="snip1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oid</a:t>
            </a:r>
            <a:r>
              <a:rPr lang="en-US" altLang="zh-CN" sz="2000" dirty="0" smtClean="0">
                <a:solidFill>
                  <a:srgbClr val="FFFF00"/>
                </a:solidFill>
              </a:rPr>
              <a:t> =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next_oid</a:t>
            </a:r>
            <a:r>
              <a:rPr lang="en-US" altLang="zh-CN" sz="2000" dirty="0" smtClean="0">
                <a:solidFill>
                  <a:srgbClr val="FFFF00"/>
                </a:solidFill>
              </a:rPr>
              <a:t> ++ 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3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-0.42407 L 5.55556E-7 -3.33333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212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42 -0.35648 L 3.33333E-6 3.33333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34 -0.48496 L 3.33333E-6 4.44444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316 -0.00926 L -0.4743 -0.2956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3 -0.29561 L -3.61111E-6 -3.7037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47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77 -0.26204 L -0.00104 -0.0004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27" grpId="0" animBg="1"/>
      <p:bldP spid="27" grpId="1" animBg="1"/>
      <p:bldP spid="28" grpId="0" animBg="1"/>
      <p:bldP spid="28" grpId="1" animBg="1"/>
      <p:bldP spid="20" grpId="0" animBg="1"/>
      <p:bldP spid="20" grpId="1" animBg="1"/>
      <p:bldP spid="20" grpId="2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5247401" y="1338151"/>
            <a:ext cx="2258996" cy="18717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a =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next_a</a:t>
            </a:r>
            <a:r>
              <a:rPr lang="en-US" altLang="zh-CN" sz="2000" dirty="0" smtClean="0">
                <a:solidFill>
                  <a:srgbClr val="002060"/>
                </a:solidFill>
              </a:rPr>
              <a:t>++;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b =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next_b</a:t>
            </a:r>
            <a:r>
              <a:rPr lang="en-US" altLang="zh-CN" sz="2000" dirty="0" smtClean="0">
                <a:solidFill>
                  <a:srgbClr val="002060"/>
                </a:solidFill>
              </a:rPr>
              <a:t>++;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</a:rPr>
              <a:t>ol_a.insert</a:t>
            </a:r>
            <a:r>
              <a:rPr lang="en-US" altLang="zh-CN" sz="2000" dirty="0" smtClean="0">
                <a:solidFill>
                  <a:srgbClr val="002060"/>
                </a:solidFill>
              </a:rPr>
              <a:t>(a, …);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</a:rPr>
              <a:t>ol_b.insert</a:t>
            </a:r>
            <a:r>
              <a:rPr lang="en-US" altLang="zh-CN" sz="2000" dirty="0" smtClean="0">
                <a:solidFill>
                  <a:srgbClr val="002060"/>
                </a:solidFill>
              </a:rPr>
              <a:t>(b, …);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60530" y="1338151"/>
            <a:ext cx="2258996" cy="18717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FF00"/>
                </a:solidFill>
              </a:rPr>
              <a:t>a =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next_a</a:t>
            </a:r>
            <a:r>
              <a:rPr lang="en-US" altLang="zh-CN" sz="2000" dirty="0" smtClean="0">
                <a:solidFill>
                  <a:srgbClr val="FFFF00"/>
                </a:solidFill>
              </a:rPr>
              <a:t>++;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FF00"/>
                </a:solidFill>
              </a:rPr>
              <a:t>b =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next_b</a:t>
            </a:r>
            <a:r>
              <a:rPr lang="en-US" altLang="zh-CN" sz="2000" dirty="0" smtClean="0">
                <a:solidFill>
                  <a:srgbClr val="FFFF00"/>
                </a:solidFill>
              </a:rPr>
              <a:t>++;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FFFF00"/>
                </a:solidFill>
              </a:rPr>
              <a:t>ol_a.insert</a:t>
            </a:r>
            <a:r>
              <a:rPr lang="en-US" altLang="zh-CN" sz="2000" dirty="0" smtClean="0">
                <a:solidFill>
                  <a:srgbClr val="FFFF00"/>
                </a:solidFill>
              </a:rPr>
              <a:t>(a, …);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FFFF00"/>
                </a:solidFill>
              </a:rPr>
              <a:t>ol_b.insert</a:t>
            </a:r>
            <a:r>
              <a:rPr lang="en-US" altLang="zh-CN" sz="2000" dirty="0" smtClean="0">
                <a:solidFill>
                  <a:srgbClr val="FFFF00"/>
                </a:solidFill>
              </a:rPr>
              <a:t>(b, …);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622201" y="3465497"/>
            <a:ext cx="3439585" cy="2387313"/>
            <a:chOff x="3489219" y="3608658"/>
            <a:chExt cx="1912474" cy="2387313"/>
          </a:xfrm>
        </p:grpSpPr>
        <p:sp>
          <p:nvSpPr>
            <p:cNvPr id="21" name="圆柱形 20"/>
            <p:cNvSpPr/>
            <p:nvPr/>
          </p:nvSpPr>
          <p:spPr>
            <a:xfrm>
              <a:off x="3489219" y="3725709"/>
              <a:ext cx="757788" cy="2236818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612330" y="3608658"/>
              <a:ext cx="789363" cy="2387313"/>
              <a:chOff x="3841028" y="4054585"/>
              <a:chExt cx="2413065" cy="1813824"/>
            </a:xfrm>
          </p:grpSpPr>
          <p:sp>
            <p:nvSpPr>
              <p:cNvPr id="23" name="圆柱形 22"/>
              <p:cNvSpPr/>
              <p:nvPr/>
            </p:nvSpPr>
            <p:spPr>
              <a:xfrm>
                <a:off x="3841028" y="4158830"/>
                <a:ext cx="2413065" cy="1709579"/>
              </a:xfrm>
              <a:prstGeom prst="can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155107" y="4054585"/>
                <a:ext cx="372028" cy="54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dirty="0" smtClean="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Immediate Pieces are</a:t>
            </a:r>
            <a:r>
              <a:rPr lang="en-US" altLang="zh-CN" dirty="0"/>
              <a:t> N</a:t>
            </a:r>
            <a:r>
              <a:rPr lang="en-US" altLang="zh-CN" dirty="0" smtClean="0"/>
              <a:t>aughty!</a:t>
            </a:r>
            <a:endParaRPr lang="zh-CN" altLang="en-US" dirty="0"/>
          </a:p>
        </p:txBody>
      </p:sp>
      <p:pic>
        <p:nvPicPr>
          <p:cNvPr id="30" name="Picture 4" descr="http://4.bp.blogspot.com/-0_CH7mTpHoQ/UibklncodFI/AAAAAAAAIvc/0w4WJLrtbuw/s640/Fran%C3%A7ois-Dumont-portrait-miniature-d-Emmanuelle-Marie-Anne-de-Coss%C3%A9-Brissac-contesse-de-Pons-collection-Jaegy-Theolay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00" y="1483426"/>
            <a:ext cx="1043089" cy="1303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剪去单角的矩形 32"/>
          <p:cNvSpPr/>
          <p:nvPr/>
        </p:nvSpPr>
        <p:spPr>
          <a:xfrm>
            <a:off x="2331393" y="4022046"/>
            <a:ext cx="1800000" cy="736600"/>
          </a:xfrm>
          <a:prstGeom prst="snip1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a =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next_a</a:t>
            </a:r>
            <a:r>
              <a:rPr lang="en-US" altLang="zh-CN" sz="2000" dirty="0" smtClean="0">
                <a:solidFill>
                  <a:srgbClr val="FFFF00"/>
                </a:solidFill>
              </a:rPr>
              <a:t>++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35" name="剪去单角的矩形 34"/>
          <p:cNvSpPr/>
          <p:nvPr/>
        </p:nvSpPr>
        <p:spPr>
          <a:xfrm>
            <a:off x="4523148" y="4038335"/>
            <a:ext cx="1862262" cy="7366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b =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next_b</a:t>
            </a:r>
            <a:r>
              <a:rPr lang="en-US" altLang="zh-CN" sz="2000" dirty="0" smtClean="0">
                <a:solidFill>
                  <a:srgbClr val="002060"/>
                </a:solidFill>
              </a:rPr>
              <a:t> ++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pic>
        <p:nvPicPr>
          <p:cNvPr id="37" name="Picture 2" descr="http://historicalhistrionics.files.wordpress.com/2012/03/marie-antoinette-portrait-louis-x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65592" y="1435475"/>
            <a:ext cx="1110708" cy="1406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剪去单角的矩形 16"/>
          <p:cNvSpPr/>
          <p:nvPr/>
        </p:nvSpPr>
        <p:spPr>
          <a:xfrm>
            <a:off x="4491668" y="4984739"/>
            <a:ext cx="1893741" cy="736600"/>
          </a:xfrm>
          <a:prstGeom prst="snip1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b =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next_b</a:t>
            </a:r>
            <a:r>
              <a:rPr lang="en-US" altLang="zh-CN" sz="2000" dirty="0" smtClean="0">
                <a:solidFill>
                  <a:srgbClr val="FFFF00"/>
                </a:solidFill>
              </a:rPr>
              <a:t> </a:t>
            </a:r>
            <a:r>
              <a:rPr lang="en-US" altLang="zh-CN" sz="2000" dirty="0">
                <a:solidFill>
                  <a:srgbClr val="FFFF00"/>
                </a:solidFill>
              </a:rPr>
              <a:t>++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4" name="流程图: 过程 3"/>
          <p:cNvSpPr/>
          <p:nvPr/>
        </p:nvSpPr>
        <p:spPr>
          <a:xfrm>
            <a:off x="295380" y="5728157"/>
            <a:ext cx="8252479" cy="1111553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1. Common workloads have few immediate pieces</a:t>
            </a:r>
          </a:p>
          <a:p>
            <a:pPr algn="ctr"/>
            <a:r>
              <a:rPr lang="en-US" altLang="zh-CN" sz="2800" dirty="0" smtClean="0"/>
              <a:t>2. Pre-known workload </a:t>
            </a:r>
            <a:r>
              <a:rPr lang="en-US" altLang="zh-CN" sz="2800" dirty="0" smtClean="0">
                <a:sym typeface="Wingdings" panose="05000000000000000000" pitchFamily="2" charset="2"/>
              </a:rPr>
              <a:t> </a:t>
            </a:r>
            <a:r>
              <a:rPr lang="en-US" altLang="zh-CN" sz="2800" dirty="0" smtClean="0"/>
              <a:t>Offline check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2708670" y="3562085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 smtClean="0"/>
              <a:t>next_a</a:t>
            </a:r>
            <a:r>
              <a:rPr lang="en-US" altLang="zh-CN" dirty="0" smtClean="0"/>
              <a:t> = 0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80222" y="3546696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err="1" smtClean="0"/>
              <a:t>next_b</a:t>
            </a:r>
            <a:r>
              <a:rPr lang="en-US" altLang="zh-CN" dirty="0" smtClean="0"/>
              <a:t> = 0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29" name="剪去单角的矩形 28"/>
          <p:cNvSpPr/>
          <p:nvPr/>
        </p:nvSpPr>
        <p:spPr>
          <a:xfrm>
            <a:off x="2321820" y="4993031"/>
            <a:ext cx="1800000" cy="7366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a =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next_a</a:t>
            </a:r>
            <a:r>
              <a:rPr lang="en-US" altLang="zh-CN" sz="2000" dirty="0" smtClean="0">
                <a:solidFill>
                  <a:srgbClr val="002060"/>
                </a:solidFill>
              </a:rPr>
              <a:t>++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乘号 5"/>
          <p:cNvSpPr/>
          <p:nvPr/>
        </p:nvSpPr>
        <p:spPr>
          <a:xfrm>
            <a:off x="2108557" y="2756901"/>
            <a:ext cx="4317942" cy="3537059"/>
          </a:xfrm>
          <a:prstGeom prst="mathMultiply">
            <a:avLst>
              <a:gd name="adj1" fmla="val 15059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4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9 -0.37824 L 1.38889E-6 2.22222E-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89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4 -0.26088 L -4.16667E-6 -2.59259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130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3 -0.55416 L 3.05556E-6 -2.96296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277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79 -0.48311 L -2.5E-6 -1.11111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17" grpId="0" animBg="1"/>
      <p:bldP spid="17" grpId="1" animBg="1"/>
      <p:bldP spid="4" grpId="0" animBg="1"/>
      <p:bldP spid="29" grpId="0" animBg="1"/>
      <p:bldP spid="29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标注 4"/>
          <p:cNvSpPr/>
          <p:nvPr/>
        </p:nvSpPr>
        <p:spPr>
          <a:xfrm>
            <a:off x="3321050" y="1415281"/>
            <a:ext cx="3766593" cy="909706"/>
          </a:xfrm>
          <a:prstGeom prst="wedgeRectCallout">
            <a:avLst>
              <a:gd name="adj1" fmla="val -18394"/>
              <a:gd name="adj2" fmla="val 975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S(</a:t>
            </a:r>
            <a:r>
              <a:rPr lang="en-US" altLang="zh-CN" sz="2400" dirty="0" err="1" smtClean="0"/>
              <a:t>ibling</a:t>
            </a:r>
            <a:r>
              <a:rPr lang="en-US" altLang="zh-CN" sz="2400" dirty="0" smtClean="0"/>
              <a:t>)-edge linking pieces within a transaction</a:t>
            </a:r>
            <a:endParaRPr lang="zh-CN" altLang="en-US" sz="2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4178154" y="2823654"/>
            <a:ext cx="587146" cy="1192960"/>
            <a:chOff x="1292601" y="3231255"/>
            <a:chExt cx="587146" cy="1192960"/>
          </a:xfrm>
        </p:grpSpPr>
        <p:cxnSp>
          <p:nvCxnSpPr>
            <p:cNvPr id="258" name="直接箭头连接符 257"/>
            <p:cNvCxnSpPr>
              <a:stCxn id="41" idx="0"/>
              <a:endCxn id="52" idx="2"/>
            </p:cNvCxnSpPr>
            <p:nvPr/>
          </p:nvCxnSpPr>
          <p:spPr>
            <a:xfrm>
              <a:off x="1292602" y="3231255"/>
              <a:ext cx="587145" cy="0"/>
            </a:xfrm>
            <a:prstGeom prst="straightConnector1">
              <a:avLst/>
            </a:prstGeom>
            <a:ln w="5715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直接箭头连接符 263"/>
            <p:cNvCxnSpPr>
              <a:stCxn id="53" idx="0"/>
              <a:endCxn id="54" idx="2"/>
            </p:cNvCxnSpPr>
            <p:nvPr/>
          </p:nvCxnSpPr>
          <p:spPr>
            <a:xfrm>
              <a:off x="1292601" y="4424215"/>
              <a:ext cx="587146" cy="0"/>
            </a:xfrm>
            <a:prstGeom prst="straightConnector1">
              <a:avLst/>
            </a:prstGeom>
            <a:ln w="5715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 flipV="1">
            <a:off x="3183685" y="3162157"/>
            <a:ext cx="2579573" cy="515954"/>
            <a:chOff x="-16280493" y="4608079"/>
            <a:chExt cx="13669744" cy="233189"/>
          </a:xfrm>
        </p:grpSpPr>
        <p:cxnSp>
          <p:nvCxnSpPr>
            <p:cNvPr id="268" name="直接连接符 267"/>
            <p:cNvCxnSpPr>
              <a:stCxn id="53" idx="3"/>
              <a:endCxn id="41" idx="1"/>
            </p:cNvCxnSpPr>
            <p:nvPr/>
          </p:nvCxnSpPr>
          <p:spPr>
            <a:xfrm>
              <a:off x="-16280493" y="4608079"/>
              <a:ext cx="5" cy="233189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>
              <a:stCxn id="54" idx="3"/>
              <a:endCxn id="52" idx="1"/>
            </p:cNvCxnSpPr>
            <p:nvPr/>
          </p:nvCxnSpPr>
          <p:spPr>
            <a:xfrm>
              <a:off x="-2610749" y="4608079"/>
              <a:ext cx="0" cy="233189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#3: Offline Checking: Basic</a:t>
            </a:r>
            <a:endParaRPr lang="en-US" altLang="zh-CN" dirty="0"/>
          </a:p>
        </p:txBody>
      </p:sp>
      <p:pic>
        <p:nvPicPr>
          <p:cNvPr id="1026" name="Picture 2" descr="http://nyuwireless.com/wp-content/uploads/2014/05/dennis-shas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5411" y="1454752"/>
            <a:ext cx="1234956" cy="1627663"/>
          </a:xfrm>
          <a:prstGeom prst="ellipse">
            <a:avLst/>
          </a:prstGeom>
          <a:noFill/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3" name="组合 32"/>
          <p:cNvGrpSpPr/>
          <p:nvPr/>
        </p:nvGrpSpPr>
        <p:grpSpPr>
          <a:xfrm>
            <a:off x="1405690" y="2485150"/>
            <a:ext cx="5355525" cy="1869967"/>
            <a:chOff x="1487252" y="3264930"/>
            <a:chExt cx="5355525" cy="1869967"/>
          </a:xfrm>
        </p:grpSpPr>
        <p:grpSp>
          <p:nvGrpSpPr>
            <p:cNvPr id="34" name="组合 33"/>
            <p:cNvGrpSpPr/>
            <p:nvPr/>
          </p:nvGrpSpPr>
          <p:grpSpPr>
            <a:xfrm>
              <a:off x="1487252" y="3264930"/>
              <a:ext cx="5355525" cy="1869967"/>
              <a:chOff x="109903" y="3042093"/>
              <a:chExt cx="5355525" cy="1869967"/>
            </a:xfrm>
          </p:grpSpPr>
          <p:sp>
            <p:nvSpPr>
              <p:cNvPr id="36" name="文本框 125"/>
              <p:cNvSpPr txBox="1"/>
              <p:nvPr/>
            </p:nvSpPr>
            <p:spPr>
              <a:xfrm>
                <a:off x="940804" y="3155261"/>
                <a:ext cx="537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T</a:t>
                </a:r>
                <a:r>
                  <a:rPr kumimoji="1" lang="en-US" altLang="zh-CN" sz="2800" baseline="-25000" dirty="0" smtClean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1</a:t>
                </a:r>
                <a:endParaRPr kumimoji="1" lang="zh-CN" altLang="en-US" sz="2800" dirty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文本框 125"/>
              <p:cNvSpPr txBox="1"/>
              <p:nvPr/>
            </p:nvSpPr>
            <p:spPr>
              <a:xfrm>
                <a:off x="109903" y="4235053"/>
                <a:ext cx="537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T</a:t>
                </a:r>
                <a:r>
                  <a:rPr kumimoji="1" lang="en-US" altLang="zh-CN" sz="2800" baseline="-25000" dirty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2</a:t>
                </a:r>
                <a:endParaRPr kumimoji="1" lang="zh-CN" altLang="en-US" sz="2800" dirty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893428" y="3042093"/>
                <a:ext cx="4572000" cy="1869967"/>
                <a:chOff x="893428" y="3042093"/>
                <a:chExt cx="4572000" cy="1869967"/>
              </a:xfrm>
            </p:grpSpPr>
            <p:sp>
              <p:nvSpPr>
                <p:cNvPr id="41" name="剪去单角的矩形 40"/>
                <p:cNvSpPr/>
                <p:nvPr/>
              </p:nvSpPr>
              <p:spPr>
                <a:xfrm>
                  <a:off x="893429" y="3042093"/>
                  <a:ext cx="1988939" cy="677007"/>
                </a:xfrm>
                <a:prstGeom prst="snip1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 smtClean="0">
                      <a:solidFill>
                        <a:srgbClr val="FFFF00"/>
                      </a:solidFill>
                    </a:rPr>
                    <a:t>iphone</a:t>
                  </a:r>
                  <a:endParaRPr lang="zh-CN" altLang="en-US" sz="28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2" name="剪去单角的矩形 41"/>
                <p:cNvSpPr/>
                <p:nvPr/>
              </p:nvSpPr>
              <p:spPr>
                <a:xfrm>
                  <a:off x="3469513" y="3042093"/>
                  <a:ext cx="1995915" cy="677007"/>
                </a:xfrm>
                <a:prstGeom prst="snip1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 smtClean="0">
                      <a:solidFill>
                        <a:srgbClr val="FFFF00"/>
                      </a:solidFill>
                    </a:rPr>
                    <a:t>case</a:t>
                  </a:r>
                  <a:endParaRPr lang="zh-CN" altLang="en-US" sz="28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3" name="剪去单角的矩形 42"/>
                <p:cNvSpPr/>
                <p:nvPr/>
              </p:nvSpPr>
              <p:spPr>
                <a:xfrm>
                  <a:off x="893428" y="4235053"/>
                  <a:ext cx="1988939" cy="677007"/>
                </a:xfrm>
                <a:prstGeom prst="snip1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 smtClean="0">
                      <a:solidFill>
                        <a:srgbClr val="002060"/>
                      </a:solidFill>
                    </a:rPr>
                    <a:t>iphone</a:t>
                  </a:r>
                  <a:endParaRPr lang="zh-CN" alt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4" name="剪去单角的矩形 43"/>
                <p:cNvSpPr/>
                <p:nvPr/>
              </p:nvSpPr>
              <p:spPr>
                <a:xfrm>
                  <a:off x="3469513" y="4235053"/>
                  <a:ext cx="1995915" cy="677007"/>
                </a:xfrm>
                <a:prstGeom prst="snip1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 smtClean="0">
                      <a:solidFill>
                        <a:srgbClr val="002060"/>
                      </a:solidFill>
                    </a:rPr>
                    <a:t>case</a:t>
                  </a:r>
                  <a:endParaRPr lang="zh-CN" altLang="en-US" sz="2800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35" name="文本框 125"/>
            <p:cNvSpPr txBox="1"/>
            <p:nvPr/>
          </p:nvSpPr>
          <p:spPr>
            <a:xfrm>
              <a:off x="1487253" y="3341823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 smtClean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T</a:t>
              </a:r>
              <a:r>
                <a:rPr kumimoji="1" lang="en-US" altLang="zh-CN" sz="2800" baseline="-25000" dirty="0" smtClean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1</a:t>
              </a:r>
              <a:endParaRPr kumimoji="1" lang="zh-CN" altLang="en-US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405690" y="2485150"/>
            <a:ext cx="5355525" cy="1869967"/>
            <a:chOff x="1487252" y="3264930"/>
            <a:chExt cx="5355525" cy="1869967"/>
          </a:xfrm>
        </p:grpSpPr>
        <p:grpSp>
          <p:nvGrpSpPr>
            <p:cNvPr id="46" name="组合 45"/>
            <p:cNvGrpSpPr/>
            <p:nvPr/>
          </p:nvGrpSpPr>
          <p:grpSpPr>
            <a:xfrm>
              <a:off x="1487252" y="3264930"/>
              <a:ext cx="5355525" cy="1869967"/>
              <a:chOff x="109903" y="3042093"/>
              <a:chExt cx="5355525" cy="1869967"/>
            </a:xfrm>
          </p:grpSpPr>
          <p:sp>
            <p:nvSpPr>
              <p:cNvPr id="48" name="文本框 125"/>
              <p:cNvSpPr txBox="1"/>
              <p:nvPr/>
            </p:nvSpPr>
            <p:spPr>
              <a:xfrm>
                <a:off x="940804" y="3155261"/>
                <a:ext cx="537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T</a:t>
                </a:r>
                <a:r>
                  <a:rPr kumimoji="1" lang="en-US" altLang="zh-CN" sz="2800" baseline="-25000" dirty="0" smtClean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1</a:t>
                </a:r>
                <a:endParaRPr kumimoji="1" lang="zh-CN" altLang="en-US" sz="2800" dirty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文本框 125"/>
              <p:cNvSpPr txBox="1"/>
              <p:nvPr/>
            </p:nvSpPr>
            <p:spPr>
              <a:xfrm>
                <a:off x="109903" y="4235053"/>
                <a:ext cx="537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T</a:t>
                </a:r>
                <a:r>
                  <a:rPr kumimoji="1" lang="en-US" altLang="zh-CN" sz="2800" baseline="-25000" dirty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2</a:t>
                </a:r>
                <a:endParaRPr kumimoji="1" lang="zh-CN" altLang="en-US" sz="2800" dirty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893428" y="3042093"/>
                <a:ext cx="4572000" cy="1869967"/>
                <a:chOff x="893428" y="3042093"/>
                <a:chExt cx="4572000" cy="1869967"/>
              </a:xfrm>
            </p:grpSpPr>
            <p:sp>
              <p:nvSpPr>
                <p:cNvPr id="51" name="剪去单角的矩形 50"/>
                <p:cNvSpPr/>
                <p:nvPr/>
              </p:nvSpPr>
              <p:spPr>
                <a:xfrm>
                  <a:off x="893429" y="3042093"/>
                  <a:ext cx="1988939" cy="677007"/>
                </a:xfrm>
                <a:prstGeom prst="snip1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 err="1" smtClean="0">
                      <a:solidFill>
                        <a:srgbClr val="FFFF00"/>
                      </a:solidFill>
                    </a:rPr>
                    <a:t>Item_Table</a:t>
                  </a:r>
                  <a:endParaRPr lang="zh-CN" altLang="en-US" sz="28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2" name="剪去单角的矩形 51"/>
                <p:cNvSpPr/>
                <p:nvPr/>
              </p:nvSpPr>
              <p:spPr>
                <a:xfrm>
                  <a:off x="3469513" y="3042093"/>
                  <a:ext cx="1995915" cy="677007"/>
                </a:xfrm>
                <a:prstGeom prst="snip1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 err="1" smtClean="0">
                      <a:solidFill>
                        <a:srgbClr val="FFFF00"/>
                      </a:solidFill>
                    </a:rPr>
                    <a:t>Item_Table</a:t>
                  </a:r>
                  <a:endParaRPr lang="zh-CN" altLang="en-US" sz="28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3" name="剪去单角的矩形 52"/>
                <p:cNvSpPr/>
                <p:nvPr/>
              </p:nvSpPr>
              <p:spPr>
                <a:xfrm>
                  <a:off x="893428" y="4235053"/>
                  <a:ext cx="1988939" cy="67700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 err="1" smtClean="0">
                      <a:solidFill>
                        <a:srgbClr val="002060"/>
                      </a:solidFill>
                    </a:rPr>
                    <a:t>Item_Table</a:t>
                  </a:r>
                  <a:endParaRPr lang="zh-CN" alt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4" name="剪去单角的矩形 53"/>
                <p:cNvSpPr/>
                <p:nvPr/>
              </p:nvSpPr>
              <p:spPr>
                <a:xfrm>
                  <a:off x="3469513" y="4235053"/>
                  <a:ext cx="1995915" cy="67700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 err="1" smtClean="0">
                      <a:solidFill>
                        <a:srgbClr val="002060"/>
                      </a:solidFill>
                    </a:rPr>
                    <a:t>Item_Table</a:t>
                  </a:r>
                  <a:endParaRPr lang="zh-CN" altLang="en-US" sz="2800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47" name="文本框 125"/>
            <p:cNvSpPr txBox="1"/>
            <p:nvPr/>
          </p:nvSpPr>
          <p:spPr>
            <a:xfrm>
              <a:off x="1487253" y="3341823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 smtClean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T</a:t>
              </a:r>
              <a:r>
                <a:rPr kumimoji="1" lang="en-US" altLang="zh-CN" sz="2800" baseline="-25000" dirty="0" smtClean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1</a:t>
              </a:r>
              <a:endParaRPr kumimoji="1" lang="zh-CN" altLang="en-US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矩形标注 61"/>
          <p:cNvSpPr/>
          <p:nvPr/>
        </p:nvSpPr>
        <p:spPr>
          <a:xfrm>
            <a:off x="6343650" y="2644813"/>
            <a:ext cx="2743199" cy="1512985"/>
          </a:xfrm>
          <a:prstGeom prst="wedgeRectCallout">
            <a:avLst>
              <a:gd name="adj1" fmla="val -69037"/>
              <a:gd name="adj2" fmla="val 347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C(</a:t>
            </a:r>
            <a:r>
              <a:rPr lang="en-US" altLang="zh-CN" sz="2400" dirty="0" err="1" smtClean="0"/>
              <a:t>onflict</a:t>
            </a:r>
            <a:r>
              <a:rPr lang="en-US" altLang="zh-CN" sz="2400" dirty="0" smtClean="0"/>
              <a:t>)-edge linking </a:t>
            </a:r>
            <a:r>
              <a:rPr lang="en-US" altLang="zh-CN" sz="2400" dirty="0"/>
              <a:t>p</a:t>
            </a:r>
            <a:r>
              <a:rPr lang="en-US" altLang="zh-CN" sz="2400" dirty="0" smtClean="0"/>
              <a:t>ieces w/ conflicting access</a:t>
            </a:r>
            <a:endParaRPr lang="en-US" altLang="zh-CN" sz="2400" dirty="0"/>
          </a:p>
        </p:txBody>
      </p:sp>
      <p:sp>
        <p:nvSpPr>
          <p:cNvPr id="98" name="圆角矩形 97"/>
          <p:cNvSpPr/>
          <p:nvPr/>
        </p:nvSpPr>
        <p:spPr>
          <a:xfrm flipH="1">
            <a:off x="2011724" y="2177888"/>
            <a:ext cx="4831571" cy="26491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/>
          <p:cNvCxnSpPr/>
          <p:nvPr/>
        </p:nvCxnSpPr>
        <p:spPr>
          <a:xfrm flipH="1" flipV="1">
            <a:off x="4178154" y="3162157"/>
            <a:ext cx="617822" cy="549772"/>
          </a:xfrm>
          <a:prstGeom prst="line">
            <a:avLst/>
          </a:prstGeom>
          <a:ln w="571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4133036" y="3121538"/>
            <a:ext cx="662940" cy="636111"/>
          </a:xfrm>
          <a:prstGeom prst="line">
            <a:avLst/>
          </a:prstGeom>
          <a:ln w="571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标注 67"/>
          <p:cNvSpPr/>
          <p:nvPr/>
        </p:nvSpPr>
        <p:spPr>
          <a:xfrm>
            <a:off x="40570" y="3094636"/>
            <a:ext cx="1882410" cy="1570197"/>
          </a:xfrm>
          <a:prstGeom prst="wedgeRectCallout">
            <a:avLst>
              <a:gd name="adj1" fmla="val 58234"/>
              <a:gd name="adj2" fmla="val -1682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An SC-cycle consists of both S-edge and C-edge</a:t>
            </a:r>
            <a:endParaRPr lang="en-US" altLang="zh-CN" sz="2400" dirty="0"/>
          </a:p>
        </p:txBody>
      </p:sp>
      <p:sp>
        <p:nvSpPr>
          <p:cNvPr id="72" name="矩形 71"/>
          <p:cNvSpPr/>
          <p:nvPr/>
        </p:nvSpPr>
        <p:spPr>
          <a:xfrm>
            <a:off x="831851" y="4503814"/>
            <a:ext cx="7175499" cy="20033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SC-cycles represent potential non-</a:t>
            </a:r>
            <a:r>
              <a:rPr lang="en-US" altLang="zh-CN" sz="4000" dirty="0" err="1" smtClean="0"/>
              <a:t>serializable</a:t>
            </a:r>
            <a:r>
              <a:rPr lang="en-US" altLang="zh-CN" sz="4000" dirty="0" smtClean="0"/>
              <a:t> executions that require 2PL/OCC</a:t>
            </a:r>
            <a:endParaRPr lang="en-US" altLang="zh-CN" sz="4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64630" y="6507173"/>
            <a:ext cx="2057400" cy="365125"/>
          </a:xfrm>
        </p:spPr>
        <p:txBody>
          <a:bodyPr/>
          <a:lstStyle/>
          <a:p>
            <a:fld id="{A5803E52-DCF0-474E-A635-B981368560B5}" type="slidenum">
              <a:rPr lang="zh-CN" altLang="en-US" sz="2000" smtClean="0"/>
              <a:t>16</a:t>
            </a:fld>
            <a:endParaRPr lang="zh-CN" alt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6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2" grpId="0" animBg="1"/>
      <p:bldP spid="98" grpId="0" animBg="1"/>
      <p:bldP spid="68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#3: Offline Checking: Enhanced</a:t>
            </a:r>
            <a:endParaRPr lang="en-US" altLang="zh-CN" dirty="0"/>
          </a:p>
        </p:txBody>
      </p:sp>
      <p:pic>
        <p:nvPicPr>
          <p:cNvPr id="100" name="Picture 2" descr="http://www.artcolorstore.com/images/painting/Laughing-Child-Frans-Hals-Oil-Painting-ACS00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814" y="4563833"/>
            <a:ext cx="1382964" cy="13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矩形 95"/>
          <p:cNvSpPr/>
          <p:nvPr/>
        </p:nvSpPr>
        <p:spPr>
          <a:xfrm>
            <a:off x="1870025" y="4989448"/>
            <a:ext cx="6242404" cy="12163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</a:rPr>
              <a:t>SC-cycles </a:t>
            </a:r>
            <a:r>
              <a:rPr lang="en-US" altLang="zh-CN" sz="3200" dirty="0">
                <a:solidFill>
                  <a:schemeClr val="bg1"/>
                </a:solidFill>
              </a:rPr>
              <a:t>with </a:t>
            </a:r>
            <a:r>
              <a:rPr lang="en-US" altLang="zh-CN" sz="3200" dirty="0" smtClean="0">
                <a:solidFill>
                  <a:schemeClr val="bg1"/>
                </a:solidFill>
              </a:rPr>
              <a:t>deferrable pieces can be safely reordered!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1" name="圆角矩形 230"/>
          <p:cNvSpPr/>
          <p:nvPr/>
        </p:nvSpPr>
        <p:spPr>
          <a:xfrm>
            <a:off x="3508643" y="2176179"/>
            <a:ext cx="4607149" cy="2435615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圆角矩形 231"/>
          <p:cNvSpPr/>
          <p:nvPr/>
        </p:nvSpPr>
        <p:spPr>
          <a:xfrm>
            <a:off x="1375270" y="1830738"/>
            <a:ext cx="4474020" cy="303389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7" name="文本框 125"/>
          <p:cNvSpPr txBox="1"/>
          <p:nvPr/>
        </p:nvSpPr>
        <p:spPr>
          <a:xfrm>
            <a:off x="851777" y="2473765"/>
            <a:ext cx="829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</a:t>
            </a:r>
            <a:r>
              <a:rPr kumimoji="1" lang="en-US" altLang="zh-CN" sz="2800" baseline="-250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</a:t>
            </a:r>
            <a:endParaRPr kumimoji="1" lang="zh-CN" altLang="en-US" sz="28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文本框 125"/>
          <p:cNvSpPr txBox="1"/>
          <p:nvPr/>
        </p:nvSpPr>
        <p:spPr>
          <a:xfrm>
            <a:off x="876492" y="3804028"/>
            <a:ext cx="829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</a:t>
            </a:r>
            <a:r>
              <a:rPr kumimoji="1" lang="en-US" altLang="zh-CN" sz="2800" baseline="-250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</a:t>
            </a:r>
            <a:endParaRPr kumimoji="1" lang="zh-CN" altLang="en-US" sz="28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剪去单角的矩形 39"/>
          <p:cNvSpPr/>
          <p:nvPr/>
        </p:nvSpPr>
        <p:spPr>
          <a:xfrm>
            <a:off x="1639544" y="2378960"/>
            <a:ext cx="1603579" cy="677007"/>
          </a:xfrm>
          <a:prstGeom prst="snip1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rgbClr val="FFFF00"/>
                </a:solidFill>
              </a:rPr>
              <a:t>OidTable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41" name="剪去单角的矩形 40"/>
          <p:cNvSpPr/>
          <p:nvPr/>
        </p:nvSpPr>
        <p:spPr>
          <a:xfrm>
            <a:off x="3989298" y="2378960"/>
            <a:ext cx="1568796" cy="677007"/>
          </a:xfrm>
          <a:prstGeom prst="snip1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rgbClr val="FFFF00"/>
                </a:solidFill>
              </a:rPr>
              <a:t>ItemTable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42" name="剪去单角的矩形 41"/>
          <p:cNvSpPr/>
          <p:nvPr/>
        </p:nvSpPr>
        <p:spPr>
          <a:xfrm>
            <a:off x="1639544" y="3720077"/>
            <a:ext cx="1603579" cy="677007"/>
          </a:xfrm>
          <a:prstGeom prst="snip1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rgbClr val="002060"/>
                </a:solidFill>
              </a:rPr>
              <a:t>OidTable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43" name="剪去单角的矩形 42"/>
          <p:cNvSpPr/>
          <p:nvPr/>
        </p:nvSpPr>
        <p:spPr>
          <a:xfrm>
            <a:off x="4001426" y="3720075"/>
            <a:ext cx="1585330" cy="677007"/>
          </a:xfrm>
          <a:prstGeom prst="snip1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rgbClr val="002060"/>
                </a:solidFill>
              </a:rPr>
              <a:t>ItemTable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cxnSp>
        <p:nvCxnSpPr>
          <p:cNvPr id="53" name="直接箭头连接符 52"/>
          <p:cNvCxnSpPr>
            <a:stCxn id="40" idx="0"/>
            <a:endCxn id="41" idx="2"/>
          </p:cNvCxnSpPr>
          <p:nvPr/>
        </p:nvCxnSpPr>
        <p:spPr>
          <a:xfrm>
            <a:off x="3243123" y="2717464"/>
            <a:ext cx="746175" cy="0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42" idx="0"/>
            <a:endCxn id="43" idx="2"/>
          </p:cNvCxnSpPr>
          <p:nvPr/>
        </p:nvCxnSpPr>
        <p:spPr>
          <a:xfrm flipV="1">
            <a:off x="3243123" y="4058579"/>
            <a:ext cx="758303" cy="2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41" idx="1"/>
            <a:endCxn id="43" idx="3"/>
          </p:cNvCxnSpPr>
          <p:nvPr/>
        </p:nvCxnSpPr>
        <p:spPr>
          <a:xfrm>
            <a:off x="4773696" y="3055967"/>
            <a:ext cx="20395" cy="664108"/>
          </a:xfrm>
          <a:prstGeom prst="line">
            <a:avLst/>
          </a:prstGeom>
          <a:ln w="571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40" idx="1"/>
            <a:endCxn id="42" idx="3"/>
          </p:cNvCxnSpPr>
          <p:nvPr/>
        </p:nvCxnSpPr>
        <p:spPr>
          <a:xfrm>
            <a:off x="2441334" y="3055967"/>
            <a:ext cx="0" cy="664110"/>
          </a:xfrm>
          <a:prstGeom prst="line">
            <a:avLst/>
          </a:prstGeom>
          <a:ln w="571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剪去单角的矩形 57"/>
          <p:cNvSpPr/>
          <p:nvPr/>
        </p:nvSpPr>
        <p:spPr>
          <a:xfrm>
            <a:off x="6210052" y="2378960"/>
            <a:ext cx="1568796" cy="677007"/>
          </a:xfrm>
          <a:prstGeom prst="snip1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rgbClr val="FFFF00"/>
                </a:solidFill>
              </a:rPr>
              <a:t>ItemTable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59" name="剪去单角的矩形 58"/>
          <p:cNvSpPr/>
          <p:nvPr/>
        </p:nvSpPr>
        <p:spPr>
          <a:xfrm>
            <a:off x="6210052" y="3720075"/>
            <a:ext cx="1568796" cy="677007"/>
          </a:xfrm>
          <a:prstGeom prst="snip1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rgbClr val="002060"/>
                </a:solidFill>
              </a:rPr>
              <a:t>ItemTable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cxnSp>
        <p:nvCxnSpPr>
          <p:cNvPr id="77" name="直接箭头连接符 76"/>
          <p:cNvCxnSpPr>
            <a:stCxn id="41" idx="0"/>
            <a:endCxn id="58" idx="2"/>
          </p:cNvCxnSpPr>
          <p:nvPr/>
        </p:nvCxnSpPr>
        <p:spPr>
          <a:xfrm>
            <a:off x="5558094" y="2717464"/>
            <a:ext cx="651958" cy="0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3" idx="0"/>
            <a:endCxn id="59" idx="2"/>
          </p:cNvCxnSpPr>
          <p:nvPr/>
        </p:nvCxnSpPr>
        <p:spPr>
          <a:xfrm>
            <a:off x="5586756" y="4058579"/>
            <a:ext cx="623296" cy="0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58" idx="1"/>
            <a:endCxn id="59" idx="3"/>
          </p:cNvCxnSpPr>
          <p:nvPr/>
        </p:nvCxnSpPr>
        <p:spPr>
          <a:xfrm>
            <a:off x="6994450" y="3055967"/>
            <a:ext cx="0" cy="664108"/>
          </a:xfrm>
          <a:prstGeom prst="line">
            <a:avLst/>
          </a:prstGeom>
          <a:ln w="571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剪去单角的矩形 85"/>
          <p:cNvSpPr/>
          <p:nvPr/>
        </p:nvSpPr>
        <p:spPr>
          <a:xfrm>
            <a:off x="1646353" y="2372512"/>
            <a:ext cx="1603579" cy="677007"/>
          </a:xfrm>
          <a:prstGeom prst="snip1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87" name="剪去单角的矩形 86"/>
          <p:cNvSpPr/>
          <p:nvPr/>
        </p:nvSpPr>
        <p:spPr>
          <a:xfrm>
            <a:off x="1646353" y="3724464"/>
            <a:ext cx="1603579" cy="677007"/>
          </a:xfrm>
          <a:prstGeom prst="snip1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88" name="剪去单角的矩形 87"/>
          <p:cNvSpPr/>
          <p:nvPr/>
        </p:nvSpPr>
        <p:spPr>
          <a:xfrm>
            <a:off x="3954515" y="2382176"/>
            <a:ext cx="1603579" cy="677007"/>
          </a:xfrm>
          <a:prstGeom prst="snip1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89" name="剪去单角的矩形 88"/>
          <p:cNvSpPr/>
          <p:nvPr/>
        </p:nvSpPr>
        <p:spPr>
          <a:xfrm>
            <a:off x="3983177" y="3732974"/>
            <a:ext cx="1603579" cy="677007"/>
          </a:xfrm>
          <a:prstGeom prst="snip1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90" name="剪去单角的矩形 89"/>
          <p:cNvSpPr/>
          <p:nvPr/>
        </p:nvSpPr>
        <p:spPr>
          <a:xfrm>
            <a:off x="6175269" y="2391261"/>
            <a:ext cx="1603579" cy="677007"/>
          </a:xfrm>
          <a:prstGeom prst="snip1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1" name="剪去单角的矩形 90"/>
          <p:cNvSpPr/>
          <p:nvPr/>
        </p:nvSpPr>
        <p:spPr>
          <a:xfrm>
            <a:off x="6192661" y="3732974"/>
            <a:ext cx="1603579" cy="677007"/>
          </a:xfrm>
          <a:prstGeom prst="snip1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3" name="圆角矩形标注 92"/>
          <p:cNvSpPr/>
          <p:nvPr/>
        </p:nvSpPr>
        <p:spPr>
          <a:xfrm>
            <a:off x="7314389" y="3076549"/>
            <a:ext cx="1757040" cy="553525"/>
          </a:xfrm>
          <a:prstGeom prst="wedgeRoundRectCallout">
            <a:avLst>
              <a:gd name="adj1" fmla="val -64422"/>
              <a:gd name="adj2" fmla="val 58482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Deferrable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229658" y="3090029"/>
            <a:ext cx="1741714" cy="553525"/>
          </a:xfrm>
          <a:prstGeom prst="wedgeRoundRectCallout">
            <a:avLst>
              <a:gd name="adj1" fmla="val 65788"/>
              <a:gd name="adj2" fmla="val -48025"/>
              <a:gd name="adj3" fmla="val 16667"/>
            </a:avLst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Immediate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537064" y="3069354"/>
            <a:ext cx="805009" cy="660404"/>
          </a:xfrm>
          <a:prstGeom prst="line">
            <a:avLst/>
          </a:prstGeom>
          <a:ln w="571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5516797" y="3076549"/>
            <a:ext cx="693255" cy="705648"/>
          </a:xfrm>
          <a:prstGeom prst="line">
            <a:avLst/>
          </a:prstGeom>
          <a:ln w="571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830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231" grpId="0" animBg="1"/>
      <p:bldP spid="231" grpId="1" animBg="1"/>
      <p:bldP spid="232" grpId="0" animBg="1"/>
      <p:bldP spid="37" grpId="0"/>
      <p:bldP spid="38" grpId="0"/>
      <p:bldP spid="40" grpId="0" animBg="1"/>
      <p:bldP spid="41" grpId="0" animBg="1"/>
      <p:bldP spid="42" grpId="0" animBg="1"/>
      <p:bldP spid="43" grpId="0" animBg="1"/>
      <p:bldP spid="58" grpId="0" animBg="1"/>
      <p:bldP spid="59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ocument 21"/>
          <p:cNvSpPr/>
          <p:nvPr/>
        </p:nvSpPr>
        <p:spPr>
          <a:xfrm>
            <a:off x="2469029" y="4726764"/>
            <a:ext cx="1774618" cy="178503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2" name="Document 21"/>
          <p:cNvSpPr/>
          <p:nvPr/>
        </p:nvSpPr>
        <p:spPr>
          <a:xfrm>
            <a:off x="4711647" y="4726764"/>
            <a:ext cx="1774618" cy="178503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3" name="Document 21"/>
          <p:cNvSpPr/>
          <p:nvPr/>
        </p:nvSpPr>
        <p:spPr>
          <a:xfrm>
            <a:off x="6931222" y="4711143"/>
            <a:ext cx="1774618" cy="180228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Document 21"/>
          <p:cNvSpPr/>
          <p:nvPr/>
        </p:nvSpPr>
        <p:spPr>
          <a:xfrm>
            <a:off x="356172" y="4726764"/>
            <a:ext cx="1774618" cy="1785032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88" y="0"/>
            <a:ext cx="9486899" cy="13255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Incorporating Immediate Pieces</a:t>
            </a:r>
            <a:endParaRPr lang="zh-CN" altLang="en-US" dirty="0"/>
          </a:p>
        </p:txBody>
      </p:sp>
      <p:pic>
        <p:nvPicPr>
          <p:cNvPr id="5" name="Picture 4" descr="http://4.bp.blogspot.com/-0_CH7mTpHoQ/UibklncodFI/AAAAAAAAIvc/0w4WJLrtbuw/s640/Fran%C3%A7ois-Dumont-portrait-miniature-d-Emmanuelle-Marie-Anne-de-Coss%C3%A9-Brissac-contesse-de-Pons-collection-Jaegy-Theolay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573" y="1579882"/>
            <a:ext cx="1034019" cy="1292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historicalhistrionics.files.wordpress.com/2012/03/marie-antoinette-portrait-louis-x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92380" y="1579882"/>
            <a:ext cx="1073169" cy="135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92983" y="6483413"/>
            <a:ext cx="2057400" cy="365125"/>
          </a:xfrm>
        </p:spPr>
        <p:txBody>
          <a:bodyPr/>
          <a:lstStyle/>
          <a:p>
            <a:fld id="{A5803E52-DCF0-474E-A635-B981368560B5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40" name="剪去单角的矩形 39"/>
          <p:cNvSpPr/>
          <p:nvPr/>
        </p:nvSpPr>
        <p:spPr>
          <a:xfrm>
            <a:off x="2469029" y="1145725"/>
            <a:ext cx="1015480" cy="434157"/>
          </a:xfrm>
          <a:prstGeom prst="snip1Rect">
            <a:avLst/>
          </a:prstGeom>
          <a:solidFill>
            <a:schemeClr val="accent1">
              <a:lumMod val="50000"/>
            </a:schemeClr>
          </a:solidFill>
          <a:ln w="635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rgbClr val="FFFF00"/>
                </a:solidFill>
              </a:rPr>
              <a:t>oid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1176" y="6052090"/>
            <a:ext cx="1192471" cy="738654"/>
            <a:chOff x="2916143" y="5925028"/>
            <a:chExt cx="1192471" cy="738654"/>
          </a:xfrm>
        </p:grpSpPr>
        <p:sp>
          <p:nvSpPr>
            <p:cNvPr id="47" name="圆柱形 46"/>
            <p:cNvSpPr/>
            <p:nvPr/>
          </p:nvSpPr>
          <p:spPr>
            <a:xfrm>
              <a:off x="2916143" y="5925028"/>
              <a:ext cx="1192471" cy="738654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047552" y="6193499"/>
              <a:ext cx="902811" cy="139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iPhone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45774" y="6007913"/>
            <a:ext cx="1242158" cy="788351"/>
            <a:chOff x="4936058" y="5880851"/>
            <a:chExt cx="1242158" cy="788351"/>
          </a:xfrm>
        </p:grpSpPr>
        <p:grpSp>
          <p:nvGrpSpPr>
            <p:cNvPr id="48" name="组合 47"/>
            <p:cNvGrpSpPr/>
            <p:nvPr/>
          </p:nvGrpSpPr>
          <p:grpSpPr>
            <a:xfrm>
              <a:off x="4936058" y="5880851"/>
              <a:ext cx="1242158" cy="788351"/>
              <a:chOff x="3841028" y="4054585"/>
              <a:chExt cx="2413065" cy="1813824"/>
            </a:xfrm>
          </p:grpSpPr>
          <p:sp>
            <p:nvSpPr>
              <p:cNvPr id="49" name="圆柱形 48"/>
              <p:cNvSpPr/>
              <p:nvPr/>
            </p:nvSpPr>
            <p:spPr>
              <a:xfrm>
                <a:off x="3841028" y="4158830"/>
                <a:ext cx="2413065" cy="1709579"/>
              </a:xfrm>
              <a:prstGeom prst="can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4155107" y="4054585"/>
                <a:ext cx="372028" cy="54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dirty="0" smtClean="0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5212609" y="6187165"/>
              <a:ext cx="7232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/>
                <a:t>Case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38023" y="6052090"/>
            <a:ext cx="1192767" cy="767351"/>
            <a:chOff x="802990" y="5925028"/>
            <a:chExt cx="1192767" cy="767351"/>
          </a:xfrm>
        </p:grpSpPr>
        <p:sp>
          <p:nvSpPr>
            <p:cNvPr id="54" name="圆柱形 53"/>
            <p:cNvSpPr/>
            <p:nvPr/>
          </p:nvSpPr>
          <p:spPr>
            <a:xfrm>
              <a:off x="802990" y="5925028"/>
              <a:ext cx="1192767" cy="767351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44840" y="6200067"/>
              <a:ext cx="10567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err="1" smtClean="0"/>
                <a:t>next_oid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436139" y="5933632"/>
            <a:ext cx="1269701" cy="896076"/>
            <a:chOff x="7301106" y="5806570"/>
            <a:chExt cx="1269701" cy="896076"/>
          </a:xfrm>
        </p:grpSpPr>
        <p:grpSp>
          <p:nvGrpSpPr>
            <p:cNvPr id="51" name="组合 50"/>
            <p:cNvGrpSpPr/>
            <p:nvPr/>
          </p:nvGrpSpPr>
          <p:grpSpPr>
            <a:xfrm>
              <a:off x="7301106" y="5806570"/>
              <a:ext cx="1269701" cy="896076"/>
              <a:chOff x="3958383" y="4054585"/>
              <a:chExt cx="2413065" cy="1985266"/>
            </a:xfrm>
          </p:grpSpPr>
          <p:sp>
            <p:nvSpPr>
              <p:cNvPr id="52" name="圆柱形 51"/>
              <p:cNvSpPr/>
              <p:nvPr/>
            </p:nvSpPr>
            <p:spPr>
              <a:xfrm>
                <a:off x="3958383" y="4330272"/>
                <a:ext cx="2413065" cy="1709579"/>
              </a:xfrm>
              <a:prstGeom prst="can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4155106" y="4054585"/>
                <a:ext cx="372028" cy="54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dirty="0" smtClean="0"/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7381740" y="6132160"/>
              <a:ext cx="10823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err="1" smtClean="0"/>
                <a:t>orderline</a:t>
              </a:r>
              <a:endParaRPr lang="zh-CN" altLang="en-US" dirty="0"/>
            </a:p>
          </p:txBody>
        </p:sp>
      </p:grpSp>
      <p:sp>
        <p:nvSpPr>
          <p:cNvPr id="60" name="灯片编号占位符 3"/>
          <p:cNvSpPr txBox="1">
            <a:spLocks/>
          </p:cNvSpPr>
          <p:nvPr/>
        </p:nvSpPr>
        <p:spPr>
          <a:xfrm>
            <a:off x="6592983" y="8361197"/>
            <a:ext cx="2057400" cy="13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803E52-DCF0-474E-A635-B981368560B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5" name="剪去单角的矩形 64"/>
          <p:cNvSpPr/>
          <p:nvPr/>
        </p:nvSpPr>
        <p:spPr>
          <a:xfrm>
            <a:off x="2469029" y="1685259"/>
            <a:ext cx="1015480" cy="434157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iphone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sp>
        <p:nvSpPr>
          <p:cNvPr id="66" name="剪去单角的矩形 65"/>
          <p:cNvSpPr/>
          <p:nvPr/>
        </p:nvSpPr>
        <p:spPr>
          <a:xfrm>
            <a:off x="2462570" y="2224793"/>
            <a:ext cx="1015480" cy="434157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case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sp>
        <p:nvSpPr>
          <p:cNvPr id="67" name="剪去单角的矩形 66"/>
          <p:cNvSpPr/>
          <p:nvPr/>
        </p:nvSpPr>
        <p:spPr>
          <a:xfrm>
            <a:off x="2462570" y="2764327"/>
            <a:ext cx="1015480" cy="434157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rgbClr val="FFFF00"/>
                </a:solidFill>
              </a:rPr>
              <a:t>orderline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sp>
        <p:nvSpPr>
          <p:cNvPr id="68" name="剪去单角的矩形 67"/>
          <p:cNvSpPr/>
          <p:nvPr/>
        </p:nvSpPr>
        <p:spPr>
          <a:xfrm>
            <a:off x="6079504" y="1145725"/>
            <a:ext cx="1015480" cy="434157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635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rgbClr val="002060"/>
                </a:solidFill>
              </a:rPr>
              <a:t>oid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69" name="剪去单角的矩形 68"/>
          <p:cNvSpPr/>
          <p:nvPr/>
        </p:nvSpPr>
        <p:spPr>
          <a:xfrm>
            <a:off x="6079504" y="1685259"/>
            <a:ext cx="1015480" cy="434157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002060"/>
                </a:solidFill>
              </a:rPr>
              <a:t>iphone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70" name="剪去单角的矩形 69"/>
          <p:cNvSpPr/>
          <p:nvPr/>
        </p:nvSpPr>
        <p:spPr>
          <a:xfrm>
            <a:off x="6073045" y="2224793"/>
            <a:ext cx="1015480" cy="434157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002060"/>
                </a:solidFill>
              </a:rPr>
              <a:t>case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71" name="剪去单角的矩形 70"/>
          <p:cNvSpPr/>
          <p:nvPr/>
        </p:nvSpPr>
        <p:spPr>
          <a:xfrm>
            <a:off x="6073045" y="2764327"/>
            <a:ext cx="1015480" cy="434157"/>
          </a:xfrm>
          <a:prstGeom prst="snip1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rgbClr val="002060"/>
                </a:solidFill>
              </a:rPr>
              <a:t>orderline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72" name="剪去单角的矩形 71"/>
          <p:cNvSpPr/>
          <p:nvPr/>
        </p:nvSpPr>
        <p:spPr>
          <a:xfrm>
            <a:off x="753256" y="4278965"/>
            <a:ext cx="1015480" cy="434157"/>
          </a:xfrm>
          <a:prstGeom prst="snip1Rect">
            <a:avLst/>
          </a:prstGeom>
          <a:solidFill>
            <a:schemeClr val="accent1">
              <a:lumMod val="50000"/>
            </a:schemeClr>
          </a:solidFill>
          <a:ln w="635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rgbClr val="FFFF00"/>
                </a:solidFill>
              </a:rPr>
              <a:t>oid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sp>
        <p:nvSpPr>
          <p:cNvPr id="73" name="剪去单角的矩形 72"/>
          <p:cNvSpPr/>
          <p:nvPr/>
        </p:nvSpPr>
        <p:spPr>
          <a:xfrm>
            <a:off x="753256" y="3763575"/>
            <a:ext cx="1015480" cy="434157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635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rgbClr val="002060"/>
                </a:solidFill>
              </a:rPr>
              <a:t>oid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cxnSp>
        <p:nvCxnSpPr>
          <p:cNvPr id="74" name="直接箭头连接符 73"/>
          <p:cNvCxnSpPr>
            <a:stCxn id="117" idx="3"/>
            <a:endCxn id="118" idx="1"/>
          </p:cNvCxnSpPr>
          <p:nvPr/>
        </p:nvCxnSpPr>
        <p:spPr>
          <a:xfrm>
            <a:off x="1056081" y="5488858"/>
            <a:ext cx="446704" cy="453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剪去单角的矩形 79"/>
          <p:cNvSpPr/>
          <p:nvPr/>
        </p:nvSpPr>
        <p:spPr>
          <a:xfrm>
            <a:off x="2802875" y="4259583"/>
            <a:ext cx="1015480" cy="434157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002060"/>
                </a:solidFill>
              </a:rPr>
              <a:t>iphone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81" name="剪去单角的矩形 80"/>
          <p:cNvSpPr/>
          <p:nvPr/>
        </p:nvSpPr>
        <p:spPr>
          <a:xfrm>
            <a:off x="2791795" y="3782240"/>
            <a:ext cx="1015480" cy="434157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iphone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sp>
        <p:nvSpPr>
          <p:cNvPr id="85" name="矩形标注 84"/>
          <p:cNvSpPr/>
          <p:nvPr/>
        </p:nvSpPr>
        <p:spPr>
          <a:xfrm>
            <a:off x="243480" y="5934920"/>
            <a:ext cx="1896186" cy="824283"/>
          </a:xfrm>
          <a:prstGeom prst="wedgeRectCallout">
            <a:avLst>
              <a:gd name="adj1" fmla="val 0"/>
              <a:gd name="adj2" fmla="val -9954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Immediate dependency</a:t>
            </a:r>
            <a:endParaRPr lang="zh-CN" altLang="en-US" sz="2000" dirty="0"/>
          </a:p>
        </p:txBody>
      </p:sp>
      <p:cxnSp>
        <p:nvCxnSpPr>
          <p:cNvPr id="96" name="曲线连接符 95"/>
          <p:cNvCxnSpPr>
            <a:stCxn id="158" idx="0"/>
            <a:endCxn id="159" idx="0"/>
          </p:cNvCxnSpPr>
          <p:nvPr/>
        </p:nvCxnSpPr>
        <p:spPr>
          <a:xfrm rot="16200000" flipH="1" flipV="1">
            <a:off x="3372614" y="4832045"/>
            <a:ext cx="312" cy="957102"/>
          </a:xfrm>
          <a:prstGeom prst="curvedConnector3">
            <a:avLst>
              <a:gd name="adj1" fmla="val -73269231"/>
            </a:avLst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116"/>
          <p:cNvSpPr/>
          <p:nvPr/>
        </p:nvSpPr>
        <p:spPr>
          <a:xfrm>
            <a:off x="524179" y="5289394"/>
            <a:ext cx="531902" cy="398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T2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502785" y="5293925"/>
            <a:ext cx="531902" cy="3989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T1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sp>
        <p:nvSpPr>
          <p:cNvPr id="153" name="剪去单角的矩形 152"/>
          <p:cNvSpPr/>
          <p:nvPr/>
        </p:nvSpPr>
        <p:spPr>
          <a:xfrm>
            <a:off x="7312184" y="4236362"/>
            <a:ext cx="1015480" cy="434157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rgbClr val="002060"/>
                </a:solidFill>
              </a:rPr>
              <a:t>orderline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154" name="剪去单角的矩形 153"/>
          <p:cNvSpPr/>
          <p:nvPr/>
        </p:nvSpPr>
        <p:spPr>
          <a:xfrm>
            <a:off x="7301104" y="3759019"/>
            <a:ext cx="1015480" cy="434157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rgbClr val="FFFF00"/>
                </a:solidFill>
              </a:rPr>
              <a:t>orderline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832181" y="5314224"/>
            <a:ext cx="531902" cy="398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T2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5810787" y="5318755"/>
            <a:ext cx="531902" cy="3989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T1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3585370" y="5310440"/>
            <a:ext cx="531902" cy="398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T2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2628268" y="5310752"/>
            <a:ext cx="531902" cy="3989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T1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8038154" y="5323714"/>
            <a:ext cx="531902" cy="398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2060"/>
                </a:solidFill>
              </a:rPr>
              <a:t>T2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7081052" y="5324026"/>
            <a:ext cx="531902" cy="3989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T1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sp>
        <p:nvSpPr>
          <p:cNvPr id="163" name="剪去单角的矩形 148"/>
          <p:cNvSpPr/>
          <p:nvPr/>
        </p:nvSpPr>
        <p:spPr>
          <a:xfrm>
            <a:off x="5065313" y="4236041"/>
            <a:ext cx="1015480" cy="434157"/>
          </a:xfrm>
          <a:prstGeom prst="snip1Rect">
            <a:avLst/>
          </a:prstGeom>
          <a:solidFill>
            <a:schemeClr val="accent1">
              <a:lumMod val="50000"/>
            </a:schemeClr>
          </a:solidFill>
          <a:ln w="635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case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sp>
        <p:nvSpPr>
          <p:cNvPr id="164" name="剪去单角的矩形 149"/>
          <p:cNvSpPr/>
          <p:nvPr/>
        </p:nvSpPr>
        <p:spPr>
          <a:xfrm>
            <a:off x="5065313" y="3757958"/>
            <a:ext cx="1015480" cy="434157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002060"/>
                </a:solidFill>
              </a:rPr>
              <a:t>case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cxnSp>
        <p:nvCxnSpPr>
          <p:cNvPr id="167" name="直接箭头连接符 166"/>
          <p:cNvCxnSpPr>
            <a:stCxn id="159" idx="3"/>
            <a:endCxn id="158" idx="1"/>
          </p:cNvCxnSpPr>
          <p:nvPr/>
        </p:nvCxnSpPr>
        <p:spPr>
          <a:xfrm flipV="1">
            <a:off x="3160170" y="5509904"/>
            <a:ext cx="425200" cy="312"/>
          </a:xfrm>
          <a:prstGeom prst="straightConnector1">
            <a:avLst/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箭头连接符 167"/>
          <p:cNvCxnSpPr>
            <a:stCxn id="156" idx="3"/>
            <a:endCxn id="157" idx="1"/>
          </p:cNvCxnSpPr>
          <p:nvPr/>
        </p:nvCxnSpPr>
        <p:spPr>
          <a:xfrm>
            <a:off x="5364083" y="5513688"/>
            <a:ext cx="446704" cy="4531"/>
          </a:xfrm>
          <a:prstGeom prst="straightConnector1">
            <a:avLst/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曲线连接符 168"/>
          <p:cNvCxnSpPr/>
          <p:nvPr/>
        </p:nvCxnSpPr>
        <p:spPr>
          <a:xfrm rot="16200000" flipH="1" flipV="1">
            <a:off x="7828808" y="4849584"/>
            <a:ext cx="312" cy="957102"/>
          </a:xfrm>
          <a:prstGeom prst="curvedConnector3">
            <a:avLst>
              <a:gd name="adj1" fmla="val -73269231"/>
            </a:avLst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箭头连接符 169"/>
          <p:cNvCxnSpPr/>
          <p:nvPr/>
        </p:nvCxnSpPr>
        <p:spPr>
          <a:xfrm flipV="1">
            <a:off x="7618794" y="5524998"/>
            <a:ext cx="425200" cy="312"/>
          </a:xfrm>
          <a:prstGeom prst="straightConnector1">
            <a:avLst/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/>
          <p:nvPr/>
        </p:nvCxnSpPr>
        <p:spPr>
          <a:xfrm>
            <a:off x="5375604" y="5513687"/>
            <a:ext cx="446704" cy="453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曲线连接符 171"/>
          <p:cNvCxnSpPr>
            <a:stCxn id="118" idx="0"/>
            <a:endCxn id="117" idx="0"/>
          </p:cNvCxnSpPr>
          <p:nvPr/>
        </p:nvCxnSpPr>
        <p:spPr>
          <a:xfrm rot="16200000" flipV="1">
            <a:off x="1277168" y="4802357"/>
            <a:ext cx="4531" cy="978606"/>
          </a:xfrm>
          <a:prstGeom prst="curvedConnector3">
            <a:avLst>
              <a:gd name="adj1" fmla="val 5145244"/>
            </a:avLst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曲线连接符 172"/>
          <p:cNvCxnSpPr/>
          <p:nvPr/>
        </p:nvCxnSpPr>
        <p:spPr>
          <a:xfrm rot="16200000" flipV="1">
            <a:off x="5606480" y="4840941"/>
            <a:ext cx="4531" cy="978606"/>
          </a:xfrm>
          <a:prstGeom prst="curvedConnector3">
            <a:avLst>
              <a:gd name="adj1" fmla="val 5145244"/>
            </a:avLst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标注 85"/>
          <p:cNvSpPr/>
          <p:nvPr/>
        </p:nvSpPr>
        <p:spPr>
          <a:xfrm>
            <a:off x="243481" y="1551177"/>
            <a:ext cx="3841915" cy="2165234"/>
          </a:xfrm>
          <a:prstGeom prst="wedgeRectCallout">
            <a:avLst>
              <a:gd name="adj1" fmla="val -1342"/>
              <a:gd name="adj2" fmla="val 916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Every cycle contains deferrable pieces, ensured by offline checking</a:t>
            </a:r>
          </a:p>
        </p:txBody>
      </p:sp>
      <p:sp>
        <p:nvSpPr>
          <p:cNvPr id="174" name="圆角矩形 173"/>
          <p:cNvSpPr/>
          <p:nvPr/>
        </p:nvSpPr>
        <p:spPr>
          <a:xfrm flipH="1">
            <a:off x="288637" y="4725196"/>
            <a:ext cx="8654784" cy="1232566"/>
          </a:xfrm>
          <a:prstGeom prst="roundRect">
            <a:avLst/>
          </a:prstGeom>
          <a:noFill/>
          <a:ln w="76200">
            <a:solidFill>
              <a:srgbClr val="366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标注 174"/>
          <p:cNvSpPr/>
          <p:nvPr/>
        </p:nvSpPr>
        <p:spPr>
          <a:xfrm>
            <a:off x="2310713" y="5966461"/>
            <a:ext cx="1896186" cy="824283"/>
          </a:xfrm>
          <a:prstGeom prst="wedgeRectCallout">
            <a:avLst>
              <a:gd name="adj1" fmla="val 7120"/>
              <a:gd name="adj2" fmla="val -10103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</a:t>
            </a:r>
            <a:r>
              <a:rPr lang="en-US" altLang="zh-CN" sz="2000" dirty="0" smtClean="0"/>
              <a:t>eferrable dependency</a:t>
            </a:r>
            <a:endParaRPr lang="zh-CN" altLang="en-US" sz="2000" dirty="0"/>
          </a:p>
        </p:txBody>
      </p:sp>
      <p:sp>
        <p:nvSpPr>
          <p:cNvPr id="176" name="矩形标注 175"/>
          <p:cNvSpPr/>
          <p:nvPr/>
        </p:nvSpPr>
        <p:spPr>
          <a:xfrm>
            <a:off x="4616029" y="1579881"/>
            <a:ext cx="4095803" cy="2141549"/>
          </a:xfrm>
          <a:prstGeom prst="wedgeRectCallout">
            <a:avLst>
              <a:gd name="adj1" fmla="val -1558"/>
              <a:gd name="adj2" fmla="val 9249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A cycle with deferrable pieces is safe to reorder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6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21 -0.29144 L 1.38889E-6 3.7037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47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73 -0.21806 L -2.77778E-7 -3.7037E-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1106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16 -0.38078 L 2.77778E-6 -4.07407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190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76 -0.45741 L 2.77778E-6 4.44444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2287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9 -0.37315 L 0.00139 2.22222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1865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-0.30301 L -3.88889E-6 -1.85185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38 -0.14282 L -3.05556E-6 3.7037E-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713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2 -0.21482 L 1.66667E-6 4.44444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2188 -0.01968 C 0.02674 -0.02384 0.02952 -0.02986 0.02952 -0.03634 C 0.02952 -0.04352 0.02674 -0.04954 0.02188 -0.05347 L -4.16667E-6 -0.07292 " pathEditMode="relative" rAng="16200000" ptsTypes="AAAAA">
                                      <p:cBhvr>
                                        <p:cTn id="1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-363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92 L -0.04236 0.01621 C -0.05208 0.01968 -0.05729 0.02523 -0.05729 0.03102 C -0.05729 0.03727 -0.05208 0.04259 -0.04236 0.0463 L -3.88889E-6 0.06366 " pathEditMode="relative" rAng="5400000" ptsTypes="AAAAA">
                                      <p:cBhvr>
                                        <p:cTn id="1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321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3681 0.01875 C -0.04532 0.02268 -0.04983 0.02847 -0.04983 0.03472 C -0.04983 0.04166 -0.04497 0.04722 -0.03698 0.05116 L 4.16667E-6 0.07037 " pathEditMode="relative" rAng="5400000" ptsTypes="AAAAA">
                                      <p:cBhvr>
                                        <p:cTn id="12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351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25 -0.01782 C 0.03056 -0.02152 0.03368 -0.02708 0.03368 -0.03287 C 0.03368 -0.03958 0.03056 -0.0449 0.025 -0.04861 L -5.55556E-7 -0.06666 " pathEditMode="relative" rAng="16200000" ptsTypes="AAAAA">
                                      <p:cBhvr>
                                        <p:cTn id="12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5" grpId="0" animBg="1"/>
      <p:bldP spid="85" grpId="1" animBg="1"/>
      <p:bldP spid="117" grpId="0" animBg="1"/>
      <p:bldP spid="118" grpId="0" animBg="1"/>
      <p:bldP spid="153" grpId="0" animBg="1"/>
      <p:bldP spid="153" grpId="1" animBg="1"/>
      <p:bldP spid="153" grpId="2" animBg="1"/>
      <p:bldP spid="154" grpId="0" animBg="1"/>
      <p:bldP spid="154" grpId="1" animBg="1"/>
      <p:bldP spid="154" grpId="2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3" grpId="1" animBg="1"/>
      <p:bldP spid="164" grpId="0" animBg="1"/>
      <p:bldP spid="164" grpId="1" animBg="1"/>
      <p:bldP spid="86" grpId="0" animBg="1"/>
      <p:bldP spid="174" grpId="0" animBg="1"/>
      <p:bldP spid="175" grpId="0" animBg="1"/>
      <p:bldP spid="175" grpId="1" animBg="1"/>
      <p:bldP spid="1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atures.cgsociety.org/newgallerycrits/g85/211485/211485_1140184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08475" y="0"/>
            <a:ext cx="11160949" cy="7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071980" y="2496711"/>
            <a:ext cx="3965573" cy="4616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Merged Pieces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Read-only Transactions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Reducing Dep. Size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Fault Tolerance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Overlapping Trans.</a:t>
            </a:r>
          </a:p>
          <a:p>
            <a:pPr>
              <a:lnSpc>
                <a:spcPct val="150000"/>
              </a:lnSpc>
            </a:pPr>
            <a:endParaRPr lang="en-US" altLang="zh-CN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4" name="矩形 3"/>
          <p:cNvSpPr/>
          <p:nvPr/>
        </p:nvSpPr>
        <p:spPr>
          <a:xfrm>
            <a:off x="234342" y="360784"/>
            <a:ext cx="2132040" cy="11824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Deferred Execution</a:t>
            </a:r>
          </a:p>
        </p:txBody>
      </p:sp>
      <p:sp>
        <p:nvSpPr>
          <p:cNvPr id="6" name="矩形 5"/>
          <p:cNvSpPr/>
          <p:nvPr/>
        </p:nvSpPr>
        <p:spPr>
          <a:xfrm>
            <a:off x="3481302" y="360784"/>
            <a:ext cx="2574235" cy="11824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Decentralized Dependency Tracking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839360" y="360784"/>
            <a:ext cx="2198194" cy="11599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Offline Checking 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19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0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Large Web Sites Need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88066" y="1395897"/>
            <a:ext cx="9040776" cy="1608461"/>
            <a:chOff x="188066" y="1395897"/>
            <a:chExt cx="9040776" cy="160846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8605" y="1395897"/>
              <a:ext cx="3730237" cy="1598673"/>
            </a:xfrm>
            <a:prstGeom prst="rect">
              <a:avLst/>
            </a:prstGeom>
          </p:spPr>
        </p:pic>
        <p:pic>
          <p:nvPicPr>
            <p:cNvPr id="1026" name="Picture 2" descr="http://knoxvillecoupondude.com/wp-content/uploads/2014/07/amazon-logo-png-hodvcggi.pn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8066" y="1876157"/>
              <a:ext cx="2344027" cy="82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logowik.com/uploads/images/453_alibaba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36909" y="1865839"/>
              <a:ext cx="2788997" cy="658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/>
            <p:cNvSpPr txBox="1"/>
            <p:nvPr/>
          </p:nvSpPr>
          <p:spPr>
            <a:xfrm>
              <a:off x="3117392" y="2635026"/>
              <a:ext cx="2589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170 million sold/day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46093" y="2625238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36.8 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million sold/day</a:t>
              </a:r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6595818" y="2635026"/>
              <a:ext cx="2377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$169 billion trade/day</a:t>
              </a:r>
              <a:endParaRPr lang="zh-CN" altLang="en-US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0" y="3353437"/>
            <a:ext cx="9144000" cy="973651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Scalable Storage w/ Transactions! 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30" name="Picture 4" descr="http://4.bp.blogspot.com/-0_CH7mTpHoQ/UibklncodFI/AAAAAAAAIvc/0w4WJLrtbuw/s640/Fran%C3%A7ois-Dumont-portrait-miniature-d-Emmanuelle-Marie-Anne-de-Coss%C3%A9-Brissac-contesse-de-Pons-collection-Jaegy-Theolayre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70" y="4974946"/>
            <a:ext cx="1034019" cy="1292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右箭头 30"/>
          <p:cNvSpPr/>
          <p:nvPr/>
        </p:nvSpPr>
        <p:spPr>
          <a:xfrm rot="10435659" flipH="1">
            <a:off x="2016349" y="5138561"/>
            <a:ext cx="2040350" cy="240497"/>
          </a:xfrm>
          <a:prstGeom prst="rightArrow">
            <a:avLst>
              <a:gd name="adj1" fmla="val 34514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 rot="11229386" flipH="1">
            <a:off x="1973953" y="5749255"/>
            <a:ext cx="2070700" cy="240497"/>
          </a:xfrm>
          <a:prstGeom prst="rightArrow">
            <a:avLst>
              <a:gd name="adj1" fmla="val 34514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346184" y="4816245"/>
            <a:ext cx="4911484" cy="2209250"/>
            <a:chOff x="4346184" y="4816245"/>
            <a:chExt cx="4911484" cy="2209250"/>
          </a:xfrm>
        </p:grpSpPr>
        <p:sp>
          <p:nvSpPr>
            <p:cNvPr id="17" name="圆柱形 16"/>
            <p:cNvSpPr/>
            <p:nvPr/>
          </p:nvSpPr>
          <p:spPr>
            <a:xfrm>
              <a:off x="4346184" y="4834986"/>
              <a:ext cx="597206" cy="449816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圆柱形 17"/>
            <p:cNvSpPr/>
            <p:nvPr/>
          </p:nvSpPr>
          <p:spPr>
            <a:xfrm>
              <a:off x="5366679" y="4834986"/>
              <a:ext cx="597206" cy="449816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圆柱形 18"/>
            <p:cNvSpPr/>
            <p:nvPr/>
          </p:nvSpPr>
          <p:spPr>
            <a:xfrm>
              <a:off x="6387174" y="4834985"/>
              <a:ext cx="597206" cy="449816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圆柱形 20"/>
            <p:cNvSpPr/>
            <p:nvPr/>
          </p:nvSpPr>
          <p:spPr>
            <a:xfrm>
              <a:off x="7407669" y="4816245"/>
              <a:ext cx="597206" cy="449816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圆柱形 21"/>
            <p:cNvSpPr/>
            <p:nvPr/>
          </p:nvSpPr>
          <p:spPr>
            <a:xfrm>
              <a:off x="4346184" y="5771786"/>
              <a:ext cx="597206" cy="449816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圆柱形 22"/>
            <p:cNvSpPr/>
            <p:nvPr/>
          </p:nvSpPr>
          <p:spPr>
            <a:xfrm>
              <a:off x="5366679" y="5771786"/>
              <a:ext cx="597206" cy="449816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圆柱形 23"/>
            <p:cNvSpPr/>
            <p:nvPr/>
          </p:nvSpPr>
          <p:spPr>
            <a:xfrm>
              <a:off x="6387174" y="5771785"/>
              <a:ext cx="597206" cy="449816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圆柱形 24"/>
            <p:cNvSpPr/>
            <p:nvPr/>
          </p:nvSpPr>
          <p:spPr>
            <a:xfrm>
              <a:off x="7407669" y="5753045"/>
              <a:ext cx="597206" cy="449816"/>
            </a:xfrm>
            <a:prstGeom prst="ca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242005" y="4834985"/>
              <a:ext cx="1015663" cy="21905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rgbClr val="92D050"/>
                  </a:solidFill>
                </a:rPr>
                <a:t>……</a:t>
              </a:r>
              <a:endParaRPr lang="zh-CN" altLang="en-US" sz="54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2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2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34809"/>
          </a:xfrm>
        </p:spPr>
        <p:txBody>
          <a:bodyPr numCol="1">
            <a:normAutofit/>
          </a:bodyPr>
          <a:lstStyle/>
          <a:p>
            <a:r>
              <a:rPr lang="en-US" altLang="zh-CN" dirty="0" smtClean="0"/>
              <a:t>How does Rococo perform under contention?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How does Rococo scale?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20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2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Workload: Scaled TPC-C</a:t>
            </a:r>
            <a:endParaRPr lang="zh-CN" altLang="en-US" dirty="0"/>
          </a:p>
        </p:txBody>
      </p:sp>
      <p:sp>
        <p:nvSpPr>
          <p:cNvPr id="48" name="内容占位符 47"/>
          <p:cNvSpPr>
            <a:spLocks noGrp="1"/>
          </p:cNvSpPr>
          <p:nvPr>
            <p:ph idx="1"/>
          </p:nvPr>
        </p:nvSpPr>
        <p:spPr>
          <a:xfrm>
            <a:off x="628650" y="1646306"/>
            <a:ext cx="8388350" cy="2111714"/>
          </a:xfrm>
        </p:spPr>
        <p:txBody>
          <a:bodyPr numCol="1">
            <a:normAutofit/>
          </a:bodyPr>
          <a:lstStyle/>
          <a:p>
            <a:r>
              <a:rPr lang="en-US" altLang="zh-CN" dirty="0" smtClean="0"/>
              <a:t>One warehouse, many districts</a:t>
            </a:r>
          </a:p>
          <a:p>
            <a:r>
              <a:rPr lang="en-US" altLang="zh-CN" dirty="0" smtClean="0"/>
              <a:t>Partitioned </a:t>
            </a:r>
            <a:r>
              <a:rPr lang="en-US" altLang="zh-CN" dirty="0"/>
              <a:t>by </a:t>
            </a:r>
            <a:r>
              <a:rPr lang="en-US" altLang="zh-CN" dirty="0" smtClean="0"/>
              <a:t>districts - all transactions distributed</a:t>
            </a:r>
            <a:endParaRPr lang="en-US" altLang="zh-CN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094492" y="2702163"/>
            <a:ext cx="6594930" cy="3674570"/>
            <a:chOff x="1207983" y="2292430"/>
            <a:chExt cx="6221449" cy="3516875"/>
          </a:xfrm>
        </p:grpSpPr>
        <p:sp>
          <p:nvSpPr>
            <p:cNvPr id="36" name="Shape 29"/>
            <p:cNvSpPr/>
            <p:nvPr/>
          </p:nvSpPr>
          <p:spPr>
            <a:xfrm>
              <a:off x="1493638" y="243993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0"/>
            <p:cNvSpPr/>
            <p:nvPr/>
          </p:nvSpPr>
          <p:spPr>
            <a:xfrm>
              <a:off x="2198561" y="243993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1"/>
            <p:cNvSpPr/>
            <p:nvPr/>
          </p:nvSpPr>
          <p:spPr>
            <a:xfrm>
              <a:off x="2903486" y="243993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2"/>
            <p:cNvSpPr/>
            <p:nvPr/>
          </p:nvSpPr>
          <p:spPr>
            <a:xfrm>
              <a:off x="3608409" y="243993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33"/>
            <p:cNvSpPr/>
            <p:nvPr/>
          </p:nvSpPr>
          <p:spPr>
            <a:xfrm>
              <a:off x="4313334" y="243993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34"/>
            <p:cNvSpPr/>
            <p:nvPr/>
          </p:nvSpPr>
          <p:spPr>
            <a:xfrm>
              <a:off x="5018257" y="243993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35"/>
            <p:cNvSpPr/>
            <p:nvPr/>
          </p:nvSpPr>
          <p:spPr>
            <a:xfrm>
              <a:off x="5723181" y="243993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36"/>
            <p:cNvSpPr/>
            <p:nvPr/>
          </p:nvSpPr>
          <p:spPr>
            <a:xfrm>
              <a:off x="6428107" y="243993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37"/>
            <p:cNvSpPr/>
            <p:nvPr/>
          </p:nvSpPr>
          <p:spPr>
            <a:xfrm>
              <a:off x="7133031" y="243993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45" name="Shape 38"/>
            <p:cNvCxnSpPr>
              <a:stCxn id="36" idx="6"/>
              <a:endCxn id="37" idx="2"/>
            </p:cNvCxnSpPr>
            <p:nvPr/>
          </p:nvCxnSpPr>
          <p:spPr>
            <a:xfrm>
              <a:off x="1790038" y="2588130"/>
              <a:ext cx="408599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6" name="Shape 39"/>
            <p:cNvCxnSpPr>
              <a:stCxn id="37" idx="6"/>
              <a:endCxn id="38" idx="2"/>
            </p:cNvCxnSpPr>
            <p:nvPr/>
          </p:nvCxnSpPr>
          <p:spPr>
            <a:xfrm>
              <a:off x="2494961" y="258813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lgDash"/>
              <a:round/>
              <a:headEnd type="none" w="lg" len="lg"/>
              <a:tailEnd type="none" w="lg" len="lg"/>
            </a:ln>
          </p:spPr>
        </p:cxnSp>
        <p:cxnSp>
          <p:nvCxnSpPr>
            <p:cNvPr id="47" name="Shape 40"/>
            <p:cNvCxnSpPr>
              <a:stCxn id="38" idx="6"/>
              <a:endCxn id="39" idx="2"/>
            </p:cNvCxnSpPr>
            <p:nvPr/>
          </p:nvCxnSpPr>
          <p:spPr>
            <a:xfrm>
              <a:off x="3199886" y="258813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9" name="Shape 41"/>
            <p:cNvCxnSpPr>
              <a:stCxn id="39" idx="6"/>
              <a:endCxn id="40" idx="2"/>
            </p:cNvCxnSpPr>
            <p:nvPr/>
          </p:nvCxnSpPr>
          <p:spPr>
            <a:xfrm>
              <a:off x="3904809" y="258813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lgDash"/>
              <a:round/>
              <a:headEnd type="none" w="lg" len="lg"/>
              <a:tailEnd type="none" w="lg" len="lg"/>
            </a:ln>
          </p:spPr>
        </p:cxnSp>
        <p:cxnSp>
          <p:nvCxnSpPr>
            <p:cNvPr id="58" name="Shape 42"/>
            <p:cNvCxnSpPr>
              <a:stCxn id="40" idx="6"/>
              <a:endCxn id="41" idx="2"/>
            </p:cNvCxnSpPr>
            <p:nvPr/>
          </p:nvCxnSpPr>
          <p:spPr>
            <a:xfrm>
              <a:off x="4609734" y="258813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9" name="Shape 43"/>
            <p:cNvCxnSpPr>
              <a:stCxn id="41" idx="6"/>
              <a:endCxn id="42" idx="2"/>
            </p:cNvCxnSpPr>
            <p:nvPr/>
          </p:nvCxnSpPr>
          <p:spPr>
            <a:xfrm>
              <a:off x="5314657" y="258813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lgDash"/>
              <a:round/>
              <a:headEnd type="none" w="lg" len="lg"/>
              <a:tailEnd type="none" w="lg" len="lg"/>
            </a:ln>
          </p:spPr>
        </p:cxnSp>
        <p:cxnSp>
          <p:nvCxnSpPr>
            <p:cNvPr id="60" name="Shape 44"/>
            <p:cNvCxnSpPr>
              <a:stCxn id="42" idx="6"/>
            </p:cNvCxnSpPr>
            <p:nvPr/>
          </p:nvCxnSpPr>
          <p:spPr>
            <a:xfrm>
              <a:off x="6019581" y="258813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1" name="Shape 45"/>
            <p:cNvCxnSpPr>
              <a:stCxn id="43" idx="6"/>
              <a:endCxn id="44" idx="2"/>
            </p:cNvCxnSpPr>
            <p:nvPr/>
          </p:nvCxnSpPr>
          <p:spPr>
            <a:xfrm>
              <a:off x="6724507" y="258813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lgDash"/>
              <a:round/>
              <a:headEnd type="none" w="lg" len="lg"/>
              <a:tailEnd type="none" w="lg" len="lg"/>
            </a:ln>
          </p:spPr>
        </p:cxnSp>
        <p:sp>
          <p:nvSpPr>
            <p:cNvPr id="62" name="Shape 46"/>
            <p:cNvSpPr txBox="1"/>
            <p:nvPr/>
          </p:nvSpPr>
          <p:spPr>
            <a:xfrm>
              <a:off x="2494964" y="2292430"/>
              <a:ext cx="537000" cy="232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sp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en" sz="1000" dirty="0"/>
                <a:t>5~15</a:t>
              </a:r>
            </a:p>
          </p:txBody>
        </p:sp>
        <p:sp>
          <p:nvSpPr>
            <p:cNvPr id="63" name="Shape 47"/>
            <p:cNvSpPr txBox="1"/>
            <p:nvPr/>
          </p:nvSpPr>
          <p:spPr>
            <a:xfrm>
              <a:off x="3904814" y="2292430"/>
              <a:ext cx="537000" cy="232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sp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en" sz="1000"/>
                <a:t>5~15</a:t>
              </a:r>
            </a:p>
          </p:txBody>
        </p:sp>
        <p:sp>
          <p:nvSpPr>
            <p:cNvPr id="64" name="Shape 48"/>
            <p:cNvSpPr txBox="1"/>
            <p:nvPr/>
          </p:nvSpPr>
          <p:spPr>
            <a:xfrm>
              <a:off x="5314664" y="2292430"/>
              <a:ext cx="537000" cy="232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sp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en" sz="1000"/>
                <a:t>5~15</a:t>
              </a:r>
            </a:p>
          </p:txBody>
        </p:sp>
        <p:sp>
          <p:nvSpPr>
            <p:cNvPr id="65" name="Shape 49"/>
            <p:cNvSpPr txBox="1"/>
            <p:nvPr/>
          </p:nvSpPr>
          <p:spPr>
            <a:xfrm>
              <a:off x="6724514" y="2292430"/>
              <a:ext cx="537000" cy="232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sp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en" sz="1000"/>
                <a:t>5~15</a:t>
              </a:r>
            </a:p>
          </p:txBody>
        </p:sp>
        <p:sp>
          <p:nvSpPr>
            <p:cNvPr id="66" name="Shape 50"/>
            <p:cNvSpPr/>
            <p:nvPr/>
          </p:nvSpPr>
          <p:spPr>
            <a:xfrm>
              <a:off x="1493638" y="329718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51"/>
            <p:cNvSpPr/>
            <p:nvPr/>
          </p:nvSpPr>
          <p:spPr>
            <a:xfrm>
              <a:off x="2198561" y="329718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52"/>
            <p:cNvSpPr/>
            <p:nvPr/>
          </p:nvSpPr>
          <p:spPr>
            <a:xfrm>
              <a:off x="2903486" y="329718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53"/>
            <p:cNvSpPr/>
            <p:nvPr/>
          </p:nvSpPr>
          <p:spPr>
            <a:xfrm>
              <a:off x="3608409" y="329718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54"/>
            <p:cNvSpPr/>
            <p:nvPr/>
          </p:nvSpPr>
          <p:spPr>
            <a:xfrm>
              <a:off x="4313334" y="329718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55"/>
            <p:cNvSpPr/>
            <p:nvPr/>
          </p:nvSpPr>
          <p:spPr>
            <a:xfrm>
              <a:off x="5018257" y="329718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56"/>
            <p:cNvSpPr/>
            <p:nvPr/>
          </p:nvSpPr>
          <p:spPr>
            <a:xfrm>
              <a:off x="5723181" y="329718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57"/>
            <p:cNvSpPr/>
            <p:nvPr/>
          </p:nvSpPr>
          <p:spPr>
            <a:xfrm>
              <a:off x="6428107" y="329718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58"/>
            <p:cNvSpPr/>
            <p:nvPr/>
          </p:nvSpPr>
          <p:spPr>
            <a:xfrm>
              <a:off x="7133031" y="329718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5" name="Shape 59"/>
            <p:cNvCxnSpPr>
              <a:stCxn id="66" idx="6"/>
              <a:endCxn id="67" idx="2"/>
            </p:cNvCxnSpPr>
            <p:nvPr/>
          </p:nvCxnSpPr>
          <p:spPr>
            <a:xfrm>
              <a:off x="1790038" y="3445380"/>
              <a:ext cx="408599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6" name="Shape 60"/>
            <p:cNvCxnSpPr>
              <a:stCxn id="67" idx="6"/>
              <a:endCxn id="68" idx="2"/>
            </p:cNvCxnSpPr>
            <p:nvPr/>
          </p:nvCxnSpPr>
          <p:spPr>
            <a:xfrm>
              <a:off x="2494961" y="344538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lgDash"/>
              <a:round/>
              <a:headEnd type="none" w="lg" len="lg"/>
              <a:tailEnd type="none" w="lg" len="lg"/>
            </a:ln>
          </p:spPr>
        </p:cxnSp>
        <p:cxnSp>
          <p:nvCxnSpPr>
            <p:cNvPr id="77" name="Shape 61"/>
            <p:cNvCxnSpPr>
              <a:stCxn id="68" idx="6"/>
              <a:endCxn id="69" idx="2"/>
            </p:cNvCxnSpPr>
            <p:nvPr/>
          </p:nvCxnSpPr>
          <p:spPr>
            <a:xfrm>
              <a:off x="3199886" y="344538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8" name="Shape 62"/>
            <p:cNvCxnSpPr>
              <a:stCxn id="69" idx="6"/>
              <a:endCxn id="70" idx="2"/>
            </p:cNvCxnSpPr>
            <p:nvPr/>
          </p:nvCxnSpPr>
          <p:spPr>
            <a:xfrm>
              <a:off x="3904809" y="3445380"/>
              <a:ext cx="408525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lgDash"/>
              <a:round/>
              <a:headEnd type="none" w="lg" len="lg"/>
              <a:tailEnd type="none" w="lg" len="lg"/>
            </a:ln>
          </p:spPr>
        </p:cxnSp>
        <p:cxnSp>
          <p:nvCxnSpPr>
            <p:cNvPr id="79" name="Shape 63"/>
            <p:cNvCxnSpPr>
              <a:stCxn id="70" idx="6"/>
              <a:endCxn id="71" idx="2"/>
            </p:cNvCxnSpPr>
            <p:nvPr/>
          </p:nvCxnSpPr>
          <p:spPr>
            <a:xfrm>
              <a:off x="4609734" y="344538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0" name="Shape 64"/>
            <p:cNvCxnSpPr>
              <a:stCxn id="71" idx="6"/>
              <a:endCxn id="72" idx="2"/>
            </p:cNvCxnSpPr>
            <p:nvPr/>
          </p:nvCxnSpPr>
          <p:spPr>
            <a:xfrm>
              <a:off x="5314657" y="344538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lgDash"/>
              <a:round/>
              <a:headEnd type="none" w="lg" len="lg"/>
              <a:tailEnd type="none" w="lg" len="lg"/>
            </a:ln>
          </p:spPr>
        </p:cxnSp>
        <p:cxnSp>
          <p:nvCxnSpPr>
            <p:cNvPr id="81" name="Shape 65"/>
            <p:cNvCxnSpPr>
              <a:stCxn id="72" idx="6"/>
            </p:cNvCxnSpPr>
            <p:nvPr/>
          </p:nvCxnSpPr>
          <p:spPr>
            <a:xfrm>
              <a:off x="6019581" y="344538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2" name="Shape 66"/>
            <p:cNvCxnSpPr>
              <a:stCxn id="73" idx="6"/>
              <a:endCxn id="74" idx="2"/>
            </p:cNvCxnSpPr>
            <p:nvPr/>
          </p:nvCxnSpPr>
          <p:spPr>
            <a:xfrm>
              <a:off x="6724507" y="344538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lgDash"/>
              <a:round/>
              <a:headEnd type="none" w="lg" len="lg"/>
              <a:tailEnd type="none" w="lg" len="lg"/>
            </a:ln>
          </p:spPr>
        </p:cxnSp>
        <p:sp>
          <p:nvSpPr>
            <p:cNvPr id="83" name="Shape 67"/>
            <p:cNvSpPr txBox="1"/>
            <p:nvPr/>
          </p:nvSpPr>
          <p:spPr>
            <a:xfrm>
              <a:off x="2494964" y="3149680"/>
              <a:ext cx="537000" cy="232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sp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en" sz="1000"/>
                <a:t>5~15</a:t>
              </a:r>
            </a:p>
          </p:txBody>
        </p:sp>
        <p:sp>
          <p:nvSpPr>
            <p:cNvPr id="84" name="Shape 68"/>
            <p:cNvSpPr txBox="1"/>
            <p:nvPr/>
          </p:nvSpPr>
          <p:spPr>
            <a:xfrm>
              <a:off x="3904814" y="3149680"/>
              <a:ext cx="537000" cy="232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sp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en" sz="1000"/>
                <a:t>5~15</a:t>
              </a:r>
            </a:p>
          </p:txBody>
        </p:sp>
        <p:sp>
          <p:nvSpPr>
            <p:cNvPr id="85" name="Shape 69"/>
            <p:cNvSpPr txBox="1"/>
            <p:nvPr/>
          </p:nvSpPr>
          <p:spPr>
            <a:xfrm>
              <a:off x="5292964" y="3149680"/>
              <a:ext cx="537000" cy="232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sp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en" sz="1000"/>
                <a:t>5~15</a:t>
              </a:r>
            </a:p>
          </p:txBody>
        </p:sp>
        <p:sp>
          <p:nvSpPr>
            <p:cNvPr id="86" name="Shape 70"/>
            <p:cNvSpPr txBox="1"/>
            <p:nvPr/>
          </p:nvSpPr>
          <p:spPr>
            <a:xfrm>
              <a:off x="6681114" y="3149680"/>
              <a:ext cx="537000" cy="232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sp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en" sz="1000"/>
                <a:t>5~15</a:t>
              </a:r>
            </a:p>
          </p:txBody>
        </p:sp>
        <p:cxnSp>
          <p:nvCxnSpPr>
            <p:cNvPr id="87" name="Shape 71"/>
            <p:cNvCxnSpPr>
              <a:stCxn id="36" idx="4"/>
              <a:endCxn id="66" idx="0"/>
            </p:cNvCxnSpPr>
            <p:nvPr/>
          </p:nvCxnSpPr>
          <p:spPr>
            <a:xfrm>
              <a:off x="1641838" y="2736330"/>
              <a:ext cx="0" cy="560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88" name="Shape 72"/>
            <p:cNvCxnSpPr>
              <a:stCxn id="41" idx="4"/>
              <a:endCxn id="71" idx="0"/>
            </p:cNvCxnSpPr>
            <p:nvPr/>
          </p:nvCxnSpPr>
          <p:spPr>
            <a:xfrm>
              <a:off x="5166457" y="2736330"/>
              <a:ext cx="0" cy="560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89" name="Shape 73"/>
            <p:cNvCxnSpPr>
              <a:stCxn id="42" idx="4"/>
              <a:endCxn id="72" idx="0"/>
            </p:cNvCxnSpPr>
            <p:nvPr/>
          </p:nvCxnSpPr>
          <p:spPr>
            <a:xfrm>
              <a:off x="5871381" y="2736330"/>
              <a:ext cx="0" cy="560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90" name="Shape 74"/>
            <p:cNvCxnSpPr>
              <a:stCxn id="41" idx="5"/>
              <a:endCxn id="72" idx="1"/>
            </p:cNvCxnSpPr>
            <p:nvPr/>
          </p:nvCxnSpPr>
          <p:spPr>
            <a:xfrm>
              <a:off x="5271251" y="2692923"/>
              <a:ext cx="495300" cy="647699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91" name="Shape 75"/>
            <p:cNvCxnSpPr>
              <a:stCxn id="71" idx="7"/>
              <a:endCxn id="42" idx="3"/>
            </p:cNvCxnSpPr>
            <p:nvPr/>
          </p:nvCxnSpPr>
          <p:spPr>
            <a:xfrm rot="10800000" flipH="1">
              <a:off x="5271251" y="2692886"/>
              <a:ext cx="495300" cy="647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92" name="Shape 76"/>
            <p:cNvCxnSpPr>
              <a:stCxn id="43" idx="4"/>
              <a:endCxn id="73" idx="0"/>
            </p:cNvCxnSpPr>
            <p:nvPr/>
          </p:nvCxnSpPr>
          <p:spPr>
            <a:xfrm>
              <a:off x="6576307" y="2736330"/>
              <a:ext cx="0" cy="560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93" name="Shape 77"/>
            <p:cNvCxnSpPr>
              <a:stCxn id="43" idx="5"/>
              <a:endCxn id="74" idx="1"/>
            </p:cNvCxnSpPr>
            <p:nvPr/>
          </p:nvCxnSpPr>
          <p:spPr>
            <a:xfrm>
              <a:off x="6681100" y="2692923"/>
              <a:ext cx="495300" cy="647699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94" name="Shape 78"/>
            <p:cNvCxnSpPr>
              <a:stCxn id="44" idx="3"/>
              <a:endCxn id="73" idx="7"/>
            </p:cNvCxnSpPr>
            <p:nvPr/>
          </p:nvCxnSpPr>
          <p:spPr>
            <a:xfrm flipH="1">
              <a:off x="6681138" y="2692923"/>
              <a:ext cx="495300" cy="647699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95" name="Shape 79"/>
            <p:cNvCxnSpPr>
              <a:stCxn id="44" idx="4"/>
              <a:endCxn id="74" idx="0"/>
            </p:cNvCxnSpPr>
            <p:nvPr/>
          </p:nvCxnSpPr>
          <p:spPr>
            <a:xfrm>
              <a:off x="7281231" y="2736330"/>
              <a:ext cx="0" cy="560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sp>
          <p:nvSpPr>
            <p:cNvPr id="96" name="Shape 80"/>
            <p:cNvSpPr/>
            <p:nvPr/>
          </p:nvSpPr>
          <p:spPr>
            <a:xfrm>
              <a:off x="1487033" y="431893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81"/>
            <p:cNvSpPr/>
            <p:nvPr/>
          </p:nvSpPr>
          <p:spPr>
            <a:xfrm>
              <a:off x="1487033" y="501108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82"/>
            <p:cNvSpPr/>
            <p:nvPr/>
          </p:nvSpPr>
          <p:spPr>
            <a:xfrm>
              <a:off x="2319032" y="431893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83"/>
            <p:cNvSpPr/>
            <p:nvPr/>
          </p:nvSpPr>
          <p:spPr>
            <a:xfrm>
              <a:off x="2319032" y="501108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00" name="Shape 84"/>
            <p:cNvCxnSpPr>
              <a:stCxn id="96" idx="6"/>
              <a:endCxn id="98" idx="2"/>
            </p:cNvCxnSpPr>
            <p:nvPr/>
          </p:nvCxnSpPr>
          <p:spPr>
            <a:xfrm>
              <a:off x="1783433" y="4467130"/>
              <a:ext cx="5355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1" name="Shape 85"/>
            <p:cNvCxnSpPr>
              <a:stCxn id="97" idx="6"/>
              <a:endCxn id="99" idx="2"/>
            </p:cNvCxnSpPr>
            <p:nvPr/>
          </p:nvCxnSpPr>
          <p:spPr>
            <a:xfrm>
              <a:off x="1783433" y="5159280"/>
              <a:ext cx="5355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2" name="Shape 86"/>
            <p:cNvCxnSpPr>
              <a:stCxn id="96" idx="0"/>
              <a:endCxn id="66" idx="4"/>
            </p:cNvCxnSpPr>
            <p:nvPr/>
          </p:nvCxnSpPr>
          <p:spPr>
            <a:xfrm rot="10800000" flipH="1">
              <a:off x="1635233" y="3593530"/>
              <a:ext cx="6600" cy="7254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03" name="Shape 87"/>
            <p:cNvCxnSpPr>
              <a:stCxn id="97" idx="0"/>
              <a:endCxn id="96" idx="4"/>
            </p:cNvCxnSpPr>
            <p:nvPr/>
          </p:nvCxnSpPr>
          <p:spPr>
            <a:xfrm rot="10800000">
              <a:off x="1635233" y="4615380"/>
              <a:ext cx="0" cy="395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04" name="Shape 88"/>
            <p:cNvCxnSpPr>
              <a:stCxn id="99" idx="0"/>
              <a:endCxn id="98" idx="4"/>
            </p:cNvCxnSpPr>
            <p:nvPr/>
          </p:nvCxnSpPr>
          <p:spPr>
            <a:xfrm rot="10800000">
              <a:off x="2467232" y="4615380"/>
              <a:ext cx="0" cy="395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sp>
          <p:nvSpPr>
            <p:cNvPr id="105" name="Shape 89"/>
            <p:cNvSpPr/>
            <p:nvPr/>
          </p:nvSpPr>
          <p:spPr>
            <a:xfrm>
              <a:off x="3456084" y="4271305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90"/>
            <p:cNvSpPr/>
            <p:nvPr/>
          </p:nvSpPr>
          <p:spPr>
            <a:xfrm>
              <a:off x="4211734" y="4271305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91"/>
            <p:cNvSpPr/>
            <p:nvPr/>
          </p:nvSpPr>
          <p:spPr>
            <a:xfrm>
              <a:off x="4967382" y="4271305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92"/>
            <p:cNvSpPr/>
            <p:nvPr/>
          </p:nvSpPr>
          <p:spPr>
            <a:xfrm>
              <a:off x="5723034" y="4271305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93"/>
            <p:cNvSpPr/>
            <p:nvPr/>
          </p:nvSpPr>
          <p:spPr>
            <a:xfrm>
              <a:off x="6428032" y="4271305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10" name="Shape 94"/>
            <p:cNvCxnSpPr>
              <a:stCxn id="105" idx="6"/>
            </p:cNvCxnSpPr>
            <p:nvPr/>
          </p:nvCxnSpPr>
          <p:spPr>
            <a:xfrm rot="10800000" flipH="1">
              <a:off x="3752484" y="4411105"/>
              <a:ext cx="454200" cy="84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1" name="Shape 95"/>
            <p:cNvCxnSpPr>
              <a:endCxn id="107" idx="2"/>
            </p:cNvCxnSpPr>
            <p:nvPr/>
          </p:nvCxnSpPr>
          <p:spPr>
            <a:xfrm>
              <a:off x="4508082" y="4419505"/>
              <a:ext cx="4593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2" name="Shape 96"/>
            <p:cNvCxnSpPr>
              <a:stCxn id="107" idx="6"/>
              <a:endCxn id="108" idx="2"/>
            </p:cNvCxnSpPr>
            <p:nvPr/>
          </p:nvCxnSpPr>
          <p:spPr>
            <a:xfrm>
              <a:off x="5263782" y="4419505"/>
              <a:ext cx="4593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3" name="Shape 97"/>
            <p:cNvCxnSpPr>
              <a:stCxn id="108" idx="6"/>
              <a:endCxn id="109" idx="2"/>
            </p:cNvCxnSpPr>
            <p:nvPr/>
          </p:nvCxnSpPr>
          <p:spPr>
            <a:xfrm>
              <a:off x="6019434" y="4419505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4" name="Shape 98"/>
            <p:cNvCxnSpPr>
              <a:stCxn id="109" idx="6"/>
            </p:cNvCxnSpPr>
            <p:nvPr/>
          </p:nvCxnSpPr>
          <p:spPr>
            <a:xfrm>
              <a:off x="6724432" y="4419505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15" name="Shape 100"/>
            <p:cNvSpPr/>
            <p:nvPr/>
          </p:nvSpPr>
          <p:spPr>
            <a:xfrm>
              <a:off x="3456084" y="501108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01"/>
            <p:cNvSpPr/>
            <p:nvPr/>
          </p:nvSpPr>
          <p:spPr>
            <a:xfrm>
              <a:off x="4211734" y="501108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02"/>
            <p:cNvSpPr/>
            <p:nvPr/>
          </p:nvSpPr>
          <p:spPr>
            <a:xfrm>
              <a:off x="4967382" y="501108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03"/>
            <p:cNvSpPr/>
            <p:nvPr/>
          </p:nvSpPr>
          <p:spPr>
            <a:xfrm>
              <a:off x="5723034" y="5011080"/>
              <a:ext cx="296400" cy="296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04"/>
            <p:cNvSpPr/>
            <p:nvPr/>
          </p:nvSpPr>
          <p:spPr>
            <a:xfrm>
              <a:off x="6428032" y="501108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0" name="Shape 105"/>
            <p:cNvCxnSpPr>
              <a:stCxn id="115" idx="6"/>
            </p:cNvCxnSpPr>
            <p:nvPr/>
          </p:nvCxnSpPr>
          <p:spPr>
            <a:xfrm rot="10800000" flipH="1">
              <a:off x="3752484" y="5150880"/>
              <a:ext cx="454200" cy="84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1" name="Shape 106"/>
            <p:cNvCxnSpPr>
              <a:endCxn id="117" idx="2"/>
            </p:cNvCxnSpPr>
            <p:nvPr/>
          </p:nvCxnSpPr>
          <p:spPr>
            <a:xfrm>
              <a:off x="4508082" y="5159280"/>
              <a:ext cx="4593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2" name="Shape 107"/>
            <p:cNvCxnSpPr>
              <a:stCxn id="117" idx="6"/>
              <a:endCxn id="118" idx="2"/>
            </p:cNvCxnSpPr>
            <p:nvPr/>
          </p:nvCxnSpPr>
          <p:spPr>
            <a:xfrm>
              <a:off x="5263782" y="5159280"/>
              <a:ext cx="4593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" name="Shape 108"/>
            <p:cNvCxnSpPr>
              <a:stCxn id="118" idx="6"/>
              <a:endCxn id="119" idx="2"/>
            </p:cNvCxnSpPr>
            <p:nvPr/>
          </p:nvCxnSpPr>
          <p:spPr>
            <a:xfrm>
              <a:off x="6019434" y="515928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" name="Shape 109"/>
            <p:cNvCxnSpPr>
              <a:stCxn id="119" idx="6"/>
            </p:cNvCxnSpPr>
            <p:nvPr/>
          </p:nvCxnSpPr>
          <p:spPr>
            <a:xfrm>
              <a:off x="6724432" y="5159280"/>
              <a:ext cx="408600" cy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5" name="Shape 111"/>
            <p:cNvCxnSpPr>
              <a:stCxn id="107" idx="4"/>
              <a:endCxn id="117" idx="0"/>
            </p:cNvCxnSpPr>
            <p:nvPr/>
          </p:nvCxnSpPr>
          <p:spPr>
            <a:xfrm>
              <a:off x="5115582" y="4567705"/>
              <a:ext cx="0" cy="4434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26" name="Shape 112"/>
            <p:cNvCxnSpPr>
              <a:endCxn id="119" idx="0"/>
            </p:cNvCxnSpPr>
            <p:nvPr/>
          </p:nvCxnSpPr>
          <p:spPr>
            <a:xfrm>
              <a:off x="6576232" y="4567680"/>
              <a:ext cx="0" cy="4434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sp>
          <p:nvSpPr>
            <p:cNvPr id="127" name="Shape 113"/>
            <p:cNvSpPr/>
            <p:nvPr/>
          </p:nvSpPr>
          <p:spPr>
            <a:xfrm>
              <a:off x="7133032" y="4271305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14"/>
            <p:cNvSpPr/>
            <p:nvPr/>
          </p:nvSpPr>
          <p:spPr>
            <a:xfrm>
              <a:off x="7133032" y="5011080"/>
              <a:ext cx="296400" cy="296400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9" name="Shape 115"/>
            <p:cNvCxnSpPr/>
            <p:nvPr/>
          </p:nvCxnSpPr>
          <p:spPr>
            <a:xfrm>
              <a:off x="7281157" y="4567705"/>
              <a:ext cx="0" cy="443399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sp>
          <p:nvSpPr>
            <p:cNvPr id="130" name="Shape 116"/>
            <p:cNvSpPr/>
            <p:nvPr/>
          </p:nvSpPr>
          <p:spPr>
            <a:xfrm>
              <a:off x="2473163" y="3897007"/>
              <a:ext cx="4115175" cy="428400"/>
            </a:xfrm>
            <a:custGeom>
              <a:avLst/>
              <a:gdLst/>
              <a:ahLst/>
              <a:cxnLst/>
              <a:rect l="0" t="0" r="0" b="0"/>
              <a:pathLst>
                <a:path w="164607" h="17136" extrusionOk="0">
                  <a:moveTo>
                    <a:pt x="0" y="17136"/>
                  </a:moveTo>
                  <a:cubicBezTo>
                    <a:pt x="4458" y="14678"/>
                    <a:pt x="4400" y="5019"/>
                    <a:pt x="26748" y="2390"/>
                  </a:cubicBezTo>
                  <a:cubicBezTo>
                    <a:pt x="49095" y="-239"/>
                    <a:pt x="111109" y="-753"/>
                    <a:pt x="134086" y="1361"/>
                  </a:cubicBezTo>
                  <a:cubicBezTo>
                    <a:pt x="157062" y="3475"/>
                    <a:pt x="159520" y="12791"/>
                    <a:pt x="164607" y="15078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sp>
        <p:sp>
          <p:nvSpPr>
            <p:cNvPr id="131" name="Shape 117"/>
            <p:cNvSpPr/>
            <p:nvPr/>
          </p:nvSpPr>
          <p:spPr>
            <a:xfrm>
              <a:off x="2490313" y="5319905"/>
              <a:ext cx="4115175" cy="489400"/>
            </a:xfrm>
            <a:custGeom>
              <a:avLst/>
              <a:gdLst/>
              <a:ahLst/>
              <a:cxnLst/>
              <a:rect l="0" t="0" r="0" b="0"/>
              <a:pathLst>
                <a:path w="164607" h="19576" extrusionOk="0">
                  <a:moveTo>
                    <a:pt x="0" y="0"/>
                  </a:moveTo>
                  <a:cubicBezTo>
                    <a:pt x="3543" y="2800"/>
                    <a:pt x="-1201" y="13832"/>
                    <a:pt x="21261" y="16804"/>
                  </a:cubicBezTo>
                  <a:cubicBezTo>
                    <a:pt x="43723" y="19776"/>
                    <a:pt x="110881" y="20575"/>
                    <a:pt x="134772" y="17832"/>
                  </a:cubicBezTo>
                  <a:cubicBezTo>
                    <a:pt x="158663" y="15088"/>
                    <a:pt x="159634" y="3257"/>
                    <a:pt x="164607" y="343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sp>
        <p:sp>
          <p:nvSpPr>
            <p:cNvPr id="132" name="Shape 121"/>
            <p:cNvSpPr/>
            <p:nvPr/>
          </p:nvSpPr>
          <p:spPr>
            <a:xfrm>
              <a:off x="1207983" y="2610730"/>
              <a:ext cx="296398" cy="2554850"/>
            </a:xfrm>
            <a:custGeom>
              <a:avLst/>
              <a:gdLst/>
              <a:ahLst/>
              <a:cxnLst/>
              <a:rect l="0" t="0" r="0" b="0"/>
              <a:pathLst>
                <a:path w="19783" h="102194" extrusionOk="0">
                  <a:moveTo>
                    <a:pt x="19783" y="0"/>
                  </a:moveTo>
                  <a:cubicBezTo>
                    <a:pt x="16982" y="4458"/>
                    <a:pt x="6008" y="14289"/>
                    <a:pt x="2979" y="26749"/>
                  </a:cubicBezTo>
                  <a:cubicBezTo>
                    <a:pt x="-50" y="39209"/>
                    <a:pt x="-1079" y="62185"/>
                    <a:pt x="1607" y="74760"/>
                  </a:cubicBezTo>
                  <a:cubicBezTo>
                    <a:pt x="4293" y="87334"/>
                    <a:pt x="16182" y="97621"/>
                    <a:pt x="19097" y="102194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80178" y="3189139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New order</a:t>
            </a:r>
          </a:p>
          <a:p>
            <a:r>
              <a:rPr lang="en-US" altLang="zh-CN" sz="2400" dirty="0" smtClean="0"/>
              <a:t>(45%)</a:t>
            </a:r>
            <a:endParaRPr lang="zh-CN" altLang="en-US" sz="2400" dirty="0"/>
          </a:p>
        </p:txBody>
      </p:sp>
      <p:sp>
        <p:nvSpPr>
          <p:cNvPr id="133" name="文本框 132"/>
          <p:cNvSpPr txBox="1"/>
          <p:nvPr/>
        </p:nvSpPr>
        <p:spPr>
          <a:xfrm>
            <a:off x="799005" y="5074900"/>
            <a:ext cx="1399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Payment</a:t>
            </a:r>
          </a:p>
          <a:p>
            <a:r>
              <a:rPr lang="en-US" altLang="zh-CN" sz="2400" dirty="0" smtClean="0"/>
              <a:t>(43%)</a:t>
            </a:r>
            <a:endParaRPr lang="zh-CN" altLang="en-US" sz="2400" dirty="0"/>
          </a:p>
        </p:txBody>
      </p:sp>
      <p:sp>
        <p:nvSpPr>
          <p:cNvPr id="134" name="文本框 133"/>
          <p:cNvSpPr txBox="1"/>
          <p:nvPr/>
        </p:nvSpPr>
        <p:spPr>
          <a:xfrm>
            <a:off x="4016535" y="5074901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Delivery (4%)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881200" y="6344757"/>
            <a:ext cx="6907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Read-only:  </a:t>
            </a:r>
            <a:r>
              <a:rPr lang="en-US" altLang="zh-CN" sz="2400" dirty="0" err="1" smtClean="0"/>
              <a:t>OrderStatus</a:t>
            </a:r>
            <a:r>
              <a:rPr lang="en-US" altLang="zh-CN" sz="2400" dirty="0" smtClean="0"/>
              <a:t>(4%),    </a:t>
            </a:r>
            <a:r>
              <a:rPr lang="en-US" altLang="zh-CN" sz="2400" dirty="0" err="1" smtClean="0"/>
              <a:t>StockLevel</a:t>
            </a:r>
            <a:r>
              <a:rPr lang="en-US" altLang="zh-CN" sz="2400" dirty="0" smtClean="0"/>
              <a:t> (4%)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9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  <p:bldP spid="4" grpId="0"/>
      <p:bldP spid="133" grpId="0"/>
      <p:bldP spid="13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19976" y="1349809"/>
            <a:ext cx="3619608" cy="3866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383396" y="838244"/>
            <a:ext cx="2608487" cy="4377646"/>
            <a:chOff x="1025435" y="1257344"/>
            <a:chExt cx="2608487" cy="4377646"/>
          </a:xfrm>
        </p:grpSpPr>
        <p:sp>
          <p:nvSpPr>
            <p:cNvPr id="3" name="矩形 2"/>
            <p:cNvSpPr/>
            <p:nvPr/>
          </p:nvSpPr>
          <p:spPr>
            <a:xfrm>
              <a:off x="1668780" y="1773683"/>
              <a:ext cx="1131570" cy="38613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25435" y="1257344"/>
              <a:ext cx="2608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981" y="112578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Rococo Has Higher Throughput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145441"/>
              </p:ext>
            </p:extLst>
          </p:nvPr>
        </p:nvGraphicFramePr>
        <p:xfrm>
          <a:off x="769218" y="1589020"/>
          <a:ext cx="8176766" cy="451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矩形标注 9"/>
          <p:cNvSpPr/>
          <p:nvPr/>
        </p:nvSpPr>
        <p:spPr>
          <a:xfrm>
            <a:off x="7035800" y="4982134"/>
            <a:ext cx="1993901" cy="974166"/>
          </a:xfrm>
          <a:prstGeom prst="wedgeRectCallout">
            <a:avLst>
              <a:gd name="adj1" fmla="val -67289"/>
              <a:gd name="adj2" fmla="val -515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Aborts due to conflicts in validation</a:t>
            </a:r>
            <a:endParaRPr lang="zh-CN" altLang="en-US" sz="2400" dirty="0"/>
          </a:p>
        </p:txBody>
      </p:sp>
      <p:sp>
        <p:nvSpPr>
          <p:cNvPr id="11" name="矩形标注 10"/>
          <p:cNvSpPr/>
          <p:nvPr/>
        </p:nvSpPr>
        <p:spPr>
          <a:xfrm>
            <a:off x="7052311" y="3848100"/>
            <a:ext cx="1977390" cy="1038470"/>
          </a:xfrm>
          <a:prstGeom prst="wedgeRectCallout">
            <a:avLst>
              <a:gd name="adj1" fmla="val -72902"/>
              <a:gd name="adj2" fmla="val 2837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Aborts due to deadlock detection</a:t>
            </a:r>
            <a:endParaRPr lang="zh-CN" altLang="en-US" sz="2400" dirty="0"/>
          </a:p>
        </p:txBody>
      </p:sp>
      <p:sp>
        <p:nvSpPr>
          <p:cNvPr id="12" name="矩形标注 11"/>
          <p:cNvSpPr/>
          <p:nvPr/>
        </p:nvSpPr>
        <p:spPr>
          <a:xfrm>
            <a:off x="3633922" y="2195839"/>
            <a:ext cx="2298345" cy="878390"/>
          </a:xfrm>
          <a:prstGeom prst="wedgeRectCallout">
            <a:avLst>
              <a:gd name="adj1" fmla="val 59018"/>
              <a:gd name="adj2" fmla="val 13798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Increasing graph size</a:t>
            </a:r>
            <a:endParaRPr lang="zh-CN" altLang="en-US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567543" y="6072530"/>
            <a:ext cx="7106194" cy="7477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8 servers, 10 districts per server </a:t>
            </a:r>
            <a:r>
              <a:rPr lang="en-US" altLang="zh-CN" sz="2400" dirty="0" smtClean="0">
                <a:sym typeface="Wingdings" panose="05000000000000000000" pitchFamily="2" charset="2"/>
              </a:rPr>
              <a:t> </a:t>
            </a:r>
            <a:r>
              <a:rPr lang="en-US" altLang="zh-CN" sz="2400" dirty="0" smtClean="0"/>
              <a:t>Main source of contention is </a:t>
            </a:r>
            <a:r>
              <a:rPr lang="en-US" altLang="zh-CN" sz="2400" dirty="0" err="1" smtClean="0"/>
              <a:t>next_oid</a:t>
            </a:r>
            <a:r>
              <a:rPr lang="en-US" altLang="zh-CN" sz="2400" dirty="0" smtClean="0"/>
              <a:t> of each district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2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animBg="1"/>
      <p:bldP spid="11" grpId="0" uiExpand="1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33405" y="967868"/>
            <a:ext cx="2076995" cy="4365852"/>
            <a:chOff x="5062673" y="1391617"/>
            <a:chExt cx="2076995" cy="4365852"/>
          </a:xfrm>
        </p:grpSpPr>
        <p:sp>
          <p:nvSpPr>
            <p:cNvPr id="11" name="矩形 10"/>
            <p:cNvSpPr/>
            <p:nvPr/>
          </p:nvSpPr>
          <p:spPr>
            <a:xfrm>
              <a:off x="5560021" y="2336954"/>
              <a:ext cx="1223011" cy="34205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62673" y="1391617"/>
              <a:ext cx="2076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398" y="176867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Rococo Avoids Aborts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736746"/>
              </p:ext>
            </p:extLst>
          </p:nvPr>
        </p:nvGraphicFramePr>
        <p:xfrm>
          <a:off x="628650" y="1870561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矩形标注 6"/>
          <p:cNvSpPr/>
          <p:nvPr/>
        </p:nvSpPr>
        <p:spPr>
          <a:xfrm>
            <a:off x="7010401" y="4982134"/>
            <a:ext cx="1866122" cy="612648"/>
          </a:xfrm>
          <a:prstGeom prst="wedgeRectCallout">
            <a:avLst>
              <a:gd name="adj1" fmla="val -76014"/>
              <a:gd name="adj2" fmla="val -4504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173~645ms</a:t>
            </a:r>
            <a:endParaRPr lang="zh-CN" altLang="en-US" sz="2400" dirty="0"/>
          </a:p>
        </p:txBody>
      </p:sp>
      <p:sp>
        <p:nvSpPr>
          <p:cNvPr id="8" name="矩形标注 7"/>
          <p:cNvSpPr/>
          <p:nvPr/>
        </p:nvSpPr>
        <p:spPr>
          <a:xfrm>
            <a:off x="7010400" y="4273922"/>
            <a:ext cx="1866122" cy="612648"/>
          </a:xfrm>
          <a:prstGeom prst="wedgeRectCallout">
            <a:avLst>
              <a:gd name="adj1" fmla="val -75079"/>
              <a:gd name="adj2" fmla="val 3177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152~392ms</a:t>
            </a:r>
            <a:endParaRPr lang="zh-CN" altLang="en-US" sz="2400" dirty="0"/>
          </a:p>
        </p:txBody>
      </p:sp>
      <p:sp>
        <p:nvSpPr>
          <p:cNvPr id="9" name="矩形标注 8"/>
          <p:cNvSpPr/>
          <p:nvPr/>
        </p:nvSpPr>
        <p:spPr>
          <a:xfrm>
            <a:off x="6983506" y="2081024"/>
            <a:ext cx="1866122" cy="612648"/>
          </a:xfrm>
          <a:prstGeom prst="wedgeRectCallout">
            <a:avLst>
              <a:gd name="adj1" fmla="val -72974"/>
              <a:gd name="adj2" fmla="val 2912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61~66ms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23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5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80219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Rococo Scales Out</a:t>
            </a:r>
            <a:endParaRPr lang="zh-CN" altLang="en-US" sz="3600" dirty="0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矩形标注 3"/>
          <p:cNvSpPr/>
          <p:nvPr/>
        </p:nvSpPr>
        <p:spPr>
          <a:xfrm>
            <a:off x="7076515" y="5079252"/>
            <a:ext cx="1438835" cy="612648"/>
          </a:xfrm>
          <a:prstGeom prst="wedgeRectCallout">
            <a:avLst>
              <a:gd name="adj1" fmla="val -76014"/>
              <a:gd name="adj2" fmla="val -4504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Aborts</a:t>
            </a:r>
            <a:endParaRPr lang="zh-CN" altLang="en-US" sz="2400" dirty="0"/>
          </a:p>
        </p:txBody>
      </p:sp>
      <p:sp>
        <p:nvSpPr>
          <p:cNvPr id="5" name="矩形标注 4"/>
          <p:cNvSpPr/>
          <p:nvPr/>
        </p:nvSpPr>
        <p:spPr>
          <a:xfrm>
            <a:off x="5009323" y="3520887"/>
            <a:ext cx="1855400" cy="612648"/>
          </a:xfrm>
          <a:prstGeom prst="wedgeRectCallout">
            <a:avLst>
              <a:gd name="adj1" fmla="val -4986"/>
              <a:gd name="adj2" fmla="val 734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Blocking</a:t>
            </a:r>
            <a:endParaRPr lang="zh-CN" altLang="en-US" sz="2400" dirty="0"/>
          </a:p>
        </p:txBody>
      </p:sp>
      <p:sp>
        <p:nvSpPr>
          <p:cNvPr id="7" name="矩形标注 6"/>
          <p:cNvSpPr/>
          <p:nvPr/>
        </p:nvSpPr>
        <p:spPr>
          <a:xfrm>
            <a:off x="4475924" y="1407871"/>
            <a:ext cx="2615156" cy="612648"/>
          </a:xfrm>
          <a:prstGeom prst="wedgeRectCallout">
            <a:avLst>
              <a:gd name="adj1" fmla="val 25805"/>
              <a:gd name="adj2" fmla="val 8993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Almost Linear</a:t>
            </a:r>
            <a:endParaRPr lang="zh-CN" altLang="en-US" sz="24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67543" y="6072530"/>
            <a:ext cx="6056935" cy="7477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10 districts per server, fixed # of items </a:t>
            </a:r>
            <a:r>
              <a:rPr lang="en-US" altLang="zh-CN" sz="2400" dirty="0" smtClean="0">
                <a:sym typeface="Wingdings" panose="05000000000000000000" pitchFamily="2" charset="2"/>
              </a:rPr>
              <a:t> </a:t>
            </a:r>
            <a:r>
              <a:rPr lang="en-US" altLang="zh-CN" sz="2400" dirty="0" smtClean="0"/>
              <a:t>contention grows slowly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0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262052"/>
              </p:ext>
            </p:extLst>
          </p:nvPr>
        </p:nvGraphicFramePr>
        <p:xfrm>
          <a:off x="273188" y="1571042"/>
          <a:ext cx="8588872" cy="104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112"/>
                <a:gridCol w="2346960"/>
                <a:gridCol w="3352800"/>
              </a:tblGrid>
              <a:tr h="549679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Isolation Level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Concurrency</a:t>
                      </a:r>
                      <a:r>
                        <a:rPr lang="en-US" altLang="zh-CN" sz="1600" baseline="0" dirty="0" smtClean="0"/>
                        <a:t> Control Mech.</a:t>
                      </a:r>
                      <a:endParaRPr lang="zh-CN" altLang="en-US" sz="1600" dirty="0"/>
                    </a:p>
                  </a:txBody>
                  <a:tcPr/>
                </a:tc>
              </a:tr>
              <a:tr h="49474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Rococo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Strict-Serial.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Rococo</a:t>
                      </a:r>
                      <a:endParaRPr lang="zh-CN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353887"/>
              </p:ext>
            </p:extLst>
          </p:nvPr>
        </p:nvGraphicFramePr>
        <p:xfrm>
          <a:off x="270841" y="4061929"/>
          <a:ext cx="8570461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7487"/>
                <a:gridCol w="2344358"/>
                <a:gridCol w="3318616"/>
              </a:tblGrid>
              <a:tr h="3873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Lynx </a:t>
                      </a:r>
                      <a:r>
                        <a:rPr lang="en-US" altLang="zh-CN" sz="2000" dirty="0" smtClean="0"/>
                        <a:t>[SOSP’13]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Serial.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Origin Ordering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39775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Granola </a:t>
                      </a:r>
                      <a:r>
                        <a:rPr lang="en-US" altLang="zh-CN" sz="2000" dirty="0" smtClean="0"/>
                        <a:t>[SIGMOD’10]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Serial.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Timestamp</a:t>
                      </a:r>
                      <a:r>
                        <a:rPr lang="en-US" altLang="zh-CN" sz="2400" baseline="0" dirty="0" smtClean="0"/>
                        <a:t> based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387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Percolator </a:t>
                      </a:r>
                      <a:r>
                        <a:rPr lang="en-US" altLang="zh-CN" sz="1800" dirty="0" smtClean="0"/>
                        <a:t>[OSDI’10]</a:t>
                      </a:r>
                      <a:r>
                        <a:rPr lang="en-US" altLang="zh-CN" sz="2000" dirty="0" smtClean="0"/>
                        <a:t> 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S.I.</a:t>
                      </a:r>
                      <a:endParaRPr lang="zh-CN" alt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OCC</a:t>
                      </a:r>
                      <a:endParaRPr lang="zh-CN" altLang="en-US" sz="2400" dirty="0" smtClean="0"/>
                    </a:p>
                  </a:txBody>
                  <a:tcPr anchor="ctr"/>
                </a:tc>
              </a:tr>
              <a:tr h="387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Walter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000" baseline="0" dirty="0" smtClean="0"/>
                        <a:t>[SOSP’11]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P.S.I.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W-W</a:t>
                      </a:r>
                      <a:r>
                        <a:rPr lang="en-US" altLang="zh-CN" sz="2400" baseline="0" dirty="0" smtClean="0"/>
                        <a:t> Preclusion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3873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COPS </a:t>
                      </a:r>
                      <a:r>
                        <a:rPr lang="en-US" altLang="zh-CN" sz="2000" dirty="0" smtClean="0"/>
                        <a:t>[SOSP’11]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Causal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Dependency</a:t>
                      </a:r>
                      <a:r>
                        <a:rPr lang="en-US" altLang="zh-CN" sz="2400" baseline="0" dirty="0" smtClean="0"/>
                        <a:t> Tracking</a:t>
                      </a:r>
                      <a:endParaRPr lang="zh-CN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24567"/>
              </p:ext>
            </p:extLst>
          </p:nvPr>
        </p:nvGraphicFramePr>
        <p:xfrm>
          <a:off x="270842" y="3177346"/>
          <a:ext cx="8575978" cy="9306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1458"/>
                <a:gridCol w="2346960"/>
                <a:gridCol w="3337560"/>
              </a:tblGrid>
              <a:tr h="46532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Spanner </a:t>
                      </a:r>
                      <a:r>
                        <a:rPr lang="en-US" altLang="zh-CN" sz="2000" dirty="0" smtClean="0"/>
                        <a:t>[OSDI’12]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Strict-Serial.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2PL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46532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err="1" smtClean="0"/>
                        <a:t>HStore</a:t>
                      </a:r>
                      <a:r>
                        <a:rPr lang="en-US" altLang="zh-CN" sz="2400" dirty="0" smtClean="0"/>
                        <a:t> </a:t>
                      </a:r>
                      <a:r>
                        <a:rPr lang="en-US" altLang="zh-CN" sz="2000" dirty="0" smtClean="0"/>
                        <a:t>[VLDB’07]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Strict-Serial.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OCC</a:t>
                      </a:r>
                      <a:endParaRPr lang="zh-CN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31680"/>
              </p:ext>
            </p:extLst>
          </p:nvPr>
        </p:nvGraphicFramePr>
        <p:xfrm>
          <a:off x="272152" y="2613072"/>
          <a:ext cx="8574668" cy="5677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0148"/>
                <a:gridCol w="2346960"/>
                <a:gridCol w="3337560"/>
              </a:tblGrid>
              <a:tr h="56770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Calvin </a:t>
                      </a:r>
                      <a:r>
                        <a:rPr lang="en-US" altLang="zh-CN" sz="2000" dirty="0" smtClean="0"/>
                        <a:t>[SIGMOD’12]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Strict-Serial.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Pre-ordered</a:t>
                      </a:r>
                      <a:r>
                        <a:rPr lang="en-US" altLang="zh-CN" sz="2400" baseline="0" dirty="0" smtClean="0"/>
                        <a:t> Locking</a:t>
                      </a:r>
                      <a:endParaRPr lang="zh-CN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14" name="矩形标注 13"/>
          <p:cNvSpPr/>
          <p:nvPr/>
        </p:nvSpPr>
        <p:spPr>
          <a:xfrm>
            <a:off x="3994150" y="365126"/>
            <a:ext cx="4521200" cy="1527174"/>
          </a:xfrm>
          <a:prstGeom prst="wedgeRectCallout">
            <a:avLst>
              <a:gd name="adj1" fmla="val 18359"/>
              <a:gd name="adj2" fmla="val 6882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Decentralized dependency tracking</a:t>
            </a:r>
            <a:endParaRPr lang="zh-CN" altLang="en-US" sz="3200" dirty="0"/>
          </a:p>
        </p:txBody>
      </p:sp>
      <p:sp>
        <p:nvSpPr>
          <p:cNvPr id="15" name="矩形标注 14"/>
          <p:cNvSpPr/>
          <p:nvPr/>
        </p:nvSpPr>
        <p:spPr>
          <a:xfrm>
            <a:off x="2889250" y="3552826"/>
            <a:ext cx="5626100" cy="1527174"/>
          </a:xfrm>
          <a:prstGeom prst="wedgeRectCallout">
            <a:avLst>
              <a:gd name="adj1" fmla="val 18359"/>
              <a:gd name="adj2" fmla="val -8585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Centralized sequencing layer, difficult to scale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9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500" y="1847851"/>
            <a:ext cx="8305800" cy="4351338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Traditional protocols perform poorly w/ contention</a:t>
            </a:r>
          </a:p>
          <a:p>
            <a:pPr lvl="1"/>
            <a:r>
              <a:rPr lang="en-US" altLang="zh-CN" dirty="0" smtClean="0"/>
              <a:t>OCC aborts &amp; 2PL blocks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Rococo defers execution to enable reordering</a:t>
            </a:r>
          </a:p>
          <a:p>
            <a:pPr lvl="1"/>
            <a:r>
              <a:rPr lang="en-US" altLang="zh-CN" dirty="0" smtClean="0"/>
              <a:t>Strict </a:t>
            </a:r>
            <a:r>
              <a:rPr lang="en-US" altLang="zh-CN" dirty="0"/>
              <a:t>serializability w/o aborting or </a:t>
            </a:r>
            <a:r>
              <a:rPr lang="en-US" altLang="zh-CN" dirty="0" smtClean="0"/>
              <a:t>blocking                   for common workloads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Rococo outperforms 2PL &amp; OCC</a:t>
            </a:r>
          </a:p>
          <a:p>
            <a:pPr lvl="1"/>
            <a:r>
              <a:rPr lang="en-US" altLang="zh-CN" dirty="0" smtClean="0"/>
              <a:t>With </a:t>
            </a:r>
            <a:r>
              <a:rPr lang="en-US" altLang="zh-CN" dirty="0"/>
              <a:t>growing </a:t>
            </a:r>
            <a:r>
              <a:rPr lang="en-US" altLang="zh-CN" dirty="0" smtClean="0"/>
              <a:t>contention</a:t>
            </a:r>
          </a:p>
          <a:p>
            <a:pPr lvl="1"/>
            <a:r>
              <a:rPr lang="en-US" altLang="zh-CN" dirty="0" smtClean="0"/>
              <a:t>Scales </a:t>
            </a:r>
            <a:r>
              <a:rPr lang="en-US" altLang="zh-CN" dirty="0"/>
              <a:t>out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7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pic>
        <p:nvPicPr>
          <p:cNvPr id="1026" name="Picture 2" descr="http://3.bp.blogspot.com/_8_ENa7sVpug/SxNBAx6ydUI/AAAAAAAAI7I/8qaFubXdJOo/s1600/hb_37_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 bwMode="auto">
          <a:xfrm>
            <a:off x="351790" y="1911494"/>
            <a:ext cx="2558260" cy="25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3340975" y="1634612"/>
            <a:ext cx="4743450" cy="1695629"/>
          </a:xfrm>
          <a:prstGeom prst="wedgeEllipseCallout">
            <a:avLst>
              <a:gd name="adj1" fmla="val -58888"/>
              <a:gd name="adj2" fmla="val 27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Questions?</a:t>
            </a:r>
            <a:endParaRPr lang="zh-CN" altLang="en-US" sz="4800" dirty="0"/>
          </a:p>
        </p:txBody>
      </p:sp>
      <p:pic>
        <p:nvPicPr>
          <p:cNvPr id="2050" name="Picture 2" descr="https://encrypted-tbn1.gstatic.com/images?q=tbn:ANd9GcRydleo5pfkR0oAi3-Jk72Vk5jfgBN-6ET06fcVmNyNBvhPhx8ZRbnRm8Y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510" y="459972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005995" y="4872261"/>
            <a:ext cx="689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https://github.com/msmummy/rococo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7" name="Picture 2" descr="http://www.spanisharts.com/history/rococo/imagenes/fragonard_columpio_p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64109" y="5794599"/>
            <a:ext cx="533202" cy="6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005995" y="5823193"/>
            <a:ext cx="2826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Poster tonight!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90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</a:t>
            </a:r>
            <a:r>
              <a:rPr lang="zh-CN" altLang="en-US" dirty="0"/>
              <a:t> </a:t>
            </a:r>
            <a:r>
              <a:rPr lang="en-US" altLang="zh-CN" dirty="0" smtClean="0"/>
              <a:t>a Distributed </a:t>
            </a:r>
            <a:r>
              <a:rPr lang="en-US" altLang="zh-CN" dirty="0"/>
              <a:t>T</a:t>
            </a:r>
            <a:r>
              <a:rPr lang="en-US" altLang="zh-CN" dirty="0" smtClean="0"/>
              <a:t>ransaction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4" name="圆柱形 3"/>
          <p:cNvSpPr/>
          <p:nvPr/>
        </p:nvSpPr>
        <p:spPr>
          <a:xfrm>
            <a:off x="5024576" y="4599040"/>
            <a:ext cx="1395825" cy="1017534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圆柱形 4"/>
          <p:cNvSpPr/>
          <p:nvPr/>
        </p:nvSpPr>
        <p:spPr>
          <a:xfrm>
            <a:off x="3126670" y="4599040"/>
            <a:ext cx="1339988" cy="1017534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254110"/>
              </p:ext>
            </p:extLst>
          </p:nvPr>
        </p:nvGraphicFramePr>
        <p:xfrm>
          <a:off x="5519202" y="2062323"/>
          <a:ext cx="3364655" cy="145250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202373"/>
                <a:gridCol w="1162282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Stock</a:t>
                      </a:r>
                      <a:endParaRPr lang="zh-CN" altLang="en-US" sz="2400" dirty="0"/>
                    </a:p>
                  </a:txBody>
                  <a:tcPr/>
                </a:tc>
              </a:tr>
              <a:tr h="497651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iPhone 6 Plus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</a:tr>
              <a:tr h="497651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iPhone</a:t>
                      </a:r>
                      <a:r>
                        <a:rPr lang="en-US" altLang="zh-CN" sz="2400" baseline="0" dirty="0" smtClean="0"/>
                        <a:t> Case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048702" y="4934469"/>
            <a:ext cx="1495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/>
              <a:t>iPhone=1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102543" y="4934468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Case=1</a:t>
            </a:r>
            <a:endParaRPr lang="zh-CN" altLang="en-US" sz="2400" dirty="0"/>
          </a:p>
        </p:txBody>
      </p:sp>
      <p:sp>
        <p:nvSpPr>
          <p:cNvPr id="15" name="剪去单角的矩形 14"/>
          <p:cNvSpPr/>
          <p:nvPr/>
        </p:nvSpPr>
        <p:spPr>
          <a:xfrm>
            <a:off x="1652986" y="1206500"/>
            <a:ext cx="2620564" cy="30209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zh-CN" sz="2000" dirty="0">
                <a:solidFill>
                  <a:srgbClr val="FFFF00"/>
                </a:solidFill>
              </a:rPr>
              <a:t>BEGIN_TX</a:t>
            </a:r>
            <a:endParaRPr lang="en-US" altLang="zh-CN" sz="2000" dirty="0" smtClean="0">
              <a:solidFill>
                <a:srgbClr val="FFFF00"/>
              </a:solidFill>
            </a:endParaRP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if </a:t>
            </a:r>
            <a:r>
              <a:rPr lang="en-US" altLang="zh-CN" sz="2400" dirty="0">
                <a:solidFill>
                  <a:srgbClr val="FFFF00"/>
                </a:solidFill>
              </a:rPr>
              <a:t>(</a:t>
            </a:r>
            <a:r>
              <a:rPr lang="en-US" altLang="zh-CN" sz="2400" dirty="0" err="1">
                <a:solidFill>
                  <a:srgbClr val="FFFF00"/>
                </a:solidFill>
              </a:rPr>
              <a:t>iphone</a:t>
            </a:r>
            <a:r>
              <a:rPr lang="en-US" altLang="zh-CN" sz="2400" dirty="0">
                <a:solidFill>
                  <a:srgbClr val="FFFF00"/>
                </a:solidFill>
              </a:rPr>
              <a:t> &gt; 0)  {</a:t>
            </a:r>
          </a:p>
          <a:p>
            <a:r>
              <a:rPr lang="en-US" altLang="zh-CN" sz="2400" dirty="0">
                <a:solidFill>
                  <a:srgbClr val="FFFF00"/>
                </a:solidFill>
              </a:rPr>
              <a:t>  </a:t>
            </a:r>
            <a:r>
              <a:rPr lang="en-US" altLang="zh-CN" sz="2400" dirty="0" smtClean="0">
                <a:solidFill>
                  <a:srgbClr val="FFFF00"/>
                </a:solidFill>
              </a:rPr>
              <a:t>  </a:t>
            </a:r>
            <a:r>
              <a:rPr lang="en-US" altLang="zh-CN" sz="2400" dirty="0" err="1" smtClean="0">
                <a:solidFill>
                  <a:srgbClr val="FFFF00"/>
                </a:solidFill>
              </a:rPr>
              <a:t>iphone</a:t>
            </a:r>
            <a:r>
              <a:rPr lang="en-US" altLang="zh-CN" sz="2400" dirty="0" smtClean="0">
                <a:solidFill>
                  <a:srgbClr val="FFFF00"/>
                </a:solidFill>
              </a:rPr>
              <a:t>-</a:t>
            </a:r>
            <a:r>
              <a:rPr lang="en-US" altLang="zh-CN" sz="2400" dirty="0">
                <a:solidFill>
                  <a:srgbClr val="FFFF00"/>
                </a:solidFill>
              </a:rPr>
              <a:t>-;</a:t>
            </a: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} </a:t>
            </a:r>
            <a:endParaRPr lang="en-US" altLang="zh-CN" sz="2400" dirty="0">
              <a:solidFill>
                <a:srgbClr val="FFFF00"/>
              </a:solidFill>
            </a:endParaRPr>
          </a:p>
          <a:p>
            <a:r>
              <a:rPr lang="en-US" altLang="zh-CN" sz="2400" dirty="0">
                <a:solidFill>
                  <a:srgbClr val="FFFF00"/>
                </a:solidFill>
              </a:rPr>
              <a:t>if (case &gt; 0) {</a:t>
            </a:r>
          </a:p>
          <a:p>
            <a:r>
              <a:rPr lang="en-US" altLang="zh-CN" sz="2400" dirty="0">
                <a:solidFill>
                  <a:srgbClr val="FFFF00"/>
                </a:solidFill>
              </a:rPr>
              <a:t>    </a:t>
            </a:r>
            <a:r>
              <a:rPr lang="en-US" altLang="zh-CN" sz="2400" dirty="0" smtClean="0">
                <a:solidFill>
                  <a:srgbClr val="FFFF00"/>
                </a:solidFill>
              </a:rPr>
              <a:t>case-</a:t>
            </a:r>
            <a:r>
              <a:rPr lang="en-US" altLang="zh-CN" sz="2400" dirty="0">
                <a:solidFill>
                  <a:srgbClr val="FFFF00"/>
                </a:solidFill>
              </a:rPr>
              <a:t>-;</a:t>
            </a: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}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END_TX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sp>
        <p:nvSpPr>
          <p:cNvPr id="17" name="剪去单角的矩形 16"/>
          <p:cNvSpPr/>
          <p:nvPr/>
        </p:nvSpPr>
        <p:spPr>
          <a:xfrm>
            <a:off x="6666105" y="4654367"/>
            <a:ext cx="2415394" cy="124649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if (case &gt; 0) {</a:t>
            </a: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    case--;</a:t>
            </a: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}</a:t>
            </a:r>
          </a:p>
          <a:p>
            <a:endParaRPr lang="en-US" altLang="zh-CN" dirty="0" smtClean="0">
              <a:solidFill>
                <a:srgbClr val="FFFF00"/>
              </a:solidFill>
            </a:endParaRPr>
          </a:p>
        </p:txBody>
      </p:sp>
      <p:sp>
        <p:nvSpPr>
          <p:cNvPr id="16" name="剪去单角的矩形 15"/>
          <p:cNvSpPr/>
          <p:nvPr/>
        </p:nvSpPr>
        <p:spPr>
          <a:xfrm>
            <a:off x="256661" y="4654367"/>
            <a:ext cx="2461744" cy="124649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FFFF00"/>
                </a:solidFill>
              </a:rPr>
              <a:t>i</a:t>
            </a:r>
            <a:r>
              <a:rPr lang="en-US" altLang="zh-CN" sz="2400" dirty="0" smtClean="0">
                <a:solidFill>
                  <a:srgbClr val="FFFF00"/>
                </a:solidFill>
              </a:rPr>
              <a:t>f </a:t>
            </a:r>
            <a:r>
              <a:rPr lang="en-US" altLang="zh-CN" sz="2400" dirty="0">
                <a:solidFill>
                  <a:srgbClr val="FFFF00"/>
                </a:solidFill>
              </a:rPr>
              <a:t>(iphone &gt; 0)  {</a:t>
            </a: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    </a:t>
            </a:r>
            <a:r>
              <a:rPr lang="en-US" altLang="zh-CN" sz="2400" dirty="0" err="1" smtClean="0">
                <a:solidFill>
                  <a:srgbClr val="FFFF00"/>
                </a:solidFill>
              </a:rPr>
              <a:t>iphone</a:t>
            </a:r>
            <a:r>
              <a:rPr lang="en-US" altLang="zh-CN" sz="2400" dirty="0" smtClean="0">
                <a:solidFill>
                  <a:srgbClr val="FFFF00"/>
                </a:solidFill>
              </a:rPr>
              <a:t>--; </a:t>
            </a: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}</a:t>
            </a:r>
            <a:endParaRPr lang="en-US" altLang="zh-CN" sz="2400" dirty="0">
              <a:solidFill>
                <a:srgbClr val="FFFF00"/>
              </a:solidFill>
            </a:endParaRPr>
          </a:p>
        </p:txBody>
      </p:sp>
      <p:pic>
        <p:nvPicPr>
          <p:cNvPr id="29" name="Picture 4" descr="http://4.bp.blogspot.com/-0_CH7mTpHoQ/UibklncodFI/AAAAAAAAIvc/0w4WJLrtbuw/s640/Fran%C3%A7ois-Dumont-portrait-miniature-d-Emmanuelle-Marie-Anne-de-Coss%C3%A9-Brissac-contesse-de-Pons-collection-Jaegy-Theolay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897" y="1736081"/>
            <a:ext cx="1034019" cy="1292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www.iphone6pluscases.co/wp-content/uploads/2014/09/iPhone-6-Plus-Case-i-Blason-Prime-Kickstand-Apple-iPhone-6-Plus-55-2014-New-Release-Heavy-Duty-Dual-Layer-Combo-Holster-Cover-case-with-Locking-Belt-Swivel-Clip-Black-0-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912" y="3073997"/>
            <a:ext cx="511413" cy="10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Apple® - iPhone 6 Plus 64GB - Gold (AT&amp;T) - Larger Fron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1"/>
          <a:stretch/>
        </p:blipFill>
        <p:spPr bwMode="auto">
          <a:xfrm>
            <a:off x="374854" y="3054494"/>
            <a:ext cx="521284" cy="10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23427" y="5767689"/>
            <a:ext cx="8884227" cy="9971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Transactions should be strictly </a:t>
            </a:r>
            <a:r>
              <a:rPr lang="en-US" altLang="zh-CN" sz="3600" dirty="0" err="1" smtClean="0"/>
              <a:t>serializable</a:t>
            </a:r>
            <a:r>
              <a:rPr lang="en-US" altLang="zh-CN" sz="3600" dirty="0" smtClean="0"/>
              <a:t>!</a:t>
            </a:r>
          </a:p>
          <a:p>
            <a:pPr algn="ctr"/>
            <a:r>
              <a:rPr lang="en-US" altLang="zh-CN" sz="3600" dirty="0" smtClean="0"/>
              <a:t>Otherwise… </a:t>
            </a:r>
            <a:endParaRPr lang="zh-CN" altLang="en-US" sz="3600" dirty="0"/>
          </a:p>
        </p:txBody>
      </p:sp>
      <p:sp>
        <p:nvSpPr>
          <p:cNvPr id="19" name="乘号 18"/>
          <p:cNvSpPr/>
          <p:nvPr/>
        </p:nvSpPr>
        <p:spPr>
          <a:xfrm>
            <a:off x="803842" y="2929300"/>
            <a:ext cx="683691" cy="1280161"/>
          </a:xfrm>
          <a:prstGeom prst="mathMultiply">
            <a:avLst>
              <a:gd name="adj1" fmla="val 923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6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84 -0.35301 L -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17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8 -0.28056 L -2.5E-6 7.40741E-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58 -0.4743 L -3.61111E-6 -4.44444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237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42 -0.26736 L -1.11111E-6 -4.44444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66 0.25695 L -4.44444E-6 -3.33333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126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7 0.2507 L -4.44444E-6 -2.22222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1"/>
      <p:bldP spid="3" grpId="2"/>
      <p:bldP spid="6" grpId="0"/>
      <p:bldP spid="6" grpId="1"/>
      <p:bldP spid="15" grpId="0" animBg="1"/>
      <p:bldP spid="17" grpId="0" animBg="1"/>
      <p:bldP spid="17" grpId="1" animBg="1"/>
      <p:bldP spid="16" grpId="0" animBg="1"/>
      <p:bldP spid="16" grpId="1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365126"/>
            <a:ext cx="9210260" cy="1325563"/>
          </a:xfrm>
        </p:spPr>
        <p:txBody>
          <a:bodyPr/>
          <a:lstStyle/>
          <a:p>
            <a:r>
              <a:rPr lang="en-US" altLang="zh-CN" dirty="0" smtClean="0"/>
              <a:t>Loss of serializability = angry customer</a:t>
            </a:r>
            <a:endParaRPr lang="zh-CN" altLang="en-US" dirty="0"/>
          </a:p>
        </p:txBody>
      </p:sp>
      <p:pic>
        <p:nvPicPr>
          <p:cNvPr id="4" name="Picture 12" descr="http://cdn.ndtv.com/tech/images/bent_iphone_6_plus_consumer_report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0304" y="1896430"/>
            <a:ext cx="5863392" cy="42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Serializability is Costly under Contention</a:t>
            </a:r>
            <a:endParaRPr lang="zh-CN" altLang="en-US" sz="3200" dirty="0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482131"/>
              </p:ext>
            </p:extLst>
          </p:nvPr>
        </p:nvGraphicFramePr>
        <p:xfrm>
          <a:off x="163287" y="1534886"/>
          <a:ext cx="8758644" cy="48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981" y="365126"/>
            <a:ext cx="8750709" cy="1325563"/>
          </a:xfrm>
        </p:spPr>
        <p:txBody>
          <a:bodyPr/>
          <a:lstStyle/>
          <a:p>
            <a:r>
              <a:rPr lang="en-US" altLang="zh-CN" dirty="0"/>
              <a:t>OCC Aborts Contended Transactions</a:t>
            </a:r>
            <a:endParaRPr lang="zh-CN" altLang="en-US" dirty="0"/>
          </a:p>
        </p:txBody>
      </p:sp>
      <p:sp>
        <p:nvSpPr>
          <p:cNvPr id="3" name="剪去单角的矩形 2"/>
          <p:cNvSpPr/>
          <p:nvPr/>
        </p:nvSpPr>
        <p:spPr>
          <a:xfrm>
            <a:off x="905913" y="4131720"/>
            <a:ext cx="2123498" cy="101753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FFFF00"/>
                </a:solidFill>
              </a:rPr>
              <a:t>If (iphone &gt; 0)  {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    </a:t>
            </a:r>
            <a:r>
              <a:rPr lang="en-US" altLang="zh-CN" dirty="0" err="1" smtClean="0">
                <a:solidFill>
                  <a:srgbClr val="FFFF00"/>
                </a:solidFill>
              </a:rPr>
              <a:t>iphone</a:t>
            </a:r>
            <a:r>
              <a:rPr lang="en-US" altLang="zh-CN" dirty="0" smtClean="0">
                <a:solidFill>
                  <a:srgbClr val="FFFF00"/>
                </a:solidFill>
              </a:rPr>
              <a:t>--;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en-US" altLang="zh-CN" dirty="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4" name="剪去单角的矩形 3"/>
          <p:cNvSpPr/>
          <p:nvPr/>
        </p:nvSpPr>
        <p:spPr>
          <a:xfrm>
            <a:off x="6870007" y="5243233"/>
            <a:ext cx="2137647" cy="96673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en-US" altLang="zh-CN" dirty="0" smtClean="0">
                <a:solidFill>
                  <a:srgbClr val="FFFF00"/>
                </a:solidFill>
              </a:rPr>
              <a:t>if (case &gt; 0) {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    case--;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en-US" altLang="zh-CN" dirty="0" smtClean="0">
                <a:solidFill>
                  <a:srgbClr val="FFFF00"/>
                </a:solidFill>
              </a:rPr>
              <a:t>}</a:t>
            </a:r>
            <a:endParaRPr lang="en-US" altLang="zh-CN" dirty="0">
              <a:solidFill>
                <a:srgbClr val="FFFF00"/>
              </a:solidFill>
            </a:endParaRPr>
          </a:p>
          <a:p>
            <a:endParaRPr lang="en-US" altLang="zh-CN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 descr="http://4.bp.blogspot.com/-0_CH7mTpHoQ/UibklncodFI/AAAAAAAAIvc/0w4WJLrtbuw/s640/Fran%C3%A7ois-Dumont-portrait-miniature-d-Emmanuelle-Marie-Anne-de-Coss%C3%A9-Brissac-contesse-de-Pons-collection-Jaegy-Theolay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81" y="1528437"/>
            <a:ext cx="1034019" cy="1292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柱形 5"/>
          <p:cNvSpPr/>
          <p:nvPr/>
        </p:nvSpPr>
        <p:spPr>
          <a:xfrm>
            <a:off x="3189466" y="4739193"/>
            <a:ext cx="1293495" cy="1015171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iPhone=1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圆柱形 7"/>
          <p:cNvSpPr/>
          <p:nvPr/>
        </p:nvSpPr>
        <p:spPr>
          <a:xfrm>
            <a:off x="5466928" y="4739193"/>
            <a:ext cx="1254383" cy="1015171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Case=1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上箭头 9"/>
          <p:cNvSpPr/>
          <p:nvPr/>
        </p:nvSpPr>
        <p:spPr>
          <a:xfrm rot="6489243">
            <a:off x="4047235" y="1398784"/>
            <a:ext cx="288475" cy="3482679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 rot="8958505">
            <a:off x="2496050" y="2587035"/>
            <a:ext cx="288475" cy="1665873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 descr="http://historicalhistrionics.files.wordpress.com/2012/03/marie-antoinette-portrait-louis-x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34485" y="1576509"/>
            <a:ext cx="1073169" cy="135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上箭头 12"/>
          <p:cNvSpPr/>
          <p:nvPr/>
        </p:nvSpPr>
        <p:spPr>
          <a:xfrm rot="14944705">
            <a:off x="5243676" y="2039719"/>
            <a:ext cx="351373" cy="3891234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 rot="12783150">
            <a:off x="6928481" y="2754749"/>
            <a:ext cx="288475" cy="1665873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剪去单角的矩形 14"/>
          <p:cNvSpPr/>
          <p:nvPr/>
        </p:nvSpPr>
        <p:spPr>
          <a:xfrm>
            <a:off x="900568" y="5243233"/>
            <a:ext cx="2123498" cy="1017534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2060"/>
                </a:solidFill>
              </a:rPr>
              <a:t>If (iphone &gt; 0)  {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    </a:t>
            </a:r>
            <a:r>
              <a:rPr lang="en-US" altLang="zh-CN" dirty="0" err="1" smtClean="0">
                <a:solidFill>
                  <a:srgbClr val="002060"/>
                </a:solidFill>
              </a:rPr>
              <a:t>iphone</a:t>
            </a:r>
            <a:r>
              <a:rPr lang="en-US" altLang="zh-CN" dirty="0" smtClean="0">
                <a:solidFill>
                  <a:srgbClr val="002060"/>
                </a:solidFill>
              </a:rPr>
              <a:t>--;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16" name="剪去单角的矩形 15"/>
          <p:cNvSpPr/>
          <p:nvPr/>
        </p:nvSpPr>
        <p:spPr>
          <a:xfrm>
            <a:off x="6870007" y="4131720"/>
            <a:ext cx="2137647" cy="966734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if (case &gt; 0) {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    case--;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}</a:t>
            </a:r>
            <a:endParaRPr lang="en-US" altLang="zh-CN" dirty="0">
              <a:solidFill>
                <a:srgbClr val="002060"/>
              </a:solidFill>
            </a:endParaRPr>
          </a:p>
          <a:p>
            <a:endParaRPr lang="en-US" altLang="zh-CN" dirty="0" smtClean="0">
              <a:solidFill>
                <a:srgbClr val="002060"/>
              </a:solidFill>
            </a:endParaRPr>
          </a:p>
        </p:txBody>
      </p:sp>
      <p:sp>
        <p:nvSpPr>
          <p:cNvPr id="19" name="流程图: 汇总连接 18"/>
          <p:cNvSpPr/>
          <p:nvPr/>
        </p:nvSpPr>
        <p:spPr>
          <a:xfrm>
            <a:off x="2114465" y="4411454"/>
            <a:ext cx="1491690" cy="1497855"/>
          </a:xfrm>
          <a:prstGeom prst="flowChartSummingJunction">
            <a:avLst/>
          </a:prstGeom>
          <a:solidFill>
            <a:srgbClr val="FF0000"/>
          </a:solidFill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流程图: 汇总连接 20"/>
          <p:cNvSpPr/>
          <p:nvPr/>
        </p:nvSpPr>
        <p:spPr>
          <a:xfrm>
            <a:off x="5893676" y="4411453"/>
            <a:ext cx="1497855" cy="1497855"/>
          </a:xfrm>
          <a:prstGeom prst="flowChartSummingJunction">
            <a:avLst/>
          </a:prstGeom>
          <a:solidFill>
            <a:srgbClr val="FF0000"/>
          </a:solidFill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66853" y="2395209"/>
            <a:ext cx="206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Execute</a:t>
            </a:r>
            <a:endParaRPr lang="en-US" altLang="zh-CN" sz="2400" dirty="0" smtClean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0" name="剪去单角的矩形 14"/>
          <p:cNvSpPr/>
          <p:nvPr/>
        </p:nvSpPr>
        <p:spPr>
          <a:xfrm>
            <a:off x="1443881" y="1303034"/>
            <a:ext cx="2070246" cy="19819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altLang="zh-CN" sz="2400" dirty="0">
              <a:solidFill>
                <a:srgbClr val="FFFF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63510" y="1252015"/>
            <a:ext cx="2401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if (iphone &gt; 0)  {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   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iphone</a:t>
            </a:r>
            <a:r>
              <a:rPr lang="en-US" altLang="zh-CN" sz="2000" dirty="0" smtClean="0">
                <a:solidFill>
                  <a:srgbClr val="FFFF00"/>
                </a:solidFill>
              </a:rPr>
              <a:t>--;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} </a:t>
            </a:r>
            <a:endParaRPr lang="en-US" altLang="zh-CN" sz="2000" dirty="0">
              <a:solidFill>
                <a:srgbClr val="FFFF00"/>
              </a:solidFill>
            </a:endParaRPr>
          </a:p>
          <a:p>
            <a:r>
              <a:rPr lang="en-US" altLang="zh-CN" sz="2000" dirty="0">
                <a:solidFill>
                  <a:srgbClr val="FFFF00"/>
                </a:solidFill>
              </a:rPr>
              <a:t>if (case &gt; 0) {</a:t>
            </a:r>
          </a:p>
          <a:p>
            <a:r>
              <a:rPr lang="en-US" altLang="zh-CN" sz="2000" dirty="0">
                <a:solidFill>
                  <a:srgbClr val="FFFF00"/>
                </a:solidFill>
              </a:rPr>
              <a:t>    </a:t>
            </a:r>
            <a:r>
              <a:rPr lang="en-US" altLang="zh-CN" sz="2000" dirty="0" smtClean="0">
                <a:solidFill>
                  <a:srgbClr val="FFFF00"/>
                </a:solidFill>
              </a:rPr>
              <a:t>case--;</a:t>
            </a:r>
            <a:endParaRPr lang="en-US" altLang="zh-CN" sz="2000" dirty="0">
              <a:solidFill>
                <a:srgbClr val="FFFF00"/>
              </a:solidFill>
            </a:endParaRPr>
          </a:p>
          <a:p>
            <a:r>
              <a:rPr lang="en-US" altLang="zh-CN" sz="2000" dirty="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24" name="剪去单角的矩形 14"/>
          <p:cNvSpPr/>
          <p:nvPr/>
        </p:nvSpPr>
        <p:spPr>
          <a:xfrm>
            <a:off x="5799027" y="1314725"/>
            <a:ext cx="2070246" cy="18879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altLang="zh-CN" sz="2400" dirty="0">
              <a:solidFill>
                <a:srgbClr val="FFFF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18656" y="1263706"/>
            <a:ext cx="2401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if (iphone &gt; 0)  {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   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iphone</a:t>
            </a:r>
            <a:r>
              <a:rPr lang="en-US" altLang="zh-CN" sz="2000" dirty="0" smtClean="0">
                <a:solidFill>
                  <a:srgbClr val="002060"/>
                </a:solidFill>
              </a:rPr>
              <a:t>--;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} </a:t>
            </a:r>
            <a:endParaRPr lang="en-US" altLang="zh-CN" sz="2000" dirty="0">
              <a:solidFill>
                <a:srgbClr val="002060"/>
              </a:solidFill>
            </a:endParaRPr>
          </a:p>
          <a:p>
            <a:r>
              <a:rPr lang="en-US" altLang="zh-CN" sz="2000" dirty="0">
                <a:solidFill>
                  <a:srgbClr val="002060"/>
                </a:solidFill>
              </a:rPr>
              <a:t>if (case &gt; 0) {</a:t>
            </a:r>
          </a:p>
          <a:p>
            <a:r>
              <a:rPr lang="en-US" altLang="zh-CN" sz="2000" dirty="0">
                <a:solidFill>
                  <a:srgbClr val="002060"/>
                </a:solidFill>
              </a:rPr>
              <a:t>    </a:t>
            </a:r>
            <a:r>
              <a:rPr lang="en-US" altLang="zh-CN" sz="2000" dirty="0" smtClean="0">
                <a:solidFill>
                  <a:srgbClr val="002060"/>
                </a:solidFill>
              </a:rPr>
              <a:t>case--;</a:t>
            </a:r>
            <a:endParaRPr lang="en-US" altLang="zh-CN" sz="2000" dirty="0">
              <a:solidFill>
                <a:srgbClr val="002060"/>
              </a:solidFill>
            </a:endParaRPr>
          </a:p>
          <a:p>
            <a:r>
              <a:rPr lang="en-US" altLang="zh-CN" sz="20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17" name="矩形 16"/>
          <p:cNvSpPr/>
          <p:nvPr/>
        </p:nvSpPr>
        <p:spPr>
          <a:xfrm>
            <a:off x="3481877" y="1448372"/>
            <a:ext cx="2251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/>
              <a:t>Two-Phase Commit </a:t>
            </a:r>
          </a:p>
          <a:p>
            <a:pPr algn="ctr"/>
            <a:r>
              <a:rPr lang="en-US" altLang="zh-CN" sz="3200" dirty="0" smtClean="0"/>
              <a:t>(2PC)</a:t>
            </a:r>
            <a:endParaRPr lang="en-US" altLang="zh-C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2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7 -0.35139 L -4.16667E-6 -3.7037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175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177 -0.38634 L 8.33333E-7 -3.703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193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48 -0.21945 L -3.33333E-6 2.59259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3" y="1097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27315 L 8.33333E-7 3.33333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9" grpId="0" animBg="1"/>
      <p:bldP spid="21" grpId="0" animBg="1"/>
      <p:bldP spid="7" grpId="0"/>
      <p:bldP spid="7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2PL Blocks Contended Transactions</a:t>
            </a:r>
            <a:endParaRPr lang="zh-CN" altLang="en-US" sz="3600" dirty="0"/>
          </a:p>
        </p:txBody>
      </p:sp>
      <p:sp>
        <p:nvSpPr>
          <p:cNvPr id="3" name="剪去单角的矩形 2"/>
          <p:cNvSpPr/>
          <p:nvPr/>
        </p:nvSpPr>
        <p:spPr>
          <a:xfrm>
            <a:off x="905913" y="4131720"/>
            <a:ext cx="2123498" cy="101753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FFFF00"/>
                </a:solidFill>
              </a:rPr>
              <a:t>If (iphone &gt; 0)  {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    </a:t>
            </a:r>
            <a:r>
              <a:rPr lang="en-US" altLang="zh-CN" dirty="0" err="1" smtClean="0">
                <a:solidFill>
                  <a:srgbClr val="FFFF00"/>
                </a:solidFill>
              </a:rPr>
              <a:t>iphone</a:t>
            </a:r>
            <a:r>
              <a:rPr lang="en-US" altLang="zh-CN" dirty="0" smtClean="0">
                <a:solidFill>
                  <a:srgbClr val="FFFF00"/>
                </a:solidFill>
              </a:rPr>
              <a:t>--;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en-US" altLang="zh-CN" dirty="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4" name="剪去单角的矩形 3"/>
          <p:cNvSpPr/>
          <p:nvPr/>
        </p:nvSpPr>
        <p:spPr>
          <a:xfrm>
            <a:off x="6849354" y="4232911"/>
            <a:ext cx="2137647" cy="96673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en-US" altLang="zh-CN" dirty="0" smtClean="0">
                <a:solidFill>
                  <a:srgbClr val="FFFF00"/>
                </a:solidFill>
              </a:rPr>
              <a:t>if (case &gt; 0) {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    case--;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en-US" altLang="zh-CN" dirty="0" smtClean="0">
                <a:solidFill>
                  <a:srgbClr val="FFFF00"/>
                </a:solidFill>
              </a:rPr>
              <a:t>}</a:t>
            </a:r>
            <a:endParaRPr lang="en-US" altLang="zh-CN" dirty="0">
              <a:solidFill>
                <a:srgbClr val="FFFF00"/>
              </a:solidFill>
            </a:endParaRPr>
          </a:p>
          <a:p>
            <a:endParaRPr lang="en-US" altLang="zh-CN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 descr="http://4.bp.blogspot.com/-0_CH7mTpHoQ/UibklncodFI/AAAAAAAAIvc/0w4WJLrtbuw/s640/Fran%C3%A7ois-Dumont-portrait-miniature-d-Emmanuelle-Marie-Anne-de-Coss%C3%A9-Brissac-contesse-de-Pons-collection-Jaegy-Theolay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50" y="1586910"/>
            <a:ext cx="1034019" cy="1292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柱形 5"/>
          <p:cNvSpPr/>
          <p:nvPr/>
        </p:nvSpPr>
        <p:spPr>
          <a:xfrm>
            <a:off x="3169668" y="4796342"/>
            <a:ext cx="1293495" cy="1015171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iPhone=1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圆柱形 7"/>
          <p:cNvSpPr/>
          <p:nvPr/>
        </p:nvSpPr>
        <p:spPr>
          <a:xfrm>
            <a:off x="5485308" y="4796342"/>
            <a:ext cx="1254383" cy="1015171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Case=1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上箭头 9"/>
          <p:cNvSpPr/>
          <p:nvPr/>
        </p:nvSpPr>
        <p:spPr>
          <a:xfrm rot="6375834">
            <a:off x="4998972" y="2107222"/>
            <a:ext cx="288475" cy="3482679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 rot="8958505">
            <a:off x="2658298" y="2851888"/>
            <a:ext cx="288475" cy="1665873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 descr="http://historicalhistrionics.files.wordpress.com/2012/03/marie-antoinette-portrait-louis-x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18176" y="1578195"/>
            <a:ext cx="1073169" cy="135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上箭头 12"/>
          <p:cNvSpPr/>
          <p:nvPr/>
        </p:nvSpPr>
        <p:spPr>
          <a:xfrm rot="14065370">
            <a:off x="4344242" y="2454332"/>
            <a:ext cx="288475" cy="3501548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 rot="9899520">
            <a:off x="6347863" y="3318228"/>
            <a:ext cx="288475" cy="2322243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剪去单角的矩形 14"/>
          <p:cNvSpPr/>
          <p:nvPr/>
        </p:nvSpPr>
        <p:spPr>
          <a:xfrm>
            <a:off x="900568" y="5243233"/>
            <a:ext cx="2123498" cy="1017534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2060"/>
                </a:solidFill>
              </a:rPr>
              <a:t>If (iphone &gt; 0)  {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    </a:t>
            </a:r>
            <a:r>
              <a:rPr lang="en-US" altLang="zh-CN" dirty="0" err="1" smtClean="0">
                <a:solidFill>
                  <a:srgbClr val="002060"/>
                </a:solidFill>
              </a:rPr>
              <a:t>iphone</a:t>
            </a:r>
            <a:r>
              <a:rPr lang="en-US" altLang="zh-CN" dirty="0" smtClean="0">
                <a:solidFill>
                  <a:srgbClr val="002060"/>
                </a:solidFill>
              </a:rPr>
              <a:t>--;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16" name="剪去单角的矩形 15"/>
          <p:cNvSpPr/>
          <p:nvPr/>
        </p:nvSpPr>
        <p:spPr>
          <a:xfrm>
            <a:off x="6849353" y="5303928"/>
            <a:ext cx="2137647" cy="966734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if (case &gt; 0) {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    case--;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}</a:t>
            </a:r>
            <a:endParaRPr lang="en-US" altLang="zh-CN" dirty="0">
              <a:solidFill>
                <a:srgbClr val="002060"/>
              </a:solidFill>
            </a:endParaRPr>
          </a:p>
          <a:p>
            <a:endParaRPr lang="en-US" altLang="zh-CN" dirty="0" smtClean="0">
              <a:solidFill>
                <a:srgbClr val="00206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172784" y="4132573"/>
            <a:ext cx="6924149" cy="1067074"/>
            <a:chOff x="4656040" y="4460122"/>
            <a:chExt cx="4463646" cy="687888"/>
          </a:xfrm>
        </p:grpSpPr>
        <p:pic>
          <p:nvPicPr>
            <p:cNvPr id="20" name="Picture 4" descr="http://www.cyber-knowledge.net/blog/wp-content/uploads/2012/04/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040" y="4460122"/>
              <a:ext cx="655403" cy="655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www.cyber-knowledge.net/blog/wp-content/uploads/2012/04/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283" y="4492607"/>
              <a:ext cx="655403" cy="655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875687" y="2763688"/>
            <a:ext cx="188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Execute</a:t>
            </a:r>
            <a:endParaRPr lang="en-US" altLang="zh-CN" sz="2800" dirty="0" smtClean="0"/>
          </a:p>
        </p:txBody>
      </p:sp>
      <p:pic>
        <p:nvPicPr>
          <p:cNvPr id="25" name="Picture 2" descr="http://www.crossfitrise.com/images/loadin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906" y="13515213"/>
            <a:ext cx="120742" cy="1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veragenobodies.files.wordpress.com/2013/08/beachballlarge-satrom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834" y="5388345"/>
            <a:ext cx="1075186" cy="10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averagenobodies.files.wordpress.com/2013/08/beachballlarge-satrom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784" y="5388345"/>
            <a:ext cx="1075186" cy="10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剪去单角的矩形 14"/>
          <p:cNvSpPr/>
          <p:nvPr/>
        </p:nvSpPr>
        <p:spPr>
          <a:xfrm>
            <a:off x="1443881" y="1303034"/>
            <a:ext cx="2070246" cy="2062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altLang="zh-CN" sz="2400" dirty="0">
              <a:solidFill>
                <a:srgbClr val="FFFF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63510" y="1252015"/>
            <a:ext cx="2401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if (iphone &gt; 0)  {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    iphone--;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} </a:t>
            </a:r>
            <a:endParaRPr lang="en-US" altLang="zh-CN" sz="2000" dirty="0">
              <a:solidFill>
                <a:srgbClr val="FFFF00"/>
              </a:solidFill>
            </a:endParaRPr>
          </a:p>
          <a:p>
            <a:r>
              <a:rPr lang="en-US" altLang="zh-CN" sz="2000" dirty="0">
                <a:solidFill>
                  <a:srgbClr val="FFFF00"/>
                </a:solidFill>
              </a:rPr>
              <a:t>if (case &gt; 0) {</a:t>
            </a:r>
          </a:p>
          <a:p>
            <a:r>
              <a:rPr lang="en-US" altLang="zh-CN" sz="2000" dirty="0">
                <a:solidFill>
                  <a:srgbClr val="FFFF00"/>
                </a:solidFill>
              </a:rPr>
              <a:t>    </a:t>
            </a:r>
            <a:r>
              <a:rPr lang="en-US" altLang="zh-CN" sz="2000" dirty="0" smtClean="0">
                <a:solidFill>
                  <a:srgbClr val="FFFF00"/>
                </a:solidFill>
              </a:rPr>
              <a:t>case--;</a:t>
            </a:r>
            <a:endParaRPr lang="en-US" altLang="zh-CN" sz="2000" dirty="0">
              <a:solidFill>
                <a:srgbClr val="FFFF00"/>
              </a:solidFill>
            </a:endParaRPr>
          </a:p>
          <a:p>
            <a:r>
              <a:rPr lang="en-US" altLang="zh-CN" sz="2000" dirty="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27" name="剪去单角的矩形 14"/>
          <p:cNvSpPr/>
          <p:nvPr/>
        </p:nvSpPr>
        <p:spPr>
          <a:xfrm>
            <a:off x="5799027" y="1314725"/>
            <a:ext cx="2070246" cy="1992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altLang="zh-CN" sz="2400" dirty="0">
              <a:solidFill>
                <a:srgbClr val="FFFF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18656" y="1263706"/>
            <a:ext cx="2401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if (iphone &gt; 0)  {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    iphone--;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} 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if </a:t>
            </a:r>
            <a:r>
              <a:rPr lang="en-US" altLang="zh-CN" sz="2000" dirty="0">
                <a:solidFill>
                  <a:srgbClr val="002060"/>
                </a:solidFill>
              </a:rPr>
              <a:t>(case &gt; 0) {</a:t>
            </a:r>
          </a:p>
          <a:p>
            <a:r>
              <a:rPr lang="en-US" altLang="zh-CN" sz="2000" dirty="0">
                <a:solidFill>
                  <a:srgbClr val="002060"/>
                </a:solidFill>
              </a:rPr>
              <a:t>    </a:t>
            </a:r>
            <a:r>
              <a:rPr lang="en-US" altLang="zh-CN" sz="2000" dirty="0" smtClean="0">
                <a:solidFill>
                  <a:srgbClr val="002060"/>
                </a:solidFill>
              </a:rPr>
              <a:t>case--;</a:t>
            </a:r>
            <a:endParaRPr lang="en-US" altLang="zh-CN" sz="2000" dirty="0">
              <a:solidFill>
                <a:srgbClr val="002060"/>
              </a:solidFill>
            </a:endParaRPr>
          </a:p>
          <a:p>
            <a:r>
              <a:rPr lang="en-US" altLang="zh-CN" sz="20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84541" y="2683490"/>
            <a:ext cx="160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2PC</a:t>
            </a:r>
            <a:endParaRPr lang="en-US" altLang="zh-CN" sz="2400" dirty="0" smtClean="0"/>
          </a:p>
        </p:txBody>
      </p:sp>
      <p:grpSp>
        <p:nvGrpSpPr>
          <p:cNvPr id="9" name="组合 8"/>
          <p:cNvGrpSpPr/>
          <p:nvPr/>
        </p:nvGrpSpPr>
        <p:grpSpPr>
          <a:xfrm>
            <a:off x="1453726" y="4036530"/>
            <a:ext cx="7221662" cy="1278745"/>
            <a:chOff x="1453726" y="4036530"/>
            <a:chExt cx="7221662" cy="1278745"/>
          </a:xfrm>
        </p:grpSpPr>
        <p:pic>
          <p:nvPicPr>
            <p:cNvPr id="1026" name="Picture 2" descr="https://tracker.moodle.org/secure/attachment/31467/Lock-Unlock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726" y="4036530"/>
              <a:ext cx="1197994" cy="119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s://tracker.moodle.org/secure/attachment/31467/Lock-Unlock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394" y="4117281"/>
              <a:ext cx="1197994" cy="119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659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7 -0.35139 L -4.16667E-6 -3.7037E-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17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177 -0.38634 L -2.22222E-6 1.11022E-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19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48 -0.21945 L -3.33333E-6 2.59259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3" y="1097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27315 L -2.22222E-6 1.11022E-1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136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/>
      <p:bldP spid="22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5965" y="3404607"/>
            <a:ext cx="8667705" cy="2951743"/>
          </a:xfrm>
        </p:spPr>
        <p:txBody>
          <a:bodyPr>
            <a:noAutofit/>
          </a:bodyPr>
          <a:lstStyle/>
          <a:p>
            <a:r>
              <a:rPr lang="en-US" altLang="zh-CN" sz="6000" dirty="0" smtClean="0"/>
              <a:t>Achieve serializability</a:t>
            </a:r>
          </a:p>
          <a:p>
            <a:r>
              <a:rPr lang="en-US" altLang="zh-CN" sz="6000" dirty="0" smtClean="0"/>
              <a:t>w/o </a:t>
            </a:r>
            <a:r>
              <a:rPr lang="en-US" altLang="zh-CN" sz="6000" dirty="0" smtClean="0">
                <a:solidFill>
                  <a:schemeClr val="tx1"/>
                </a:solidFill>
              </a:rPr>
              <a:t>aborting or blocking*</a:t>
            </a:r>
          </a:p>
          <a:p>
            <a:pPr lvl="1"/>
            <a:endParaRPr lang="en-US" altLang="zh-CN" sz="2800" dirty="0" smtClean="0">
              <a:solidFill>
                <a:schemeClr val="tx1"/>
              </a:solidFill>
            </a:endParaRPr>
          </a:p>
          <a:p>
            <a:pPr lvl="1" algn="r"/>
            <a:r>
              <a:rPr lang="en-US" altLang="zh-CN" sz="3600" dirty="0" smtClean="0">
                <a:solidFill>
                  <a:schemeClr val="tx1"/>
                </a:solidFill>
              </a:rPr>
              <a:t>* for common workloads</a:t>
            </a:r>
          </a:p>
        </p:txBody>
      </p:sp>
      <p:pic>
        <p:nvPicPr>
          <p:cNvPr id="4" name="Picture 2" descr="smarter-admins-goal-setting-at-wor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3054" y="323605"/>
            <a:ext cx="5743978" cy="27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218797">
            <a:off x="5697646" y="1243565"/>
            <a:ext cx="1656316" cy="2161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18797">
            <a:off x="6010301" y="-108303"/>
            <a:ext cx="1656316" cy="2161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218797">
            <a:off x="6676018" y="496340"/>
            <a:ext cx="1656316" cy="2161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 descr="smarter-admins-goal-setting-at-work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 bwMode="auto">
          <a:xfrm>
            <a:off x="5922980" y="633871"/>
            <a:ext cx="749616" cy="239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652" y="398442"/>
            <a:ext cx="8653002" cy="1325563"/>
          </a:xfrm>
        </p:spPr>
        <p:txBody>
          <a:bodyPr/>
          <a:lstStyle/>
          <a:p>
            <a:r>
              <a:rPr lang="en-US" altLang="zh-CN" dirty="0" smtClean="0"/>
              <a:t>Rococo’s </a:t>
            </a:r>
            <a:r>
              <a:rPr lang="en-US" altLang="zh-CN" dirty="0"/>
              <a:t>A</a:t>
            </a:r>
            <a:r>
              <a:rPr lang="en-US" altLang="zh-CN" dirty="0" smtClean="0"/>
              <a:t>pproach</a:t>
            </a:r>
            <a:endParaRPr lang="zh-CN" altLang="en-US" dirty="0"/>
          </a:p>
        </p:txBody>
      </p:sp>
      <p:sp>
        <p:nvSpPr>
          <p:cNvPr id="3" name="剪去单角的矩形 2"/>
          <p:cNvSpPr/>
          <p:nvPr/>
        </p:nvSpPr>
        <p:spPr>
          <a:xfrm>
            <a:off x="612018" y="3792107"/>
            <a:ext cx="2123498" cy="101753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FFFF00"/>
                </a:solidFill>
              </a:rPr>
              <a:t>If (iphone &gt; 0)  {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    iphone--;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en-US" altLang="zh-CN" dirty="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4" name="剪去单角的矩形 3"/>
          <p:cNvSpPr/>
          <p:nvPr/>
        </p:nvSpPr>
        <p:spPr>
          <a:xfrm>
            <a:off x="6576112" y="4903620"/>
            <a:ext cx="2137647" cy="966734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en-US" altLang="zh-CN" dirty="0" smtClean="0">
                <a:solidFill>
                  <a:srgbClr val="FFFF00"/>
                </a:solidFill>
              </a:rPr>
              <a:t>if (case &gt; 0) {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    case--;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en-US" altLang="zh-CN" dirty="0" smtClean="0">
                <a:solidFill>
                  <a:srgbClr val="FFFF00"/>
                </a:solidFill>
              </a:rPr>
              <a:t>}</a:t>
            </a:r>
            <a:endParaRPr lang="en-US" altLang="zh-CN" dirty="0">
              <a:solidFill>
                <a:srgbClr val="FFFF00"/>
              </a:solidFill>
            </a:endParaRPr>
          </a:p>
          <a:p>
            <a:endParaRPr lang="en-US" altLang="zh-CN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 descr="http://4.bp.blogspot.com/-0_CH7mTpHoQ/UibklncodFI/AAAAAAAAIvc/0w4WJLrtbuw/s640/Fran%C3%A7ois-Dumont-portrait-miniature-d-Emmanuelle-Marie-Anne-de-Coss%C3%A9-Brissac-contesse-de-Pons-collection-Jaegy-Theolay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71" y="1545095"/>
            <a:ext cx="1034019" cy="1292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柱形 5"/>
          <p:cNvSpPr/>
          <p:nvPr/>
        </p:nvSpPr>
        <p:spPr>
          <a:xfrm>
            <a:off x="2878867" y="4383839"/>
            <a:ext cx="1293495" cy="1028548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iPhone=1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圆柱形 7"/>
          <p:cNvSpPr/>
          <p:nvPr/>
        </p:nvSpPr>
        <p:spPr>
          <a:xfrm>
            <a:off x="5173033" y="4399580"/>
            <a:ext cx="1254383" cy="1015171"/>
          </a:xfrm>
          <a:prstGeom prst="ca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Case=1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上箭头 9"/>
          <p:cNvSpPr/>
          <p:nvPr/>
        </p:nvSpPr>
        <p:spPr>
          <a:xfrm rot="6489243">
            <a:off x="4110344" y="1830320"/>
            <a:ext cx="288475" cy="3482679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 rot="8958505">
            <a:off x="2496050" y="2587035"/>
            <a:ext cx="288475" cy="1665873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 descr="http://historicalhistrionics.files.wordpress.com/2012/03/marie-antoinette-portrait-louis-x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87007" y="1516314"/>
            <a:ext cx="1073169" cy="135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上箭头 12"/>
          <p:cNvSpPr/>
          <p:nvPr/>
        </p:nvSpPr>
        <p:spPr>
          <a:xfrm rot="14944705">
            <a:off x="4867194" y="1787748"/>
            <a:ext cx="288475" cy="3482679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 rot="12783150">
            <a:off x="6363847" y="2765460"/>
            <a:ext cx="288475" cy="1665873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剪去单角的矩形 14"/>
          <p:cNvSpPr/>
          <p:nvPr/>
        </p:nvSpPr>
        <p:spPr>
          <a:xfrm>
            <a:off x="606673" y="4903620"/>
            <a:ext cx="2123498" cy="1017534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2060"/>
                </a:solidFill>
              </a:rPr>
              <a:t>If (iphone &gt; 0)  {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    </a:t>
            </a:r>
            <a:r>
              <a:rPr lang="en-US" altLang="zh-CN" dirty="0" smtClean="0">
                <a:solidFill>
                  <a:srgbClr val="002060"/>
                </a:solidFill>
              </a:rPr>
              <a:t>iphone--;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16" name="剪去单角的矩形 15"/>
          <p:cNvSpPr/>
          <p:nvPr/>
        </p:nvSpPr>
        <p:spPr>
          <a:xfrm>
            <a:off x="6576112" y="3792107"/>
            <a:ext cx="2137647" cy="966734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if (case &gt; 0) {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    case--;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}</a:t>
            </a:r>
            <a:endParaRPr lang="en-US" altLang="zh-CN" dirty="0">
              <a:solidFill>
                <a:srgbClr val="002060"/>
              </a:solidFill>
            </a:endParaRPr>
          </a:p>
          <a:p>
            <a:endParaRPr lang="en-US" altLang="zh-CN" dirty="0" smtClean="0">
              <a:solidFill>
                <a:srgbClr val="002060"/>
              </a:solidFill>
            </a:endParaRPr>
          </a:p>
        </p:txBody>
      </p:sp>
      <p:pic>
        <p:nvPicPr>
          <p:cNvPr id="22" name="Picture 6" descr="Apple® - iPhone 6 Plus 64GB - Gold (AT&amp;T) - Larger Fron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1"/>
          <a:stretch/>
        </p:blipFill>
        <p:spPr bwMode="auto">
          <a:xfrm>
            <a:off x="2517646" y="1579906"/>
            <a:ext cx="521284" cy="10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123427" y="6018409"/>
            <a:ext cx="8884227" cy="7464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Defer piece execution to enable reordering</a:t>
            </a:r>
            <a:endParaRPr lang="zh-CN" altLang="en-US" sz="3600" dirty="0"/>
          </a:p>
        </p:txBody>
      </p:sp>
      <p:pic>
        <p:nvPicPr>
          <p:cNvPr id="1026" name="Picture 2" descr="http://fc09.deviantart.net/fs71/i/2012/007/4/0/new_sherlock_holmes_by_allegator-d4ll8lp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7" b="899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7307" y="3744168"/>
            <a:ext cx="1449904" cy="150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3E52-DCF0-474E-A635-B981368560B5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0" name="剪去单角的矩形 14"/>
          <p:cNvSpPr/>
          <p:nvPr/>
        </p:nvSpPr>
        <p:spPr>
          <a:xfrm>
            <a:off x="1443881" y="1582434"/>
            <a:ext cx="2070246" cy="19819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altLang="zh-CN" sz="2400" dirty="0">
              <a:solidFill>
                <a:srgbClr val="FFFF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63510" y="1582215"/>
            <a:ext cx="2401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if (iphone &gt; 0)  {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    iphone--;</a:t>
            </a: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} </a:t>
            </a:r>
            <a:endParaRPr lang="en-US" altLang="zh-CN" sz="2000" dirty="0">
              <a:solidFill>
                <a:srgbClr val="FFFF00"/>
              </a:solidFill>
            </a:endParaRPr>
          </a:p>
          <a:p>
            <a:r>
              <a:rPr lang="en-US" altLang="zh-CN" sz="2000" dirty="0">
                <a:solidFill>
                  <a:srgbClr val="FFFF00"/>
                </a:solidFill>
              </a:rPr>
              <a:t>if (case &gt; 0) {</a:t>
            </a:r>
          </a:p>
          <a:p>
            <a:r>
              <a:rPr lang="en-US" altLang="zh-CN" sz="2000" dirty="0">
                <a:solidFill>
                  <a:srgbClr val="FFFF00"/>
                </a:solidFill>
              </a:rPr>
              <a:t>    </a:t>
            </a:r>
            <a:r>
              <a:rPr lang="en-US" altLang="zh-CN" sz="2000" dirty="0" smtClean="0">
                <a:solidFill>
                  <a:srgbClr val="FFFF00"/>
                </a:solidFill>
              </a:rPr>
              <a:t>case--;</a:t>
            </a:r>
            <a:endParaRPr lang="en-US" altLang="zh-CN" sz="2000" dirty="0">
              <a:solidFill>
                <a:srgbClr val="FFFF00"/>
              </a:solidFill>
            </a:endParaRPr>
          </a:p>
          <a:p>
            <a:r>
              <a:rPr lang="en-US" altLang="zh-CN" sz="2000" dirty="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25" name="剪去单角的矩形 14"/>
          <p:cNvSpPr/>
          <p:nvPr/>
        </p:nvSpPr>
        <p:spPr>
          <a:xfrm>
            <a:off x="5766134" y="1577728"/>
            <a:ext cx="2070246" cy="1997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altLang="zh-CN" sz="2400" dirty="0">
              <a:solidFill>
                <a:srgbClr val="FFFF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18656" y="1568506"/>
            <a:ext cx="2401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if (iphone &gt; 0)  {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    iphone--;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} </a:t>
            </a:r>
            <a:endParaRPr lang="en-US" altLang="zh-CN" sz="2000" dirty="0">
              <a:solidFill>
                <a:srgbClr val="002060"/>
              </a:solidFill>
            </a:endParaRPr>
          </a:p>
          <a:p>
            <a:r>
              <a:rPr lang="en-US" altLang="zh-CN" sz="2000" dirty="0">
                <a:solidFill>
                  <a:srgbClr val="002060"/>
                </a:solidFill>
              </a:rPr>
              <a:t>if (case &gt; 0) {</a:t>
            </a:r>
          </a:p>
          <a:p>
            <a:r>
              <a:rPr lang="en-US" altLang="zh-CN" sz="2000" dirty="0">
                <a:solidFill>
                  <a:srgbClr val="002060"/>
                </a:solidFill>
              </a:rPr>
              <a:t>    </a:t>
            </a:r>
            <a:r>
              <a:rPr lang="en-US" altLang="zh-CN" sz="2000" dirty="0" smtClean="0">
                <a:solidFill>
                  <a:srgbClr val="002060"/>
                </a:solidFill>
              </a:rPr>
              <a:t>case--;</a:t>
            </a:r>
            <a:endParaRPr lang="en-US" altLang="zh-CN" sz="2000" dirty="0">
              <a:solidFill>
                <a:srgbClr val="002060"/>
              </a:solidFill>
            </a:endParaRPr>
          </a:p>
          <a:p>
            <a:r>
              <a:rPr lang="en-US" altLang="zh-CN" sz="2000" dirty="0">
                <a:solidFill>
                  <a:srgbClr val="002060"/>
                </a:solidFill>
              </a:rPr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2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7 -0.35139 L -4.16667E-6 -3.7037E-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17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177 -0.38634 L 8.33333E-7 -3.7037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19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48 -0.21945 L -3.33333E-6 2.59259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3" y="109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27315 L 8.33333E-7 3.33333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03316 -0.04329 C -0.04063 -0.05255 -0.04445 -0.06621 -0.04445 -0.08033 C -0.04445 -0.09676 -0.04063 -0.10996 -0.03316 -0.11899 L 2.77778E-6 -0.16297 " pathEditMode="relative" rAng="16200000" ptsTypes="AAAAA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-81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07448 0.04305 C 0.09132 0.05231 0.1 0.06574 0.1 0.08009 C 0.1 0.09629 0.09132 0.10902 0.07448 0.11828 L -2.77778E-6 0.1618 " pathEditMode="relative" rAng="5400000" ptsTypes="AAAAA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4" grpId="2" animBg="1"/>
      <p:bldP spid="10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6" grpId="2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8.6|13.4|16.9|1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7.4|6.5|1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6.8|6.3|1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1.7|12.7|9|7.5|2.4|6.7|1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8|8.5|1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.7|4.9|4.8|19.2|14.6|22.6|19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7.7|1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5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4.5|5.7|7.4|8.2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9|8.9|15.2|4.3|8.2|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4|27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9.9|11.1|11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20|6.1|2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1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3.1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4.8|5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5|0.4|0.4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5.3|3.7|5.6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8.9|4.2|4.1|5.6|17.8|7.4|3.4|4.7|2.7|1.2|0.5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11434</TotalTime>
  <Words>1531</Words>
  <Application>Microsoft Macintosh PowerPoint</Application>
  <PresentationFormat>On-screen Show (4:3)</PresentationFormat>
  <Paragraphs>474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主题</vt:lpstr>
      <vt:lpstr>Rococo: Extract more concurrency from distributed transactions</vt:lpstr>
      <vt:lpstr>What Large Web Sites Need</vt:lpstr>
      <vt:lpstr>What is a Distributed Transaction？</vt:lpstr>
      <vt:lpstr>Loss of serializability = angry customer</vt:lpstr>
      <vt:lpstr>Serializability is Costly under Contention</vt:lpstr>
      <vt:lpstr>OCC Aborts Contended Transactions</vt:lpstr>
      <vt:lpstr>2PL Blocks Contended Transactions</vt:lpstr>
      <vt:lpstr>PowerPoint Presentation</vt:lpstr>
      <vt:lpstr>Rococo’s Approach</vt:lpstr>
      <vt:lpstr>Rococo Overview: Key techniques</vt:lpstr>
      <vt:lpstr>#1 Two-phase protocol</vt:lpstr>
      <vt:lpstr>#2 Dependency Tracking: Start Phase </vt:lpstr>
      <vt:lpstr>#2 Dependency Tracking: Commit Phase </vt:lpstr>
      <vt:lpstr>Problem: Not Every Piece is Deferrable</vt:lpstr>
      <vt:lpstr>Immediate Pieces are Naughty!</vt:lpstr>
      <vt:lpstr>#3: Offline Checking: Basic</vt:lpstr>
      <vt:lpstr>#3: Offline Checking: Enhanced</vt:lpstr>
      <vt:lpstr>Incorporating Immediate Pieces</vt:lpstr>
      <vt:lpstr>PowerPoint Presentation</vt:lpstr>
      <vt:lpstr>Evaluation</vt:lpstr>
      <vt:lpstr>Workload: Scaled TPC-C</vt:lpstr>
      <vt:lpstr>Rococo Has Higher Throughput</vt:lpstr>
      <vt:lpstr>Rococo Avoids Aborts</vt:lpstr>
      <vt:lpstr>Rococo Scales Out</vt:lpstr>
      <vt:lpstr>Related Work</vt:lpstr>
      <vt:lpstr>Conclusion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more concurrency from distributed transaction</dc:title>
  <dc:creator>Shuai Mu</dc:creator>
  <cp:lastModifiedBy>Wyatt Lloyd</cp:lastModifiedBy>
  <cp:revision>3882</cp:revision>
  <cp:lastPrinted>2014-09-26T21:04:05Z</cp:lastPrinted>
  <dcterms:created xsi:type="dcterms:W3CDTF">2014-09-20T15:10:36Z</dcterms:created>
  <dcterms:modified xsi:type="dcterms:W3CDTF">2014-10-08T22:04:02Z</dcterms:modified>
</cp:coreProperties>
</file>