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1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2.xml" ContentType="application/vnd.openxmlformats-officedocument.presentationml.tags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notesSlides/notesSlide22.xml" ContentType="application/vnd.openxmlformats-officedocument.presentationml.notesSlide+xml"/>
  <Override PartName="/ppt/tags/tag15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16.xml" ContentType="application/vnd.openxmlformats-officedocument.presentationml.tags+xml"/>
  <Override PartName="/ppt/notesSlides/notesSlide26.xml" ContentType="application/vnd.openxmlformats-officedocument.presentationml.notesSlide+xml"/>
  <Override PartName="/ppt/tags/tag17.xml" ContentType="application/vnd.openxmlformats-officedocument.presentationml.tags+xml"/>
  <Override PartName="/ppt/notesSlides/notesSlide27.xml" ContentType="application/vnd.openxmlformats-officedocument.presentationml.notesSlide+xml"/>
  <Override PartName="/ppt/tags/tag18.xml" ContentType="application/vnd.openxmlformats-officedocument.presentationml.tags+xml"/>
  <Override PartName="/ppt/notesSlides/notesSlide28.xml" ContentType="application/vnd.openxmlformats-officedocument.presentationml.notesSlide+xml"/>
  <Override PartName="/ppt/tags/tag19.xml" ContentType="application/vnd.openxmlformats-officedocument.presentationml.tags+xml"/>
  <Override PartName="/ppt/notesSlides/notesSlide29.xml" ContentType="application/vnd.openxmlformats-officedocument.presentationml.notesSlide+xml"/>
  <Override PartName="/ppt/tags/tag20.xml" ContentType="application/vnd.openxmlformats-officedocument.presentationml.tags+xml"/>
  <Override PartName="/ppt/notesSlides/notesSlide30.xml" ContentType="application/vnd.openxmlformats-officedocument.presentationml.notesSlide+xml"/>
  <Override PartName="/ppt/tags/tag21.xml" ContentType="application/vnd.openxmlformats-officedocument.presentationml.tags+xml"/>
  <Override PartName="/ppt/notesSlides/notesSlide31.xml" ContentType="application/vnd.openxmlformats-officedocument.presentationml.notesSlide+xml"/>
  <Override PartName="/ppt/tags/tag22.xml" ContentType="application/vnd.openxmlformats-officedocument.presentationml.tags+xml"/>
  <Override PartName="/ppt/notesSlides/notesSlide32.xml" ContentType="application/vnd.openxmlformats-officedocument.presentationml.notesSlide+xml"/>
  <Override PartName="/ppt/tags/tag23.xml" ContentType="application/vnd.openxmlformats-officedocument.presentationml.tags+xml"/>
  <Override PartName="/ppt/notesSlides/notesSlide33.xml" ContentType="application/vnd.openxmlformats-officedocument.presentationml.notesSlide+xml"/>
  <Override PartName="/ppt/tags/tag24.xml" ContentType="application/vnd.openxmlformats-officedocument.presentationml.tags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tags/tag25.xml" ContentType="application/vnd.openxmlformats-officedocument.presentationml.tags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tags/tag26.xml" ContentType="application/vnd.openxmlformats-officedocument.presentationml.tags+xml"/>
  <Override PartName="/ppt/notesSlides/notesSlide40.xml" ContentType="application/vnd.openxmlformats-officedocument.presentationml.notesSlide+xml"/>
  <Override PartName="/ppt/tags/tag27.xml" ContentType="application/vnd.openxmlformats-officedocument.presentationml.tags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41" r:id="rId2"/>
    <p:sldId id="781" r:id="rId3"/>
    <p:sldId id="786" r:id="rId4"/>
    <p:sldId id="787" r:id="rId5"/>
    <p:sldId id="832" r:id="rId6"/>
    <p:sldId id="874" r:id="rId7"/>
    <p:sldId id="869" r:id="rId8"/>
    <p:sldId id="879" r:id="rId9"/>
    <p:sldId id="793" r:id="rId10"/>
    <p:sldId id="834" r:id="rId11"/>
    <p:sldId id="835" r:id="rId12"/>
    <p:sldId id="796" r:id="rId13"/>
    <p:sldId id="797" r:id="rId14"/>
    <p:sldId id="877" r:id="rId15"/>
    <p:sldId id="870" r:id="rId16"/>
    <p:sldId id="800" r:id="rId17"/>
    <p:sldId id="853" r:id="rId18"/>
    <p:sldId id="802" r:id="rId19"/>
    <p:sldId id="801" r:id="rId20"/>
    <p:sldId id="880" r:id="rId21"/>
    <p:sldId id="872" r:id="rId22"/>
    <p:sldId id="873" r:id="rId23"/>
    <p:sldId id="854" r:id="rId24"/>
    <p:sldId id="815" r:id="rId25"/>
    <p:sldId id="858" r:id="rId26"/>
    <p:sldId id="859" r:id="rId27"/>
    <p:sldId id="857" r:id="rId28"/>
    <p:sldId id="860" r:id="rId29"/>
    <p:sldId id="861" r:id="rId30"/>
    <p:sldId id="862" r:id="rId31"/>
    <p:sldId id="863" r:id="rId32"/>
    <p:sldId id="864" r:id="rId33"/>
    <p:sldId id="865" r:id="rId34"/>
    <p:sldId id="866" r:id="rId35"/>
    <p:sldId id="867" r:id="rId36"/>
    <p:sldId id="868" r:id="rId37"/>
    <p:sldId id="856" r:id="rId38"/>
    <p:sldId id="667" r:id="rId39"/>
    <p:sldId id="436" r:id="rId40"/>
    <p:sldId id="847" r:id="rId41"/>
    <p:sldId id="840" r:id="rId42"/>
    <p:sldId id="751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7500"/>
    <a:srgbClr val="0F7706"/>
    <a:srgbClr val="107B05"/>
    <a:srgbClr val="9910D9"/>
    <a:srgbClr val="79E87A"/>
    <a:srgbClr val="990000"/>
    <a:srgbClr val="E45464"/>
    <a:srgbClr val="094B03"/>
    <a:srgbClr val="0D6A05"/>
    <a:srgbClr val="4F57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7"/>
    <p:restoredTop sz="63673" autoAdjust="0"/>
  </p:normalViewPr>
  <p:slideViewPr>
    <p:cSldViewPr snapToGrid="0" snapToObjects="1">
      <p:cViewPr varScale="1">
        <p:scale>
          <a:sx n="95" d="100"/>
          <a:sy n="95" d="100"/>
        </p:scale>
        <p:origin x="3272" y="184"/>
      </p:cViewPr>
      <p:guideLst>
        <p:guide orient="horz" pos="2160"/>
        <p:guide pos="2880"/>
      </p:guideLst>
    </p:cSldViewPr>
  </p:slideViewPr>
  <p:notesTextViewPr>
    <p:cViewPr>
      <p:scale>
        <a:sx n="155" d="100"/>
        <a:sy n="155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>
        <p:scale>
          <a:sx n="147" d="100"/>
          <a:sy n="147" d="100"/>
        </p:scale>
        <p:origin x="-2408" y="-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104DD-BB10-064D-B9B3-178AD1B5BE17}" type="datetimeFigureOut">
              <a:rPr lang="en-US" smtClean="0"/>
              <a:t>11/4/20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4321F-7F5A-CB47-B840-D5EA7E0B3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15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149B2-C3ED-C24D-998D-24C9D2C3507E}" type="datetimeFigureOut">
              <a:rPr lang="en-US" smtClean="0"/>
              <a:t>11/4/20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BF9FD-DB11-424E-8753-09DE963B0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50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00DC6-791A-EF4A-BB1A-61E2C70A04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93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36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83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4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56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478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125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626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632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40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693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941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533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470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95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074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088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67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665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487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8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788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316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7683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243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414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08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327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516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850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7329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84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2888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072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9060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32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54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54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75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44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83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0EC3-DA09-2847-BB24-A89DAA36051D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7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23D5-B5D0-EF41-8941-7D9615371CEF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8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B003B-3E0B-6545-A1B8-E9CADEE23601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4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956DB-6BAD-7344-800F-F9647ABB84AC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F4A4-B8B5-0E43-9CB5-FE261F14748F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7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EA29-8CA8-694E-BBF6-B91180769543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7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54E9-E272-DD47-AE22-8A7B221C45F7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19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D089-8299-EE41-83B5-A52BE2408D53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4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C098-03E3-3A4F-8FA0-B36BE524288F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77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6DF9-73E8-7649-BF80-DC0E95B7D3C9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2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93160-D475-5E4E-9C05-27A1E75FAC41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3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Neue Medium"/>
              </a:defRPr>
            </a:lvl1pPr>
          </a:lstStyle>
          <a:p>
            <a:fld id="{30D5E13A-200D-F34B-8573-B59BB0872A89}" type="datetime1">
              <a:rPr lang="zh-CN" altLang="en-US" smtClean="0"/>
              <a:t>2020/11/4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Neue Medium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Neue Medium"/>
              </a:defRPr>
            </a:lvl1pPr>
          </a:lstStyle>
          <a:p>
            <a:fld id="{50B1DDAB-F9A0-3B4E-801A-A0F89EF8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1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 Neue Medium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 Neue Medium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Neue Medium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 Medium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 Neue Medium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 Neue Medium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image" Target="../media/image4.png"/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8.png"/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8.png"/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8.png"/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8.png"/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8.png"/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8.png"/><Relationship Id="rId1" Type="http://schemas.openxmlformats.org/officeDocument/2006/relationships/tags" Target="../tags/tag21.x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8.png"/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8.png"/><Relationship Id="rId1" Type="http://schemas.openxmlformats.org/officeDocument/2006/relationships/tags" Target="../tags/tag23.x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8.png"/><Relationship Id="rId1" Type="http://schemas.openxmlformats.org/officeDocument/2006/relationships/tags" Target="../tags/tag24.x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tags" Target="../tags/tag2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4" Type="http://schemas.openxmlformats.org/officeDocument/2006/relationships/image" Target="../media/image12.emf"/><Relationship Id="rId1" Type="http://schemas.openxmlformats.org/officeDocument/2006/relationships/tags" Target="../tags/tag26.x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4" Type="http://schemas.openxmlformats.org/officeDocument/2006/relationships/image" Target="../media/image13.emf"/><Relationship Id="rId1" Type="http://schemas.openxmlformats.org/officeDocument/2006/relationships/tags" Target="../tags/tag27.x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46050" y="1463925"/>
            <a:ext cx="8851900" cy="1655309"/>
          </a:xfrm>
          <a:ln>
            <a:noFill/>
          </a:ln>
        </p:spPr>
        <p:txBody>
          <a:bodyPr anchor="t" anchorCtr="0">
            <a:noAutofit/>
          </a:bodyPr>
          <a:lstStyle/>
          <a:p>
            <a:r>
              <a:rPr lang="en-US" sz="4800" dirty="0"/>
              <a:t>Performance-Optimal </a:t>
            </a:r>
            <a:br>
              <a:rPr lang="en-US" sz="4800" dirty="0"/>
            </a:br>
            <a:r>
              <a:rPr lang="en-US" sz="4800" dirty="0"/>
              <a:t>Read-only Transactions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4050" y="3752953"/>
            <a:ext cx="7835900" cy="114183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u="sng" dirty="0">
                <a:solidFill>
                  <a:srgbClr val="E77500"/>
                </a:solidFill>
              </a:rPr>
              <a:t>Haonan Lu</a:t>
            </a:r>
            <a:r>
              <a:rPr lang="en-US" u="sng" baseline="30000" dirty="0">
                <a:solidFill>
                  <a:srgbClr val="E77500"/>
                </a:solidFill>
              </a:rPr>
              <a:t>★</a:t>
            </a:r>
            <a:endParaRPr lang="en-US" u="sng" dirty="0">
              <a:solidFill>
                <a:srgbClr val="E77500"/>
              </a:solidFill>
            </a:endParaRP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dirty="0">
                <a:solidFill>
                  <a:schemeClr val="tx1"/>
                </a:solidFill>
              </a:rPr>
              <a:t>Siddhartha Sen</a:t>
            </a:r>
            <a:r>
              <a:rPr lang="en-US" baseline="30000" dirty="0">
                <a:solidFill>
                  <a:schemeClr val="tx1"/>
                </a:solidFill>
              </a:rPr>
              <a:t>✢</a:t>
            </a:r>
            <a:r>
              <a:rPr lang="en-US" dirty="0">
                <a:solidFill>
                  <a:schemeClr val="tx1"/>
                </a:solidFill>
              </a:rPr>
              <a:t>, Wyatt Lloyd</a:t>
            </a:r>
            <a:r>
              <a:rPr lang="en-US" sz="3600" baseline="30000" dirty="0">
                <a:solidFill>
                  <a:schemeClr val="tx1"/>
                </a:solidFill>
              </a:rPr>
              <a:t>★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</a:t>
            </a:fld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54050" y="4043908"/>
            <a:ext cx="7835900" cy="536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Helvetica Neue Medium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Helvetica Neue Medium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 Neue Medium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 Neue Medium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 Neue Medium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n-US" sz="2800" baseline="30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1166" y="5263028"/>
            <a:ext cx="58616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aseline="30000" dirty="0"/>
              <a:t>★</a:t>
            </a:r>
            <a:r>
              <a:rPr lang="en-US" sz="2200" dirty="0">
                <a:solidFill>
                  <a:srgbClr val="000000"/>
                </a:solidFill>
                <a:latin typeface="Helvetica Neue Medium"/>
                <a:cs typeface="Helvetica Neue Medium"/>
              </a:rPr>
              <a:t>Princeton University, </a:t>
            </a:r>
            <a:r>
              <a:rPr lang="en-US" sz="2400" baseline="30000" dirty="0"/>
              <a:t>✢</a:t>
            </a:r>
            <a:r>
              <a:rPr lang="en-US" sz="2200" dirty="0">
                <a:solidFill>
                  <a:srgbClr val="000000"/>
                </a:solidFill>
                <a:latin typeface="Helvetica Neue Medium"/>
                <a:cs typeface="Helvetica Neue Medium"/>
              </a:rPr>
              <a:t>Microsoft Research</a:t>
            </a:r>
            <a:endParaRPr lang="en-US" sz="2200" dirty="0">
              <a:latin typeface="Helvetica Neue Medium"/>
              <a:cs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393830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EDE94-860C-E94F-B746-27E206DC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DE0A8DD-2417-5444-8A8F-E866A97AC6D2}"/>
              </a:ext>
            </a:extLst>
          </p:cNvPr>
          <p:cNvGrpSpPr/>
          <p:nvPr/>
        </p:nvGrpSpPr>
        <p:grpSpPr>
          <a:xfrm>
            <a:off x="4764093" y="2040466"/>
            <a:ext cx="3922707" cy="3645429"/>
            <a:chOff x="4764093" y="2040466"/>
            <a:chExt cx="3922707" cy="3645429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D84EFDA5-C6E8-854C-A520-ADE70E4625A8}"/>
                </a:ext>
              </a:extLst>
            </p:cNvPr>
            <p:cNvGrpSpPr/>
            <p:nvPr/>
          </p:nvGrpSpPr>
          <p:grpSpPr>
            <a:xfrm>
              <a:off x="4764093" y="3103864"/>
              <a:ext cx="906577" cy="1137894"/>
              <a:chOff x="2498260" y="3429001"/>
              <a:chExt cx="906577" cy="1137894"/>
            </a:xfrm>
          </p:grpSpPr>
          <p:pic>
            <p:nvPicPr>
              <p:cNvPr id="15" name="Picture 14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xmlns="" id="{BD8FA995-3D10-D848-81BD-D7A43D528B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04837" y="3557703"/>
                <a:ext cx="900000" cy="900000"/>
              </a:xfrm>
              <a:prstGeom prst="rect">
                <a:avLst/>
              </a:prstGeom>
            </p:spPr>
          </p:pic>
          <p:sp>
            <p:nvSpPr>
              <p:cNvPr id="28" name="Rounded Rectangle 27">
                <a:extLst>
                  <a:ext uri="{FF2B5EF4-FFF2-40B4-BE49-F238E27FC236}">
                    <a16:creationId xmlns:a16="http://schemas.microsoft.com/office/drawing/2014/main" xmlns="" id="{9BF14E24-2638-9B4E-BA8E-061BFC2D4981}"/>
                  </a:ext>
                </a:extLst>
              </p:cNvPr>
              <p:cNvSpPr/>
              <p:nvPr/>
            </p:nvSpPr>
            <p:spPr>
              <a:xfrm>
                <a:off x="2498260" y="3429001"/>
                <a:ext cx="900000" cy="1137894"/>
              </a:xfrm>
              <a:prstGeom prst="roundRect">
                <a:avLst/>
              </a:prstGeom>
              <a:noFill/>
              <a:ln w="28575">
                <a:solidFill>
                  <a:srgbClr val="107B05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>
                  <a:solidFill>
                    <a:srgbClr val="0F7706"/>
                  </a:solidFill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847D3790-D118-7B42-90AE-6D35AF91E8D5}"/>
                </a:ext>
              </a:extLst>
            </p:cNvPr>
            <p:cNvGrpSpPr/>
            <p:nvPr/>
          </p:nvGrpSpPr>
          <p:grpSpPr>
            <a:xfrm>
              <a:off x="7426800" y="2040466"/>
              <a:ext cx="1260000" cy="3645429"/>
              <a:chOff x="5055193" y="2122325"/>
              <a:chExt cx="1260000" cy="3645429"/>
            </a:xfrm>
          </p:grpSpPr>
          <p:pic>
            <p:nvPicPr>
              <p:cNvPr id="6" name="Picture 5" descr="A close up of a computer&#10;&#10;Description automatically generated">
                <a:extLst>
                  <a:ext uri="{FF2B5EF4-FFF2-40B4-BE49-F238E27FC236}">
                    <a16:creationId xmlns:a16="http://schemas.microsoft.com/office/drawing/2014/main" xmlns="" id="{4E4E4A71-01C3-1347-BA94-86C31BADAE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78668" y="2272811"/>
                <a:ext cx="1080000" cy="1080000"/>
              </a:xfrm>
              <a:prstGeom prst="rect">
                <a:avLst/>
              </a:prstGeom>
            </p:spPr>
          </p:pic>
          <p:pic>
            <p:nvPicPr>
              <p:cNvPr id="10" name="Picture 9" descr="A close up of a computer&#10;&#10;Description automatically generated">
                <a:extLst>
                  <a:ext uri="{FF2B5EF4-FFF2-40B4-BE49-F238E27FC236}">
                    <a16:creationId xmlns:a16="http://schemas.microsoft.com/office/drawing/2014/main" xmlns="" id="{E8D78560-57C6-2A4F-8ED2-9D745F24E1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78668" y="4323617"/>
                <a:ext cx="1080000" cy="1080000"/>
              </a:xfrm>
              <a:prstGeom prst="rect">
                <a:avLst/>
              </a:prstGeom>
            </p:spPr>
          </p:pic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3E475B78-4401-254F-B76A-FE2A379A330A}"/>
                  </a:ext>
                </a:extLst>
              </p:cNvPr>
              <p:cNvCxnSpPr>
                <a:cxnSpLocks/>
                <a:stCxn id="41" idx="2"/>
              </p:cNvCxnSpPr>
              <p:nvPr/>
            </p:nvCxnSpPr>
            <p:spPr>
              <a:xfrm flipH="1">
                <a:off x="5718673" y="3591993"/>
                <a:ext cx="2910" cy="652494"/>
              </a:xfrm>
              <a:prstGeom prst="line">
                <a:avLst/>
              </a:prstGeom>
              <a:ln w="19050">
                <a:solidFill>
                  <a:schemeClr val="tx1">
                    <a:alpha val="2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xmlns="" id="{5B928FAC-639D-2C4B-B666-8F7CFD467CB6}"/>
                  </a:ext>
                </a:extLst>
              </p:cNvPr>
              <p:cNvSpPr/>
              <p:nvPr/>
            </p:nvSpPr>
            <p:spPr>
              <a:xfrm>
                <a:off x="5055193" y="2122325"/>
                <a:ext cx="1260000" cy="3645429"/>
              </a:xfrm>
              <a:prstGeom prst="roundRect">
                <a:avLst/>
              </a:prstGeom>
              <a:noFill/>
              <a:ln w="28575">
                <a:solidFill>
                  <a:srgbClr val="0070C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6661D8B5-3052-5D40-B988-77A124A54FC9}"/>
                  </a:ext>
                </a:extLst>
              </p:cNvPr>
              <p:cNvSpPr txBox="1"/>
              <p:nvPr/>
            </p:nvSpPr>
            <p:spPr>
              <a:xfrm>
                <a:off x="5324679" y="3191883"/>
                <a:ext cx="7938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>
                    <a:latin typeface="Helvetica Neue Medium"/>
                    <a:cs typeface="Helvetica Neue Medium"/>
                  </a:rPr>
                  <a:t>Page</a:t>
                </a:r>
                <a:endParaRPr lang="en-US" sz="2000" baseline="40000" dirty="0">
                  <a:latin typeface="Helvetica Neue Medium"/>
                  <a:cs typeface="Helvetica Neue Medium"/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B708D5E9-5790-6B4B-B88D-86B4A92D1220}"/>
                  </a:ext>
                </a:extLst>
              </p:cNvPr>
              <p:cNvSpPr txBox="1"/>
              <p:nvPr/>
            </p:nvSpPr>
            <p:spPr>
              <a:xfrm>
                <a:off x="5190064" y="5289789"/>
                <a:ext cx="10695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>
                    <a:latin typeface="Helvetica Neue Medium"/>
                    <a:cs typeface="Helvetica Neue Medium"/>
                  </a:rPr>
                  <a:t>Friends</a:t>
                </a:r>
              </a:p>
            </p:txBody>
          </p:sp>
        </p:grp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xmlns="" id="{D0BD98F4-11DB-E341-9D60-760FCFCABD26}"/>
                </a:ext>
              </a:extLst>
            </p:cNvPr>
            <p:cNvCxnSpPr>
              <a:cxnSpLocks/>
              <a:stCxn id="28" idx="3"/>
              <a:endCxn id="6" idx="1"/>
            </p:cNvCxnSpPr>
            <p:nvPr/>
          </p:nvCxnSpPr>
          <p:spPr>
            <a:xfrm flipV="1">
              <a:off x="5664093" y="2730952"/>
              <a:ext cx="1886182" cy="941859"/>
            </a:xfrm>
            <a:prstGeom prst="line">
              <a:avLst/>
            </a:prstGeom>
            <a:ln w="19050">
              <a:solidFill>
                <a:schemeClr val="tx1">
                  <a:alpha val="30000"/>
                </a:schemeClr>
              </a:solidFill>
              <a:prstDash val="dash"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xmlns="" id="{3CB6D0FA-79B0-D64D-A696-9A2DFC83AE3C}"/>
                </a:ext>
              </a:extLst>
            </p:cNvPr>
            <p:cNvCxnSpPr>
              <a:cxnSpLocks/>
              <a:stCxn id="28" idx="3"/>
              <a:endCxn id="10" idx="1"/>
            </p:cNvCxnSpPr>
            <p:nvPr/>
          </p:nvCxnSpPr>
          <p:spPr>
            <a:xfrm>
              <a:off x="5664093" y="3672811"/>
              <a:ext cx="1886182" cy="1108947"/>
            </a:xfrm>
            <a:prstGeom prst="line">
              <a:avLst/>
            </a:prstGeom>
            <a:ln w="19050">
              <a:solidFill>
                <a:schemeClr val="tx1">
                  <a:alpha val="30000"/>
                </a:schemeClr>
              </a:solidFill>
              <a:prstDash val="dash"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FEEDC0C7-40ED-7C42-80D3-CEEABB765DDF}"/>
              </a:ext>
            </a:extLst>
          </p:cNvPr>
          <p:cNvCxnSpPr>
            <a:cxnSpLocks/>
          </p:cNvCxnSpPr>
          <p:nvPr/>
        </p:nvCxnSpPr>
        <p:spPr>
          <a:xfrm>
            <a:off x="4572000" y="1582615"/>
            <a:ext cx="0" cy="4703885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4CFC9BDF-6D54-E84E-A452-F906CE8A1C78}"/>
              </a:ext>
            </a:extLst>
          </p:cNvPr>
          <p:cNvGrpSpPr/>
          <p:nvPr/>
        </p:nvGrpSpPr>
        <p:grpSpPr>
          <a:xfrm>
            <a:off x="676814" y="4241249"/>
            <a:ext cx="1800000" cy="1800000"/>
            <a:chOff x="870692" y="3863180"/>
            <a:chExt cx="1800000" cy="1800000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B8EFE602-4A9F-9844-A441-6747C30AE095}"/>
                </a:ext>
              </a:extLst>
            </p:cNvPr>
            <p:cNvSpPr txBox="1"/>
            <p:nvPr/>
          </p:nvSpPr>
          <p:spPr>
            <a:xfrm>
              <a:off x="1312579" y="4440014"/>
              <a:ext cx="9156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Simple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Read</a:t>
              </a:r>
            </a:p>
          </p:txBody>
        </p:sp>
        <p:sp>
          <p:nvSpPr>
            <p:cNvPr id="52" name="Freeform 9">
              <a:extLst>
                <a:ext uri="{FF2B5EF4-FFF2-40B4-BE49-F238E27FC236}">
                  <a16:creationId xmlns:a16="http://schemas.microsoft.com/office/drawing/2014/main" xmlns="" id="{B444E0EE-8729-9A4A-A525-5B1E5DB44AF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70692" y="3863180"/>
              <a:ext cx="1800000" cy="1800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B861FA07-81DC-C942-B497-FD3678E93C85}"/>
              </a:ext>
            </a:extLst>
          </p:cNvPr>
          <p:cNvCxnSpPr>
            <a:cxnSpLocks/>
          </p:cNvCxnSpPr>
          <p:nvPr/>
        </p:nvCxnSpPr>
        <p:spPr>
          <a:xfrm flipH="1">
            <a:off x="2430786" y="2754258"/>
            <a:ext cx="2" cy="2126618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xmlns="" id="{237B35EE-841D-0043-A5DC-EFA82CE2B92E}"/>
              </a:ext>
            </a:extLst>
          </p:cNvPr>
          <p:cNvCxnSpPr>
            <a:cxnSpLocks/>
          </p:cNvCxnSpPr>
          <p:nvPr/>
        </p:nvCxnSpPr>
        <p:spPr>
          <a:xfrm>
            <a:off x="1118701" y="2754258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881B8086-C844-9542-B69E-20060CF8A7E4}"/>
              </a:ext>
            </a:extLst>
          </p:cNvPr>
          <p:cNvSpPr txBox="1"/>
          <p:nvPr/>
        </p:nvSpPr>
        <p:spPr>
          <a:xfrm>
            <a:off x="2430571" y="2945222"/>
            <a:ext cx="132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Messages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A43E3EE0-9E60-8441-A132-AFACB9701B42}"/>
              </a:ext>
            </a:extLst>
          </p:cNvPr>
          <p:cNvSpPr txBox="1"/>
          <p:nvPr/>
        </p:nvSpPr>
        <p:spPr>
          <a:xfrm>
            <a:off x="1103102" y="2348426"/>
            <a:ext cx="132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Blocking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xmlns="" id="{38511085-94B4-E84E-802A-04A09D0C01D2}"/>
              </a:ext>
            </a:extLst>
          </p:cNvPr>
          <p:cNvCxnSpPr>
            <a:cxnSpLocks/>
          </p:cNvCxnSpPr>
          <p:nvPr/>
        </p:nvCxnSpPr>
        <p:spPr>
          <a:xfrm>
            <a:off x="2430571" y="3347707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249C4AA7-01C1-C14A-9A54-17AF26293AA3}"/>
              </a:ext>
            </a:extLst>
          </p:cNvPr>
          <p:cNvGrpSpPr/>
          <p:nvPr/>
        </p:nvGrpSpPr>
        <p:grpSpPr>
          <a:xfrm>
            <a:off x="2332483" y="4449089"/>
            <a:ext cx="1800000" cy="1800000"/>
            <a:chOff x="2332483" y="4449089"/>
            <a:chExt cx="1800000" cy="1800000"/>
          </a:xfrm>
        </p:grpSpPr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xmlns="" id="{FD069542-FF0B-7F4A-A6FE-6804FF60225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332483" y="4449089"/>
              <a:ext cx="1800000" cy="1800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4B823DD1-1DF5-0243-889A-4D1145F4CADB}"/>
                </a:ext>
              </a:extLst>
            </p:cNvPr>
            <p:cNvSpPr txBox="1"/>
            <p:nvPr/>
          </p:nvSpPr>
          <p:spPr>
            <a:xfrm>
              <a:off x="2774665" y="5025923"/>
              <a:ext cx="9156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Simple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Read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A3B8F093-F809-E549-99C8-59A0875BEE35}"/>
              </a:ext>
            </a:extLst>
          </p:cNvPr>
          <p:cNvGrpSpPr/>
          <p:nvPr/>
        </p:nvGrpSpPr>
        <p:grpSpPr>
          <a:xfrm>
            <a:off x="5671022" y="3216908"/>
            <a:ext cx="576000" cy="576000"/>
            <a:chOff x="5671022" y="3216908"/>
            <a:chExt cx="576000" cy="57600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xmlns="" id="{3F41530B-AE03-D74A-ABFC-8E2F251CFD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8001" y="332256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107B0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2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</a:t>
              </a:r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xmlns="" id="{403CB85C-8753-E045-A001-042B38B8170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671022" y="3216908"/>
              <a:ext cx="576000" cy="576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38881B7A-ED4C-E141-8064-ACBD5A369C99}"/>
              </a:ext>
            </a:extLst>
          </p:cNvPr>
          <p:cNvGrpSpPr/>
          <p:nvPr/>
        </p:nvGrpSpPr>
        <p:grpSpPr>
          <a:xfrm>
            <a:off x="5666804" y="3548381"/>
            <a:ext cx="576000" cy="576000"/>
            <a:chOff x="5671022" y="3216908"/>
            <a:chExt cx="576000" cy="576000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13761870-1B13-3842-BF3F-1B928FD77A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8001" y="332256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107B0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2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</a:t>
              </a:r>
            </a:p>
          </p:txBody>
        </p:sp>
        <p:sp>
          <p:nvSpPr>
            <p:cNvPr id="61" name="Freeform 9">
              <a:extLst>
                <a:ext uri="{FF2B5EF4-FFF2-40B4-BE49-F238E27FC236}">
                  <a16:creationId xmlns:a16="http://schemas.microsoft.com/office/drawing/2014/main" xmlns="" id="{BBFBCEDC-D51B-2140-BC19-1E4BD8ECE49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671022" y="3216908"/>
              <a:ext cx="576000" cy="576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xmlns="" id="{07A70051-5A50-224D-8044-FD480751E6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31242" y="3401951"/>
            <a:ext cx="599036" cy="599036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xmlns="" id="{67C11C23-8DCA-F448-B959-3358362A4A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2678" y="3411148"/>
            <a:ext cx="597600" cy="597600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F999DAA4-1C8F-B74C-AF2C-653786839B7C}"/>
              </a:ext>
            </a:extLst>
          </p:cNvPr>
          <p:cNvGrpSpPr/>
          <p:nvPr/>
        </p:nvGrpSpPr>
        <p:grpSpPr>
          <a:xfrm>
            <a:off x="676814" y="1471152"/>
            <a:ext cx="3455668" cy="2691470"/>
            <a:chOff x="676814" y="1471152"/>
            <a:chExt cx="3455668" cy="2691470"/>
          </a:xfrm>
        </p:grpSpPr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xmlns="" id="{BADE7915-CB0D-084A-8323-FEB12E3F163A}"/>
                </a:ext>
              </a:extLst>
            </p:cNvPr>
            <p:cNvSpPr/>
            <p:nvPr/>
          </p:nvSpPr>
          <p:spPr>
            <a:xfrm>
              <a:off x="676814" y="1825097"/>
              <a:ext cx="3455668" cy="2337525"/>
            </a:xfrm>
            <a:prstGeom prst="roundRect">
              <a:avLst/>
            </a:prstGeom>
            <a:noFill/>
            <a:ln w="28575">
              <a:solidFill>
                <a:srgbClr val="9910D9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99B62024-295A-4148-AD45-5A8AC62360E6}"/>
                </a:ext>
              </a:extLst>
            </p:cNvPr>
            <p:cNvSpPr txBox="1"/>
            <p:nvPr/>
          </p:nvSpPr>
          <p:spPr>
            <a:xfrm>
              <a:off x="1522361" y="1471152"/>
              <a:ext cx="1803699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910D9"/>
                  </a:solidFill>
                  <a:latin typeface="Helvetica Neue Medium"/>
                  <a:cs typeface="Helvetica Neue Medium"/>
                </a:rPr>
                <a:t>Algorithmic</a:t>
              </a:r>
            </a:p>
            <a:p>
              <a:pPr algn="ctr"/>
              <a:r>
                <a:rPr lang="en-US" sz="2400" dirty="0">
                  <a:solidFill>
                    <a:srgbClr val="9910D9"/>
                  </a:solidFill>
                  <a:latin typeface="Helvetica Neue Medium"/>
                  <a:cs typeface="Helvetica Neue Medium"/>
                </a:rPr>
                <a:t>Properties</a:t>
              </a:r>
            </a:p>
          </p:txBody>
        </p:sp>
      </p:grpSp>
      <p:sp>
        <p:nvSpPr>
          <p:cNvPr id="43" name="Title 1">
            <a:extLst>
              <a:ext uri="{FF2B5EF4-FFF2-40B4-BE49-F238E27FC236}">
                <a16:creationId xmlns:a16="http://schemas.microsoft.com/office/drawing/2014/main" xmlns="" id="{6A841B0A-4873-BA41-9B11-8692EF2C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Helvetica Neue Medium"/>
              </a:rPr>
              <a:t>Performance Factors</a:t>
            </a:r>
            <a:r>
              <a:rPr lang="en-US" sz="3600" dirty="0">
                <a:cs typeface="Helvetica Neue Medium"/>
              </a:rPr>
              <a:t/>
            </a:r>
            <a:br>
              <a:rPr lang="en-US" sz="3600" dirty="0">
                <a:cs typeface="Helvetica Neue Medium"/>
              </a:rPr>
            </a:br>
            <a:r>
              <a:rPr lang="en-US" sz="3600" dirty="0">
                <a:cs typeface="Helvetica Neue Medium"/>
              </a:rPr>
              <a:t>Algorithmic Properties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09561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093 L 0.13785 -0.0914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92" y="-463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0162 L 0.13819 0.10625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92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0" presetClass="path" presetSubtype="0" accel="50000" decel="50000" autoRev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104 0.00093 L 0.13889 -0.0900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92" y="-456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autoRev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33 -0.00394 L 0.13906 0.1085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18" y="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EDE94-860C-E94F-B746-27E206DC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DE0A8DD-2417-5444-8A8F-E866A97AC6D2}"/>
              </a:ext>
            </a:extLst>
          </p:cNvPr>
          <p:cNvGrpSpPr/>
          <p:nvPr/>
        </p:nvGrpSpPr>
        <p:grpSpPr>
          <a:xfrm>
            <a:off x="4764093" y="2040466"/>
            <a:ext cx="3922707" cy="3645429"/>
            <a:chOff x="4764093" y="2040466"/>
            <a:chExt cx="3922707" cy="3645429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D84EFDA5-C6E8-854C-A520-ADE70E4625A8}"/>
                </a:ext>
              </a:extLst>
            </p:cNvPr>
            <p:cNvGrpSpPr/>
            <p:nvPr/>
          </p:nvGrpSpPr>
          <p:grpSpPr>
            <a:xfrm>
              <a:off x="4764093" y="3103864"/>
              <a:ext cx="906577" cy="1137894"/>
              <a:chOff x="2498260" y="3429001"/>
              <a:chExt cx="906577" cy="1137894"/>
            </a:xfrm>
          </p:grpSpPr>
          <p:pic>
            <p:nvPicPr>
              <p:cNvPr id="15" name="Picture 14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xmlns="" id="{BD8FA995-3D10-D848-81BD-D7A43D528B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04837" y="3557703"/>
                <a:ext cx="900000" cy="900000"/>
              </a:xfrm>
              <a:prstGeom prst="rect">
                <a:avLst/>
              </a:prstGeom>
            </p:spPr>
          </p:pic>
          <p:sp>
            <p:nvSpPr>
              <p:cNvPr id="28" name="Rounded Rectangle 27">
                <a:extLst>
                  <a:ext uri="{FF2B5EF4-FFF2-40B4-BE49-F238E27FC236}">
                    <a16:creationId xmlns:a16="http://schemas.microsoft.com/office/drawing/2014/main" xmlns="" id="{9BF14E24-2638-9B4E-BA8E-061BFC2D4981}"/>
                  </a:ext>
                </a:extLst>
              </p:cNvPr>
              <p:cNvSpPr/>
              <p:nvPr/>
            </p:nvSpPr>
            <p:spPr>
              <a:xfrm>
                <a:off x="2498260" y="3429001"/>
                <a:ext cx="900000" cy="1137894"/>
              </a:xfrm>
              <a:prstGeom prst="roundRect">
                <a:avLst/>
              </a:prstGeom>
              <a:noFill/>
              <a:ln w="28575">
                <a:solidFill>
                  <a:srgbClr val="107B05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>
                  <a:solidFill>
                    <a:srgbClr val="0F7706"/>
                  </a:solidFill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847D3790-D118-7B42-90AE-6D35AF91E8D5}"/>
                </a:ext>
              </a:extLst>
            </p:cNvPr>
            <p:cNvGrpSpPr/>
            <p:nvPr/>
          </p:nvGrpSpPr>
          <p:grpSpPr>
            <a:xfrm>
              <a:off x="7426800" y="2040466"/>
              <a:ext cx="1260000" cy="3645429"/>
              <a:chOff x="5055193" y="2122325"/>
              <a:chExt cx="1260000" cy="3645429"/>
            </a:xfrm>
          </p:grpSpPr>
          <p:pic>
            <p:nvPicPr>
              <p:cNvPr id="6" name="Picture 5" descr="A close up of a computer&#10;&#10;Description automatically generated">
                <a:extLst>
                  <a:ext uri="{FF2B5EF4-FFF2-40B4-BE49-F238E27FC236}">
                    <a16:creationId xmlns:a16="http://schemas.microsoft.com/office/drawing/2014/main" xmlns="" id="{4E4E4A71-01C3-1347-BA94-86C31BADAE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78668" y="2272811"/>
                <a:ext cx="1080000" cy="1080000"/>
              </a:xfrm>
              <a:prstGeom prst="rect">
                <a:avLst/>
              </a:prstGeom>
            </p:spPr>
          </p:pic>
          <p:pic>
            <p:nvPicPr>
              <p:cNvPr id="10" name="Picture 9" descr="A close up of a computer&#10;&#10;Description automatically generated">
                <a:extLst>
                  <a:ext uri="{FF2B5EF4-FFF2-40B4-BE49-F238E27FC236}">
                    <a16:creationId xmlns:a16="http://schemas.microsoft.com/office/drawing/2014/main" xmlns="" id="{E8D78560-57C6-2A4F-8ED2-9D745F24E1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78668" y="4323617"/>
                <a:ext cx="1080000" cy="1080000"/>
              </a:xfrm>
              <a:prstGeom prst="rect">
                <a:avLst/>
              </a:prstGeom>
            </p:spPr>
          </p:pic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3E475B78-4401-254F-B76A-FE2A379A330A}"/>
                  </a:ext>
                </a:extLst>
              </p:cNvPr>
              <p:cNvCxnSpPr>
                <a:cxnSpLocks/>
                <a:stCxn id="41" idx="2"/>
              </p:cNvCxnSpPr>
              <p:nvPr/>
            </p:nvCxnSpPr>
            <p:spPr>
              <a:xfrm flipH="1">
                <a:off x="5718673" y="3591993"/>
                <a:ext cx="2910" cy="652494"/>
              </a:xfrm>
              <a:prstGeom prst="line">
                <a:avLst/>
              </a:prstGeom>
              <a:ln w="19050">
                <a:solidFill>
                  <a:schemeClr val="tx1">
                    <a:alpha val="2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xmlns="" id="{5B928FAC-639D-2C4B-B666-8F7CFD467CB6}"/>
                  </a:ext>
                </a:extLst>
              </p:cNvPr>
              <p:cNvSpPr/>
              <p:nvPr/>
            </p:nvSpPr>
            <p:spPr>
              <a:xfrm>
                <a:off x="5055193" y="2122325"/>
                <a:ext cx="1260000" cy="3645429"/>
              </a:xfrm>
              <a:prstGeom prst="roundRect">
                <a:avLst/>
              </a:prstGeom>
              <a:noFill/>
              <a:ln w="28575">
                <a:solidFill>
                  <a:srgbClr val="0070C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6661D8B5-3052-5D40-B988-77A124A54FC9}"/>
                  </a:ext>
                </a:extLst>
              </p:cNvPr>
              <p:cNvSpPr txBox="1"/>
              <p:nvPr/>
            </p:nvSpPr>
            <p:spPr>
              <a:xfrm>
                <a:off x="5324679" y="3191883"/>
                <a:ext cx="7938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>
                    <a:latin typeface="Helvetica Neue Medium"/>
                    <a:cs typeface="Helvetica Neue Medium"/>
                  </a:rPr>
                  <a:t>Page</a:t>
                </a:r>
                <a:endParaRPr lang="en-US" sz="2000" baseline="40000" dirty="0">
                  <a:latin typeface="Helvetica Neue Medium"/>
                  <a:cs typeface="Helvetica Neue Medium"/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B708D5E9-5790-6B4B-B88D-86B4A92D1220}"/>
                  </a:ext>
                </a:extLst>
              </p:cNvPr>
              <p:cNvSpPr txBox="1"/>
              <p:nvPr/>
            </p:nvSpPr>
            <p:spPr>
              <a:xfrm>
                <a:off x="5190064" y="5289789"/>
                <a:ext cx="10695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>
                    <a:latin typeface="Helvetica Neue Medium"/>
                    <a:cs typeface="Helvetica Neue Medium"/>
                  </a:rPr>
                  <a:t>Friends</a:t>
                </a:r>
              </a:p>
            </p:txBody>
          </p:sp>
        </p:grp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xmlns="" id="{D0BD98F4-11DB-E341-9D60-760FCFCABD26}"/>
                </a:ext>
              </a:extLst>
            </p:cNvPr>
            <p:cNvCxnSpPr>
              <a:cxnSpLocks/>
              <a:stCxn id="28" idx="3"/>
              <a:endCxn id="6" idx="1"/>
            </p:cNvCxnSpPr>
            <p:nvPr/>
          </p:nvCxnSpPr>
          <p:spPr>
            <a:xfrm flipV="1">
              <a:off x="5664093" y="2730952"/>
              <a:ext cx="1886182" cy="941859"/>
            </a:xfrm>
            <a:prstGeom prst="line">
              <a:avLst/>
            </a:prstGeom>
            <a:ln w="19050">
              <a:solidFill>
                <a:schemeClr val="tx1">
                  <a:alpha val="30000"/>
                </a:schemeClr>
              </a:solidFill>
              <a:prstDash val="dash"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xmlns="" id="{3CB6D0FA-79B0-D64D-A696-9A2DFC83AE3C}"/>
                </a:ext>
              </a:extLst>
            </p:cNvPr>
            <p:cNvCxnSpPr>
              <a:cxnSpLocks/>
              <a:stCxn id="28" idx="3"/>
              <a:endCxn id="10" idx="1"/>
            </p:cNvCxnSpPr>
            <p:nvPr/>
          </p:nvCxnSpPr>
          <p:spPr>
            <a:xfrm>
              <a:off x="5664093" y="3672811"/>
              <a:ext cx="1886182" cy="1108947"/>
            </a:xfrm>
            <a:prstGeom prst="line">
              <a:avLst/>
            </a:prstGeom>
            <a:ln w="19050">
              <a:solidFill>
                <a:schemeClr val="tx1">
                  <a:alpha val="30000"/>
                </a:schemeClr>
              </a:solidFill>
              <a:prstDash val="dash"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FEEDC0C7-40ED-7C42-80D3-CEEABB765DDF}"/>
              </a:ext>
            </a:extLst>
          </p:cNvPr>
          <p:cNvCxnSpPr>
            <a:cxnSpLocks/>
          </p:cNvCxnSpPr>
          <p:nvPr/>
        </p:nvCxnSpPr>
        <p:spPr>
          <a:xfrm>
            <a:off x="4572000" y="1582615"/>
            <a:ext cx="0" cy="4703885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4CFC9BDF-6D54-E84E-A452-F906CE8A1C78}"/>
              </a:ext>
            </a:extLst>
          </p:cNvPr>
          <p:cNvGrpSpPr/>
          <p:nvPr/>
        </p:nvGrpSpPr>
        <p:grpSpPr>
          <a:xfrm>
            <a:off x="676814" y="4241249"/>
            <a:ext cx="1800000" cy="1800000"/>
            <a:chOff x="870692" y="3863180"/>
            <a:chExt cx="1800000" cy="1800000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B8EFE602-4A9F-9844-A441-6747C30AE095}"/>
                </a:ext>
              </a:extLst>
            </p:cNvPr>
            <p:cNvSpPr txBox="1"/>
            <p:nvPr/>
          </p:nvSpPr>
          <p:spPr>
            <a:xfrm>
              <a:off x="1312579" y="4440014"/>
              <a:ext cx="9156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Simple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Read</a:t>
              </a:r>
            </a:p>
          </p:txBody>
        </p:sp>
        <p:sp>
          <p:nvSpPr>
            <p:cNvPr id="52" name="Freeform 9">
              <a:extLst>
                <a:ext uri="{FF2B5EF4-FFF2-40B4-BE49-F238E27FC236}">
                  <a16:creationId xmlns:a16="http://schemas.microsoft.com/office/drawing/2014/main" xmlns="" id="{B444E0EE-8729-9A4A-A525-5B1E5DB44AF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70692" y="3863180"/>
              <a:ext cx="1800000" cy="1800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B861FA07-81DC-C942-B497-FD3678E93C85}"/>
              </a:ext>
            </a:extLst>
          </p:cNvPr>
          <p:cNvCxnSpPr>
            <a:cxnSpLocks/>
          </p:cNvCxnSpPr>
          <p:nvPr/>
        </p:nvCxnSpPr>
        <p:spPr>
          <a:xfrm flipH="1">
            <a:off x="2430786" y="2754258"/>
            <a:ext cx="2" cy="2126618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xmlns="" id="{237B35EE-841D-0043-A5DC-EFA82CE2B92E}"/>
              </a:ext>
            </a:extLst>
          </p:cNvPr>
          <p:cNvCxnSpPr>
            <a:cxnSpLocks/>
          </p:cNvCxnSpPr>
          <p:nvPr/>
        </p:nvCxnSpPr>
        <p:spPr>
          <a:xfrm>
            <a:off x="1118701" y="2754258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881B8086-C844-9542-B69E-20060CF8A7E4}"/>
              </a:ext>
            </a:extLst>
          </p:cNvPr>
          <p:cNvSpPr txBox="1"/>
          <p:nvPr/>
        </p:nvSpPr>
        <p:spPr>
          <a:xfrm>
            <a:off x="2430571" y="2945222"/>
            <a:ext cx="132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Messages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A43E3EE0-9E60-8441-A132-AFACB9701B42}"/>
              </a:ext>
            </a:extLst>
          </p:cNvPr>
          <p:cNvSpPr txBox="1"/>
          <p:nvPr/>
        </p:nvSpPr>
        <p:spPr>
          <a:xfrm>
            <a:off x="1103102" y="2348426"/>
            <a:ext cx="132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Blocking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A1CA3FBD-9A7B-3A40-AFDB-D4BDB45BD5BB}"/>
              </a:ext>
            </a:extLst>
          </p:cNvPr>
          <p:cNvSpPr txBox="1"/>
          <p:nvPr/>
        </p:nvSpPr>
        <p:spPr>
          <a:xfrm>
            <a:off x="1106172" y="3538533"/>
            <a:ext cx="132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Metadata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E69EAA63-8A99-DD4A-8DBA-A3AFA4D1CC36}"/>
              </a:ext>
            </a:extLst>
          </p:cNvPr>
          <p:cNvCxnSpPr>
            <a:cxnSpLocks/>
          </p:cNvCxnSpPr>
          <p:nvPr/>
        </p:nvCxnSpPr>
        <p:spPr>
          <a:xfrm>
            <a:off x="1112339" y="3931873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xmlns="" id="{38511085-94B4-E84E-802A-04A09D0C01D2}"/>
              </a:ext>
            </a:extLst>
          </p:cNvPr>
          <p:cNvCxnSpPr>
            <a:cxnSpLocks/>
          </p:cNvCxnSpPr>
          <p:nvPr/>
        </p:nvCxnSpPr>
        <p:spPr>
          <a:xfrm>
            <a:off x="2430571" y="3347707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249C4AA7-01C1-C14A-9A54-17AF26293AA3}"/>
              </a:ext>
            </a:extLst>
          </p:cNvPr>
          <p:cNvGrpSpPr/>
          <p:nvPr/>
        </p:nvGrpSpPr>
        <p:grpSpPr>
          <a:xfrm>
            <a:off x="2332483" y="4449089"/>
            <a:ext cx="1800000" cy="1800000"/>
            <a:chOff x="2332483" y="4449089"/>
            <a:chExt cx="1800000" cy="1800000"/>
          </a:xfrm>
        </p:grpSpPr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xmlns="" id="{FD069542-FF0B-7F4A-A6FE-6804FF60225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332483" y="4449089"/>
              <a:ext cx="1800000" cy="1800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4B823DD1-1DF5-0243-889A-4D1145F4CADB}"/>
                </a:ext>
              </a:extLst>
            </p:cNvPr>
            <p:cNvSpPr txBox="1"/>
            <p:nvPr/>
          </p:nvSpPr>
          <p:spPr>
            <a:xfrm>
              <a:off x="2774665" y="5025923"/>
              <a:ext cx="9156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Simple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Read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A3B8F093-F809-E549-99C8-59A0875BEE35}"/>
              </a:ext>
            </a:extLst>
          </p:cNvPr>
          <p:cNvGrpSpPr/>
          <p:nvPr/>
        </p:nvGrpSpPr>
        <p:grpSpPr>
          <a:xfrm>
            <a:off x="5671022" y="3216908"/>
            <a:ext cx="576000" cy="576000"/>
            <a:chOff x="5671022" y="3216908"/>
            <a:chExt cx="576000" cy="57600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xmlns="" id="{3F41530B-AE03-D74A-ABFC-8E2F251CFD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8001" y="332256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107B0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2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</a:t>
              </a:r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xmlns="" id="{403CB85C-8753-E045-A001-042B38B8170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671022" y="3216908"/>
              <a:ext cx="576000" cy="576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38881B7A-ED4C-E141-8064-ACBD5A369C99}"/>
              </a:ext>
            </a:extLst>
          </p:cNvPr>
          <p:cNvGrpSpPr/>
          <p:nvPr/>
        </p:nvGrpSpPr>
        <p:grpSpPr>
          <a:xfrm>
            <a:off x="5666804" y="3548381"/>
            <a:ext cx="576000" cy="576000"/>
            <a:chOff x="5671022" y="3216908"/>
            <a:chExt cx="576000" cy="576000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13761870-1B13-3842-BF3F-1B928FD77A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8001" y="332256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107B0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2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</a:t>
              </a:r>
            </a:p>
          </p:txBody>
        </p:sp>
        <p:sp>
          <p:nvSpPr>
            <p:cNvPr id="61" name="Freeform 9">
              <a:extLst>
                <a:ext uri="{FF2B5EF4-FFF2-40B4-BE49-F238E27FC236}">
                  <a16:creationId xmlns:a16="http://schemas.microsoft.com/office/drawing/2014/main" xmlns="" id="{BBFBCEDC-D51B-2140-BC19-1E4BD8ECE49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671022" y="3216908"/>
              <a:ext cx="576000" cy="576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5E04484B-2AB4-BB49-9ECF-3FC863FE661D}"/>
              </a:ext>
            </a:extLst>
          </p:cNvPr>
          <p:cNvGrpSpPr/>
          <p:nvPr/>
        </p:nvGrpSpPr>
        <p:grpSpPr>
          <a:xfrm>
            <a:off x="5335743" y="2190952"/>
            <a:ext cx="1327315" cy="463245"/>
            <a:chOff x="9789689" y="1727706"/>
            <a:chExt cx="1327315" cy="463245"/>
          </a:xfrm>
        </p:grpSpPr>
        <p:sp>
          <p:nvSpPr>
            <p:cNvPr id="42" name="Line Callout 2 (Border and Accent Bar) 41">
              <a:extLst>
                <a:ext uri="{FF2B5EF4-FFF2-40B4-BE49-F238E27FC236}">
                  <a16:creationId xmlns:a16="http://schemas.microsoft.com/office/drawing/2014/main" xmlns="" id="{40613741-212B-0E41-A2D9-A8E486CFCA04}"/>
                </a:ext>
              </a:extLst>
            </p:cNvPr>
            <p:cNvSpPr/>
            <p:nvPr/>
          </p:nvSpPr>
          <p:spPr>
            <a:xfrm rot="10800000">
              <a:off x="9789689" y="1727706"/>
              <a:ext cx="1324398" cy="463245"/>
            </a:xfrm>
            <a:prstGeom prst="accentBorderCallout2">
              <a:avLst>
                <a:gd name="adj1" fmla="val 48102"/>
                <a:gd name="adj2" fmla="val -7436"/>
                <a:gd name="adj3" fmla="val 49512"/>
                <a:gd name="adj4" fmla="val -25942"/>
                <a:gd name="adj5" fmla="val -78"/>
                <a:gd name="adj6" fmla="val -36464"/>
              </a:avLst>
            </a:prstGeom>
            <a:noFill/>
            <a:ln w="38100">
              <a:solidFill>
                <a:srgbClr val="9910D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Helvetica Neue Medium"/>
                <a:cs typeface="Helvetica Neue Medium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0097CF79-DB8C-5F4D-AC84-A576E085BE74}"/>
                </a:ext>
              </a:extLst>
            </p:cNvPr>
            <p:cNvSpPr txBox="1"/>
            <p:nvPr/>
          </p:nvSpPr>
          <p:spPr>
            <a:xfrm>
              <a:off x="9792605" y="1774663"/>
              <a:ext cx="13243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Timestamp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1063BC15-6D2B-8B46-8571-79E072BEA893}"/>
              </a:ext>
            </a:extLst>
          </p:cNvPr>
          <p:cNvGrpSpPr/>
          <p:nvPr/>
        </p:nvGrpSpPr>
        <p:grpSpPr>
          <a:xfrm>
            <a:off x="676814" y="1471152"/>
            <a:ext cx="3455668" cy="2691470"/>
            <a:chOff x="676814" y="1471152"/>
            <a:chExt cx="3455668" cy="2691470"/>
          </a:xfrm>
        </p:grpSpPr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xmlns="" id="{960C1CB8-5579-CE47-B418-7DEB38D55B58}"/>
                </a:ext>
              </a:extLst>
            </p:cNvPr>
            <p:cNvSpPr/>
            <p:nvPr/>
          </p:nvSpPr>
          <p:spPr>
            <a:xfrm>
              <a:off x="676814" y="1825097"/>
              <a:ext cx="3455668" cy="2337525"/>
            </a:xfrm>
            <a:prstGeom prst="roundRect">
              <a:avLst/>
            </a:prstGeom>
            <a:noFill/>
            <a:ln w="28575">
              <a:solidFill>
                <a:srgbClr val="9910D9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860792D3-817B-7A40-BB43-6EE5ABD9A274}"/>
                </a:ext>
              </a:extLst>
            </p:cNvPr>
            <p:cNvSpPr txBox="1"/>
            <p:nvPr/>
          </p:nvSpPr>
          <p:spPr>
            <a:xfrm>
              <a:off x="1522361" y="1471152"/>
              <a:ext cx="1803699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910D9"/>
                  </a:solidFill>
                  <a:latin typeface="Helvetica Neue Medium"/>
                  <a:cs typeface="Helvetica Neue Medium"/>
                </a:rPr>
                <a:t>Algorithmic</a:t>
              </a:r>
            </a:p>
            <a:p>
              <a:pPr algn="ctr"/>
              <a:r>
                <a:rPr lang="en-US" sz="2400" dirty="0">
                  <a:solidFill>
                    <a:srgbClr val="9910D9"/>
                  </a:solidFill>
                  <a:latin typeface="Helvetica Neue Medium"/>
                  <a:cs typeface="Helvetica Neue Medium"/>
                </a:rPr>
                <a:t>Properties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F462EC40-3E36-1846-85B9-65D023D988D9}"/>
              </a:ext>
            </a:extLst>
          </p:cNvPr>
          <p:cNvGrpSpPr/>
          <p:nvPr/>
        </p:nvGrpSpPr>
        <p:grpSpPr>
          <a:xfrm>
            <a:off x="5339872" y="4816415"/>
            <a:ext cx="1327315" cy="463245"/>
            <a:chOff x="9789689" y="1727706"/>
            <a:chExt cx="1327315" cy="463245"/>
          </a:xfrm>
        </p:grpSpPr>
        <p:sp>
          <p:nvSpPr>
            <p:cNvPr id="53" name="Line Callout 2 (Border and Accent Bar) 52">
              <a:extLst>
                <a:ext uri="{FF2B5EF4-FFF2-40B4-BE49-F238E27FC236}">
                  <a16:creationId xmlns:a16="http://schemas.microsoft.com/office/drawing/2014/main" xmlns="" id="{40C2B3B6-60E3-D54D-ADEF-54CF8BFF9AF9}"/>
                </a:ext>
              </a:extLst>
            </p:cNvPr>
            <p:cNvSpPr/>
            <p:nvPr/>
          </p:nvSpPr>
          <p:spPr>
            <a:xfrm rot="10800000">
              <a:off x="9789689" y="1727706"/>
              <a:ext cx="1324398" cy="463245"/>
            </a:xfrm>
            <a:prstGeom prst="accentBorderCallout2">
              <a:avLst>
                <a:gd name="adj1" fmla="val 48102"/>
                <a:gd name="adj2" fmla="val -7436"/>
                <a:gd name="adj3" fmla="val 49512"/>
                <a:gd name="adj4" fmla="val -25942"/>
                <a:gd name="adj5" fmla="val 107589"/>
                <a:gd name="adj6" fmla="val -34671"/>
              </a:avLst>
            </a:prstGeom>
            <a:noFill/>
            <a:ln w="38100">
              <a:solidFill>
                <a:srgbClr val="9910D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Helvetica Neue Medium"/>
                <a:cs typeface="Helvetica Neue Medium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7D57EA58-D63D-E749-A33F-FB345F1B4E74}"/>
                </a:ext>
              </a:extLst>
            </p:cNvPr>
            <p:cNvSpPr txBox="1"/>
            <p:nvPr/>
          </p:nvSpPr>
          <p:spPr>
            <a:xfrm>
              <a:off x="9792605" y="1774663"/>
              <a:ext cx="13243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Timestamp</a:t>
              </a:r>
            </a:p>
          </p:txBody>
        </p:sp>
      </p:grpSp>
      <p:sp>
        <p:nvSpPr>
          <p:cNvPr id="62" name="Title 1">
            <a:extLst>
              <a:ext uri="{FF2B5EF4-FFF2-40B4-BE49-F238E27FC236}">
                <a16:creationId xmlns:a16="http://schemas.microsoft.com/office/drawing/2014/main" xmlns="" id="{16E85B57-52A3-CD4D-8284-5E1E69134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Helvetica Neue Medium"/>
              </a:rPr>
              <a:t>Performance Factors</a:t>
            </a:r>
            <a:r>
              <a:rPr lang="en-US" sz="3600" dirty="0">
                <a:cs typeface="Helvetica Neue Medium"/>
              </a:rPr>
              <a:t/>
            </a:r>
            <a:br>
              <a:rPr lang="en-US" sz="3600" dirty="0">
                <a:cs typeface="Helvetica Neue Medium"/>
              </a:rPr>
            </a:br>
            <a:r>
              <a:rPr lang="en-US" sz="3600" dirty="0">
                <a:cs typeface="Helvetica Neue Medium"/>
              </a:rPr>
              <a:t>Algorithmic Properties</a:t>
            </a:r>
            <a:endParaRPr lang="x-non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0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093 L 0.13785 -0.0914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92" y="-463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0162 L 0.13819 0.10625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92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EDE94-860C-E94F-B746-27E206DC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DF6C8B9F-EE84-A24B-8305-8A8B50BD0386}"/>
              </a:ext>
            </a:extLst>
          </p:cNvPr>
          <p:cNvGrpSpPr/>
          <p:nvPr/>
        </p:nvGrpSpPr>
        <p:grpSpPr>
          <a:xfrm>
            <a:off x="676814" y="4241249"/>
            <a:ext cx="3455669" cy="2007840"/>
            <a:chOff x="870692" y="3863180"/>
            <a:chExt cx="3455669" cy="200784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4CFC9BDF-6D54-E84E-A452-F906CE8A1C78}"/>
                </a:ext>
              </a:extLst>
            </p:cNvPr>
            <p:cNvGrpSpPr/>
            <p:nvPr/>
          </p:nvGrpSpPr>
          <p:grpSpPr>
            <a:xfrm>
              <a:off x="870692" y="3863180"/>
              <a:ext cx="1800000" cy="1800000"/>
              <a:chOff x="870692" y="3863180"/>
              <a:chExt cx="1800000" cy="1800000"/>
            </a:xfrm>
          </p:grpSpPr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xmlns="" id="{B8EFE602-4A9F-9844-A441-6747C30AE095}"/>
                  </a:ext>
                </a:extLst>
              </p:cNvPr>
              <p:cNvSpPr txBox="1"/>
              <p:nvPr/>
            </p:nvSpPr>
            <p:spPr>
              <a:xfrm>
                <a:off x="1312579" y="4440014"/>
                <a:ext cx="9156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Helvetica Neue Medium"/>
                    <a:cs typeface="Helvetica Neue Medium"/>
                  </a:rPr>
                  <a:t>Simple</a:t>
                </a:r>
              </a:p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Helvetica Neue Medium"/>
                    <a:cs typeface="Helvetica Neue Medium"/>
                  </a:rPr>
                  <a:t>Read</a:t>
                </a:r>
              </a:p>
            </p:txBody>
          </p:sp>
          <p:sp>
            <p:nvSpPr>
              <p:cNvPr id="52" name="Freeform 9">
                <a:extLst>
                  <a:ext uri="{FF2B5EF4-FFF2-40B4-BE49-F238E27FC236}">
                    <a16:creationId xmlns:a16="http://schemas.microsoft.com/office/drawing/2014/main" xmlns="" id="{B444E0EE-8729-9A4A-A525-5B1E5DB44AFB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870692" y="3863180"/>
                <a:ext cx="1800000" cy="1800000"/>
              </a:xfrm>
              <a:custGeom>
                <a:avLst/>
                <a:gdLst>
                  <a:gd name="T0" fmla="*/ 3081 w 6246"/>
                  <a:gd name="T1" fmla="*/ 5136 h 6246"/>
                  <a:gd name="T2" fmla="*/ 1110 w 6246"/>
                  <a:gd name="T3" fmla="*/ 3081 h 6246"/>
                  <a:gd name="T4" fmla="*/ 3165 w 6246"/>
                  <a:gd name="T5" fmla="*/ 1110 h 6246"/>
                  <a:gd name="T6" fmla="*/ 5136 w 6246"/>
                  <a:gd name="T7" fmla="*/ 3165 h 6246"/>
                  <a:gd name="T8" fmla="*/ 3081 w 6246"/>
                  <a:gd name="T9" fmla="*/ 5136 h 6246"/>
                  <a:gd name="T10" fmla="*/ 6224 w 6246"/>
                  <a:gd name="T11" fmla="*/ 3429 h 6246"/>
                  <a:gd name="T12" fmla="*/ 6217 w 6246"/>
                  <a:gd name="T13" fmla="*/ 2752 h 6246"/>
                  <a:gd name="T14" fmla="*/ 5692 w 6246"/>
                  <a:gd name="T15" fmla="*/ 2626 h 6246"/>
                  <a:gd name="T16" fmla="*/ 5576 w 6246"/>
                  <a:gd name="T17" fmla="*/ 2217 h 6246"/>
                  <a:gd name="T18" fmla="*/ 5961 w 6246"/>
                  <a:gd name="T19" fmla="*/ 1837 h 6246"/>
                  <a:gd name="T20" fmla="*/ 5804 w 6246"/>
                  <a:gd name="T21" fmla="*/ 1536 h 6246"/>
                  <a:gd name="T22" fmla="*/ 5616 w 6246"/>
                  <a:gd name="T23" fmla="*/ 1254 h 6246"/>
                  <a:gd name="T24" fmla="*/ 5098 w 6246"/>
                  <a:gd name="T25" fmla="*/ 1409 h 6246"/>
                  <a:gd name="T26" fmla="*/ 4795 w 6246"/>
                  <a:gd name="T27" fmla="*/ 1111 h 6246"/>
                  <a:gd name="T28" fmla="*/ 4938 w 6246"/>
                  <a:gd name="T29" fmla="*/ 590 h 6246"/>
                  <a:gd name="T30" fmla="*/ 4348 w 6246"/>
                  <a:gd name="T31" fmla="*/ 258 h 6246"/>
                  <a:gd name="T32" fmla="*/ 3976 w 6246"/>
                  <a:gd name="T33" fmla="*/ 651 h 6246"/>
                  <a:gd name="T34" fmla="*/ 3565 w 6246"/>
                  <a:gd name="T35" fmla="*/ 545 h 6246"/>
                  <a:gd name="T36" fmla="*/ 3428 w 6246"/>
                  <a:gd name="T37" fmla="*/ 22 h 6246"/>
                  <a:gd name="T38" fmla="*/ 2752 w 6246"/>
                  <a:gd name="T39" fmla="*/ 30 h 6246"/>
                  <a:gd name="T40" fmla="*/ 2625 w 6246"/>
                  <a:gd name="T41" fmla="*/ 555 h 6246"/>
                  <a:gd name="T42" fmla="*/ 2217 w 6246"/>
                  <a:gd name="T43" fmla="*/ 670 h 6246"/>
                  <a:gd name="T44" fmla="*/ 1837 w 6246"/>
                  <a:gd name="T45" fmla="*/ 286 h 6246"/>
                  <a:gd name="T46" fmla="*/ 1536 w 6246"/>
                  <a:gd name="T47" fmla="*/ 442 h 6246"/>
                  <a:gd name="T48" fmla="*/ 1254 w 6246"/>
                  <a:gd name="T49" fmla="*/ 629 h 6246"/>
                  <a:gd name="T50" fmla="*/ 1408 w 6246"/>
                  <a:gd name="T51" fmla="*/ 1148 h 6246"/>
                  <a:gd name="T52" fmla="*/ 1110 w 6246"/>
                  <a:gd name="T53" fmla="*/ 1452 h 6246"/>
                  <a:gd name="T54" fmla="*/ 590 w 6246"/>
                  <a:gd name="T55" fmla="*/ 1309 h 6246"/>
                  <a:gd name="T56" fmla="*/ 257 w 6246"/>
                  <a:gd name="T57" fmla="*/ 1898 h 6246"/>
                  <a:gd name="T58" fmla="*/ 650 w 6246"/>
                  <a:gd name="T59" fmla="*/ 2270 h 6246"/>
                  <a:gd name="T60" fmla="*/ 545 w 6246"/>
                  <a:gd name="T61" fmla="*/ 2681 h 6246"/>
                  <a:gd name="T62" fmla="*/ 22 w 6246"/>
                  <a:gd name="T63" fmla="*/ 2819 h 6246"/>
                  <a:gd name="T64" fmla="*/ 29 w 6246"/>
                  <a:gd name="T65" fmla="*/ 3495 h 6246"/>
                  <a:gd name="T66" fmla="*/ 555 w 6246"/>
                  <a:gd name="T67" fmla="*/ 3620 h 6246"/>
                  <a:gd name="T68" fmla="*/ 669 w 6246"/>
                  <a:gd name="T69" fmla="*/ 4030 h 6246"/>
                  <a:gd name="T70" fmla="*/ 285 w 6246"/>
                  <a:gd name="T71" fmla="*/ 4410 h 6246"/>
                  <a:gd name="T72" fmla="*/ 441 w 6246"/>
                  <a:gd name="T73" fmla="*/ 4710 h 6246"/>
                  <a:gd name="T74" fmla="*/ 629 w 6246"/>
                  <a:gd name="T75" fmla="*/ 4992 h 6246"/>
                  <a:gd name="T76" fmla="*/ 1148 w 6246"/>
                  <a:gd name="T77" fmla="*/ 4838 h 6246"/>
                  <a:gd name="T78" fmla="*/ 1451 w 6246"/>
                  <a:gd name="T79" fmla="*/ 5136 h 6246"/>
                  <a:gd name="T80" fmla="*/ 1308 w 6246"/>
                  <a:gd name="T81" fmla="*/ 5657 h 6246"/>
                  <a:gd name="T82" fmla="*/ 1897 w 6246"/>
                  <a:gd name="T83" fmla="*/ 5988 h 6246"/>
                  <a:gd name="T84" fmla="*/ 2270 w 6246"/>
                  <a:gd name="T85" fmla="*/ 5596 h 6246"/>
                  <a:gd name="T86" fmla="*/ 2681 w 6246"/>
                  <a:gd name="T87" fmla="*/ 5701 h 6246"/>
                  <a:gd name="T88" fmla="*/ 2818 w 6246"/>
                  <a:gd name="T89" fmla="*/ 6225 h 6246"/>
                  <a:gd name="T90" fmla="*/ 3495 w 6246"/>
                  <a:gd name="T91" fmla="*/ 6218 h 6246"/>
                  <a:gd name="T92" fmla="*/ 3620 w 6246"/>
                  <a:gd name="T93" fmla="*/ 5692 h 6246"/>
                  <a:gd name="T94" fmla="*/ 4029 w 6246"/>
                  <a:gd name="T95" fmla="*/ 5577 h 6246"/>
                  <a:gd name="T96" fmla="*/ 4410 w 6246"/>
                  <a:gd name="T97" fmla="*/ 5961 h 6246"/>
                  <a:gd name="T98" fmla="*/ 4710 w 6246"/>
                  <a:gd name="T99" fmla="*/ 5805 h 6246"/>
                  <a:gd name="T100" fmla="*/ 4992 w 6246"/>
                  <a:gd name="T101" fmla="*/ 5617 h 6246"/>
                  <a:gd name="T102" fmla="*/ 4837 w 6246"/>
                  <a:gd name="T103" fmla="*/ 5099 h 6246"/>
                  <a:gd name="T104" fmla="*/ 5135 w 6246"/>
                  <a:gd name="T105" fmla="*/ 4795 h 6246"/>
                  <a:gd name="T106" fmla="*/ 5656 w 6246"/>
                  <a:gd name="T107" fmla="*/ 4938 h 6246"/>
                  <a:gd name="T108" fmla="*/ 5988 w 6246"/>
                  <a:gd name="T109" fmla="*/ 4349 h 6246"/>
                  <a:gd name="T110" fmla="*/ 5595 w 6246"/>
                  <a:gd name="T111" fmla="*/ 3976 h 6246"/>
                  <a:gd name="T112" fmla="*/ 5701 w 6246"/>
                  <a:gd name="T113" fmla="*/ 3566 h 6246"/>
                  <a:gd name="T114" fmla="*/ 6224 w 6246"/>
                  <a:gd name="T115" fmla="*/ 3429 h 6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246" h="6246">
                    <a:moveTo>
                      <a:pt x="3081" y="5136"/>
                    </a:moveTo>
                    <a:cubicBezTo>
                      <a:pt x="1971" y="5113"/>
                      <a:pt x="1087" y="4191"/>
                      <a:pt x="1110" y="3081"/>
                    </a:cubicBezTo>
                    <a:cubicBezTo>
                      <a:pt x="1133" y="1971"/>
                      <a:pt x="2055" y="1087"/>
                      <a:pt x="3165" y="1110"/>
                    </a:cubicBezTo>
                    <a:cubicBezTo>
                      <a:pt x="4275" y="1133"/>
                      <a:pt x="5159" y="2055"/>
                      <a:pt x="5136" y="3165"/>
                    </a:cubicBezTo>
                    <a:cubicBezTo>
                      <a:pt x="5113" y="4275"/>
                      <a:pt x="4191" y="5160"/>
                      <a:pt x="3081" y="5136"/>
                    </a:cubicBezTo>
                    <a:close/>
                    <a:moveTo>
                      <a:pt x="6224" y="3429"/>
                    </a:moveTo>
                    <a:cubicBezTo>
                      <a:pt x="6246" y="3204"/>
                      <a:pt x="6244" y="2978"/>
                      <a:pt x="6217" y="2752"/>
                    </a:cubicBezTo>
                    <a:lnTo>
                      <a:pt x="5692" y="2626"/>
                    </a:lnTo>
                    <a:cubicBezTo>
                      <a:pt x="5665" y="2489"/>
                      <a:pt x="5626" y="2351"/>
                      <a:pt x="5576" y="2217"/>
                    </a:cubicBezTo>
                    <a:lnTo>
                      <a:pt x="5961" y="1837"/>
                    </a:lnTo>
                    <a:cubicBezTo>
                      <a:pt x="5915" y="1735"/>
                      <a:pt x="5863" y="1634"/>
                      <a:pt x="5804" y="1536"/>
                    </a:cubicBezTo>
                    <a:cubicBezTo>
                      <a:pt x="5747" y="1438"/>
                      <a:pt x="5684" y="1344"/>
                      <a:pt x="5616" y="1254"/>
                    </a:cubicBezTo>
                    <a:lnTo>
                      <a:pt x="5098" y="1409"/>
                    </a:lnTo>
                    <a:cubicBezTo>
                      <a:pt x="5004" y="1301"/>
                      <a:pt x="4903" y="1201"/>
                      <a:pt x="4795" y="1111"/>
                    </a:cubicBezTo>
                    <a:lnTo>
                      <a:pt x="4938" y="590"/>
                    </a:lnTo>
                    <a:cubicBezTo>
                      <a:pt x="4753" y="458"/>
                      <a:pt x="4555" y="347"/>
                      <a:pt x="4348" y="258"/>
                    </a:cubicBezTo>
                    <a:lnTo>
                      <a:pt x="3976" y="651"/>
                    </a:lnTo>
                    <a:cubicBezTo>
                      <a:pt x="3842" y="605"/>
                      <a:pt x="3704" y="570"/>
                      <a:pt x="3565" y="545"/>
                    </a:cubicBezTo>
                    <a:lnTo>
                      <a:pt x="3428" y="22"/>
                    </a:lnTo>
                    <a:cubicBezTo>
                      <a:pt x="3204" y="0"/>
                      <a:pt x="2977" y="2"/>
                      <a:pt x="2752" y="30"/>
                    </a:cubicBezTo>
                    <a:lnTo>
                      <a:pt x="2625" y="555"/>
                    </a:lnTo>
                    <a:cubicBezTo>
                      <a:pt x="2487" y="581"/>
                      <a:pt x="2351" y="620"/>
                      <a:pt x="2217" y="670"/>
                    </a:cubicBezTo>
                    <a:lnTo>
                      <a:pt x="1837" y="286"/>
                    </a:lnTo>
                    <a:cubicBezTo>
                      <a:pt x="1735" y="331"/>
                      <a:pt x="1634" y="383"/>
                      <a:pt x="1536" y="442"/>
                    </a:cubicBezTo>
                    <a:cubicBezTo>
                      <a:pt x="1437" y="500"/>
                      <a:pt x="1344" y="563"/>
                      <a:pt x="1254" y="629"/>
                    </a:cubicBezTo>
                    <a:lnTo>
                      <a:pt x="1408" y="1148"/>
                    </a:lnTo>
                    <a:cubicBezTo>
                      <a:pt x="1300" y="1243"/>
                      <a:pt x="1200" y="1344"/>
                      <a:pt x="1110" y="1452"/>
                    </a:cubicBezTo>
                    <a:lnTo>
                      <a:pt x="590" y="1309"/>
                    </a:lnTo>
                    <a:cubicBezTo>
                      <a:pt x="457" y="1494"/>
                      <a:pt x="346" y="1691"/>
                      <a:pt x="257" y="1898"/>
                    </a:cubicBezTo>
                    <a:lnTo>
                      <a:pt x="650" y="2270"/>
                    </a:lnTo>
                    <a:cubicBezTo>
                      <a:pt x="604" y="2404"/>
                      <a:pt x="570" y="2542"/>
                      <a:pt x="545" y="2681"/>
                    </a:cubicBezTo>
                    <a:lnTo>
                      <a:pt x="22" y="2819"/>
                    </a:lnTo>
                    <a:cubicBezTo>
                      <a:pt x="0" y="3043"/>
                      <a:pt x="2" y="3269"/>
                      <a:pt x="29" y="3495"/>
                    </a:cubicBezTo>
                    <a:lnTo>
                      <a:pt x="555" y="3620"/>
                    </a:lnTo>
                    <a:cubicBezTo>
                      <a:pt x="581" y="3759"/>
                      <a:pt x="620" y="3895"/>
                      <a:pt x="669" y="4030"/>
                    </a:cubicBezTo>
                    <a:lnTo>
                      <a:pt x="285" y="4410"/>
                    </a:lnTo>
                    <a:cubicBezTo>
                      <a:pt x="331" y="4512"/>
                      <a:pt x="382" y="4612"/>
                      <a:pt x="441" y="4710"/>
                    </a:cubicBezTo>
                    <a:cubicBezTo>
                      <a:pt x="499" y="4809"/>
                      <a:pt x="562" y="4903"/>
                      <a:pt x="629" y="4992"/>
                    </a:cubicBezTo>
                    <a:lnTo>
                      <a:pt x="1148" y="4838"/>
                    </a:lnTo>
                    <a:cubicBezTo>
                      <a:pt x="1242" y="4946"/>
                      <a:pt x="1344" y="5046"/>
                      <a:pt x="1451" y="5136"/>
                    </a:cubicBezTo>
                    <a:lnTo>
                      <a:pt x="1308" y="5657"/>
                    </a:lnTo>
                    <a:cubicBezTo>
                      <a:pt x="1494" y="5789"/>
                      <a:pt x="1691" y="5900"/>
                      <a:pt x="1897" y="5988"/>
                    </a:cubicBezTo>
                    <a:lnTo>
                      <a:pt x="2270" y="5596"/>
                    </a:lnTo>
                    <a:cubicBezTo>
                      <a:pt x="2404" y="5642"/>
                      <a:pt x="2540" y="5677"/>
                      <a:pt x="2681" y="5701"/>
                    </a:cubicBezTo>
                    <a:lnTo>
                      <a:pt x="2818" y="6225"/>
                    </a:lnTo>
                    <a:cubicBezTo>
                      <a:pt x="3042" y="6246"/>
                      <a:pt x="3269" y="6245"/>
                      <a:pt x="3495" y="6218"/>
                    </a:cubicBezTo>
                    <a:lnTo>
                      <a:pt x="3620" y="5692"/>
                    </a:lnTo>
                    <a:cubicBezTo>
                      <a:pt x="3758" y="5665"/>
                      <a:pt x="3894" y="5627"/>
                      <a:pt x="4029" y="5577"/>
                    </a:cubicBezTo>
                    <a:lnTo>
                      <a:pt x="4410" y="5961"/>
                    </a:lnTo>
                    <a:cubicBezTo>
                      <a:pt x="4511" y="5916"/>
                      <a:pt x="4612" y="5864"/>
                      <a:pt x="4710" y="5805"/>
                    </a:cubicBezTo>
                    <a:cubicBezTo>
                      <a:pt x="4808" y="5747"/>
                      <a:pt x="4902" y="5684"/>
                      <a:pt x="4992" y="5617"/>
                    </a:cubicBezTo>
                    <a:lnTo>
                      <a:pt x="4837" y="5099"/>
                    </a:lnTo>
                    <a:cubicBezTo>
                      <a:pt x="4946" y="5005"/>
                      <a:pt x="5045" y="4903"/>
                      <a:pt x="5135" y="4795"/>
                    </a:cubicBezTo>
                    <a:lnTo>
                      <a:pt x="5656" y="4938"/>
                    </a:lnTo>
                    <a:cubicBezTo>
                      <a:pt x="5789" y="4753"/>
                      <a:pt x="5900" y="4555"/>
                      <a:pt x="5988" y="4349"/>
                    </a:cubicBezTo>
                    <a:lnTo>
                      <a:pt x="5595" y="3976"/>
                    </a:lnTo>
                    <a:cubicBezTo>
                      <a:pt x="5641" y="3843"/>
                      <a:pt x="5677" y="3706"/>
                      <a:pt x="5701" y="3566"/>
                    </a:cubicBezTo>
                    <a:lnTo>
                      <a:pt x="6224" y="3429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xmlns="" id="{FD069542-FF0B-7F4A-A6FE-6804FF60225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526361" y="4071020"/>
              <a:ext cx="1800000" cy="1800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B861FA07-81DC-C942-B497-FD3678E93C85}"/>
              </a:ext>
            </a:extLst>
          </p:cNvPr>
          <p:cNvCxnSpPr>
            <a:cxnSpLocks/>
          </p:cNvCxnSpPr>
          <p:nvPr/>
        </p:nvCxnSpPr>
        <p:spPr>
          <a:xfrm flipH="1">
            <a:off x="2430786" y="2754258"/>
            <a:ext cx="2" cy="2126618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xmlns="" id="{237B35EE-841D-0043-A5DC-EFA82CE2B92E}"/>
              </a:ext>
            </a:extLst>
          </p:cNvPr>
          <p:cNvCxnSpPr>
            <a:cxnSpLocks/>
          </p:cNvCxnSpPr>
          <p:nvPr/>
        </p:nvCxnSpPr>
        <p:spPr>
          <a:xfrm>
            <a:off x="1118701" y="2754258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881B8086-C844-9542-B69E-20060CF8A7E4}"/>
              </a:ext>
            </a:extLst>
          </p:cNvPr>
          <p:cNvSpPr txBox="1"/>
          <p:nvPr/>
        </p:nvSpPr>
        <p:spPr>
          <a:xfrm>
            <a:off x="1118918" y="2088569"/>
            <a:ext cx="1324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More Messages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A43E3EE0-9E60-8441-A132-AFACB9701B42}"/>
              </a:ext>
            </a:extLst>
          </p:cNvPr>
          <p:cNvSpPr txBox="1"/>
          <p:nvPr/>
        </p:nvSpPr>
        <p:spPr>
          <a:xfrm>
            <a:off x="2432219" y="2974661"/>
            <a:ext cx="132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Blocking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A1CA3FBD-9A7B-3A40-AFDB-D4BDB45BD5BB}"/>
              </a:ext>
            </a:extLst>
          </p:cNvPr>
          <p:cNvSpPr txBox="1"/>
          <p:nvPr/>
        </p:nvSpPr>
        <p:spPr>
          <a:xfrm>
            <a:off x="1106172" y="3591285"/>
            <a:ext cx="132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Metadata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E69EAA63-8A99-DD4A-8DBA-A3AFA4D1CC36}"/>
              </a:ext>
            </a:extLst>
          </p:cNvPr>
          <p:cNvCxnSpPr>
            <a:cxnSpLocks/>
          </p:cNvCxnSpPr>
          <p:nvPr/>
        </p:nvCxnSpPr>
        <p:spPr>
          <a:xfrm>
            <a:off x="1112339" y="3931873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xmlns="" id="{38511085-94B4-E84E-802A-04A09D0C01D2}"/>
              </a:ext>
            </a:extLst>
          </p:cNvPr>
          <p:cNvCxnSpPr>
            <a:cxnSpLocks/>
          </p:cNvCxnSpPr>
          <p:nvPr/>
        </p:nvCxnSpPr>
        <p:spPr>
          <a:xfrm>
            <a:off x="2430571" y="3347707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4B823DD1-1DF5-0243-889A-4D1145F4CADB}"/>
              </a:ext>
            </a:extLst>
          </p:cNvPr>
          <p:cNvSpPr txBox="1"/>
          <p:nvPr/>
        </p:nvSpPr>
        <p:spPr>
          <a:xfrm>
            <a:off x="2774665" y="5025923"/>
            <a:ext cx="915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Helvetica Neue Medium"/>
                <a:cs typeface="Helvetica Neue Medium"/>
              </a:rPr>
              <a:t>Simple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Helvetica Neue Medium"/>
                <a:cs typeface="Helvetica Neue Medium"/>
              </a:rPr>
              <a:t>Read</a:t>
            </a:r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xmlns="" id="{951369C2-8D11-C642-8C1C-6006D881D984}"/>
              </a:ext>
            </a:extLst>
          </p:cNvPr>
          <p:cNvSpPr/>
          <p:nvPr/>
        </p:nvSpPr>
        <p:spPr>
          <a:xfrm>
            <a:off x="676814" y="1825097"/>
            <a:ext cx="3455668" cy="233752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910D9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2590DF60-A2D6-8A40-B370-F35B3F5BCCAF}"/>
              </a:ext>
            </a:extLst>
          </p:cNvPr>
          <p:cNvSpPr txBox="1"/>
          <p:nvPr/>
        </p:nvSpPr>
        <p:spPr>
          <a:xfrm>
            <a:off x="1278410" y="2521318"/>
            <a:ext cx="2252475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Coordination</a:t>
            </a:r>
          </a:p>
          <a:p>
            <a:pPr algn="ctr"/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Overhead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74897B0-9BA5-7042-A9C9-23F4D69E6FF9}"/>
              </a:ext>
            </a:extLst>
          </p:cNvPr>
          <p:cNvSpPr txBox="1"/>
          <p:nvPr/>
        </p:nvSpPr>
        <p:spPr>
          <a:xfrm>
            <a:off x="1522361" y="1471152"/>
            <a:ext cx="1803699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9910D9"/>
                </a:solidFill>
                <a:latin typeface="Helvetica Neue Medium"/>
                <a:cs typeface="Helvetica Neue Medium"/>
              </a:rPr>
              <a:t>Algorithmic</a:t>
            </a:r>
          </a:p>
          <a:p>
            <a:pPr algn="ctr"/>
            <a:r>
              <a:rPr lang="en-US" sz="2400" dirty="0">
                <a:solidFill>
                  <a:srgbClr val="9910D9"/>
                </a:solidFill>
                <a:latin typeface="Helvetica Neue Medium"/>
                <a:cs typeface="Helvetica Neue Medium"/>
              </a:rPr>
              <a:t>Properties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xmlns="" id="{08E57845-8FA7-0C44-8360-5735350AF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Helvetica Neue Medium"/>
              </a:rPr>
              <a:t>Performance Factors</a:t>
            </a:r>
            <a:r>
              <a:rPr lang="en-US" sz="3600" dirty="0">
                <a:cs typeface="Helvetica Neue Medium"/>
              </a:rPr>
              <a:t/>
            </a:r>
            <a:br>
              <a:rPr lang="en-US" sz="3600" dirty="0">
                <a:cs typeface="Helvetica Neue Medium"/>
              </a:rPr>
            </a:br>
            <a:r>
              <a:rPr lang="en-US" sz="3600" dirty="0">
                <a:cs typeface="Helvetica Neue Medium"/>
              </a:rPr>
              <a:t>Coordination Is Algorithmic</a:t>
            </a:r>
            <a:endParaRPr lang="x-non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2559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EDE94-860C-E94F-B746-27E206DC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DF6C8B9F-EE84-A24B-8305-8A8B50BD0386}"/>
              </a:ext>
            </a:extLst>
          </p:cNvPr>
          <p:cNvGrpSpPr/>
          <p:nvPr/>
        </p:nvGrpSpPr>
        <p:grpSpPr>
          <a:xfrm>
            <a:off x="676814" y="4241249"/>
            <a:ext cx="3455669" cy="2007840"/>
            <a:chOff x="870692" y="3863180"/>
            <a:chExt cx="3455669" cy="200784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4CFC9BDF-6D54-E84E-A452-F906CE8A1C78}"/>
                </a:ext>
              </a:extLst>
            </p:cNvPr>
            <p:cNvGrpSpPr/>
            <p:nvPr/>
          </p:nvGrpSpPr>
          <p:grpSpPr>
            <a:xfrm>
              <a:off x="870692" y="3863180"/>
              <a:ext cx="1800000" cy="1800000"/>
              <a:chOff x="870692" y="3863180"/>
              <a:chExt cx="1800000" cy="1800000"/>
            </a:xfrm>
          </p:grpSpPr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xmlns="" id="{B8EFE602-4A9F-9844-A441-6747C30AE095}"/>
                  </a:ext>
                </a:extLst>
              </p:cNvPr>
              <p:cNvSpPr txBox="1"/>
              <p:nvPr/>
            </p:nvSpPr>
            <p:spPr>
              <a:xfrm>
                <a:off x="1312579" y="4440014"/>
                <a:ext cx="9156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Helvetica Neue Medium"/>
                    <a:cs typeface="Helvetica Neue Medium"/>
                  </a:rPr>
                  <a:t>Simple</a:t>
                </a:r>
              </a:p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Helvetica Neue Medium"/>
                    <a:cs typeface="Helvetica Neue Medium"/>
                  </a:rPr>
                  <a:t>Read</a:t>
                </a:r>
              </a:p>
            </p:txBody>
          </p:sp>
          <p:sp>
            <p:nvSpPr>
              <p:cNvPr id="52" name="Freeform 9">
                <a:extLst>
                  <a:ext uri="{FF2B5EF4-FFF2-40B4-BE49-F238E27FC236}">
                    <a16:creationId xmlns:a16="http://schemas.microsoft.com/office/drawing/2014/main" xmlns="" id="{B444E0EE-8729-9A4A-A525-5B1E5DB44AFB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870692" y="3863180"/>
                <a:ext cx="1800000" cy="1800000"/>
              </a:xfrm>
              <a:custGeom>
                <a:avLst/>
                <a:gdLst>
                  <a:gd name="T0" fmla="*/ 3081 w 6246"/>
                  <a:gd name="T1" fmla="*/ 5136 h 6246"/>
                  <a:gd name="T2" fmla="*/ 1110 w 6246"/>
                  <a:gd name="T3" fmla="*/ 3081 h 6246"/>
                  <a:gd name="T4" fmla="*/ 3165 w 6246"/>
                  <a:gd name="T5" fmla="*/ 1110 h 6246"/>
                  <a:gd name="T6" fmla="*/ 5136 w 6246"/>
                  <a:gd name="T7" fmla="*/ 3165 h 6246"/>
                  <a:gd name="T8" fmla="*/ 3081 w 6246"/>
                  <a:gd name="T9" fmla="*/ 5136 h 6246"/>
                  <a:gd name="T10" fmla="*/ 6224 w 6246"/>
                  <a:gd name="T11" fmla="*/ 3429 h 6246"/>
                  <a:gd name="T12" fmla="*/ 6217 w 6246"/>
                  <a:gd name="T13" fmla="*/ 2752 h 6246"/>
                  <a:gd name="T14" fmla="*/ 5692 w 6246"/>
                  <a:gd name="T15" fmla="*/ 2626 h 6246"/>
                  <a:gd name="T16" fmla="*/ 5576 w 6246"/>
                  <a:gd name="T17" fmla="*/ 2217 h 6246"/>
                  <a:gd name="T18" fmla="*/ 5961 w 6246"/>
                  <a:gd name="T19" fmla="*/ 1837 h 6246"/>
                  <a:gd name="T20" fmla="*/ 5804 w 6246"/>
                  <a:gd name="T21" fmla="*/ 1536 h 6246"/>
                  <a:gd name="T22" fmla="*/ 5616 w 6246"/>
                  <a:gd name="T23" fmla="*/ 1254 h 6246"/>
                  <a:gd name="T24" fmla="*/ 5098 w 6246"/>
                  <a:gd name="T25" fmla="*/ 1409 h 6246"/>
                  <a:gd name="T26" fmla="*/ 4795 w 6246"/>
                  <a:gd name="T27" fmla="*/ 1111 h 6246"/>
                  <a:gd name="T28" fmla="*/ 4938 w 6246"/>
                  <a:gd name="T29" fmla="*/ 590 h 6246"/>
                  <a:gd name="T30" fmla="*/ 4348 w 6246"/>
                  <a:gd name="T31" fmla="*/ 258 h 6246"/>
                  <a:gd name="T32" fmla="*/ 3976 w 6246"/>
                  <a:gd name="T33" fmla="*/ 651 h 6246"/>
                  <a:gd name="T34" fmla="*/ 3565 w 6246"/>
                  <a:gd name="T35" fmla="*/ 545 h 6246"/>
                  <a:gd name="T36" fmla="*/ 3428 w 6246"/>
                  <a:gd name="T37" fmla="*/ 22 h 6246"/>
                  <a:gd name="T38" fmla="*/ 2752 w 6246"/>
                  <a:gd name="T39" fmla="*/ 30 h 6246"/>
                  <a:gd name="T40" fmla="*/ 2625 w 6246"/>
                  <a:gd name="T41" fmla="*/ 555 h 6246"/>
                  <a:gd name="T42" fmla="*/ 2217 w 6246"/>
                  <a:gd name="T43" fmla="*/ 670 h 6246"/>
                  <a:gd name="T44" fmla="*/ 1837 w 6246"/>
                  <a:gd name="T45" fmla="*/ 286 h 6246"/>
                  <a:gd name="T46" fmla="*/ 1536 w 6246"/>
                  <a:gd name="T47" fmla="*/ 442 h 6246"/>
                  <a:gd name="T48" fmla="*/ 1254 w 6246"/>
                  <a:gd name="T49" fmla="*/ 629 h 6246"/>
                  <a:gd name="T50" fmla="*/ 1408 w 6246"/>
                  <a:gd name="T51" fmla="*/ 1148 h 6246"/>
                  <a:gd name="T52" fmla="*/ 1110 w 6246"/>
                  <a:gd name="T53" fmla="*/ 1452 h 6246"/>
                  <a:gd name="T54" fmla="*/ 590 w 6246"/>
                  <a:gd name="T55" fmla="*/ 1309 h 6246"/>
                  <a:gd name="T56" fmla="*/ 257 w 6246"/>
                  <a:gd name="T57" fmla="*/ 1898 h 6246"/>
                  <a:gd name="T58" fmla="*/ 650 w 6246"/>
                  <a:gd name="T59" fmla="*/ 2270 h 6246"/>
                  <a:gd name="T60" fmla="*/ 545 w 6246"/>
                  <a:gd name="T61" fmla="*/ 2681 h 6246"/>
                  <a:gd name="T62" fmla="*/ 22 w 6246"/>
                  <a:gd name="T63" fmla="*/ 2819 h 6246"/>
                  <a:gd name="T64" fmla="*/ 29 w 6246"/>
                  <a:gd name="T65" fmla="*/ 3495 h 6246"/>
                  <a:gd name="T66" fmla="*/ 555 w 6246"/>
                  <a:gd name="T67" fmla="*/ 3620 h 6246"/>
                  <a:gd name="T68" fmla="*/ 669 w 6246"/>
                  <a:gd name="T69" fmla="*/ 4030 h 6246"/>
                  <a:gd name="T70" fmla="*/ 285 w 6246"/>
                  <a:gd name="T71" fmla="*/ 4410 h 6246"/>
                  <a:gd name="T72" fmla="*/ 441 w 6246"/>
                  <a:gd name="T73" fmla="*/ 4710 h 6246"/>
                  <a:gd name="T74" fmla="*/ 629 w 6246"/>
                  <a:gd name="T75" fmla="*/ 4992 h 6246"/>
                  <a:gd name="T76" fmla="*/ 1148 w 6246"/>
                  <a:gd name="T77" fmla="*/ 4838 h 6246"/>
                  <a:gd name="T78" fmla="*/ 1451 w 6246"/>
                  <a:gd name="T79" fmla="*/ 5136 h 6246"/>
                  <a:gd name="T80" fmla="*/ 1308 w 6246"/>
                  <a:gd name="T81" fmla="*/ 5657 h 6246"/>
                  <a:gd name="T82" fmla="*/ 1897 w 6246"/>
                  <a:gd name="T83" fmla="*/ 5988 h 6246"/>
                  <a:gd name="T84" fmla="*/ 2270 w 6246"/>
                  <a:gd name="T85" fmla="*/ 5596 h 6246"/>
                  <a:gd name="T86" fmla="*/ 2681 w 6246"/>
                  <a:gd name="T87" fmla="*/ 5701 h 6246"/>
                  <a:gd name="T88" fmla="*/ 2818 w 6246"/>
                  <a:gd name="T89" fmla="*/ 6225 h 6246"/>
                  <a:gd name="T90" fmla="*/ 3495 w 6246"/>
                  <a:gd name="T91" fmla="*/ 6218 h 6246"/>
                  <a:gd name="T92" fmla="*/ 3620 w 6246"/>
                  <a:gd name="T93" fmla="*/ 5692 h 6246"/>
                  <a:gd name="T94" fmla="*/ 4029 w 6246"/>
                  <a:gd name="T95" fmla="*/ 5577 h 6246"/>
                  <a:gd name="T96" fmla="*/ 4410 w 6246"/>
                  <a:gd name="T97" fmla="*/ 5961 h 6246"/>
                  <a:gd name="T98" fmla="*/ 4710 w 6246"/>
                  <a:gd name="T99" fmla="*/ 5805 h 6246"/>
                  <a:gd name="T100" fmla="*/ 4992 w 6246"/>
                  <a:gd name="T101" fmla="*/ 5617 h 6246"/>
                  <a:gd name="T102" fmla="*/ 4837 w 6246"/>
                  <a:gd name="T103" fmla="*/ 5099 h 6246"/>
                  <a:gd name="T104" fmla="*/ 5135 w 6246"/>
                  <a:gd name="T105" fmla="*/ 4795 h 6246"/>
                  <a:gd name="T106" fmla="*/ 5656 w 6246"/>
                  <a:gd name="T107" fmla="*/ 4938 h 6246"/>
                  <a:gd name="T108" fmla="*/ 5988 w 6246"/>
                  <a:gd name="T109" fmla="*/ 4349 h 6246"/>
                  <a:gd name="T110" fmla="*/ 5595 w 6246"/>
                  <a:gd name="T111" fmla="*/ 3976 h 6246"/>
                  <a:gd name="T112" fmla="*/ 5701 w 6246"/>
                  <a:gd name="T113" fmla="*/ 3566 h 6246"/>
                  <a:gd name="T114" fmla="*/ 6224 w 6246"/>
                  <a:gd name="T115" fmla="*/ 3429 h 6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246" h="6246">
                    <a:moveTo>
                      <a:pt x="3081" y="5136"/>
                    </a:moveTo>
                    <a:cubicBezTo>
                      <a:pt x="1971" y="5113"/>
                      <a:pt x="1087" y="4191"/>
                      <a:pt x="1110" y="3081"/>
                    </a:cubicBezTo>
                    <a:cubicBezTo>
                      <a:pt x="1133" y="1971"/>
                      <a:pt x="2055" y="1087"/>
                      <a:pt x="3165" y="1110"/>
                    </a:cubicBezTo>
                    <a:cubicBezTo>
                      <a:pt x="4275" y="1133"/>
                      <a:pt x="5159" y="2055"/>
                      <a:pt x="5136" y="3165"/>
                    </a:cubicBezTo>
                    <a:cubicBezTo>
                      <a:pt x="5113" y="4275"/>
                      <a:pt x="4191" y="5160"/>
                      <a:pt x="3081" y="5136"/>
                    </a:cubicBezTo>
                    <a:close/>
                    <a:moveTo>
                      <a:pt x="6224" y="3429"/>
                    </a:moveTo>
                    <a:cubicBezTo>
                      <a:pt x="6246" y="3204"/>
                      <a:pt x="6244" y="2978"/>
                      <a:pt x="6217" y="2752"/>
                    </a:cubicBezTo>
                    <a:lnTo>
                      <a:pt x="5692" y="2626"/>
                    </a:lnTo>
                    <a:cubicBezTo>
                      <a:pt x="5665" y="2489"/>
                      <a:pt x="5626" y="2351"/>
                      <a:pt x="5576" y="2217"/>
                    </a:cubicBezTo>
                    <a:lnTo>
                      <a:pt x="5961" y="1837"/>
                    </a:lnTo>
                    <a:cubicBezTo>
                      <a:pt x="5915" y="1735"/>
                      <a:pt x="5863" y="1634"/>
                      <a:pt x="5804" y="1536"/>
                    </a:cubicBezTo>
                    <a:cubicBezTo>
                      <a:pt x="5747" y="1438"/>
                      <a:pt x="5684" y="1344"/>
                      <a:pt x="5616" y="1254"/>
                    </a:cubicBezTo>
                    <a:lnTo>
                      <a:pt x="5098" y="1409"/>
                    </a:lnTo>
                    <a:cubicBezTo>
                      <a:pt x="5004" y="1301"/>
                      <a:pt x="4903" y="1201"/>
                      <a:pt x="4795" y="1111"/>
                    </a:cubicBezTo>
                    <a:lnTo>
                      <a:pt x="4938" y="590"/>
                    </a:lnTo>
                    <a:cubicBezTo>
                      <a:pt x="4753" y="458"/>
                      <a:pt x="4555" y="347"/>
                      <a:pt x="4348" y="258"/>
                    </a:cubicBezTo>
                    <a:lnTo>
                      <a:pt x="3976" y="651"/>
                    </a:lnTo>
                    <a:cubicBezTo>
                      <a:pt x="3842" y="605"/>
                      <a:pt x="3704" y="570"/>
                      <a:pt x="3565" y="545"/>
                    </a:cubicBezTo>
                    <a:lnTo>
                      <a:pt x="3428" y="22"/>
                    </a:lnTo>
                    <a:cubicBezTo>
                      <a:pt x="3204" y="0"/>
                      <a:pt x="2977" y="2"/>
                      <a:pt x="2752" y="30"/>
                    </a:cubicBezTo>
                    <a:lnTo>
                      <a:pt x="2625" y="555"/>
                    </a:lnTo>
                    <a:cubicBezTo>
                      <a:pt x="2487" y="581"/>
                      <a:pt x="2351" y="620"/>
                      <a:pt x="2217" y="670"/>
                    </a:cubicBezTo>
                    <a:lnTo>
                      <a:pt x="1837" y="286"/>
                    </a:lnTo>
                    <a:cubicBezTo>
                      <a:pt x="1735" y="331"/>
                      <a:pt x="1634" y="383"/>
                      <a:pt x="1536" y="442"/>
                    </a:cubicBezTo>
                    <a:cubicBezTo>
                      <a:pt x="1437" y="500"/>
                      <a:pt x="1344" y="563"/>
                      <a:pt x="1254" y="629"/>
                    </a:cubicBezTo>
                    <a:lnTo>
                      <a:pt x="1408" y="1148"/>
                    </a:lnTo>
                    <a:cubicBezTo>
                      <a:pt x="1300" y="1243"/>
                      <a:pt x="1200" y="1344"/>
                      <a:pt x="1110" y="1452"/>
                    </a:cubicBezTo>
                    <a:lnTo>
                      <a:pt x="590" y="1309"/>
                    </a:lnTo>
                    <a:cubicBezTo>
                      <a:pt x="457" y="1494"/>
                      <a:pt x="346" y="1691"/>
                      <a:pt x="257" y="1898"/>
                    </a:cubicBezTo>
                    <a:lnTo>
                      <a:pt x="650" y="2270"/>
                    </a:lnTo>
                    <a:cubicBezTo>
                      <a:pt x="604" y="2404"/>
                      <a:pt x="570" y="2542"/>
                      <a:pt x="545" y="2681"/>
                    </a:cubicBezTo>
                    <a:lnTo>
                      <a:pt x="22" y="2819"/>
                    </a:lnTo>
                    <a:cubicBezTo>
                      <a:pt x="0" y="3043"/>
                      <a:pt x="2" y="3269"/>
                      <a:pt x="29" y="3495"/>
                    </a:cubicBezTo>
                    <a:lnTo>
                      <a:pt x="555" y="3620"/>
                    </a:lnTo>
                    <a:cubicBezTo>
                      <a:pt x="581" y="3759"/>
                      <a:pt x="620" y="3895"/>
                      <a:pt x="669" y="4030"/>
                    </a:cubicBezTo>
                    <a:lnTo>
                      <a:pt x="285" y="4410"/>
                    </a:lnTo>
                    <a:cubicBezTo>
                      <a:pt x="331" y="4512"/>
                      <a:pt x="382" y="4612"/>
                      <a:pt x="441" y="4710"/>
                    </a:cubicBezTo>
                    <a:cubicBezTo>
                      <a:pt x="499" y="4809"/>
                      <a:pt x="562" y="4903"/>
                      <a:pt x="629" y="4992"/>
                    </a:cubicBezTo>
                    <a:lnTo>
                      <a:pt x="1148" y="4838"/>
                    </a:lnTo>
                    <a:cubicBezTo>
                      <a:pt x="1242" y="4946"/>
                      <a:pt x="1344" y="5046"/>
                      <a:pt x="1451" y="5136"/>
                    </a:cubicBezTo>
                    <a:lnTo>
                      <a:pt x="1308" y="5657"/>
                    </a:lnTo>
                    <a:cubicBezTo>
                      <a:pt x="1494" y="5789"/>
                      <a:pt x="1691" y="5900"/>
                      <a:pt x="1897" y="5988"/>
                    </a:cubicBezTo>
                    <a:lnTo>
                      <a:pt x="2270" y="5596"/>
                    </a:lnTo>
                    <a:cubicBezTo>
                      <a:pt x="2404" y="5642"/>
                      <a:pt x="2540" y="5677"/>
                      <a:pt x="2681" y="5701"/>
                    </a:cubicBezTo>
                    <a:lnTo>
                      <a:pt x="2818" y="6225"/>
                    </a:lnTo>
                    <a:cubicBezTo>
                      <a:pt x="3042" y="6246"/>
                      <a:pt x="3269" y="6245"/>
                      <a:pt x="3495" y="6218"/>
                    </a:cubicBezTo>
                    <a:lnTo>
                      <a:pt x="3620" y="5692"/>
                    </a:lnTo>
                    <a:cubicBezTo>
                      <a:pt x="3758" y="5665"/>
                      <a:pt x="3894" y="5627"/>
                      <a:pt x="4029" y="5577"/>
                    </a:cubicBezTo>
                    <a:lnTo>
                      <a:pt x="4410" y="5961"/>
                    </a:lnTo>
                    <a:cubicBezTo>
                      <a:pt x="4511" y="5916"/>
                      <a:pt x="4612" y="5864"/>
                      <a:pt x="4710" y="5805"/>
                    </a:cubicBezTo>
                    <a:cubicBezTo>
                      <a:pt x="4808" y="5747"/>
                      <a:pt x="4902" y="5684"/>
                      <a:pt x="4992" y="5617"/>
                    </a:cubicBezTo>
                    <a:lnTo>
                      <a:pt x="4837" y="5099"/>
                    </a:lnTo>
                    <a:cubicBezTo>
                      <a:pt x="4946" y="5005"/>
                      <a:pt x="5045" y="4903"/>
                      <a:pt x="5135" y="4795"/>
                    </a:cubicBezTo>
                    <a:lnTo>
                      <a:pt x="5656" y="4938"/>
                    </a:lnTo>
                    <a:cubicBezTo>
                      <a:pt x="5789" y="4753"/>
                      <a:pt x="5900" y="4555"/>
                      <a:pt x="5988" y="4349"/>
                    </a:cubicBezTo>
                    <a:lnTo>
                      <a:pt x="5595" y="3976"/>
                    </a:lnTo>
                    <a:cubicBezTo>
                      <a:pt x="5641" y="3843"/>
                      <a:pt x="5677" y="3706"/>
                      <a:pt x="5701" y="3566"/>
                    </a:cubicBezTo>
                    <a:lnTo>
                      <a:pt x="6224" y="3429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xmlns="" id="{FD069542-FF0B-7F4A-A6FE-6804FF60225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526361" y="4071020"/>
              <a:ext cx="1800000" cy="1800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B861FA07-81DC-C942-B497-FD3678E93C85}"/>
              </a:ext>
            </a:extLst>
          </p:cNvPr>
          <p:cNvCxnSpPr>
            <a:cxnSpLocks/>
          </p:cNvCxnSpPr>
          <p:nvPr/>
        </p:nvCxnSpPr>
        <p:spPr>
          <a:xfrm flipH="1">
            <a:off x="2430786" y="2754258"/>
            <a:ext cx="2" cy="2126618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xmlns="" id="{237B35EE-841D-0043-A5DC-EFA82CE2B92E}"/>
              </a:ext>
            </a:extLst>
          </p:cNvPr>
          <p:cNvCxnSpPr>
            <a:cxnSpLocks/>
          </p:cNvCxnSpPr>
          <p:nvPr/>
        </p:nvCxnSpPr>
        <p:spPr>
          <a:xfrm>
            <a:off x="1118701" y="2754258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E69EAA63-8A99-DD4A-8DBA-A3AFA4D1CC36}"/>
              </a:ext>
            </a:extLst>
          </p:cNvPr>
          <p:cNvCxnSpPr>
            <a:cxnSpLocks/>
          </p:cNvCxnSpPr>
          <p:nvPr/>
        </p:nvCxnSpPr>
        <p:spPr>
          <a:xfrm>
            <a:off x="1112339" y="3773612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xmlns="" id="{38511085-94B4-E84E-802A-04A09D0C01D2}"/>
              </a:ext>
            </a:extLst>
          </p:cNvPr>
          <p:cNvCxnSpPr>
            <a:cxnSpLocks/>
          </p:cNvCxnSpPr>
          <p:nvPr/>
        </p:nvCxnSpPr>
        <p:spPr>
          <a:xfrm>
            <a:off x="2430571" y="3347707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4B823DD1-1DF5-0243-889A-4D1145F4CADB}"/>
              </a:ext>
            </a:extLst>
          </p:cNvPr>
          <p:cNvSpPr txBox="1"/>
          <p:nvPr/>
        </p:nvSpPr>
        <p:spPr>
          <a:xfrm>
            <a:off x="2774665" y="5025923"/>
            <a:ext cx="915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Helvetica Neue Medium"/>
                <a:cs typeface="Helvetica Neue Medium"/>
              </a:rPr>
              <a:t>Simple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Helvetica Neue Medium"/>
                <a:cs typeface="Helvetica Neue Medium"/>
              </a:rPr>
              <a:t>Read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69528FA6-A0D1-D14F-B4F8-CBC66EE5E2D6}"/>
              </a:ext>
            </a:extLst>
          </p:cNvPr>
          <p:cNvSpPr txBox="1"/>
          <p:nvPr/>
        </p:nvSpPr>
        <p:spPr>
          <a:xfrm>
            <a:off x="4770500" y="2301361"/>
            <a:ext cx="356540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Performance-optimal</a:t>
            </a:r>
          </a:p>
          <a:p>
            <a:pPr algn="ctr"/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Read-only </a:t>
            </a:r>
          </a:p>
          <a:p>
            <a:pPr algn="ctr"/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Transactions</a:t>
            </a:r>
          </a:p>
          <a:p>
            <a:pPr algn="ctr"/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</a:t>
            </a:r>
            <a:r>
              <a:rPr lang="en-US" sz="2800" dirty="0">
                <a:solidFill>
                  <a:srgbClr val="9910D9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N,O,C</a:t>
            </a: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xmlns="" id="{951369C2-8D11-C642-8C1C-6006D881D984}"/>
              </a:ext>
            </a:extLst>
          </p:cNvPr>
          <p:cNvSpPr/>
          <p:nvPr/>
        </p:nvSpPr>
        <p:spPr>
          <a:xfrm>
            <a:off x="676814" y="1825097"/>
            <a:ext cx="3455668" cy="2337525"/>
          </a:xfrm>
          <a:prstGeom prst="roundRect">
            <a:avLst/>
          </a:prstGeom>
          <a:noFill/>
          <a:ln w="28575">
            <a:solidFill>
              <a:srgbClr val="9910D9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44200BDE-4F8D-1447-8C41-41EA76703FFF}"/>
              </a:ext>
            </a:extLst>
          </p:cNvPr>
          <p:cNvGrpSpPr/>
          <p:nvPr/>
        </p:nvGrpSpPr>
        <p:grpSpPr>
          <a:xfrm>
            <a:off x="3699803" y="2672453"/>
            <a:ext cx="855756" cy="680332"/>
            <a:chOff x="5039488" y="3560918"/>
            <a:chExt cx="855756" cy="68033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EAA92292-3958-9A4F-A3E0-34603C8A2B47}"/>
                </a:ext>
              </a:extLst>
            </p:cNvPr>
            <p:cNvSpPr/>
            <p:nvPr/>
          </p:nvSpPr>
          <p:spPr>
            <a:xfrm>
              <a:off x="5039488" y="3560918"/>
              <a:ext cx="855756" cy="680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A519CBA0-D4F1-C240-8814-4F92AF8FB8C6}"/>
                </a:ext>
              </a:extLst>
            </p:cNvPr>
            <p:cNvGrpSpPr/>
            <p:nvPr/>
          </p:nvGrpSpPr>
          <p:grpSpPr>
            <a:xfrm>
              <a:off x="5169383" y="3675187"/>
              <a:ext cx="611732" cy="423613"/>
              <a:chOff x="5467198" y="3949624"/>
              <a:chExt cx="733622" cy="423613"/>
            </a:xfrm>
            <a:solidFill>
              <a:schemeClr val="tx1"/>
            </a:solidFill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2C0C3912-ABD4-694D-BEF5-7B47C65E2A72}"/>
                  </a:ext>
                </a:extLst>
              </p:cNvPr>
              <p:cNvSpPr/>
              <p:nvPr/>
            </p:nvSpPr>
            <p:spPr>
              <a:xfrm rot="5400000">
                <a:off x="5768014" y="3648808"/>
                <a:ext cx="131989" cy="733622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="" id="{7C8AFFD8-5F15-7E4D-8E94-B59B7018325B}"/>
                  </a:ext>
                </a:extLst>
              </p:cNvPr>
              <p:cNvSpPr/>
              <p:nvPr/>
            </p:nvSpPr>
            <p:spPr>
              <a:xfrm rot="5400000">
                <a:off x="5768014" y="3940432"/>
                <a:ext cx="131989" cy="733622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/>
              </a:p>
            </p:txBody>
          </p:sp>
        </p:grp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38C09708-CB53-7940-9BBD-CA034A1B73EC}"/>
              </a:ext>
            </a:extLst>
          </p:cNvPr>
          <p:cNvSpPr txBox="1"/>
          <p:nvPr/>
        </p:nvSpPr>
        <p:spPr>
          <a:xfrm>
            <a:off x="1103102" y="2348426"/>
            <a:ext cx="132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Blocking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B84E486D-C109-7B42-AC5D-AF336D6788AA}"/>
              </a:ext>
            </a:extLst>
          </p:cNvPr>
          <p:cNvSpPr txBox="1"/>
          <p:nvPr/>
        </p:nvSpPr>
        <p:spPr>
          <a:xfrm>
            <a:off x="1106172" y="3380272"/>
            <a:ext cx="132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Metadata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88D26440-1E23-F441-BC2A-B668BCF3B5EA}"/>
              </a:ext>
            </a:extLst>
          </p:cNvPr>
          <p:cNvSpPr txBox="1"/>
          <p:nvPr/>
        </p:nvSpPr>
        <p:spPr>
          <a:xfrm>
            <a:off x="1584997" y="2709608"/>
            <a:ext cx="366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9910D9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A819C340-3D8E-7F49-B67F-EDBD727EB8FE}"/>
              </a:ext>
            </a:extLst>
          </p:cNvPr>
          <p:cNvSpPr txBox="1"/>
          <p:nvPr/>
        </p:nvSpPr>
        <p:spPr>
          <a:xfrm>
            <a:off x="2898133" y="3305875"/>
            <a:ext cx="366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9910D9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18DAD7E9-49A8-9849-9D7A-D4763A080092}"/>
              </a:ext>
            </a:extLst>
          </p:cNvPr>
          <p:cNvSpPr txBox="1"/>
          <p:nvPr/>
        </p:nvSpPr>
        <p:spPr>
          <a:xfrm>
            <a:off x="1582106" y="3735972"/>
            <a:ext cx="366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9910D9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03CB10C5-854B-294A-89D1-228687E26226}"/>
              </a:ext>
            </a:extLst>
          </p:cNvPr>
          <p:cNvSpPr txBox="1"/>
          <p:nvPr/>
        </p:nvSpPr>
        <p:spPr>
          <a:xfrm>
            <a:off x="2430571" y="2945222"/>
            <a:ext cx="132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Messages</a:t>
            </a: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xmlns="" id="{7F5FEC94-21E7-684D-9132-D5E630CAB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Helvetica Neue Medium"/>
              </a:rPr>
              <a:t>Read-Only Transactions</a:t>
            </a:r>
            <a:br>
              <a:rPr lang="en-US" dirty="0">
                <a:cs typeface="Helvetica Neue Medium"/>
              </a:rPr>
            </a:br>
            <a:r>
              <a:rPr lang="en-US" sz="3600" dirty="0">
                <a:cs typeface="Helvetica Neue Medium"/>
              </a:rPr>
              <a:t>Optimal Performance</a:t>
            </a:r>
            <a:endParaRPr lang="x-none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C39D62A-1118-CC4C-800D-C2A1FDAF9CDF}"/>
              </a:ext>
            </a:extLst>
          </p:cNvPr>
          <p:cNvSpPr txBox="1"/>
          <p:nvPr/>
        </p:nvSpPr>
        <p:spPr>
          <a:xfrm>
            <a:off x="1522361" y="1471152"/>
            <a:ext cx="1803699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9910D9"/>
                </a:solidFill>
                <a:latin typeface="Helvetica Neue Medium"/>
                <a:cs typeface="Helvetica Neue Medium"/>
              </a:rPr>
              <a:t>Algorithmic</a:t>
            </a:r>
          </a:p>
          <a:p>
            <a:pPr algn="ctr"/>
            <a:r>
              <a:rPr lang="en-US" sz="2400" dirty="0">
                <a:solidFill>
                  <a:srgbClr val="9910D9"/>
                </a:solidFill>
                <a:latin typeface="Helvetica Neue Medium"/>
                <a:cs typeface="Helvetica Neue Medium"/>
              </a:rPr>
              <a:t>Properties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866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77500"/>
                </a:solidFill>
              </a:rPr>
              <a:t>N</a:t>
            </a:r>
            <a:r>
              <a:rPr lang="en-US" dirty="0"/>
              <a:t>on-Blocking 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not wait on external events</a:t>
            </a:r>
          </a:p>
          <a:p>
            <a:pPr lvl="1"/>
            <a:r>
              <a:rPr lang="en-US" dirty="0"/>
              <a:t>Distributed locks, timeouts, messages, etc.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Lower latency</a:t>
            </a:r>
          </a:p>
          <a:p>
            <a:pPr lvl="1"/>
            <a:r>
              <a:rPr lang="en-US" dirty="0"/>
              <a:t>Avoid any time spent blocking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Higher throughput</a:t>
            </a:r>
          </a:p>
          <a:p>
            <a:pPr lvl="1"/>
            <a:r>
              <a:rPr lang="en-US" dirty="0">
                <a:sym typeface="Wingdings" pitchFamily="2" charset="2"/>
              </a:rPr>
              <a:t>Avoid CPU cost of context switches</a:t>
            </a:r>
          </a:p>
          <a:p>
            <a:endParaRPr lang="en-US" dirty="0">
              <a:sym typeface="Wingdings" pitchFamily="2" charset="2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30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77500"/>
                </a:solidFill>
              </a:rPr>
              <a:t>O</a:t>
            </a:r>
            <a:r>
              <a:rPr lang="en-US" dirty="0"/>
              <a:t>ne-Round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</a:t>
            </a:r>
            <a:r>
              <a:rPr lang="x-none" dirty="0"/>
              <a:t>ne-round on-path </a:t>
            </a:r>
            <a:r>
              <a:rPr lang="en-US" dirty="0"/>
              <a:t>reads</a:t>
            </a:r>
            <a:endParaRPr lang="x-none" dirty="0"/>
          </a:p>
          <a:p>
            <a:pPr lvl="1"/>
            <a:r>
              <a:rPr lang="en-US" dirty="0"/>
              <a:t>Succeed in one round, i.e., no retries</a:t>
            </a:r>
            <a:endParaRPr lang="x-none" dirty="0"/>
          </a:p>
          <a:p>
            <a:pPr marL="457200" lvl="1" indent="0">
              <a:buNone/>
            </a:pPr>
            <a:endParaRPr lang="x-none" dirty="0"/>
          </a:p>
          <a:p>
            <a:r>
              <a:rPr lang="x-none" dirty="0"/>
              <a:t>No off-path messages</a:t>
            </a:r>
            <a:endParaRPr lang="en-US" dirty="0"/>
          </a:p>
          <a:p>
            <a:pPr lvl="1"/>
            <a:r>
              <a:rPr lang="x-none" dirty="0"/>
              <a:t>Required by reads but off </a:t>
            </a:r>
            <a:r>
              <a:rPr lang="x-none"/>
              <a:t>the </a:t>
            </a:r>
            <a:r>
              <a:rPr lang="en-US" dirty="0"/>
              <a:t>critical</a:t>
            </a:r>
            <a:r>
              <a:rPr lang="x-none"/>
              <a:t> </a:t>
            </a:r>
            <a:r>
              <a:rPr lang="x-none" dirty="0"/>
              <a:t>path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x-none" dirty="0"/>
              <a:t>Lower latency</a:t>
            </a:r>
          </a:p>
          <a:p>
            <a:pPr lvl="1"/>
            <a:r>
              <a:rPr lang="en-US" dirty="0"/>
              <a:t>Avoids </a:t>
            </a:r>
            <a:r>
              <a:rPr lang="x-none" dirty="0"/>
              <a:t>time for extra on-path messages</a:t>
            </a:r>
          </a:p>
          <a:p>
            <a:pPr marL="457200" lvl="1" indent="0">
              <a:buNone/>
            </a:pPr>
            <a:endParaRPr lang="x-none" dirty="0"/>
          </a:p>
          <a:p>
            <a:r>
              <a:rPr lang="x-none" dirty="0"/>
              <a:t>Higher throughput</a:t>
            </a:r>
          </a:p>
          <a:p>
            <a:pPr lvl="1"/>
            <a:r>
              <a:rPr lang="en-US" dirty="0"/>
              <a:t>Avoids </a:t>
            </a:r>
            <a:r>
              <a:rPr lang="x-none" dirty="0"/>
              <a:t>CPU cost of processing extra messages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74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77500"/>
                </a:solidFill>
              </a:rPr>
              <a:t>C</a:t>
            </a:r>
            <a:r>
              <a:rPr lang="en-US" dirty="0"/>
              <a:t>onstant Metadata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Metadata</a:t>
            </a:r>
          </a:p>
          <a:p>
            <a:pPr lvl="1"/>
            <a:r>
              <a:rPr lang="en-US" dirty="0"/>
              <a:t>Information used to find a consistent view</a:t>
            </a:r>
          </a:p>
          <a:p>
            <a:pPr lvl="1"/>
            <a:r>
              <a:rPr lang="en-US" dirty="0"/>
              <a:t>Timestamps, transaction IDs, etc.</a:t>
            </a:r>
          </a:p>
          <a:p>
            <a:pPr marL="457200" lvl="1" indent="0">
              <a:buNone/>
            </a:pPr>
            <a:endParaRPr lang="en-US" baseline="40000" dirty="0"/>
          </a:p>
          <a:p>
            <a:r>
              <a:rPr lang="en-US" dirty="0"/>
              <a:t>Size of metadata remains constant regardless of contention</a:t>
            </a:r>
          </a:p>
          <a:p>
            <a:endParaRPr lang="en-US" dirty="0"/>
          </a:p>
          <a:p>
            <a:r>
              <a:rPr lang="en-US" dirty="0"/>
              <a:t>Higher throughput</a:t>
            </a:r>
          </a:p>
          <a:p>
            <a:pPr lvl="1"/>
            <a:r>
              <a:rPr lang="en-US" dirty="0"/>
              <a:t>Avoids CPU cost of processing extra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97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27B66A5-3225-3140-9ADA-5F209F165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FEA6718-2A00-2540-A4CB-2B77363C8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4833"/>
            <a:ext cx="8229600" cy="27499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/>
              <a:t>Performance-optimal read-only transactions are </a:t>
            </a:r>
            <a:r>
              <a:rPr lang="en-US" sz="3600" dirty="0">
                <a:solidFill>
                  <a:srgbClr val="E77500"/>
                </a:solidFill>
              </a:rPr>
              <a:t>NOC</a:t>
            </a:r>
            <a:r>
              <a:rPr lang="en-US" sz="3600" dirty="0"/>
              <a:t>:</a:t>
            </a:r>
            <a:br>
              <a:rPr lang="en-US" sz="3600" dirty="0"/>
            </a:br>
            <a:endParaRPr lang="en-US" sz="3600" dirty="0"/>
          </a:p>
          <a:p>
            <a:pPr marL="0" indent="0">
              <a:buNone/>
            </a:pPr>
            <a:r>
              <a:rPr lang="en-US" sz="3600" dirty="0"/>
              <a:t>			</a:t>
            </a:r>
            <a:r>
              <a:rPr lang="en-US" sz="3600" dirty="0">
                <a:solidFill>
                  <a:srgbClr val="E77500"/>
                </a:solidFill>
              </a:rPr>
              <a:t>N</a:t>
            </a:r>
            <a:r>
              <a:rPr lang="en-US" sz="3600" dirty="0"/>
              <a:t>on-blocking messages</a:t>
            </a:r>
          </a:p>
          <a:p>
            <a:pPr marL="0" indent="0">
              <a:buNone/>
            </a:pPr>
            <a:r>
              <a:rPr lang="en-US" sz="3600" dirty="0"/>
              <a:t>			that complete in </a:t>
            </a:r>
            <a:br>
              <a:rPr lang="en-US" sz="3600" dirty="0"/>
            </a:br>
            <a:r>
              <a:rPr lang="en-US" sz="3600" dirty="0"/>
              <a:t>			</a:t>
            </a:r>
            <a:r>
              <a:rPr lang="en-US" sz="3600" dirty="0">
                <a:solidFill>
                  <a:srgbClr val="E77500"/>
                </a:solidFill>
              </a:rPr>
              <a:t>O</a:t>
            </a:r>
            <a:r>
              <a:rPr lang="en-US" sz="3600" dirty="0"/>
              <a:t>ne-round with </a:t>
            </a:r>
            <a:br>
              <a:rPr lang="en-US" sz="3600" dirty="0"/>
            </a:br>
            <a:r>
              <a:rPr lang="en-US" sz="3600" dirty="0"/>
              <a:t>			</a:t>
            </a:r>
            <a:r>
              <a:rPr lang="en-US" sz="3600" dirty="0">
                <a:solidFill>
                  <a:srgbClr val="E77500"/>
                </a:solidFill>
              </a:rPr>
              <a:t>C</a:t>
            </a:r>
            <a:r>
              <a:rPr lang="en-US" sz="3600" dirty="0"/>
              <a:t>onstant metadata</a:t>
            </a:r>
            <a:br>
              <a:rPr lang="en-US" sz="3600" dirty="0"/>
            </a:br>
            <a:endParaRPr lang="x-none" sz="4000" dirty="0"/>
          </a:p>
        </p:txBody>
      </p:sp>
    </p:spTree>
    <p:extLst>
      <p:ext uri="{BB962C8B-B14F-4D97-AF65-F5344CB8AC3E}">
        <p14:creationId xmlns:p14="http://schemas.microsoft.com/office/powerpoint/2010/main" val="756861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77500"/>
                </a:solidFill>
              </a:rPr>
              <a:t>S</a:t>
            </a:r>
            <a:r>
              <a:rPr lang="en-US" dirty="0"/>
              <a:t>trict Serializability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0500"/>
            <a:ext cx="8229600" cy="4525963"/>
          </a:xfrm>
        </p:spPr>
        <p:txBody>
          <a:bodyPr/>
          <a:lstStyle/>
          <a:p>
            <a:r>
              <a:rPr lang="en-US" dirty="0"/>
              <a:t>The strongest consistency model</a:t>
            </a:r>
          </a:p>
          <a:p>
            <a:pPr lvl="1"/>
            <a:r>
              <a:rPr lang="en-US" dirty="0"/>
              <a:t>Writing applications made easy</a:t>
            </a:r>
          </a:p>
          <a:p>
            <a:r>
              <a:rPr lang="en-US" dirty="0"/>
              <a:t>Requires a total order + real-time order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18</a:t>
            </a:fld>
            <a:endParaRPr lang="en-US"/>
          </a:p>
        </p:txBody>
      </p:sp>
      <p:pic>
        <p:nvPicPr>
          <p:cNvPr id="10" name="Picture 9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BD077422-45A9-8A49-A8CB-8CD50428AA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1827" y="3615255"/>
            <a:ext cx="900000" cy="900000"/>
          </a:xfrm>
          <a:prstGeom prst="rect">
            <a:avLst/>
          </a:prstGeom>
        </p:spPr>
      </p:pic>
      <p:pic>
        <p:nvPicPr>
          <p:cNvPr id="11" name="Picture 10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D38D41E9-56BB-C444-9B08-A43910970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1827" y="5113857"/>
            <a:ext cx="900000" cy="90000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6DE49262-1BFB-2540-9239-A0DA30F9AE7A}"/>
              </a:ext>
            </a:extLst>
          </p:cNvPr>
          <p:cNvCxnSpPr>
            <a:cxnSpLocks/>
            <a:stCxn id="14" idx="2"/>
            <a:endCxn id="11" idx="0"/>
          </p:cNvCxnSpPr>
          <p:nvPr/>
        </p:nvCxnSpPr>
        <p:spPr>
          <a:xfrm>
            <a:off x="6210280" y="4765442"/>
            <a:ext cx="1547" cy="348415"/>
          </a:xfrm>
          <a:prstGeom prst="line">
            <a:avLst/>
          </a:prstGeom>
          <a:ln w="1905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404EDE15-78C3-A14D-B721-32B95E0363D4}"/>
              </a:ext>
            </a:extLst>
          </p:cNvPr>
          <p:cNvSpPr/>
          <p:nvPr/>
        </p:nvSpPr>
        <p:spPr>
          <a:xfrm>
            <a:off x="5677180" y="3538813"/>
            <a:ext cx="1023778" cy="2804893"/>
          </a:xfrm>
          <a:prstGeom prst="roundRect">
            <a:avLst/>
          </a:prstGeom>
          <a:noFill/>
          <a:ln w="28575">
            <a:solidFill>
              <a:srgbClr val="0070C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F0D2D67-AF26-2048-A01D-61496BBCEE7E}"/>
              </a:ext>
            </a:extLst>
          </p:cNvPr>
          <p:cNvSpPr txBox="1"/>
          <p:nvPr/>
        </p:nvSpPr>
        <p:spPr>
          <a:xfrm>
            <a:off x="5844635" y="4396110"/>
            <a:ext cx="731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Helvetica Neue Medium"/>
                <a:cs typeface="Helvetica Neue Medium"/>
              </a:rPr>
              <a:t>Page</a:t>
            </a:r>
            <a:endParaRPr lang="en-US" baseline="40000" dirty="0">
              <a:latin typeface="Helvetica Neue Medium"/>
              <a:cs typeface="Helvetica Neue Medium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41211EE-F041-8643-8D92-F554F5255DD5}"/>
              </a:ext>
            </a:extLst>
          </p:cNvPr>
          <p:cNvSpPr txBox="1"/>
          <p:nvPr/>
        </p:nvSpPr>
        <p:spPr>
          <a:xfrm>
            <a:off x="5719599" y="5913274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Helvetica Neue Medium"/>
                <a:cs typeface="Helvetica Neue Medium"/>
              </a:rPr>
              <a:t>Friends</a:t>
            </a:r>
          </a:p>
        </p:txBody>
      </p:sp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7638E0C4-93ED-F445-AB20-9D6871BAFB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2073" y="3647640"/>
            <a:ext cx="828000" cy="828000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31698593-EDE6-1247-8AF5-0EA07F9D4FE0}"/>
              </a:ext>
            </a:extLst>
          </p:cNvPr>
          <p:cNvSpPr/>
          <p:nvPr/>
        </p:nvSpPr>
        <p:spPr>
          <a:xfrm>
            <a:off x="2443043" y="3538815"/>
            <a:ext cx="900000" cy="2804892"/>
          </a:xfrm>
          <a:prstGeom prst="roundRect">
            <a:avLst/>
          </a:prstGeom>
          <a:noFill/>
          <a:ln w="28575">
            <a:solidFill>
              <a:srgbClr val="107B05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>
              <a:solidFill>
                <a:srgbClr val="0F770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1BFBF81F-5E5F-0644-8F78-73F13499DBE2}"/>
              </a:ext>
            </a:extLst>
          </p:cNvPr>
          <p:cNvSpPr txBox="1"/>
          <p:nvPr/>
        </p:nvSpPr>
        <p:spPr>
          <a:xfrm>
            <a:off x="2543114" y="4451463"/>
            <a:ext cx="688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Helvetica Neue Medium"/>
                <a:cs typeface="Helvetica Neue Medium"/>
              </a:rPr>
              <a:t>Jack</a:t>
            </a:r>
            <a:endParaRPr lang="en-US" baseline="40000" dirty="0">
              <a:latin typeface="Helvetica Neue Medium"/>
              <a:cs typeface="Helvetica Neue Medium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71802037-2673-514D-AED6-EC819AC182E0}"/>
              </a:ext>
            </a:extLst>
          </p:cNvPr>
          <p:cNvGrpSpPr/>
          <p:nvPr/>
        </p:nvGrpSpPr>
        <p:grpSpPr>
          <a:xfrm>
            <a:off x="3310073" y="4061640"/>
            <a:ext cx="2451754" cy="1502217"/>
            <a:chOff x="3310073" y="4061640"/>
            <a:chExt cx="2451754" cy="1502217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618954B4-D1DA-0F40-BEB3-A958610F949C}"/>
                </a:ext>
              </a:extLst>
            </p:cNvPr>
            <p:cNvCxnSpPr>
              <a:cxnSpLocks/>
              <a:stCxn id="7" idx="3"/>
              <a:endCxn id="11" idx="1"/>
            </p:cNvCxnSpPr>
            <p:nvPr/>
          </p:nvCxnSpPr>
          <p:spPr>
            <a:xfrm>
              <a:off x="3310073" y="4061640"/>
              <a:ext cx="2451754" cy="1502217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70CCD4FA-B939-F84A-888A-376E61BA124B}"/>
                </a:ext>
              </a:extLst>
            </p:cNvPr>
            <p:cNvSpPr txBox="1"/>
            <p:nvPr/>
          </p:nvSpPr>
          <p:spPr>
            <a:xfrm>
              <a:off x="4138073" y="4152474"/>
              <a:ext cx="7841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Add Mia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2A86A54C-90D5-3F48-B944-49D7C10BACE6}"/>
              </a:ext>
            </a:extLst>
          </p:cNvPr>
          <p:cNvGrpSpPr/>
          <p:nvPr/>
        </p:nvGrpSpPr>
        <p:grpSpPr>
          <a:xfrm>
            <a:off x="3310073" y="3655726"/>
            <a:ext cx="2451754" cy="409529"/>
            <a:chOff x="3310073" y="3655726"/>
            <a:chExt cx="2451754" cy="409529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F3E71B32-304F-9D4B-BEB0-3C852D2DB46B}"/>
                </a:ext>
              </a:extLst>
            </p:cNvPr>
            <p:cNvCxnSpPr>
              <a:cxnSpLocks/>
              <a:stCxn id="7" idx="3"/>
              <a:endCxn id="10" idx="1"/>
            </p:cNvCxnSpPr>
            <p:nvPr/>
          </p:nvCxnSpPr>
          <p:spPr>
            <a:xfrm>
              <a:off x="3310073" y="4061640"/>
              <a:ext cx="2451754" cy="361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36D002DC-5B21-1441-A5DB-58892806E29F}"/>
                </a:ext>
              </a:extLst>
            </p:cNvPr>
            <p:cNvSpPr txBox="1"/>
            <p:nvPr/>
          </p:nvSpPr>
          <p:spPr>
            <a:xfrm>
              <a:off x="3878840" y="3655726"/>
              <a:ext cx="1293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New Page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1F4E2625-9653-7645-8C87-5F5EAC3A1A60}"/>
              </a:ext>
            </a:extLst>
          </p:cNvPr>
          <p:cNvSpPr txBox="1"/>
          <p:nvPr/>
        </p:nvSpPr>
        <p:spPr>
          <a:xfrm>
            <a:off x="5876209" y="4395555"/>
            <a:ext cx="659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E77500"/>
                </a:solidFill>
                <a:latin typeface="Helvetica Neue Medium"/>
                <a:cs typeface="Helvetica Neue Medium"/>
              </a:rPr>
              <a:t>New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D4DCF8F5-B2DC-8C43-9E78-DB1F8BF2EB9C}"/>
              </a:ext>
            </a:extLst>
          </p:cNvPr>
          <p:cNvGrpSpPr/>
          <p:nvPr/>
        </p:nvGrpSpPr>
        <p:grpSpPr>
          <a:xfrm>
            <a:off x="5782260" y="5919833"/>
            <a:ext cx="813618" cy="397557"/>
            <a:chOff x="5872365" y="5909851"/>
            <a:chExt cx="813618" cy="397557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BB8E7129-DC9C-5942-9D03-7EA79E538BDD}"/>
                </a:ext>
              </a:extLst>
            </p:cNvPr>
            <p:cNvSpPr txBox="1"/>
            <p:nvPr/>
          </p:nvSpPr>
          <p:spPr>
            <a:xfrm>
              <a:off x="5872365" y="5909851"/>
              <a:ext cx="5741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E77500"/>
                  </a:solidFill>
                  <a:latin typeface="Helvetica Neue Medium"/>
                  <a:cs typeface="Helvetica Neue Medium"/>
                </a:rPr>
                <a:t>Mia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8D001552-22FE-094A-8232-F0AF643A4E77}"/>
                </a:ext>
              </a:extLst>
            </p:cNvPr>
            <p:cNvSpPr/>
            <p:nvPr/>
          </p:nvSpPr>
          <p:spPr>
            <a:xfrm>
              <a:off x="6369249" y="5932600"/>
              <a:ext cx="316734" cy="37480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dirty="0">
                  <a:solidFill>
                    <a:srgbClr val="FF0000"/>
                  </a:solidFill>
                  <a:latin typeface="Helvetica Neue Medium"/>
                  <a:cs typeface="Helvetica Neue Medium"/>
                  <a:sym typeface="Zapf Dingbats"/>
                </a:rPr>
                <a:t>✔</a:t>
              </a:r>
              <a:endParaRPr lang="en-US" dirty="0">
                <a:solidFill>
                  <a:srgbClr val="FF0000"/>
                </a:solidFill>
                <a:latin typeface="Helvetica Neue Medium"/>
                <a:cs typeface="Helvetica Neue Medium"/>
              </a:endParaRPr>
            </a:p>
          </p:txBody>
        </p:sp>
      </p:grpSp>
      <p:pic>
        <p:nvPicPr>
          <p:cNvPr id="54" name="Picture 53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88C27427-D1ED-C845-A0D9-FBF08D7D14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2073" y="5146630"/>
            <a:ext cx="828000" cy="828000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41E73B88-4973-C44E-B856-59055625A28C}"/>
              </a:ext>
            </a:extLst>
          </p:cNvPr>
          <p:cNvSpPr txBox="1"/>
          <p:nvPr/>
        </p:nvSpPr>
        <p:spPr>
          <a:xfrm>
            <a:off x="2608975" y="5948058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Helvetica Neue Medium"/>
                <a:cs typeface="Helvetica Neue Medium"/>
              </a:rPr>
              <a:t>Mia</a:t>
            </a:r>
            <a:endParaRPr lang="en-US" baseline="40000" dirty="0">
              <a:latin typeface="Helvetica Neue Medium"/>
              <a:cs typeface="Helvetica Neue Medium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0F02C47C-8388-264A-9E8F-24F89271924F}"/>
              </a:ext>
            </a:extLst>
          </p:cNvPr>
          <p:cNvGrpSpPr/>
          <p:nvPr/>
        </p:nvGrpSpPr>
        <p:grpSpPr>
          <a:xfrm>
            <a:off x="3296821" y="3664173"/>
            <a:ext cx="2465006" cy="1912937"/>
            <a:chOff x="3296821" y="3650921"/>
            <a:chExt cx="2465006" cy="1912937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0C2F7DBB-B80A-6449-9C79-0949084D8382}"/>
                </a:ext>
              </a:extLst>
            </p:cNvPr>
            <p:cNvSpPr txBox="1"/>
            <p:nvPr/>
          </p:nvSpPr>
          <p:spPr>
            <a:xfrm>
              <a:off x="3912053" y="3650921"/>
              <a:ext cx="1293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Done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xmlns="" id="{A85F501F-3E17-C542-84B8-914B403C2F8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296821" y="4049028"/>
              <a:ext cx="2451754" cy="3615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48C0DDFA-8C90-E744-903A-BD457E189E2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10073" y="4061640"/>
              <a:ext cx="2451754" cy="150221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2A7D1B22-1DA9-C744-A186-8F66FF214533}"/>
                </a:ext>
              </a:extLst>
            </p:cNvPr>
            <p:cNvSpPr txBox="1"/>
            <p:nvPr/>
          </p:nvSpPr>
          <p:spPr>
            <a:xfrm>
              <a:off x="3892557" y="4281946"/>
              <a:ext cx="1293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Done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E714C141-835E-3240-9E0C-E8BF82AF1A01}"/>
              </a:ext>
            </a:extLst>
          </p:cNvPr>
          <p:cNvGrpSpPr/>
          <p:nvPr/>
        </p:nvGrpSpPr>
        <p:grpSpPr>
          <a:xfrm>
            <a:off x="3310073" y="4065255"/>
            <a:ext cx="2451754" cy="1503659"/>
            <a:chOff x="3310073" y="4065255"/>
            <a:chExt cx="2451754" cy="1503659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xmlns="" id="{EB2EB1E0-4B9B-D541-B860-FA773AA4339C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 flipV="1">
              <a:off x="3310073" y="4065255"/>
              <a:ext cx="2451754" cy="1495376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xmlns="" id="{E05BCB32-132C-F446-ADE2-8EDBBB920E0D}"/>
                </a:ext>
              </a:extLst>
            </p:cNvPr>
            <p:cNvCxnSpPr>
              <a:cxnSpLocks/>
            </p:cNvCxnSpPr>
            <p:nvPr/>
          </p:nvCxnSpPr>
          <p:spPr>
            <a:xfrm>
              <a:off x="3310073" y="5560630"/>
              <a:ext cx="2451754" cy="3227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BB4AF5FF-14D3-E049-90F0-24C238D00C14}"/>
                </a:ext>
              </a:extLst>
            </p:cNvPr>
            <p:cNvSpPr txBox="1"/>
            <p:nvPr/>
          </p:nvSpPr>
          <p:spPr>
            <a:xfrm>
              <a:off x="3776307" y="4319583"/>
              <a:ext cx="1293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Read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5B2DAB66-3025-1745-A012-3B7FAB165055}"/>
                </a:ext>
              </a:extLst>
            </p:cNvPr>
            <p:cNvSpPr txBox="1"/>
            <p:nvPr/>
          </p:nvSpPr>
          <p:spPr>
            <a:xfrm>
              <a:off x="3776307" y="5199582"/>
              <a:ext cx="1293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Read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33AFC886-CB2E-1E40-949E-B587823ACC42}"/>
              </a:ext>
            </a:extLst>
          </p:cNvPr>
          <p:cNvGrpSpPr/>
          <p:nvPr/>
        </p:nvGrpSpPr>
        <p:grpSpPr>
          <a:xfrm>
            <a:off x="3310073" y="3979117"/>
            <a:ext cx="2451754" cy="1610052"/>
            <a:chOff x="3310073" y="3979117"/>
            <a:chExt cx="2451754" cy="1610052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xmlns="" id="{D00BE0CB-E71B-AE45-A9D8-927B6DCA25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10073" y="4074892"/>
              <a:ext cx="2438502" cy="148573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xmlns="" id="{BD7FD01F-1625-7E4C-96D9-165A6E3CDC8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310073" y="5560630"/>
              <a:ext cx="2451754" cy="3227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xmlns="" id="{A1377DA7-0DA3-444A-9102-CC3E308A54F9}"/>
                </a:ext>
              </a:extLst>
            </p:cNvPr>
            <p:cNvGrpSpPr/>
            <p:nvPr/>
          </p:nvGrpSpPr>
          <p:grpSpPr>
            <a:xfrm>
              <a:off x="3923551" y="5186395"/>
              <a:ext cx="1173121" cy="402774"/>
              <a:chOff x="3655995" y="5488214"/>
              <a:chExt cx="1173121" cy="402774"/>
            </a:xfrm>
          </p:grpSpPr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xmlns="" id="{ED340A65-6488-8147-B9E5-523D49AAFA11}"/>
                  </a:ext>
                </a:extLst>
              </p:cNvPr>
              <p:cNvSpPr txBox="1"/>
              <p:nvPr/>
            </p:nvSpPr>
            <p:spPr>
              <a:xfrm>
                <a:off x="3655995" y="5488214"/>
                <a:ext cx="9444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i="1" dirty="0">
                    <a:solidFill>
                      <a:srgbClr val="E77500"/>
                    </a:solidFill>
                    <a:latin typeface="Helvetica Neue" panose="02000503000000020004" pitchFamily="2" charset="0"/>
                    <a:ea typeface="Helvetica Neue" panose="02000503000000020004" pitchFamily="2" charset="0"/>
                    <a:cs typeface="Helvetica Neue" panose="02000503000000020004" pitchFamily="2" charset="0"/>
                  </a:rPr>
                  <a:t>Friends</a:t>
                </a: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xmlns="" id="{E265DFBB-E316-4040-8921-1156A0FE0587}"/>
                  </a:ext>
                </a:extLst>
              </p:cNvPr>
              <p:cNvSpPr/>
              <p:nvPr/>
            </p:nvSpPr>
            <p:spPr>
              <a:xfrm>
                <a:off x="4512382" y="5516180"/>
                <a:ext cx="316734" cy="37480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dirty="0">
                    <a:solidFill>
                      <a:srgbClr val="FF0000"/>
                    </a:solidFill>
                    <a:latin typeface="Helvetica Neue Medium"/>
                    <a:cs typeface="Helvetica Neue Medium"/>
                    <a:sym typeface="Zapf Dingbats"/>
                  </a:rPr>
                  <a:t>✔</a:t>
                </a:r>
                <a:endParaRPr lang="en-US" dirty="0">
                  <a:solidFill>
                    <a:srgbClr val="FF0000"/>
                  </a:solidFill>
                  <a:latin typeface="Helvetica Neue Medium"/>
                  <a:cs typeface="Helvetica Neue Medium"/>
                </a:endParaRPr>
              </a:p>
            </p:txBody>
          </p:sp>
        </p:grp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C45BEF2E-45BE-5E45-82D3-E57F491F0202}"/>
                </a:ext>
              </a:extLst>
            </p:cNvPr>
            <p:cNvSpPr txBox="1"/>
            <p:nvPr/>
          </p:nvSpPr>
          <p:spPr>
            <a:xfrm>
              <a:off x="4129833" y="3979117"/>
              <a:ext cx="7605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New</a:t>
              </a:r>
            </a:p>
            <a:p>
              <a:pPr algn="ctr"/>
              <a:r>
                <a:rPr lang="en-US" i="1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Page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5631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4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057739"/>
            <a:ext cx="9144000" cy="3102727"/>
          </a:xfrm>
          <a:prstGeom prst="rect">
            <a:avLst/>
          </a:prstGeom>
          <a:solidFill>
            <a:schemeClr val="bg1"/>
          </a:solidFill>
          <a:ln w="88900" cmpd="sng">
            <a:noFill/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lang="en-US" sz="3600" dirty="0">
                <a:latin typeface="Helvetica Neue Medium"/>
                <a:cs typeface="Helvetica Neue Medium"/>
              </a:rPr>
              <a:t>The NOCS Theorem: </a:t>
            </a:r>
          </a:p>
          <a:p>
            <a:pPr algn="ctr"/>
            <a:endParaRPr lang="en-US" sz="1400" dirty="0">
              <a:latin typeface="Helvetica Neue Medium"/>
              <a:cs typeface="Helvetica Neue Medium"/>
            </a:endParaRPr>
          </a:p>
          <a:p>
            <a:pPr algn="ctr"/>
            <a:r>
              <a:rPr lang="en-US" sz="3200" dirty="0">
                <a:solidFill>
                  <a:srgbClr val="E77500"/>
                </a:solidFill>
                <a:latin typeface="Helvetica Neue Medium"/>
                <a:cs typeface="Helvetica Neue Medium"/>
              </a:rPr>
              <a:t>Impossible</a:t>
            </a:r>
            <a:r>
              <a:rPr lang="en-US" sz="3200" dirty="0">
                <a:solidFill>
                  <a:srgbClr val="FF0000"/>
                </a:solidFill>
                <a:latin typeface="Helvetica Neue Medium"/>
                <a:cs typeface="Helvetica Neue Medium"/>
              </a:rPr>
              <a:t> </a:t>
            </a:r>
            <a:r>
              <a:rPr lang="en-US" sz="3200" dirty="0">
                <a:latin typeface="Helvetica Neue Medium"/>
                <a:cs typeface="Helvetica Neue Medium"/>
              </a:rPr>
              <a:t>for read-only </a:t>
            </a:r>
            <a:br>
              <a:rPr lang="en-US" sz="3200" dirty="0">
                <a:latin typeface="Helvetica Neue Medium"/>
                <a:cs typeface="Helvetica Neue Medium"/>
              </a:rPr>
            </a:br>
            <a:r>
              <a:rPr lang="en-US" sz="3200" dirty="0">
                <a:latin typeface="Helvetica Neue Medium"/>
                <a:cs typeface="Helvetica Neue Medium"/>
              </a:rPr>
              <a:t>transaction algorithms to achieve </a:t>
            </a:r>
            <a:br>
              <a:rPr lang="en-US" sz="3200" dirty="0">
                <a:latin typeface="Helvetica Neue Medium"/>
                <a:cs typeface="Helvetica Neue Medium"/>
              </a:rPr>
            </a:br>
            <a:r>
              <a:rPr lang="en-US" sz="3200" dirty="0">
                <a:latin typeface="Helvetica Neue Medium"/>
                <a:cs typeface="Helvetica Neue Medium"/>
              </a:rPr>
              <a:t>performance-optimality</a:t>
            </a:r>
            <a:r>
              <a:rPr lang="en-US" sz="3200" dirty="0">
                <a:solidFill>
                  <a:srgbClr val="FF0000"/>
                </a:solidFill>
                <a:latin typeface="Helvetica Neue Medium"/>
                <a:cs typeface="Helvetica Neue Medium"/>
              </a:rPr>
              <a:t> </a:t>
            </a:r>
            <a:r>
              <a:rPr lang="en-US" sz="3200" dirty="0">
                <a:latin typeface="Helvetica Neue Medium"/>
                <a:cs typeface="Helvetica Neue Medium"/>
              </a:rPr>
              <a:t>[</a:t>
            </a:r>
            <a:r>
              <a:rPr lang="en-US" sz="3200" dirty="0">
                <a:solidFill>
                  <a:srgbClr val="E77500"/>
                </a:solidFill>
                <a:latin typeface="Helvetica Neue Medium"/>
                <a:cs typeface="Helvetica Neue Medium"/>
              </a:rPr>
              <a:t>N,O,C</a:t>
            </a:r>
            <a:r>
              <a:rPr lang="en-US" sz="3200" dirty="0">
                <a:latin typeface="Helvetica Neue Medium"/>
                <a:cs typeface="Helvetica Neue Medium"/>
              </a:rPr>
              <a:t>] </a:t>
            </a:r>
            <a:br>
              <a:rPr lang="en-US" sz="3200" dirty="0">
                <a:latin typeface="Helvetica Neue Medium"/>
                <a:cs typeface="Helvetica Neue Medium"/>
              </a:rPr>
            </a:br>
            <a:r>
              <a:rPr lang="en-US" sz="3200" dirty="0">
                <a:latin typeface="Helvetica Neue Medium"/>
                <a:cs typeface="Helvetica Neue Medium"/>
              </a:rPr>
              <a:t>and strict serializability</a:t>
            </a:r>
            <a:r>
              <a:rPr lang="en-US" sz="3200" dirty="0">
                <a:solidFill>
                  <a:srgbClr val="FF0000"/>
                </a:solidFill>
                <a:latin typeface="Helvetica Neue Medium"/>
                <a:cs typeface="Helvetica Neue Medium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Helvetica Neue Medium"/>
                <a:cs typeface="Helvetica Neue Medium"/>
              </a:rPr>
              <a:t>[</a:t>
            </a:r>
            <a:r>
              <a:rPr lang="en-US" sz="3200" dirty="0">
                <a:solidFill>
                  <a:srgbClr val="E77500"/>
                </a:solidFill>
                <a:latin typeface="Helvetica Neue Medium"/>
                <a:cs typeface="Helvetica Neue Medium"/>
              </a:rPr>
              <a:t>S</a:t>
            </a:r>
            <a:r>
              <a:rPr lang="en-US" sz="3200" dirty="0">
                <a:solidFill>
                  <a:srgbClr val="000000"/>
                </a:solidFill>
                <a:latin typeface="Helvetica Neue Medium"/>
                <a:cs typeface="Helvetica Neue Medium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92117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EB5BF1-2B32-F34A-9F18-DCCD4C097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Helvetica Neue Medium"/>
              </a:rPr>
              <a:t>Distributed Storage Systems</a:t>
            </a:r>
            <a:br>
              <a:rPr lang="en-US" dirty="0">
                <a:cs typeface="Helvetica Neue Medium"/>
              </a:rPr>
            </a:br>
            <a:r>
              <a:rPr lang="en-US" sz="3600" dirty="0">
                <a:cs typeface="Helvetica Neue Medium"/>
              </a:rPr>
              <a:t>Enable Today’s Web Services</a:t>
            </a:r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EDE94-860C-E94F-B746-27E206DC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DCBE51B0-D129-D94A-B772-F7540C57EE2C}"/>
              </a:ext>
            </a:extLst>
          </p:cNvPr>
          <p:cNvGrpSpPr/>
          <p:nvPr/>
        </p:nvGrpSpPr>
        <p:grpSpPr>
          <a:xfrm>
            <a:off x="5178668" y="1854406"/>
            <a:ext cx="3001118" cy="4161794"/>
            <a:chOff x="5178668" y="1854406"/>
            <a:chExt cx="3001118" cy="4161794"/>
          </a:xfrm>
        </p:grpSpPr>
        <p:pic>
          <p:nvPicPr>
            <p:cNvPr id="6" name="Picture 5" descr="A close up of a computer&#10;&#10;Description automatically generated">
              <a:extLst>
                <a:ext uri="{FF2B5EF4-FFF2-40B4-BE49-F238E27FC236}">
                  <a16:creationId xmlns:a16="http://schemas.microsoft.com/office/drawing/2014/main" xmlns="" id="{4E4E4A71-01C3-1347-BA94-86C31BADA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78668" y="2272811"/>
              <a:ext cx="1080000" cy="1080000"/>
            </a:xfrm>
            <a:prstGeom prst="rect">
              <a:avLst/>
            </a:prstGeom>
          </p:spPr>
        </p:pic>
        <p:pic>
          <p:nvPicPr>
            <p:cNvPr id="9" name="Picture 8" descr="A close up of a computer&#10;&#10;Description automatically generated">
              <a:extLst>
                <a:ext uri="{FF2B5EF4-FFF2-40B4-BE49-F238E27FC236}">
                  <a16:creationId xmlns:a16="http://schemas.microsoft.com/office/drawing/2014/main" xmlns="" id="{17F1FDFD-301D-A149-898A-376E45A20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99786" y="4936200"/>
              <a:ext cx="1080000" cy="1080000"/>
            </a:xfrm>
            <a:prstGeom prst="rect">
              <a:avLst/>
            </a:prstGeom>
          </p:spPr>
        </p:pic>
        <p:pic>
          <p:nvPicPr>
            <p:cNvPr id="10" name="Picture 9" descr="A close up of a computer&#10;&#10;Description automatically generated">
              <a:extLst>
                <a:ext uri="{FF2B5EF4-FFF2-40B4-BE49-F238E27FC236}">
                  <a16:creationId xmlns:a16="http://schemas.microsoft.com/office/drawing/2014/main" xmlns="" id="{E8D78560-57C6-2A4F-8ED2-9D745F24E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78668" y="4323617"/>
              <a:ext cx="1080000" cy="1080000"/>
            </a:xfrm>
            <a:prstGeom prst="rect">
              <a:avLst/>
            </a:prstGeom>
          </p:spPr>
        </p:pic>
        <p:pic>
          <p:nvPicPr>
            <p:cNvPr id="11" name="Picture 10" descr="A close up of a computer&#10;&#10;Description automatically generated">
              <a:extLst>
                <a:ext uri="{FF2B5EF4-FFF2-40B4-BE49-F238E27FC236}">
                  <a16:creationId xmlns:a16="http://schemas.microsoft.com/office/drawing/2014/main" xmlns="" id="{D7EE4F53-E0F7-DC49-A074-9C90A721B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99786" y="1854406"/>
              <a:ext cx="1080000" cy="1080000"/>
            </a:xfrm>
            <a:prstGeom prst="rect">
              <a:avLst/>
            </a:prstGeom>
          </p:spPr>
        </p:pic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3E475B78-4401-254F-B76A-FE2A379A330A}"/>
                </a:ext>
              </a:extLst>
            </p:cNvPr>
            <p:cNvCxnSpPr>
              <a:cxnSpLocks/>
              <a:stCxn id="41" idx="2"/>
            </p:cNvCxnSpPr>
            <p:nvPr/>
          </p:nvCxnSpPr>
          <p:spPr>
            <a:xfrm flipH="1">
              <a:off x="5718671" y="3591993"/>
              <a:ext cx="2913" cy="652494"/>
            </a:xfrm>
            <a:prstGeom prst="line">
              <a:avLst/>
            </a:prstGeom>
            <a:ln w="19050">
              <a:solidFill>
                <a:schemeClr val="tx1">
                  <a:alpha val="2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1323FD12-0433-5E4E-A0F8-3F7D0BD3B611}"/>
                </a:ext>
              </a:extLst>
            </p:cNvPr>
            <p:cNvCxnSpPr>
              <a:cxnSpLocks/>
              <a:stCxn id="11" idx="1"/>
              <a:endCxn id="6" idx="3"/>
            </p:cNvCxnSpPr>
            <p:nvPr/>
          </p:nvCxnSpPr>
          <p:spPr>
            <a:xfrm flipH="1">
              <a:off x="6258668" y="2394406"/>
              <a:ext cx="841118" cy="418405"/>
            </a:xfrm>
            <a:prstGeom prst="line">
              <a:avLst/>
            </a:prstGeom>
            <a:ln w="19050">
              <a:solidFill>
                <a:schemeClr val="tx1">
                  <a:alpha val="2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xmlns="" id="{069B6D60-AA9B-624F-9A31-20D8DAECE189}"/>
                </a:ext>
              </a:extLst>
            </p:cNvPr>
            <p:cNvCxnSpPr>
              <a:cxnSpLocks/>
              <a:stCxn id="9" idx="1"/>
              <a:endCxn id="10" idx="3"/>
            </p:cNvCxnSpPr>
            <p:nvPr/>
          </p:nvCxnSpPr>
          <p:spPr>
            <a:xfrm flipH="1" flipV="1">
              <a:off x="6258668" y="4863617"/>
              <a:ext cx="841118" cy="612583"/>
            </a:xfrm>
            <a:prstGeom prst="line">
              <a:avLst/>
            </a:prstGeom>
            <a:ln w="19050">
              <a:solidFill>
                <a:schemeClr val="tx1">
                  <a:alpha val="2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xmlns="" id="{5B928FAC-639D-2C4B-B666-8F7CFD467CB6}"/>
              </a:ext>
            </a:extLst>
          </p:cNvPr>
          <p:cNvSpPr/>
          <p:nvPr/>
        </p:nvSpPr>
        <p:spPr>
          <a:xfrm>
            <a:off x="4866514" y="1696915"/>
            <a:ext cx="3632830" cy="4342376"/>
          </a:xfrm>
          <a:prstGeom prst="roundRect">
            <a:avLst/>
          </a:prstGeom>
          <a:noFill/>
          <a:ln w="28575">
            <a:solidFill>
              <a:srgbClr val="0070C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799C2FD-9AE0-9F47-A154-24C253A55DEB}"/>
              </a:ext>
            </a:extLst>
          </p:cNvPr>
          <p:cNvSpPr txBox="1"/>
          <p:nvPr/>
        </p:nvSpPr>
        <p:spPr>
          <a:xfrm>
            <a:off x="6021072" y="3543001"/>
            <a:ext cx="1673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Helvetica Neue Medium"/>
                <a:cs typeface="Helvetica Neue Medium"/>
              </a:rPr>
              <a:t>Storage</a:t>
            </a:r>
            <a:endParaRPr lang="en-US" sz="3200" baseline="400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0CC2D6DD-A36B-4A48-BF3F-AC78A4DC6D5B}"/>
              </a:ext>
            </a:extLst>
          </p:cNvPr>
          <p:cNvGrpSpPr/>
          <p:nvPr/>
        </p:nvGrpSpPr>
        <p:grpSpPr>
          <a:xfrm>
            <a:off x="2377591" y="1696915"/>
            <a:ext cx="1260000" cy="4333584"/>
            <a:chOff x="2341129" y="1696915"/>
            <a:chExt cx="1260000" cy="4333584"/>
          </a:xfrm>
        </p:grpSpPr>
        <p:pic>
          <p:nvPicPr>
            <p:cNvPr id="15" name="Picture 14" descr="A picture containing shape&#10;&#10;Description automatically generated">
              <a:extLst>
                <a:ext uri="{FF2B5EF4-FFF2-40B4-BE49-F238E27FC236}">
                  <a16:creationId xmlns:a16="http://schemas.microsoft.com/office/drawing/2014/main" xmlns="" id="{BD8FA995-3D10-D848-81BD-D7A43D528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21129" y="3695686"/>
              <a:ext cx="900000" cy="900000"/>
            </a:xfrm>
            <a:prstGeom prst="rect">
              <a:avLst/>
            </a:prstGeom>
          </p:spPr>
        </p:pic>
        <p:pic>
          <p:nvPicPr>
            <p:cNvPr id="18" name="Picture 17" descr="A picture containing shape&#10;&#10;Description automatically generated">
              <a:extLst>
                <a:ext uri="{FF2B5EF4-FFF2-40B4-BE49-F238E27FC236}">
                  <a16:creationId xmlns:a16="http://schemas.microsoft.com/office/drawing/2014/main" xmlns="" id="{E3288104-C6BE-AA4E-9842-71E6A3AFC2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21129" y="4906966"/>
              <a:ext cx="900000" cy="900000"/>
            </a:xfrm>
            <a:prstGeom prst="rect">
              <a:avLst/>
            </a:prstGeom>
          </p:spPr>
        </p:pic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xmlns="" id="{9BF14E24-2638-9B4E-BA8E-061BFC2D4981}"/>
                </a:ext>
              </a:extLst>
            </p:cNvPr>
            <p:cNvSpPr/>
            <p:nvPr/>
          </p:nvSpPr>
          <p:spPr>
            <a:xfrm>
              <a:off x="2341129" y="1696915"/>
              <a:ext cx="1260000" cy="4333584"/>
            </a:xfrm>
            <a:prstGeom prst="roundRect">
              <a:avLst/>
            </a:prstGeom>
            <a:noFill/>
            <a:ln w="28575">
              <a:solidFill>
                <a:srgbClr val="107B05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>
                <a:solidFill>
                  <a:srgbClr val="0F7706"/>
                </a:solidFill>
              </a:endParaRPr>
            </a:p>
          </p:txBody>
        </p:sp>
        <p:pic>
          <p:nvPicPr>
            <p:cNvPr id="29" name="Picture 28" descr="A picture containing shape&#10;&#10;Description automatically generated">
              <a:extLst>
                <a:ext uri="{FF2B5EF4-FFF2-40B4-BE49-F238E27FC236}">
                  <a16:creationId xmlns:a16="http://schemas.microsoft.com/office/drawing/2014/main" xmlns="" id="{2A6F95A5-70E0-A147-9E1D-F3FBC3CFBA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21129" y="2484406"/>
              <a:ext cx="900000" cy="900000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05261CD-8FF4-DA47-B340-001B2DC92DDD}"/>
                </a:ext>
              </a:extLst>
            </p:cNvPr>
            <p:cNvSpPr txBox="1"/>
            <p:nvPr/>
          </p:nvSpPr>
          <p:spPr>
            <a:xfrm>
              <a:off x="2449672" y="1809631"/>
              <a:ext cx="10429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>
                  <a:solidFill>
                    <a:srgbClr val="0F7706"/>
                  </a:solidFill>
                  <a:latin typeface="Helvetica Neue Medium"/>
                  <a:cs typeface="Helvetica Neue Medium"/>
                </a:rPr>
                <a:t>Web</a:t>
              </a:r>
              <a:endParaRPr lang="en-US" sz="3200" baseline="40000" dirty="0">
                <a:solidFill>
                  <a:srgbClr val="0F7706"/>
                </a:solidFill>
                <a:latin typeface="Helvetica Neue Medium"/>
                <a:cs typeface="Helvetica Neue Medium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C1A4B7A7-43C7-0A4A-B532-8FCC9CDAC6F5}"/>
              </a:ext>
            </a:extLst>
          </p:cNvPr>
          <p:cNvGrpSpPr/>
          <p:nvPr/>
        </p:nvGrpSpPr>
        <p:grpSpPr>
          <a:xfrm>
            <a:off x="398235" y="2394406"/>
            <a:ext cx="1152000" cy="3522579"/>
            <a:chOff x="398235" y="2394406"/>
            <a:chExt cx="1152000" cy="3522579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80699ED1-8EC3-A74B-ABB7-6FDB0FCD295D}"/>
                </a:ext>
              </a:extLst>
            </p:cNvPr>
            <p:cNvGrpSpPr/>
            <p:nvPr/>
          </p:nvGrpSpPr>
          <p:grpSpPr>
            <a:xfrm>
              <a:off x="434235" y="2394406"/>
              <a:ext cx="1080000" cy="1480110"/>
              <a:chOff x="434235" y="2394406"/>
              <a:chExt cx="1080000" cy="1480110"/>
            </a:xfrm>
          </p:grpSpPr>
          <p:pic>
            <p:nvPicPr>
              <p:cNvPr id="36" name="Picture 35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xmlns="" id="{8D19584A-AC81-3C48-A6EE-AC9EF731FB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4235" y="2394406"/>
                <a:ext cx="1080000" cy="1080000"/>
              </a:xfrm>
              <a:prstGeom prst="rect">
                <a:avLst/>
              </a:prstGeom>
            </p:spPr>
          </p:pic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F6B78F6C-91D8-9E40-9F52-C8B68367E32F}"/>
                  </a:ext>
                </a:extLst>
              </p:cNvPr>
              <p:cNvSpPr txBox="1"/>
              <p:nvPr/>
            </p:nvSpPr>
            <p:spPr>
              <a:xfrm>
                <a:off x="601376" y="3474406"/>
                <a:ext cx="7457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>
                    <a:latin typeface="Helvetica Neue Medium"/>
                    <a:cs typeface="Helvetica Neue Medium"/>
                  </a:rPr>
                  <a:t>Jack</a:t>
                </a:r>
                <a:endParaRPr lang="en-US" sz="2000" baseline="40000" dirty="0">
                  <a:latin typeface="Helvetica Neue Medium"/>
                  <a:cs typeface="Helvetica Neue Medium"/>
                </a:endParaRP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E0A5A572-57AC-1A4F-AF1B-E983A3849B45}"/>
                </a:ext>
              </a:extLst>
            </p:cNvPr>
            <p:cNvGrpSpPr/>
            <p:nvPr/>
          </p:nvGrpSpPr>
          <p:grpSpPr>
            <a:xfrm>
              <a:off x="398235" y="4443642"/>
              <a:ext cx="1152000" cy="1473343"/>
              <a:chOff x="398235" y="4443642"/>
              <a:chExt cx="1152000" cy="1473343"/>
            </a:xfrm>
          </p:grpSpPr>
          <p:pic>
            <p:nvPicPr>
              <p:cNvPr id="38" name="Picture 37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xmlns="" id="{C113E8C7-4AF4-B04B-AF2F-15D46A9B66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8235" y="4443642"/>
                <a:ext cx="1152000" cy="1152000"/>
              </a:xfrm>
              <a:prstGeom prst="rect">
                <a:avLst/>
              </a:prstGeom>
            </p:spPr>
          </p:pic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506BB803-23AA-2441-AE2E-5EDF26859BCD}"/>
                  </a:ext>
                </a:extLst>
              </p:cNvPr>
              <p:cNvSpPr txBox="1"/>
              <p:nvPr/>
            </p:nvSpPr>
            <p:spPr>
              <a:xfrm>
                <a:off x="665496" y="5516875"/>
                <a:ext cx="6174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>
                    <a:latin typeface="Helvetica Neue Medium"/>
                    <a:cs typeface="Helvetica Neue Medium"/>
                  </a:rPr>
                  <a:t>Mia</a:t>
                </a:r>
                <a:endParaRPr lang="en-US" sz="2000" baseline="40000" dirty="0">
                  <a:latin typeface="Helvetica Neue Medium"/>
                  <a:cs typeface="Helvetica Neue Medium"/>
                </a:endParaRPr>
              </a:p>
            </p:txBody>
          </p:sp>
        </p:grp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6661D8B5-3052-5D40-B988-77A124A54FC9}"/>
              </a:ext>
            </a:extLst>
          </p:cNvPr>
          <p:cNvSpPr txBox="1"/>
          <p:nvPr/>
        </p:nvSpPr>
        <p:spPr>
          <a:xfrm>
            <a:off x="4916587" y="3191883"/>
            <a:ext cx="16099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Jack’s Page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B708D5E9-5790-6B4B-B88D-86B4A92D1220}"/>
              </a:ext>
            </a:extLst>
          </p:cNvPr>
          <p:cNvSpPr txBox="1"/>
          <p:nvPr/>
        </p:nvSpPr>
        <p:spPr>
          <a:xfrm>
            <a:off x="4940797" y="5289789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Friend Lists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C49B5A1B-9234-2941-8781-8A5BBF281B3A}"/>
              </a:ext>
            </a:extLst>
          </p:cNvPr>
          <p:cNvSpPr txBox="1"/>
          <p:nvPr/>
        </p:nvSpPr>
        <p:spPr>
          <a:xfrm>
            <a:off x="6879125" y="2820578"/>
            <a:ext cx="1481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Mia’s Page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2114CA04-F864-3545-A5F0-9B95802508AA}"/>
              </a:ext>
            </a:extLst>
          </p:cNvPr>
          <p:cNvGrpSpPr/>
          <p:nvPr/>
        </p:nvGrpSpPr>
        <p:grpSpPr>
          <a:xfrm>
            <a:off x="1508238" y="2233154"/>
            <a:ext cx="1049353" cy="707886"/>
            <a:chOff x="1508238" y="2233154"/>
            <a:chExt cx="1049353" cy="707886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xmlns="" id="{F95D8DB2-7FD8-3C40-B28E-143D25E01EAA}"/>
                </a:ext>
              </a:extLst>
            </p:cNvPr>
            <p:cNvCxnSpPr>
              <a:cxnSpLocks/>
              <a:stCxn id="36" idx="3"/>
              <a:endCxn id="29" idx="1"/>
            </p:cNvCxnSpPr>
            <p:nvPr/>
          </p:nvCxnSpPr>
          <p:spPr>
            <a:xfrm>
              <a:off x="1514235" y="2934406"/>
              <a:ext cx="104335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0B7B5106-5560-E441-B586-56D6EA0C58AA}"/>
                </a:ext>
              </a:extLst>
            </p:cNvPr>
            <p:cNvSpPr txBox="1"/>
            <p:nvPr/>
          </p:nvSpPr>
          <p:spPr>
            <a:xfrm>
              <a:off x="1508238" y="2233154"/>
              <a:ext cx="79380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Load</a:t>
              </a:r>
            </a:p>
            <a:p>
              <a:pPr algn="ctr"/>
              <a:r>
                <a:rPr lang="en-US" sz="2000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Page</a:t>
              </a:r>
            </a:p>
          </p:txBody>
        </p: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D47CEB52-69F9-7D40-AAE0-5A49AB24D491}"/>
              </a:ext>
            </a:extLst>
          </p:cNvPr>
          <p:cNvCxnSpPr>
            <a:cxnSpLocks/>
          </p:cNvCxnSpPr>
          <p:nvPr/>
        </p:nvCxnSpPr>
        <p:spPr>
          <a:xfrm flipH="1">
            <a:off x="3450668" y="3102292"/>
            <a:ext cx="1728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42D7298D-205A-BC48-841D-1E34E8AD24A0}"/>
              </a:ext>
            </a:extLst>
          </p:cNvPr>
          <p:cNvCxnSpPr>
            <a:cxnSpLocks/>
          </p:cNvCxnSpPr>
          <p:nvPr/>
        </p:nvCxnSpPr>
        <p:spPr>
          <a:xfrm flipH="1">
            <a:off x="1508238" y="3102292"/>
            <a:ext cx="10080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07526B0-2F75-E742-B454-4092C35E7EAE}"/>
              </a:ext>
            </a:extLst>
          </p:cNvPr>
          <p:cNvGrpSpPr/>
          <p:nvPr/>
        </p:nvGrpSpPr>
        <p:grpSpPr>
          <a:xfrm>
            <a:off x="1394425" y="3840119"/>
            <a:ext cx="1163166" cy="1179523"/>
            <a:chOff x="1394425" y="3840119"/>
            <a:chExt cx="1163166" cy="1179523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F59F7F18-D4D3-084A-8A75-C4B4433472C6}"/>
                </a:ext>
              </a:extLst>
            </p:cNvPr>
            <p:cNvCxnSpPr>
              <a:cxnSpLocks/>
              <a:stCxn id="38" idx="3"/>
              <a:endCxn id="15" idx="1"/>
            </p:cNvCxnSpPr>
            <p:nvPr/>
          </p:nvCxnSpPr>
          <p:spPr>
            <a:xfrm flipV="1">
              <a:off x="1550235" y="4145686"/>
              <a:ext cx="1007356" cy="873956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3403C911-9569-8D4B-AC5B-B7277097BE6D}"/>
                </a:ext>
              </a:extLst>
            </p:cNvPr>
            <p:cNvSpPr txBox="1"/>
            <p:nvPr/>
          </p:nvSpPr>
          <p:spPr>
            <a:xfrm>
              <a:off x="1394425" y="3840119"/>
              <a:ext cx="90762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Friend</a:t>
              </a:r>
            </a:p>
            <a:p>
              <a:pPr algn="ctr"/>
              <a:r>
                <a:rPr lang="en-US" sz="2000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Jack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93B2CA8-3551-5845-96DA-AC25A3394029}"/>
              </a:ext>
            </a:extLst>
          </p:cNvPr>
          <p:cNvGrpSpPr/>
          <p:nvPr/>
        </p:nvGrpSpPr>
        <p:grpSpPr>
          <a:xfrm>
            <a:off x="3457591" y="2527690"/>
            <a:ext cx="1721077" cy="406716"/>
            <a:chOff x="3457591" y="2527690"/>
            <a:chExt cx="1721077" cy="406716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E13B7FD3-FA45-F347-8E07-3B7910391DC2}"/>
                </a:ext>
              </a:extLst>
            </p:cNvPr>
            <p:cNvSpPr txBox="1"/>
            <p:nvPr/>
          </p:nvSpPr>
          <p:spPr>
            <a:xfrm>
              <a:off x="3873219" y="2527690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Read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xmlns="" id="{10EFBDDA-FA34-9842-91E5-8CFB4EBD3873}"/>
                </a:ext>
              </a:extLst>
            </p:cNvPr>
            <p:cNvCxnSpPr>
              <a:cxnSpLocks/>
              <a:stCxn id="29" idx="3"/>
            </p:cNvCxnSpPr>
            <p:nvPr/>
          </p:nvCxnSpPr>
          <p:spPr>
            <a:xfrm>
              <a:off x="3457591" y="2934406"/>
              <a:ext cx="1721077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DF2936B8-E8AC-0748-8036-F51847F22BA2}"/>
              </a:ext>
            </a:extLst>
          </p:cNvPr>
          <p:cNvGrpSpPr/>
          <p:nvPr/>
        </p:nvGrpSpPr>
        <p:grpSpPr>
          <a:xfrm>
            <a:off x="3457591" y="4010781"/>
            <a:ext cx="1721077" cy="852836"/>
            <a:chOff x="3457591" y="4010781"/>
            <a:chExt cx="1721077" cy="852836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xmlns="" id="{4ED32580-3B19-E747-96E8-15468496B549}"/>
                </a:ext>
              </a:extLst>
            </p:cNvPr>
            <p:cNvCxnSpPr>
              <a:cxnSpLocks/>
              <a:stCxn id="15" idx="3"/>
              <a:endCxn id="10" idx="1"/>
            </p:cNvCxnSpPr>
            <p:nvPr/>
          </p:nvCxnSpPr>
          <p:spPr>
            <a:xfrm>
              <a:off x="3457591" y="4145686"/>
              <a:ext cx="1721077" cy="717931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C89E9857-4FB3-F345-AD6D-A4CBF2B503A8}"/>
                </a:ext>
              </a:extLst>
            </p:cNvPr>
            <p:cNvSpPr txBox="1"/>
            <p:nvPr/>
          </p:nvSpPr>
          <p:spPr>
            <a:xfrm>
              <a:off x="3875058" y="4010781"/>
              <a:ext cx="777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Write</a:t>
              </a:r>
            </a:p>
          </p:txBody>
        </p: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75BDA69B-A137-A44F-A2AD-DFF49C11055E}"/>
              </a:ext>
            </a:extLst>
          </p:cNvPr>
          <p:cNvCxnSpPr>
            <a:cxnSpLocks/>
          </p:cNvCxnSpPr>
          <p:nvPr/>
        </p:nvCxnSpPr>
        <p:spPr>
          <a:xfrm flipH="1" flipV="1">
            <a:off x="3450668" y="4323618"/>
            <a:ext cx="1643846" cy="69602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05B61CBA-7E81-E34C-9E3F-F5FBE434324E}"/>
              </a:ext>
            </a:extLst>
          </p:cNvPr>
          <p:cNvCxnSpPr>
            <a:cxnSpLocks/>
          </p:cNvCxnSpPr>
          <p:nvPr/>
        </p:nvCxnSpPr>
        <p:spPr>
          <a:xfrm flipH="1">
            <a:off x="1557158" y="4410891"/>
            <a:ext cx="941452" cy="84305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5497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5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 Intuition of NOCS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20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393082" y="2554040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93082" y="3440694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93082" y="4301331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93082" y="5233423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1409" y="2280442"/>
            <a:ext cx="10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Svr-1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893594" y="2051473"/>
            <a:ext cx="883575" cy="4065535"/>
            <a:chOff x="7021939" y="2051473"/>
            <a:chExt cx="883575" cy="4065535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7463729" y="2051473"/>
              <a:ext cx="0" cy="3656849"/>
            </a:xfrm>
            <a:prstGeom prst="line">
              <a:avLst/>
            </a:prstGeom>
            <a:ln w="19050" cmpd="sng">
              <a:prstDash val="dash"/>
              <a:headEnd type="none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7021939" y="5593788"/>
              <a:ext cx="8835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now</a:t>
              </a:r>
              <a:endParaRPr lang="en-US" sz="2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</p:grpSp>
      <p:cxnSp>
        <p:nvCxnSpPr>
          <p:cNvPr id="120" name="Straight Connector 119"/>
          <p:cNvCxnSpPr/>
          <p:nvPr/>
        </p:nvCxnSpPr>
        <p:spPr>
          <a:xfrm>
            <a:off x="5307989" y="1736332"/>
            <a:ext cx="1" cy="542786"/>
          </a:xfrm>
          <a:prstGeom prst="line">
            <a:avLst/>
          </a:prstGeom>
          <a:ln w="38100" cmpd="sng"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404991" y="2037443"/>
            <a:ext cx="3902998" cy="11122"/>
            <a:chOff x="1404991" y="2037443"/>
            <a:chExt cx="3902998" cy="11122"/>
          </a:xfrm>
        </p:grpSpPr>
        <p:cxnSp>
          <p:nvCxnSpPr>
            <p:cNvPr id="111" name="Straight Connector 110"/>
            <p:cNvCxnSpPr>
              <a:cxnSpLocks/>
              <a:endCxn id="142" idx="2"/>
            </p:cNvCxnSpPr>
            <p:nvPr/>
          </p:nvCxnSpPr>
          <p:spPr>
            <a:xfrm flipH="1">
              <a:off x="4131337" y="2037443"/>
              <a:ext cx="1176652" cy="0"/>
            </a:xfrm>
            <a:prstGeom prst="line">
              <a:avLst/>
            </a:prstGeom>
            <a:ln w="12700" cmpd="sng">
              <a:headEnd type="none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cxnSpLocks/>
              <a:stCxn id="140" idx="1"/>
            </p:cNvCxnSpPr>
            <p:nvPr/>
          </p:nvCxnSpPr>
          <p:spPr>
            <a:xfrm flipH="1">
              <a:off x="1404991" y="2048565"/>
              <a:ext cx="1476716" cy="0"/>
            </a:xfrm>
            <a:prstGeom prst="line">
              <a:avLst/>
            </a:prstGeom>
            <a:ln w="12700" cmpd="sng">
              <a:headEnd type="none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307989" y="2037443"/>
            <a:ext cx="3027395" cy="8955"/>
            <a:chOff x="5307989" y="2037443"/>
            <a:chExt cx="3027395" cy="8955"/>
          </a:xfrm>
        </p:grpSpPr>
        <p:cxnSp>
          <p:nvCxnSpPr>
            <p:cNvPr id="114" name="Straight Connector 113"/>
            <p:cNvCxnSpPr/>
            <p:nvPr/>
          </p:nvCxnSpPr>
          <p:spPr>
            <a:xfrm flipV="1">
              <a:off x="7743463" y="2037443"/>
              <a:ext cx="591921" cy="3508"/>
            </a:xfrm>
            <a:prstGeom prst="line">
              <a:avLst/>
            </a:prstGeom>
            <a:ln w="12700" cmpd="sng">
              <a:headEnd type="none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cxnSpLocks/>
            </p:cNvCxnSpPr>
            <p:nvPr/>
          </p:nvCxnSpPr>
          <p:spPr>
            <a:xfrm flipH="1">
              <a:off x="5307989" y="2046398"/>
              <a:ext cx="817122" cy="0"/>
            </a:xfrm>
            <a:prstGeom prst="line">
              <a:avLst/>
            </a:prstGeom>
            <a:ln w="12700" cmpd="sng">
              <a:headEnd type="none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881707" y="1737639"/>
            <a:ext cx="1249630" cy="572536"/>
            <a:chOff x="2881707" y="1737639"/>
            <a:chExt cx="1249630" cy="572536"/>
          </a:xfrm>
        </p:grpSpPr>
        <p:sp>
          <p:nvSpPr>
            <p:cNvPr id="119" name="TextBox 118"/>
            <p:cNvSpPr txBox="1"/>
            <p:nvPr/>
          </p:nvSpPr>
          <p:spPr>
            <a:xfrm>
              <a:off x="2904762" y="1737639"/>
              <a:ext cx="11977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rgbClr val="0F7706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stable</a:t>
              </a:r>
              <a:endParaRPr lang="en-US" sz="2800" dirty="0">
                <a:solidFill>
                  <a:srgbClr val="0F7706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sp>
          <p:nvSpPr>
            <p:cNvPr id="140" name="Left Bracket 139"/>
            <p:cNvSpPr/>
            <p:nvPr/>
          </p:nvSpPr>
          <p:spPr>
            <a:xfrm>
              <a:off x="2881707" y="1786955"/>
              <a:ext cx="195620" cy="523220"/>
            </a:xfrm>
            <a:prstGeom prst="leftBracket">
              <a:avLst/>
            </a:prstGeom>
            <a:ln>
              <a:solidFill>
                <a:srgbClr val="0F770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ight Bracket 141"/>
            <p:cNvSpPr/>
            <p:nvPr/>
          </p:nvSpPr>
          <p:spPr>
            <a:xfrm>
              <a:off x="3930169" y="1772267"/>
              <a:ext cx="201168" cy="530352"/>
            </a:xfrm>
            <a:prstGeom prst="rightBracket">
              <a:avLst/>
            </a:prstGeom>
            <a:ln>
              <a:solidFill>
                <a:srgbClr val="0F770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135907" y="1736332"/>
            <a:ext cx="1624878" cy="576751"/>
            <a:chOff x="6135907" y="1736332"/>
            <a:chExt cx="1624878" cy="576751"/>
          </a:xfrm>
        </p:grpSpPr>
        <p:sp>
          <p:nvSpPr>
            <p:cNvPr id="127" name="TextBox 126"/>
            <p:cNvSpPr txBox="1"/>
            <p:nvPr/>
          </p:nvSpPr>
          <p:spPr>
            <a:xfrm>
              <a:off x="6149445" y="1736332"/>
              <a:ext cx="16113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rgbClr val="0000FF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unstable</a:t>
              </a:r>
              <a:endParaRPr lang="en-US" sz="2800" dirty="0">
                <a:solidFill>
                  <a:srgbClr val="0000FF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sp>
          <p:nvSpPr>
            <p:cNvPr id="141" name="Left Bracket 140"/>
            <p:cNvSpPr/>
            <p:nvPr/>
          </p:nvSpPr>
          <p:spPr>
            <a:xfrm>
              <a:off x="6135907" y="1789863"/>
              <a:ext cx="195620" cy="523220"/>
            </a:xfrm>
            <a:prstGeom prst="leftBracket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ight Bracket 142"/>
            <p:cNvSpPr/>
            <p:nvPr/>
          </p:nvSpPr>
          <p:spPr>
            <a:xfrm>
              <a:off x="7537841" y="1776030"/>
              <a:ext cx="201168" cy="530352"/>
            </a:xfrm>
            <a:prstGeom prst="rightBracket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778482" y="2462600"/>
            <a:ext cx="6376727" cy="2865914"/>
            <a:chOff x="1778482" y="2462600"/>
            <a:chExt cx="6376727" cy="2865914"/>
          </a:xfrm>
        </p:grpSpPr>
        <p:grpSp>
          <p:nvGrpSpPr>
            <p:cNvPr id="158" name="Group 157"/>
            <p:cNvGrpSpPr/>
            <p:nvPr/>
          </p:nvGrpSpPr>
          <p:grpSpPr>
            <a:xfrm>
              <a:off x="5202352" y="2463365"/>
              <a:ext cx="2952857" cy="2865149"/>
              <a:chOff x="5136410" y="2463365"/>
              <a:chExt cx="2952857" cy="2865149"/>
            </a:xfrm>
          </p:grpSpPr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5771730" y="2463365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>
                <a:spLocks noChangeAspect="1"/>
              </p:cNvSpPr>
              <p:nvPr/>
            </p:nvSpPr>
            <p:spPr>
              <a:xfrm>
                <a:off x="6317346" y="3349254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>
                <a:spLocks noChangeAspect="1"/>
              </p:cNvSpPr>
              <p:nvPr/>
            </p:nvSpPr>
            <p:spPr>
              <a:xfrm>
                <a:off x="5661494" y="3349254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>
                <a:spLocks noChangeAspect="1"/>
              </p:cNvSpPr>
              <p:nvPr/>
            </p:nvSpPr>
            <p:spPr>
              <a:xfrm>
                <a:off x="7122174" y="2463365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>
                <a:spLocks noChangeAspect="1"/>
              </p:cNvSpPr>
              <p:nvPr/>
            </p:nvSpPr>
            <p:spPr>
              <a:xfrm>
                <a:off x="7707487" y="3349254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7377698" y="4209891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>
                <a:spLocks noChangeAspect="1"/>
              </p:cNvSpPr>
              <p:nvPr/>
            </p:nvSpPr>
            <p:spPr>
              <a:xfrm>
                <a:off x="7038720" y="5141983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6589030" y="4209891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7906387" y="5141983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>
                <a:spLocks noChangeAspect="1"/>
              </p:cNvSpPr>
              <p:nvPr/>
            </p:nvSpPr>
            <p:spPr>
              <a:xfrm>
                <a:off x="5328881" y="4209891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>
                <a:spLocks noChangeAspect="1"/>
              </p:cNvSpPr>
              <p:nvPr/>
            </p:nvSpPr>
            <p:spPr>
              <a:xfrm>
                <a:off x="5136410" y="5145634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>
                <a:spLocks noChangeAspect="1"/>
              </p:cNvSpPr>
              <p:nvPr/>
            </p:nvSpPr>
            <p:spPr>
              <a:xfrm>
                <a:off x="7747647" y="2463365"/>
                <a:ext cx="182880" cy="182880"/>
              </a:xfrm>
              <a:prstGeom prst="ellipse">
                <a:avLst/>
              </a:prstGeom>
              <a:noFill/>
              <a:ln w="38100" cmpd="sng">
                <a:solidFill>
                  <a:srgbClr val="0000FF"/>
                </a:solidFill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1778482" y="2462600"/>
              <a:ext cx="3025814" cy="2862263"/>
              <a:chOff x="1778482" y="2462600"/>
              <a:chExt cx="3025814" cy="2862263"/>
            </a:xfrm>
          </p:grpSpPr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1778482" y="2462600"/>
                <a:ext cx="182880" cy="182880"/>
              </a:xfrm>
              <a:prstGeom prst="ellipse">
                <a:avLst/>
              </a:prstGeom>
              <a:solidFill>
                <a:srgbClr val="0F770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>
                <a:spLocks noChangeAspect="1"/>
              </p:cNvSpPr>
              <p:nvPr/>
            </p:nvSpPr>
            <p:spPr>
              <a:xfrm>
                <a:off x="3568956" y="2462600"/>
                <a:ext cx="182880" cy="182880"/>
              </a:xfrm>
              <a:prstGeom prst="ellipse">
                <a:avLst/>
              </a:prstGeom>
              <a:solidFill>
                <a:srgbClr val="0F770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>
                <a:spLocks noChangeAspect="1"/>
              </p:cNvSpPr>
              <p:nvPr/>
            </p:nvSpPr>
            <p:spPr>
              <a:xfrm>
                <a:off x="2374750" y="3350019"/>
                <a:ext cx="182880" cy="182880"/>
              </a:xfrm>
              <a:prstGeom prst="ellipse">
                <a:avLst/>
              </a:prstGeom>
              <a:solidFill>
                <a:srgbClr val="0F770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>
                <a:spLocks noChangeAspect="1"/>
              </p:cNvSpPr>
              <p:nvPr/>
            </p:nvSpPr>
            <p:spPr>
              <a:xfrm>
                <a:off x="2054178" y="4195655"/>
                <a:ext cx="182880" cy="182880"/>
              </a:xfrm>
              <a:prstGeom prst="ellipse">
                <a:avLst/>
              </a:prstGeom>
              <a:solidFill>
                <a:srgbClr val="0F770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>
                <a:spLocks noChangeAspect="1"/>
              </p:cNvSpPr>
              <p:nvPr/>
            </p:nvSpPr>
            <p:spPr>
              <a:xfrm>
                <a:off x="2374750" y="5141983"/>
                <a:ext cx="182880" cy="182880"/>
              </a:xfrm>
              <a:prstGeom prst="ellipse">
                <a:avLst/>
              </a:prstGeom>
              <a:solidFill>
                <a:srgbClr val="0F770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>
                <a:spLocks noChangeAspect="1"/>
              </p:cNvSpPr>
              <p:nvPr/>
            </p:nvSpPr>
            <p:spPr>
              <a:xfrm>
                <a:off x="3365577" y="4212015"/>
                <a:ext cx="182880" cy="182880"/>
              </a:xfrm>
              <a:prstGeom prst="ellipse">
                <a:avLst/>
              </a:prstGeom>
              <a:solidFill>
                <a:srgbClr val="0F770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>
                <a:spLocks noChangeAspect="1"/>
              </p:cNvSpPr>
              <p:nvPr/>
            </p:nvSpPr>
            <p:spPr>
              <a:xfrm>
                <a:off x="4621416" y="2463365"/>
                <a:ext cx="182880" cy="182880"/>
              </a:xfrm>
              <a:prstGeom prst="ellipse">
                <a:avLst/>
              </a:prstGeom>
              <a:solidFill>
                <a:srgbClr val="0F770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3815370" y="3350925"/>
                <a:ext cx="182880" cy="182880"/>
              </a:xfrm>
              <a:prstGeom prst="ellipse">
                <a:avLst/>
              </a:prstGeom>
              <a:solidFill>
                <a:srgbClr val="0F770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>
                <a:spLocks noChangeAspect="1"/>
              </p:cNvSpPr>
              <p:nvPr/>
            </p:nvSpPr>
            <p:spPr>
              <a:xfrm>
                <a:off x="2936655" y="5141983"/>
                <a:ext cx="182880" cy="182880"/>
              </a:xfrm>
              <a:prstGeom prst="ellipse">
                <a:avLst/>
              </a:prstGeom>
              <a:solidFill>
                <a:srgbClr val="0F770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1" name="Freeform 80">
            <a:extLst>
              <a:ext uri="{FF2B5EF4-FFF2-40B4-BE49-F238E27FC236}">
                <a16:creationId xmlns:a16="http://schemas.microsoft.com/office/drawing/2014/main" xmlns="" id="{202A24ED-C34B-694B-ABBD-F6B0D2AF1621}"/>
              </a:ext>
            </a:extLst>
          </p:cNvPr>
          <p:cNvSpPr/>
          <p:nvPr/>
        </p:nvSpPr>
        <p:spPr>
          <a:xfrm>
            <a:off x="1445731" y="2360145"/>
            <a:ext cx="3907112" cy="3082481"/>
          </a:xfrm>
          <a:custGeom>
            <a:avLst/>
            <a:gdLst>
              <a:gd name="connsiteX0" fmla="*/ 0 w 3640893"/>
              <a:gd name="connsiteY0" fmla="*/ 0 h 3082481"/>
              <a:gd name="connsiteX1" fmla="*/ 3640893 w 3640893"/>
              <a:gd name="connsiteY1" fmla="*/ 0 h 3082481"/>
              <a:gd name="connsiteX2" fmla="*/ 3640893 w 3640893"/>
              <a:gd name="connsiteY2" fmla="*/ 1 h 3082481"/>
              <a:gd name="connsiteX3" fmla="*/ 2436791 w 3640893"/>
              <a:gd name="connsiteY3" fmla="*/ 3082481 h 3082481"/>
              <a:gd name="connsiteX4" fmla="*/ 0 w 3640893"/>
              <a:gd name="connsiteY4" fmla="*/ 3082481 h 3082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0893" h="3082481">
                <a:moveTo>
                  <a:pt x="0" y="0"/>
                </a:moveTo>
                <a:lnTo>
                  <a:pt x="3640893" y="0"/>
                </a:lnTo>
                <a:lnTo>
                  <a:pt x="3640893" y="1"/>
                </a:lnTo>
                <a:lnTo>
                  <a:pt x="2436791" y="3082481"/>
                </a:lnTo>
                <a:lnTo>
                  <a:pt x="0" y="3082481"/>
                </a:lnTo>
                <a:close/>
              </a:path>
            </a:pathLst>
          </a:custGeom>
          <a:solidFill>
            <a:srgbClr val="00B0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x-none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8E6BE52B-28E6-F344-AC06-30D736430860}"/>
              </a:ext>
            </a:extLst>
          </p:cNvPr>
          <p:cNvSpPr txBox="1"/>
          <p:nvPr/>
        </p:nvSpPr>
        <p:spPr>
          <a:xfrm>
            <a:off x="1858744" y="3442112"/>
            <a:ext cx="2746906" cy="1474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Helvetica Neue Medium"/>
                <a:cs typeface="Helvetica Neue Medium"/>
              </a:rPr>
              <a:t>Coordination 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latin typeface="Helvetica Neue Medium"/>
                <a:cs typeface="Helvetica Neue Medium"/>
              </a:rPr>
              <a:t>Free</a:t>
            </a:r>
          </a:p>
        </p:txBody>
      </p:sp>
      <p:sp>
        <p:nvSpPr>
          <p:cNvPr id="85" name="Freeform 84">
            <a:extLst>
              <a:ext uri="{FF2B5EF4-FFF2-40B4-BE49-F238E27FC236}">
                <a16:creationId xmlns:a16="http://schemas.microsoft.com/office/drawing/2014/main" xmlns="" id="{AE824843-ECD1-F841-B645-9B2B3D4CD43A}"/>
              </a:ext>
            </a:extLst>
          </p:cNvPr>
          <p:cNvSpPr/>
          <p:nvPr/>
        </p:nvSpPr>
        <p:spPr>
          <a:xfrm>
            <a:off x="4054758" y="2363908"/>
            <a:ext cx="4184346" cy="3082481"/>
          </a:xfrm>
          <a:custGeom>
            <a:avLst/>
            <a:gdLst>
              <a:gd name="connsiteX0" fmla="*/ 1204103 w 3921050"/>
              <a:gd name="connsiteY0" fmla="*/ 0 h 3082481"/>
              <a:gd name="connsiteX1" fmla="*/ 3921050 w 3921050"/>
              <a:gd name="connsiteY1" fmla="*/ 0 h 3082481"/>
              <a:gd name="connsiteX2" fmla="*/ 3921050 w 3921050"/>
              <a:gd name="connsiteY2" fmla="*/ 3082481 h 3082481"/>
              <a:gd name="connsiteX3" fmla="*/ 0 w 3921050"/>
              <a:gd name="connsiteY3" fmla="*/ 3082481 h 3082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21050" h="3082481">
                <a:moveTo>
                  <a:pt x="1204103" y="0"/>
                </a:moveTo>
                <a:lnTo>
                  <a:pt x="3921050" y="0"/>
                </a:lnTo>
                <a:lnTo>
                  <a:pt x="3921050" y="3082481"/>
                </a:lnTo>
                <a:lnTo>
                  <a:pt x="0" y="3082481"/>
                </a:lnTo>
                <a:close/>
              </a:path>
            </a:pathLst>
          </a:custGeom>
          <a:solidFill>
            <a:schemeClr val="tx2">
              <a:lumMod val="40000"/>
              <a:lumOff val="6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x-none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6BD8A046-8B71-854D-8FFB-AA7B88F31FDB}"/>
              </a:ext>
            </a:extLst>
          </p:cNvPr>
          <p:cNvSpPr txBox="1"/>
          <p:nvPr/>
        </p:nvSpPr>
        <p:spPr>
          <a:xfrm>
            <a:off x="5180496" y="3437685"/>
            <a:ext cx="2633093" cy="1474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Helvetica Neue Medium"/>
                <a:cs typeface="Helvetica Neue Medium"/>
              </a:rPr>
              <a:t>Coordination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latin typeface="Helvetica Neue Medium"/>
                <a:cs typeface="Helvetica Neue Medium"/>
              </a:rPr>
              <a:t>Required</a:t>
            </a:r>
          </a:p>
        </p:txBody>
      </p:sp>
      <p:sp>
        <p:nvSpPr>
          <p:cNvPr id="87" name="Freeform 86">
            <a:extLst>
              <a:ext uri="{FF2B5EF4-FFF2-40B4-BE49-F238E27FC236}">
                <a16:creationId xmlns:a16="http://schemas.microsoft.com/office/drawing/2014/main" xmlns="" id="{45997386-E3C5-BA47-83DC-EFEFA0EA64BB}"/>
              </a:ext>
            </a:extLst>
          </p:cNvPr>
          <p:cNvSpPr/>
          <p:nvPr/>
        </p:nvSpPr>
        <p:spPr>
          <a:xfrm rot="6716723">
            <a:off x="2858916" y="3896886"/>
            <a:ext cx="3600645" cy="202849"/>
          </a:xfrm>
          <a:custGeom>
            <a:avLst/>
            <a:gdLst>
              <a:gd name="connsiteX0" fmla="*/ 0 w 3749698"/>
              <a:gd name="connsiteY0" fmla="*/ 65809 h 164485"/>
              <a:gd name="connsiteX1" fmla="*/ 243402 w 3749698"/>
              <a:gd name="connsiteY1" fmla="*/ 144750 h 164485"/>
              <a:gd name="connsiteX2" fmla="*/ 486803 w 3749698"/>
              <a:gd name="connsiteY2" fmla="*/ 24 h 164485"/>
              <a:gd name="connsiteX3" fmla="*/ 703891 w 3749698"/>
              <a:gd name="connsiteY3" fmla="*/ 151328 h 164485"/>
              <a:gd name="connsiteX4" fmla="*/ 920978 w 3749698"/>
              <a:gd name="connsiteY4" fmla="*/ 24 h 164485"/>
              <a:gd name="connsiteX5" fmla="*/ 1118331 w 3749698"/>
              <a:gd name="connsiteY5" fmla="*/ 151328 h 164485"/>
              <a:gd name="connsiteX6" fmla="*/ 1322262 w 3749698"/>
              <a:gd name="connsiteY6" fmla="*/ 24 h 164485"/>
              <a:gd name="connsiteX7" fmla="*/ 1513036 w 3749698"/>
              <a:gd name="connsiteY7" fmla="*/ 164485 h 164485"/>
              <a:gd name="connsiteX8" fmla="*/ 1690653 w 3749698"/>
              <a:gd name="connsiteY8" fmla="*/ 24 h 164485"/>
              <a:gd name="connsiteX9" fmla="*/ 1861692 w 3749698"/>
              <a:gd name="connsiteY9" fmla="*/ 151328 h 164485"/>
              <a:gd name="connsiteX10" fmla="*/ 2032731 w 3749698"/>
              <a:gd name="connsiteY10" fmla="*/ 24 h 164485"/>
              <a:gd name="connsiteX11" fmla="*/ 2190613 w 3749698"/>
              <a:gd name="connsiteY11" fmla="*/ 151328 h 164485"/>
              <a:gd name="connsiteX12" fmla="*/ 2361652 w 3749698"/>
              <a:gd name="connsiteY12" fmla="*/ 6603 h 164485"/>
              <a:gd name="connsiteX13" fmla="*/ 2545848 w 3749698"/>
              <a:gd name="connsiteY13" fmla="*/ 144750 h 164485"/>
              <a:gd name="connsiteX14" fmla="*/ 2677416 w 3749698"/>
              <a:gd name="connsiteY14" fmla="*/ 6603 h 164485"/>
              <a:gd name="connsiteX15" fmla="*/ 2835298 w 3749698"/>
              <a:gd name="connsiteY15" fmla="*/ 144750 h 164485"/>
              <a:gd name="connsiteX16" fmla="*/ 2940553 w 3749698"/>
              <a:gd name="connsiteY16" fmla="*/ 24 h 164485"/>
              <a:gd name="connsiteX17" fmla="*/ 3124748 w 3749698"/>
              <a:gd name="connsiteY17" fmla="*/ 157906 h 164485"/>
              <a:gd name="connsiteX18" fmla="*/ 3249738 w 3749698"/>
              <a:gd name="connsiteY18" fmla="*/ 6603 h 164485"/>
              <a:gd name="connsiteX19" fmla="*/ 3427355 w 3749698"/>
              <a:gd name="connsiteY19" fmla="*/ 151328 h 164485"/>
              <a:gd name="connsiteX20" fmla="*/ 3558924 w 3749698"/>
              <a:gd name="connsiteY20" fmla="*/ 13181 h 164485"/>
              <a:gd name="connsiteX21" fmla="*/ 3749698 w 3749698"/>
              <a:gd name="connsiteY21" fmla="*/ 151328 h 16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749698" h="164485">
                <a:moveTo>
                  <a:pt x="0" y="65809"/>
                </a:moveTo>
                <a:cubicBezTo>
                  <a:pt x="81134" y="110761"/>
                  <a:pt x="162268" y="155714"/>
                  <a:pt x="243402" y="144750"/>
                </a:cubicBezTo>
                <a:cubicBezTo>
                  <a:pt x="324536" y="133786"/>
                  <a:pt x="410055" y="-1072"/>
                  <a:pt x="486803" y="24"/>
                </a:cubicBezTo>
                <a:cubicBezTo>
                  <a:pt x="563551" y="1120"/>
                  <a:pt x="631529" y="151328"/>
                  <a:pt x="703891" y="151328"/>
                </a:cubicBezTo>
                <a:cubicBezTo>
                  <a:pt x="776253" y="151328"/>
                  <a:pt x="851905" y="24"/>
                  <a:pt x="920978" y="24"/>
                </a:cubicBezTo>
                <a:cubicBezTo>
                  <a:pt x="990051" y="24"/>
                  <a:pt x="1051450" y="151328"/>
                  <a:pt x="1118331" y="151328"/>
                </a:cubicBezTo>
                <a:cubicBezTo>
                  <a:pt x="1185212" y="151328"/>
                  <a:pt x="1256478" y="-2169"/>
                  <a:pt x="1322262" y="24"/>
                </a:cubicBezTo>
                <a:cubicBezTo>
                  <a:pt x="1388046" y="2217"/>
                  <a:pt x="1451638" y="164485"/>
                  <a:pt x="1513036" y="164485"/>
                </a:cubicBezTo>
                <a:cubicBezTo>
                  <a:pt x="1574434" y="164485"/>
                  <a:pt x="1632544" y="2217"/>
                  <a:pt x="1690653" y="24"/>
                </a:cubicBezTo>
                <a:cubicBezTo>
                  <a:pt x="1748762" y="-2169"/>
                  <a:pt x="1804679" y="151328"/>
                  <a:pt x="1861692" y="151328"/>
                </a:cubicBezTo>
                <a:cubicBezTo>
                  <a:pt x="1918705" y="151328"/>
                  <a:pt x="1977911" y="24"/>
                  <a:pt x="2032731" y="24"/>
                </a:cubicBezTo>
                <a:cubicBezTo>
                  <a:pt x="2087551" y="24"/>
                  <a:pt x="2135793" y="150232"/>
                  <a:pt x="2190613" y="151328"/>
                </a:cubicBezTo>
                <a:cubicBezTo>
                  <a:pt x="2245433" y="152425"/>
                  <a:pt x="2302446" y="7699"/>
                  <a:pt x="2361652" y="6603"/>
                </a:cubicBezTo>
                <a:cubicBezTo>
                  <a:pt x="2420858" y="5507"/>
                  <a:pt x="2493221" y="144750"/>
                  <a:pt x="2545848" y="144750"/>
                </a:cubicBezTo>
                <a:cubicBezTo>
                  <a:pt x="2598475" y="144750"/>
                  <a:pt x="2629174" y="6603"/>
                  <a:pt x="2677416" y="6603"/>
                </a:cubicBezTo>
                <a:cubicBezTo>
                  <a:pt x="2725658" y="6603"/>
                  <a:pt x="2791442" y="145846"/>
                  <a:pt x="2835298" y="144750"/>
                </a:cubicBezTo>
                <a:cubicBezTo>
                  <a:pt x="2879154" y="143654"/>
                  <a:pt x="2892312" y="-2169"/>
                  <a:pt x="2940553" y="24"/>
                </a:cubicBezTo>
                <a:cubicBezTo>
                  <a:pt x="2988794" y="2217"/>
                  <a:pt x="3073217" y="156810"/>
                  <a:pt x="3124748" y="157906"/>
                </a:cubicBezTo>
                <a:cubicBezTo>
                  <a:pt x="3176279" y="159002"/>
                  <a:pt x="3199304" y="7699"/>
                  <a:pt x="3249738" y="6603"/>
                </a:cubicBezTo>
                <a:cubicBezTo>
                  <a:pt x="3300172" y="5507"/>
                  <a:pt x="3375824" y="150232"/>
                  <a:pt x="3427355" y="151328"/>
                </a:cubicBezTo>
                <a:cubicBezTo>
                  <a:pt x="3478886" y="152424"/>
                  <a:pt x="3505200" y="13181"/>
                  <a:pt x="3558924" y="13181"/>
                </a:cubicBezTo>
                <a:cubicBezTo>
                  <a:pt x="3612648" y="13181"/>
                  <a:pt x="3710228" y="128304"/>
                  <a:pt x="3749698" y="151328"/>
                </a:cubicBezTo>
              </a:path>
            </a:pathLst>
          </a:custGeom>
          <a:noFill/>
          <a:ln w="38100">
            <a:solidFill>
              <a:srgbClr val="E775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FBBBD538-5AB6-2041-B5B6-E831F4FA7A61}"/>
              </a:ext>
            </a:extLst>
          </p:cNvPr>
          <p:cNvGrpSpPr/>
          <p:nvPr/>
        </p:nvGrpSpPr>
        <p:grpSpPr>
          <a:xfrm>
            <a:off x="4209971" y="2720540"/>
            <a:ext cx="1005770" cy="713382"/>
            <a:chOff x="4389574" y="5702320"/>
            <a:chExt cx="1005770" cy="713382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387D9DA0-2A07-264A-B377-CFF718B719E8}"/>
                </a:ext>
              </a:extLst>
            </p:cNvPr>
            <p:cNvSpPr txBox="1"/>
            <p:nvPr/>
          </p:nvSpPr>
          <p:spPr>
            <a:xfrm>
              <a:off x="4389574" y="5892482"/>
              <a:ext cx="10057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Finalized Write</a:t>
              </a:r>
            </a:p>
          </p:txBody>
        </p:sp>
        <p:sp>
          <p:nvSpPr>
            <p:cNvPr id="24" name="Down Arrow 23">
              <a:extLst>
                <a:ext uri="{FF2B5EF4-FFF2-40B4-BE49-F238E27FC236}">
                  <a16:creationId xmlns:a16="http://schemas.microsoft.com/office/drawing/2014/main" xmlns="" id="{C7FCDAD0-6907-8343-9DC2-8260D5AE2922}"/>
                </a:ext>
              </a:extLst>
            </p:cNvPr>
            <p:cNvSpPr/>
            <p:nvPr/>
          </p:nvSpPr>
          <p:spPr>
            <a:xfrm rot="10800000">
              <a:off x="4815341" y="5702320"/>
              <a:ext cx="154235" cy="222986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xmlns="" id="{F9E07D24-83DB-0F47-9042-2249ECA4FC08}"/>
              </a:ext>
            </a:extLst>
          </p:cNvPr>
          <p:cNvGrpSpPr/>
          <p:nvPr/>
        </p:nvGrpSpPr>
        <p:grpSpPr>
          <a:xfrm>
            <a:off x="6739661" y="2722587"/>
            <a:ext cx="1089984" cy="706413"/>
            <a:chOff x="4346473" y="5702320"/>
            <a:chExt cx="1089984" cy="706413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xmlns="" id="{C12926E7-98C2-144D-95BB-8C3E1052BF8A}"/>
                </a:ext>
              </a:extLst>
            </p:cNvPr>
            <p:cNvSpPr txBox="1"/>
            <p:nvPr/>
          </p:nvSpPr>
          <p:spPr>
            <a:xfrm>
              <a:off x="4346473" y="5885513"/>
              <a:ext cx="10899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Unfinalized Write</a:t>
              </a:r>
            </a:p>
          </p:txBody>
        </p:sp>
        <p:sp>
          <p:nvSpPr>
            <p:cNvPr id="113" name="Down Arrow 112">
              <a:extLst>
                <a:ext uri="{FF2B5EF4-FFF2-40B4-BE49-F238E27FC236}">
                  <a16:creationId xmlns:a16="http://schemas.microsoft.com/office/drawing/2014/main" xmlns="" id="{BF9D19F4-A69A-734E-8301-3F6F0DEEBD95}"/>
                </a:ext>
              </a:extLst>
            </p:cNvPr>
            <p:cNvSpPr/>
            <p:nvPr/>
          </p:nvSpPr>
          <p:spPr>
            <a:xfrm rot="10800000">
              <a:off x="4815341" y="5702320"/>
              <a:ext cx="154235" cy="222986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3D76C70E-F460-444C-A637-2C18397CED5D}"/>
              </a:ext>
            </a:extLst>
          </p:cNvPr>
          <p:cNvSpPr txBox="1"/>
          <p:nvPr/>
        </p:nvSpPr>
        <p:spPr>
          <a:xfrm>
            <a:off x="295619" y="3167244"/>
            <a:ext cx="1049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Svr-2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A7C4F47D-E02C-234C-9781-B7BCE54E1327}"/>
              </a:ext>
            </a:extLst>
          </p:cNvPr>
          <p:cNvSpPr txBox="1"/>
          <p:nvPr/>
        </p:nvSpPr>
        <p:spPr>
          <a:xfrm>
            <a:off x="294825" y="4054046"/>
            <a:ext cx="1049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Svr-3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1637A3FC-2672-8749-A95C-59866BB3B8F0}"/>
              </a:ext>
            </a:extLst>
          </p:cNvPr>
          <p:cNvSpPr txBox="1"/>
          <p:nvPr/>
        </p:nvSpPr>
        <p:spPr>
          <a:xfrm>
            <a:off x="294824" y="4940848"/>
            <a:ext cx="1049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Svr-4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000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/>
      <p:bldP spid="85" grpId="0" animBg="1"/>
      <p:bldP spid="86" grpId="0"/>
      <p:bldP spid="8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21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393082" y="2554040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93082" y="3440694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93082" y="4301331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93082" y="5233423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7893594" y="2051473"/>
            <a:ext cx="883575" cy="4065535"/>
            <a:chOff x="7021939" y="2051473"/>
            <a:chExt cx="883575" cy="4065535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7463729" y="2051473"/>
              <a:ext cx="0" cy="3656849"/>
            </a:xfrm>
            <a:prstGeom prst="line">
              <a:avLst/>
            </a:prstGeom>
            <a:ln w="19050" cmpd="sng">
              <a:prstDash val="dash"/>
              <a:headEnd type="none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7021939" y="5593788"/>
              <a:ext cx="8835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now</a:t>
              </a:r>
              <a:endParaRPr lang="en-US" sz="2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</p:grpSp>
      <p:cxnSp>
        <p:nvCxnSpPr>
          <p:cNvPr id="111" name="Straight Connector 110"/>
          <p:cNvCxnSpPr>
            <a:cxnSpLocks/>
            <a:endCxn id="142" idx="2"/>
          </p:cNvCxnSpPr>
          <p:nvPr/>
        </p:nvCxnSpPr>
        <p:spPr>
          <a:xfrm flipH="1">
            <a:off x="4131337" y="2037443"/>
            <a:ext cx="1176652" cy="0"/>
          </a:xfrm>
          <a:prstGeom prst="line">
            <a:avLst/>
          </a:prstGeom>
          <a:ln w="12700" cmpd="sng"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7743463" y="2037443"/>
            <a:ext cx="591921" cy="3508"/>
          </a:xfrm>
          <a:prstGeom prst="line">
            <a:avLst/>
          </a:prstGeom>
          <a:ln w="12700" cmpd="sng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2904762" y="1737639"/>
            <a:ext cx="1197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0F7706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stable</a:t>
            </a:r>
            <a:endParaRPr lang="en-US" sz="2800" dirty="0">
              <a:solidFill>
                <a:srgbClr val="0F7706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cxnSp>
        <p:nvCxnSpPr>
          <p:cNvPr id="122" name="Straight Connector 121"/>
          <p:cNvCxnSpPr>
            <a:cxnSpLocks/>
            <a:stCxn id="140" idx="1"/>
          </p:cNvCxnSpPr>
          <p:nvPr/>
        </p:nvCxnSpPr>
        <p:spPr>
          <a:xfrm flipH="1">
            <a:off x="1393082" y="2048565"/>
            <a:ext cx="1488625" cy="0"/>
          </a:xfrm>
          <a:prstGeom prst="line">
            <a:avLst/>
          </a:prstGeom>
          <a:ln w="12700" cmpd="sng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cxnSpLocks/>
          </p:cNvCxnSpPr>
          <p:nvPr/>
        </p:nvCxnSpPr>
        <p:spPr>
          <a:xfrm flipH="1">
            <a:off x="5307989" y="2046398"/>
            <a:ext cx="817122" cy="0"/>
          </a:xfrm>
          <a:prstGeom prst="line">
            <a:avLst/>
          </a:prstGeom>
          <a:ln w="12700" cmpd="sng"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6149445" y="1736332"/>
            <a:ext cx="1611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0000FF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unstable</a:t>
            </a:r>
            <a:endParaRPr lang="en-US" sz="2800" dirty="0">
              <a:solidFill>
                <a:srgbClr val="0000FF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40" name="Left Bracket 139"/>
          <p:cNvSpPr/>
          <p:nvPr/>
        </p:nvSpPr>
        <p:spPr>
          <a:xfrm>
            <a:off x="2881707" y="1786955"/>
            <a:ext cx="195620" cy="523220"/>
          </a:xfrm>
          <a:prstGeom prst="leftBracket">
            <a:avLst/>
          </a:prstGeom>
          <a:ln>
            <a:solidFill>
              <a:srgbClr val="0F770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Left Bracket 140"/>
          <p:cNvSpPr/>
          <p:nvPr/>
        </p:nvSpPr>
        <p:spPr>
          <a:xfrm>
            <a:off x="6135907" y="1789863"/>
            <a:ext cx="195620" cy="523220"/>
          </a:xfrm>
          <a:prstGeom prst="leftBracket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ight Bracket 141"/>
          <p:cNvSpPr/>
          <p:nvPr/>
        </p:nvSpPr>
        <p:spPr>
          <a:xfrm>
            <a:off x="3930169" y="1772267"/>
            <a:ext cx="201168" cy="530352"/>
          </a:xfrm>
          <a:prstGeom prst="rightBracket">
            <a:avLst/>
          </a:prstGeom>
          <a:ln>
            <a:solidFill>
              <a:srgbClr val="0F770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ight Bracket 142"/>
          <p:cNvSpPr/>
          <p:nvPr/>
        </p:nvSpPr>
        <p:spPr>
          <a:xfrm>
            <a:off x="7537841" y="1776030"/>
            <a:ext cx="201168" cy="530352"/>
          </a:xfrm>
          <a:prstGeom prst="rightBracket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2" name="Group 111"/>
          <p:cNvGrpSpPr/>
          <p:nvPr/>
        </p:nvGrpSpPr>
        <p:grpSpPr>
          <a:xfrm>
            <a:off x="5727436" y="2463365"/>
            <a:ext cx="2427773" cy="2861498"/>
            <a:chOff x="5661494" y="2463365"/>
            <a:chExt cx="2427773" cy="2861498"/>
          </a:xfrm>
        </p:grpSpPr>
        <p:sp>
          <p:nvSpPr>
            <p:cNvPr id="113" name="Oval 112"/>
            <p:cNvSpPr>
              <a:spLocks noChangeAspect="1"/>
            </p:cNvSpPr>
            <p:nvPr/>
          </p:nvSpPr>
          <p:spPr>
            <a:xfrm>
              <a:off x="5771730" y="2463365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>
              <a:spLocks noChangeAspect="1"/>
            </p:cNvSpPr>
            <p:nvPr/>
          </p:nvSpPr>
          <p:spPr>
            <a:xfrm>
              <a:off x="6317346" y="3349254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>
              <a:spLocks noChangeAspect="1"/>
            </p:cNvSpPr>
            <p:nvPr/>
          </p:nvSpPr>
          <p:spPr>
            <a:xfrm>
              <a:off x="5661494" y="3349254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>
              <a:spLocks noChangeAspect="1"/>
            </p:cNvSpPr>
            <p:nvPr/>
          </p:nvSpPr>
          <p:spPr>
            <a:xfrm>
              <a:off x="7122174" y="2463365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>
              <a:spLocks noChangeAspect="1"/>
            </p:cNvSpPr>
            <p:nvPr/>
          </p:nvSpPr>
          <p:spPr>
            <a:xfrm>
              <a:off x="7707487" y="3349254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>
              <a:spLocks noChangeAspect="1"/>
            </p:cNvSpPr>
            <p:nvPr/>
          </p:nvSpPr>
          <p:spPr>
            <a:xfrm>
              <a:off x="7377698" y="4209891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>
              <a:spLocks noChangeAspect="1"/>
            </p:cNvSpPr>
            <p:nvPr/>
          </p:nvSpPr>
          <p:spPr>
            <a:xfrm>
              <a:off x="7038720" y="5141983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>
              <a:spLocks noChangeAspect="1"/>
            </p:cNvSpPr>
            <p:nvPr/>
          </p:nvSpPr>
          <p:spPr>
            <a:xfrm>
              <a:off x="6589030" y="4209891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>
              <a:spLocks noChangeAspect="1"/>
            </p:cNvSpPr>
            <p:nvPr/>
          </p:nvSpPr>
          <p:spPr>
            <a:xfrm>
              <a:off x="7906387" y="5141983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>
              <a:spLocks noChangeAspect="1"/>
            </p:cNvSpPr>
            <p:nvPr/>
          </p:nvSpPr>
          <p:spPr>
            <a:xfrm>
              <a:off x="7747647" y="2463365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5" name="Oval 144"/>
          <p:cNvSpPr>
            <a:spLocks noChangeAspect="1"/>
          </p:cNvSpPr>
          <p:nvPr/>
        </p:nvSpPr>
        <p:spPr>
          <a:xfrm>
            <a:off x="1778482" y="2462600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>
            <a:spLocks noChangeAspect="1"/>
          </p:cNvSpPr>
          <p:nvPr/>
        </p:nvSpPr>
        <p:spPr>
          <a:xfrm>
            <a:off x="3568956" y="2462600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>
            <a:spLocks noChangeAspect="1"/>
          </p:cNvSpPr>
          <p:nvPr/>
        </p:nvSpPr>
        <p:spPr>
          <a:xfrm>
            <a:off x="2374750" y="3350019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>
            <a:spLocks noChangeAspect="1"/>
          </p:cNvSpPr>
          <p:nvPr/>
        </p:nvSpPr>
        <p:spPr>
          <a:xfrm>
            <a:off x="2054178" y="4195655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>
            <a:spLocks noChangeAspect="1"/>
          </p:cNvSpPr>
          <p:nvPr/>
        </p:nvSpPr>
        <p:spPr>
          <a:xfrm>
            <a:off x="2374750" y="5141983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>
            <a:spLocks noChangeAspect="1"/>
          </p:cNvSpPr>
          <p:nvPr/>
        </p:nvSpPr>
        <p:spPr>
          <a:xfrm>
            <a:off x="3365577" y="4212015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>
            <a:spLocks noChangeAspect="1"/>
          </p:cNvSpPr>
          <p:nvPr/>
        </p:nvSpPr>
        <p:spPr>
          <a:xfrm>
            <a:off x="2936655" y="5141983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>
            <a:spLocks noChangeAspect="1"/>
          </p:cNvSpPr>
          <p:nvPr/>
        </p:nvSpPr>
        <p:spPr>
          <a:xfrm>
            <a:off x="4621416" y="2463365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3815370" y="3350925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6" name="Straight Connector 155"/>
          <p:cNvCxnSpPr>
            <a:cxnSpLocks/>
          </p:cNvCxnSpPr>
          <p:nvPr/>
        </p:nvCxnSpPr>
        <p:spPr>
          <a:xfrm flipH="1">
            <a:off x="4712857" y="5210942"/>
            <a:ext cx="162284" cy="495147"/>
          </a:xfrm>
          <a:prstGeom prst="line">
            <a:avLst/>
          </a:prstGeom>
          <a:ln>
            <a:solidFill>
              <a:schemeClr val="tx1"/>
            </a:solidFill>
            <a:headEnd type="triangle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5503107" y="3996410"/>
            <a:ext cx="666603" cy="227716"/>
          </a:xfrm>
          <a:custGeom>
            <a:avLst/>
            <a:gdLst>
              <a:gd name="connsiteX0" fmla="*/ 468528 w 468528"/>
              <a:gd name="connsiteY0" fmla="*/ 172801 h 172801"/>
              <a:gd name="connsiteX1" fmla="*/ 258923 w 468528"/>
              <a:gd name="connsiteY1" fmla="*/ 195 h 172801"/>
              <a:gd name="connsiteX2" fmla="*/ 0 w 468528"/>
              <a:gd name="connsiteY2" fmla="*/ 135814 h 172801"/>
              <a:gd name="connsiteX3" fmla="*/ 0 w 468528"/>
              <a:gd name="connsiteY3" fmla="*/ 135814 h 172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8528" h="172801">
                <a:moveTo>
                  <a:pt x="468528" y="172801"/>
                </a:moveTo>
                <a:cubicBezTo>
                  <a:pt x="402769" y="89580"/>
                  <a:pt x="337011" y="6359"/>
                  <a:pt x="258923" y="195"/>
                </a:cubicBezTo>
                <a:cubicBezTo>
                  <a:pt x="180835" y="-5969"/>
                  <a:pt x="0" y="135814"/>
                  <a:pt x="0" y="135814"/>
                </a:cubicBezTo>
                <a:lnTo>
                  <a:pt x="0" y="135814"/>
                </a:lnTo>
              </a:path>
            </a:pathLst>
          </a:custGeom>
          <a:ln w="38100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5716550" y="3597834"/>
            <a:ext cx="35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9910D9"/>
                </a:solidFill>
                <a:latin typeface="Helvetica Neue Medium"/>
                <a:cs typeface="Helvetica Neue Medium"/>
              </a:rPr>
              <a:t>?</a:t>
            </a:r>
            <a:endParaRPr lang="en-US" sz="2400" baseline="-25000" dirty="0">
              <a:solidFill>
                <a:srgbClr val="9910D9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7" name="Freeform 6"/>
          <p:cNvSpPr/>
          <p:nvPr/>
        </p:nvSpPr>
        <p:spPr>
          <a:xfrm rot="10800000">
            <a:off x="4864532" y="4872001"/>
            <a:ext cx="409709" cy="247501"/>
          </a:xfrm>
          <a:custGeom>
            <a:avLst/>
            <a:gdLst>
              <a:gd name="connsiteX0" fmla="*/ 1183650 w 1183650"/>
              <a:gd name="connsiteY0" fmla="*/ 0 h 209722"/>
              <a:gd name="connsiteX1" fmla="*/ 567166 w 1183650"/>
              <a:gd name="connsiteY1" fmla="*/ 209593 h 209722"/>
              <a:gd name="connsiteX2" fmla="*/ 0 w 1183650"/>
              <a:gd name="connsiteY2" fmla="*/ 24658 h 209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3650" h="209722">
                <a:moveTo>
                  <a:pt x="1183650" y="0"/>
                </a:moveTo>
                <a:cubicBezTo>
                  <a:pt x="974045" y="102741"/>
                  <a:pt x="764441" y="205483"/>
                  <a:pt x="567166" y="209593"/>
                </a:cubicBezTo>
                <a:cubicBezTo>
                  <a:pt x="369891" y="213703"/>
                  <a:pt x="184945" y="119180"/>
                  <a:pt x="0" y="24658"/>
                </a:cubicBezTo>
              </a:path>
            </a:pathLst>
          </a:custGeom>
          <a:ln w="38100" cmpd="sng">
            <a:solidFill>
              <a:srgbClr val="000000"/>
            </a:solidFill>
            <a:headEnd type="none"/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>
            <a:spLocks noChangeAspect="1"/>
          </p:cNvSpPr>
          <p:nvPr/>
        </p:nvSpPr>
        <p:spPr>
          <a:xfrm>
            <a:off x="5387622" y="4203758"/>
            <a:ext cx="182880" cy="182880"/>
          </a:xfrm>
          <a:prstGeom prst="ellipse">
            <a:avLst/>
          </a:prstGeom>
          <a:noFill/>
          <a:ln w="38100" cmpd="sng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5202352" y="5137162"/>
            <a:ext cx="182880" cy="182880"/>
          </a:xfrm>
          <a:prstGeom prst="ellipse">
            <a:avLst/>
          </a:prstGeom>
          <a:noFill/>
          <a:ln w="38100" cmpd="sng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>
            <a:extLst>
              <a:ext uri="{FF2B5EF4-FFF2-40B4-BE49-F238E27FC236}">
                <a16:creationId xmlns:a16="http://schemas.microsoft.com/office/drawing/2014/main" xmlns="" id="{5251A365-F5A8-C745-847A-8786CB6C033E}"/>
              </a:ext>
            </a:extLst>
          </p:cNvPr>
          <p:cNvSpPr/>
          <p:nvPr/>
        </p:nvSpPr>
        <p:spPr>
          <a:xfrm rot="6716723">
            <a:off x="2858916" y="3896886"/>
            <a:ext cx="3600645" cy="202849"/>
          </a:xfrm>
          <a:custGeom>
            <a:avLst/>
            <a:gdLst>
              <a:gd name="connsiteX0" fmla="*/ 0 w 3749698"/>
              <a:gd name="connsiteY0" fmla="*/ 65809 h 164485"/>
              <a:gd name="connsiteX1" fmla="*/ 243402 w 3749698"/>
              <a:gd name="connsiteY1" fmla="*/ 144750 h 164485"/>
              <a:gd name="connsiteX2" fmla="*/ 486803 w 3749698"/>
              <a:gd name="connsiteY2" fmla="*/ 24 h 164485"/>
              <a:gd name="connsiteX3" fmla="*/ 703891 w 3749698"/>
              <a:gd name="connsiteY3" fmla="*/ 151328 h 164485"/>
              <a:gd name="connsiteX4" fmla="*/ 920978 w 3749698"/>
              <a:gd name="connsiteY4" fmla="*/ 24 h 164485"/>
              <a:gd name="connsiteX5" fmla="*/ 1118331 w 3749698"/>
              <a:gd name="connsiteY5" fmla="*/ 151328 h 164485"/>
              <a:gd name="connsiteX6" fmla="*/ 1322262 w 3749698"/>
              <a:gd name="connsiteY6" fmla="*/ 24 h 164485"/>
              <a:gd name="connsiteX7" fmla="*/ 1513036 w 3749698"/>
              <a:gd name="connsiteY7" fmla="*/ 164485 h 164485"/>
              <a:gd name="connsiteX8" fmla="*/ 1690653 w 3749698"/>
              <a:gd name="connsiteY8" fmla="*/ 24 h 164485"/>
              <a:gd name="connsiteX9" fmla="*/ 1861692 w 3749698"/>
              <a:gd name="connsiteY9" fmla="*/ 151328 h 164485"/>
              <a:gd name="connsiteX10" fmla="*/ 2032731 w 3749698"/>
              <a:gd name="connsiteY10" fmla="*/ 24 h 164485"/>
              <a:gd name="connsiteX11" fmla="*/ 2190613 w 3749698"/>
              <a:gd name="connsiteY11" fmla="*/ 151328 h 164485"/>
              <a:gd name="connsiteX12" fmla="*/ 2361652 w 3749698"/>
              <a:gd name="connsiteY12" fmla="*/ 6603 h 164485"/>
              <a:gd name="connsiteX13" fmla="*/ 2545848 w 3749698"/>
              <a:gd name="connsiteY13" fmla="*/ 144750 h 164485"/>
              <a:gd name="connsiteX14" fmla="*/ 2677416 w 3749698"/>
              <a:gd name="connsiteY14" fmla="*/ 6603 h 164485"/>
              <a:gd name="connsiteX15" fmla="*/ 2835298 w 3749698"/>
              <a:gd name="connsiteY15" fmla="*/ 144750 h 164485"/>
              <a:gd name="connsiteX16" fmla="*/ 2940553 w 3749698"/>
              <a:gd name="connsiteY16" fmla="*/ 24 h 164485"/>
              <a:gd name="connsiteX17" fmla="*/ 3124748 w 3749698"/>
              <a:gd name="connsiteY17" fmla="*/ 157906 h 164485"/>
              <a:gd name="connsiteX18" fmla="*/ 3249738 w 3749698"/>
              <a:gd name="connsiteY18" fmla="*/ 6603 h 164485"/>
              <a:gd name="connsiteX19" fmla="*/ 3427355 w 3749698"/>
              <a:gd name="connsiteY19" fmla="*/ 151328 h 164485"/>
              <a:gd name="connsiteX20" fmla="*/ 3558924 w 3749698"/>
              <a:gd name="connsiteY20" fmla="*/ 13181 h 164485"/>
              <a:gd name="connsiteX21" fmla="*/ 3749698 w 3749698"/>
              <a:gd name="connsiteY21" fmla="*/ 151328 h 16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749698" h="164485">
                <a:moveTo>
                  <a:pt x="0" y="65809"/>
                </a:moveTo>
                <a:cubicBezTo>
                  <a:pt x="81134" y="110761"/>
                  <a:pt x="162268" y="155714"/>
                  <a:pt x="243402" y="144750"/>
                </a:cubicBezTo>
                <a:cubicBezTo>
                  <a:pt x="324536" y="133786"/>
                  <a:pt x="410055" y="-1072"/>
                  <a:pt x="486803" y="24"/>
                </a:cubicBezTo>
                <a:cubicBezTo>
                  <a:pt x="563551" y="1120"/>
                  <a:pt x="631529" y="151328"/>
                  <a:pt x="703891" y="151328"/>
                </a:cubicBezTo>
                <a:cubicBezTo>
                  <a:pt x="776253" y="151328"/>
                  <a:pt x="851905" y="24"/>
                  <a:pt x="920978" y="24"/>
                </a:cubicBezTo>
                <a:cubicBezTo>
                  <a:pt x="990051" y="24"/>
                  <a:pt x="1051450" y="151328"/>
                  <a:pt x="1118331" y="151328"/>
                </a:cubicBezTo>
                <a:cubicBezTo>
                  <a:pt x="1185212" y="151328"/>
                  <a:pt x="1256478" y="-2169"/>
                  <a:pt x="1322262" y="24"/>
                </a:cubicBezTo>
                <a:cubicBezTo>
                  <a:pt x="1388046" y="2217"/>
                  <a:pt x="1451638" y="164485"/>
                  <a:pt x="1513036" y="164485"/>
                </a:cubicBezTo>
                <a:cubicBezTo>
                  <a:pt x="1574434" y="164485"/>
                  <a:pt x="1632544" y="2217"/>
                  <a:pt x="1690653" y="24"/>
                </a:cubicBezTo>
                <a:cubicBezTo>
                  <a:pt x="1748762" y="-2169"/>
                  <a:pt x="1804679" y="151328"/>
                  <a:pt x="1861692" y="151328"/>
                </a:cubicBezTo>
                <a:cubicBezTo>
                  <a:pt x="1918705" y="151328"/>
                  <a:pt x="1977911" y="24"/>
                  <a:pt x="2032731" y="24"/>
                </a:cubicBezTo>
                <a:cubicBezTo>
                  <a:pt x="2087551" y="24"/>
                  <a:pt x="2135793" y="150232"/>
                  <a:pt x="2190613" y="151328"/>
                </a:cubicBezTo>
                <a:cubicBezTo>
                  <a:pt x="2245433" y="152425"/>
                  <a:pt x="2302446" y="7699"/>
                  <a:pt x="2361652" y="6603"/>
                </a:cubicBezTo>
                <a:cubicBezTo>
                  <a:pt x="2420858" y="5507"/>
                  <a:pt x="2493221" y="144750"/>
                  <a:pt x="2545848" y="144750"/>
                </a:cubicBezTo>
                <a:cubicBezTo>
                  <a:pt x="2598475" y="144750"/>
                  <a:pt x="2629174" y="6603"/>
                  <a:pt x="2677416" y="6603"/>
                </a:cubicBezTo>
                <a:cubicBezTo>
                  <a:pt x="2725658" y="6603"/>
                  <a:pt x="2791442" y="145846"/>
                  <a:pt x="2835298" y="144750"/>
                </a:cubicBezTo>
                <a:cubicBezTo>
                  <a:pt x="2879154" y="143654"/>
                  <a:pt x="2892312" y="-2169"/>
                  <a:pt x="2940553" y="24"/>
                </a:cubicBezTo>
                <a:cubicBezTo>
                  <a:pt x="2988794" y="2217"/>
                  <a:pt x="3073217" y="156810"/>
                  <a:pt x="3124748" y="157906"/>
                </a:cubicBezTo>
                <a:cubicBezTo>
                  <a:pt x="3176279" y="159002"/>
                  <a:pt x="3199304" y="7699"/>
                  <a:pt x="3249738" y="6603"/>
                </a:cubicBezTo>
                <a:cubicBezTo>
                  <a:pt x="3300172" y="5507"/>
                  <a:pt x="3375824" y="150232"/>
                  <a:pt x="3427355" y="151328"/>
                </a:cubicBezTo>
                <a:cubicBezTo>
                  <a:pt x="3478886" y="152424"/>
                  <a:pt x="3505200" y="13181"/>
                  <a:pt x="3558924" y="13181"/>
                </a:cubicBezTo>
                <a:cubicBezTo>
                  <a:pt x="3612648" y="13181"/>
                  <a:pt x="3710228" y="128304"/>
                  <a:pt x="3749698" y="151328"/>
                </a:cubicBezTo>
              </a:path>
            </a:pathLst>
          </a:custGeom>
          <a:noFill/>
          <a:ln w="38100">
            <a:solidFill>
              <a:srgbClr val="E775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C103783F-A6C8-AF49-B11F-10924142E9FF}"/>
              </a:ext>
            </a:extLst>
          </p:cNvPr>
          <p:cNvCxnSpPr/>
          <p:nvPr/>
        </p:nvCxnSpPr>
        <p:spPr>
          <a:xfrm>
            <a:off x="5307989" y="1736332"/>
            <a:ext cx="1" cy="542786"/>
          </a:xfrm>
          <a:prstGeom prst="line">
            <a:avLst/>
          </a:prstGeom>
          <a:ln w="38100" cmpd="sng"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9" name="Picture 68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EED4C21D-918B-C945-BD4D-F1CBD38899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6276" y="5456350"/>
            <a:ext cx="900000" cy="900000"/>
          </a:xfrm>
          <a:prstGeom prst="rect">
            <a:avLst/>
          </a:prstGeom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A95C9849-2FE6-9245-8D16-A974A0F55FEB}"/>
              </a:ext>
            </a:extLst>
          </p:cNvPr>
          <p:cNvCxnSpPr>
            <a:cxnSpLocks/>
          </p:cNvCxnSpPr>
          <p:nvPr/>
        </p:nvCxnSpPr>
        <p:spPr>
          <a:xfrm flipH="1">
            <a:off x="4712857" y="4301331"/>
            <a:ext cx="1507781" cy="1413382"/>
          </a:xfrm>
          <a:prstGeom prst="line">
            <a:avLst/>
          </a:prstGeom>
          <a:ln>
            <a:solidFill>
              <a:schemeClr val="tx1"/>
            </a:solidFill>
            <a:headEnd type="triangle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027B24AA-0D02-5445-B7FD-2613F2B17F50}"/>
              </a:ext>
            </a:extLst>
          </p:cNvPr>
          <p:cNvSpPr txBox="1"/>
          <p:nvPr/>
        </p:nvSpPr>
        <p:spPr>
          <a:xfrm>
            <a:off x="4498496" y="5655658"/>
            <a:ext cx="1293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ROTXN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FC802539-F8F4-2648-A18A-773AEC53B81C}"/>
              </a:ext>
            </a:extLst>
          </p:cNvPr>
          <p:cNvSpPr txBox="1"/>
          <p:nvPr/>
        </p:nvSpPr>
        <p:spPr>
          <a:xfrm>
            <a:off x="4885763" y="4475864"/>
            <a:ext cx="35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9910D9"/>
                </a:solidFill>
                <a:latin typeface="Helvetica Neue Medium"/>
                <a:cs typeface="Helvetica Neue Medium"/>
              </a:rPr>
              <a:t>?</a:t>
            </a:r>
            <a:endParaRPr lang="en-US" sz="2400" baseline="-25000" dirty="0">
              <a:solidFill>
                <a:srgbClr val="9910D9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xmlns="" id="{AA95C2CA-2BB3-7E49-9D55-EA60000255AB}"/>
              </a:ext>
            </a:extLst>
          </p:cNvPr>
          <p:cNvSpPr/>
          <p:nvPr/>
        </p:nvSpPr>
        <p:spPr>
          <a:xfrm>
            <a:off x="6390524" y="3702939"/>
            <a:ext cx="1874895" cy="114044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10D9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Must give up either N, O, or 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A6832C73-D930-CD46-AF34-CD76750BC7FF}"/>
              </a:ext>
            </a:extLst>
          </p:cNvPr>
          <p:cNvSpPr txBox="1"/>
          <p:nvPr/>
        </p:nvSpPr>
        <p:spPr>
          <a:xfrm>
            <a:off x="301409" y="2280442"/>
            <a:ext cx="10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Svr-1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1117403F-146F-7742-8AD4-2DDF284B487D}"/>
              </a:ext>
            </a:extLst>
          </p:cNvPr>
          <p:cNvSpPr txBox="1"/>
          <p:nvPr/>
        </p:nvSpPr>
        <p:spPr>
          <a:xfrm>
            <a:off x="295619" y="3167244"/>
            <a:ext cx="1049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Svr-2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9730B2CF-710D-4B44-8F95-B0D77E117310}"/>
              </a:ext>
            </a:extLst>
          </p:cNvPr>
          <p:cNvSpPr txBox="1"/>
          <p:nvPr/>
        </p:nvSpPr>
        <p:spPr>
          <a:xfrm>
            <a:off x="294825" y="4054046"/>
            <a:ext cx="1049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Svr-3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5953A3C1-E7DC-4B4F-BD51-BE4A8F441767}"/>
              </a:ext>
            </a:extLst>
          </p:cNvPr>
          <p:cNvSpPr txBox="1"/>
          <p:nvPr/>
        </p:nvSpPr>
        <p:spPr>
          <a:xfrm>
            <a:off x="294824" y="4940848"/>
            <a:ext cx="1049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Svr-4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  <p:sp>
        <p:nvSpPr>
          <p:cNvPr id="72" name="Title 1">
            <a:extLst>
              <a:ext uri="{FF2B5EF4-FFF2-40B4-BE49-F238E27FC236}">
                <a16:creationId xmlns:a16="http://schemas.microsoft.com/office/drawing/2014/main" xmlns="" id="{6FE6944B-1E1F-E44E-9042-D3CE192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Proof Intuition of NOCS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742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9" grpId="0"/>
      <p:bldP spid="7" grpId="0" animBg="1"/>
      <p:bldP spid="77" grpId="0"/>
      <p:bldP spid="78" grpId="0"/>
      <p:bldP spid="8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NOC Designs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22</a:t>
            </a:fld>
            <a:endParaRPr lang="en-US"/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xmlns="" id="{9D871246-A94E-904A-912C-5A3402EE1EBA}"/>
              </a:ext>
            </a:extLst>
          </p:cNvPr>
          <p:cNvSpPr/>
          <p:nvPr/>
        </p:nvSpPr>
        <p:spPr>
          <a:xfrm>
            <a:off x="1701477" y="1417636"/>
            <a:ext cx="2801074" cy="4938711"/>
          </a:xfrm>
          <a:prstGeom prst="trapezoid">
            <a:avLst/>
          </a:prstGeom>
          <a:noFill/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70B7D545-779B-8F48-A32D-5DAE3D7FCCE2}"/>
              </a:ext>
            </a:extLst>
          </p:cNvPr>
          <p:cNvGrpSpPr/>
          <p:nvPr/>
        </p:nvGrpSpPr>
        <p:grpSpPr>
          <a:xfrm>
            <a:off x="3017801" y="3040875"/>
            <a:ext cx="180000" cy="930208"/>
            <a:chOff x="2514304" y="2651761"/>
            <a:chExt cx="180000" cy="930208"/>
          </a:xfrm>
          <a:effectLst/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F02AB4B4-2754-7148-A91A-A8E01AFD40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14304" y="2651761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D6FF9D89-061E-9E41-8DEA-8DD7E19870F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14304" y="3026865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EFD29604-1BBC-DE45-9F63-F83EB0F1E5E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14304" y="3401969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238E8693-ACCF-3149-9D52-B20FA6B04AC0}"/>
              </a:ext>
            </a:extLst>
          </p:cNvPr>
          <p:cNvCxnSpPr>
            <a:cxnSpLocks/>
          </p:cNvCxnSpPr>
          <p:nvPr/>
        </p:nvCxnSpPr>
        <p:spPr>
          <a:xfrm>
            <a:off x="1794074" y="5717894"/>
            <a:ext cx="262745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0282CBCC-B3E4-1143-AC9E-60806923F634}"/>
              </a:ext>
            </a:extLst>
          </p:cNvPr>
          <p:cNvCxnSpPr>
            <a:cxnSpLocks/>
          </p:cNvCxnSpPr>
          <p:nvPr/>
        </p:nvCxnSpPr>
        <p:spPr>
          <a:xfrm>
            <a:off x="1875097" y="5081370"/>
            <a:ext cx="243068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D152816F-A107-964A-958E-337890064CD3}"/>
              </a:ext>
            </a:extLst>
          </p:cNvPr>
          <p:cNvCxnSpPr>
            <a:cxnSpLocks/>
          </p:cNvCxnSpPr>
          <p:nvPr/>
        </p:nvCxnSpPr>
        <p:spPr>
          <a:xfrm>
            <a:off x="1990844" y="4440988"/>
            <a:ext cx="223391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072F67A6-0384-3840-8F7F-FD56FC831C16}"/>
              </a:ext>
            </a:extLst>
          </p:cNvPr>
          <p:cNvCxnSpPr>
            <a:cxnSpLocks/>
          </p:cNvCxnSpPr>
          <p:nvPr/>
        </p:nvCxnSpPr>
        <p:spPr>
          <a:xfrm>
            <a:off x="2199189" y="2694360"/>
            <a:ext cx="178250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55037195-F36B-2E42-9B89-FB39776651D8}"/>
              </a:ext>
            </a:extLst>
          </p:cNvPr>
          <p:cNvCxnSpPr>
            <a:cxnSpLocks/>
          </p:cNvCxnSpPr>
          <p:nvPr/>
        </p:nvCxnSpPr>
        <p:spPr>
          <a:xfrm>
            <a:off x="2293716" y="2055907"/>
            <a:ext cx="160695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A755468E-6658-F74D-A30F-4BC887633931}"/>
              </a:ext>
            </a:extLst>
          </p:cNvPr>
          <p:cNvSpPr txBox="1"/>
          <p:nvPr/>
        </p:nvSpPr>
        <p:spPr>
          <a:xfrm>
            <a:off x="2057100" y="5855037"/>
            <a:ext cx="2107748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Weak Consistency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D7150D0C-051A-044A-A56B-C229933CBDA6}"/>
              </a:ext>
            </a:extLst>
          </p:cNvPr>
          <p:cNvSpPr txBox="1"/>
          <p:nvPr/>
        </p:nvSpPr>
        <p:spPr>
          <a:xfrm>
            <a:off x="2079407" y="1437972"/>
            <a:ext cx="2056787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Strict Serializability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117D0F94-6E90-DF4B-8FD3-C895106C0FEE}"/>
              </a:ext>
            </a:extLst>
          </p:cNvPr>
          <p:cNvSpPr txBox="1"/>
          <p:nvPr/>
        </p:nvSpPr>
        <p:spPr>
          <a:xfrm>
            <a:off x="2068797" y="2074353"/>
            <a:ext cx="2056787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Process-order Serializability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BE2E3757-589A-A74E-907D-32B0F12B8390}"/>
              </a:ext>
            </a:extLst>
          </p:cNvPr>
          <p:cNvSpPr txBox="1"/>
          <p:nvPr/>
        </p:nvSpPr>
        <p:spPr>
          <a:xfrm>
            <a:off x="2057101" y="5232548"/>
            <a:ext cx="2056787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Read Committed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15CDC280-FBE1-0E48-A313-C69858BCCE8E}"/>
              </a:ext>
            </a:extLst>
          </p:cNvPr>
          <p:cNvSpPr txBox="1"/>
          <p:nvPr/>
        </p:nvSpPr>
        <p:spPr>
          <a:xfrm>
            <a:off x="2057100" y="4593279"/>
            <a:ext cx="2056787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Causal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E673F39A-1A1F-D647-ACF8-4E4199B07065}"/>
              </a:ext>
            </a:extLst>
          </p:cNvPr>
          <p:cNvCxnSpPr>
            <a:cxnSpLocks/>
          </p:cNvCxnSpPr>
          <p:nvPr/>
        </p:nvCxnSpPr>
        <p:spPr>
          <a:xfrm flipV="1">
            <a:off x="1753553" y="2055907"/>
            <a:ext cx="292937" cy="1915176"/>
          </a:xfrm>
          <a:prstGeom prst="straightConnector1">
            <a:avLst/>
          </a:prstGeom>
          <a:ln w="76200">
            <a:solidFill>
              <a:schemeClr val="tx1"/>
            </a:solidFill>
            <a:headEnd w="lg" len="lg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755C2527-EAA8-7D4D-83C2-1B54AC1E295D}"/>
              </a:ext>
            </a:extLst>
          </p:cNvPr>
          <p:cNvSpPr txBox="1"/>
          <p:nvPr/>
        </p:nvSpPr>
        <p:spPr>
          <a:xfrm rot="16743869">
            <a:off x="1089676" y="2911564"/>
            <a:ext cx="1039967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Strong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xmlns="" id="{0E5A8D96-87DB-694C-AFB7-070E16895C7D}"/>
              </a:ext>
            </a:extLst>
          </p:cNvPr>
          <p:cNvCxnSpPr>
            <a:cxnSpLocks/>
          </p:cNvCxnSpPr>
          <p:nvPr/>
        </p:nvCxnSpPr>
        <p:spPr>
          <a:xfrm flipH="1">
            <a:off x="1455060" y="3969635"/>
            <a:ext cx="300732" cy="1956174"/>
          </a:xfrm>
          <a:prstGeom prst="straightConnector1">
            <a:avLst/>
          </a:prstGeom>
          <a:ln w="76200">
            <a:solidFill>
              <a:schemeClr val="tx1"/>
            </a:solidFill>
            <a:headEnd w="lg" len="lg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2D6AE8FA-F7D7-BF4A-91CD-C99E3D3C1182}"/>
              </a:ext>
            </a:extLst>
          </p:cNvPr>
          <p:cNvSpPr txBox="1"/>
          <p:nvPr/>
        </p:nvSpPr>
        <p:spPr>
          <a:xfrm rot="16743869">
            <a:off x="840349" y="4505299"/>
            <a:ext cx="1039967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Weak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xmlns="" id="{1752D284-11AD-7A43-8BA0-76733140A71E}"/>
              </a:ext>
            </a:extLst>
          </p:cNvPr>
          <p:cNvCxnSpPr>
            <a:cxnSpLocks/>
          </p:cNvCxnSpPr>
          <p:nvPr/>
        </p:nvCxnSpPr>
        <p:spPr>
          <a:xfrm>
            <a:off x="3769995" y="1759103"/>
            <a:ext cx="1071570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19108AAF-19B3-F74A-9D66-AE6289189FB6}"/>
              </a:ext>
            </a:extLst>
          </p:cNvPr>
          <p:cNvSpPr txBox="1"/>
          <p:nvPr/>
        </p:nvSpPr>
        <p:spPr>
          <a:xfrm>
            <a:off x="5146699" y="5189684"/>
            <a:ext cx="2295824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MySQL Cluster</a:t>
            </a:r>
          </a:p>
        </p:txBody>
      </p:sp>
      <p:sp>
        <p:nvSpPr>
          <p:cNvPr id="67" name="Cross 66">
            <a:extLst>
              <a:ext uri="{FF2B5EF4-FFF2-40B4-BE49-F238E27FC236}">
                <a16:creationId xmlns:a16="http://schemas.microsoft.com/office/drawing/2014/main" xmlns="" id="{BE50F63B-089F-5246-A37B-E22F974CDED5}"/>
              </a:ext>
            </a:extLst>
          </p:cNvPr>
          <p:cNvSpPr/>
          <p:nvPr/>
        </p:nvSpPr>
        <p:spPr>
          <a:xfrm rot="2680953">
            <a:off x="2766182" y="1399103"/>
            <a:ext cx="720000" cy="720000"/>
          </a:xfrm>
          <a:prstGeom prst="plus">
            <a:avLst>
              <a:gd name="adj" fmla="val 46212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E58DC61F-7184-3546-9773-39D2592E2FED}"/>
              </a:ext>
            </a:extLst>
          </p:cNvPr>
          <p:cNvSpPr txBox="1"/>
          <p:nvPr/>
        </p:nvSpPr>
        <p:spPr>
          <a:xfrm>
            <a:off x="4880481" y="1525071"/>
            <a:ext cx="3325970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By the NOCS Theorem</a:t>
            </a:r>
          </a:p>
        </p:txBody>
      </p:sp>
      <p:sp>
        <p:nvSpPr>
          <p:cNvPr id="69" name="L-Shape 68">
            <a:extLst>
              <a:ext uri="{FF2B5EF4-FFF2-40B4-BE49-F238E27FC236}">
                <a16:creationId xmlns:a16="http://schemas.microsoft.com/office/drawing/2014/main" xmlns="" id="{B4DC6A83-327D-804B-8013-3EA862093150}"/>
              </a:ext>
            </a:extLst>
          </p:cNvPr>
          <p:cNvSpPr/>
          <p:nvPr/>
        </p:nvSpPr>
        <p:spPr>
          <a:xfrm rot="19140484">
            <a:off x="2852469" y="5196852"/>
            <a:ext cx="690663" cy="308747"/>
          </a:xfrm>
          <a:prstGeom prst="corner">
            <a:avLst>
              <a:gd name="adj1" fmla="val 25641"/>
              <a:gd name="adj2" fmla="val 27671"/>
            </a:avLst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xmlns="" id="{C00C159A-D959-C043-A84A-301C80E36569}"/>
              </a:ext>
            </a:extLst>
          </p:cNvPr>
          <p:cNvCxnSpPr>
            <a:cxnSpLocks/>
          </p:cNvCxnSpPr>
          <p:nvPr/>
        </p:nvCxnSpPr>
        <p:spPr>
          <a:xfrm>
            <a:off x="4136194" y="5417214"/>
            <a:ext cx="1071570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xmlns="" id="{48BC0A5D-B42D-8D44-A01F-6F49EF6A60D4}"/>
              </a:ext>
            </a:extLst>
          </p:cNvPr>
          <p:cNvCxnSpPr>
            <a:cxnSpLocks/>
          </p:cNvCxnSpPr>
          <p:nvPr/>
        </p:nvCxnSpPr>
        <p:spPr>
          <a:xfrm>
            <a:off x="3843636" y="2397518"/>
            <a:ext cx="1071570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00D894E2-F58A-364D-8134-1148BE16E8C5}"/>
              </a:ext>
            </a:extLst>
          </p:cNvPr>
          <p:cNvSpPr txBox="1"/>
          <p:nvPr/>
        </p:nvSpPr>
        <p:spPr>
          <a:xfrm>
            <a:off x="4880480" y="2168331"/>
            <a:ext cx="332597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Our new design: </a:t>
            </a:r>
            <a:r>
              <a:rPr lang="en-US" sz="24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PORT</a:t>
            </a:r>
          </a:p>
        </p:txBody>
      </p:sp>
      <p:sp>
        <p:nvSpPr>
          <p:cNvPr id="73" name="L-Shape 72">
            <a:extLst>
              <a:ext uri="{FF2B5EF4-FFF2-40B4-BE49-F238E27FC236}">
                <a16:creationId xmlns:a16="http://schemas.microsoft.com/office/drawing/2014/main" xmlns="" id="{055B85DA-BFEC-B04E-9DCA-356F59368E53}"/>
              </a:ext>
            </a:extLst>
          </p:cNvPr>
          <p:cNvSpPr/>
          <p:nvPr/>
        </p:nvSpPr>
        <p:spPr>
          <a:xfrm rot="19140484">
            <a:off x="2852470" y="2188604"/>
            <a:ext cx="690663" cy="308747"/>
          </a:xfrm>
          <a:prstGeom prst="corner">
            <a:avLst>
              <a:gd name="adj1" fmla="val 25641"/>
              <a:gd name="adj2" fmla="val 27671"/>
            </a:avLst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805AD5D3-0F31-AC49-B1C2-370488953E06}"/>
              </a:ext>
            </a:extLst>
          </p:cNvPr>
          <p:cNvCxnSpPr>
            <a:cxnSpLocks/>
          </p:cNvCxnSpPr>
          <p:nvPr/>
        </p:nvCxnSpPr>
        <p:spPr>
          <a:xfrm>
            <a:off x="1489104" y="3934422"/>
            <a:ext cx="509562" cy="83450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1178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9" grpId="0"/>
      <p:bldP spid="50" grpId="0"/>
      <p:bldP spid="51" grpId="0"/>
      <p:bldP spid="57" grpId="0"/>
      <p:bldP spid="62" grpId="0"/>
      <p:bldP spid="66" grpId="0"/>
      <p:bldP spid="67" grpId="0" animBg="1"/>
      <p:bldP spid="68" grpId="0"/>
      <p:bldP spid="69" grpId="0" animBg="1"/>
      <p:bldP spid="72" grpId="0"/>
      <p:bldP spid="7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23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393082" y="2554040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93082" y="3440694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93082" y="4301331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93082" y="5233423"/>
            <a:ext cx="7293718" cy="0"/>
          </a:xfrm>
          <a:prstGeom prst="line">
            <a:avLst/>
          </a:prstGeom>
          <a:ln w="50800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7893594" y="2051473"/>
            <a:ext cx="883575" cy="4065535"/>
            <a:chOff x="7021939" y="2051473"/>
            <a:chExt cx="883575" cy="4065535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7463729" y="2051473"/>
              <a:ext cx="0" cy="3656849"/>
            </a:xfrm>
            <a:prstGeom prst="line">
              <a:avLst/>
            </a:prstGeom>
            <a:ln w="19050" cmpd="sng">
              <a:prstDash val="dash"/>
              <a:headEnd type="none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7021939" y="5593788"/>
              <a:ext cx="8835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now</a:t>
              </a:r>
              <a:endParaRPr lang="en-US" sz="2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5727436" y="2463365"/>
            <a:ext cx="2427773" cy="2861498"/>
            <a:chOff x="5661494" y="2463365"/>
            <a:chExt cx="2427773" cy="2861498"/>
          </a:xfrm>
        </p:grpSpPr>
        <p:sp>
          <p:nvSpPr>
            <p:cNvPr id="113" name="Oval 112"/>
            <p:cNvSpPr>
              <a:spLocks noChangeAspect="1"/>
            </p:cNvSpPr>
            <p:nvPr/>
          </p:nvSpPr>
          <p:spPr>
            <a:xfrm>
              <a:off x="5771730" y="2463365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>
              <a:spLocks noChangeAspect="1"/>
            </p:cNvSpPr>
            <p:nvPr/>
          </p:nvSpPr>
          <p:spPr>
            <a:xfrm>
              <a:off x="6317346" y="3349254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>
              <a:spLocks noChangeAspect="1"/>
            </p:cNvSpPr>
            <p:nvPr/>
          </p:nvSpPr>
          <p:spPr>
            <a:xfrm>
              <a:off x="5661494" y="3349254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>
              <a:spLocks noChangeAspect="1"/>
            </p:cNvSpPr>
            <p:nvPr/>
          </p:nvSpPr>
          <p:spPr>
            <a:xfrm>
              <a:off x="7122174" y="2463365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>
              <a:spLocks noChangeAspect="1"/>
            </p:cNvSpPr>
            <p:nvPr/>
          </p:nvSpPr>
          <p:spPr>
            <a:xfrm>
              <a:off x="7707487" y="3349254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>
              <a:spLocks noChangeAspect="1"/>
            </p:cNvSpPr>
            <p:nvPr/>
          </p:nvSpPr>
          <p:spPr>
            <a:xfrm>
              <a:off x="7377698" y="4209891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>
              <a:spLocks noChangeAspect="1"/>
            </p:cNvSpPr>
            <p:nvPr/>
          </p:nvSpPr>
          <p:spPr>
            <a:xfrm>
              <a:off x="7038720" y="5141983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>
              <a:spLocks noChangeAspect="1"/>
            </p:cNvSpPr>
            <p:nvPr/>
          </p:nvSpPr>
          <p:spPr>
            <a:xfrm>
              <a:off x="6589030" y="4209891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>
              <a:spLocks noChangeAspect="1"/>
            </p:cNvSpPr>
            <p:nvPr/>
          </p:nvSpPr>
          <p:spPr>
            <a:xfrm>
              <a:off x="7906387" y="5141983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>
              <a:spLocks noChangeAspect="1"/>
            </p:cNvSpPr>
            <p:nvPr/>
          </p:nvSpPr>
          <p:spPr>
            <a:xfrm>
              <a:off x="7747647" y="2463365"/>
              <a:ext cx="182880" cy="182880"/>
            </a:xfrm>
            <a:prstGeom prst="ellipse">
              <a:avLst/>
            </a:prstGeom>
            <a:noFill/>
            <a:ln w="38100" cmpd="sng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5" name="Oval 144"/>
          <p:cNvSpPr>
            <a:spLocks noChangeAspect="1"/>
          </p:cNvSpPr>
          <p:nvPr/>
        </p:nvSpPr>
        <p:spPr>
          <a:xfrm>
            <a:off x="1778482" y="2462600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>
            <a:spLocks noChangeAspect="1"/>
          </p:cNvSpPr>
          <p:nvPr/>
        </p:nvSpPr>
        <p:spPr>
          <a:xfrm>
            <a:off x="3568956" y="2462600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>
            <a:spLocks noChangeAspect="1"/>
          </p:cNvSpPr>
          <p:nvPr/>
        </p:nvSpPr>
        <p:spPr>
          <a:xfrm>
            <a:off x="2374750" y="3350019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>
            <a:spLocks noChangeAspect="1"/>
          </p:cNvSpPr>
          <p:nvPr/>
        </p:nvSpPr>
        <p:spPr>
          <a:xfrm>
            <a:off x="2054178" y="4195655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>
            <a:spLocks noChangeAspect="1"/>
          </p:cNvSpPr>
          <p:nvPr/>
        </p:nvSpPr>
        <p:spPr>
          <a:xfrm>
            <a:off x="2374750" y="5141983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>
            <a:spLocks noChangeAspect="1"/>
          </p:cNvSpPr>
          <p:nvPr/>
        </p:nvSpPr>
        <p:spPr>
          <a:xfrm>
            <a:off x="3365577" y="4212015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>
            <a:spLocks noChangeAspect="1"/>
          </p:cNvSpPr>
          <p:nvPr/>
        </p:nvSpPr>
        <p:spPr>
          <a:xfrm>
            <a:off x="2936655" y="5141983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>
            <a:spLocks noChangeAspect="1"/>
          </p:cNvSpPr>
          <p:nvPr/>
        </p:nvSpPr>
        <p:spPr>
          <a:xfrm>
            <a:off x="4621416" y="2463365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>
            <a:spLocks noChangeAspect="1"/>
          </p:cNvSpPr>
          <p:nvPr/>
        </p:nvSpPr>
        <p:spPr>
          <a:xfrm>
            <a:off x="3815370" y="3350925"/>
            <a:ext cx="182880" cy="182880"/>
          </a:xfrm>
          <a:prstGeom prst="ellipse">
            <a:avLst/>
          </a:prstGeom>
          <a:solidFill>
            <a:srgbClr val="0F77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>
            <a:spLocks noChangeAspect="1"/>
          </p:cNvSpPr>
          <p:nvPr/>
        </p:nvSpPr>
        <p:spPr>
          <a:xfrm>
            <a:off x="5387622" y="4203758"/>
            <a:ext cx="182880" cy="182880"/>
          </a:xfrm>
          <a:prstGeom prst="ellipse">
            <a:avLst/>
          </a:prstGeom>
          <a:noFill/>
          <a:ln w="38100" cmpd="sng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>
            <a:spLocks noChangeAspect="1"/>
          </p:cNvSpPr>
          <p:nvPr/>
        </p:nvSpPr>
        <p:spPr>
          <a:xfrm>
            <a:off x="5202352" y="5137162"/>
            <a:ext cx="182880" cy="182880"/>
          </a:xfrm>
          <a:prstGeom prst="ellipse">
            <a:avLst/>
          </a:prstGeom>
          <a:noFill/>
          <a:ln w="38100" cmpd="sng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>
            <a:extLst>
              <a:ext uri="{FF2B5EF4-FFF2-40B4-BE49-F238E27FC236}">
                <a16:creationId xmlns:a16="http://schemas.microsoft.com/office/drawing/2014/main" xmlns="" id="{5251A365-F5A8-C745-847A-8786CB6C033E}"/>
              </a:ext>
            </a:extLst>
          </p:cNvPr>
          <p:cNvSpPr/>
          <p:nvPr/>
        </p:nvSpPr>
        <p:spPr>
          <a:xfrm rot="6716723">
            <a:off x="2858916" y="3896886"/>
            <a:ext cx="3600645" cy="202849"/>
          </a:xfrm>
          <a:custGeom>
            <a:avLst/>
            <a:gdLst>
              <a:gd name="connsiteX0" fmla="*/ 0 w 3749698"/>
              <a:gd name="connsiteY0" fmla="*/ 65809 h 164485"/>
              <a:gd name="connsiteX1" fmla="*/ 243402 w 3749698"/>
              <a:gd name="connsiteY1" fmla="*/ 144750 h 164485"/>
              <a:gd name="connsiteX2" fmla="*/ 486803 w 3749698"/>
              <a:gd name="connsiteY2" fmla="*/ 24 h 164485"/>
              <a:gd name="connsiteX3" fmla="*/ 703891 w 3749698"/>
              <a:gd name="connsiteY3" fmla="*/ 151328 h 164485"/>
              <a:gd name="connsiteX4" fmla="*/ 920978 w 3749698"/>
              <a:gd name="connsiteY4" fmla="*/ 24 h 164485"/>
              <a:gd name="connsiteX5" fmla="*/ 1118331 w 3749698"/>
              <a:gd name="connsiteY5" fmla="*/ 151328 h 164485"/>
              <a:gd name="connsiteX6" fmla="*/ 1322262 w 3749698"/>
              <a:gd name="connsiteY6" fmla="*/ 24 h 164485"/>
              <a:gd name="connsiteX7" fmla="*/ 1513036 w 3749698"/>
              <a:gd name="connsiteY7" fmla="*/ 164485 h 164485"/>
              <a:gd name="connsiteX8" fmla="*/ 1690653 w 3749698"/>
              <a:gd name="connsiteY8" fmla="*/ 24 h 164485"/>
              <a:gd name="connsiteX9" fmla="*/ 1861692 w 3749698"/>
              <a:gd name="connsiteY9" fmla="*/ 151328 h 164485"/>
              <a:gd name="connsiteX10" fmla="*/ 2032731 w 3749698"/>
              <a:gd name="connsiteY10" fmla="*/ 24 h 164485"/>
              <a:gd name="connsiteX11" fmla="*/ 2190613 w 3749698"/>
              <a:gd name="connsiteY11" fmla="*/ 151328 h 164485"/>
              <a:gd name="connsiteX12" fmla="*/ 2361652 w 3749698"/>
              <a:gd name="connsiteY12" fmla="*/ 6603 h 164485"/>
              <a:gd name="connsiteX13" fmla="*/ 2545848 w 3749698"/>
              <a:gd name="connsiteY13" fmla="*/ 144750 h 164485"/>
              <a:gd name="connsiteX14" fmla="*/ 2677416 w 3749698"/>
              <a:gd name="connsiteY14" fmla="*/ 6603 h 164485"/>
              <a:gd name="connsiteX15" fmla="*/ 2835298 w 3749698"/>
              <a:gd name="connsiteY15" fmla="*/ 144750 h 164485"/>
              <a:gd name="connsiteX16" fmla="*/ 2940553 w 3749698"/>
              <a:gd name="connsiteY16" fmla="*/ 24 h 164485"/>
              <a:gd name="connsiteX17" fmla="*/ 3124748 w 3749698"/>
              <a:gd name="connsiteY17" fmla="*/ 157906 h 164485"/>
              <a:gd name="connsiteX18" fmla="*/ 3249738 w 3749698"/>
              <a:gd name="connsiteY18" fmla="*/ 6603 h 164485"/>
              <a:gd name="connsiteX19" fmla="*/ 3427355 w 3749698"/>
              <a:gd name="connsiteY19" fmla="*/ 151328 h 164485"/>
              <a:gd name="connsiteX20" fmla="*/ 3558924 w 3749698"/>
              <a:gd name="connsiteY20" fmla="*/ 13181 h 164485"/>
              <a:gd name="connsiteX21" fmla="*/ 3749698 w 3749698"/>
              <a:gd name="connsiteY21" fmla="*/ 151328 h 16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749698" h="164485">
                <a:moveTo>
                  <a:pt x="0" y="65809"/>
                </a:moveTo>
                <a:cubicBezTo>
                  <a:pt x="81134" y="110761"/>
                  <a:pt x="162268" y="155714"/>
                  <a:pt x="243402" y="144750"/>
                </a:cubicBezTo>
                <a:cubicBezTo>
                  <a:pt x="324536" y="133786"/>
                  <a:pt x="410055" y="-1072"/>
                  <a:pt x="486803" y="24"/>
                </a:cubicBezTo>
                <a:cubicBezTo>
                  <a:pt x="563551" y="1120"/>
                  <a:pt x="631529" y="151328"/>
                  <a:pt x="703891" y="151328"/>
                </a:cubicBezTo>
                <a:cubicBezTo>
                  <a:pt x="776253" y="151328"/>
                  <a:pt x="851905" y="24"/>
                  <a:pt x="920978" y="24"/>
                </a:cubicBezTo>
                <a:cubicBezTo>
                  <a:pt x="990051" y="24"/>
                  <a:pt x="1051450" y="151328"/>
                  <a:pt x="1118331" y="151328"/>
                </a:cubicBezTo>
                <a:cubicBezTo>
                  <a:pt x="1185212" y="151328"/>
                  <a:pt x="1256478" y="-2169"/>
                  <a:pt x="1322262" y="24"/>
                </a:cubicBezTo>
                <a:cubicBezTo>
                  <a:pt x="1388046" y="2217"/>
                  <a:pt x="1451638" y="164485"/>
                  <a:pt x="1513036" y="164485"/>
                </a:cubicBezTo>
                <a:cubicBezTo>
                  <a:pt x="1574434" y="164485"/>
                  <a:pt x="1632544" y="2217"/>
                  <a:pt x="1690653" y="24"/>
                </a:cubicBezTo>
                <a:cubicBezTo>
                  <a:pt x="1748762" y="-2169"/>
                  <a:pt x="1804679" y="151328"/>
                  <a:pt x="1861692" y="151328"/>
                </a:cubicBezTo>
                <a:cubicBezTo>
                  <a:pt x="1918705" y="151328"/>
                  <a:pt x="1977911" y="24"/>
                  <a:pt x="2032731" y="24"/>
                </a:cubicBezTo>
                <a:cubicBezTo>
                  <a:pt x="2087551" y="24"/>
                  <a:pt x="2135793" y="150232"/>
                  <a:pt x="2190613" y="151328"/>
                </a:cubicBezTo>
                <a:cubicBezTo>
                  <a:pt x="2245433" y="152425"/>
                  <a:pt x="2302446" y="7699"/>
                  <a:pt x="2361652" y="6603"/>
                </a:cubicBezTo>
                <a:cubicBezTo>
                  <a:pt x="2420858" y="5507"/>
                  <a:pt x="2493221" y="144750"/>
                  <a:pt x="2545848" y="144750"/>
                </a:cubicBezTo>
                <a:cubicBezTo>
                  <a:pt x="2598475" y="144750"/>
                  <a:pt x="2629174" y="6603"/>
                  <a:pt x="2677416" y="6603"/>
                </a:cubicBezTo>
                <a:cubicBezTo>
                  <a:pt x="2725658" y="6603"/>
                  <a:pt x="2791442" y="145846"/>
                  <a:pt x="2835298" y="144750"/>
                </a:cubicBezTo>
                <a:cubicBezTo>
                  <a:pt x="2879154" y="143654"/>
                  <a:pt x="2892312" y="-2169"/>
                  <a:pt x="2940553" y="24"/>
                </a:cubicBezTo>
                <a:cubicBezTo>
                  <a:pt x="2988794" y="2217"/>
                  <a:pt x="3073217" y="156810"/>
                  <a:pt x="3124748" y="157906"/>
                </a:cubicBezTo>
                <a:cubicBezTo>
                  <a:pt x="3176279" y="159002"/>
                  <a:pt x="3199304" y="7699"/>
                  <a:pt x="3249738" y="6603"/>
                </a:cubicBezTo>
                <a:cubicBezTo>
                  <a:pt x="3300172" y="5507"/>
                  <a:pt x="3375824" y="150232"/>
                  <a:pt x="3427355" y="151328"/>
                </a:cubicBezTo>
                <a:cubicBezTo>
                  <a:pt x="3478886" y="152424"/>
                  <a:pt x="3505200" y="13181"/>
                  <a:pt x="3558924" y="13181"/>
                </a:cubicBezTo>
                <a:cubicBezTo>
                  <a:pt x="3612648" y="13181"/>
                  <a:pt x="3710228" y="128304"/>
                  <a:pt x="3749698" y="151328"/>
                </a:cubicBezTo>
              </a:path>
            </a:pathLst>
          </a:custGeom>
          <a:noFill/>
          <a:ln w="38100">
            <a:solidFill>
              <a:srgbClr val="E775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A6832C73-D930-CD46-AF34-CD76750BC7FF}"/>
              </a:ext>
            </a:extLst>
          </p:cNvPr>
          <p:cNvSpPr txBox="1"/>
          <p:nvPr/>
        </p:nvSpPr>
        <p:spPr>
          <a:xfrm>
            <a:off x="301409" y="2280442"/>
            <a:ext cx="10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Svr-1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1117403F-146F-7742-8AD4-2DDF284B487D}"/>
              </a:ext>
            </a:extLst>
          </p:cNvPr>
          <p:cNvSpPr txBox="1"/>
          <p:nvPr/>
        </p:nvSpPr>
        <p:spPr>
          <a:xfrm>
            <a:off x="295619" y="3167244"/>
            <a:ext cx="1049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Svr-2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9730B2CF-710D-4B44-8F95-B0D77E117310}"/>
              </a:ext>
            </a:extLst>
          </p:cNvPr>
          <p:cNvSpPr txBox="1"/>
          <p:nvPr/>
        </p:nvSpPr>
        <p:spPr>
          <a:xfrm>
            <a:off x="294825" y="4054046"/>
            <a:ext cx="1049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Svr-3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5953A3C1-E7DC-4B4F-BD51-BE4A8F441767}"/>
              </a:ext>
            </a:extLst>
          </p:cNvPr>
          <p:cNvSpPr txBox="1"/>
          <p:nvPr/>
        </p:nvSpPr>
        <p:spPr>
          <a:xfrm>
            <a:off x="294824" y="4940848"/>
            <a:ext cx="1049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Helvetica Neue Medium"/>
                <a:cs typeface="Helvetica Neue Medium"/>
              </a:rPr>
              <a:t>Svr-4</a:t>
            </a:r>
            <a:endParaRPr lang="en-US" sz="2800" baseline="-25000" dirty="0">
              <a:latin typeface="Helvetica Neue Medium"/>
              <a:cs typeface="Helvetica Neue Medium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8E4BFA83-B805-1748-8ED1-005E318C3B50}"/>
              </a:ext>
            </a:extLst>
          </p:cNvPr>
          <p:cNvCxnSpPr>
            <a:cxnSpLocks/>
          </p:cNvCxnSpPr>
          <p:nvPr/>
        </p:nvCxnSpPr>
        <p:spPr>
          <a:xfrm>
            <a:off x="3028095" y="2403218"/>
            <a:ext cx="0" cy="3021094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BC4222D6-F5A2-3148-901B-BBE5CE325B4B}"/>
              </a:ext>
            </a:extLst>
          </p:cNvPr>
          <p:cNvSpPr txBox="1"/>
          <p:nvPr/>
        </p:nvSpPr>
        <p:spPr>
          <a:xfrm>
            <a:off x="2368874" y="5407792"/>
            <a:ext cx="12933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Stable</a:t>
            </a:r>
          </a:p>
          <a:p>
            <a:pPr algn="ctr"/>
            <a:r>
              <a:rPr lang="en-US" sz="24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Frontier</a:t>
            </a:r>
          </a:p>
          <a:p>
            <a:pPr algn="ctr"/>
            <a:r>
              <a:rPr lang="en-US" sz="24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(SF)</a:t>
            </a:r>
          </a:p>
        </p:txBody>
      </p:sp>
      <p:sp>
        <p:nvSpPr>
          <p:cNvPr id="72" name="Title 1">
            <a:extLst>
              <a:ext uri="{FF2B5EF4-FFF2-40B4-BE49-F238E27FC236}">
                <a16:creationId xmlns:a16="http://schemas.microsoft.com/office/drawing/2014/main" xmlns="" id="{6FE6944B-1E1F-E44E-9042-D3CE192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Design Insight</a:t>
            </a:r>
            <a:br>
              <a:rPr lang="en-US" dirty="0"/>
            </a:br>
            <a:r>
              <a:rPr lang="en-US" sz="3600" dirty="0"/>
              <a:t>Capturing the Stable Frontier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xmlns="" id="{25BDD2BD-ED1D-F645-A98F-F4F8066EBF75}"/>
              </a:ext>
            </a:extLst>
          </p:cNvPr>
          <p:cNvCxnSpPr>
            <a:cxnSpLocks/>
            <a:endCxn id="68" idx="2"/>
          </p:cNvCxnSpPr>
          <p:nvPr/>
        </p:nvCxnSpPr>
        <p:spPr>
          <a:xfrm flipH="1">
            <a:off x="4131337" y="2037443"/>
            <a:ext cx="1176652" cy="0"/>
          </a:xfrm>
          <a:prstGeom prst="line">
            <a:avLst/>
          </a:prstGeom>
          <a:ln w="12700" cmpd="sng"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D01BBBDF-045A-0F4D-A6A0-67CAB6F87A38}"/>
              </a:ext>
            </a:extLst>
          </p:cNvPr>
          <p:cNvCxnSpPr/>
          <p:nvPr/>
        </p:nvCxnSpPr>
        <p:spPr>
          <a:xfrm flipV="1">
            <a:off x="7743463" y="2037443"/>
            <a:ext cx="591921" cy="3508"/>
          </a:xfrm>
          <a:prstGeom prst="line">
            <a:avLst/>
          </a:prstGeom>
          <a:ln w="12700" cmpd="sng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029A7906-DEA1-6041-843F-06A6D2C4CF74}"/>
              </a:ext>
            </a:extLst>
          </p:cNvPr>
          <p:cNvSpPr txBox="1"/>
          <p:nvPr/>
        </p:nvSpPr>
        <p:spPr>
          <a:xfrm>
            <a:off x="2904762" y="1737639"/>
            <a:ext cx="1197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0F7706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stable</a:t>
            </a:r>
            <a:endParaRPr lang="en-US" sz="2800" dirty="0">
              <a:solidFill>
                <a:srgbClr val="0F7706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8228A6A6-AF9F-CD42-A290-75456BC2F71C}"/>
              </a:ext>
            </a:extLst>
          </p:cNvPr>
          <p:cNvCxnSpPr>
            <a:cxnSpLocks/>
            <a:stCxn id="65" idx="1"/>
          </p:cNvCxnSpPr>
          <p:nvPr/>
        </p:nvCxnSpPr>
        <p:spPr>
          <a:xfrm flipH="1">
            <a:off x="1393082" y="2048565"/>
            <a:ext cx="1488625" cy="0"/>
          </a:xfrm>
          <a:prstGeom prst="line">
            <a:avLst/>
          </a:prstGeom>
          <a:ln w="12700" cmpd="sng"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xmlns="" id="{F4021163-98B6-B64D-8840-9BD4556D04E4}"/>
              </a:ext>
            </a:extLst>
          </p:cNvPr>
          <p:cNvCxnSpPr>
            <a:cxnSpLocks/>
          </p:cNvCxnSpPr>
          <p:nvPr/>
        </p:nvCxnSpPr>
        <p:spPr>
          <a:xfrm flipH="1">
            <a:off x="5307989" y="2046398"/>
            <a:ext cx="817122" cy="0"/>
          </a:xfrm>
          <a:prstGeom prst="line">
            <a:avLst/>
          </a:prstGeom>
          <a:ln w="12700" cmpd="sng"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F4F426A9-29EF-CD44-BF2A-7793F5297B56}"/>
              </a:ext>
            </a:extLst>
          </p:cNvPr>
          <p:cNvSpPr txBox="1"/>
          <p:nvPr/>
        </p:nvSpPr>
        <p:spPr>
          <a:xfrm>
            <a:off x="6149445" y="1736332"/>
            <a:ext cx="1611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0000FF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unstable</a:t>
            </a:r>
            <a:endParaRPr lang="en-US" sz="2800" dirty="0">
              <a:solidFill>
                <a:srgbClr val="0000FF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65" name="Left Bracket 64">
            <a:extLst>
              <a:ext uri="{FF2B5EF4-FFF2-40B4-BE49-F238E27FC236}">
                <a16:creationId xmlns:a16="http://schemas.microsoft.com/office/drawing/2014/main" xmlns="" id="{29BB745A-DB64-DC49-9DC2-E8AD50AF0BA2}"/>
              </a:ext>
            </a:extLst>
          </p:cNvPr>
          <p:cNvSpPr/>
          <p:nvPr/>
        </p:nvSpPr>
        <p:spPr>
          <a:xfrm>
            <a:off x="2881707" y="1786955"/>
            <a:ext cx="195620" cy="523220"/>
          </a:xfrm>
          <a:prstGeom prst="leftBracket">
            <a:avLst/>
          </a:prstGeom>
          <a:ln>
            <a:solidFill>
              <a:srgbClr val="0F770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Left Bracket 66">
            <a:extLst>
              <a:ext uri="{FF2B5EF4-FFF2-40B4-BE49-F238E27FC236}">
                <a16:creationId xmlns:a16="http://schemas.microsoft.com/office/drawing/2014/main" xmlns="" id="{84E62F37-7EEF-9F48-B434-A8EA3FEDDEEC}"/>
              </a:ext>
            </a:extLst>
          </p:cNvPr>
          <p:cNvSpPr/>
          <p:nvPr/>
        </p:nvSpPr>
        <p:spPr>
          <a:xfrm>
            <a:off x="6135907" y="1789863"/>
            <a:ext cx="195620" cy="523220"/>
          </a:xfrm>
          <a:prstGeom prst="leftBracket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ight Bracket 67">
            <a:extLst>
              <a:ext uri="{FF2B5EF4-FFF2-40B4-BE49-F238E27FC236}">
                <a16:creationId xmlns:a16="http://schemas.microsoft.com/office/drawing/2014/main" xmlns="" id="{2D9CC5FA-62ED-6340-B04E-DF061B5E556F}"/>
              </a:ext>
            </a:extLst>
          </p:cNvPr>
          <p:cNvSpPr/>
          <p:nvPr/>
        </p:nvSpPr>
        <p:spPr>
          <a:xfrm>
            <a:off x="3930169" y="1772267"/>
            <a:ext cx="201168" cy="530352"/>
          </a:xfrm>
          <a:prstGeom prst="rightBracket">
            <a:avLst/>
          </a:prstGeom>
          <a:ln>
            <a:solidFill>
              <a:srgbClr val="0F770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ight Bracket 68">
            <a:extLst>
              <a:ext uri="{FF2B5EF4-FFF2-40B4-BE49-F238E27FC236}">
                <a16:creationId xmlns:a16="http://schemas.microsoft.com/office/drawing/2014/main" xmlns="" id="{78501EA9-CEB9-804B-9042-F8D209512760}"/>
              </a:ext>
            </a:extLst>
          </p:cNvPr>
          <p:cNvSpPr/>
          <p:nvPr/>
        </p:nvSpPr>
        <p:spPr>
          <a:xfrm>
            <a:off x="7537841" y="1776030"/>
            <a:ext cx="201168" cy="530352"/>
          </a:xfrm>
          <a:prstGeom prst="rightBracket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xmlns="" id="{E0EE9A52-6C0D-D14A-8AFE-0F69484AB010}"/>
              </a:ext>
            </a:extLst>
          </p:cNvPr>
          <p:cNvCxnSpPr/>
          <p:nvPr/>
        </p:nvCxnSpPr>
        <p:spPr>
          <a:xfrm>
            <a:off x="5307989" y="1736332"/>
            <a:ext cx="1" cy="542786"/>
          </a:xfrm>
          <a:prstGeom prst="line">
            <a:avLst/>
          </a:prstGeom>
          <a:ln w="38100" cmpd="sng"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8421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type of logical clock</a:t>
            </a:r>
          </a:p>
          <a:p>
            <a:pPr lvl="1"/>
            <a:r>
              <a:rPr lang="en-US" dirty="0"/>
              <a:t>Specialized for distributed storage systems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Treat reads and writes differently</a:t>
            </a:r>
          </a:p>
          <a:p>
            <a:pPr lvl="1"/>
            <a:r>
              <a:rPr lang="en-US" dirty="0"/>
              <a:t>Enable optimizations for reads and writes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Capture the stable frontier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24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66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Version Clock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63666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34CD18-45BE-394D-80A0-1023B3C51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3799"/>
            <a:ext cx="8229600" cy="1143000"/>
          </a:xfrm>
        </p:spPr>
        <p:txBody>
          <a:bodyPr/>
          <a:lstStyle/>
          <a:p>
            <a:r>
              <a:rPr lang="x-none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25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884" y="2695636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4207" y="2695636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3867850"/>
            <a:ext cx="114703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Storage</a:t>
            </a:r>
          </a:p>
          <a:p>
            <a:pPr algn="ctr"/>
            <a:r>
              <a:rPr lang="en-US" sz="2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Server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9073C91-7A7B-2E45-9DDB-9425B08283A6}"/>
              </a:ext>
            </a:extLst>
          </p:cNvPr>
          <p:cNvSpPr txBox="1"/>
          <p:nvPr/>
        </p:nvSpPr>
        <p:spPr>
          <a:xfrm>
            <a:off x="2187365" y="3867850"/>
            <a:ext cx="114703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F7706"/>
                </a:solidFill>
                <a:latin typeface="Helvetica Neue Medium"/>
                <a:cs typeface="Helvetica Neue Medium"/>
              </a:rPr>
              <a:t>Web</a:t>
            </a:r>
          </a:p>
          <a:p>
            <a:pPr algn="ctr"/>
            <a:r>
              <a:rPr lang="en-US" sz="2000" dirty="0">
                <a:solidFill>
                  <a:srgbClr val="0F7706"/>
                </a:solidFill>
                <a:latin typeface="Helvetica Neue Medium"/>
                <a:cs typeface="Helvetica Neue Medium"/>
              </a:rPr>
              <a:t>Client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D6E2BCD5-C15D-D741-A956-F3714AC4AB67}"/>
              </a:ext>
            </a:extLst>
          </p:cNvPr>
          <p:cNvSpPr txBox="1">
            <a:spLocks/>
          </p:cNvSpPr>
          <p:nvPr/>
        </p:nvSpPr>
        <p:spPr>
          <a:xfrm>
            <a:off x="457200" y="200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 Neue Medium"/>
                <a:ea typeface="+mj-ea"/>
                <a:cs typeface="+mj-cs"/>
              </a:defRPr>
            </a:lvl1pPr>
          </a:lstStyle>
          <a:p>
            <a:r>
              <a:rPr lang="en-US" dirty="0"/>
              <a:t>PORT Overview</a:t>
            </a:r>
            <a:endParaRPr lang="en-US" sz="3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C383B1D-5FAB-884A-81E3-F2A6DAA4ED41}"/>
              </a:ext>
            </a:extLst>
          </p:cNvPr>
          <p:cNvSpPr txBox="1"/>
          <p:nvPr/>
        </p:nvSpPr>
        <p:spPr>
          <a:xfrm>
            <a:off x="2388024" y="2244526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12778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s 14">
            <a:extLst>
              <a:ext uri="{FF2B5EF4-FFF2-40B4-BE49-F238E27FC236}">
                <a16:creationId xmlns:a16="http://schemas.microsoft.com/office/drawing/2014/main" xmlns="" id="{EEDD65FA-2151-9E4F-8FFB-F51655D6CB8D}"/>
              </a:ext>
            </a:extLst>
          </p:cNvPr>
          <p:cNvSpPr/>
          <p:nvPr/>
        </p:nvSpPr>
        <p:spPr>
          <a:xfrm>
            <a:off x="5037510" y="4135469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34CD18-45BE-394D-80A0-1023B3C51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3799"/>
            <a:ext cx="8229600" cy="1143000"/>
          </a:xfrm>
        </p:spPr>
        <p:txBody>
          <a:bodyPr/>
          <a:lstStyle/>
          <a:p>
            <a:r>
              <a:rPr lang="x-none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26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884" y="2695636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4207" y="2695636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3867850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7C61B01-52C4-4642-9781-14E7E2C862EE}"/>
              </a:ext>
            </a:extLst>
          </p:cNvPr>
          <p:cNvSpPr txBox="1"/>
          <p:nvPr/>
        </p:nvSpPr>
        <p:spPr>
          <a:xfrm>
            <a:off x="5117703" y="4458809"/>
            <a:ext cx="23419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 </a:t>
            </a:r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1</a:t>
            </a:r>
            <a:r>
              <a:rPr lang="en-US" sz="2400" dirty="0">
                <a:latin typeface="Helvetica Neue Medium"/>
                <a:cs typeface="Helvetica Neue Medium"/>
              </a:rPr>
              <a:t> [A</a:t>
            </a:r>
            <a:r>
              <a:rPr lang="en-US" sz="2400" baseline="-25000" dirty="0">
                <a:latin typeface="Helvetica Neue Medium"/>
                <a:cs typeface="Helvetica Neue Medium"/>
              </a:rPr>
              <a:t>Z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2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7FAA0635-38D2-F54E-B98D-F0151114AA5F}"/>
              </a:ext>
            </a:extLst>
          </p:cNvPr>
          <p:cNvGrpSpPr/>
          <p:nvPr/>
        </p:nvGrpSpPr>
        <p:grpSpPr>
          <a:xfrm>
            <a:off x="1927955" y="3431289"/>
            <a:ext cx="707731" cy="753619"/>
            <a:chOff x="1927955" y="3429000"/>
            <a:chExt cx="707731" cy="753619"/>
          </a:xfrm>
        </p:grpSpPr>
        <p:pic>
          <p:nvPicPr>
            <p:cNvPr id="10" name="Picture 9" descr="A picture containing diagram&#10;&#10;Description automatically generated">
              <a:extLst>
                <a:ext uri="{FF2B5EF4-FFF2-40B4-BE49-F238E27FC236}">
                  <a16:creationId xmlns:a16="http://schemas.microsoft.com/office/drawing/2014/main" xmlns="" id="{C285A48B-3FBA-AF4D-A74A-DEA86B0BB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27955" y="3429000"/>
              <a:ext cx="707731" cy="753619"/>
            </a:xfrm>
            <a:prstGeom prst="rect">
              <a:avLst/>
            </a:prstGeom>
          </p:spPr>
        </p:pic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="" id="{69EB91FF-5098-F441-ABF0-AE69B0F722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3970" y="3544809"/>
              <a:ext cx="522000" cy="52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77F5AE7-C0A4-7C46-801C-DB6A7968F3EE}"/>
              </a:ext>
            </a:extLst>
          </p:cNvPr>
          <p:cNvSpPr txBox="1"/>
          <p:nvPr/>
        </p:nvSpPr>
        <p:spPr>
          <a:xfrm>
            <a:off x="1376438" y="4768771"/>
            <a:ext cx="1810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Version Clock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F2589E82-D631-DF48-9590-7EFA9B5DBC52}"/>
              </a:ext>
            </a:extLst>
          </p:cNvPr>
          <p:cNvCxnSpPr>
            <a:cxnSpLocks/>
            <a:stCxn id="10" idx="2"/>
            <a:endCxn id="16" idx="0"/>
          </p:cNvCxnSpPr>
          <p:nvPr/>
        </p:nvCxnSpPr>
        <p:spPr>
          <a:xfrm flipH="1">
            <a:off x="2281820" y="4184908"/>
            <a:ext cx="1" cy="583863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itle 1">
            <a:extLst>
              <a:ext uri="{FF2B5EF4-FFF2-40B4-BE49-F238E27FC236}">
                <a16:creationId xmlns:a16="http://schemas.microsoft.com/office/drawing/2014/main" xmlns="" id="{3B558A61-50A6-B84F-AA3E-A050F0816057}"/>
              </a:ext>
            </a:extLst>
          </p:cNvPr>
          <p:cNvSpPr txBox="1">
            <a:spLocks/>
          </p:cNvSpPr>
          <p:nvPr/>
        </p:nvSpPr>
        <p:spPr>
          <a:xfrm>
            <a:off x="457200" y="200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 Neue Medium"/>
                <a:ea typeface="+mj-ea"/>
                <a:cs typeface="+mj-cs"/>
              </a:defRPr>
            </a:lvl1pPr>
          </a:lstStyle>
          <a:p>
            <a:r>
              <a:rPr lang="en-US" dirty="0"/>
              <a:t>PORT Overview</a:t>
            </a:r>
            <a:endParaRPr lang="en-US" sz="36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271D47B-F941-E446-AEF6-FA847B3C211B}"/>
              </a:ext>
            </a:extLst>
          </p:cNvPr>
          <p:cNvSpPr txBox="1"/>
          <p:nvPr/>
        </p:nvSpPr>
        <p:spPr>
          <a:xfrm>
            <a:off x="2388024" y="2244526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51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s 14">
            <a:extLst>
              <a:ext uri="{FF2B5EF4-FFF2-40B4-BE49-F238E27FC236}">
                <a16:creationId xmlns:a16="http://schemas.microsoft.com/office/drawing/2014/main" xmlns="" id="{EEDD65FA-2151-9E4F-8FFB-F51655D6CB8D}"/>
              </a:ext>
            </a:extLst>
          </p:cNvPr>
          <p:cNvSpPr/>
          <p:nvPr/>
        </p:nvSpPr>
        <p:spPr>
          <a:xfrm>
            <a:off x="5037510" y="4135469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34CD18-45BE-394D-80A0-1023B3C51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3799"/>
            <a:ext cx="8229600" cy="1143000"/>
          </a:xfrm>
        </p:spPr>
        <p:txBody>
          <a:bodyPr/>
          <a:lstStyle/>
          <a:p>
            <a:r>
              <a:rPr lang="x-none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884" y="2695636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4207" y="2695636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3867850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7C61B01-52C4-4642-9781-14E7E2C862EE}"/>
              </a:ext>
            </a:extLst>
          </p:cNvPr>
          <p:cNvSpPr txBox="1"/>
          <p:nvPr/>
        </p:nvSpPr>
        <p:spPr>
          <a:xfrm>
            <a:off x="5117703" y="4458809"/>
            <a:ext cx="234191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 </a:t>
            </a:r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1</a:t>
            </a:r>
            <a:r>
              <a:rPr lang="en-US" sz="2400" dirty="0">
                <a:latin typeface="Helvetica Neue Medium"/>
                <a:cs typeface="Helvetica Neue Medium"/>
              </a:rPr>
              <a:t> [A</a:t>
            </a:r>
            <a:r>
              <a:rPr lang="en-US" sz="2400" baseline="-25000" dirty="0">
                <a:latin typeface="Helvetica Neue Medium"/>
                <a:cs typeface="Helvetica Neue Medium"/>
              </a:rPr>
              <a:t>Z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2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367916E-DAA4-B74D-A362-03906F5B959D}"/>
              </a:ext>
            </a:extLst>
          </p:cNvPr>
          <p:cNvSpPr txBox="1"/>
          <p:nvPr/>
        </p:nvSpPr>
        <p:spPr>
          <a:xfrm>
            <a:off x="1376438" y="4768771"/>
            <a:ext cx="1810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Version Clock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6C6CF02F-8054-DE4D-AFF8-468B18400FFC}"/>
              </a:ext>
            </a:extLst>
          </p:cNvPr>
          <p:cNvCxnSpPr>
            <a:cxnSpLocks/>
            <a:endCxn id="22" idx="0"/>
          </p:cNvCxnSpPr>
          <p:nvPr/>
        </p:nvCxnSpPr>
        <p:spPr>
          <a:xfrm flipH="1">
            <a:off x="2281820" y="4184908"/>
            <a:ext cx="2" cy="583863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55436F2-4B55-CE48-98E7-1CB47FF4739E}"/>
              </a:ext>
            </a:extLst>
          </p:cNvPr>
          <p:cNvSpPr txBox="1"/>
          <p:nvPr/>
        </p:nvSpPr>
        <p:spPr>
          <a:xfrm>
            <a:off x="233207" y="2664571"/>
            <a:ext cx="1810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Version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Stamp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(VS)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D0C4510A-5C91-6449-9932-6B3B30DE5C3E}"/>
              </a:ext>
            </a:extLst>
          </p:cNvPr>
          <p:cNvGrpSpPr/>
          <p:nvPr/>
        </p:nvGrpSpPr>
        <p:grpSpPr>
          <a:xfrm>
            <a:off x="5673353" y="4638361"/>
            <a:ext cx="1739963" cy="363206"/>
            <a:chOff x="5673353" y="4638361"/>
            <a:chExt cx="1739963" cy="363206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31E4D84F-460D-A042-8E77-94295F102F10}"/>
                </a:ext>
              </a:extLst>
            </p:cNvPr>
            <p:cNvSpPr/>
            <p:nvPr/>
          </p:nvSpPr>
          <p:spPr>
            <a:xfrm>
              <a:off x="5673353" y="4638361"/>
              <a:ext cx="360000" cy="360000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xmlns="" id="{11252833-6EBA-B746-959E-14490CDD85E9}"/>
                </a:ext>
              </a:extLst>
            </p:cNvPr>
            <p:cNvSpPr/>
            <p:nvPr/>
          </p:nvSpPr>
          <p:spPr>
            <a:xfrm>
              <a:off x="6340184" y="4641567"/>
              <a:ext cx="360000" cy="360000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1305EC1B-80C3-CC48-9C69-6D931B00EB37}"/>
                </a:ext>
              </a:extLst>
            </p:cNvPr>
            <p:cNvSpPr/>
            <p:nvPr/>
          </p:nvSpPr>
          <p:spPr>
            <a:xfrm>
              <a:off x="7053316" y="4638361"/>
              <a:ext cx="360000" cy="360000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80E52968-E3FD-AC42-8C00-A89162062E06}"/>
              </a:ext>
            </a:extLst>
          </p:cNvPr>
          <p:cNvGrpSpPr/>
          <p:nvPr/>
        </p:nvGrpSpPr>
        <p:grpSpPr>
          <a:xfrm>
            <a:off x="5853353" y="4998361"/>
            <a:ext cx="1379963" cy="534148"/>
            <a:chOff x="5853353" y="4998361"/>
            <a:chExt cx="1379963" cy="534148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504F6B60-7624-0A4F-9291-FCFAF732446D}"/>
                </a:ext>
              </a:extLst>
            </p:cNvPr>
            <p:cNvCxnSpPr>
              <a:cxnSpLocks/>
              <a:endCxn id="33" idx="4"/>
            </p:cNvCxnSpPr>
            <p:nvPr/>
          </p:nvCxnSpPr>
          <p:spPr>
            <a:xfrm flipH="1" flipV="1">
              <a:off x="5853353" y="4998361"/>
              <a:ext cx="476089" cy="534146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  <a:headEnd type="triangle" w="lg" len="lg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xmlns="" id="{AE63DF33-9119-5944-9235-07870A118004}"/>
                </a:ext>
              </a:extLst>
            </p:cNvPr>
            <p:cNvCxnSpPr>
              <a:cxnSpLocks/>
              <a:endCxn id="34" idx="4"/>
            </p:cNvCxnSpPr>
            <p:nvPr/>
          </p:nvCxnSpPr>
          <p:spPr>
            <a:xfrm flipV="1">
              <a:off x="6490661" y="5001567"/>
              <a:ext cx="29523" cy="530942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  <a:headEnd type="triangle" w="lg" len="lg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78D32289-A5EF-E34D-89A5-0BE7DF8F3F33}"/>
                </a:ext>
              </a:extLst>
            </p:cNvPr>
            <p:cNvCxnSpPr>
              <a:cxnSpLocks/>
              <a:endCxn id="35" idx="4"/>
            </p:cNvCxnSpPr>
            <p:nvPr/>
          </p:nvCxnSpPr>
          <p:spPr>
            <a:xfrm flipV="1">
              <a:off x="6628732" y="4998361"/>
              <a:ext cx="604584" cy="534146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  <a:headEnd type="triangle" w="lg" len="lg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947A0ACE-B1FE-AC4E-80D0-69A92AA50408}"/>
              </a:ext>
            </a:extLst>
          </p:cNvPr>
          <p:cNvSpPr txBox="1"/>
          <p:nvPr/>
        </p:nvSpPr>
        <p:spPr>
          <a:xfrm>
            <a:off x="6225813" y="5531459"/>
            <a:ext cx="60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VS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xmlns="" id="{FC418813-46ED-C248-90E1-76FDFA8A229C}"/>
              </a:ext>
            </a:extLst>
          </p:cNvPr>
          <p:cNvSpPr txBox="1">
            <a:spLocks/>
          </p:cNvSpPr>
          <p:nvPr/>
        </p:nvSpPr>
        <p:spPr>
          <a:xfrm>
            <a:off x="457200" y="200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 Neue Medium"/>
                <a:ea typeface="+mj-ea"/>
                <a:cs typeface="+mj-cs"/>
              </a:defRPr>
            </a:lvl1pPr>
          </a:lstStyle>
          <a:p>
            <a:r>
              <a:rPr lang="en-US" dirty="0"/>
              <a:t>PORT Overview</a:t>
            </a:r>
            <a:endParaRPr lang="en-US" sz="36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DD8189BB-4554-1541-AA34-D578874DF3DB}"/>
              </a:ext>
            </a:extLst>
          </p:cNvPr>
          <p:cNvSpPr txBox="1"/>
          <p:nvPr/>
        </p:nvSpPr>
        <p:spPr>
          <a:xfrm>
            <a:off x="2388024" y="2244526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07703DE7-AC05-B645-A015-71C0309606DF}"/>
              </a:ext>
            </a:extLst>
          </p:cNvPr>
          <p:cNvGrpSpPr/>
          <p:nvPr/>
        </p:nvGrpSpPr>
        <p:grpSpPr>
          <a:xfrm>
            <a:off x="1927955" y="3431289"/>
            <a:ext cx="707731" cy="753619"/>
            <a:chOff x="1927955" y="3431289"/>
            <a:chExt cx="707731" cy="753619"/>
          </a:xfrm>
        </p:grpSpPr>
        <p:pic>
          <p:nvPicPr>
            <p:cNvPr id="50" name="Picture 49" descr="A picture containing diagram&#10;&#10;Description automatically generated">
              <a:extLst>
                <a:ext uri="{FF2B5EF4-FFF2-40B4-BE49-F238E27FC236}">
                  <a16:creationId xmlns:a16="http://schemas.microsoft.com/office/drawing/2014/main" xmlns="" id="{69989E07-E10C-F846-A888-17500FBB52D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27955" y="3431289"/>
              <a:ext cx="707731" cy="753619"/>
            </a:xfrm>
            <a:prstGeom prst="rect">
              <a:avLst/>
            </a:prstGeom>
          </p:spPr>
        </p:pic>
        <p:sp>
          <p:nvSpPr>
            <p:cNvPr id="51" name="Oval 50">
              <a:extLst>
                <a:ext uri="{FF2B5EF4-FFF2-40B4-BE49-F238E27FC236}">
                  <a16:creationId xmlns:a16="http://schemas.microsoft.com/office/drawing/2014/main" xmlns="" id="{934E2645-AC5D-C94D-B1F0-5D834BE5AD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3970" y="3547098"/>
              <a:ext cx="522000" cy="52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48" name="Oval 47">
            <a:extLst>
              <a:ext uri="{FF2B5EF4-FFF2-40B4-BE49-F238E27FC236}">
                <a16:creationId xmlns:a16="http://schemas.microsoft.com/office/drawing/2014/main" xmlns="" id="{A3DAE5EE-46C2-B740-AEC0-9CBBF172F7C8}"/>
              </a:ext>
            </a:extLst>
          </p:cNvPr>
          <p:cNvSpPr>
            <a:spLocks noChangeAspect="1"/>
          </p:cNvSpPr>
          <p:nvPr/>
        </p:nvSpPr>
        <p:spPr>
          <a:xfrm>
            <a:off x="2020819" y="3551483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6A8B5C9E-3093-574A-812D-13BFF7FB5035}"/>
              </a:ext>
            </a:extLst>
          </p:cNvPr>
          <p:cNvCxnSpPr>
            <a:cxnSpLocks/>
          </p:cNvCxnSpPr>
          <p:nvPr/>
        </p:nvCxnSpPr>
        <p:spPr>
          <a:xfrm flipH="1" flipV="1">
            <a:off x="1498639" y="3547099"/>
            <a:ext cx="722245" cy="302672"/>
          </a:xfrm>
          <a:prstGeom prst="line">
            <a:avLst/>
          </a:prstGeom>
          <a:ln>
            <a:solidFill>
              <a:srgbClr val="0070C0"/>
            </a:solidFill>
            <a:prstDash val="dash"/>
            <a:headEnd type="triangle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83222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5" grpId="0"/>
      <p:bldP spid="4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s 14">
            <a:extLst>
              <a:ext uri="{FF2B5EF4-FFF2-40B4-BE49-F238E27FC236}">
                <a16:creationId xmlns:a16="http://schemas.microsoft.com/office/drawing/2014/main" xmlns="" id="{EEDD65FA-2151-9E4F-8FFB-F51655D6CB8D}"/>
              </a:ext>
            </a:extLst>
          </p:cNvPr>
          <p:cNvSpPr/>
          <p:nvPr/>
        </p:nvSpPr>
        <p:spPr>
          <a:xfrm>
            <a:off x="5037510" y="4135469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884" y="2695636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4207" y="2695636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3867850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xmlns="" id="{A9A8E2C5-125D-F846-ADD4-C2A3948E1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Write in PORT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4566F9F-9790-EE43-ACF2-33CED3ADE520}"/>
              </a:ext>
            </a:extLst>
          </p:cNvPr>
          <p:cNvSpPr txBox="1"/>
          <p:nvPr/>
        </p:nvSpPr>
        <p:spPr>
          <a:xfrm>
            <a:off x="5117703" y="4472999"/>
            <a:ext cx="9188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A7171BD-82E1-FD4C-BCF2-E5F09A6FCA0E}"/>
              </a:ext>
            </a:extLst>
          </p:cNvPr>
          <p:cNvSpPr txBox="1"/>
          <p:nvPr/>
        </p:nvSpPr>
        <p:spPr>
          <a:xfrm>
            <a:off x="5931756" y="4472998"/>
            <a:ext cx="81628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E77500"/>
                </a:solidFill>
                <a:latin typeface="Helvetica Neue Medium"/>
                <a:cs typeface="Helvetica Neue Medium"/>
              </a:rPr>
              <a:t>2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DB85A3B-019D-6E46-BA58-8C802CA1C7A6}"/>
              </a:ext>
            </a:extLst>
          </p:cNvPr>
          <p:cNvGrpSpPr/>
          <p:nvPr/>
        </p:nvGrpSpPr>
        <p:grpSpPr>
          <a:xfrm>
            <a:off x="1927955" y="3431289"/>
            <a:ext cx="707731" cy="753619"/>
            <a:chOff x="1927955" y="3431289"/>
            <a:chExt cx="707731" cy="753619"/>
          </a:xfrm>
        </p:grpSpPr>
        <p:pic>
          <p:nvPicPr>
            <p:cNvPr id="10" name="Picture 9" descr="A picture containing diagram&#10;&#10;Description automatically generated">
              <a:extLst>
                <a:ext uri="{FF2B5EF4-FFF2-40B4-BE49-F238E27FC236}">
                  <a16:creationId xmlns:a16="http://schemas.microsoft.com/office/drawing/2014/main" xmlns="" id="{C285A48B-3FBA-AF4D-A74A-DEA86B0BB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27955" y="3431289"/>
              <a:ext cx="707731" cy="753619"/>
            </a:xfrm>
            <a:prstGeom prst="rect">
              <a:avLst/>
            </a:prstGeom>
          </p:spPr>
        </p:pic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0D5DE566-02F8-EB40-B030-E8A1EF4507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3970" y="3547098"/>
              <a:ext cx="522000" cy="52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9EB91FF-5098-F441-ABF0-AE69B0F7222A}"/>
              </a:ext>
            </a:extLst>
          </p:cNvPr>
          <p:cNvSpPr>
            <a:spLocks noChangeAspect="1"/>
          </p:cNvSpPr>
          <p:nvPr/>
        </p:nvSpPr>
        <p:spPr>
          <a:xfrm>
            <a:off x="2032395" y="3547098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6D47CF6C-C6C0-9C40-AAF3-FA1477B95E75}"/>
              </a:ext>
            </a:extLst>
          </p:cNvPr>
          <p:cNvSpPr>
            <a:spLocks noChangeAspect="1"/>
          </p:cNvSpPr>
          <p:nvPr/>
        </p:nvSpPr>
        <p:spPr>
          <a:xfrm>
            <a:off x="2032395" y="3544889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10D36572-EC19-8A49-8EC8-79F1A622DD0C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300884" y="3235636"/>
            <a:ext cx="21970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BC945EE1-BCA2-6C43-B7FD-B7CFFD606490}"/>
              </a:ext>
            </a:extLst>
          </p:cNvPr>
          <p:cNvGrpSpPr/>
          <p:nvPr/>
        </p:nvGrpSpPr>
        <p:grpSpPr>
          <a:xfrm>
            <a:off x="3266158" y="2502040"/>
            <a:ext cx="1956825" cy="748572"/>
            <a:chOff x="3266158" y="2502040"/>
            <a:chExt cx="1956825" cy="74857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FF227AF0-0161-0B48-A302-04C9C61F1A66}"/>
                </a:ext>
              </a:extLst>
            </p:cNvPr>
            <p:cNvSpPr txBox="1"/>
            <p:nvPr/>
          </p:nvSpPr>
          <p:spPr>
            <a:xfrm>
              <a:off x="3266158" y="2678945"/>
              <a:ext cx="777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Write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CF4BE610-7C3F-6E48-ABBD-C47FDD29CFFF}"/>
                </a:ext>
              </a:extLst>
            </p:cNvPr>
            <p:cNvSpPr txBox="1"/>
            <p:nvPr/>
          </p:nvSpPr>
          <p:spPr>
            <a:xfrm>
              <a:off x="4244574" y="2502040"/>
              <a:ext cx="9784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 := A</a:t>
              </a:r>
              <a:r>
                <a:rPr lang="en-US" sz="2000" baseline="-25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Y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F88D6131-4C97-DC4E-AEEB-88E3D2684DAD}"/>
                </a:ext>
              </a:extLst>
            </p:cNvPr>
            <p:cNvSpPr txBox="1"/>
            <p:nvPr/>
          </p:nvSpPr>
          <p:spPr>
            <a:xfrm>
              <a:off x="4229089" y="2850502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VS = </a:t>
              </a:r>
              <a:r>
                <a:rPr lang="en-US" sz="2000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2</a:t>
              </a:r>
              <a:endParaRPr lang="en-US" sz="2000" baseline="-25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44" name="Right Brace 43">
              <a:extLst>
                <a:ext uri="{FF2B5EF4-FFF2-40B4-BE49-F238E27FC236}">
                  <a16:creationId xmlns:a16="http://schemas.microsoft.com/office/drawing/2014/main" xmlns="" id="{7E0588F4-2371-D048-B531-077329E44709}"/>
                </a:ext>
              </a:extLst>
            </p:cNvPr>
            <p:cNvSpPr/>
            <p:nvPr/>
          </p:nvSpPr>
          <p:spPr>
            <a:xfrm rot="10800000">
              <a:off x="4017953" y="2578730"/>
              <a:ext cx="211135" cy="617937"/>
            </a:xfrm>
            <a:prstGeom prst="rightBrace">
              <a:avLst>
                <a:gd name="adj1" fmla="val 44444"/>
                <a:gd name="adj2" fmla="val 48825"/>
              </a:avLst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2E9EBCC-2752-8843-89CF-D83FE1F452B0}"/>
              </a:ext>
            </a:extLst>
          </p:cNvPr>
          <p:cNvCxnSpPr>
            <a:cxnSpLocks/>
          </p:cNvCxnSpPr>
          <p:nvPr/>
        </p:nvCxnSpPr>
        <p:spPr>
          <a:xfrm flipH="1">
            <a:off x="3300884" y="3429000"/>
            <a:ext cx="21970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D01C2FE6-9C96-9543-8652-6AD1BE6E7F1F}"/>
              </a:ext>
            </a:extLst>
          </p:cNvPr>
          <p:cNvSpPr txBox="1"/>
          <p:nvPr/>
        </p:nvSpPr>
        <p:spPr>
          <a:xfrm>
            <a:off x="1376438" y="4768771"/>
            <a:ext cx="1810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Version clocks tick on writes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7C17A174-B7CE-F047-98A9-55E1FF64B278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2281820" y="4184908"/>
            <a:ext cx="2" cy="583863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6E3EB455-C9A8-7F4B-AEB5-3497B85E8DF6}"/>
              </a:ext>
            </a:extLst>
          </p:cNvPr>
          <p:cNvSpPr txBox="1"/>
          <p:nvPr/>
        </p:nvSpPr>
        <p:spPr>
          <a:xfrm>
            <a:off x="3893523" y="3467740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“Done”</a:t>
            </a:r>
            <a:endParaRPr lang="en-US" sz="2000" baseline="-25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F08F2460-5A2C-7B47-8215-2981619A9DC6}"/>
              </a:ext>
            </a:extLst>
          </p:cNvPr>
          <p:cNvSpPr txBox="1"/>
          <p:nvPr/>
        </p:nvSpPr>
        <p:spPr>
          <a:xfrm>
            <a:off x="2388024" y="2244526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913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xit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3" grpId="0" animBg="1"/>
      <p:bldP spid="29" grpId="0" animBg="1"/>
      <p:bldP spid="49" grpId="0"/>
      <p:bldP spid="5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s 14">
            <a:extLst>
              <a:ext uri="{FF2B5EF4-FFF2-40B4-BE49-F238E27FC236}">
                <a16:creationId xmlns:a16="http://schemas.microsoft.com/office/drawing/2014/main" xmlns="" id="{EEDD65FA-2151-9E4F-8FFB-F51655D6CB8D}"/>
              </a:ext>
            </a:extLst>
          </p:cNvPr>
          <p:cNvSpPr/>
          <p:nvPr/>
        </p:nvSpPr>
        <p:spPr>
          <a:xfrm>
            <a:off x="5037510" y="4135469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884" y="2695636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4207" y="2695636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3867850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xmlns="" id="{A9A8E2C5-125D-F846-ADD4-C2A3948E1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Read in Port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4566F9F-9790-EE43-ACF2-33CED3ADE520}"/>
              </a:ext>
            </a:extLst>
          </p:cNvPr>
          <p:cNvSpPr txBox="1"/>
          <p:nvPr/>
        </p:nvSpPr>
        <p:spPr>
          <a:xfrm>
            <a:off x="5158910" y="4473160"/>
            <a:ext cx="225949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 </a:t>
            </a:r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2</a:t>
            </a:r>
            <a:r>
              <a:rPr lang="en-US" sz="2400" baseline="-25000" dirty="0">
                <a:solidFill>
                  <a:srgbClr val="E77500"/>
                </a:solidFill>
                <a:latin typeface="Helvetica Neue Medium"/>
                <a:cs typeface="Helvetica Neue Medium"/>
              </a:rPr>
              <a:t> </a:t>
            </a:r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Z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5 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DB85A3B-019D-6E46-BA58-8C802CA1C7A6}"/>
              </a:ext>
            </a:extLst>
          </p:cNvPr>
          <p:cNvGrpSpPr/>
          <p:nvPr/>
        </p:nvGrpSpPr>
        <p:grpSpPr>
          <a:xfrm>
            <a:off x="1927955" y="3431289"/>
            <a:ext cx="707731" cy="753619"/>
            <a:chOff x="1927955" y="3431289"/>
            <a:chExt cx="707731" cy="753619"/>
          </a:xfrm>
        </p:grpSpPr>
        <p:pic>
          <p:nvPicPr>
            <p:cNvPr id="10" name="Picture 9" descr="A picture containing diagram&#10;&#10;Description automatically generated">
              <a:extLst>
                <a:ext uri="{FF2B5EF4-FFF2-40B4-BE49-F238E27FC236}">
                  <a16:creationId xmlns:a16="http://schemas.microsoft.com/office/drawing/2014/main" xmlns="" id="{C285A48B-3FBA-AF4D-A74A-DEA86B0BB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27955" y="3431289"/>
              <a:ext cx="707731" cy="753619"/>
            </a:xfrm>
            <a:prstGeom prst="rect">
              <a:avLst/>
            </a:prstGeom>
          </p:spPr>
        </p:pic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0D5DE566-02F8-EB40-B030-E8A1EF4507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3970" y="3547098"/>
              <a:ext cx="522000" cy="52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9EB91FF-5098-F441-ABF0-AE69B0F7222A}"/>
              </a:ext>
            </a:extLst>
          </p:cNvPr>
          <p:cNvSpPr>
            <a:spLocks noChangeAspect="1"/>
          </p:cNvSpPr>
          <p:nvPr/>
        </p:nvSpPr>
        <p:spPr>
          <a:xfrm>
            <a:off x="2032395" y="3547098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6D47CF6C-C6C0-9C40-AAF3-FA1477B95E75}"/>
              </a:ext>
            </a:extLst>
          </p:cNvPr>
          <p:cNvSpPr>
            <a:spLocks noChangeAspect="1"/>
          </p:cNvSpPr>
          <p:nvPr/>
        </p:nvSpPr>
        <p:spPr>
          <a:xfrm>
            <a:off x="2032395" y="3544889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10D36572-EC19-8A49-8EC8-79F1A622DD0C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300884" y="3235636"/>
            <a:ext cx="21970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D705677-F606-5E48-B7B3-D9AA2BD8285F}"/>
              </a:ext>
            </a:extLst>
          </p:cNvPr>
          <p:cNvGrpSpPr/>
          <p:nvPr/>
        </p:nvGrpSpPr>
        <p:grpSpPr>
          <a:xfrm>
            <a:off x="3263050" y="2502040"/>
            <a:ext cx="1912132" cy="748572"/>
            <a:chOff x="3263050" y="2502040"/>
            <a:chExt cx="1912132" cy="74857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FF227AF0-0161-0B48-A302-04C9C61F1A66}"/>
                </a:ext>
              </a:extLst>
            </p:cNvPr>
            <p:cNvSpPr txBox="1"/>
            <p:nvPr/>
          </p:nvSpPr>
          <p:spPr>
            <a:xfrm>
              <a:off x="3263050" y="2678945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Read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CF4BE610-7C3F-6E48-ABBD-C47FDD29CFFF}"/>
                </a:ext>
              </a:extLst>
            </p:cNvPr>
            <p:cNvSpPr txBox="1"/>
            <p:nvPr/>
          </p:nvSpPr>
          <p:spPr>
            <a:xfrm>
              <a:off x="4278999" y="2502040"/>
              <a:ext cx="7938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 = ?</a:t>
              </a:r>
              <a:endPara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F88D6131-4C97-DC4E-AEEB-88E3D2684DAD}"/>
                </a:ext>
              </a:extLst>
            </p:cNvPr>
            <p:cNvSpPr txBox="1"/>
            <p:nvPr/>
          </p:nvSpPr>
          <p:spPr>
            <a:xfrm>
              <a:off x="4229089" y="2850502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VS = </a:t>
              </a:r>
              <a:r>
                <a:rPr lang="en-US" sz="2000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2</a:t>
              </a:r>
              <a:endParaRPr lang="en-US" sz="2000" baseline="-25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44" name="Right Brace 43">
              <a:extLst>
                <a:ext uri="{FF2B5EF4-FFF2-40B4-BE49-F238E27FC236}">
                  <a16:creationId xmlns:a16="http://schemas.microsoft.com/office/drawing/2014/main" xmlns="" id="{7E0588F4-2371-D048-B531-077329E44709}"/>
                </a:ext>
              </a:extLst>
            </p:cNvPr>
            <p:cNvSpPr/>
            <p:nvPr/>
          </p:nvSpPr>
          <p:spPr>
            <a:xfrm rot="10800000">
              <a:off x="4017953" y="2578730"/>
              <a:ext cx="211135" cy="617937"/>
            </a:xfrm>
            <a:prstGeom prst="rightBrace">
              <a:avLst>
                <a:gd name="adj1" fmla="val 44444"/>
                <a:gd name="adj2" fmla="val 48825"/>
              </a:avLst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2E9EBCC-2752-8843-89CF-D83FE1F452B0}"/>
              </a:ext>
            </a:extLst>
          </p:cNvPr>
          <p:cNvCxnSpPr>
            <a:cxnSpLocks/>
          </p:cNvCxnSpPr>
          <p:nvPr/>
        </p:nvCxnSpPr>
        <p:spPr>
          <a:xfrm flipH="1">
            <a:off x="3300884" y="3429000"/>
            <a:ext cx="21970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3A2B0564-F680-CA4A-9D3E-0D7667E728C8}"/>
              </a:ext>
            </a:extLst>
          </p:cNvPr>
          <p:cNvGrpSpPr/>
          <p:nvPr/>
        </p:nvGrpSpPr>
        <p:grpSpPr>
          <a:xfrm>
            <a:off x="5158908" y="4498274"/>
            <a:ext cx="2259497" cy="431959"/>
            <a:chOff x="4048858" y="5808130"/>
            <a:chExt cx="2391507" cy="495049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xmlns="" id="{E980654A-D907-3742-9C48-8707D4AAC885}"/>
                </a:ext>
              </a:extLst>
            </p:cNvPr>
            <p:cNvSpPr/>
            <p:nvPr/>
          </p:nvSpPr>
          <p:spPr>
            <a:xfrm>
              <a:off x="4048858" y="5810736"/>
              <a:ext cx="2391507" cy="492443"/>
            </a:xfrm>
            <a:custGeom>
              <a:avLst/>
              <a:gdLst>
                <a:gd name="connsiteX0" fmla="*/ 82075 w 2391507"/>
                <a:gd name="connsiteY0" fmla="*/ 0 h 492443"/>
                <a:gd name="connsiteX1" fmla="*/ 2309432 w 2391507"/>
                <a:gd name="connsiteY1" fmla="*/ 0 h 492443"/>
                <a:gd name="connsiteX2" fmla="*/ 2391507 w 2391507"/>
                <a:gd name="connsiteY2" fmla="*/ 82075 h 492443"/>
                <a:gd name="connsiteX3" fmla="*/ 2391507 w 2391507"/>
                <a:gd name="connsiteY3" fmla="*/ 410368 h 492443"/>
                <a:gd name="connsiteX4" fmla="*/ 2309432 w 2391507"/>
                <a:gd name="connsiteY4" fmla="*/ 492443 h 492443"/>
                <a:gd name="connsiteX5" fmla="*/ 1523704 w 2391507"/>
                <a:gd name="connsiteY5" fmla="*/ 492443 h 492443"/>
                <a:gd name="connsiteX6" fmla="*/ 1550074 w 2391507"/>
                <a:gd name="connsiteY6" fmla="*/ 487119 h 492443"/>
                <a:gd name="connsiteX7" fmla="*/ 1600201 w 2391507"/>
                <a:gd name="connsiteY7" fmla="*/ 411494 h 492443"/>
                <a:gd name="connsiteX8" fmla="*/ 1600201 w 2391507"/>
                <a:gd name="connsiteY8" fmla="*/ 83201 h 492443"/>
                <a:gd name="connsiteX9" fmla="*/ 1518126 w 2391507"/>
                <a:gd name="connsiteY9" fmla="*/ 1126 h 492443"/>
                <a:gd name="connsiteX10" fmla="*/ 882176 w 2391507"/>
                <a:gd name="connsiteY10" fmla="*/ 1126 h 492443"/>
                <a:gd name="connsiteX11" fmla="*/ 800101 w 2391507"/>
                <a:gd name="connsiteY11" fmla="*/ 83201 h 492443"/>
                <a:gd name="connsiteX12" fmla="*/ 800101 w 2391507"/>
                <a:gd name="connsiteY12" fmla="*/ 411494 h 492443"/>
                <a:gd name="connsiteX13" fmla="*/ 850229 w 2391507"/>
                <a:gd name="connsiteY13" fmla="*/ 487119 h 492443"/>
                <a:gd name="connsiteX14" fmla="*/ 876599 w 2391507"/>
                <a:gd name="connsiteY14" fmla="*/ 492443 h 492443"/>
                <a:gd name="connsiteX15" fmla="*/ 82075 w 2391507"/>
                <a:gd name="connsiteY15" fmla="*/ 492443 h 492443"/>
                <a:gd name="connsiteX16" fmla="*/ 0 w 2391507"/>
                <a:gd name="connsiteY16" fmla="*/ 410368 h 492443"/>
                <a:gd name="connsiteX17" fmla="*/ 0 w 2391507"/>
                <a:gd name="connsiteY17" fmla="*/ 82075 h 492443"/>
                <a:gd name="connsiteX18" fmla="*/ 82075 w 2391507"/>
                <a:gd name="connsiteY18" fmla="*/ 0 h 492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391507" h="492443">
                  <a:moveTo>
                    <a:pt x="82075" y="0"/>
                  </a:moveTo>
                  <a:lnTo>
                    <a:pt x="2309432" y="0"/>
                  </a:lnTo>
                  <a:cubicBezTo>
                    <a:pt x="2354761" y="0"/>
                    <a:pt x="2391507" y="36746"/>
                    <a:pt x="2391507" y="82075"/>
                  </a:cubicBezTo>
                  <a:lnTo>
                    <a:pt x="2391507" y="410368"/>
                  </a:lnTo>
                  <a:cubicBezTo>
                    <a:pt x="2391507" y="455697"/>
                    <a:pt x="2354761" y="492443"/>
                    <a:pt x="2309432" y="492443"/>
                  </a:cubicBezTo>
                  <a:lnTo>
                    <a:pt x="1523704" y="492443"/>
                  </a:lnTo>
                  <a:lnTo>
                    <a:pt x="1550074" y="487119"/>
                  </a:lnTo>
                  <a:cubicBezTo>
                    <a:pt x="1579532" y="474660"/>
                    <a:pt x="1600201" y="445491"/>
                    <a:pt x="1600201" y="411494"/>
                  </a:cubicBezTo>
                  <a:lnTo>
                    <a:pt x="1600201" y="83201"/>
                  </a:lnTo>
                  <a:cubicBezTo>
                    <a:pt x="1600201" y="37872"/>
                    <a:pt x="1563455" y="1126"/>
                    <a:pt x="1518126" y="1126"/>
                  </a:cubicBezTo>
                  <a:lnTo>
                    <a:pt x="882176" y="1126"/>
                  </a:lnTo>
                  <a:cubicBezTo>
                    <a:pt x="836847" y="1126"/>
                    <a:pt x="800101" y="37872"/>
                    <a:pt x="800101" y="83201"/>
                  </a:cubicBezTo>
                  <a:lnTo>
                    <a:pt x="800101" y="411494"/>
                  </a:lnTo>
                  <a:cubicBezTo>
                    <a:pt x="800101" y="445491"/>
                    <a:pt x="820771" y="474660"/>
                    <a:pt x="850229" y="487119"/>
                  </a:cubicBezTo>
                  <a:lnTo>
                    <a:pt x="876599" y="492443"/>
                  </a:lnTo>
                  <a:lnTo>
                    <a:pt x="82075" y="492443"/>
                  </a:lnTo>
                  <a:cubicBezTo>
                    <a:pt x="36746" y="492443"/>
                    <a:pt x="0" y="455697"/>
                    <a:pt x="0" y="410368"/>
                  </a:cubicBezTo>
                  <a:lnTo>
                    <a:pt x="0" y="82075"/>
                  </a:lnTo>
                  <a:cubicBezTo>
                    <a:pt x="0" y="36746"/>
                    <a:pt x="36746" y="0"/>
                    <a:pt x="82075" y="0"/>
                  </a:cubicBez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x-none" dirty="0"/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xmlns="" id="{E2DA8E35-89E8-364C-9ED4-85EF24C4C6BE}"/>
                </a:ext>
              </a:extLst>
            </p:cNvPr>
            <p:cNvSpPr/>
            <p:nvPr/>
          </p:nvSpPr>
          <p:spPr>
            <a:xfrm>
              <a:off x="4844562" y="5808130"/>
              <a:ext cx="800100" cy="492443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0182585B-52A9-FB47-B20C-51D62AC6ED3A}"/>
              </a:ext>
            </a:extLst>
          </p:cNvPr>
          <p:cNvSpPr txBox="1"/>
          <p:nvPr/>
        </p:nvSpPr>
        <p:spPr>
          <a:xfrm>
            <a:off x="1376438" y="4768771"/>
            <a:ext cx="1810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 tick </a:t>
            </a:r>
          </a:p>
          <a:p>
            <a:pPr algn="ctr"/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 reads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A836B7A3-3708-F94A-95BE-60208889F899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2281820" y="4184908"/>
            <a:ext cx="2" cy="583863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411694F4-4E2E-624E-96CF-2399B3116C8C}"/>
              </a:ext>
            </a:extLst>
          </p:cNvPr>
          <p:cNvSpPr txBox="1"/>
          <p:nvPr/>
        </p:nvSpPr>
        <p:spPr>
          <a:xfrm>
            <a:off x="3945490" y="3464378"/>
            <a:ext cx="9078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= A</a:t>
            </a:r>
            <a:r>
              <a: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CAEE07EA-7843-9A4C-B5C9-CF3A62E85C99}"/>
              </a:ext>
            </a:extLst>
          </p:cNvPr>
          <p:cNvSpPr txBox="1"/>
          <p:nvPr/>
        </p:nvSpPr>
        <p:spPr>
          <a:xfrm>
            <a:off x="2388024" y="2244526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703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EB5BF1-2B32-F34A-9F18-DCCD4C097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Helvetica Neue Medium"/>
              </a:rPr>
              <a:t>Distributed Storage Systems</a:t>
            </a:r>
            <a:br>
              <a:rPr lang="en-US" dirty="0">
                <a:cs typeface="Helvetica Neue Medium"/>
              </a:rPr>
            </a:br>
            <a:r>
              <a:rPr lang="en-US" sz="3600" dirty="0">
                <a:solidFill>
                  <a:srgbClr val="7030A0"/>
                </a:solidFill>
                <a:cs typeface="Helvetica Neue Medium"/>
              </a:rPr>
              <a:t>Reads Dominate Workloads</a:t>
            </a:r>
            <a:endParaRPr lang="x-none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EDE94-860C-E94F-B746-27E206DC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4E4E4A71-01C3-1347-BA94-86C31BADA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8668" y="2272811"/>
            <a:ext cx="1080000" cy="1080000"/>
          </a:xfrm>
          <a:prstGeom prst="rect">
            <a:avLst/>
          </a:prstGeom>
        </p:spPr>
      </p:pic>
      <p:pic>
        <p:nvPicPr>
          <p:cNvPr id="9" name="Picture 8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17F1FDFD-301D-A149-898A-376E45A207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9786" y="4936200"/>
            <a:ext cx="1080000" cy="1080000"/>
          </a:xfrm>
          <a:prstGeom prst="rect">
            <a:avLst/>
          </a:prstGeom>
        </p:spPr>
      </p:pic>
      <p:pic>
        <p:nvPicPr>
          <p:cNvPr id="10" name="Picture 9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E8D78560-57C6-2A4F-8ED2-9D745F24E1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8668" y="4323617"/>
            <a:ext cx="1080000" cy="1080000"/>
          </a:xfrm>
          <a:prstGeom prst="rect">
            <a:avLst/>
          </a:prstGeom>
        </p:spPr>
      </p:pic>
      <p:pic>
        <p:nvPicPr>
          <p:cNvPr id="11" name="Picture 10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D7EE4F53-E0F7-DC49-A074-9C90A721B2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9786" y="1854406"/>
            <a:ext cx="1080000" cy="108000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3E475B78-4401-254F-B76A-FE2A379A330A}"/>
              </a:ext>
            </a:extLst>
          </p:cNvPr>
          <p:cNvCxnSpPr>
            <a:cxnSpLocks/>
            <a:stCxn id="41" idx="2"/>
          </p:cNvCxnSpPr>
          <p:nvPr/>
        </p:nvCxnSpPr>
        <p:spPr>
          <a:xfrm flipH="1">
            <a:off x="5718671" y="3591993"/>
            <a:ext cx="2913" cy="652494"/>
          </a:xfrm>
          <a:prstGeom prst="line">
            <a:avLst/>
          </a:prstGeom>
          <a:ln w="1905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1323FD12-0433-5E4E-A0F8-3F7D0BD3B611}"/>
              </a:ext>
            </a:extLst>
          </p:cNvPr>
          <p:cNvCxnSpPr>
            <a:cxnSpLocks/>
            <a:stCxn id="11" idx="1"/>
            <a:endCxn id="6" idx="3"/>
          </p:cNvCxnSpPr>
          <p:nvPr/>
        </p:nvCxnSpPr>
        <p:spPr>
          <a:xfrm flipH="1">
            <a:off x="6258668" y="2394406"/>
            <a:ext cx="841118" cy="418405"/>
          </a:xfrm>
          <a:prstGeom prst="line">
            <a:avLst/>
          </a:prstGeom>
          <a:ln w="1905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069B6D60-AA9B-624F-9A31-20D8DAECE189}"/>
              </a:ext>
            </a:extLst>
          </p:cNvPr>
          <p:cNvCxnSpPr>
            <a:cxnSpLocks/>
            <a:stCxn id="9" idx="1"/>
            <a:endCxn id="10" idx="3"/>
          </p:cNvCxnSpPr>
          <p:nvPr/>
        </p:nvCxnSpPr>
        <p:spPr>
          <a:xfrm flipH="1" flipV="1">
            <a:off x="6258668" y="4863617"/>
            <a:ext cx="841118" cy="612583"/>
          </a:xfrm>
          <a:prstGeom prst="line">
            <a:avLst/>
          </a:prstGeom>
          <a:ln w="1905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xmlns="" id="{5B928FAC-639D-2C4B-B666-8F7CFD467CB6}"/>
              </a:ext>
            </a:extLst>
          </p:cNvPr>
          <p:cNvSpPr/>
          <p:nvPr/>
        </p:nvSpPr>
        <p:spPr>
          <a:xfrm>
            <a:off x="4866514" y="1696915"/>
            <a:ext cx="3632830" cy="4342376"/>
          </a:xfrm>
          <a:prstGeom prst="roundRect">
            <a:avLst/>
          </a:prstGeom>
          <a:noFill/>
          <a:ln w="28575">
            <a:solidFill>
              <a:srgbClr val="0070C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799C2FD-9AE0-9F47-A154-24C253A55DEB}"/>
              </a:ext>
            </a:extLst>
          </p:cNvPr>
          <p:cNvSpPr txBox="1"/>
          <p:nvPr/>
        </p:nvSpPr>
        <p:spPr>
          <a:xfrm>
            <a:off x="6021072" y="3543001"/>
            <a:ext cx="1673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Helvetica Neue Medium"/>
                <a:cs typeface="Helvetica Neue Medium"/>
              </a:rPr>
              <a:t>Storage</a:t>
            </a:r>
            <a:endParaRPr lang="en-US" sz="3200" baseline="400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0CC2D6DD-A36B-4A48-BF3F-AC78A4DC6D5B}"/>
              </a:ext>
            </a:extLst>
          </p:cNvPr>
          <p:cNvGrpSpPr/>
          <p:nvPr/>
        </p:nvGrpSpPr>
        <p:grpSpPr>
          <a:xfrm>
            <a:off x="2377591" y="1696915"/>
            <a:ext cx="1260000" cy="4333584"/>
            <a:chOff x="2341129" y="1696915"/>
            <a:chExt cx="1260000" cy="4333584"/>
          </a:xfrm>
        </p:grpSpPr>
        <p:pic>
          <p:nvPicPr>
            <p:cNvPr id="15" name="Picture 14" descr="A picture containing shape&#10;&#10;Description automatically generated">
              <a:extLst>
                <a:ext uri="{FF2B5EF4-FFF2-40B4-BE49-F238E27FC236}">
                  <a16:creationId xmlns:a16="http://schemas.microsoft.com/office/drawing/2014/main" xmlns="" id="{BD8FA995-3D10-D848-81BD-D7A43D528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21129" y="3695686"/>
              <a:ext cx="900000" cy="900000"/>
            </a:xfrm>
            <a:prstGeom prst="rect">
              <a:avLst/>
            </a:prstGeom>
          </p:spPr>
        </p:pic>
        <p:pic>
          <p:nvPicPr>
            <p:cNvPr id="18" name="Picture 17" descr="A picture containing shape&#10;&#10;Description automatically generated">
              <a:extLst>
                <a:ext uri="{FF2B5EF4-FFF2-40B4-BE49-F238E27FC236}">
                  <a16:creationId xmlns:a16="http://schemas.microsoft.com/office/drawing/2014/main" xmlns="" id="{E3288104-C6BE-AA4E-9842-71E6A3AFC2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21129" y="4906966"/>
              <a:ext cx="900000" cy="900000"/>
            </a:xfrm>
            <a:prstGeom prst="rect">
              <a:avLst/>
            </a:prstGeom>
          </p:spPr>
        </p:pic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xmlns="" id="{9BF14E24-2638-9B4E-BA8E-061BFC2D4981}"/>
                </a:ext>
              </a:extLst>
            </p:cNvPr>
            <p:cNvSpPr/>
            <p:nvPr/>
          </p:nvSpPr>
          <p:spPr>
            <a:xfrm>
              <a:off x="2341129" y="1696915"/>
              <a:ext cx="1260000" cy="4333584"/>
            </a:xfrm>
            <a:prstGeom prst="roundRect">
              <a:avLst/>
            </a:prstGeom>
            <a:noFill/>
            <a:ln w="28575">
              <a:solidFill>
                <a:srgbClr val="107B05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>
                <a:solidFill>
                  <a:srgbClr val="0F7706"/>
                </a:solidFill>
              </a:endParaRPr>
            </a:p>
          </p:txBody>
        </p:sp>
        <p:pic>
          <p:nvPicPr>
            <p:cNvPr id="29" name="Picture 28" descr="A picture containing shape&#10;&#10;Description automatically generated">
              <a:extLst>
                <a:ext uri="{FF2B5EF4-FFF2-40B4-BE49-F238E27FC236}">
                  <a16:creationId xmlns:a16="http://schemas.microsoft.com/office/drawing/2014/main" xmlns="" id="{2A6F95A5-70E0-A147-9E1D-F3FBC3CFBA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21129" y="2484406"/>
              <a:ext cx="900000" cy="900000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05261CD-8FF4-DA47-B340-001B2DC92DDD}"/>
                </a:ext>
              </a:extLst>
            </p:cNvPr>
            <p:cNvSpPr txBox="1"/>
            <p:nvPr/>
          </p:nvSpPr>
          <p:spPr>
            <a:xfrm>
              <a:off x="2449672" y="1809631"/>
              <a:ext cx="10429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>
                  <a:solidFill>
                    <a:srgbClr val="0F7706"/>
                  </a:solidFill>
                  <a:latin typeface="Helvetica Neue Medium"/>
                  <a:cs typeface="Helvetica Neue Medium"/>
                </a:rPr>
                <a:t>Web</a:t>
              </a:r>
              <a:endParaRPr lang="en-US" sz="3200" baseline="40000" dirty="0">
                <a:solidFill>
                  <a:srgbClr val="0F7706"/>
                </a:solidFill>
                <a:latin typeface="Helvetica Neue Medium"/>
                <a:cs typeface="Helvetica Neue Medium"/>
              </a:endParaRPr>
            </a:p>
          </p:txBody>
        </p:sp>
      </p:grpSp>
      <p:pic>
        <p:nvPicPr>
          <p:cNvPr id="36" name="Picture 35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8D19584A-AC81-3C48-A6EE-AC9EF731FB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235" y="2394406"/>
            <a:ext cx="1080000" cy="1080000"/>
          </a:xfrm>
          <a:prstGeom prst="rect">
            <a:avLst/>
          </a:prstGeom>
        </p:spPr>
      </p:pic>
      <p:pic>
        <p:nvPicPr>
          <p:cNvPr id="38" name="Picture 37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C113E8C7-4AF4-B04B-AF2F-15D46A9B66D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235" y="4443642"/>
            <a:ext cx="1152000" cy="1152000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F6B78F6C-91D8-9E40-9F52-C8B68367E32F}"/>
              </a:ext>
            </a:extLst>
          </p:cNvPr>
          <p:cNvSpPr txBox="1"/>
          <p:nvPr/>
        </p:nvSpPr>
        <p:spPr>
          <a:xfrm>
            <a:off x="601376" y="3474406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06BB803-23AA-2441-AE2E-5EDF26859BCD}"/>
              </a:ext>
            </a:extLst>
          </p:cNvPr>
          <p:cNvSpPr txBox="1"/>
          <p:nvPr/>
        </p:nvSpPr>
        <p:spPr>
          <a:xfrm>
            <a:off x="665496" y="5516875"/>
            <a:ext cx="617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Mia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6661D8B5-3052-5D40-B988-77A124A54FC9}"/>
              </a:ext>
            </a:extLst>
          </p:cNvPr>
          <p:cNvSpPr txBox="1"/>
          <p:nvPr/>
        </p:nvSpPr>
        <p:spPr>
          <a:xfrm>
            <a:off x="4916587" y="3191883"/>
            <a:ext cx="16099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Jack’s Page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B708D5E9-5790-6B4B-B88D-86B4A92D1220}"/>
              </a:ext>
            </a:extLst>
          </p:cNvPr>
          <p:cNvSpPr txBox="1"/>
          <p:nvPr/>
        </p:nvSpPr>
        <p:spPr>
          <a:xfrm>
            <a:off x="4940797" y="5289789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Friend Lists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C49B5A1B-9234-2941-8781-8A5BBF281B3A}"/>
              </a:ext>
            </a:extLst>
          </p:cNvPr>
          <p:cNvSpPr txBox="1"/>
          <p:nvPr/>
        </p:nvSpPr>
        <p:spPr>
          <a:xfrm>
            <a:off x="6879125" y="2820578"/>
            <a:ext cx="1481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Mia’s Page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F95D8DB2-7FD8-3C40-B28E-143D25E01EAA}"/>
              </a:ext>
            </a:extLst>
          </p:cNvPr>
          <p:cNvCxnSpPr>
            <a:cxnSpLocks/>
            <a:stCxn id="36" idx="3"/>
            <a:endCxn id="29" idx="1"/>
          </p:cNvCxnSpPr>
          <p:nvPr/>
        </p:nvCxnSpPr>
        <p:spPr>
          <a:xfrm>
            <a:off x="1514235" y="2934406"/>
            <a:ext cx="1043356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0B7B5106-5560-E441-B586-56D6EA0C58AA}"/>
              </a:ext>
            </a:extLst>
          </p:cNvPr>
          <p:cNvSpPr txBox="1"/>
          <p:nvPr/>
        </p:nvSpPr>
        <p:spPr>
          <a:xfrm>
            <a:off x="1508238" y="2233154"/>
            <a:ext cx="7938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Load</a:t>
            </a:r>
          </a:p>
          <a:p>
            <a:pPr algn="ctr"/>
            <a:r>
              <a:rPr lang="en-US" sz="2000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Page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F59F7F18-D4D3-084A-8A75-C4B4433472C6}"/>
              </a:ext>
            </a:extLst>
          </p:cNvPr>
          <p:cNvCxnSpPr>
            <a:cxnSpLocks/>
            <a:stCxn id="38" idx="3"/>
            <a:endCxn id="15" idx="1"/>
          </p:cNvCxnSpPr>
          <p:nvPr/>
        </p:nvCxnSpPr>
        <p:spPr>
          <a:xfrm flipV="1">
            <a:off x="1550235" y="4145686"/>
            <a:ext cx="1007356" cy="8739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3403C911-9569-8D4B-AC5B-B7277097BE6D}"/>
              </a:ext>
            </a:extLst>
          </p:cNvPr>
          <p:cNvSpPr txBox="1"/>
          <p:nvPr/>
        </p:nvSpPr>
        <p:spPr>
          <a:xfrm>
            <a:off x="1394425" y="3840119"/>
            <a:ext cx="9076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Friend</a:t>
            </a:r>
          </a:p>
          <a:p>
            <a:pPr algn="ctr"/>
            <a:r>
              <a:rPr lang="en-US" sz="2000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Jack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A5A8108-0E2D-8F4E-9D74-2A29AC1FDACA}"/>
              </a:ext>
            </a:extLst>
          </p:cNvPr>
          <p:cNvGrpSpPr/>
          <p:nvPr/>
        </p:nvGrpSpPr>
        <p:grpSpPr>
          <a:xfrm>
            <a:off x="3496913" y="2233154"/>
            <a:ext cx="1620000" cy="2454465"/>
            <a:chOff x="3496913" y="2233154"/>
            <a:chExt cx="1620000" cy="2454465"/>
          </a:xfrm>
        </p:grpSpPr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xmlns="" id="{60BA1C61-2DDB-8B4E-939E-8802C279C0FB}"/>
                </a:ext>
              </a:extLst>
            </p:cNvPr>
            <p:cNvCxnSpPr/>
            <p:nvPr/>
          </p:nvCxnSpPr>
          <p:spPr>
            <a:xfrm>
              <a:off x="3496913" y="2233154"/>
              <a:ext cx="1620000" cy="0"/>
            </a:xfrm>
            <a:prstGeom prst="straightConnector1">
              <a:avLst/>
            </a:prstGeom>
            <a:ln w="38100">
              <a:solidFill>
                <a:srgbClr val="7030A0">
                  <a:alpha val="50000"/>
                </a:srgb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xmlns="" id="{24F68966-1049-6B4D-A86F-5C2108B236FA}"/>
                </a:ext>
              </a:extLst>
            </p:cNvPr>
            <p:cNvCxnSpPr/>
            <p:nvPr/>
          </p:nvCxnSpPr>
          <p:spPr>
            <a:xfrm>
              <a:off x="3496913" y="2584778"/>
              <a:ext cx="1620000" cy="0"/>
            </a:xfrm>
            <a:prstGeom prst="straightConnector1">
              <a:avLst/>
            </a:prstGeom>
            <a:ln w="38100">
              <a:solidFill>
                <a:srgbClr val="7030A0">
                  <a:alpha val="50000"/>
                </a:srgb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xmlns="" id="{62C0D5C9-00AE-5243-A365-415EC8EA20D6}"/>
                </a:ext>
              </a:extLst>
            </p:cNvPr>
            <p:cNvCxnSpPr/>
            <p:nvPr/>
          </p:nvCxnSpPr>
          <p:spPr>
            <a:xfrm>
              <a:off x="3496913" y="2935087"/>
              <a:ext cx="1620000" cy="0"/>
            </a:xfrm>
            <a:prstGeom prst="straightConnector1">
              <a:avLst/>
            </a:prstGeom>
            <a:ln w="38100">
              <a:solidFill>
                <a:srgbClr val="7030A0">
                  <a:alpha val="50000"/>
                </a:srgb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xmlns="" id="{4824DEDB-9461-004A-8066-EDF86D82B622}"/>
                </a:ext>
              </a:extLst>
            </p:cNvPr>
            <p:cNvCxnSpPr/>
            <p:nvPr/>
          </p:nvCxnSpPr>
          <p:spPr>
            <a:xfrm>
              <a:off x="3496913" y="3286711"/>
              <a:ext cx="1620000" cy="0"/>
            </a:xfrm>
            <a:prstGeom prst="straightConnector1">
              <a:avLst/>
            </a:prstGeom>
            <a:ln w="38100">
              <a:solidFill>
                <a:srgbClr val="7030A0">
                  <a:alpha val="50000"/>
                </a:srgb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xmlns="" id="{F7A07595-CB80-9D47-8F0E-5E51F5B320CC}"/>
                </a:ext>
              </a:extLst>
            </p:cNvPr>
            <p:cNvCxnSpPr/>
            <p:nvPr/>
          </p:nvCxnSpPr>
          <p:spPr>
            <a:xfrm>
              <a:off x="3496913" y="3985686"/>
              <a:ext cx="1620000" cy="0"/>
            </a:xfrm>
            <a:prstGeom prst="straightConnector1">
              <a:avLst/>
            </a:prstGeom>
            <a:ln w="38100">
              <a:solidFill>
                <a:srgbClr val="7030A0">
                  <a:alpha val="50000"/>
                </a:srgb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xmlns="" id="{545545E7-C652-FD48-BDD6-93F264759D4B}"/>
                </a:ext>
              </a:extLst>
            </p:cNvPr>
            <p:cNvCxnSpPr/>
            <p:nvPr/>
          </p:nvCxnSpPr>
          <p:spPr>
            <a:xfrm>
              <a:off x="3496913" y="3634062"/>
              <a:ext cx="1620000" cy="0"/>
            </a:xfrm>
            <a:prstGeom prst="straightConnector1">
              <a:avLst/>
            </a:prstGeom>
            <a:ln w="38100">
              <a:solidFill>
                <a:srgbClr val="7030A0">
                  <a:alpha val="50000"/>
                </a:srgb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xmlns="" id="{1E0B36F8-869E-2D47-B874-7DFD6F57DBA8}"/>
                </a:ext>
              </a:extLst>
            </p:cNvPr>
            <p:cNvCxnSpPr/>
            <p:nvPr/>
          </p:nvCxnSpPr>
          <p:spPr>
            <a:xfrm>
              <a:off x="3496913" y="4335995"/>
              <a:ext cx="1620000" cy="0"/>
            </a:xfrm>
            <a:prstGeom prst="straightConnector1">
              <a:avLst/>
            </a:prstGeom>
            <a:ln w="38100">
              <a:solidFill>
                <a:srgbClr val="7030A0">
                  <a:alpha val="50000"/>
                </a:srgb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xmlns="" id="{B1E43E3E-757B-6847-B1DB-C57B59C0492D}"/>
                </a:ext>
              </a:extLst>
            </p:cNvPr>
            <p:cNvCxnSpPr/>
            <p:nvPr/>
          </p:nvCxnSpPr>
          <p:spPr>
            <a:xfrm>
              <a:off x="3496913" y="4687619"/>
              <a:ext cx="1620000" cy="0"/>
            </a:xfrm>
            <a:prstGeom prst="straightConnector1">
              <a:avLst/>
            </a:prstGeom>
            <a:ln w="38100">
              <a:solidFill>
                <a:srgbClr val="7030A0">
                  <a:alpha val="50000"/>
                </a:srgb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E13B7FD3-FA45-F347-8E07-3B7910391DC2}"/>
              </a:ext>
            </a:extLst>
          </p:cNvPr>
          <p:cNvSpPr txBox="1"/>
          <p:nvPr/>
        </p:nvSpPr>
        <p:spPr>
          <a:xfrm>
            <a:off x="3617425" y="3361119"/>
            <a:ext cx="1260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7030A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Reads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F25A10CF-D9EC-9D4A-A133-EC12A3AEF017}"/>
              </a:ext>
            </a:extLst>
          </p:cNvPr>
          <p:cNvGrpSpPr/>
          <p:nvPr/>
        </p:nvGrpSpPr>
        <p:grpSpPr>
          <a:xfrm>
            <a:off x="3511464" y="5037226"/>
            <a:ext cx="1623033" cy="704474"/>
            <a:chOff x="3511464" y="5037226"/>
            <a:chExt cx="1623033" cy="704474"/>
          </a:xfrm>
        </p:grpSpPr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xmlns="" id="{516F08E1-6896-BD41-829B-E36986B4A920}"/>
                </a:ext>
              </a:extLst>
            </p:cNvPr>
            <p:cNvCxnSpPr/>
            <p:nvPr/>
          </p:nvCxnSpPr>
          <p:spPr>
            <a:xfrm>
              <a:off x="3511464" y="5037226"/>
              <a:ext cx="1620000" cy="0"/>
            </a:xfrm>
            <a:prstGeom prst="straightConnector1">
              <a:avLst/>
            </a:prstGeom>
            <a:ln w="38100">
              <a:solidFill>
                <a:schemeClr val="tx1">
                  <a:alpha val="25000"/>
                </a:scheme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xmlns="" id="{7B01E823-7EE5-7249-B7E1-9DC87A5DC389}"/>
                </a:ext>
              </a:extLst>
            </p:cNvPr>
            <p:cNvCxnSpPr/>
            <p:nvPr/>
          </p:nvCxnSpPr>
          <p:spPr>
            <a:xfrm>
              <a:off x="3514497" y="5390076"/>
              <a:ext cx="1620000" cy="0"/>
            </a:xfrm>
            <a:prstGeom prst="straightConnector1">
              <a:avLst/>
            </a:prstGeom>
            <a:ln w="38100">
              <a:solidFill>
                <a:schemeClr val="tx1">
                  <a:alpha val="25000"/>
                </a:scheme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xmlns="" id="{F9B75386-1C68-8540-B315-F177544964C5}"/>
                </a:ext>
              </a:extLst>
            </p:cNvPr>
            <p:cNvCxnSpPr/>
            <p:nvPr/>
          </p:nvCxnSpPr>
          <p:spPr>
            <a:xfrm>
              <a:off x="3514497" y="5741700"/>
              <a:ext cx="1620000" cy="0"/>
            </a:xfrm>
            <a:prstGeom prst="straightConnector1">
              <a:avLst/>
            </a:prstGeom>
            <a:ln w="38100">
              <a:solidFill>
                <a:schemeClr val="tx1">
                  <a:alpha val="25000"/>
                </a:scheme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4D390DE3-540A-CE4C-8AC0-302D555A05C8}"/>
              </a:ext>
            </a:extLst>
          </p:cNvPr>
          <p:cNvSpPr txBox="1"/>
          <p:nvPr/>
        </p:nvSpPr>
        <p:spPr>
          <a:xfrm>
            <a:off x="3767986" y="5169908"/>
            <a:ext cx="96422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219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8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s 14">
            <a:extLst>
              <a:ext uri="{FF2B5EF4-FFF2-40B4-BE49-F238E27FC236}">
                <a16:creationId xmlns:a16="http://schemas.microsoft.com/office/drawing/2014/main" xmlns="" id="{EEDD65FA-2151-9E4F-8FFB-F51655D6CB8D}"/>
              </a:ext>
            </a:extLst>
          </p:cNvPr>
          <p:cNvSpPr/>
          <p:nvPr/>
        </p:nvSpPr>
        <p:spPr>
          <a:xfrm>
            <a:off x="5037510" y="4135469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30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884" y="2695636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4207" y="2695636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3867850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DB85A3B-019D-6E46-BA58-8C802CA1C7A6}"/>
              </a:ext>
            </a:extLst>
          </p:cNvPr>
          <p:cNvGrpSpPr/>
          <p:nvPr/>
        </p:nvGrpSpPr>
        <p:grpSpPr>
          <a:xfrm>
            <a:off x="1927955" y="3431289"/>
            <a:ext cx="707731" cy="753619"/>
            <a:chOff x="1927955" y="3431289"/>
            <a:chExt cx="707731" cy="753619"/>
          </a:xfrm>
        </p:grpSpPr>
        <p:pic>
          <p:nvPicPr>
            <p:cNvPr id="10" name="Picture 9" descr="A picture containing diagram&#10;&#10;Description automatically generated">
              <a:extLst>
                <a:ext uri="{FF2B5EF4-FFF2-40B4-BE49-F238E27FC236}">
                  <a16:creationId xmlns:a16="http://schemas.microsoft.com/office/drawing/2014/main" xmlns="" id="{C285A48B-3FBA-AF4D-A74A-DEA86B0BB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27955" y="3431289"/>
              <a:ext cx="707731" cy="753619"/>
            </a:xfrm>
            <a:prstGeom prst="rect">
              <a:avLst/>
            </a:prstGeom>
          </p:spPr>
        </p:pic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0D5DE566-02F8-EB40-B030-E8A1EF4507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3970" y="3547098"/>
              <a:ext cx="522000" cy="52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9EB91FF-5098-F441-ABF0-AE69B0F7222A}"/>
              </a:ext>
            </a:extLst>
          </p:cNvPr>
          <p:cNvSpPr>
            <a:spLocks noChangeAspect="1"/>
          </p:cNvSpPr>
          <p:nvPr/>
        </p:nvSpPr>
        <p:spPr>
          <a:xfrm>
            <a:off x="2032395" y="3547098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6D47CF6C-C6C0-9C40-AAF3-FA1477B95E75}"/>
              </a:ext>
            </a:extLst>
          </p:cNvPr>
          <p:cNvSpPr>
            <a:spLocks noChangeAspect="1"/>
          </p:cNvSpPr>
          <p:nvPr/>
        </p:nvSpPr>
        <p:spPr>
          <a:xfrm>
            <a:off x="2043970" y="3544889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10D36572-EC19-8A49-8EC8-79F1A622DD0C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300884" y="3235636"/>
            <a:ext cx="21970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3D2B743A-20DC-D642-8F5E-D879EE8E30BF}"/>
              </a:ext>
            </a:extLst>
          </p:cNvPr>
          <p:cNvGrpSpPr/>
          <p:nvPr/>
        </p:nvGrpSpPr>
        <p:grpSpPr>
          <a:xfrm>
            <a:off x="3263050" y="2502040"/>
            <a:ext cx="1912132" cy="748572"/>
            <a:chOff x="3263050" y="2502040"/>
            <a:chExt cx="1912132" cy="74857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FF227AF0-0161-0B48-A302-04C9C61F1A66}"/>
                </a:ext>
              </a:extLst>
            </p:cNvPr>
            <p:cNvSpPr txBox="1"/>
            <p:nvPr/>
          </p:nvSpPr>
          <p:spPr>
            <a:xfrm>
              <a:off x="3263050" y="2678945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Read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CF4BE610-7C3F-6E48-ABBD-C47FDD29CFFF}"/>
                </a:ext>
              </a:extLst>
            </p:cNvPr>
            <p:cNvSpPr txBox="1"/>
            <p:nvPr/>
          </p:nvSpPr>
          <p:spPr>
            <a:xfrm>
              <a:off x="4278999" y="2502040"/>
              <a:ext cx="7938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 = ?</a:t>
              </a:r>
              <a:endPara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F88D6131-4C97-DC4E-AEEB-88E3D2684DAD}"/>
                </a:ext>
              </a:extLst>
            </p:cNvPr>
            <p:cNvSpPr txBox="1"/>
            <p:nvPr/>
          </p:nvSpPr>
          <p:spPr>
            <a:xfrm>
              <a:off x="4229089" y="2850502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VS = </a:t>
              </a:r>
              <a:r>
                <a:rPr lang="en-US" sz="2000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2</a:t>
              </a:r>
              <a:endParaRPr lang="en-US" sz="2000" baseline="-25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44" name="Right Brace 43">
              <a:extLst>
                <a:ext uri="{FF2B5EF4-FFF2-40B4-BE49-F238E27FC236}">
                  <a16:creationId xmlns:a16="http://schemas.microsoft.com/office/drawing/2014/main" xmlns="" id="{7E0588F4-2371-D048-B531-077329E44709}"/>
                </a:ext>
              </a:extLst>
            </p:cNvPr>
            <p:cNvSpPr/>
            <p:nvPr/>
          </p:nvSpPr>
          <p:spPr>
            <a:xfrm rot="10800000">
              <a:off x="4017953" y="2578730"/>
              <a:ext cx="211135" cy="617937"/>
            </a:xfrm>
            <a:prstGeom prst="rightBrace">
              <a:avLst>
                <a:gd name="adj1" fmla="val 44444"/>
                <a:gd name="adj2" fmla="val 48825"/>
              </a:avLst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C9D7E619-CCD4-CA46-8EA3-4FE7BEC92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Read Promotion</a:t>
            </a:r>
            <a:br>
              <a:rPr lang="en-US" dirty="0"/>
            </a:br>
            <a:r>
              <a:rPr lang="en-US" sz="3600" dirty="0"/>
              <a:t>Ensures a Total Order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3CCFC702-53A7-E74B-B9BA-7DA9ABFC97A6}"/>
              </a:ext>
            </a:extLst>
          </p:cNvPr>
          <p:cNvSpPr txBox="1"/>
          <p:nvPr/>
        </p:nvSpPr>
        <p:spPr>
          <a:xfrm>
            <a:off x="5117703" y="4472999"/>
            <a:ext cx="9188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8DFA23D4-F217-F642-A5BC-9E133053B38F}"/>
              </a:ext>
            </a:extLst>
          </p:cNvPr>
          <p:cNvSpPr txBox="1"/>
          <p:nvPr/>
        </p:nvSpPr>
        <p:spPr>
          <a:xfrm>
            <a:off x="5963500" y="4472998"/>
            <a:ext cx="90570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/>
                <a:cs typeface="Helvetica Neue Medium"/>
              </a:rPr>
              <a:t>[ ? ]</a:t>
            </a:r>
            <a:r>
              <a:rPr lang="en-US" sz="2400" baseline="-25000" dirty="0">
                <a:solidFill>
                  <a:srgbClr val="E77500"/>
                </a:solidFill>
                <a:latin typeface="Helvetica Neue Medium"/>
                <a:cs typeface="Helvetica Neue Medium"/>
              </a:rPr>
              <a:t>2</a:t>
            </a:r>
            <a:endParaRPr lang="en-US" sz="2400" dirty="0">
              <a:solidFill>
                <a:srgbClr val="E7750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534C1C02-64C1-7D48-8A34-C31417F3D265}"/>
              </a:ext>
            </a:extLst>
          </p:cNvPr>
          <p:cNvSpPr txBox="1"/>
          <p:nvPr/>
        </p:nvSpPr>
        <p:spPr>
          <a:xfrm>
            <a:off x="2388024" y="2244526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124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s 14">
            <a:extLst>
              <a:ext uri="{FF2B5EF4-FFF2-40B4-BE49-F238E27FC236}">
                <a16:creationId xmlns:a16="http://schemas.microsoft.com/office/drawing/2014/main" xmlns="" id="{EEDD65FA-2151-9E4F-8FFB-F51655D6CB8D}"/>
              </a:ext>
            </a:extLst>
          </p:cNvPr>
          <p:cNvSpPr/>
          <p:nvPr/>
        </p:nvSpPr>
        <p:spPr>
          <a:xfrm>
            <a:off x="5037510" y="4135469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31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884" y="2695636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4207" y="2695636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3867850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DB85A3B-019D-6E46-BA58-8C802CA1C7A6}"/>
              </a:ext>
            </a:extLst>
          </p:cNvPr>
          <p:cNvGrpSpPr/>
          <p:nvPr/>
        </p:nvGrpSpPr>
        <p:grpSpPr>
          <a:xfrm>
            <a:off x="1927955" y="3431289"/>
            <a:ext cx="707731" cy="753619"/>
            <a:chOff x="1927955" y="3431289"/>
            <a:chExt cx="707731" cy="753619"/>
          </a:xfrm>
        </p:grpSpPr>
        <p:pic>
          <p:nvPicPr>
            <p:cNvPr id="10" name="Picture 9" descr="A picture containing diagram&#10;&#10;Description automatically generated">
              <a:extLst>
                <a:ext uri="{FF2B5EF4-FFF2-40B4-BE49-F238E27FC236}">
                  <a16:creationId xmlns:a16="http://schemas.microsoft.com/office/drawing/2014/main" xmlns="" id="{C285A48B-3FBA-AF4D-A74A-DEA86B0BB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27955" y="3431289"/>
              <a:ext cx="707731" cy="753619"/>
            </a:xfrm>
            <a:prstGeom prst="rect">
              <a:avLst/>
            </a:prstGeom>
          </p:spPr>
        </p:pic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0D5DE566-02F8-EB40-B030-E8A1EF4507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3970" y="3547098"/>
              <a:ext cx="522000" cy="52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9EB91FF-5098-F441-ABF0-AE69B0F7222A}"/>
              </a:ext>
            </a:extLst>
          </p:cNvPr>
          <p:cNvSpPr>
            <a:spLocks noChangeAspect="1"/>
          </p:cNvSpPr>
          <p:nvPr/>
        </p:nvSpPr>
        <p:spPr>
          <a:xfrm>
            <a:off x="2032395" y="3547098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6D47CF6C-C6C0-9C40-AAF3-FA1477B95E75}"/>
              </a:ext>
            </a:extLst>
          </p:cNvPr>
          <p:cNvSpPr>
            <a:spLocks noChangeAspect="1"/>
          </p:cNvSpPr>
          <p:nvPr/>
        </p:nvSpPr>
        <p:spPr>
          <a:xfrm>
            <a:off x="2027641" y="3544889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10D36572-EC19-8A49-8EC8-79F1A622DD0C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300884" y="3235636"/>
            <a:ext cx="21970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FF227AF0-0161-0B48-A302-04C9C61F1A66}"/>
              </a:ext>
            </a:extLst>
          </p:cNvPr>
          <p:cNvSpPr txBox="1"/>
          <p:nvPr/>
        </p:nvSpPr>
        <p:spPr>
          <a:xfrm>
            <a:off x="3263050" y="2678945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Read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CF4BE610-7C3F-6E48-ABBD-C47FDD29CFFF}"/>
              </a:ext>
            </a:extLst>
          </p:cNvPr>
          <p:cNvSpPr txBox="1"/>
          <p:nvPr/>
        </p:nvSpPr>
        <p:spPr>
          <a:xfrm>
            <a:off x="4278999" y="2502040"/>
            <a:ext cx="7938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= ?</a:t>
            </a:r>
            <a:endParaRPr lang="en-US" sz="2000" baseline="-25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F88D6131-4C97-DC4E-AEEB-88E3D2684DAD}"/>
              </a:ext>
            </a:extLst>
          </p:cNvPr>
          <p:cNvSpPr txBox="1"/>
          <p:nvPr/>
        </p:nvSpPr>
        <p:spPr>
          <a:xfrm>
            <a:off x="4229089" y="2850502"/>
            <a:ext cx="946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VS = </a:t>
            </a:r>
            <a:r>
              <a:rPr lang="en-US" sz="2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2000" baseline="-25000" dirty="0">
              <a:solidFill>
                <a:srgbClr val="E775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4" name="Right Brace 43">
            <a:extLst>
              <a:ext uri="{FF2B5EF4-FFF2-40B4-BE49-F238E27FC236}">
                <a16:creationId xmlns:a16="http://schemas.microsoft.com/office/drawing/2014/main" xmlns="" id="{7E0588F4-2371-D048-B531-077329E44709}"/>
              </a:ext>
            </a:extLst>
          </p:cNvPr>
          <p:cNvSpPr/>
          <p:nvPr/>
        </p:nvSpPr>
        <p:spPr>
          <a:xfrm rot="10800000">
            <a:off x="4017953" y="2578730"/>
            <a:ext cx="211135" cy="617937"/>
          </a:xfrm>
          <a:prstGeom prst="rightBrace">
            <a:avLst>
              <a:gd name="adj1" fmla="val 44444"/>
              <a:gd name="adj2" fmla="val 48825"/>
            </a:avLst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2E9EBCC-2752-8843-89CF-D83FE1F452B0}"/>
              </a:ext>
            </a:extLst>
          </p:cNvPr>
          <p:cNvCxnSpPr>
            <a:cxnSpLocks/>
          </p:cNvCxnSpPr>
          <p:nvPr/>
        </p:nvCxnSpPr>
        <p:spPr>
          <a:xfrm flipH="1">
            <a:off x="3300884" y="3429000"/>
            <a:ext cx="21970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411694F4-4E2E-624E-96CF-2399B3116C8C}"/>
              </a:ext>
            </a:extLst>
          </p:cNvPr>
          <p:cNvSpPr txBox="1"/>
          <p:nvPr/>
        </p:nvSpPr>
        <p:spPr>
          <a:xfrm>
            <a:off x="3932794" y="3464378"/>
            <a:ext cx="933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= </a:t>
            </a:r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A</a:t>
            </a:r>
            <a:r>
              <a:rPr lang="en-US" sz="2000" baseline="-25000" dirty="0">
                <a:latin typeface="Helvetica Neue Medium"/>
                <a:cs typeface="Helvetica Neue Medium"/>
                <a:sym typeface="Wingdings" pitchFamily="2" charset="2"/>
              </a:rPr>
              <a:t>X</a:t>
            </a:r>
            <a:endParaRPr lang="en-US" sz="2000" baseline="-25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C9D7E619-CCD4-CA46-8EA3-4FE7BEC92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Read Promotion</a:t>
            </a:r>
            <a:br>
              <a:rPr lang="en-US" dirty="0"/>
            </a:br>
            <a:r>
              <a:rPr lang="en-US" sz="3600" dirty="0"/>
              <a:t>Ensures a Total Order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9EC0CB99-B0EE-6A4D-888B-B5B6958A8F3C}"/>
              </a:ext>
            </a:extLst>
          </p:cNvPr>
          <p:cNvSpPr txBox="1"/>
          <p:nvPr/>
        </p:nvSpPr>
        <p:spPr>
          <a:xfrm>
            <a:off x="5886495" y="4468374"/>
            <a:ext cx="161691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E77500"/>
                </a:solidFill>
                <a:latin typeface="Helvetica Neue Medium"/>
                <a:cs typeface="Helvetica Neue Medium"/>
              </a:rPr>
              <a:t>1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 </a:t>
            </a:r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E77500"/>
                </a:solidFill>
                <a:latin typeface="Helvetica Neue Medium"/>
                <a:cs typeface="Helvetica Neue Medium"/>
              </a:rPr>
              <a:t>2</a:t>
            </a:r>
            <a:endParaRPr lang="en-US" sz="2400" dirty="0">
              <a:solidFill>
                <a:srgbClr val="E7750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C662708-E84B-EF42-879B-9395B5DAA20F}"/>
              </a:ext>
            </a:extLst>
          </p:cNvPr>
          <p:cNvSpPr txBox="1"/>
          <p:nvPr/>
        </p:nvSpPr>
        <p:spPr>
          <a:xfrm>
            <a:off x="5117703" y="4472999"/>
            <a:ext cx="87798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97101087-3C75-A04F-8FB5-10EA21F9B960}"/>
              </a:ext>
            </a:extLst>
          </p:cNvPr>
          <p:cNvGrpSpPr/>
          <p:nvPr/>
        </p:nvGrpSpPr>
        <p:grpSpPr>
          <a:xfrm>
            <a:off x="5941090" y="4499399"/>
            <a:ext cx="1507724" cy="492443"/>
            <a:chOff x="6719485" y="4895043"/>
            <a:chExt cx="1616916" cy="492443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xmlns="" id="{272D8E90-95DB-BE4C-98A8-91AB8EF9E95A}"/>
                </a:ext>
              </a:extLst>
            </p:cNvPr>
            <p:cNvSpPr/>
            <p:nvPr/>
          </p:nvSpPr>
          <p:spPr>
            <a:xfrm>
              <a:off x="6719485" y="4895043"/>
              <a:ext cx="1616916" cy="492443"/>
            </a:xfrm>
            <a:prstGeom prst="roundRect">
              <a:avLst/>
            </a:prstGeom>
            <a:solidFill>
              <a:schemeClr val="tx1">
                <a:alpha val="80000"/>
              </a:schemeClr>
            </a:solidFill>
            <a:ln w="381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9E166747-C948-CD43-A53F-1D99294DF0A0}"/>
                </a:ext>
              </a:extLst>
            </p:cNvPr>
            <p:cNvSpPr txBox="1"/>
            <p:nvPr/>
          </p:nvSpPr>
          <p:spPr>
            <a:xfrm>
              <a:off x="6719485" y="4940593"/>
              <a:ext cx="16169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C0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Immutable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4339338E-E415-A341-AF3A-32A66455EBE0}"/>
              </a:ext>
            </a:extLst>
          </p:cNvPr>
          <p:cNvSpPr txBox="1"/>
          <p:nvPr/>
        </p:nvSpPr>
        <p:spPr>
          <a:xfrm>
            <a:off x="2388024" y="2244526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940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s 14">
            <a:extLst>
              <a:ext uri="{FF2B5EF4-FFF2-40B4-BE49-F238E27FC236}">
                <a16:creationId xmlns:a16="http://schemas.microsoft.com/office/drawing/2014/main" xmlns="" id="{EEDD65FA-2151-9E4F-8FFB-F51655D6CB8D}"/>
              </a:ext>
            </a:extLst>
          </p:cNvPr>
          <p:cNvSpPr/>
          <p:nvPr/>
        </p:nvSpPr>
        <p:spPr>
          <a:xfrm>
            <a:off x="5037510" y="4135469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32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884" y="2695636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4207" y="2695636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3867850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10D36572-EC19-8A49-8EC8-79F1A622DD0C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300884" y="3235636"/>
            <a:ext cx="21970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2E9EBCC-2752-8843-89CF-D83FE1F452B0}"/>
              </a:ext>
            </a:extLst>
          </p:cNvPr>
          <p:cNvCxnSpPr>
            <a:cxnSpLocks/>
          </p:cNvCxnSpPr>
          <p:nvPr/>
        </p:nvCxnSpPr>
        <p:spPr>
          <a:xfrm flipH="1">
            <a:off x="3300884" y="3429000"/>
            <a:ext cx="21970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C9D7E619-CCD4-CA46-8EA3-4FE7BEC92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Read Promotion</a:t>
            </a:r>
            <a:br>
              <a:rPr lang="en-US" dirty="0"/>
            </a:br>
            <a:r>
              <a:rPr lang="en-US" sz="3600" dirty="0"/>
              <a:t>Ensures a Total Order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C662708-E84B-EF42-879B-9395B5DAA20F}"/>
              </a:ext>
            </a:extLst>
          </p:cNvPr>
          <p:cNvSpPr txBox="1"/>
          <p:nvPr/>
        </p:nvSpPr>
        <p:spPr>
          <a:xfrm>
            <a:off x="5117703" y="4472999"/>
            <a:ext cx="12483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FF0000"/>
                </a:solidFill>
                <a:latin typeface="Helvetica Neue Medium"/>
                <a:cs typeface="Helvetica Neue Medium"/>
              </a:rPr>
              <a:t>0</a:t>
            </a:r>
            <a:r>
              <a:rPr lang="en-US" sz="2400" baseline="-25000" dirty="0">
                <a:solidFill>
                  <a:srgbClr val="FF0000"/>
                </a:solidFill>
                <a:latin typeface="Helvetica Neue Medium"/>
                <a:cs typeface="Helvetica Neue Medium"/>
                <a:sym typeface="Wingdings" pitchFamily="2" charset="2"/>
              </a:rPr>
              <a:t>2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  <a:sym typeface="Wingdings" pitchFamily="2" charset="2"/>
              </a:rPr>
              <a:t> 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2F6DFCAB-E5F9-4043-B111-5899EA5A7538}"/>
              </a:ext>
            </a:extLst>
          </p:cNvPr>
          <p:cNvSpPr txBox="1"/>
          <p:nvPr/>
        </p:nvSpPr>
        <p:spPr>
          <a:xfrm>
            <a:off x="6266964" y="4466990"/>
            <a:ext cx="81819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E77500"/>
                </a:solidFill>
                <a:latin typeface="Helvetica Neue Medium"/>
                <a:cs typeface="Helvetica Neue Medium"/>
              </a:rPr>
              <a:t>3</a:t>
            </a:r>
            <a:endParaRPr lang="en-US" sz="2400" dirty="0">
              <a:solidFill>
                <a:srgbClr val="E7750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1632CEC-CBDC-D14E-88BA-FA271D08DA12}"/>
              </a:ext>
            </a:extLst>
          </p:cNvPr>
          <p:cNvGrpSpPr/>
          <p:nvPr/>
        </p:nvGrpSpPr>
        <p:grpSpPr>
          <a:xfrm>
            <a:off x="3266160" y="2502040"/>
            <a:ext cx="1956823" cy="748572"/>
            <a:chOff x="3266160" y="2502040"/>
            <a:chExt cx="1956823" cy="74857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FF227AF0-0161-0B48-A302-04C9C61F1A66}"/>
                </a:ext>
              </a:extLst>
            </p:cNvPr>
            <p:cNvSpPr txBox="1"/>
            <p:nvPr/>
          </p:nvSpPr>
          <p:spPr>
            <a:xfrm>
              <a:off x="3266160" y="2678945"/>
              <a:ext cx="777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Write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F88D6131-4C97-DC4E-AEEB-88E3D2684DAD}"/>
                </a:ext>
              </a:extLst>
            </p:cNvPr>
            <p:cNvSpPr txBox="1"/>
            <p:nvPr/>
          </p:nvSpPr>
          <p:spPr>
            <a:xfrm>
              <a:off x="4229089" y="2850502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VS = </a:t>
              </a:r>
              <a:r>
                <a:rPr lang="en-US" sz="2000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2</a:t>
              </a:r>
              <a:endParaRPr lang="en-US" sz="2000" baseline="-25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44" name="Right Brace 43">
              <a:extLst>
                <a:ext uri="{FF2B5EF4-FFF2-40B4-BE49-F238E27FC236}">
                  <a16:creationId xmlns:a16="http://schemas.microsoft.com/office/drawing/2014/main" xmlns="" id="{7E0588F4-2371-D048-B531-077329E44709}"/>
                </a:ext>
              </a:extLst>
            </p:cNvPr>
            <p:cNvSpPr/>
            <p:nvPr/>
          </p:nvSpPr>
          <p:spPr>
            <a:xfrm rot="10800000">
              <a:off x="4017953" y="2578730"/>
              <a:ext cx="211135" cy="617937"/>
            </a:xfrm>
            <a:prstGeom prst="rightBrace">
              <a:avLst>
                <a:gd name="adj1" fmla="val 44444"/>
                <a:gd name="adj2" fmla="val 48825"/>
              </a:avLst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4A70695C-014D-B242-81E6-0C0CE3548D5F}"/>
                </a:ext>
              </a:extLst>
            </p:cNvPr>
            <p:cNvSpPr txBox="1"/>
            <p:nvPr/>
          </p:nvSpPr>
          <p:spPr>
            <a:xfrm>
              <a:off x="4244574" y="2502040"/>
              <a:ext cx="9784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 := A</a:t>
              </a:r>
              <a:r>
                <a:rPr lang="en-US" sz="2000" baseline="-25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Y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E3FD458E-3E88-5841-875B-A4289F5427F8}"/>
              </a:ext>
            </a:extLst>
          </p:cNvPr>
          <p:cNvSpPr txBox="1"/>
          <p:nvPr/>
        </p:nvSpPr>
        <p:spPr>
          <a:xfrm>
            <a:off x="3893523" y="3467740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“Done”</a:t>
            </a:r>
            <a:endParaRPr lang="en-US" sz="2000" baseline="-250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B45A07B6-BBCD-AD4D-B44F-C1C456B3329F}"/>
              </a:ext>
            </a:extLst>
          </p:cNvPr>
          <p:cNvSpPr txBox="1"/>
          <p:nvPr/>
        </p:nvSpPr>
        <p:spPr>
          <a:xfrm>
            <a:off x="2452144" y="2244526"/>
            <a:ext cx="617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E77500"/>
                </a:solidFill>
                <a:latin typeface="Helvetica Neue Medium"/>
                <a:cs typeface="Helvetica Neue Medium"/>
              </a:rPr>
              <a:t>Mia</a:t>
            </a:r>
            <a:endParaRPr lang="en-US" sz="2000" baseline="40000" dirty="0">
              <a:solidFill>
                <a:srgbClr val="E7750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DDAE1EB6-E187-0C41-BABC-5550D493C744}"/>
              </a:ext>
            </a:extLst>
          </p:cNvPr>
          <p:cNvGrpSpPr/>
          <p:nvPr/>
        </p:nvGrpSpPr>
        <p:grpSpPr>
          <a:xfrm>
            <a:off x="1927955" y="3431289"/>
            <a:ext cx="707731" cy="753619"/>
            <a:chOff x="1927955" y="3431289"/>
            <a:chExt cx="707731" cy="753619"/>
          </a:xfrm>
        </p:grpSpPr>
        <p:pic>
          <p:nvPicPr>
            <p:cNvPr id="42" name="Picture 41" descr="A picture containing diagram&#10;&#10;Description automatically generated">
              <a:extLst>
                <a:ext uri="{FF2B5EF4-FFF2-40B4-BE49-F238E27FC236}">
                  <a16:creationId xmlns:a16="http://schemas.microsoft.com/office/drawing/2014/main" xmlns="" id="{267AD784-855D-AA4D-B5F5-6A7E2EE71E9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27955" y="3431289"/>
              <a:ext cx="707731" cy="753619"/>
            </a:xfrm>
            <a:prstGeom prst="rect">
              <a:avLst/>
            </a:prstGeom>
          </p:spPr>
        </p:pic>
        <p:sp>
          <p:nvSpPr>
            <p:cNvPr id="45" name="Oval 44">
              <a:extLst>
                <a:ext uri="{FF2B5EF4-FFF2-40B4-BE49-F238E27FC236}">
                  <a16:creationId xmlns:a16="http://schemas.microsoft.com/office/drawing/2014/main" xmlns="" id="{4489D975-0DC5-964E-848D-94CEA8B2EF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3970" y="3547098"/>
              <a:ext cx="522000" cy="52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EC42D44A-F25D-9846-8885-DF44B7811E82}"/>
              </a:ext>
            </a:extLst>
          </p:cNvPr>
          <p:cNvSpPr>
            <a:spLocks noChangeAspect="1"/>
          </p:cNvSpPr>
          <p:nvPr/>
        </p:nvSpPr>
        <p:spPr>
          <a:xfrm>
            <a:off x="2032395" y="3547098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xmlns="" id="{64419482-79D9-9441-8633-104D33C7CD35}"/>
              </a:ext>
            </a:extLst>
          </p:cNvPr>
          <p:cNvSpPr>
            <a:spLocks noChangeAspect="1"/>
          </p:cNvSpPr>
          <p:nvPr/>
        </p:nvSpPr>
        <p:spPr>
          <a:xfrm>
            <a:off x="2032395" y="3544889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22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/>
      <p:bldP spid="46" grpId="0" animBg="1"/>
      <p:bldP spid="4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s 14">
            <a:extLst>
              <a:ext uri="{FF2B5EF4-FFF2-40B4-BE49-F238E27FC236}">
                <a16:creationId xmlns:a16="http://schemas.microsoft.com/office/drawing/2014/main" xmlns="" id="{EEDD65FA-2151-9E4F-8FFB-F51655D6CB8D}"/>
              </a:ext>
            </a:extLst>
          </p:cNvPr>
          <p:cNvSpPr/>
          <p:nvPr/>
        </p:nvSpPr>
        <p:spPr>
          <a:xfrm>
            <a:off x="5037510" y="4135469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884" y="2695636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4207" y="2695636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3867850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DB85A3B-019D-6E46-BA58-8C802CA1C7A6}"/>
              </a:ext>
            </a:extLst>
          </p:cNvPr>
          <p:cNvGrpSpPr/>
          <p:nvPr/>
        </p:nvGrpSpPr>
        <p:grpSpPr>
          <a:xfrm>
            <a:off x="1927955" y="3431289"/>
            <a:ext cx="707731" cy="753619"/>
            <a:chOff x="1927955" y="3431289"/>
            <a:chExt cx="707731" cy="753619"/>
          </a:xfrm>
        </p:grpSpPr>
        <p:pic>
          <p:nvPicPr>
            <p:cNvPr id="10" name="Picture 9" descr="A picture containing diagram&#10;&#10;Description automatically generated">
              <a:extLst>
                <a:ext uri="{FF2B5EF4-FFF2-40B4-BE49-F238E27FC236}">
                  <a16:creationId xmlns:a16="http://schemas.microsoft.com/office/drawing/2014/main" xmlns="" id="{C285A48B-3FBA-AF4D-A74A-DEA86B0BB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27955" y="3431289"/>
              <a:ext cx="707731" cy="753619"/>
            </a:xfrm>
            <a:prstGeom prst="rect">
              <a:avLst/>
            </a:prstGeom>
          </p:spPr>
        </p:pic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0D5DE566-02F8-EB40-B030-E8A1EF4507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3970" y="3547098"/>
              <a:ext cx="522000" cy="52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9EB91FF-5098-F441-ABF0-AE69B0F7222A}"/>
              </a:ext>
            </a:extLst>
          </p:cNvPr>
          <p:cNvSpPr>
            <a:spLocks noChangeAspect="1"/>
          </p:cNvSpPr>
          <p:nvPr/>
        </p:nvSpPr>
        <p:spPr>
          <a:xfrm>
            <a:off x="2032395" y="3547098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6D47CF6C-C6C0-9C40-AAF3-FA1477B95E75}"/>
              </a:ext>
            </a:extLst>
          </p:cNvPr>
          <p:cNvSpPr>
            <a:spLocks noChangeAspect="1"/>
          </p:cNvSpPr>
          <p:nvPr/>
        </p:nvSpPr>
        <p:spPr>
          <a:xfrm>
            <a:off x="2043970" y="3544889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10D36572-EC19-8A49-8EC8-79F1A622DD0C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300884" y="3235636"/>
            <a:ext cx="21970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FF227AF0-0161-0B48-A302-04C9C61F1A66}"/>
              </a:ext>
            </a:extLst>
          </p:cNvPr>
          <p:cNvSpPr txBox="1"/>
          <p:nvPr/>
        </p:nvSpPr>
        <p:spPr>
          <a:xfrm>
            <a:off x="3572357" y="2808790"/>
            <a:ext cx="1643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Read/Write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B2E9EBCC-2752-8843-89CF-D83FE1F452B0}"/>
              </a:ext>
            </a:extLst>
          </p:cNvPr>
          <p:cNvCxnSpPr>
            <a:cxnSpLocks/>
          </p:cNvCxnSpPr>
          <p:nvPr/>
        </p:nvCxnSpPr>
        <p:spPr>
          <a:xfrm flipH="1">
            <a:off x="3300884" y="3429000"/>
            <a:ext cx="21970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E3FD458E-3E88-5841-875B-A4289F5427F8}"/>
              </a:ext>
            </a:extLst>
          </p:cNvPr>
          <p:cNvSpPr txBox="1"/>
          <p:nvPr/>
        </p:nvSpPr>
        <p:spPr>
          <a:xfrm>
            <a:off x="3871537" y="3454056"/>
            <a:ext cx="103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</a:t>
            </a:r>
            <a:r>
              <a:rPr lang="en-US" sz="2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xmlns="" id="{B6E71CDC-16A3-B546-9522-E5D5B2008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Track Stable Frontier</a:t>
            </a:r>
          </a:p>
        </p:txBody>
      </p:sp>
      <p:sp>
        <p:nvSpPr>
          <p:cNvPr id="35" name="Line Callout 2 (Border and Accent Bar) 34">
            <a:extLst>
              <a:ext uri="{FF2B5EF4-FFF2-40B4-BE49-F238E27FC236}">
                <a16:creationId xmlns:a16="http://schemas.microsoft.com/office/drawing/2014/main" xmlns="" id="{8D6D217F-9F1E-A846-B284-5B8497D5F385}"/>
              </a:ext>
            </a:extLst>
          </p:cNvPr>
          <p:cNvSpPr/>
          <p:nvPr/>
        </p:nvSpPr>
        <p:spPr>
          <a:xfrm>
            <a:off x="713755" y="1969526"/>
            <a:ext cx="1080000" cy="1343778"/>
          </a:xfrm>
          <a:prstGeom prst="accentBorderCallout2">
            <a:avLst>
              <a:gd name="adj1" fmla="val 28437"/>
              <a:gd name="adj2" fmla="val 107882"/>
              <a:gd name="adj3" fmla="val 28437"/>
              <a:gd name="adj4" fmla="val 129944"/>
              <a:gd name="adj5" fmla="val 61874"/>
              <a:gd name="adj6" fmla="val 158932"/>
            </a:avLst>
          </a:prstGeom>
          <a:noFill/>
          <a:ln w="38100">
            <a:solidFill>
              <a:srgbClr val="E775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21E7CB05-203A-174C-B25E-A31E5A00FB84}"/>
              </a:ext>
            </a:extLst>
          </p:cNvPr>
          <p:cNvSpPr txBox="1"/>
          <p:nvPr/>
        </p:nvSpPr>
        <p:spPr>
          <a:xfrm>
            <a:off x="727259" y="2312425"/>
            <a:ext cx="1079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</a:t>
            </a:r>
            <a:r>
              <a:rPr lang="en-US" sz="2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</a:p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3</a:t>
            </a:r>
          </a:p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212DF8D2-7C61-8F4C-B369-BE2D021F7EF5}"/>
              </a:ext>
            </a:extLst>
          </p:cNvPr>
          <p:cNvSpPr txBox="1"/>
          <p:nvPr/>
        </p:nvSpPr>
        <p:spPr>
          <a:xfrm>
            <a:off x="702798" y="1969442"/>
            <a:ext cx="107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 = </a:t>
            </a:r>
            <a:r>
              <a:rPr lang="en-US" sz="2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?</a:t>
            </a:r>
            <a:endParaRPr lang="en-US" sz="2000" baseline="-25000" dirty="0">
              <a:solidFill>
                <a:srgbClr val="E775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C8A95CD5-815C-7941-834C-EA3FEA32F60F}"/>
              </a:ext>
            </a:extLst>
          </p:cNvPr>
          <p:cNvCxnSpPr>
            <a:cxnSpLocks/>
          </p:cNvCxnSpPr>
          <p:nvPr/>
        </p:nvCxnSpPr>
        <p:spPr>
          <a:xfrm>
            <a:off x="731574" y="2354941"/>
            <a:ext cx="1051223" cy="0"/>
          </a:xfrm>
          <a:prstGeom prst="line">
            <a:avLst/>
          </a:prstGeom>
          <a:ln>
            <a:solidFill>
              <a:srgbClr val="E775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45264FD-F6B4-604E-9ED7-A365AF745E7C}"/>
              </a:ext>
            </a:extLst>
          </p:cNvPr>
          <p:cNvSpPr txBox="1"/>
          <p:nvPr/>
        </p:nvSpPr>
        <p:spPr>
          <a:xfrm>
            <a:off x="702798" y="1970844"/>
            <a:ext cx="107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 = 3</a:t>
            </a:r>
            <a:endParaRPr lang="en-US" sz="2000" baseline="-25000" dirty="0">
              <a:solidFill>
                <a:srgbClr val="E775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A439F0AF-A70E-1044-B201-47AE568E79AC}"/>
              </a:ext>
            </a:extLst>
          </p:cNvPr>
          <p:cNvSpPr txBox="1"/>
          <p:nvPr/>
        </p:nvSpPr>
        <p:spPr>
          <a:xfrm>
            <a:off x="727259" y="1564526"/>
            <a:ext cx="107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 Map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xmlns="" id="{7D2CEF81-30B6-E540-B006-F5773DBED5A2}"/>
              </a:ext>
            </a:extLst>
          </p:cNvPr>
          <p:cNvSpPr>
            <a:spLocks noChangeAspect="1"/>
          </p:cNvSpPr>
          <p:nvPr/>
        </p:nvSpPr>
        <p:spPr>
          <a:xfrm>
            <a:off x="2043970" y="3544889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0A664F5C-DE75-4B45-8E80-746D044155FA}"/>
              </a:ext>
            </a:extLst>
          </p:cNvPr>
          <p:cNvSpPr txBox="1"/>
          <p:nvPr/>
        </p:nvSpPr>
        <p:spPr>
          <a:xfrm>
            <a:off x="1239624" y="4745621"/>
            <a:ext cx="2084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Advance to stable frontier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8314FFA9-41B4-C84E-9215-D61D0542A871}"/>
              </a:ext>
            </a:extLst>
          </p:cNvPr>
          <p:cNvCxnSpPr>
            <a:cxnSpLocks/>
            <a:stCxn id="10" idx="2"/>
            <a:endCxn id="50" idx="0"/>
          </p:cNvCxnSpPr>
          <p:nvPr/>
        </p:nvCxnSpPr>
        <p:spPr>
          <a:xfrm flipH="1">
            <a:off x="2281820" y="4184908"/>
            <a:ext cx="1" cy="560713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20DF1F03-5D68-9847-BD62-A72755D7656F}"/>
              </a:ext>
            </a:extLst>
          </p:cNvPr>
          <p:cNvSpPr txBox="1"/>
          <p:nvPr/>
        </p:nvSpPr>
        <p:spPr>
          <a:xfrm>
            <a:off x="5117703" y="4472999"/>
            <a:ext cx="12483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FF0000"/>
                </a:solidFill>
                <a:latin typeface="Helvetica Neue Medium"/>
                <a:cs typeface="Helvetica Neue Medium"/>
              </a:rPr>
              <a:t>0</a:t>
            </a:r>
            <a:r>
              <a:rPr lang="en-US" sz="2400" baseline="-25000" dirty="0">
                <a:solidFill>
                  <a:srgbClr val="FF0000"/>
                </a:solidFill>
                <a:latin typeface="Helvetica Neue Medium"/>
                <a:cs typeface="Helvetica Neue Medium"/>
                <a:sym typeface="Wingdings" pitchFamily="2" charset="2"/>
              </a:rPr>
              <a:t>2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  <a:sym typeface="Wingdings" pitchFamily="2" charset="2"/>
              </a:rPr>
              <a:t> 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F3605516-478A-434E-8060-67715ACCBED7}"/>
              </a:ext>
            </a:extLst>
          </p:cNvPr>
          <p:cNvSpPr txBox="1"/>
          <p:nvPr/>
        </p:nvSpPr>
        <p:spPr>
          <a:xfrm>
            <a:off x="6266964" y="4466990"/>
            <a:ext cx="81819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E77500"/>
                </a:solidFill>
                <a:latin typeface="Helvetica Neue Medium"/>
                <a:cs typeface="Helvetica Neue Medium"/>
              </a:rPr>
              <a:t>3</a:t>
            </a:r>
            <a:endParaRPr lang="en-US" sz="2400" dirty="0">
              <a:solidFill>
                <a:srgbClr val="E7750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xmlns="" id="{D25A416E-1152-8E48-94CF-8B4E05BB90A0}"/>
              </a:ext>
            </a:extLst>
          </p:cNvPr>
          <p:cNvSpPr/>
          <p:nvPr/>
        </p:nvSpPr>
        <p:spPr>
          <a:xfrm>
            <a:off x="6743116" y="4635544"/>
            <a:ext cx="360000" cy="360000"/>
          </a:xfrm>
          <a:prstGeom prst="ellipse">
            <a:avLst/>
          </a:prstGeom>
          <a:noFill/>
          <a:ln w="28575">
            <a:solidFill>
              <a:srgbClr val="0070C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D7CA3622-9004-2C4B-81AA-70410C58FFF4}"/>
              </a:ext>
            </a:extLst>
          </p:cNvPr>
          <p:cNvSpPr txBox="1"/>
          <p:nvPr/>
        </p:nvSpPr>
        <p:spPr>
          <a:xfrm>
            <a:off x="2452144" y="2244526"/>
            <a:ext cx="617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E77500"/>
                </a:solidFill>
                <a:latin typeface="Helvetica Neue Medium"/>
                <a:cs typeface="Helvetica Neue Medium"/>
              </a:rPr>
              <a:t>Mia</a:t>
            </a:r>
            <a:endParaRPr lang="en-US" sz="2000" baseline="40000" dirty="0">
              <a:solidFill>
                <a:srgbClr val="E77500"/>
              </a:solidFill>
              <a:latin typeface="Helvetica Neue Medium"/>
              <a:cs typeface="Helvetica Neue Medium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115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1" presetClass="exit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9" grpId="0"/>
      <p:bldP spid="34" grpId="0"/>
      <p:bldP spid="35" grpId="0" animBg="1"/>
      <p:bldP spid="37" grpId="0"/>
      <p:bldP spid="38" grpId="0"/>
      <p:bldP spid="38" grpId="1"/>
      <p:bldP spid="42" grpId="0"/>
      <p:bldP spid="45" grpId="0"/>
      <p:bldP spid="49" grpId="0" animBg="1"/>
      <p:bldP spid="50" grpId="0"/>
      <p:bldP spid="4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s 14">
            <a:extLst>
              <a:ext uri="{FF2B5EF4-FFF2-40B4-BE49-F238E27FC236}">
                <a16:creationId xmlns:a16="http://schemas.microsoft.com/office/drawing/2014/main" xmlns="" id="{EEDD65FA-2151-9E4F-8FFB-F51655D6CB8D}"/>
              </a:ext>
            </a:extLst>
          </p:cNvPr>
          <p:cNvSpPr/>
          <p:nvPr/>
        </p:nvSpPr>
        <p:spPr>
          <a:xfrm>
            <a:off x="5037510" y="3059022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34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884" y="2950277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4207" y="1673683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2791403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DB85A3B-019D-6E46-BA58-8C802CA1C7A6}"/>
              </a:ext>
            </a:extLst>
          </p:cNvPr>
          <p:cNvGrpSpPr/>
          <p:nvPr/>
        </p:nvGrpSpPr>
        <p:grpSpPr>
          <a:xfrm>
            <a:off x="1927955" y="3685930"/>
            <a:ext cx="707731" cy="753619"/>
            <a:chOff x="1927955" y="3431289"/>
            <a:chExt cx="707731" cy="753619"/>
          </a:xfrm>
        </p:grpSpPr>
        <p:pic>
          <p:nvPicPr>
            <p:cNvPr id="10" name="Picture 9" descr="A picture containing diagram&#10;&#10;Description automatically generated">
              <a:extLst>
                <a:ext uri="{FF2B5EF4-FFF2-40B4-BE49-F238E27FC236}">
                  <a16:creationId xmlns:a16="http://schemas.microsoft.com/office/drawing/2014/main" xmlns="" id="{C285A48B-3FBA-AF4D-A74A-DEA86B0BB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927955" y="3431289"/>
              <a:ext cx="707731" cy="753619"/>
            </a:xfrm>
            <a:prstGeom prst="rect">
              <a:avLst/>
            </a:prstGeom>
          </p:spPr>
        </p:pic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0D5DE566-02F8-EB40-B030-E8A1EF4507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3970" y="3547098"/>
              <a:ext cx="522000" cy="52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9EB91FF-5098-F441-ABF0-AE69B0F7222A}"/>
              </a:ext>
            </a:extLst>
          </p:cNvPr>
          <p:cNvSpPr>
            <a:spLocks noChangeAspect="1"/>
          </p:cNvSpPr>
          <p:nvPr/>
        </p:nvSpPr>
        <p:spPr>
          <a:xfrm>
            <a:off x="2032395" y="3801739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6D47CF6C-C6C0-9C40-AAF3-FA1477B95E75}"/>
              </a:ext>
            </a:extLst>
          </p:cNvPr>
          <p:cNvSpPr>
            <a:spLocks noChangeAspect="1"/>
          </p:cNvSpPr>
          <p:nvPr/>
        </p:nvSpPr>
        <p:spPr>
          <a:xfrm>
            <a:off x="2043970" y="3799530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4E42FFB-1072-2448-AE4D-7A694B1724F2}"/>
              </a:ext>
            </a:extLst>
          </p:cNvPr>
          <p:cNvSpPr txBox="1"/>
          <p:nvPr/>
        </p:nvSpPr>
        <p:spPr>
          <a:xfrm>
            <a:off x="2388024" y="2499167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  <p:sp>
        <p:nvSpPr>
          <p:cNvPr id="35" name="Line Callout 2 (Border and Accent Bar) 34">
            <a:extLst>
              <a:ext uri="{FF2B5EF4-FFF2-40B4-BE49-F238E27FC236}">
                <a16:creationId xmlns:a16="http://schemas.microsoft.com/office/drawing/2014/main" xmlns="" id="{8D6D217F-9F1E-A846-B284-5B8497D5F385}"/>
              </a:ext>
            </a:extLst>
          </p:cNvPr>
          <p:cNvSpPr/>
          <p:nvPr/>
        </p:nvSpPr>
        <p:spPr>
          <a:xfrm>
            <a:off x="713755" y="2224167"/>
            <a:ext cx="1080000" cy="1343778"/>
          </a:xfrm>
          <a:prstGeom prst="accentBorderCallout2">
            <a:avLst>
              <a:gd name="adj1" fmla="val 28437"/>
              <a:gd name="adj2" fmla="val 107882"/>
              <a:gd name="adj3" fmla="val 28437"/>
              <a:gd name="adj4" fmla="val 129944"/>
              <a:gd name="adj5" fmla="val 61874"/>
              <a:gd name="adj6" fmla="val 158932"/>
            </a:avLst>
          </a:prstGeom>
          <a:noFill/>
          <a:ln w="38100">
            <a:solidFill>
              <a:srgbClr val="E775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21E7CB05-203A-174C-B25E-A31E5A00FB84}"/>
              </a:ext>
            </a:extLst>
          </p:cNvPr>
          <p:cNvSpPr txBox="1"/>
          <p:nvPr/>
        </p:nvSpPr>
        <p:spPr>
          <a:xfrm>
            <a:off x="727259" y="2567066"/>
            <a:ext cx="1079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3</a:t>
            </a:r>
          </a:p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3</a:t>
            </a:r>
          </a:p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5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C8A95CD5-815C-7941-834C-EA3FEA32F60F}"/>
              </a:ext>
            </a:extLst>
          </p:cNvPr>
          <p:cNvCxnSpPr>
            <a:cxnSpLocks/>
          </p:cNvCxnSpPr>
          <p:nvPr/>
        </p:nvCxnSpPr>
        <p:spPr>
          <a:xfrm>
            <a:off x="731574" y="2609582"/>
            <a:ext cx="1051223" cy="0"/>
          </a:xfrm>
          <a:prstGeom prst="line">
            <a:avLst/>
          </a:prstGeom>
          <a:ln>
            <a:solidFill>
              <a:srgbClr val="E775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A439F0AF-A70E-1044-B201-47AE568E79AC}"/>
              </a:ext>
            </a:extLst>
          </p:cNvPr>
          <p:cNvSpPr txBox="1"/>
          <p:nvPr/>
        </p:nvSpPr>
        <p:spPr>
          <a:xfrm>
            <a:off x="727259" y="1819167"/>
            <a:ext cx="107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 Map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50002A5A-25A0-7E47-893B-10A93A6C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Read-Only Transaction Logic</a:t>
            </a:r>
          </a:p>
        </p:txBody>
      </p:sp>
      <p:sp>
        <p:nvSpPr>
          <p:cNvPr id="31" name="Process 30">
            <a:extLst>
              <a:ext uri="{FF2B5EF4-FFF2-40B4-BE49-F238E27FC236}">
                <a16:creationId xmlns:a16="http://schemas.microsoft.com/office/drawing/2014/main" xmlns="" id="{B7A2A9B1-CEF4-9E47-9752-234427D82482}"/>
              </a:ext>
            </a:extLst>
          </p:cNvPr>
          <p:cNvSpPr/>
          <p:nvPr/>
        </p:nvSpPr>
        <p:spPr>
          <a:xfrm>
            <a:off x="5037510" y="5415525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pic>
        <p:nvPicPr>
          <p:cNvPr id="33" name="Picture 32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F28CFF85-7A4C-1246-B766-F9FE3254B6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4207" y="4030186"/>
            <a:ext cx="1268909" cy="1268909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9692658D-5B00-3D4C-AF57-0E7309DE2EC2}"/>
              </a:ext>
            </a:extLst>
          </p:cNvPr>
          <p:cNvSpPr txBox="1"/>
          <p:nvPr/>
        </p:nvSpPr>
        <p:spPr>
          <a:xfrm>
            <a:off x="5715142" y="5147906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B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850AE9A3-09E7-FE49-8D20-403B225AEAAC}"/>
              </a:ext>
            </a:extLst>
          </p:cNvPr>
          <p:cNvGrpSpPr/>
          <p:nvPr/>
        </p:nvGrpSpPr>
        <p:grpSpPr>
          <a:xfrm>
            <a:off x="3300884" y="2308138"/>
            <a:ext cx="2353323" cy="2356503"/>
            <a:chOff x="3300884" y="2308138"/>
            <a:chExt cx="2353323" cy="2356503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xmlns="" id="{10D36572-EC19-8A49-8EC8-79F1A622DD0C}"/>
                </a:ext>
              </a:extLst>
            </p:cNvPr>
            <p:cNvCxnSpPr>
              <a:cxnSpLocks/>
              <a:stCxn id="5" idx="3"/>
              <a:endCxn id="6" idx="1"/>
            </p:cNvCxnSpPr>
            <p:nvPr/>
          </p:nvCxnSpPr>
          <p:spPr>
            <a:xfrm flipV="1">
              <a:off x="3300884" y="2308138"/>
              <a:ext cx="2353323" cy="11821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xmlns="" id="{36435BD2-3920-FC43-90F3-DF6C33E3D713}"/>
                </a:ext>
              </a:extLst>
            </p:cNvPr>
            <p:cNvCxnSpPr>
              <a:cxnSpLocks/>
              <a:stCxn id="5" idx="3"/>
              <a:endCxn id="33" idx="1"/>
            </p:cNvCxnSpPr>
            <p:nvPr/>
          </p:nvCxnSpPr>
          <p:spPr>
            <a:xfrm>
              <a:off x="3300884" y="3490277"/>
              <a:ext cx="2353323" cy="117436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B10FCAE6-F54E-BF4A-AE14-BE36F46ADECB}"/>
              </a:ext>
            </a:extLst>
          </p:cNvPr>
          <p:cNvGrpSpPr/>
          <p:nvPr/>
        </p:nvGrpSpPr>
        <p:grpSpPr>
          <a:xfrm rot="20029284">
            <a:off x="3310487" y="2131164"/>
            <a:ext cx="1912131" cy="748572"/>
            <a:chOff x="3369349" y="1841642"/>
            <a:chExt cx="1912131" cy="748572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4867CD94-4902-0C44-B8C8-E5125BAAC318}"/>
                </a:ext>
              </a:extLst>
            </p:cNvPr>
            <p:cNvSpPr txBox="1"/>
            <p:nvPr/>
          </p:nvSpPr>
          <p:spPr>
            <a:xfrm>
              <a:off x="3369349" y="2018547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Read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D643CDA0-92B0-0345-8472-9E81BB04FF06}"/>
                </a:ext>
              </a:extLst>
            </p:cNvPr>
            <p:cNvSpPr txBox="1"/>
            <p:nvPr/>
          </p:nvSpPr>
          <p:spPr>
            <a:xfrm>
              <a:off x="4385298" y="1841642"/>
              <a:ext cx="7938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 = ?</a:t>
              </a:r>
              <a:endPara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8F253631-AE9F-9F48-995A-85F2FB8A6A57}"/>
                </a:ext>
              </a:extLst>
            </p:cNvPr>
            <p:cNvSpPr txBox="1"/>
            <p:nvPr/>
          </p:nvSpPr>
          <p:spPr>
            <a:xfrm>
              <a:off x="4335387" y="2190104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VS = </a:t>
              </a:r>
              <a:r>
                <a:rPr lang="en-US" sz="2000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3</a:t>
              </a:r>
              <a:endParaRPr lang="en-US" sz="2000" baseline="-25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51" name="Right Brace 50">
              <a:extLst>
                <a:ext uri="{FF2B5EF4-FFF2-40B4-BE49-F238E27FC236}">
                  <a16:creationId xmlns:a16="http://schemas.microsoft.com/office/drawing/2014/main" xmlns="" id="{9613A943-E9F0-564A-88D3-37DBC14373D0}"/>
                </a:ext>
              </a:extLst>
            </p:cNvPr>
            <p:cNvSpPr/>
            <p:nvPr/>
          </p:nvSpPr>
          <p:spPr>
            <a:xfrm rot="10800000">
              <a:off x="4124252" y="1918332"/>
              <a:ext cx="211135" cy="617937"/>
            </a:xfrm>
            <a:prstGeom prst="rightBrace">
              <a:avLst>
                <a:gd name="adj1" fmla="val 44444"/>
                <a:gd name="adj2" fmla="val 48825"/>
              </a:avLst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28A615DF-F98E-3741-B5E4-A93E97EC9F78}"/>
              </a:ext>
            </a:extLst>
          </p:cNvPr>
          <p:cNvGrpSpPr/>
          <p:nvPr/>
        </p:nvGrpSpPr>
        <p:grpSpPr>
          <a:xfrm rot="1612452">
            <a:off x="3285529" y="4134344"/>
            <a:ext cx="1912132" cy="748572"/>
            <a:chOff x="3369349" y="1841642"/>
            <a:chExt cx="1912132" cy="74857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7194550D-0D24-CB41-B901-28214E35A787}"/>
                </a:ext>
              </a:extLst>
            </p:cNvPr>
            <p:cNvSpPr txBox="1"/>
            <p:nvPr/>
          </p:nvSpPr>
          <p:spPr>
            <a:xfrm>
              <a:off x="3369349" y="2018547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Read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1DA30DC1-AF07-4040-B6DA-4E789AA05D9A}"/>
                </a:ext>
              </a:extLst>
            </p:cNvPr>
            <p:cNvSpPr txBox="1"/>
            <p:nvPr/>
          </p:nvSpPr>
          <p:spPr>
            <a:xfrm>
              <a:off x="4382893" y="1841642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B = ?</a:t>
              </a:r>
              <a:endPara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DC260CF8-1EF4-2143-A272-9152E4A5B1D0}"/>
                </a:ext>
              </a:extLst>
            </p:cNvPr>
            <p:cNvSpPr txBox="1"/>
            <p:nvPr/>
          </p:nvSpPr>
          <p:spPr>
            <a:xfrm>
              <a:off x="4335388" y="2190104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VS = </a:t>
              </a:r>
              <a:r>
                <a:rPr lang="en-US" sz="2000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3</a:t>
              </a:r>
              <a:endParaRPr lang="en-US" sz="2000" baseline="-25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56" name="Right Brace 55">
              <a:extLst>
                <a:ext uri="{FF2B5EF4-FFF2-40B4-BE49-F238E27FC236}">
                  <a16:creationId xmlns:a16="http://schemas.microsoft.com/office/drawing/2014/main" xmlns="" id="{C9839AF2-7188-774E-8CA1-DC37E4CB916A}"/>
                </a:ext>
              </a:extLst>
            </p:cNvPr>
            <p:cNvSpPr/>
            <p:nvPr/>
          </p:nvSpPr>
          <p:spPr>
            <a:xfrm rot="10800000">
              <a:off x="4124252" y="1918332"/>
              <a:ext cx="211135" cy="617937"/>
            </a:xfrm>
            <a:prstGeom prst="rightBrace">
              <a:avLst>
                <a:gd name="adj1" fmla="val 44444"/>
                <a:gd name="adj2" fmla="val 48825"/>
              </a:avLst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9D287BA7-FBB2-6447-ADCF-2EB0126922D4}"/>
              </a:ext>
            </a:extLst>
          </p:cNvPr>
          <p:cNvSpPr txBox="1"/>
          <p:nvPr/>
        </p:nvSpPr>
        <p:spPr>
          <a:xfrm>
            <a:off x="5141235" y="3383686"/>
            <a:ext cx="229485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 </a:t>
            </a:r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3 </a:t>
            </a:r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Z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7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EF253BCB-3C2D-A44E-A633-09F5762B7019}"/>
              </a:ext>
            </a:extLst>
          </p:cNvPr>
          <p:cNvSpPr txBox="1"/>
          <p:nvPr/>
        </p:nvSpPr>
        <p:spPr>
          <a:xfrm>
            <a:off x="5173734" y="5781207"/>
            <a:ext cx="2294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[B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 </a:t>
            </a:r>
            <a:r>
              <a:rPr lang="en-US" sz="2400" dirty="0">
                <a:latin typeface="Helvetica Neue Medium"/>
                <a:cs typeface="Helvetica Neue Medium"/>
              </a:rPr>
              <a:t>[B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1 </a:t>
            </a:r>
            <a:r>
              <a:rPr lang="en-US" sz="2400" dirty="0">
                <a:latin typeface="Helvetica Neue Medium"/>
                <a:cs typeface="Helvetica Neue Medium"/>
              </a:rPr>
              <a:t>[B</a:t>
            </a:r>
            <a:r>
              <a:rPr lang="en-US" sz="2400" baseline="-25000" dirty="0">
                <a:latin typeface="Helvetica Neue Medium"/>
                <a:cs typeface="Helvetica Neue Medium"/>
              </a:rPr>
              <a:t>Z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3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461A7325-EA1F-104E-A643-988424519C94}"/>
              </a:ext>
            </a:extLst>
          </p:cNvPr>
          <p:cNvSpPr txBox="1"/>
          <p:nvPr/>
        </p:nvSpPr>
        <p:spPr>
          <a:xfrm>
            <a:off x="702798" y="2225485"/>
            <a:ext cx="107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 = 3</a:t>
            </a:r>
            <a:endParaRPr lang="en-US" sz="2000" baseline="-25000" dirty="0">
              <a:solidFill>
                <a:srgbClr val="E775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542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s 14">
            <a:extLst>
              <a:ext uri="{FF2B5EF4-FFF2-40B4-BE49-F238E27FC236}">
                <a16:creationId xmlns:a16="http://schemas.microsoft.com/office/drawing/2014/main" xmlns="" id="{EEDD65FA-2151-9E4F-8FFB-F51655D6CB8D}"/>
              </a:ext>
            </a:extLst>
          </p:cNvPr>
          <p:cNvSpPr/>
          <p:nvPr/>
        </p:nvSpPr>
        <p:spPr>
          <a:xfrm>
            <a:off x="5037510" y="3059022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884" y="2950277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4207" y="1673683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2791403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DB85A3B-019D-6E46-BA58-8C802CA1C7A6}"/>
              </a:ext>
            </a:extLst>
          </p:cNvPr>
          <p:cNvGrpSpPr/>
          <p:nvPr/>
        </p:nvGrpSpPr>
        <p:grpSpPr>
          <a:xfrm>
            <a:off x="1927955" y="3685930"/>
            <a:ext cx="707731" cy="753619"/>
            <a:chOff x="1927955" y="3431289"/>
            <a:chExt cx="707731" cy="753619"/>
          </a:xfrm>
        </p:grpSpPr>
        <p:pic>
          <p:nvPicPr>
            <p:cNvPr id="10" name="Picture 9" descr="A picture containing diagram&#10;&#10;Description automatically generated">
              <a:extLst>
                <a:ext uri="{FF2B5EF4-FFF2-40B4-BE49-F238E27FC236}">
                  <a16:creationId xmlns:a16="http://schemas.microsoft.com/office/drawing/2014/main" xmlns="" id="{C285A48B-3FBA-AF4D-A74A-DEA86B0BB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27955" y="3431289"/>
              <a:ext cx="707731" cy="753619"/>
            </a:xfrm>
            <a:prstGeom prst="rect">
              <a:avLst/>
            </a:prstGeom>
          </p:spPr>
        </p:pic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0D5DE566-02F8-EB40-B030-E8A1EF4507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3970" y="3547098"/>
              <a:ext cx="522000" cy="52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9EB91FF-5098-F441-ABF0-AE69B0F7222A}"/>
              </a:ext>
            </a:extLst>
          </p:cNvPr>
          <p:cNvSpPr>
            <a:spLocks noChangeAspect="1"/>
          </p:cNvSpPr>
          <p:nvPr/>
        </p:nvSpPr>
        <p:spPr>
          <a:xfrm>
            <a:off x="2032395" y="3801739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6D47CF6C-C6C0-9C40-AAF3-FA1477B95E75}"/>
              </a:ext>
            </a:extLst>
          </p:cNvPr>
          <p:cNvSpPr>
            <a:spLocks noChangeAspect="1"/>
          </p:cNvSpPr>
          <p:nvPr/>
        </p:nvSpPr>
        <p:spPr>
          <a:xfrm>
            <a:off x="2043970" y="3799530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10D36572-EC19-8A49-8EC8-79F1A622DD0C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3300884" y="2308138"/>
            <a:ext cx="2353323" cy="1182139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4E42FFB-1072-2448-AE4D-7A694B1724F2}"/>
              </a:ext>
            </a:extLst>
          </p:cNvPr>
          <p:cNvSpPr txBox="1"/>
          <p:nvPr/>
        </p:nvSpPr>
        <p:spPr>
          <a:xfrm>
            <a:off x="2388024" y="2499167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  <p:sp>
        <p:nvSpPr>
          <p:cNvPr id="35" name="Line Callout 2 (Border and Accent Bar) 34">
            <a:extLst>
              <a:ext uri="{FF2B5EF4-FFF2-40B4-BE49-F238E27FC236}">
                <a16:creationId xmlns:a16="http://schemas.microsoft.com/office/drawing/2014/main" xmlns="" id="{8D6D217F-9F1E-A846-B284-5B8497D5F385}"/>
              </a:ext>
            </a:extLst>
          </p:cNvPr>
          <p:cNvSpPr/>
          <p:nvPr/>
        </p:nvSpPr>
        <p:spPr>
          <a:xfrm>
            <a:off x="713755" y="2224167"/>
            <a:ext cx="1080000" cy="1343778"/>
          </a:xfrm>
          <a:prstGeom prst="accentBorderCallout2">
            <a:avLst>
              <a:gd name="adj1" fmla="val 28437"/>
              <a:gd name="adj2" fmla="val 107882"/>
              <a:gd name="adj3" fmla="val 28437"/>
              <a:gd name="adj4" fmla="val 129944"/>
              <a:gd name="adj5" fmla="val 61874"/>
              <a:gd name="adj6" fmla="val 158932"/>
            </a:avLst>
          </a:prstGeom>
          <a:noFill/>
          <a:ln w="38100">
            <a:solidFill>
              <a:srgbClr val="E775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21E7CB05-203A-174C-B25E-A31E5A00FB84}"/>
              </a:ext>
            </a:extLst>
          </p:cNvPr>
          <p:cNvSpPr txBox="1"/>
          <p:nvPr/>
        </p:nvSpPr>
        <p:spPr>
          <a:xfrm>
            <a:off x="727259" y="2567066"/>
            <a:ext cx="1079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3</a:t>
            </a:r>
          </a:p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3</a:t>
            </a:r>
          </a:p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5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C8A95CD5-815C-7941-834C-EA3FEA32F60F}"/>
              </a:ext>
            </a:extLst>
          </p:cNvPr>
          <p:cNvCxnSpPr>
            <a:cxnSpLocks/>
          </p:cNvCxnSpPr>
          <p:nvPr/>
        </p:nvCxnSpPr>
        <p:spPr>
          <a:xfrm>
            <a:off x="731574" y="2609582"/>
            <a:ext cx="1051223" cy="0"/>
          </a:xfrm>
          <a:prstGeom prst="line">
            <a:avLst/>
          </a:prstGeom>
          <a:ln>
            <a:solidFill>
              <a:srgbClr val="E775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A439F0AF-A70E-1044-B201-47AE568E79AC}"/>
              </a:ext>
            </a:extLst>
          </p:cNvPr>
          <p:cNvSpPr txBox="1"/>
          <p:nvPr/>
        </p:nvSpPr>
        <p:spPr>
          <a:xfrm>
            <a:off x="727259" y="1819167"/>
            <a:ext cx="107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 Map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50002A5A-25A0-7E47-893B-10A93A6C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Read-Only Transaction Logic</a:t>
            </a:r>
          </a:p>
        </p:txBody>
      </p:sp>
      <p:sp>
        <p:nvSpPr>
          <p:cNvPr id="31" name="Process 30">
            <a:extLst>
              <a:ext uri="{FF2B5EF4-FFF2-40B4-BE49-F238E27FC236}">
                <a16:creationId xmlns:a16="http://schemas.microsoft.com/office/drawing/2014/main" xmlns="" id="{B7A2A9B1-CEF4-9E47-9752-234427D82482}"/>
              </a:ext>
            </a:extLst>
          </p:cNvPr>
          <p:cNvSpPr/>
          <p:nvPr/>
        </p:nvSpPr>
        <p:spPr>
          <a:xfrm>
            <a:off x="5037510" y="5415525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pic>
        <p:nvPicPr>
          <p:cNvPr id="33" name="Picture 32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F28CFF85-7A4C-1246-B766-F9FE3254B6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4207" y="4030186"/>
            <a:ext cx="1268909" cy="1268909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9692658D-5B00-3D4C-AF57-0E7309DE2EC2}"/>
              </a:ext>
            </a:extLst>
          </p:cNvPr>
          <p:cNvSpPr txBox="1"/>
          <p:nvPr/>
        </p:nvSpPr>
        <p:spPr>
          <a:xfrm>
            <a:off x="5715142" y="5147906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B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36435BD2-3920-FC43-90F3-DF6C33E3D713}"/>
              </a:ext>
            </a:extLst>
          </p:cNvPr>
          <p:cNvCxnSpPr>
            <a:cxnSpLocks/>
            <a:stCxn id="5" idx="3"/>
            <a:endCxn id="33" idx="1"/>
          </p:cNvCxnSpPr>
          <p:nvPr/>
        </p:nvCxnSpPr>
        <p:spPr>
          <a:xfrm>
            <a:off x="3300884" y="3490277"/>
            <a:ext cx="2353323" cy="117436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B10FCAE6-F54E-BF4A-AE14-BE36F46ADECB}"/>
              </a:ext>
            </a:extLst>
          </p:cNvPr>
          <p:cNvGrpSpPr/>
          <p:nvPr/>
        </p:nvGrpSpPr>
        <p:grpSpPr>
          <a:xfrm rot="20029284">
            <a:off x="3310487" y="2131164"/>
            <a:ext cx="1912131" cy="748572"/>
            <a:chOff x="3369349" y="1841642"/>
            <a:chExt cx="1912131" cy="748572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4867CD94-4902-0C44-B8C8-E5125BAAC318}"/>
                </a:ext>
              </a:extLst>
            </p:cNvPr>
            <p:cNvSpPr txBox="1"/>
            <p:nvPr/>
          </p:nvSpPr>
          <p:spPr>
            <a:xfrm>
              <a:off x="3369349" y="2018547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Read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D643CDA0-92B0-0345-8472-9E81BB04FF06}"/>
                </a:ext>
              </a:extLst>
            </p:cNvPr>
            <p:cNvSpPr txBox="1"/>
            <p:nvPr/>
          </p:nvSpPr>
          <p:spPr>
            <a:xfrm>
              <a:off x="4385298" y="1841642"/>
              <a:ext cx="7938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 = ?</a:t>
              </a:r>
              <a:endPara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8F253631-AE9F-9F48-995A-85F2FB8A6A57}"/>
                </a:ext>
              </a:extLst>
            </p:cNvPr>
            <p:cNvSpPr txBox="1"/>
            <p:nvPr/>
          </p:nvSpPr>
          <p:spPr>
            <a:xfrm>
              <a:off x="4335387" y="2190104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VS = </a:t>
              </a:r>
              <a:r>
                <a:rPr lang="en-US" sz="2000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3</a:t>
              </a:r>
              <a:endParaRPr lang="en-US" sz="2000" baseline="-25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51" name="Right Brace 50">
              <a:extLst>
                <a:ext uri="{FF2B5EF4-FFF2-40B4-BE49-F238E27FC236}">
                  <a16:creationId xmlns:a16="http://schemas.microsoft.com/office/drawing/2014/main" xmlns="" id="{9613A943-E9F0-564A-88D3-37DBC14373D0}"/>
                </a:ext>
              </a:extLst>
            </p:cNvPr>
            <p:cNvSpPr/>
            <p:nvPr/>
          </p:nvSpPr>
          <p:spPr>
            <a:xfrm rot="10800000">
              <a:off x="4124252" y="1918332"/>
              <a:ext cx="211135" cy="617937"/>
            </a:xfrm>
            <a:prstGeom prst="rightBrace">
              <a:avLst>
                <a:gd name="adj1" fmla="val 44444"/>
                <a:gd name="adj2" fmla="val 48825"/>
              </a:avLst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28A615DF-F98E-3741-B5E4-A93E97EC9F78}"/>
              </a:ext>
            </a:extLst>
          </p:cNvPr>
          <p:cNvGrpSpPr/>
          <p:nvPr/>
        </p:nvGrpSpPr>
        <p:grpSpPr>
          <a:xfrm rot="1612452">
            <a:off x="3285529" y="4134344"/>
            <a:ext cx="1912132" cy="748572"/>
            <a:chOff x="3369349" y="1841642"/>
            <a:chExt cx="1912132" cy="74857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7194550D-0D24-CB41-B901-28214E35A787}"/>
                </a:ext>
              </a:extLst>
            </p:cNvPr>
            <p:cNvSpPr txBox="1"/>
            <p:nvPr/>
          </p:nvSpPr>
          <p:spPr>
            <a:xfrm>
              <a:off x="3369349" y="2018547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Read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1DA30DC1-AF07-4040-B6DA-4E789AA05D9A}"/>
                </a:ext>
              </a:extLst>
            </p:cNvPr>
            <p:cNvSpPr txBox="1"/>
            <p:nvPr/>
          </p:nvSpPr>
          <p:spPr>
            <a:xfrm>
              <a:off x="4382893" y="1841642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B = ?</a:t>
              </a:r>
              <a:endPara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DC260CF8-1EF4-2143-A272-9152E4A5B1D0}"/>
                </a:ext>
              </a:extLst>
            </p:cNvPr>
            <p:cNvSpPr txBox="1"/>
            <p:nvPr/>
          </p:nvSpPr>
          <p:spPr>
            <a:xfrm>
              <a:off x="4335388" y="2190104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VS = </a:t>
              </a:r>
              <a:r>
                <a:rPr lang="en-US" sz="2000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3</a:t>
              </a:r>
              <a:endParaRPr lang="en-US" sz="2000" baseline="-25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sp>
          <p:nvSpPr>
            <p:cNvPr id="56" name="Right Brace 55">
              <a:extLst>
                <a:ext uri="{FF2B5EF4-FFF2-40B4-BE49-F238E27FC236}">
                  <a16:creationId xmlns:a16="http://schemas.microsoft.com/office/drawing/2014/main" xmlns="" id="{C9839AF2-7188-774E-8CA1-DC37E4CB916A}"/>
                </a:ext>
              </a:extLst>
            </p:cNvPr>
            <p:cNvSpPr/>
            <p:nvPr/>
          </p:nvSpPr>
          <p:spPr>
            <a:xfrm rot="10800000">
              <a:off x="4124252" y="1918332"/>
              <a:ext cx="211135" cy="617937"/>
            </a:xfrm>
            <a:prstGeom prst="rightBrace">
              <a:avLst>
                <a:gd name="adj1" fmla="val 44444"/>
                <a:gd name="adj2" fmla="val 48825"/>
              </a:avLst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9D287BA7-FBB2-6447-ADCF-2EB0126922D4}"/>
              </a:ext>
            </a:extLst>
          </p:cNvPr>
          <p:cNvSpPr txBox="1"/>
          <p:nvPr/>
        </p:nvSpPr>
        <p:spPr>
          <a:xfrm>
            <a:off x="5141235" y="3383686"/>
            <a:ext cx="229485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 </a:t>
            </a:r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3 </a:t>
            </a:r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Z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7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EF253BCB-3C2D-A44E-A633-09F5762B7019}"/>
              </a:ext>
            </a:extLst>
          </p:cNvPr>
          <p:cNvSpPr txBox="1"/>
          <p:nvPr/>
        </p:nvSpPr>
        <p:spPr>
          <a:xfrm>
            <a:off x="5173734" y="5781207"/>
            <a:ext cx="2294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[B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 </a:t>
            </a:r>
            <a:r>
              <a:rPr lang="en-US" sz="2400" dirty="0">
                <a:latin typeface="Helvetica Neue Medium"/>
                <a:cs typeface="Helvetica Neue Medium"/>
              </a:rPr>
              <a:t>[B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1 </a:t>
            </a:r>
            <a:r>
              <a:rPr lang="en-US" sz="2400" dirty="0">
                <a:latin typeface="Helvetica Neue Medium"/>
                <a:cs typeface="Helvetica Neue Medium"/>
              </a:rPr>
              <a:t>[B</a:t>
            </a:r>
            <a:r>
              <a:rPr lang="en-US" sz="2400" baseline="-25000" dirty="0">
                <a:latin typeface="Helvetica Neue Medium"/>
                <a:cs typeface="Helvetica Neue Medium"/>
              </a:rPr>
              <a:t>Z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3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1B50054-808C-724B-B779-085B5E42AF76}"/>
              </a:ext>
            </a:extLst>
          </p:cNvPr>
          <p:cNvGrpSpPr/>
          <p:nvPr/>
        </p:nvGrpSpPr>
        <p:grpSpPr>
          <a:xfrm>
            <a:off x="5091895" y="3397324"/>
            <a:ext cx="2300667" cy="2853687"/>
            <a:chOff x="5117218" y="3399091"/>
            <a:chExt cx="2300667" cy="2853687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xmlns="" id="{27CD2C44-C616-384E-B7CD-D74D0FC1EB7F}"/>
                </a:ext>
              </a:extLst>
            </p:cNvPr>
            <p:cNvGrpSpPr/>
            <p:nvPr/>
          </p:nvGrpSpPr>
          <p:grpSpPr>
            <a:xfrm>
              <a:off x="5159430" y="3399091"/>
              <a:ext cx="2258455" cy="453152"/>
              <a:chOff x="4043074" y="5489984"/>
              <a:chExt cx="2258455" cy="453152"/>
            </a:xfrm>
          </p:grpSpPr>
          <p:sp>
            <p:nvSpPr>
              <p:cNvPr id="60" name="Freeform 59">
                <a:extLst>
                  <a:ext uri="{FF2B5EF4-FFF2-40B4-BE49-F238E27FC236}">
                    <a16:creationId xmlns:a16="http://schemas.microsoft.com/office/drawing/2014/main" xmlns="" id="{F60A0E6A-2F2B-9447-B281-5E27A9B3A194}"/>
                  </a:ext>
                </a:extLst>
              </p:cNvPr>
              <p:cNvSpPr/>
              <p:nvPr/>
            </p:nvSpPr>
            <p:spPr>
              <a:xfrm>
                <a:off x="4043074" y="5489984"/>
                <a:ext cx="2258455" cy="453152"/>
              </a:xfrm>
              <a:custGeom>
                <a:avLst/>
                <a:gdLst>
                  <a:gd name="connsiteX0" fmla="*/ 75527 w 2258455"/>
                  <a:gd name="connsiteY0" fmla="*/ 0 h 453152"/>
                  <a:gd name="connsiteX1" fmla="*/ 868772 w 2258455"/>
                  <a:gd name="connsiteY1" fmla="*/ 0 h 453152"/>
                  <a:gd name="connsiteX2" fmla="*/ 842895 w 2258455"/>
                  <a:gd name="connsiteY2" fmla="*/ 5224 h 453152"/>
                  <a:gd name="connsiteX3" fmla="*/ 796766 w 2258455"/>
                  <a:gd name="connsiteY3" fmla="*/ 74816 h 453152"/>
                  <a:gd name="connsiteX4" fmla="*/ 796766 w 2258455"/>
                  <a:gd name="connsiteY4" fmla="*/ 376914 h 453152"/>
                  <a:gd name="connsiteX5" fmla="*/ 872293 w 2258455"/>
                  <a:gd name="connsiteY5" fmla="*/ 452441 h 453152"/>
                  <a:gd name="connsiteX6" fmla="*/ 1472268 w 2258455"/>
                  <a:gd name="connsiteY6" fmla="*/ 452441 h 453152"/>
                  <a:gd name="connsiteX7" fmla="*/ 1547795 w 2258455"/>
                  <a:gd name="connsiteY7" fmla="*/ 376914 h 453152"/>
                  <a:gd name="connsiteX8" fmla="*/ 1547795 w 2258455"/>
                  <a:gd name="connsiteY8" fmla="*/ 74816 h 453152"/>
                  <a:gd name="connsiteX9" fmla="*/ 1501667 w 2258455"/>
                  <a:gd name="connsiteY9" fmla="*/ 5224 h 453152"/>
                  <a:gd name="connsiteX10" fmla="*/ 1475790 w 2258455"/>
                  <a:gd name="connsiteY10" fmla="*/ 0 h 453152"/>
                  <a:gd name="connsiteX11" fmla="*/ 2182928 w 2258455"/>
                  <a:gd name="connsiteY11" fmla="*/ 0 h 453152"/>
                  <a:gd name="connsiteX12" fmla="*/ 2258455 w 2258455"/>
                  <a:gd name="connsiteY12" fmla="*/ 75527 h 453152"/>
                  <a:gd name="connsiteX13" fmla="*/ 2258455 w 2258455"/>
                  <a:gd name="connsiteY13" fmla="*/ 377625 h 453152"/>
                  <a:gd name="connsiteX14" fmla="*/ 2182928 w 2258455"/>
                  <a:gd name="connsiteY14" fmla="*/ 453152 h 453152"/>
                  <a:gd name="connsiteX15" fmla="*/ 75527 w 2258455"/>
                  <a:gd name="connsiteY15" fmla="*/ 453152 h 453152"/>
                  <a:gd name="connsiteX16" fmla="*/ 0 w 2258455"/>
                  <a:gd name="connsiteY16" fmla="*/ 377625 h 453152"/>
                  <a:gd name="connsiteX17" fmla="*/ 0 w 2258455"/>
                  <a:gd name="connsiteY17" fmla="*/ 75527 h 453152"/>
                  <a:gd name="connsiteX18" fmla="*/ 75527 w 2258455"/>
                  <a:gd name="connsiteY18" fmla="*/ 0 h 453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258455" h="453152">
                    <a:moveTo>
                      <a:pt x="75527" y="0"/>
                    </a:moveTo>
                    <a:lnTo>
                      <a:pt x="868772" y="0"/>
                    </a:lnTo>
                    <a:lnTo>
                      <a:pt x="842895" y="5224"/>
                    </a:lnTo>
                    <a:cubicBezTo>
                      <a:pt x="815787" y="16690"/>
                      <a:pt x="796766" y="43532"/>
                      <a:pt x="796766" y="74816"/>
                    </a:cubicBezTo>
                    <a:lnTo>
                      <a:pt x="796766" y="376914"/>
                    </a:lnTo>
                    <a:cubicBezTo>
                      <a:pt x="796766" y="418626"/>
                      <a:pt x="830581" y="452441"/>
                      <a:pt x="872293" y="452441"/>
                    </a:cubicBezTo>
                    <a:lnTo>
                      <a:pt x="1472268" y="452441"/>
                    </a:lnTo>
                    <a:cubicBezTo>
                      <a:pt x="1513980" y="452441"/>
                      <a:pt x="1547795" y="418626"/>
                      <a:pt x="1547795" y="376914"/>
                    </a:cubicBezTo>
                    <a:lnTo>
                      <a:pt x="1547795" y="74816"/>
                    </a:lnTo>
                    <a:cubicBezTo>
                      <a:pt x="1547795" y="43532"/>
                      <a:pt x="1528774" y="16690"/>
                      <a:pt x="1501667" y="5224"/>
                    </a:cubicBezTo>
                    <a:lnTo>
                      <a:pt x="1475790" y="0"/>
                    </a:lnTo>
                    <a:lnTo>
                      <a:pt x="2182928" y="0"/>
                    </a:lnTo>
                    <a:cubicBezTo>
                      <a:pt x="2224640" y="0"/>
                      <a:pt x="2258455" y="33815"/>
                      <a:pt x="2258455" y="75527"/>
                    </a:cubicBezTo>
                    <a:lnTo>
                      <a:pt x="2258455" y="377625"/>
                    </a:lnTo>
                    <a:cubicBezTo>
                      <a:pt x="2258455" y="419337"/>
                      <a:pt x="2224640" y="453152"/>
                      <a:pt x="2182928" y="453152"/>
                    </a:cubicBezTo>
                    <a:lnTo>
                      <a:pt x="75527" y="453152"/>
                    </a:lnTo>
                    <a:cubicBezTo>
                      <a:pt x="33815" y="453152"/>
                      <a:pt x="0" y="419337"/>
                      <a:pt x="0" y="377625"/>
                    </a:cubicBezTo>
                    <a:lnTo>
                      <a:pt x="0" y="75527"/>
                    </a:lnTo>
                    <a:cubicBezTo>
                      <a:pt x="0" y="33815"/>
                      <a:pt x="33815" y="0"/>
                      <a:pt x="75527" y="0"/>
                    </a:cubicBezTo>
                    <a:close/>
                  </a:path>
                </a:pathLst>
              </a:custGeom>
              <a:solidFill>
                <a:schemeClr val="tx1">
                  <a:alpha val="40000"/>
                </a:schemeClr>
              </a:solidFill>
              <a:ln w="381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x-none" dirty="0"/>
              </a:p>
            </p:txBody>
          </p:sp>
          <p:sp>
            <p:nvSpPr>
              <p:cNvPr id="61" name="Rounded Rectangle 60">
                <a:extLst>
                  <a:ext uri="{FF2B5EF4-FFF2-40B4-BE49-F238E27FC236}">
                    <a16:creationId xmlns:a16="http://schemas.microsoft.com/office/drawing/2014/main" xmlns="" id="{EBEFD479-7AB8-A146-A76E-D4FE50FBA9C4}"/>
                  </a:ext>
                </a:extLst>
              </p:cNvPr>
              <p:cNvSpPr/>
              <p:nvPr/>
            </p:nvSpPr>
            <p:spPr>
              <a:xfrm>
                <a:off x="4832086" y="5489984"/>
                <a:ext cx="751029" cy="453152"/>
              </a:xfrm>
              <a:prstGeom prst="roundRect">
                <a:avLst/>
              </a:prstGeom>
              <a:noFill/>
              <a:ln w="38100">
                <a:solidFill>
                  <a:srgbClr val="00B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xmlns="" id="{0E28394E-45C6-1841-B1D3-744E46329CFB}"/>
                </a:ext>
              </a:extLst>
            </p:cNvPr>
            <p:cNvGrpSpPr/>
            <p:nvPr/>
          </p:nvGrpSpPr>
          <p:grpSpPr>
            <a:xfrm>
              <a:off x="5117218" y="5798575"/>
              <a:ext cx="2287785" cy="454203"/>
              <a:chOff x="4042578" y="6061007"/>
              <a:chExt cx="2287785" cy="454203"/>
            </a:xfrm>
          </p:grpSpPr>
          <p:sp>
            <p:nvSpPr>
              <p:cNvPr id="58" name="Freeform 57">
                <a:extLst>
                  <a:ext uri="{FF2B5EF4-FFF2-40B4-BE49-F238E27FC236}">
                    <a16:creationId xmlns:a16="http://schemas.microsoft.com/office/drawing/2014/main" xmlns="" id="{BEA32E23-D55E-C04D-AB4C-5921014540E6}"/>
                  </a:ext>
                </a:extLst>
              </p:cNvPr>
              <p:cNvSpPr/>
              <p:nvPr/>
            </p:nvSpPr>
            <p:spPr>
              <a:xfrm>
                <a:off x="4042578" y="6062058"/>
                <a:ext cx="2287785" cy="453152"/>
              </a:xfrm>
              <a:custGeom>
                <a:avLst/>
                <a:gdLst>
                  <a:gd name="connsiteX0" fmla="*/ 75527 w 2287785"/>
                  <a:gd name="connsiteY0" fmla="*/ 0 h 453152"/>
                  <a:gd name="connsiteX1" fmla="*/ 2212258 w 2287785"/>
                  <a:gd name="connsiteY1" fmla="*/ 0 h 453152"/>
                  <a:gd name="connsiteX2" fmla="*/ 2287785 w 2287785"/>
                  <a:gd name="connsiteY2" fmla="*/ 75527 h 453152"/>
                  <a:gd name="connsiteX3" fmla="*/ 2287785 w 2287785"/>
                  <a:gd name="connsiteY3" fmla="*/ 377625 h 453152"/>
                  <a:gd name="connsiteX4" fmla="*/ 2265664 w 2287785"/>
                  <a:gd name="connsiteY4" fmla="*/ 431031 h 453152"/>
                  <a:gd name="connsiteX5" fmla="*/ 2262587 w 2287785"/>
                  <a:gd name="connsiteY5" fmla="*/ 433105 h 453152"/>
                  <a:gd name="connsiteX6" fmla="*/ 2276343 w 2287785"/>
                  <a:gd name="connsiteY6" fmla="*/ 412702 h 453152"/>
                  <a:gd name="connsiteX7" fmla="*/ 2282278 w 2287785"/>
                  <a:gd name="connsiteY7" fmla="*/ 383304 h 453152"/>
                  <a:gd name="connsiteX8" fmla="*/ 2282278 w 2287785"/>
                  <a:gd name="connsiteY8" fmla="*/ 81206 h 453152"/>
                  <a:gd name="connsiteX9" fmla="*/ 2206751 w 2287785"/>
                  <a:gd name="connsiteY9" fmla="*/ 5679 h 453152"/>
                  <a:gd name="connsiteX10" fmla="*/ 1606776 w 2287785"/>
                  <a:gd name="connsiteY10" fmla="*/ 5679 h 453152"/>
                  <a:gd name="connsiteX11" fmla="*/ 1531249 w 2287785"/>
                  <a:gd name="connsiteY11" fmla="*/ 81206 h 453152"/>
                  <a:gd name="connsiteX12" fmla="*/ 1531249 w 2287785"/>
                  <a:gd name="connsiteY12" fmla="*/ 383304 h 453152"/>
                  <a:gd name="connsiteX13" fmla="*/ 1577378 w 2287785"/>
                  <a:gd name="connsiteY13" fmla="*/ 452896 h 453152"/>
                  <a:gd name="connsiteX14" fmla="*/ 1578648 w 2287785"/>
                  <a:gd name="connsiteY14" fmla="*/ 453152 h 453152"/>
                  <a:gd name="connsiteX15" fmla="*/ 75527 w 2287785"/>
                  <a:gd name="connsiteY15" fmla="*/ 453152 h 453152"/>
                  <a:gd name="connsiteX16" fmla="*/ 0 w 2287785"/>
                  <a:gd name="connsiteY16" fmla="*/ 377625 h 453152"/>
                  <a:gd name="connsiteX17" fmla="*/ 0 w 2287785"/>
                  <a:gd name="connsiteY17" fmla="*/ 75527 h 453152"/>
                  <a:gd name="connsiteX18" fmla="*/ 75527 w 2287785"/>
                  <a:gd name="connsiteY18" fmla="*/ 0 h 453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287785" h="453152">
                    <a:moveTo>
                      <a:pt x="75527" y="0"/>
                    </a:moveTo>
                    <a:lnTo>
                      <a:pt x="2212258" y="0"/>
                    </a:lnTo>
                    <a:cubicBezTo>
                      <a:pt x="2253970" y="0"/>
                      <a:pt x="2287785" y="33815"/>
                      <a:pt x="2287785" y="75527"/>
                    </a:cubicBezTo>
                    <a:lnTo>
                      <a:pt x="2287785" y="377625"/>
                    </a:lnTo>
                    <a:cubicBezTo>
                      <a:pt x="2287785" y="398481"/>
                      <a:pt x="2279332" y="417363"/>
                      <a:pt x="2265664" y="431031"/>
                    </a:cubicBezTo>
                    <a:lnTo>
                      <a:pt x="2262587" y="433105"/>
                    </a:lnTo>
                    <a:lnTo>
                      <a:pt x="2276343" y="412702"/>
                    </a:lnTo>
                    <a:cubicBezTo>
                      <a:pt x="2280165" y="403667"/>
                      <a:pt x="2282278" y="393732"/>
                      <a:pt x="2282278" y="383304"/>
                    </a:cubicBezTo>
                    <a:lnTo>
                      <a:pt x="2282278" y="81206"/>
                    </a:lnTo>
                    <a:cubicBezTo>
                      <a:pt x="2282278" y="39494"/>
                      <a:pt x="2248463" y="5679"/>
                      <a:pt x="2206751" y="5679"/>
                    </a:cubicBezTo>
                    <a:lnTo>
                      <a:pt x="1606776" y="5679"/>
                    </a:lnTo>
                    <a:cubicBezTo>
                      <a:pt x="1565064" y="5679"/>
                      <a:pt x="1531249" y="39494"/>
                      <a:pt x="1531249" y="81206"/>
                    </a:cubicBezTo>
                    <a:lnTo>
                      <a:pt x="1531249" y="383304"/>
                    </a:lnTo>
                    <a:cubicBezTo>
                      <a:pt x="1531249" y="414588"/>
                      <a:pt x="1550270" y="441430"/>
                      <a:pt x="1577378" y="452896"/>
                    </a:cubicBezTo>
                    <a:lnTo>
                      <a:pt x="1578648" y="453152"/>
                    </a:lnTo>
                    <a:lnTo>
                      <a:pt x="75527" y="453152"/>
                    </a:lnTo>
                    <a:cubicBezTo>
                      <a:pt x="33815" y="453152"/>
                      <a:pt x="0" y="419337"/>
                      <a:pt x="0" y="377625"/>
                    </a:cubicBezTo>
                    <a:lnTo>
                      <a:pt x="0" y="75527"/>
                    </a:lnTo>
                    <a:cubicBezTo>
                      <a:pt x="0" y="33815"/>
                      <a:pt x="33815" y="0"/>
                      <a:pt x="75527" y="0"/>
                    </a:cubicBezTo>
                    <a:close/>
                  </a:path>
                </a:pathLst>
              </a:custGeom>
              <a:solidFill>
                <a:schemeClr val="tx1">
                  <a:alpha val="40000"/>
                </a:schemeClr>
              </a:solidFill>
              <a:ln w="381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x-none" dirty="0"/>
              </a:p>
            </p:txBody>
          </p:sp>
          <p:sp>
            <p:nvSpPr>
              <p:cNvPr id="59" name="Rounded Rectangle 58">
                <a:extLst>
                  <a:ext uri="{FF2B5EF4-FFF2-40B4-BE49-F238E27FC236}">
                    <a16:creationId xmlns:a16="http://schemas.microsoft.com/office/drawing/2014/main" xmlns="" id="{F519FEC1-8E4B-C64E-9C1B-FD484191C0E1}"/>
                  </a:ext>
                </a:extLst>
              </p:cNvPr>
              <p:cNvSpPr/>
              <p:nvPr/>
            </p:nvSpPr>
            <p:spPr>
              <a:xfrm>
                <a:off x="5574323" y="6061007"/>
                <a:ext cx="751029" cy="453152"/>
              </a:xfrm>
              <a:prstGeom prst="roundRect">
                <a:avLst/>
              </a:prstGeom>
              <a:noFill/>
              <a:ln w="38100">
                <a:solidFill>
                  <a:srgbClr val="00B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/>
              </a:p>
            </p:txBody>
          </p:sp>
        </p:grp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AFE7C9C0-CB47-2345-BE9F-B1B346B47BDB}"/>
              </a:ext>
            </a:extLst>
          </p:cNvPr>
          <p:cNvSpPr txBox="1"/>
          <p:nvPr/>
        </p:nvSpPr>
        <p:spPr>
          <a:xfrm>
            <a:off x="702798" y="2225485"/>
            <a:ext cx="107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 = 3</a:t>
            </a:r>
            <a:endParaRPr lang="en-US" sz="2000" baseline="-25000" dirty="0">
              <a:solidFill>
                <a:srgbClr val="E775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8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cess 14">
            <a:extLst>
              <a:ext uri="{FF2B5EF4-FFF2-40B4-BE49-F238E27FC236}">
                <a16:creationId xmlns:a16="http://schemas.microsoft.com/office/drawing/2014/main" xmlns="" id="{EEDD65FA-2151-9E4F-8FFB-F51655D6CB8D}"/>
              </a:ext>
            </a:extLst>
          </p:cNvPr>
          <p:cNvSpPr/>
          <p:nvPr/>
        </p:nvSpPr>
        <p:spPr>
          <a:xfrm>
            <a:off x="5037510" y="3059022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0A0D6EE-8093-584E-878C-634DDD0D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36</a:t>
            </a:fld>
            <a:endParaRPr lang="en-US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9985A1C1-9898-5B4E-9001-E4383DC62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0884" y="2950277"/>
            <a:ext cx="1080000" cy="1080000"/>
          </a:xfrm>
          <a:prstGeom prst="rect">
            <a:avLst/>
          </a:prstGeom>
        </p:spPr>
      </p:pic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C9B309B6-D013-534F-BFC9-C477322B3D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4207" y="1673683"/>
            <a:ext cx="1268909" cy="12689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ADE5627-A747-FF45-81A6-BD2E3B9CEAEC}"/>
              </a:ext>
            </a:extLst>
          </p:cNvPr>
          <p:cNvSpPr txBox="1"/>
          <p:nvPr/>
        </p:nvSpPr>
        <p:spPr>
          <a:xfrm>
            <a:off x="5715142" y="2791403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DB85A3B-019D-6E46-BA58-8C802CA1C7A6}"/>
              </a:ext>
            </a:extLst>
          </p:cNvPr>
          <p:cNvGrpSpPr/>
          <p:nvPr/>
        </p:nvGrpSpPr>
        <p:grpSpPr>
          <a:xfrm>
            <a:off x="1927955" y="3685930"/>
            <a:ext cx="707731" cy="753619"/>
            <a:chOff x="1927955" y="3431289"/>
            <a:chExt cx="707731" cy="753619"/>
          </a:xfrm>
        </p:grpSpPr>
        <p:pic>
          <p:nvPicPr>
            <p:cNvPr id="10" name="Picture 9" descr="A picture containing diagram&#10;&#10;Description automatically generated">
              <a:extLst>
                <a:ext uri="{FF2B5EF4-FFF2-40B4-BE49-F238E27FC236}">
                  <a16:creationId xmlns:a16="http://schemas.microsoft.com/office/drawing/2014/main" xmlns="" id="{C285A48B-3FBA-AF4D-A74A-DEA86B0BB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27955" y="3431289"/>
              <a:ext cx="707731" cy="753619"/>
            </a:xfrm>
            <a:prstGeom prst="rect">
              <a:avLst/>
            </a:prstGeom>
          </p:spPr>
        </p:pic>
        <p:sp>
          <p:nvSpPr>
            <p:cNvPr id="30" name="Oval 29">
              <a:extLst>
                <a:ext uri="{FF2B5EF4-FFF2-40B4-BE49-F238E27FC236}">
                  <a16:creationId xmlns:a16="http://schemas.microsoft.com/office/drawing/2014/main" xmlns="" id="{0D5DE566-02F8-EB40-B030-E8A1EF4507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43970" y="3547098"/>
              <a:ext cx="522000" cy="52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9EB91FF-5098-F441-ABF0-AE69B0F7222A}"/>
              </a:ext>
            </a:extLst>
          </p:cNvPr>
          <p:cNvSpPr>
            <a:spLocks noChangeAspect="1"/>
          </p:cNvSpPr>
          <p:nvPr/>
        </p:nvSpPr>
        <p:spPr>
          <a:xfrm>
            <a:off x="2032395" y="3801739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6D47CF6C-C6C0-9C40-AAF3-FA1477B95E75}"/>
              </a:ext>
            </a:extLst>
          </p:cNvPr>
          <p:cNvSpPr>
            <a:spLocks noChangeAspect="1"/>
          </p:cNvSpPr>
          <p:nvPr/>
        </p:nvSpPr>
        <p:spPr>
          <a:xfrm>
            <a:off x="2043970" y="3799530"/>
            <a:ext cx="522000" cy="522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b="1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4E42FFB-1072-2448-AE4D-7A694B1724F2}"/>
              </a:ext>
            </a:extLst>
          </p:cNvPr>
          <p:cNvSpPr txBox="1"/>
          <p:nvPr/>
        </p:nvSpPr>
        <p:spPr>
          <a:xfrm>
            <a:off x="2388024" y="2499167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  <p:sp>
        <p:nvSpPr>
          <p:cNvPr id="35" name="Line Callout 2 (Border and Accent Bar) 34">
            <a:extLst>
              <a:ext uri="{FF2B5EF4-FFF2-40B4-BE49-F238E27FC236}">
                <a16:creationId xmlns:a16="http://schemas.microsoft.com/office/drawing/2014/main" xmlns="" id="{8D6D217F-9F1E-A846-B284-5B8497D5F385}"/>
              </a:ext>
            </a:extLst>
          </p:cNvPr>
          <p:cNvSpPr/>
          <p:nvPr/>
        </p:nvSpPr>
        <p:spPr>
          <a:xfrm>
            <a:off x="713755" y="2224167"/>
            <a:ext cx="1080000" cy="1343778"/>
          </a:xfrm>
          <a:prstGeom prst="accentBorderCallout2">
            <a:avLst>
              <a:gd name="adj1" fmla="val 28437"/>
              <a:gd name="adj2" fmla="val 107882"/>
              <a:gd name="adj3" fmla="val 28437"/>
              <a:gd name="adj4" fmla="val 129944"/>
              <a:gd name="adj5" fmla="val 61874"/>
              <a:gd name="adj6" fmla="val 158932"/>
            </a:avLst>
          </a:prstGeom>
          <a:noFill/>
          <a:ln w="38100">
            <a:solidFill>
              <a:srgbClr val="E775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Helvetica Neue Medium"/>
              <a:cs typeface="Helvetica Neue Medium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C8A95CD5-815C-7941-834C-EA3FEA32F60F}"/>
              </a:ext>
            </a:extLst>
          </p:cNvPr>
          <p:cNvCxnSpPr>
            <a:cxnSpLocks/>
          </p:cNvCxnSpPr>
          <p:nvPr/>
        </p:nvCxnSpPr>
        <p:spPr>
          <a:xfrm>
            <a:off x="731574" y="2609582"/>
            <a:ext cx="1051223" cy="0"/>
          </a:xfrm>
          <a:prstGeom prst="line">
            <a:avLst/>
          </a:prstGeom>
          <a:ln>
            <a:solidFill>
              <a:srgbClr val="E775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A439F0AF-A70E-1044-B201-47AE568E79AC}"/>
              </a:ext>
            </a:extLst>
          </p:cNvPr>
          <p:cNvSpPr txBox="1"/>
          <p:nvPr/>
        </p:nvSpPr>
        <p:spPr>
          <a:xfrm>
            <a:off x="727259" y="1819167"/>
            <a:ext cx="107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 Map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50002A5A-25A0-7E47-893B-10A93A6C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Read-Only Transaction Logic</a:t>
            </a:r>
          </a:p>
        </p:txBody>
      </p:sp>
      <p:sp>
        <p:nvSpPr>
          <p:cNvPr id="31" name="Process 30">
            <a:extLst>
              <a:ext uri="{FF2B5EF4-FFF2-40B4-BE49-F238E27FC236}">
                <a16:creationId xmlns:a16="http://schemas.microsoft.com/office/drawing/2014/main" xmlns="" id="{B7A2A9B1-CEF4-9E47-9752-234427D82482}"/>
              </a:ext>
            </a:extLst>
          </p:cNvPr>
          <p:cNvSpPr/>
          <p:nvPr/>
        </p:nvSpPr>
        <p:spPr>
          <a:xfrm>
            <a:off x="5037510" y="5415525"/>
            <a:ext cx="2502297" cy="610152"/>
          </a:xfrm>
          <a:prstGeom prst="flowChartProcess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pic>
        <p:nvPicPr>
          <p:cNvPr id="33" name="Picture 32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F28CFF85-7A4C-1246-B766-F9FE3254B6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4207" y="4030186"/>
            <a:ext cx="1268909" cy="1268909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9692658D-5B00-3D4C-AF57-0E7309DE2EC2}"/>
              </a:ext>
            </a:extLst>
          </p:cNvPr>
          <p:cNvSpPr txBox="1"/>
          <p:nvPr/>
        </p:nvSpPr>
        <p:spPr>
          <a:xfrm>
            <a:off x="5715142" y="5147906"/>
            <a:ext cx="1147037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Helvetica Neue Medium"/>
                <a:cs typeface="Helvetica Neue Medium"/>
              </a:rPr>
              <a:t>Key A</a:t>
            </a:r>
            <a:endParaRPr lang="en-US" sz="26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A056384C-83E6-7E4A-A375-B842B3EB19C3}"/>
              </a:ext>
            </a:extLst>
          </p:cNvPr>
          <p:cNvGrpSpPr/>
          <p:nvPr/>
        </p:nvGrpSpPr>
        <p:grpSpPr>
          <a:xfrm>
            <a:off x="3300884" y="2308138"/>
            <a:ext cx="2353323" cy="2356503"/>
            <a:chOff x="3300884" y="2308138"/>
            <a:chExt cx="2353323" cy="2356503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xmlns="" id="{10D36572-EC19-8A49-8EC8-79F1A622DD0C}"/>
                </a:ext>
              </a:extLst>
            </p:cNvPr>
            <p:cNvCxnSpPr>
              <a:cxnSpLocks/>
              <a:stCxn id="5" idx="3"/>
              <a:endCxn id="6" idx="1"/>
            </p:cNvCxnSpPr>
            <p:nvPr/>
          </p:nvCxnSpPr>
          <p:spPr>
            <a:xfrm flipV="1">
              <a:off x="3300884" y="2308138"/>
              <a:ext cx="2353323" cy="118213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lg" len="lg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xmlns="" id="{36435BD2-3920-FC43-90F3-DF6C33E3D713}"/>
                </a:ext>
              </a:extLst>
            </p:cNvPr>
            <p:cNvCxnSpPr>
              <a:cxnSpLocks/>
              <a:stCxn id="5" idx="3"/>
              <a:endCxn id="33" idx="1"/>
            </p:cNvCxnSpPr>
            <p:nvPr/>
          </p:nvCxnSpPr>
          <p:spPr>
            <a:xfrm>
              <a:off x="3300884" y="3490277"/>
              <a:ext cx="2353323" cy="1174364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lg" len="lg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9D287BA7-FBB2-6447-ADCF-2EB0126922D4}"/>
              </a:ext>
            </a:extLst>
          </p:cNvPr>
          <p:cNvSpPr txBox="1"/>
          <p:nvPr/>
        </p:nvSpPr>
        <p:spPr>
          <a:xfrm>
            <a:off x="5141235" y="3383686"/>
            <a:ext cx="229485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 </a:t>
            </a:r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3 </a:t>
            </a:r>
            <a:r>
              <a:rPr lang="en-US" sz="2400" dirty="0">
                <a:latin typeface="Helvetica Neue Medium"/>
                <a:cs typeface="Helvetica Neue Medium"/>
              </a:rPr>
              <a:t>[A</a:t>
            </a:r>
            <a:r>
              <a:rPr lang="en-US" sz="2400" baseline="-25000" dirty="0">
                <a:latin typeface="Helvetica Neue Medium"/>
                <a:cs typeface="Helvetica Neue Medium"/>
              </a:rPr>
              <a:t>Z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7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EF253BCB-3C2D-A44E-A633-09F5762B7019}"/>
              </a:ext>
            </a:extLst>
          </p:cNvPr>
          <p:cNvSpPr txBox="1"/>
          <p:nvPr/>
        </p:nvSpPr>
        <p:spPr>
          <a:xfrm>
            <a:off x="5173734" y="5781207"/>
            <a:ext cx="2294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 Neue Medium"/>
                <a:cs typeface="Helvetica Neue Medium"/>
              </a:rPr>
              <a:t>[B</a:t>
            </a:r>
            <a:r>
              <a:rPr lang="en-US" sz="2400" baseline="-25000" dirty="0">
                <a:latin typeface="Helvetica Neue Medium"/>
                <a:cs typeface="Helvetica Neue Medium"/>
              </a:rPr>
              <a:t>X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0 </a:t>
            </a:r>
            <a:r>
              <a:rPr lang="en-US" sz="2400" dirty="0">
                <a:latin typeface="Helvetica Neue Medium"/>
                <a:cs typeface="Helvetica Neue Medium"/>
              </a:rPr>
              <a:t>[B</a:t>
            </a:r>
            <a:r>
              <a:rPr lang="en-US" sz="2400" baseline="-25000" dirty="0">
                <a:latin typeface="Helvetica Neue Medium"/>
                <a:cs typeface="Helvetica Neue Medium"/>
              </a:rPr>
              <a:t>Y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1 </a:t>
            </a:r>
            <a:r>
              <a:rPr lang="en-US" sz="2400" dirty="0">
                <a:latin typeface="Helvetica Neue Medium"/>
                <a:cs typeface="Helvetica Neue Medium"/>
              </a:rPr>
              <a:t>[B</a:t>
            </a:r>
            <a:r>
              <a:rPr lang="en-US" sz="2400" baseline="-25000" dirty="0">
                <a:latin typeface="Helvetica Neue Medium"/>
                <a:cs typeface="Helvetica Neue Medium"/>
              </a:rPr>
              <a:t>Z</a:t>
            </a:r>
            <a:r>
              <a:rPr lang="en-US" sz="2400" dirty="0">
                <a:latin typeface="Helvetica Neue Medium"/>
                <a:cs typeface="Helvetica Neue Medium"/>
              </a:rPr>
              <a:t>]</a:t>
            </a:r>
            <a:r>
              <a:rPr lang="en-US" sz="2400" baseline="-25000" dirty="0">
                <a:solidFill>
                  <a:srgbClr val="0070C0"/>
                </a:solidFill>
                <a:latin typeface="Helvetica Neue Medium"/>
                <a:cs typeface="Helvetica Neue Medium"/>
              </a:rPr>
              <a:t>3</a:t>
            </a:r>
            <a:endParaRPr lang="en-US" sz="24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297594E3-6187-F049-8A69-CAA71874383B}"/>
              </a:ext>
            </a:extLst>
          </p:cNvPr>
          <p:cNvGrpSpPr/>
          <p:nvPr/>
        </p:nvGrpSpPr>
        <p:grpSpPr>
          <a:xfrm>
            <a:off x="5090354" y="3404620"/>
            <a:ext cx="2300667" cy="2853687"/>
            <a:chOff x="5117218" y="3399091"/>
            <a:chExt cx="2300667" cy="2853687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xmlns="" id="{27CD2C44-C616-384E-B7CD-D74D0FC1EB7F}"/>
                </a:ext>
              </a:extLst>
            </p:cNvPr>
            <p:cNvGrpSpPr/>
            <p:nvPr/>
          </p:nvGrpSpPr>
          <p:grpSpPr>
            <a:xfrm>
              <a:off x="5159430" y="3399091"/>
              <a:ext cx="2258455" cy="453152"/>
              <a:chOff x="4043074" y="5489984"/>
              <a:chExt cx="2258455" cy="453152"/>
            </a:xfrm>
          </p:grpSpPr>
          <p:sp>
            <p:nvSpPr>
              <p:cNvPr id="60" name="Freeform 59">
                <a:extLst>
                  <a:ext uri="{FF2B5EF4-FFF2-40B4-BE49-F238E27FC236}">
                    <a16:creationId xmlns:a16="http://schemas.microsoft.com/office/drawing/2014/main" xmlns="" id="{F60A0E6A-2F2B-9447-B281-5E27A9B3A194}"/>
                  </a:ext>
                </a:extLst>
              </p:cNvPr>
              <p:cNvSpPr/>
              <p:nvPr/>
            </p:nvSpPr>
            <p:spPr>
              <a:xfrm>
                <a:off x="4043074" y="5489984"/>
                <a:ext cx="2258455" cy="453152"/>
              </a:xfrm>
              <a:custGeom>
                <a:avLst/>
                <a:gdLst>
                  <a:gd name="connsiteX0" fmla="*/ 75527 w 2258455"/>
                  <a:gd name="connsiteY0" fmla="*/ 0 h 453152"/>
                  <a:gd name="connsiteX1" fmla="*/ 868772 w 2258455"/>
                  <a:gd name="connsiteY1" fmla="*/ 0 h 453152"/>
                  <a:gd name="connsiteX2" fmla="*/ 842895 w 2258455"/>
                  <a:gd name="connsiteY2" fmla="*/ 5224 h 453152"/>
                  <a:gd name="connsiteX3" fmla="*/ 796766 w 2258455"/>
                  <a:gd name="connsiteY3" fmla="*/ 74816 h 453152"/>
                  <a:gd name="connsiteX4" fmla="*/ 796766 w 2258455"/>
                  <a:gd name="connsiteY4" fmla="*/ 376914 h 453152"/>
                  <a:gd name="connsiteX5" fmla="*/ 872293 w 2258455"/>
                  <a:gd name="connsiteY5" fmla="*/ 452441 h 453152"/>
                  <a:gd name="connsiteX6" fmla="*/ 1472268 w 2258455"/>
                  <a:gd name="connsiteY6" fmla="*/ 452441 h 453152"/>
                  <a:gd name="connsiteX7" fmla="*/ 1547795 w 2258455"/>
                  <a:gd name="connsiteY7" fmla="*/ 376914 h 453152"/>
                  <a:gd name="connsiteX8" fmla="*/ 1547795 w 2258455"/>
                  <a:gd name="connsiteY8" fmla="*/ 74816 h 453152"/>
                  <a:gd name="connsiteX9" fmla="*/ 1501667 w 2258455"/>
                  <a:gd name="connsiteY9" fmla="*/ 5224 h 453152"/>
                  <a:gd name="connsiteX10" fmla="*/ 1475790 w 2258455"/>
                  <a:gd name="connsiteY10" fmla="*/ 0 h 453152"/>
                  <a:gd name="connsiteX11" fmla="*/ 2182928 w 2258455"/>
                  <a:gd name="connsiteY11" fmla="*/ 0 h 453152"/>
                  <a:gd name="connsiteX12" fmla="*/ 2258455 w 2258455"/>
                  <a:gd name="connsiteY12" fmla="*/ 75527 h 453152"/>
                  <a:gd name="connsiteX13" fmla="*/ 2258455 w 2258455"/>
                  <a:gd name="connsiteY13" fmla="*/ 377625 h 453152"/>
                  <a:gd name="connsiteX14" fmla="*/ 2182928 w 2258455"/>
                  <a:gd name="connsiteY14" fmla="*/ 453152 h 453152"/>
                  <a:gd name="connsiteX15" fmla="*/ 75527 w 2258455"/>
                  <a:gd name="connsiteY15" fmla="*/ 453152 h 453152"/>
                  <a:gd name="connsiteX16" fmla="*/ 0 w 2258455"/>
                  <a:gd name="connsiteY16" fmla="*/ 377625 h 453152"/>
                  <a:gd name="connsiteX17" fmla="*/ 0 w 2258455"/>
                  <a:gd name="connsiteY17" fmla="*/ 75527 h 453152"/>
                  <a:gd name="connsiteX18" fmla="*/ 75527 w 2258455"/>
                  <a:gd name="connsiteY18" fmla="*/ 0 h 453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258455" h="453152">
                    <a:moveTo>
                      <a:pt x="75527" y="0"/>
                    </a:moveTo>
                    <a:lnTo>
                      <a:pt x="868772" y="0"/>
                    </a:lnTo>
                    <a:lnTo>
                      <a:pt x="842895" y="5224"/>
                    </a:lnTo>
                    <a:cubicBezTo>
                      <a:pt x="815787" y="16690"/>
                      <a:pt x="796766" y="43532"/>
                      <a:pt x="796766" y="74816"/>
                    </a:cubicBezTo>
                    <a:lnTo>
                      <a:pt x="796766" y="376914"/>
                    </a:lnTo>
                    <a:cubicBezTo>
                      <a:pt x="796766" y="418626"/>
                      <a:pt x="830581" y="452441"/>
                      <a:pt x="872293" y="452441"/>
                    </a:cubicBezTo>
                    <a:lnTo>
                      <a:pt x="1472268" y="452441"/>
                    </a:lnTo>
                    <a:cubicBezTo>
                      <a:pt x="1513980" y="452441"/>
                      <a:pt x="1547795" y="418626"/>
                      <a:pt x="1547795" y="376914"/>
                    </a:cubicBezTo>
                    <a:lnTo>
                      <a:pt x="1547795" y="74816"/>
                    </a:lnTo>
                    <a:cubicBezTo>
                      <a:pt x="1547795" y="43532"/>
                      <a:pt x="1528774" y="16690"/>
                      <a:pt x="1501667" y="5224"/>
                    </a:cubicBezTo>
                    <a:lnTo>
                      <a:pt x="1475790" y="0"/>
                    </a:lnTo>
                    <a:lnTo>
                      <a:pt x="2182928" y="0"/>
                    </a:lnTo>
                    <a:cubicBezTo>
                      <a:pt x="2224640" y="0"/>
                      <a:pt x="2258455" y="33815"/>
                      <a:pt x="2258455" y="75527"/>
                    </a:cubicBezTo>
                    <a:lnTo>
                      <a:pt x="2258455" y="377625"/>
                    </a:lnTo>
                    <a:cubicBezTo>
                      <a:pt x="2258455" y="419337"/>
                      <a:pt x="2224640" y="453152"/>
                      <a:pt x="2182928" y="453152"/>
                    </a:cubicBezTo>
                    <a:lnTo>
                      <a:pt x="75527" y="453152"/>
                    </a:lnTo>
                    <a:cubicBezTo>
                      <a:pt x="33815" y="453152"/>
                      <a:pt x="0" y="419337"/>
                      <a:pt x="0" y="377625"/>
                    </a:cubicBezTo>
                    <a:lnTo>
                      <a:pt x="0" y="75527"/>
                    </a:lnTo>
                    <a:cubicBezTo>
                      <a:pt x="0" y="33815"/>
                      <a:pt x="33815" y="0"/>
                      <a:pt x="75527" y="0"/>
                    </a:cubicBezTo>
                    <a:close/>
                  </a:path>
                </a:pathLst>
              </a:custGeom>
              <a:solidFill>
                <a:schemeClr val="tx1">
                  <a:alpha val="40000"/>
                </a:schemeClr>
              </a:solidFill>
              <a:ln w="381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x-none" dirty="0"/>
              </a:p>
            </p:txBody>
          </p:sp>
          <p:sp>
            <p:nvSpPr>
              <p:cNvPr id="61" name="Rounded Rectangle 60">
                <a:extLst>
                  <a:ext uri="{FF2B5EF4-FFF2-40B4-BE49-F238E27FC236}">
                    <a16:creationId xmlns:a16="http://schemas.microsoft.com/office/drawing/2014/main" xmlns="" id="{EBEFD479-7AB8-A146-A76E-D4FE50FBA9C4}"/>
                  </a:ext>
                </a:extLst>
              </p:cNvPr>
              <p:cNvSpPr/>
              <p:nvPr/>
            </p:nvSpPr>
            <p:spPr>
              <a:xfrm>
                <a:off x="4832086" y="5489984"/>
                <a:ext cx="751029" cy="453152"/>
              </a:xfrm>
              <a:prstGeom prst="roundRect">
                <a:avLst/>
              </a:prstGeom>
              <a:noFill/>
              <a:ln w="38100">
                <a:solidFill>
                  <a:srgbClr val="00B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xmlns="" id="{0E28394E-45C6-1841-B1D3-744E46329CFB}"/>
                </a:ext>
              </a:extLst>
            </p:cNvPr>
            <p:cNvGrpSpPr/>
            <p:nvPr/>
          </p:nvGrpSpPr>
          <p:grpSpPr>
            <a:xfrm>
              <a:off x="5117218" y="5798575"/>
              <a:ext cx="2287785" cy="454203"/>
              <a:chOff x="4042578" y="6061007"/>
              <a:chExt cx="2287785" cy="454203"/>
            </a:xfrm>
          </p:grpSpPr>
          <p:sp>
            <p:nvSpPr>
              <p:cNvPr id="58" name="Freeform 57">
                <a:extLst>
                  <a:ext uri="{FF2B5EF4-FFF2-40B4-BE49-F238E27FC236}">
                    <a16:creationId xmlns:a16="http://schemas.microsoft.com/office/drawing/2014/main" xmlns="" id="{BEA32E23-D55E-C04D-AB4C-5921014540E6}"/>
                  </a:ext>
                </a:extLst>
              </p:cNvPr>
              <p:cNvSpPr/>
              <p:nvPr/>
            </p:nvSpPr>
            <p:spPr>
              <a:xfrm>
                <a:off x="4042578" y="6062058"/>
                <a:ext cx="2287785" cy="453152"/>
              </a:xfrm>
              <a:custGeom>
                <a:avLst/>
                <a:gdLst>
                  <a:gd name="connsiteX0" fmla="*/ 75527 w 2287785"/>
                  <a:gd name="connsiteY0" fmla="*/ 0 h 453152"/>
                  <a:gd name="connsiteX1" fmla="*/ 2212258 w 2287785"/>
                  <a:gd name="connsiteY1" fmla="*/ 0 h 453152"/>
                  <a:gd name="connsiteX2" fmla="*/ 2287785 w 2287785"/>
                  <a:gd name="connsiteY2" fmla="*/ 75527 h 453152"/>
                  <a:gd name="connsiteX3" fmla="*/ 2287785 w 2287785"/>
                  <a:gd name="connsiteY3" fmla="*/ 377625 h 453152"/>
                  <a:gd name="connsiteX4" fmla="*/ 2265664 w 2287785"/>
                  <a:gd name="connsiteY4" fmla="*/ 431031 h 453152"/>
                  <a:gd name="connsiteX5" fmla="*/ 2262587 w 2287785"/>
                  <a:gd name="connsiteY5" fmla="*/ 433105 h 453152"/>
                  <a:gd name="connsiteX6" fmla="*/ 2276343 w 2287785"/>
                  <a:gd name="connsiteY6" fmla="*/ 412702 h 453152"/>
                  <a:gd name="connsiteX7" fmla="*/ 2282278 w 2287785"/>
                  <a:gd name="connsiteY7" fmla="*/ 383304 h 453152"/>
                  <a:gd name="connsiteX8" fmla="*/ 2282278 w 2287785"/>
                  <a:gd name="connsiteY8" fmla="*/ 81206 h 453152"/>
                  <a:gd name="connsiteX9" fmla="*/ 2206751 w 2287785"/>
                  <a:gd name="connsiteY9" fmla="*/ 5679 h 453152"/>
                  <a:gd name="connsiteX10" fmla="*/ 1606776 w 2287785"/>
                  <a:gd name="connsiteY10" fmla="*/ 5679 h 453152"/>
                  <a:gd name="connsiteX11" fmla="*/ 1531249 w 2287785"/>
                  <a:gd name="connsiteY11" fmla="*/ 81206 h 453152"/>
                  <a:gd name="connsiteX12" fmla="*/ 1531249 w 2287785"/>
                  <a:gd name="connsiteY12" fmla="*/ 383304 h 453152"/>
                  <a:gd name="connsiteX13" fmla="*/ 1577378 w 2287785"/>
                  <a:gd name="connsiteY13" fmla="*/ 452896 h 453152"/>
                  <a:gd name="connsiteX14" fmla="*/ 1578648 w 2287785"/>
                  <a:gd name="connsiteY14" fmla="*/ 453152 h 453152"/>
                  <a:gd name="connsiteX15" fmla="*/ 75527 w 2287785"/>
                  <a:gd name="connsiteY15" fmla="*/ 453152 h 453152"/>
                  <a:gd name="connsiteX16" fmla="*/ 0 w 2287785"/>
                  <a:gd name="connsiteY16" fmla="*/ 377625 h 453152"/>
                  <a:gd name="connsiteX17" fmla="*/ 0 w 2287785"/>
                  <a:gd name="connsiteY17" fmla="*/ 75527 h 453152"/>
                  <a:gd name="connsiteX18" fmla="*/ 75527 w 2287785"/>
                  <a:gd name="connsiteY18" fmla="*/ 0 h 4531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287785" h="453152">
                    <a:moveTo>
                      <a:pt x="75527" y="0"/>
                    </a:moveTo>
                    <a:lnTo>
                      <a:pt x="2212258" y="0"/>
                    </a:lnTo>
                    <a:cubicBezTo>
                      <a:pt x="2253970" y="0"/>
                      <a:pt x="2287785" y="33815"/>
                      <a:pt x="2287785" y="75527"/>
                    </a:cubicBezTo>
                    <a:lnTo>
                      <a:pt x="2287785" y="377625"/>
                    </a:lnTo>
                    <a:cubicBezTo>
                      <a:pt x="2287785" y="398481"/>
                      <a:pt x="2279332" y="417363"/>
                      <a:pt x="2265664" y="431031"/>
                    </a:cubicBezTo>
                    <a:lnTo>
                      <a:pt x="2262587" y="433105"/>
                    </a:lnTo>
                    <a:lnTo>
                      <a:pt x="2276343" y="412702"/>
                    </a:lnTo>
                    <a:cubicBezTo>
                      <a:pt x="2280165" y="403667"/>
                      <a:pt x="2282278" y="393732"/>
                      <a:pt x="2282278" y="383304"/>
                    </a:cubicBezTo>
                    <a:lnTo>
                      <a:pt x="2282278" y="81206"/>
                    </a:lnTo>
                    <a:cubicBezTo>
                      <a:pt x="2282278" y="39494"/>
                      <a:pt x="2248463" y="5679"/>
                      <a:pt x="2206751" y="5679"/>
                    </a:cubicBezTo>
                    <a:lnTo>
                      <a:pt x="1606776" y="5679"/>
                    </a:lnTo>
                    <a:cubicBezTo>
                      <a:pt x="1565064" y="5679"/>
                      <a:pt x="1531249" y="39494"/>
                      <a:pt x="1531249" y="81206"/>
                    </a:cubicBezTo>
                    <a:lnTo>
                      <a:pt x="1531249" y="383304"/>
                    </a:lnTo>
                    <a:cubicBezTo>
                      <a:pt x="1531249" y="414588"/>
                      <a:pt x="1550270" y="441430"/>
                      <a:pt x="1577378" y="452896"/>
                    </a:cubicBezTo>
                    <a:lnTo>
                      <a:pt x="1578648" y="453152"/>
                    </a:lnTo>
                    <a:lnTo>
                      <a:pt x="75527" y="453152"/>
                    </a:lnTo>
                    <a:cubicBezTo>
                      <a:pt x="33815" y="453152"/>
                      <a:pt x="0" y="419337"/>
                      <a:pt x="0" y="377625"/>
                    </a:cubicBezTo>
                    <a:lnTo>
                      <a:pt x="0" y="75527"/>
                    </a:lnTo>
                    <a:cubicBezTo>
                      <a:pt x="0" y="33815"/>
                      <a:pt x="33815" y="0"/>
                      <a:pt x="75527" y="0"/>
                    </a:cubicBezTo>
                    <a:close/>
                  </a:path>
                </a:pathLst>
              </a:custGeom>
              <a:solidFill>
                <a:schemeClr val="tx1">
                  <a:alpha val="40000"/>
                </a:schemeClr>
              </a:solidFill>
              <a:ln w="381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x-none" dirty="0"/>
              </a:p>
            </p:txBody>
          </p:sp>
          <p:sp>
            <p:nvSpPr>
              <p:cNvPr id="59" name="Rounded Rectangle 58">
                <a:extLst>
                  <a:ext uri="{FF2B5EF4-FFF2-40B4-BE49-F238E27FC236}">
                    <a16:creationId xmlns:a16="http://schemas.microsoft.com/office/drawing/2014/main" xmlns="" id="{F519FEC1-8E4B-C64E-9C1B-FD484191C0E1}"/>
                  </a:ext>
                </a:extLst>
              </p:cNvPr>
              <p:cNvSpPr/>
              <p:nvPr/>
            </p:nvSpPr>
            <p:spPr>
              <a:xfrm>
                <a:off x="5574323" y="6061007"/>
                <a:ext cx="751029" cy="453152"/>
              </a:xfrm>
              <a:prstGeom prst="roundRect">
                <a:avLst/>
              </a:prstGeom>
              <a:noFill/>
              <a:ln w="38100">
                <a:solidFill>
                  <a:srgbClr val="00B05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/>
              </a:p>
            </p:txBody>
          </p:sp>
        </p:grp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E66CE8AE-1881-3249-BDA9-316DD2F479A1}"/>
              </a:ext>
            </a:extLst>
          </p:cNvPr>
          <p:cNvSpPr txBox="1"/>
          <p:nvPr/>
        </p:nvSpPr>
        <p:spPr>
          <a:xfrm rot="19999987">
            <a:off x="3399918" y="2427780"/>
            <a:ext cx="1970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= A</a:t>
            </a:r>
            <a:r>
              <a: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</a:t>
            </a:r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, SF</a:t>
            </a:r>
            <a:r>
              <a: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</a:t>
            </a:r>
            <a:r>
              <a:rPr lang="en-US" sz="2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9DAA4515-8429-FA40-B127-08DBE58EEC56}"/>
              </a:ext>
            </a:extLst>
          </p:cNvPr>
          <p:cNvSpPr txBox="1"/>
          <p:nvPr/>
        </p:nvSpPr>
        <p:spPr>
          <a:xfrm rot="1621495">
            <a:off x="3399496" y="4163078"/>
            <a:ext cx="2016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 = B</a:t>
            </a:r>
            <a:r>
              <a: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Z</a:t>
            </a:r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, SF</a:t>
            </a:r>
            <a:r>
              <a:rPr lang="en-US" sz="2000" baseline="-25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</a:t>
            </a:r>
            <a:r>
              <a:rPr lang="en-US" sz="2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571409DA-13C8-BA4E-AFDD-ED3680305A1A}"/>
              </a:ext>
            </a:extLst>
          </p:cNvPr>
          <p:cNvSpPr txBox="1"/>
          <p:nvPr/>
        </p:nvSpPr>
        <p:spPr>
          <a:xfrm>
            <a:off x="734974" y="2871634"/>
            <a:ext cx="1079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3</a:t>
            </a:r>
          </a:p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5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FC2ED3A1-72FC-994D-B4A0-60BB15DC2DEA}"/>
              </a:ext>
            </a:extLst>
          </p:cNvPr>
          <p:cNvSpPr txBox="1"/>
          <p:nvPr/>
        </p:nvSpPr>
        <p:spPr>
          <a:xfrm>
            <a:off x="734548" y="2565695"/>
            <a:ext cx="107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A7C10D72-31F0-844B-8FB1-F58F70E4179D}"/>
              </a:ext>
            </a:extLst>
          </p:cNvPr>
          <p:cNvSpPr txBox="1"/>
          <p:nvPr/>
        </p:nvSpPr>
        <p:spPr>
          <a:xfrm>
            <a:off x="723591" y="2571903"/>
            <a:ext cx="107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</a:t>
            </a:r>
            <a:r>
              <a:rPr lang="en-US" sz="2000" baseline="-25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sz="20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= 7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AF2DF5CD-CC77-F949-BC66-37AA8EA4D260}"/>
              </a:ext>
            </a:extLst>
          </p:cNvPr>
          <p:cNvSpPr txBox="1"/>
          <p:nvPr/>
        </p:nvSpPr>
        <p:spPr>
          <a:xfrm>
            <a:off x="702798" y="2225485"/>
            <a:ext cx="107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SF = 3</a:t>
            </a:r>
            <a:endParaRPr lang="en-US" sz="2000" baseline="-25000" dirty="0">
              <a:solidFill>
                <a:srgbClr val="E775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52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8" grpId="0"/>
      <p:bldP spid="6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Reading at the stable frontier ensures reads are non-blocking (N)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Client pre-determined snapshot with VS ensures one-round communication (O)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One VS per read request ensure constant metadata (C)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066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PORT Is NOC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455403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634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Scylla-PORT</a:t>
            </a:r>
          </a:p>
          <a:p>
            <a:pPr lvl="1"/>
            <a:r>
              <a:rPr lang="en-US" dirty="0"/>
              <a:t>Base system: </a:t>
            </a:r>
            <a:r>
              <a:rPr lang="en-US" dirty="0" err="1"/>
              <a:t>ScyllaDB</a:t>
            </a:r>
            <a:r>
              <a:rPr lang="en-US" dirty="0"/>
              <a:t> (non-transactional)</a:t>
            </a:r>
          </a:p>
          <a:p>
            <a:pPr lvl="2"/>
            <a:r>
              <a:rPr lang="en-US" dirty="0"/>
              <a:t>Highly optimized </a:t>
            </a:r>
            <a:r>
              <a:rPr lang="en-US" dirty="0">
                <a:sym typeface="Wingdings" pitchFamily="2" charset="2"/>
              </a:rPr>
              <a:t> sensitive to overhead</a:t>
            </a:r>
            <a:endParaRPr lang="en-US" dirty="0"/>
          </a:p>
          <a:p>
            <a:pPr lvl="1"/>
            <a:r>
              <a:rPr lang="en-US" dirty="0"/>
              <a:t>NOC + Process-ordered serializability</a:t>
            </a:r>
          </a:p>
          <a:p>
            <a:pPr lvl="1"/>
            <a:r>
              <a:rPr lang="en-US" dirty="0"/>
              <a:t>Supports simple writes (not write transactions)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err="1"/>
              <a:t>Eiger</a:t>
            </a:r>
            <a:r>
              <a:rPr lang="en-US" dirty="0"/>
              <a:t>-PORT</a:t>
            </a:r>
          </a:p>
          <a:p>
            <a:pPr lvl="1"/>
            <a:r>
              <a:rPr lang="en-US" dirty="0"/>
              <a:t>Base system: </a:t>
            </a:r>
            <a:r>
              <a:rPr lang="en-US" dirty="0" err="1"/>
              <a:t>Eiger</a:t>
            </a:r>
            <a:r>
              <a:rPr lang="en-US" dirty="0"/>
              <a:t> (N, O, C)</a:t>
            </a:r>
          </a:p>
          <a:p>
            <a:pPr lvl="2"/>
            <a:r>
              <a:rPr lang="en-US" dirty="0"/>
              <a:t>Existing read-only and write transactions</a:t>
            </a:r>
          </a:p>
          <a:p>
            <a:pPr lvl="1"/>
            <a:r>
              <a:rPr lang="en-US" dirty="0"/>
              <a:t>NOC + Causal consistency</a:t>
            </a:r>
          </a:p>
          <a:p>
            <a:pPr lvl="1"/>
            <a:r>
              <a:rPr lang="en-US" dirty="0"/>
              <a:t>Supports write transactions</a:t>
            </a:r>
          </a:p>
          <a:p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38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E50EFAD-4F57-0E4D-B82D-A13A98994B24}"/>
              </a:ext>
            </a:extLst>
          </p:cNvPr>
          <p:cNvGrpSpPr/>
          <p:nvPr/>
        </p:nvGrpSpPr>
        <p:grpSpPr>
          <a:xfrm>
            <a:off x="4686511" y="4311308"/>
            <a:ext cx="957444" cy="542579"/>
            <a:chOff x="4664765" y="4267199"/>
            <a:chExt cx="957444" cy="542579"/>
          </a:xfrm>
        </p:grpSpPr>
        <p:sp>
          <p:nvSpPr>
            <p:cNvPr id="11" name="Multiply 10">
              <a:extLst>
                <a:ext uri="{FF2B5EF4-FFF2-40B4-BE49-F238E27FC236}">
                  <a16:creationId xmlns:a16="http://schemas.microsoft.com/office/drawing/2014/main" xmlns="" id="{EDA18616-2892-9448-8651-41269C62C83C}"/>
                </a:ext>
              </a:extLst>
            </p:cNvPr>
            <p:cNvSpPr/>
            <p:nvPr/>
          </p:nvSpPr>
          <p:spPr>
            <a:xfrm>
              <a:off x="4664765" y="4267199"/>
              <a:ext cx="540000" cy="540000"/>
            </a:xfrm>
            <a:prstGeom prst="mathMultiply">
              <a:avLst>
                <a:gd name="adj1" fmla="val 2994"/>
              </a:avLst>
            </a:prstGeom>
            <a:ln>
              <a:solidFill>
                <a:srgbClr val="E775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  <p:sp>
          <p:nvSpPr>
            <p:cNvPr id="12" name="Multiply 11">
              <a:extLst>
                <a:ext uri="{FF2B5EF4-FFF2-40B4-BE49-F238E27FC236}">
                  <a16:creationId xmlns:a16="http://schemas.microsoft.com/office/drawing/2014/main" xmlns="" id="{5BA3EEF7-6AD1-1644-AD3B-8BDBB6EA49CE}"/>
                </a:ext>
              </a:extLst>
            </p:cNvPr>
            <p:cNvSpPr/>
            <p:nvPr/>
          </p:nvSpPr>
          <p:spPr>
            <a:xfrm>
              <a:off x="5082209" y="4269778"/>
              <a:ext cx="540000" cy="540000"/>
            </a:xfrm>
            <a:prstGeom prst="mathMultiply">
              <a:avLst>
                <a:gd name="adj1" fmla="val 2994"/>
              </a:avLst>
            </a:prstGeom>
            <a:ln>
              <a:solidFill>
                <a:srgbClr val="E775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65357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Scylla-PORT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17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 understand</a:t>
            </a:r>
          </a:p>
          <a:p>
            <a:pPr lvl="1"/>
            <a:r>
              <a:rPr lang="en-US" dirty="0"/>
              <a:t>Overhead in latency and throughput compared to simple reads</a:t>
            </a:r>
          </a:p>
          <a:p>
            <a:pPr lvl="1"/>
            <a:r>
              <a:rPr lang="en-US" dirty="0"/>
              <a:t>Performance advantages compared to other protocols, e.g., OCC.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Experiment configuration</a:t>
            </a:r>
          </a:p>
          <a:p>
            <a:pPr lvl="1"/>
            <a:r>
              <a:rPr lang="en-US" dirty="0"/>
              <a:t>YCSB benchmark with customized parameters for skew and read-to-write ratios</a:t>
            </a:r>
          </a:p>
          <a:p>
            <a:pPr lvl="1"/>
            <a:r>
              <a:rPr lang="en-US" dirty="0"/>
              <a:t>Evaluated latency, throughput, scalability, freshness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39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7325CFB-C266-F148-9846-E83E86CEE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1631" y="5441950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007C3550-9D39-2B4C-8442-0BDE11FBF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0831" y="5441950"/>
            <a:ext cx="914400" cy="914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E97D0C4-2BE4-9F44-B81F-89F180BFA6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400" y="54419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78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EB5BF1-2B32-F34A-9F18-DCCD4C097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Helvetica Neue Medium"/>
              </a:rPr>
              <a:t>Distributed Storage Systems</a:t>
            </a:r>
            <a:br>
              <a:rPr lang="en-US" dirty="0">
                <a:cs typeface="Helvetica Neue Medium"/>
              </a:rPr>
            </a:br>
            <a:r>
              <a:rPr lang="en-US" sz="3600" dirty="0">
                <a:cs typeface="Helvetica Neue Medium"/>
              </a:rPr>
              <a:t>Simple Reads Are Insufficient</a:t>
            </a:r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EDE94-860C-E94F-B746-27E206DC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4E4E4A71-01C3-1347-BA94-86C31BADAE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8668" y="2272811"/>
            <a:ext cx="1080000" cy="1080000"/>
          </a:xfrm>
          <a:prstGeom prst="rect">
            <a:avLst/>
          </a:prstGeom>
        </p:spPr>
      </p:pic>
      <p:pic>
        <p:nvPicPr>
          <p:cNvPr id="9" name="Picture 8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17F1FDFD-301D-A149-898A-376E45A207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9786" y="4936200"/>
            <a:ext cx="1080000" cy="1080000"/>
          </a:xfrm>
          <a:prstGeom prst="rect">
            <a:avLst/>
          </a:prstGeom>
        </p:spPr>
      </p:pic>
      <p:pic>
        <p:nvPicPr>
          <p:cNvPr id="10" name="Picture 9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E8D78560-57C6-2A4F-8ED2-9D745F24E1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8668" y="4323617"/>
            <a:ext cx="1080000" cy="1080000"/>
          </a:xfrm>
          <a:prstGeom prst="rect">
            <a:avLst/>
          </a:prstGeom>
        </p:spPr>
      </p:pic>
      <p:pic>
        <p:nvPicPr>
          <p:cNvPr id="11" name="Picture 10" descr="A close up of a computer&#10;&#10;Description automatically generated">
            <a:extLst>
              <a:ext uri="{FF2B5EF4-FFF2-40B4-BE49-F238E27FC236}">
                <a16:creationId xmlns:a16="http://schemas.microsoft.com/office/drawing/2014/main" xmlns="" id="{D7EE4F53-E0F7-DC49-A074-9C90A721B2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9786" y="1854406"/>
            <a:ext cx="1080000" cy="108000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3E475B78-4401-254F-B76A-FE2A379A330A}"/>
              </a:ext>
            </a:extLst>
          </p:cNvPr>
          <p:cNvCxnSpPr>
            <a:cxnSpLocks/>
            <a:stCxn id="41" idx="2"/>
          </p:cNvCxnSpPr>
          <p:nvPr/>
        </p:nvCxnSpPr>
        <p:spPr>
          <a:xfrm flipH="1">
            <a:off x="5718671" y="3591993"/>
            <a:ext cx="2913" cy="652494"/>
          </a:xfrm>
          <a:prstGeom prst="line">
            <a:avLst/>
          </a:prstGeom>
          <a:ln w="1905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1323FD12-0433-5E4E-A0F8-3F7D0BD3B611}"/>
              </a:ext>
            </a:extLst>
          </p:cNvPr>
          <p:cNvCxnSpPr>
            <a:cxnSpLocks/>
            <a:stCxn id="11" idx="1"/>
            <a:endCxn id="6" idx="3"/>
          </p:cNvCxnSpPr>
          <p:nvPr/>
        </p:nvCxnSpPr>
        <p:spPr>
          <a:xfrm flipH="1">
            <a:off x="6258668" y="2394406"/>
            <a:ext cx="841118" cy="418405"/>
          </a:xfrm>
          <a:prstGeom prst="line">
            <a:avLst/>
          </a:prstGeom>
          <a:ln w="1905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069B6D60-AA9B-624F-9A31-20D8DAECE189}"/>
              </a:ext>
            </a:extLst>
          </p:cNvPr>
          <p:cNvCxnSpPr>
            <a:cxnSpLocks/>
            <a:stCxn id="9" idx="1"/>
            <a:endCxn id="10" idx="3"/>
          </p:cNvCxnSpPr>
          <p:nvPr/>
        </p:nvCxnSpPr>
        <p:spPr>
          <a:xfrm flipH="1" flipV="1">
            <a:off x="6258668" y="4863617"/>
            <a:ext cx="841118" cy="612583"/>
          </a:xfrm>
          <a:prstGeom prst="line">
            <a:avLst/>
          </a:prstGeom>
          <a:ln w="1905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xmlns="" id="{5B928FAC-639D-2C4B-B666-8F7CFD467CB6}"/>
              </a:ext>
            </a:extLst>
          </p:cNvPr>
          <p:cNvSpPr/>
          <p:nvPr/>
        </p:nvSpPr>
        <p:spPr>
          <a:xfrm>
            <a:off x="4866514" y="1696915"/>
            <a:ext cx="3632830" cy="4342376"/>
          </a:xfrm>
          <a:prstGeom prst="roundRect">
            <a:avLst/>
          </a:prstGeom>
          <a:noFill/>
          <a:ln w="28575">
            <a:solidFill>
              <a:srgbClr val="0070C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799C2FD-9AE0-9F47-A154-24C253A55DEB}"/>
              </a:ext>
            </a:extLst>
          </p:cNvPr>
          <p:cNvSpPr txBox="1"/>
          <p:nvPr/>
        </p:nvSpPr>
        <p:spPr>
          <a:xfrm>
            <a:off x="6021072" y="3543001"/>
            <a:ext cx="1673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Helvetica Neue Medium"/>
                <a:cs typeface="Helvetica Neue Medium"/>
              </a:rPr>
              <a:t>Storage</a:t>
            </a:r>
            <a:endParaRPr lang="en-US" sz="3200" baseline="40000" dirty="0">
              <a:solidFill>
                <a:srgbClr val="0070C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0CC2D6DD-A36B-4A48-BF3F-AC78A4DC6D5B}"/>
              </a:ext>
            </a:extLst>
          </p:cNvPr>
          <p:cNvGrpSpPr/>
          <p:nvPr/>
        </p:nvGrpSpPr>
        <p:grpSpPr>
          <a:xfrm>
            <a:off x="2377591" y="1696915"/>
            <a:ext cx="1260000" cy="4333584"/>
            <a:chOff x="2341129" y="1696915"/>
            <a:chExt cx="1260000" cy="4333584"/>
          </a:xfrm>
        </p:grpSpPr>
        <p:pic>
          <p:nvPicPr>
            <p:cNvPr id="15" name="Picture 14" descr="A picture containing shape&#10;&#10;Description automatically generated">
              <a:extLst>
                <a:ext uri="{FF2B5EF4-FFF2-40B4-BE49-F238E27FC236}">
                  <a16:creationId xmlns:a16="http://schemas.microsoft.com/office/drawing/2014/main" xmlns="" id="{BD8FA995-3D10-D848-81BD-D7A43D528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21129" y="3695686"/>
              <a:ext cx="900000" cy="900000"/>
            </a:xfrm>
            <a:prstGeom prst="rect">
              <a:avLst/>
            </a:prstGeom>
          </p:spPr>
        </p:pic>
        <p:pic>
          <p:nvPicPr>
            <p:cNvPr id="18" name="Picture 17" descr="A picture containing shape&#10;&#10;Description automatically generated">
              <a:extLst>
                <a:ext uri="{FF2B5EF4-FFF2-40B4-BE49-F238E27FC236}">
                  <a16:creationId xmlns:a16="http://schemas.microsoft.com/office/drawing/2014/main" xmlns="" id="{E3288104-C6BE-AA4E-9842-71E6A3AFC2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21129" y="4906966"/>
              <a:ext cx="900000" cy="900000"/>
            </a:xfrm>
            <a:prstGeom prst="rect">
              <a:avLst/>
            </a:prstGeom>
          </p:spPr>
        </p:pic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xmlns="" id="{9BF14E24-2638-9B4E-BA8E-061BFC2D4981}"/>
                </a:ext>
              </a:extLst>
            </p:cNvPr>
            <p:cNvSpPr/>
            <p:nvPr/>
          </p:nvSpPr>
          <p:spPr>
            <a:xfrm>
              <a:off x="2341129" y="1696915"/>
              <a:ext cx="1260000" cy="4333584"/>
            </a:xfrm>
            <a:prstGeom prst="roundRect">
              <a:avLst/>
            </a:prstGeom>
            <a:noFill/>
            <a:ln w="28575">
              <a:solidFill>
                <a:srgbClr val="107B05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>
                <a:solidFill>
                  <a:srgbClr val="0F7706"/>
                </a:solidFill>
              </a:endParaRPr>
            </a:p>
          </p:txBody>
        </p:sp>
        <p:pic>
          <p:nvPicPr>
            <p:cNvPr id="29" name="Picture 28" descr="A picture containing shape&#10;&#10;Description automatically generated">
              <a:extLst>
                <a:ext uri="{FF2B5EF4-FFF2-40B4-BE49-F238E27FC236}">
                  <a16:creationId xmlns:a16="http://schemas.microsoft.com/office/drawing/2014/main" xmlns="" id="{2A6F95A5-70E0-A147-9E1D-F3FBC3CFBA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21129" y="2484406"/>
              <a:ext cx="900000" cy="900000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05261CD-8FF4-DA47-B340-001B2DC92DDD}"/>
                </a:ext>
              </a:extLst>
            </p:cNvPr>
            <p:cNvSpPr txBox="1"/>
            <p:nvPr/>
          </p:nvSpPr>
          <p:spPr>
            <a:xfrm>
              <a:off x="2449672" y="1809631"/>
              <a:ext cx="10429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>
                  <a:solidFill>
                    <a:srgbClr val="0F7706"/>
                  </a:solidFill>
                  <a:latin typeface="Helvetica Neue Medium"/>
                  <a:cs typeface="Helvetica Neue Medium"/>
                </a:rPr>
                <a:t>Web</a:t>
              </a:r>
              <a:endParaRPr lang="en-US" sz="3200" baseline="40000" dirty="0">
                <a:solidFill>
                  <a:srgbClr val="0F7706"/>
                </a:solidFill>
                <a:latin typeface="Helvetica Neue Medium"/>
                <a:cs typeface="Helvetica Neue Medium"/>
              </a:endParaRPr>
            </a:p>
          </p:txBody>
        </p:sp>
      </p:grpSp>
      <p:pic>
        <p:nvPicPr>
          <p:cNvPr id="36" name="Picture 35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8D19584A-AC81-3C48-A6EE-AC9EF731FB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235" y="2394406"/>
            <a:ext cx="1080000" cy="1080000"/>
          </a:xfrm>
          <a:prstGeom prst="rect">
            <a:avLst/>
          </a:prstGeom>
        </p:spPr>
      </p:pic>
      <p:pic>
        <p:nvPicPr>
          <p:cNvPr id="38" name="Picture 37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C113E8C7-4AF4-B04B-AF2F-15D46A9B66D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235" y="4443642"/>
            <a:ext cx="1152000" cy="1152000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F6B78F6C-91D8-9E40-9F52-C8B68367E32F}"/>
              </a:ext>
            </a:extLst>
          </p:cNvPr>
          <p:cNvSpPr txBox="1"/>
          <p:nvPr/>
        </p:nvSpPr>
        <p:spPr>
          <a:xfrm>
            <a:off x="601376" y="3474406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06BB803-23AA-2441-AE2E-5EDF26859BCD}"/>
              </a:ext>
            </a:extLst>
          </p:cNvPr>
          <p:cNvSpPr txBox="1"/>
          <p:nvPr/>
        </p:nvSpPr>
        <p:spPr>
          <a:xfrm>
            <a:off x="665496" y="5516875"/>
            <a:ext cx="617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Mia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6661D8B5-3052-5D40-B988-77A124A54FC9}"/>
              </a:ext>
            </a:extLst>
          </p:cNvPr>
          <p:cNvSpPr txBox="1"/>
          <p:nvPr/>
        </p:nvSpPr>
        <p:spPr>
          <a:xfrm>
            <a:off x="4916587" y="3191883"/>
            <a:ext cx="16099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Jack’s Page</a:t>
            </a:r>
            <a:endParaRPr lang="en-US" sz="2000" baseline="40000" dirty="0">
              <a:latin typeface="Helvetica Neue Medium"/>
              <a:cs typeface="Helvetica Neue Medium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B708D5E9-5790-6B4B-B88D-86B4A92D1220}"/>
              </a:ext>
            </a:extLst>
          </p:cNvPr>
          <p:cNvSpPr txBox="1"/>
          <p:nvPr/>
        </p:nvSpPr>
        <p:spPr>
          <a:xfrm>
            <a:off x="4940797" y="5289789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Friend Lists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C49B5A1B-9234-2941-8781-8A5BBF281B3A}"/>
              </a:ext>
            </a:extLst>
          </p:cNvPr>
          <p:cNvSpPr txBox="1"/>
          <p:nvPr/>
        </p:nvSpPr>
        <p:spPr>
          <a:xfrm>
            <a:off x="6879125" y="2820578"/>
            <a:ext cx="1481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Helvetica Neue Medium"/>
                <a:cs typeface="Helvetica Neue Medium"/>
              </a:rPr>
              <a:t>Mia’s Page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DD40F3F5-966F-CF44-B871-55245BA113B1}"/>
              </a:ext>
            </a:extLst>
          </p:cNvPr>
          <p:cNvGrpSpPr/>
          <p:nvPr/>
        </p:nvGrpSpPr>
        <p:grpSpPr>
          <a:xfrm>
            <a:off x="1549916" y="3853206"/>
            <a:ext cx="1007675" cy="1166436"/>
            <a:chOff x="1549916" y="3853206"/>
            <a:chExt cx="1007675" cy="1166436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0B7B5106-5560-E441-B586-56D6EA0C58AA}"/>
                </a:ext>
              </a:extLst>
            </p:cNvPr>
            <p:cNvSpPr txBox="1"/>
            <p:nvPr/>
          </p:nvSpPr>
          <p:spPr>
            <a:xfrm>
              <a:off x="1549916" y="3853206"/>
              <a:ext cx="7104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Load</a:t>
              </a:r>
            </a:p>
            <a:p>
              <a:pPr algn="ctr"/>
              <a:r>
                <a:rPr lang="en-US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Page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F59F7F18-D4D3-084A-8A75-C4B4433472C6}"/>
                </a:ext>
              </a:extLst>
            </p:cNvPr>
            <p:cNvCxnSpPr>
              <a:cxnSpLocks/>
              <a:stCxn id="38" idx="3"/>
              <a:endCxn id="15" idx="1"/>
            </p:cNvCxnSpPr>
            <p:nvPr/>
          </p:nvCxnSpPr>
          <p:spPr>
            <a:xfrm flipV="1">
              <a:off x="1550235" y="4145686"/>
              <a:ext cx="1007356" cy="873956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F95D8DB2-7FD8-3C40-B28E-143D25E01EAA}"/>
              </a:ext>
            </a:extLst>
          </p:cNvPr>
          <p:cNvCxnSpPr>
            <a:cxnSpLocks/>
            <a:stCxn id="36" idx="3"/>
            <a:endCxn id="29" idx="1"/>
          </p:cNvCxnSpPr>
          <p:nvPr/>
        </p:nvCxnSpPr>
        <p:spPr>
          <a:xfrm>
            <a:off x="1514235" y="2934406"/>
            <a:ext cx="1043356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3403C911-9569-8D4B-AC5B-B7277097BE6D}"/>
              </a:ext>
            </a:extLst>
          </p:cNvPr>
          <p:cNvSpPr txBox="1"/>
          <p:nvPr/>
        </p:nvSpPr>
        <p:spPr>
          <a:xfrm>
            <a:off x="1328960" y="2295391"/>
            <a:ext cx="1064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Unfriend</a:t>
            </a:r>
          </a:p>
          <a:p>
            <a:pPr algn="ctr"/>
            <a:r>
              <a:rPr lang="en-US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Mia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66A2960E-7CFF-6246-B1F7-053461AD6B57}"/>
              </a:ext>
            </a:extLst>
          </p:cNvPr>
          <p:cNvCxnSpPr>
            <a:cxnSpLocks/>
            <a:stCxn id="29" idx="3"/>
            <a:endCxn id="10" idx="1"/>
          </p:cNvCxnSpPr>
          <p:nvPr/>
        </p:nvCxnSpPr>
        <p:spPr>
          <a:xfrm>
            <a:off x="3457591" y="2934406"/>
            <a:ext cx="1721077" cy="1929211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538C99A-E24B-2549-9CA0-8764B2AB8496}"/>
              </a:ext>
            </a:extLst>
          </p:cNvPr>
          <p:cNvGrpSpPr/>
          <p:nvPr/>
        </p:nvGrpSpPr>
        <p:grpSpPr>
          <a:xfrm>
            <a:off x="3457591" y="4044432"/>
            <a:ext cx="1721077" cy="819185"/>
            <a:chOff x="3457591" y="4044432"/>
            <a:chExt cx="1721077" cy="81918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37A637D8-818D-AA40-BF52-2924FE86BDE2}"/>
                </a:ext>
              </a:extLst>
            </p:cNvPr>
            <p:cNvSpPr txBox="1"/>
            <p:nvPr/>
          </p:nvSpPr>
          <p:spPr>
            <a:xfrm>
              <a:off x="3878969" y="4044432"/>
              <a:ext cx="784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Read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xmlns="" id="{260268DF-BFBA-E24C-9ED0-274C41723F97}"/>
                </a:ext>
              </a:extLst>
            </p:cNvPr>
            <p:cNvCxnSpPr>
              <a:cxnSpLocks/>
              <a:stCxn id="15" idx="3"/>
              <a:endCxn id="10" idx="1"/>
            </p:cNvCxnSpPr>
            <p:nvPr/>
          </p:nvCxnSpPr>
          <p:spPr>
            <a:xfrm>
              <a:off x="3457591" y="4145686"/>
              <a:ext cx="1721077" cy="717931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A4332882-9E9C-3E46-9877-C079522AFD9B}"/>
              </a:ext>
            </a:extLst>
          </p:cNvPr>
          <p:cNvGrpSpPr/>
          <p:nvPr/>
        </p:nvGrpSpPr>
        <p:grpSpPr>
          <a:xfrm>
            <a:off x="3410584" y="4311743"/>
            <a:ext cx="1607896" cy="946089"/>
            <a:chOff x="3410584" y="4311743"/>
            <a:chExt cx="1607896" cy="946089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xmlns="" id="{9CB29DF1-3C6F-7648-A704-B0A60AE8DA4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410584" y="4311743"/>
              <a:ext cx="1607896" cy="649112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xmlns="" id="{4A0E5D93-5FD2-F446-A3AD-9392241CEEE9}"/>
                </a:ext>
              </a:extLst>
            </p:cNvPr>
            <p:cNvGrpSpPr/>
            <p:nvPr/>
          </p:nvGrpSpPr>
          <p:grpSpPr>
            <a:xfrm>
              <a:off x="3710262" y="4855058"/>
              <a:ext cx="1173121" cy="402774"/>
              <a:chOff x="3655995" y="5488214"/>
              <a:chExt cx="1173121" cy="402774"/>
            </a:xfrm>
          </p:grpSpPr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xmlns="" id="{92618513-B2ED-234B-BA6F-70FD4B572CA0}"/>
                  </a:ext>
                </a:extLst>
              </p:cNvPr>
              <p:cNvSpPr txBox="1"/>
              <p:nvPr/>
            </p:nvSpPr>
            <p:spPr>
              <a:xfrm>
                <a:off x="3655995" y="5488214"/>
                <a:ext cx="9444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i="1" dirty="0">
                    <a:latin typeface="Helvetica Neue" panose="02000503000000020004" pitchFamily="2" charset="0"/>
                    <a:ea typeface="Helvetica Neue" panose="02000503000000020004" pitchFamily="2" charset="0"/>
                    <a:cs typeface="Helvetica Neue" panose="02000503000000020004" pitchFamily="2" charset="0"/>
                  </a:rPr>
                  <a:t>Friends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B11C7AA4-573D-C14F-ADED-BD90646B25C2}"/>
                  </a:ext>
                </a:extLst>
              </p:cNvPr>
              <p:cNvSpPr/>
              <p:nvPr/>
            </p:nvSpPr>
            <p:spPr>
              <a:xfrm>
                <a:off x="4512382" y="5516180"/>
                <a:ext cx="316734" cy="37480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dirty="0">
                    <a:solidFill>
                      <a:srgbClr val="FF0000"/>
                    </a:solidFill>
                    <a:latin typeface="Helvetica Neue Medium"/>
                    <a:cs typeface="Helvetica Neue Medium"/>
                    <a:sym typeface="Zapf Dingbats"/>
                  </a:rPr>
                  <a:t>✔</a:t>
                </a:r>
                <a:endParaRPr lang="en-US" dirty="0">
                  <a:solidFill>
                    <a:srgbClr val="FF0000"/>
                  </a:solidFill>
                  <a:latin typeface="Helvetica Neue Medium"/>
                  <a:cs typeface="Helvetica Neue Medium"/>
                </a:endParaRPr>
              </a:p>
            </p:txBody>
          </p:sp>
        </p:grp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35EA9281-1BE5-094D-84D3-7BEED24AFCF0}"/>
              </a:ext>
            </a:extLst>
          </p:cNvPr>
          <p:cNvSpPr txBox="1"/>
          <p:nvPr/>
        </p:nvSpPr>
        <p:spPr>
          <a:xfrm>
            <a:off x="5068412" y="5599844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E775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Unfriended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C40633E6-F6A8-A845-986E-08EF62895591}"/>
              </a:ext>
            </a:extLst>
          </p:cNvPr>
          <p:cNvSpPr txBox="1"/>
          <p:nvPr/>
        </p:nvSpPr>
        <p:spPr>
          <a:xfrm>
            <a:off x="5023164" y="3195892"/>
            <a:ext cx="1391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E77500"/>
                </a:solidFill>
                <a:latin typeface="Helvetica Neue Medium"/>
                <a:cs typeface="Helvetica Neue Medium"/>
              </a:rPr>
              <a:t>New Page</a:t>
            </a:r>
            <a:endParaRPr lang="en-US" sz="2000" baseline="40000" dirty="0">
              <a:solidFill>
                <a:srgbClr val="E77500"/>
              </a:solidFill>
              <a:latin typeface="Helvetica Neue Medium"/>
              <a:cs typeface="Helvetica Neue Medium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1F9DB9AD-E4F6-7442-A427-FEC946BC9397}"/>
              </a:ext>
            </a:extLst>
          </p:cNvPr>
          <p:cNvGrpSpPr/>
          <p:nvPr/>
        </p:nvGrpSpPr>
        <p:grpSpPr>
          <a:xfrm>
            <a:off x="3457591" y="3185724"/>
            <a:ext cx="1924433" cy="1137893"/>
            <a:chOff x="3457591" y="3185724"/>
            <a:chExt cx="1924433" cy="1137893"/>
          </a:xfrm>
        </p:grpSpPr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xmlns="" id="{C8607AD4-D3FB-6049-B423-8F19422E97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57591" y="3185724"/>
              <a:ext cx="1549014" cy="1137893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xmlns="" id="{3DBF452F-717F-A849-A5A6-0CD88DC7E591}"/>
                </a:ext>
              </a:extLst>
            </p:cNvPr>
            <p:cNvSpPr txBox="1"/>
            <p:nvPr/>
          </p:nvSpPr>
          <p:spPr>
            <a:xfrm>
              <a:off x="4117894" y="3713030"/>
              <a:ext cx="12641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New Page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E59B611-90B0-394A-B5D4-A9341877F4B4}"/>
              </a:ext>
            </a:extLst>
          </p:cNvPr>
          <p:cNvGrpSpPr/>
          <p:nvPr/>
        </p:nvGrpSpPr>
        <p:grpSpPr>
          <a:xfrm>
            <a:off x="3457591" y="2940566"/>
            <a:ext cx="1627565" cy="1205120"/>
            <a:chOff x="3457591" y="2940566"/>
            <a:chExt cx="1627565" cy="1205120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xmlns="" id="{59C5C56E-AE5D-CE45-AB39-DF11F0EFEB7F}"/>
                </a:ext>
              </a:extLst>
            </p:cNvPr>
            <p:cNvCxnSpPr>
              <a:cxnSpLocks/>
              <a:stCxn id="15" idx="3"/>
            </p:cNvCxnSpPr>
            <p:nvPr/>
          </p:nvCxnSpPr>
          <p:spPr>
            <a:xfrm flipV="1">
              <a:off x="3457591" y="2940566"/>
              <a:ext cx="1627565" cy="120512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xmlns="" id="{18E5E3E2-A965-5942-9A2E-5F4149A52682}"/>
                </a:ext>
              </a:extLst>
            </p:cNvPr>
            <p:cNvSpPr txBox="1"/>
            <p:nvPr/>
          </p:nvSpPr>
          <p:spPr>
            <a:xfrm>
              <a:off x="3846308" y="3010453"/>
              <a:ext cx="784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Read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4BB3B39C-CE71-3347-B593-AE76F1064070}"/>
              </a:ext>
            </a:extLst>
          </p:cNvPr>
          <p:cNvGrpSpPr/>
          <p:nvPr/>
        </p:nvGrpSpPr>
        <p:grpSpPr>
          <a:xfrm>
            <a:off x="1536473" y="4367253"/>
            <a:ext cx="1019832" cy="1268034"/>
            <a:chOff x="1536473" y="4367253"/>
            <a:chExt cx="1019832" cy="1268034"/>
          </a:xfrm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xmlns="" id="{B4F578AC-7E76-A340-A42A-7A797A1269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36473" y="4367253"/>
              <a:ext cx="1019832" cy="890579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xmlns="" id="{04128248-BD99-0A4D-BFDE-395759031FC9}"/>
                </a:ext>
              </a:extLst>
            </p:cNvPr>
            <p:cNvSpPr txBox="1"/>
            <p:nvPr/>
          </p:nvSpPr>
          <p:spPr>
            <a:xfrm>
              <a:off x="1655274" y="4988956"/>
              <a:ext cx="7246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New </a:t>
              </a:r>
            </a:p>
            <a:p>
              <a:pPr algn="ctr"/>
              <a:r>
                <a:rPr lang="en-US" i="1" dirty="0">
                  <a:solidFill>
                    <a:srgbClr val="E77500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Page</a:t>
              </a:r>
            </a:p>
          </p:txBody>
        </p:sp>
      </p:grpSp>
      <p:pic>
        <p:nvPicPr>
          <p:cNvPr id="70" name="Picture 69" descr="Icon&#10;&#10;Description automatically generated">
            <a:extLst>
              <a:ext uri="{FF2B5EF4-FFF2-40B4-BE49-F238E27FC236}">
                <a16:creationId xmlns:a16="http://schemas.microsoft.com/office/drawing/2014/main" xmlns="" id="{DD95B12F-2FDB-584A-9741-D552D330F8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08329" y="4480679"/>
            <a:ext cx="599036" cy="59903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5099CE6E-72F1-B844-AAF2-4F6862D11998}"/>
              </a:ext>
            </a:extLst>
          </p:cNvPr>
          <p:cNvGrpSpPr/>
          <p:nvPr/>
        </p:nvGrpSpPr>
        <p:grpSpPr>
          <a:xfrm>
            <a:off x="3457591" y="2281447"/>
            <a:ext cx="1630936" cy="652959"/>
            <a:chOff x="3457591" y="2281447"/>
            <a:chExt cx="1630936" cy="652959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xmlns="" id="{B070F8AC-ADA2-FF46-AE3C-A536B5B67F5A}"/>
                </a:ext>
              </a:extLst>
            </p:cNvPr>
            <p:cNvCxnSpPr>
              <a:cxnSpLocks/>
              <a:stCxn id="29" idx="3"/>
            </p:cNvCxnSpPr>
            <p:nvPr/>
          </p:nvCxnSpPr>
          <p:spPr>
            <a:xfrm>
              <a:off x="3457591" y="2934406"/>
              <a:ext cx="1630936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B8E42AF3-459F-684C-817B-F3EBFE4D84EB}"/>
                </a:ext>
              </a:extLst>
            </p:cNvPr>
            <p:cNvSpPr txBox="1"/>
            <p:nvPr/>
          </p:nvSpPr>
          <p:spPr>
            <a:xfrm>
              <a:off x="3822437" y="2281447"/>
              <a:ext cx="7841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New page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7406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1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5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3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3" grpId="0"/>
      <p:bldP spid="43" grpId="1"/>
      <p:bldP spid="68" grpId="0"/>
      <p:bldP spid="9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D4E5A031-0958-2F49-9C9C-6706DB53238B}"/>
              </a:ext>
            </a:extLst>
          </p:cNvPr>
          <p:cNvGrpSpPr/>
          <p:nvPr/>
        </p:nvGrpSpPr>
        <p:grpSpPr>
          <a:xfrm>
            <a:off x="2804609" y="4330406"/>
            <a:ext cx="4697416" cy="688134"/>
            <a:chOff x="-3979022" y="4516734"/>
            <a:chExt cx="4697416" cy="688134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xmlns="" id="{8386533F-6554-2448-A009-BD7767394C9D}"/>
                </a:ext>
              </a:extLst>
            </p:cNvPr>
            <p:cNvGrpSpPr/>
            <p:nvPr/>
          </p:nvGrpSpPr>
          <p:grpSpPr>
            <a:xfrm>
              <a:off x="-3979022" y="4516734"/>
              <a:ext cx="4697416" cy="688134"/>
              <a:chOff x="2800558" y="4391217"/>
              <a:chExt cx="4697416" cy="688134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xmlns="" id="{FB32F25E-AB5B-4B4D-BEB1-F950D1557211}"/>
                  </a:ext>
                </a:extLst>
              </p:cNvPr>
              <p:cNvGrpSpPr/>
              <p:nvPr/>
            </p:nvGrpSpPr>
            <p:grpSpPr>
              <a:xfrm>
                <a:off x="2800558" y="4930467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78" name="Straight Connector 77">
                  <a:extLst>
                    <a:ext uri="{FF2B5EF4-FFF2-40B4-BE49-F238E27FC236}">
                      <a16:creationId xmlns:a16="http://schemas.microsoft.com/office/drawing/2014/main" xmlns="" id="{9D3D40DE-6B4D-C34C-A392-53E6FDFB8D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xmlns="" id="{40979FE1-F431-5D4E-8BE6-105D3C6AA695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xmlns="" id="{72DF168D-EE04-D540-B737-D76DF3E8597B}"/>
                  </a:ext>
                </a:extLst>
              </p:cNvPr>
              <p:cNvGrpSpPr/>
              <p:nvPr/>
            </p:nvGrpSpPr>
            <p:grpSpPr>
              <a:xfrm>
                <a:off x="3222587" y="4942191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xmlns="" id="{C3070C0C-A020-2442-8D72-03D891FB66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xmlns="" id="{ED20EE77-AD74-7541-88BD-3EFEB3324A43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xmlns="" id="{7FCD9C64-5107-EE4E-8284-DA2F36F0FDAA}"/>
                  </a:ext>
                </a:extLst>
              </p:cNvPr>
              <p:cNvGrpSpPr/>
              <p:nvPr/>
            </p:nvGrpSpPr>
            <p:grpSpPr>
              <a:xfrm>
                <a:off x="3949414" y="4918746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xmlns="" id="{639EC4CD-F947-6C4A-9357-3164CFBB52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xmlns="" id="{2F3D42B0-5361-B448-B435-F5B6C79D4B6E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xmlns="" id="{AFB966B2-0609-9A48-93FD-E719ACFCD2CF}"/>
                  </a:ext>
                </a:extLst>
              </p:cNvPr>
              <p:cNvGrpSpPr/>
              <p:nvPr/>
            </p:nvGrpSpPr>
            <p:grpSpPr>
              <a:xfrm>
                <a:off x="5168607" y="4871855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xmlns="" id="{6702B8F5-1830-3344-A62A-FA5FBCBADD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>
                  <a:extLst>
                    <a:ext uri="{FF2B5EF4-FFF2-40B4-BE49-F238E27FC236}">
                      <a16:creationId xmlns:a16="http://schemas.microsoft.com/office/drawing/2014/main" xmlns="" id="{FD93A12B-B05A-2F49-9B65-4229906D3ED4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xmlns="" id="{97A6F736-E1C2-D144-820B-DD5BB982E70D}"/>
                  </a:ext>
                </a:extLst>
              </p:cNvPr>
              <p:cNvGrpSpPr/>
              <p:nvPr/>
            </p:nvGrpSpPr>
            <p:grpSpPr>
              <a:xfrm>
                <a:off x="6024388" y="4813241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xmlns="" id="{9157B2D9-62BC-F04E-9E69-14066F405E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xmlns="" id="{A749B21D-07F1-CB4A-AD7E-2BA24D823585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xmlns="" id="{077FCE06-7B12-1C46-A711-C1EAAB0C5373}"/>
                  </a:ext>
                </a:extLst>
              </p:cNvPr>
              <p:cNvGrpSpPr/>
              <p:nvPr/>
            </p:nvGrpSpPr>
            <p:grpSpPr>
              <a:xfrm>
                <a:off x="6469863" y="4766350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xmlns="" id="{99D9D466-D31C-A34C-8C75-8B1140D04A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>
                  <a:extLst>
                    <a:ext uri="{FF2B5EF4-FFF2-40B4-BE49-F238E27FC236}">
                      <a16:creationId xmlns:a16="http://schemas.microsoft.com/office/drawing/2014/main" xmlns="" id="{A9B716B8-861E-0C42-A2EC-C23B72D9DB3B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xmlns="" id="{3F84D547-5D62-EB44-9FA2-3F55E13F68C8}"/>
                  </a:ext>
                </a:extLst>
              </p:cNvPr>
              <p:cNvGrpSpPr/>
              <p:nvPr/>
            </p:nvGrpSpPr>
            <p:grpSpPr>
              <a:xfrm>
                <a:off x="7009122" y="4555337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xmlns="" id="{F3B6D025-C49F-F443-9E6E-BE6CCAA7B2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>
                  <a:extLst>
                    <a:ext uri="{FF2B5EF4-FFF2-40B4-BE49-F238E27FC236}">
                      <a16:creationId xmlns:a16="http://schemas.microsoft.com/office/drawing/2014/main" xmlns="" id="{0B905F43-C09E-6E49-A8C3-8B1B526993F5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xmlns="" id="{519AB3E8-E3B7-D74D-9FA1-B3BF85721394}"/>
                  </a:ext>
                </a:extLst>
              </p:cNvPr>
              <p:cNvGrpSpPr/>
              <p:nvPr/>
            </p:nvGrpSpPr>
            <p:grpSpPr>
              <a:xfrm>
                <a:off x="7020846" y="4449831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xmlns="" id="{D10157FB-B297-C249-A8B6-6778324DBE6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xmlns="" id="{4291E16F-3DE1-9241-90A5-ED233072966C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xmlns="" id="{2866DD11-8DDB-8644-880A-D99607273656}"/>
                  </a:ext>
                </a:extLst>
              </p:cNvPr>
              <p:cNvGrpSpPr/>
              <p:nvPr/>
            </p:nvGrpSpPr>
            <p:grpSpPr>
              <a:xfrm>
                <a:off x="7360814" y="4391217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xmlns="" id="{09A2A34B-28DD-3C4E-AA4F-E1DCA0CF96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xmlns="" id="{875EC081-57BE-0D4C-A52C-63794790A71B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xmlns="" id="{1EEA6902-FF79-9B44-A0EC-283BE16DEFF4}"/>
                </a:ext>
              </a:extLst>
            </p:cNvPr>
            <p:cNvGrpSpPr/>
            <p:nvPr/>
          </p:nvGrpSpPr>
          <p:grpSpPr>
            <a:xfrm>
              <a:off x="-3917164" y="4586179"/>
              <a:ext cx="4564621" cy="542552"/>
              <a:chOff x="2862416" y="4460662"/>
              <a:chExt cx="4564621" cy="542552"/>
            </a:xfrm>
          </p:grpSpPr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xmlns="" id="{D5FEC607-421A-7447-A84E-91772C43A45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69226" y="4528377"/>
                <a:ext cx="8476" cy="90914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xmlns="" id="{532C2291-7312-2B4A-BE15-53958A450AA5}"/>
                  </a:ext>
                </a:extLst>
              </p:cNvPr>
              <p:cNvGrpSpPr/>
              <p:nvPr/>
            </p:nvGrpSpPr>
            <p:grpSpPr>
              <a:xfrm>
                <a:off x="2862416" y="4460662"/>
                <a:ext cx="4564621" cy="542552"/>
                <a:chOff x="2864773" y="3364498"/>
                <a:chExt cx="4564621" cy="542552"/>
              </a:xfrm>
            </p:grpSpPr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xmlns="" id="{EDD10A2D-EDA9-924E-8BF6-437A2B2E47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864773" y="3907049"/>
                  <a:ext cx="441959" cy="1"/>
                </a:xfrm>
                <a:prstGeom prst="line">
                  <a:avLst/>
                </a:prstGeom>
                <a:ln w="31750">
                  <a:solidFill>
                    <a:srgbClr val="00B050"/>
                  </a:solidFill>
                </a:ln>
                <a:effectLst>
                  <a:outerShdw dist="20000" sx="1000" sy="1000" rotWithShape="0">
                    <a:schemeClr val="bg1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xmlns="" id="{FC0ED086-B358-A841-960B-4D70D86CDD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271007" y="3897081"/>
                  <a:ext cx="746987" cy="7987"/>
                </a:xfrm>
                <a:prstGeom prst="line">
                  <a:avLst/>
                </a:prstGeom>
                <a:ln w="31750">
                  <a:solidFill>
                    <a:srgbClr val="00B050"/>
                  </a:solidFill>
                </a:ln>
                <a:effectLst>
                  <a:outerShdw dist="20000" sx="1000" sy="1000" rotWithShape="0">
                    <a:schemeClr val="bg1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>
                  <a:extLst>
                    <a:ext uri="{FF2B5EF4-FFF2-40B4-BE49-F238E27FC236}">
                      <a16:creationId xmlns:a16="http://schemas.microsoft.com/office/drawing/2014/main" xmlns="" id="{3F199550-8453-0848-946E-4A77E38AEA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008142" y="3844045"/>
                  <a:ext cx="1229045" cy="24609"/>
                </a:xfrm>
                <a:prstGeom prst="line">
                  <a:avLst/>
                </a:prstGeom>
                <a:ln w="31750">
                  <a:solidFill>
                    <a:srgbClr val="00B050"/>
                  </a:solidFill>
                </a:ln>
                <a:effectLst>
                  <a:outerShdw dist="20000" sx="1000" sy="1000" rotWithShape="0">
                    <a:schemeClr val="bg1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xmlns="" id="{BCFE2952-E3B5-F749-A55C-EF1A543D47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250151" y="3801137"/>
                  <a:ext cx="838535" cy="30814"/>
                </a:xfrm>
                <a:prstGeom prst="line">
                  <a:avLst/>
                </a:prstGeom>
                <a:ln w="31750">
                  <a:solidFill>
                    <a:srgbClr val="00B050"/>
                  </a:solidFill>
                </a:ln>
                <a:effectLst>
                  <a:outerShdw dist="20000" sx="1000" sy="1000" rotWithShape="0">
                    <a:schemeClr val="bg1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>
                  <a:extLst>
                    <a:ext uri="{FF2B5EF4-FFF2-40B4-BE49-F238E27FC236}">
                      <a16:creationId xmlns:a16="http://schemas.microsoft.com/office/drawing/2014/main" xmlns="" id="{80C8663E-30FA-5A4E-8C7C-6C8644D7E4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050595" y="3736687"/>
                  <a:ext cx="487848" cy="37750"/>
                </a:xfrm>
                <a:prstGeom prst="line">
                  <a:avLst/>
                </a:prstGeom>
                <a:ln w="31750">
                  <a:solidFill>
                    <a:srgbClr val="00B050"/>
                  </a:solidFill>
                </a:ln>
                <a:effectLst>
                  <a:outerShdw dist="20000" sx="1000" sy="1000" rotWithShape="0">
                    <a:schemeClr val="bg1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>
                  <a:extLst>
                    <a:ext uri="{FF2B5EF4-FFF2-40B4-BE49-F238E27FC236}">
                      <a16:creationId xmlns:a16="http://schemas.microsoft.com/office/drawing/2014/main" xmlns="" id="{8FE20685-3CEC-4541-B3FC-E2B4D27842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531723" y="3514082"/>
                  <a:ext cx="545979" cy="201760"/>
                </a:xfrm>
                <a:prstGeom prst="line">
                  <a:avLst/>
                </a:prstGeom>
                <a:ln w="31750">
                  <a:solidFill>
                    <a:srgbClr val="00B050"/>
                  </a:solidFill>
                </a:ln>
                <a:effectLst>
                  <a:outerShdw dist="20000" sx="1000" sy="1000" rotWithShape="0">
                    <a:schemeClr val="bg1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xmlns="" id="{46AC5BD5-E7C8-144E-9A39-449A6C37E6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57273" y="3364498"/>
                  <a:ext cx="372121" cy="58162"/>
                </a:xfrm>
                <a:prstGeom prst="line">
                  <a:avLst/>
                </a:prstGeom>
                <a:ln w="31750">
                  <a:solidFill>
                    <a:srgbClr val="00B050"/>
                  </a:solidFill>
                </a:ln>
                <a:effectLst>
                  <a:outerShdw dist="20000" sx="1000" sy="1000" rotWithShape="0">
                    <a:schemeClr val="bg1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40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Latency-Throughput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3600" dirty="0"/>
              <a:t>Uniform, 5% Writes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1F5FECB2-E33D-0343-AE09-2E4DAD4479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000" y="1690694"/>
            <a:ext cx="7194000" cy="43164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8B696B7-EB1A-DE49-8F43-187474124EBD}"/>
              </a:ext>
            </a:extLst>
          </p:cNvPr>
          <p:cNvGrpSpPr/>
          <p:nvPr/>
        </p:nvGrpSpPr>
        <p:grpSpPr>
          <a:xfrm>
            <a:off x="2587815" y="1993548"/>
            <a:ext cx="1954231" cy="2610713"/>
            <a:chOff x="2587815" y="1993548"/>
            <a:chExt cx="1954231" cy="2610713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2D42565B-A478-494B-9D88-158EA9AA8123}"/>
                </a:ext>
              </a:extLst>
            </p:cNvPr>
            <p:cNvGrpSpPr/>
            <p:nvPr/>
          </p:nvGrpSpPr>
          <p:grpSpPr>
            <a:xfrm>
              <a:off x="2587815" y="1993548"/>
              <a:ext cx="1954231" cy="2610713"/>
              <a:chOff x="2587815" y="1993548"/>
              <a:chExt cx="1954231" cy="2610713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xmlns="" id="{27D0DBA9-2D10-724D-8A10-19545BD8BCA4}"/>
                  </a:ext>
                </a:extLst>
              </p:cNvPr>
              <p:cNvSpPr/>
              <p:nvPr/>
            </p:nvSpPr>
            <p:spPr>
              <a:xfrm>
                <a:off x="2587815" y="4431931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xmlns="" id="{96F6FC4F-39EA-A943-89F9-D402910995F4}"/>
                  </a:ext>
                </a:extLst>
              </p:cNvPr>
              <p:cNvSpPr/>
              <p:nvPr/>
            </p:nvSpPr>
            <p:spPr>
              <a:xfrm>
                <a:off x="2798830" y="4467101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xmlns="" id="{697475E0-0CE0-4743-89BA-7D85281A30CE}"/>
                  </a:ext>
                </a:extLst>
              </p:cNvPr>
              <p:cNvSpPr/>
              <p:nvPr/>
            </p:nvSpPr>
            <p:spPr>
              <a:xfrm>
                <a:off x="3138798" y="4385041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xmlns="" id="{952990A8-0426-8943-8E7E-680AD776F0CD}"/>
                  </a:ext>
                </a:extLst>
              </p:cNvPr>
              <p:cNvSpPr/>
              <p:nvPr/>
            </p:nvSpPr>
            <p:spPr>
              <a:xfrm>
                <a:off x="3666333" y="4232642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xmlns="" id="{81E258E3-FEC5-BF44-BD99-0267C017689E}"/>
                  </a:ext>
                </a:extLst>
              </p:cNvPr>
              <p:cNvSpPr/>
              <p:nvPr/>
            </p:nvSpPr>
            <p:spPr>
              <a:xfrm>
                <a:off x="4123531" y="4115413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xmlns="" id="{4C2EAA77-E736-0F4C-9275-42B8A34A2E07}"/>
                  </a:ext>
                </a:extLst>
              </p:cNvPr>
              <p:cNvSpPr/>
              <p:nvPr/>
            </p:nvSpPr>
            <p:spPr>
              <a:xfrm>
                <a:off x="4264208" y="3927846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xmlns="" id="{990F7E63-441B-7B4C-8BD1-13968BBA61AE}"/>
                  </a:ext>
                </a:extLst>
              </p:cNvPr>
              <p:cNvSpPr/>
              <p:nvPr/>
            </p:nvSpPr>
            <p:spPr>
              <a:xfrm>
                <a:off x="4193871" y="3329974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xmlns="" id="{135806F5-1B63-A647-8214-888AA907A072}"/>
                  </a:ext>
                </a:extLst>
              </p:cNvPr>
              <p:cNvSpPr/>
              <p:nvPr/>
            </p:nvSpPr>
            <p:spPr>
              <a:xfrm>
                <a:off x="4404886" y="3130684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xmlns="" id="{D6D8273F-2F3E-3341-9624-A9365E40E0CA}"/>
                  </a:ext>
                </a:extLst>
              </p:cNvPr>
              <p:cNvSpPr/>
              <p:nvPr/>
            </p:nvSpPr>
            <p:spPr>
              <a:xfrm>
                <a:off x="3994582" y="1993548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8CCAFFFB-D692-AA4D-B5EF-1A2E74510D68}"/>
                </a:ext>
              </a:extLst>
            </p:cNvPr>
            <p:cNvGrpSpPr/>
            <p:nvPr/>
          </p:nvGrpSpPr>
          <p:grpSpPr>
            <a:xfrm>
              <a:off x="2594793" y="2130708"/>
              <a:ext cx="1890396" cy="2404973"/>
              <a:chOff x="2594793" y="2130708"/>
              <a:chExt cx="1890396" cy="2404973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xmlns="" id="{C0879973-C25D-134A-B4B3-03B878449CCC}"/>
                  </a:ext>
                </a:extLst>
              </p:cNvPr>
              <p:cNvCxnSpPr>
                <a:cxnSpLocks/>
                <a:endCxn id="24" idx="6"/>
              </p:cNvCxnSpPr>
              <p:nvPr/>
            </p:nvCxnSpPr>
            <p:spPr>
              <a:xfrm>
                <a:off x="2594793" y="4500512"/>
                <a:ext cx="341197" cy="35169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xmlns="" id="{FD38C512-EA98-8347-85B0-61C23D774A1A}"/>
                  </a:ext>
                </a:extLst>
              </p:cNvPr>
              <p:cNvCxnSpPr>
                <a:cxnSpLocks/>
                <a:endCxn id="25" idx="2"/>
              </p:cNvCxnSpPr>
              <p:nvPr/>
            </p:nvCxnSpPr>
            <p:spPr>
              <a:xfrm flipV="1">
                <a:off x="2866181" y="4453621"/>
                <a:ext cx="272617" cy="81182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xmlns="" id="{EC9A67C0-132A-094C-83B8-6367CA5BA5C2}"/>
                  </a:ext>
                </a:extLst>
              </p:cNvPr>
              <p:cNvCxnSpPr>
                <a:cxnSpLocks/>
                <a:endCxn id="26" idx="2"/>
              </p:cNvCxnSpPr>
              <p:nvPr/>
            </p:nvCxnSpPr>
            <p:spPr>
              <a:xfrm flipV="1">
                <a:off x="3273235" y="4301222"/>
                <a:ext cx="393098" cy="132984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xmlns="" id="{7C47DA40-B3FE-D846-BD1D-C5208B849346}"/>
                  </a:ext>
                </a:extLst>
              </p:cNvPr>
              <p:cNvCxnSpPr>
                <a:cxnSpLocks/>
                <a:endCxn id="27" idx="2"/>
              </p:cNvCxnSpPr>
              <p:nvPr/>
            </p:nvCxnSpPr>
            <p:spPr>
              <a:xfrm flipV="1">
                <a:off x="3666333" y="4183993"/>
                <a:ext cx="457198" cy="132984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xmlns="" id="{BF170024-9E67-FC42-AE70-4CB8016AC677}"/>
                  </a:ext>
                </a:extLst>
              </p:cNvPr>
              <p:cNvCxnSpPr>
                <a:cxnSpLocks/>
                <a:endCxn id="28" idx="3"/>
              </p:cNvCxnSpPr>
              <p:nvPr/>
            </p:nvCxnSpPr>
            <p:spPr>
              <a:xfrm flipV="1">
                <a:off x="4192111" y="4044919"/>
                <a:ext cx="92184" cy="107668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xmlns="" id="{4D5BFA59-7F4C-6844-A938-29366F38B9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274174" y="3329974"/>
                <a:ext cx="50996" cy="649660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xmlns="" id="{C4712052-843C-794E-83CF-DA15DCADEA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074885" y="2130708"/>
                <a:ext cx="410304" cy="1099172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xmlns="" id="{B625053B-80C8-864E-8B02-85F17BB1FA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86129" y="3222710"/>
                <a:ext cx="142203" cy="147690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xmlns="" id="{FC68AFB1-C165-5342-A1A8-5EAEA84DA923}"/>
              </a:ext>
            </a:extLst>
          </p:cNvPr>
          <p:cNvGrpSpPr/>
          <p:nvPr/>
        </p:nvGrpSpPr>
        <p:grpSpPr>
          <a:xfrm>
            <a:off x="4523544" y="2146553"/>
            <a:ext cx="2756720" cy="430887"/>
            <a:chOff x="4653045" y="1948196"/>
            <a:chExt cx="2756720" cy="430887"/>
          </a:xfrm>
        </p:grpSpPr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xmlns="" id="{9280BFE0-ADD0-3146-A63E-46778E0EAE18}"/>
                </a:ext>
              </a:extLst>
            </p:cNvPr>
            <p:cNvSpPr txBox="1"/>
            <p:nvPr/>
          </p:nvSpPr>
          <p:spPr>
            <a:xfrm>
              <a:off x="4653045" y="1948196"/>
              <a:ext cx="192837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2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Scylla-PORT</a:t>
              </a:r>
            </a:p>
          </p:txBody>
        </p: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xmlns="" id="{DFFDCBCC-9656-0A4E-AB05-BE7ED1BEFFD9}"/>
                </a:ext>
              </a:extLst>
            </p:cNvPr>
            <p:cNvGrpSpPr/>
            <p:nvPr/>
          </p:nvGrpSpPr>
          <p:grpSpPr>
            <a:xfrm>
              <a:off x="6645258" y="2103021"/>
              <a:ext cx="764507" cy="137160"/>
              <a:chOff x="6645258" y="2103021"/>
              <a:chExt cx="764507" cy="137160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xmlns="" id="{BEFC7542-E8B8-9145-A248-9BB286367F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45258" y="2171601"/>
                <a:ext cx="764507" cy="1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xmlns="" id="{1272FF59-23E9-7342-A85D-D41FBEDA3418}"/>
                  </a:ext>
                </a:extLst>
              </p:cNvPr>
              <p:cNvSpPr/>
              <p:nvPr/>
            </p:nvSpPr>
            <p:spPr>
              <a:xfrm>
                <a:off x="6958932" y="2103021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88A6D71F-607A-CA49-AD7A-4DE2FBAB26AA}"/>
              </a:ext>
            </a:extLst>
          </p:cNvPr>
          <p:cNvGrpSpPr/>
          <p:nvPr/>
        </p:nvGrpSpPr>
        <p:grpSpPr>
          <a:xfrm>
            <a:off x="4570227" y="1830804"/>
            <a:ext cx="2720535" cy="430887"/>
            <a:chOff x="4570227" y="1830804"/>
            <a:chExt cx="2720535" cy="430887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xmlns="" id="{A5D2850B-5D8A-294D-967C-7B7A0EECDFDB}"/>
                </a:ext>
              </a:extLst>
            </p:cNvPr>
            <p:cNvSpPr txBox="1"/>
            <p:nvPr/>
          </p:nvSpPr>
          <p:spPr>
            <a:xfrm>
              <a:off x="4570227" y="1830804"/>
              <a:ext cx="188741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2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Scylla-OCC</a:t>
              </a: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xmlns="" id="{58959D2E-40D0-6645-BD1E-DABB31639C42}"/>
                </a:ext>
              </a:extLst>
            </p:cNvPr>
            <p:cNvGrpSpPr/>
            <p:nvPr/>
          </p:nvGrpSpPr>
          <p:grpSpPr>
            <a:xfrm>
              <a:off x="6526255" y="1981749"/>
              <a:ext cx="764507" cy="137160"/>
              <a:chOff x="4821027" y="2379793"/>
              <a:chExt cx="764507" cy="137160"/>
            </a:xfrm>
          </p:grpSpPr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xmlns="" id="{0979EA6D-2E44-2F43-8EE6-4FF18655713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21027" y="2448373"/>
                <a:ext cx="764507" cy="1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xmlns="" id="{979E587E-C660-B540-843B-704238D70DED}"/>
                  </a:ext>
                </a:extLst>
              </p:cNvPr>
              <p:cNvSpPr/>
              <p:nvPr/>
            </p:nvSpPr>
            <p:spPr>
              <a:xfrm>
                <a:off x="5134701" y="2379793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xmlns="" id="{1A7EC14A-4193-1448-B68C-889ECDE02519}"/>
              </a:ext>
            </a:extLst>
          </p:cNvPr>
          <p:cNvGrpSpPr/>
          <p:nvPr/>
        </p:nvGrpSpPr>
        <p:grpSpPr>
          <a:xfrm>
            <a:off x="4560277" y="2466725"/>
            <a:ext cx="2708264" cy="430887"/>
            <a:chOff x="4701501" y="2267325"/>
            <a:chExt cx="2708264" cy="430887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xmlns="" id="{54C81BBB-7BE5-B94C-A71F-5A74C5843B3A}"/>
                </a:ext>
              </a:extLst>
            </p:cNvPr>
            <p:cNvSpPr txBox="1"/>
            <p:nvPr/>
          </p:nvSpPr>
          <p:spPr>
            <a:xfrm>
              <a:off x="4701501" y="2267325"/>
              <a:ext cx="188741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200" dirty="0" err="1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ScyllaDB</a:t>
              </a:r>
              <a:endParaRPr lang="en-US" sz="2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xmlns="" id="{0B7BB25F-96FD-0B4C-B14F-C2BA959C3866}"/>
                </a:ext>
              </a:extLst>
            </p:cNvPr>
            <p:cNvGrpSpPr/>
            <p:nvPr/>
          </p:nvGrpSpPr>
          <p:grpSpPr>
            <a:xfrm>
              <a:off x="6645258" y="2427823"/>
              <a:ext cx="764507" cy="126834"/>
              <a:chOff x="6645258" y="2427823"/>
              <a:chExt cx="764507" cy="126834"/>
            </a:xfrm>
          </p:grpSpPr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xmlns="" id="{27E74BB4-E097-6B40-843F-3A5322D905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45258" y="2486435"/>
                <a:ext cx="764507" cy="1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xmlns="" id="{C15F1CD2-6723-8144-913C-1D8E3D4EA4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32118" y="2427823"/>
                <a:ext cx="0" cy="126834"/>
              </a:xfrm>
              <a:prstGeom prst="line">
                <a:avLst/>
              </a:prstGeom>
              <a:ln w="31750" cap="rnd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xmlns="" id="{B22FE527-BF75-274F-9441-5FD5779A3E8A}"/>
              </a:ext>
            </a:extLst>
          </p:cNvPr>
          <p:cNvGrpSpPr/>
          <p:nvPr/>
        </p:nvGrpSpPr>
        <p:grpSpPr>
          <a:xfrm>
            <a:off x="4620307" y="2916986"/>
            <a:ext cx="2838740" cy="646331"/>
            <a:chOff x="3935433" y="2917486"/>
            <a:chExt cx="2838740" cy="646331"/>
          </a:xfrm>
        </p:grpSpPr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xmlns="" id="{61C814C1-6091-9D4C-8D60-DDBD2309DB49}"/>
                </a:ext>
              </a:extLst>
            </p:cNvPr>
            <p:cNvCxnSpPr>
              <a:cxnSpLocks/>
            </p:cNvCxnSpPr>
            <p:nvPr/>
          </p:nvCxnSpPr>
          <p:spPr>
            <a:xfrm>
              <a:off x="3935433" y="3210369"/>
              <a:ext cx="283874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headEnd type="none" w="lg" len="lg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xmlns="" id="{8A6E7C46-191B-1B46-8DA6-B32E573BB1BE}"/>
                </a:ext>
              </a:extLst>
            </p:cNvPr>
            <p:cNvSpPr txBox="1"/>
            <p:nvPr/>
          </p:nvSpPr>
          <p:spPr>
            <a:xfrm>
              <a:off x="4710249" y="2917486"/>
              <a:ext cx="1333057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H</a:t>
              </a:r>
              <a:r>
                <a:rPr lang="x-none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igher</a:t>
              </a:r>
            </a:p>
            <a:p>
              <a:r>
                <a:rPr lang="x-none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Throughput</a:t>
              </a: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xmlns="" id="{A1A3025B-5F76-E542-93C0-6AF8DDDD0F54}"/>
              </a:ext>
            </a:extLst>
          </p:cNvPr>
          <p:cNvGrpSpPr/>
          <p:nvPr/>
        </p:nvGrpSpPr>
        <p:grpSpPr>
          <a:xfrm>
            <a:off x="4418040" y="3342850"/>
            <a:ext cx="977083" cy="1490001"/>
            <a:chOff x="4102321" y="2328318"/>
            <a:chExt cx="977083" cy="1490001"/>
          </a:xfrm>
        </p:grpSpPr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xmlns="" id="{F32D0E37-A6D4-B741-926E-4F9F5FA9E8C9}"/>
                </a:ext>
              </a:extLst>
            </p:cNvPr>
            <p:cNvCxnSpPr>
              <a:cxnSpLocks/>
            </p:cNvCxnSpPr>
            <p:nvPr/>
          </p:nvCxnSpPr>
          <p:spPr>
            <a:xfrm>
              <a:off x="4198601" y="2328318"/>
              <a:ext cx="0" cy="149000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dash"/>
              <a:headEnd type="none" w="lg" len="lg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xmlns="" id="{3044AF33-22C0-D340-9EFE-9098B6D52688}"/>
                </a:ext>
              </a:extLst>
            </p:cNvPr>
            <p:cNvSpPr txBox="1"/>
            <p:nvPr/>
          </p:nvSpPr>
          <p:spPr>
            <a:xfrm>
              <a:off x="4102321" y="2609148"/>
              <a:ext cx="977083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Lower</a:t>
              </a:r>
              <a:r>
                <a:rPr lang="x-none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 </a:t>
              </a:r>
            </a:p>
            <a:p>
              <a:r>
                <a:rPr lang="x-none">
                  <a:latin typeface="Helvetica Neue Light" panose="02000403000000020004" pitchFamily="2" charset="0"/>
                  <a:ea typeface="Helvetica Neue Light" panose="02000403000000020004" pitchFamily="2" charset="0"/>
                </a:rPr>
                <a:t>Latency</a:t>
              </a:r>
              <a:endParaRPr lang="x-none" dirty="0">
                <a:latin typeface="Helvetica Neue Light" panose="02000403000000020004" pitchFamily="2" charset="0"/>
                <a:ea typeface="Helvetica Neue Light" panose="02000403000000020004" pitchFamily="2" charset="0"/>
              </a:endParaRP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79CBA2D2-F4E7-6B4C-9FF8-B30E33921BCC}"/>
              </a:ext>
            </a:extLst>
          </p:cNvPr>
          <p:cNvGrpSpPr/>
          <p:nvPr/>
        </p:nvGrpSpPr>
        <p:grpSpPr>
          <a:xfrm>
            <a:off x="2794390" y="4283515"/>
            <a:ext cx="4521574" cy="735026"/>
            <a:chOff x="2787909" y="4339339"/>
            <a:chExt cx="4521574" cy="735026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xmlns="" id="{77637926-FD92-FE49-B038-5CDCF940A7BF}"/>
                </a:ext>
              </a:extLst>
            </p:cNvPr>
            <p:cNvGrpSpPr/>
            <p:nvPr/>
          </p:nvGrpSpPr>
          <p:grpSpPr>
            <a:xfrm>
              <a:off x="2787909" y="4339339"/>
              <a:ext cx="4521574" cy="735026"/>
              <a:chOff x="2787909" y="4339339"/>
              <a:chExt cx="4521574" cy="735026"/>
            </a:xfrm>
          </p:grpSpPr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xmlns="" id="{E11B845D-63F5-2B46-BB57-7EDF8A4DBA18}"/>
                  </a:ext>
                </a:extLst>
              </p:cNvPr>
              <p:cNvSpPr/>
              <p:nvPr/>
            </p:nvSpPr>
            <p:spPr>
              <a:xfrm>
                <a:off x="2787909" y="4937204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xmlns="" id="{818B95B8-FC07-4C4A-B8F6-518F682132B8}"/>
                  </a:ext>
                </a:extLst>
              </p:cNvPr>
              <p:cNvSpPr/>
              <p:nvPr/>
            </p:nvSpPr>
            <p:spPr>
              <a:xfrm>
                <a:off x="3221661" y="4937205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xmlns="" id="{6DF8309A-CA07-9F4B-B63C-81AF3CDD8E97}"/>
                  </a:ext>
                </a:extLst>
              </p:cNvPr>
              <p:cNvSpPr/>
              <p:nvPr/>
            </p:nvSpPr>
            <p:spPr>
              <a:xfrm>
                <a:off x="3948488" y="4913760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xmlns="" id="{0C6175CC-AB51-ED4B-8FEF-062F492B09A4}"/>
                  </a:ext>
                </a:extLst>
              </p:cNvPr>
              <p:cNvSpPr/>
              <p:nvPr/>
            </p:nvSpPr>
            <p:spPr>
              <a:xfrm>
                <a:off x="5050455" y="4843423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xmlns="" id="{545BC646-C30E-354F-A62B-D88708E424AB}"/>
                  </a:ext>
                </a:extLst>
              </p:cNvPr>
              <p:cNvSpPr/>
              <p:nvPr/>
            </p:nvSpPr>
            <p:spPr>
              <a:xfrm>
                <a:off x="6023466" y="4808255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xmlns="" id="{1E11AF4F-DFC2-EE47-8CF2-1E99CC1B67C1}"/>
                  </a:ext>
                </a:extLst>
              </p:cNvPr>
              <p:cNvSpPr/>
              <p:nvPr/>
            </p:nvSpPr>
            <p:spPr>
              <a:xfrm>
                <a:off x="6328265" y="4737918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xmlns="" id="{7989AF4F-18CB-8848-9D83-020BF78D509D}"/>
                  </a:ext>
                </a:extLst>
              </p:cNvPr>
              <p:cNvSpPr/>
              <p:nvPr/>
            </p:nvSpPr>
            <p:spPr>
              <a:xfrm>
                <a:off x="6961308" y="4526905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xmlns="" id="{D8CAF752-FC19-0247-93E4-C3A1CE7F7075}"/>
                  </a:ext>
                </a:extLst>
              </p:cNvPr>
              <p:cNvSpPr/>
              <p:nvPr/>
            </p:nvSpPr>
            <p:spPr>
              <a:xfrm>
                <a:off x="7172323" y="4433122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xmlns="" id="{C6AF12F5-9294-3049-8045-BFB37807E0E7}"/>
                  </a:ext>
                </a:extLst>
              </p:cNvPr>
              <p:cNvSpPr/>
              <p:nvPr/>
            </p:nvSpPr>
            <p:spPr>
              <a:xfrm>
                <a:off x="7019925" y="4339339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xmlns="" id="{D1375CD7-3995-6045-9A71-7551900C4E30}"/>
                </a:ext>
              </a:extLst>
            </p:cNvPr>
            <p:cNvGrpSpPr/>
            <p:nvPr/>
          </p:nvGrpSpPr>
          <p:grpSpPr>
            <a:xfrm>
              <a:off x="2859272" y="4404052"/>
              <a:ext cx="4415041" cy="599140"/>
              <a:chOff x="3034708" y="2870926"/>
              <a:chExt cx="4415041" cy="599140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xmlns="" id="{A7428C42-417B-0B4A-B985-23EA5744404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34708" y="3470064"/>
                <a:ext cx="431378" cy="1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xmlns="" id="{CCD01A98-B73D-9449-97E9-2BEFCBCB17C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66275" y="3444863"/>
                <a:ext cx="726638" cy="25203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xmlns="" id="{D4AA9C0F-4B96-E247-BF35-BD2F555A202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175723" y="3376283"/>
                <a:ext cx="1127056" cy="72034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xmlns="" id="{CF90E8ED-1F52-294C-9B40-390A28D1B8B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26300" y="3339358"/>
                <a:ext cx="1041591" cy="15176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xmlns="" id="{9B36D686-D8BA-5847-8328-652B2219449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22759" y="3282727"/>
                <a:ext cx="348783" cy="48392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xmlns="" id="{DB5A3613-EFB8-6E45-9720-798248B6895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54653" y="3059765"/>
                <a:ext cx="641117" cy="225541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xmlns="" id="{7F94C389-B792-884E-971C-84886E21FF5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97770" y="2965982"/>
                <a:ext cx="251979" cy="92027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xmlns="" id="{D7FAAF4A-64DF-5E4E-B6BD-C75A134244F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264350" y="2870926"/>
                <a:ext cx="168843" cy="104185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6519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41</a:t>
            </a:fld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15B422AD-D792-A443-9771-95EE408E9E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000" y="1688894"/>
            <a:ext cx="7200000" cy="43200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3CDF078D-5351-864D-831B-DB42B4EED7B0}"/>
              </a:ext>
            </a:extLst>
          </p:cNvPr>
          <p:cNvGrpSpPr/>
          <p:nvPr/>
        </p:nvGrpSpPr>
        <p:grpSpPr>
          <a:xfrm>
            <a:off x="2649415" y="2004646"/>
            <a:ext cx="1286018" cy="1855971"/>
            <a:chOff x="2649415" y="2004646"/>
            <a:chExt cx="1286018" cy="185597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xmlns="" id="{6EC010FA-BFF7-0647-841A-2D65E1E69649}"/>
                </a:ext>
              </a:extLst>
            </p:cNvPr>
            <p:cNvGrpSpPr/>
            <p:nvPr/>
          </p:nvGrpSpPr>
          <p:grpSpPr>
            <a:xfrm>
              <a:off x="2649415" y="3141789"/>
              <a:ext cx="1286018" cy="718828"/>
              <a:chOff x="2649415" y="3141789"/>
              <a:chExt cx="1286018" cy="718828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xmlns="" id="{D291324F-938E-D941-AC16-AEDEFC7F3203}"/>
                  </a:ext>
                </a:extLst>
              </p:cNvPr>
              <p:cNvSpPr/>
              <p:nvPr/>
            </p:nvSpPr>
            <p:spPr>
              <a:xfrm>
                <a:off x="2649415" y="3704492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xmlns="" id="{C19CE517-C10A-D847-8C8D-9DD2E7FD1414}"/>
                  </a:ext>
                </a:extLst>
              </p:cNvPr>
              <p:cNvSpPr/>
              <p:nvPr/>
            </p:nvSpPr>
            <p:spPr>
              <a:xfrm>
                <a:off x="2907323" y="3723457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xmlns="" id="{76A7CF53-4322-3D46-8B52-9E97C61C54C9}"/>
                  </a:ext>
                </a:extLst>
              </p:cNvPr>
              <p:cNvSpPr/>
              <p:nvPr/>
            </p:nvSpPr>
            <p:spPr>
              <a:xfrm>
                <a:off x="3305904" y="3563817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xmlns="" id="{143B0AE8-9E3E-5549-99AD-6E1A39AB0E3B}"/>
                  </a:ext>
                </a:extLst>
              </p:cNvPr>
              <p:cNvSpPr/>
              <p:nvPr/>
            </p:nvSpPr>
            <p:spPr>
              <a:xfrm>
                <a:off x="3798273" y="3141789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35255F87-3F7A-814D-B87A-89853BD083B8}"/>
                </a:ext>
              </a:extLst>
            </p:cNvPr>
            <p:cNvGrpSpPr/>
            <p:nvPr/>
          </p:nvGrpSpPr>
          <p:grpSpPr>
            <a:xfrm>
              <a:off x="2718000" y="2004646"/>
              <a:ext cx="1160580" cy="1800872"/>
              <a:chOff x="2718000" y="2004646"/>
              <a:chExt cx="1160580" cy="1800872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xmlns="" id="{10D3BA5D-E31F-C64F-B25D-6F3B74B305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8000" y="3786553"/>
                <a:ext cx="228600" cy="18965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xmlns="" id="{285CA90C-BC56-D341-ADEC-B1D64BA2995D}"/>
                  </a:ext>
                </a:extLst>
              </p:cNvPr>
              <p:cNvCxnSpPr>
                <a:cxnSpLocks/>
              </p:cNvCxnSpPr>
              <p:nvPr/>
            </p:nvCxnSpPr>
            <p:spPr>
              <a:xfrm rot="360000" flipV="1">
                <a:off x="3022799" y="3644120"/>
                <a:ext cx="283105" cy="154160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xmlns="" id="{0BB099CB-0271-DA41-844F-D74BD7D4ED69}"/>
                  </a:ext>
                </a:extLst>
              </p:cNvPr>
              <p:cNvCxnSpPr>
                <a:cxnSpLocks/>
              </p:cNvCxnSpPr>
              <p:nvPr/>
            </p:nvCxnSpPr>
            <p:spPr>
              <a:xfrm rot="240000" flipV="1">
                <a:off x="3386212" y="3220491"/>
                <a:ext cx="432148" cy="425388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xmlns="" id="{5CCDB293-4AA6-EE47-9F5E-FDB04BE3BE32}"/>
                  </a:ext>
                </a:extLst>
              </p:cNvPr>
              <p:cNvCxnSpPr>
                <a:cxnSpLocks/>
              </p:cNvCxnSpPr>
              <p:nvPr/>
            </p:nvCxnSpPr>
            <p:spPr>
              <a:xfrm rot="60000" flipH="1" flipV="1">
                <a:off x="3614009" y="2004646"/>
                <a:ext cx="264571" cy="1207481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B4C4CC3B-6B98-BA4A-9743-0BACB6E418AF}"/>
              </a:ext>
            </a:extLst>
          </p:cNvPr>
          <p:cNvGrpSpPr/>
          <p:nvPr/>
        </p:nvGrpSpPr>
        <p:grpSpPr>
          <a:xfrm>
            <a:off x="2919045" y="2872166"/>
            <a:ext cx="4111279" cy="1708037"/>
            <a:chOff x="2919045" y="2872166"/>
            <a:chExt cx="4111279" cy="170803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xmlns="" id="{49E52848-31F8-8244-AD4F-9E438840CFB5}"/>
                </a:ext>
              </a:extLst>
            </p:cNvPr>
            <p:cNvGrpSpPr/>
            <p:nvPr/>
          </p:nvGrpSpPr>
          <p:grpSpPr>
            <a:xfrm>
              <a:off x="2919045" y="2872166"/>
              <a:ext cx="4111279" cy="1708037"/>
              <a:chOff x="2919045" y="2872166"/>
              <a:chExt cx="4111279" cy="1708037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xmlns="" id="{6F8B20A0-4CD8-A540-B5E8-F87509031891}"/>
                  </a:ext>
                </a:extLst>
              </p:cNvPr>
              <p:cNvSpPr/>
              <p:nvPr/>
            </p:nvSpPr>
            <p:spPr>
              <a:xfrm>
                <a:off x="2919045" y="4431319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xmlns="" id="{703E0597-B113-0449-94C2-0019EFF0C5E1}"/>
                  </a:ext>
                </a:extLst>
              </p:cNvPr>
              <p:cNvSpPr/>
              <p:nvPr/>
            </p:nvSpPr>
            <p:spPr>
              <a:xfrm>
                <a:off x="3470027" y="4443043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xmlns="" id="{042C0695-E529-0841-B599-174CF0A1BA24}"/>
                  </a:ext>
                </a:extLst>
              </p:cNvPr>
              <p:cNvSpPr/>
              <p:nvPr/>
            </p:nvSpPr>
            <p:spPr>
              <a:xfrm>
                <a:off x="4360980" y="4396151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xmlns="" id="{D7130EBC-1DF5-E645-A98E-3799B0E1E39A}"/>
                  </a:ext>
                </a:extLst>
              </p:cNvPr>
              <p:cNvSpPr/>
              <p:nvPr/>
            </p:nvSpPr>
            <p:spPr>
              <a:xfrm>
                <a:off x="5709136" y="4302367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xmlns="" id="{73F48724-02AF-D344-8A46-3E04E763EF2E}"/>
                  </a:ext>
                </a:extLst>
              </p:cNvPr>
              <p:cNvSpPr/>
              <p:nvPr/>
            </p:nvSpPr>
            <p:spPr>
              <a:xfrm>
                <a:off x="6588362" y="4208584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xmlns="" id="{2C9DB424-DA6D-5D4C-A777-B863EE88E921}"/>
                  </a:ext>
                </a:extLst>
              </p:cNvPr>
              <p:cNvSpPr/>
              <p:nvPr/>
            </p:nvSpPr>
            <p:spPr>
              <a:xfrm>
                <a:off x="6693870" y="4021017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xmlns="" id="{77889BE9-ADA9-5549-A54A-2185DE438184}"/>
                  </a:ext>
                </a:extLst>
              </p:cNvPr>
              <p:cNvSpPr/>
              <p:nvPr/>
            </p:nvSpPr>
            <p:spPr>
              <a:xfrm>
                <a:off x="6857993" y="3516929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xmlns="" id="{5E437391-68DB-2E46-BCEF-29E3377F3FC9}"/>
                  </a:ext>
                </a:extLst>
              </p:cNvPr>
              <p:cNvSpPr/>
              <p:nvPr/>
            </p:nvSpPr>
            <p:spPr>
              <a:xfrm>
                <a:off x="6834548" y="3223855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xmlns="" id="{27876D4D-37E7-BA4D-A3BF-BF25704D78F8}"/>
                  </a:ext>
                </a:extLst>
              </p:cNvPr>
              <p:cNvSpPr/>
              <p:nvPr/>
            </p:nvSpPr>
            <p:spPr>
              <a:xfrm>
                <a:off x="6893164" y="2872166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xmlns="" id="{881F1E02-28DA-A74F-BA03-DD3C4894DF26}"/>
                </a:ext>
              </a:extLst>
            </p:cNvPr>
            <p:cNvGrpSpPr/>
            <p:nvPr/>
          </p:nvGrpSpPr>
          <p:grpSpPr>
            <a:xfrm>
              <a:off x="2970046" y="2927265"/>
              <a:ext cx="3979973" cy="1580952"/>
              <a:chOff x="2970046" y="2927265"/>
              <a:chExt cx="3979973" cy="1580952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xmlns="" id="{1A7F15DC-D609-E840-8C18-8664B903A6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0046" y="4507992"/>
                <a:ext cx="613695" cy="225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xmlns="" id="{6EB3A4A4-73BB-584A-9478-DD7D0BE615F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83741" y="4463083"/>
                <a:ext cx="911392" cy="45134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xmlns="" id="{10B2671C-53F1-8D4E-ACF4-27D18C5B58C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95133" y="4359224"/>
                <a:ext cx="1307782" cy="103859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D865B296-B105-A047-8E1C-2278F2CCA52F}"/>
                  </a:ext>
                </a:extLst>
              </p:cNvPr>
              <p:cNvCxnSpPr>
                <a:cxnSpLocks/>
              </p:cNvCxnSpPr>
              <p:nvPr/>
            </p:nvCxnSpPr>
            <p:spPr>
              <a:xfrm rot="21540000" flipV="1">
                <a:off x="5763613" y="4288996"/>
                <a:ext cx="893329" cy="70228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879F0269-C0DC-DB4F-AEC4-88D05BACA6F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45219" y="4066261"/>
                <a:ext cx="128954" cy="222736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xmlns="" id="{6585B9FF-B31D-B649-81F6-4369968330C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74173" y="3575544"/>
                <a:ext cx="164123" cy="490717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F72C1EE4-5FF8-3142-BC12-00398F18D02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903128" y="3292435"/>
                <a:ext cx="35168" cy="293995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xmlns="" id="{DF6DE42D-58A8-BC49-94AB-0D559E863D0A}"/>
                  </a:ext>
                </a:extLst>
              </p:cNvPr>
              <p:cNvCxnSpPr>
                <a:cxnSpLocks/>
              </p:cNvCxnSpPr>
              <p:nvPr/>
            </p:nvCxnSpPr>
            <p:spPr>
              <a:xfrm rot="300000" flipV="1">
                <a:off x="6915430" y="2927265"/>
                <a:ext cx="34589" cy="374904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8161E30E-DCF0-274D-BFBF-B33FCFD64571}"/>
              </a:ext>
            </a:extLst>
          </p:cNvPr>
          <p:cNvGrpSpPr/>
          <p:nvPr/>
        </p:nvGrpSpPr>
        <p:grpSpPr>
          <a:xfrm>
            <a:off x="2917796" y="3066512"/>
            <a:ext cx="4451236" cy="1508744"/>
            <a:chOff x="3011580" y="2867221"/>
            <a:chExt cx="4451236" cy="1508744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xmlns="" id="{F26F3F8C-B673-5D4D-9F60-14AB5DF98533}"/>
                </a:ext>
              </a:extLst>
            </p:cNvPr>
            <p:cNvGrpSpPr/>
            <p:nvPr/>
          </p:nvGrpSpPr>
          <p:grpSpPr>
            <a:xfrm>
              <a:off x="3011580" y="2867221"/>
              <a:ext cx="4451236" cy="1508744"/>
              <a:chOff x="3011580" y="2867221"/>
              <a:chExt cx="4451236" cy="1508744"/>
            </a:xfrm>
          </p:grpSpPr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xmlns="" id="{B21E3A94-998A-6944-8377-0AA318E7599F}"/>
                  </a:ext>
                </a:extLst>
              </p:cNvPr>
              <p:cNvGrpSpPr/>
              <p:nvPr/>
            </p:nvGrpSpPr>
            <p:grpSpPr>
              <a:xfrm>
                <a:off x="3011580" y="4238804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95" name="Straight Connector 94">
                  <a:extLst>
                    <a:ext uri="{FF2B5EF4-FFF2-40B4-BE49-F238E27FC236}">
                      <a16:creationId xmlns:a16="http://schemas.microsoft.com/office/drawing/2014/main" xmlns="" id="{72BEF3ED-E1FF-FD4D-93F7-CD4309B318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xmlns="" id="{91D4756E-4205-A24B-B70D-0F05A083218F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xmlns="" id="{8A405107-7010-284F-BA5A-87D3439C8999}"/>
                  </a:ext>
                </a:extLst>
              </p:cNvPr>
              <p:cNvGrpSpPr/>
              <p:nvPr/>
            </p:nvGrpSpPr>
            <p:grpSpPr>
              <a:xfrm>
                <a:off x="3574285" y="4238805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xmlns="" id="{67F95723-A11D-BF4E-9117-1CDAE8B93B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xmlns="" id="{55BE4D19-CE1C-5C49-9323-3E7A6D840078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xmlns="" id="{8E83DA08-012C-E54B-8E70-9EA4BCA55107}"/>
                  </a:ext>
                </a:extLst>
              </p:cNvPr>
              <p:cNvGrpSpPr/>
              <p:nvPr/>
            </p:nvGrpSpPr>
            <p:grpSpPr>
              <a:xfrm>
                <a:off x="4500403" y="4191914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xmlns="" id="{8E2A57F3-547B-9D46-B735-8AAB3EDCF0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xmlns="" id="{3EEDDC63-3CBF-1F45-97BA-435F3E682D73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xmlns="" id="{0DB860CE-4115-944E-AF47-0E40A0C3694A}"/>
                  </a:ext>
                </a:extLst>
              </p:cNvPr>
              <p:cNvGrpSpPr/>
              <p:nvPr/>
            </p:nvGrpSpPr>
            <p:grpSpPr>
              <a:xfrm>
                <a:off x="5918893" y="4109854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xmlns="" id="{38700D06-BB63-DE45-9C3B-E548D71390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xmlns="" id="{224569A0-602F-F445-BF27-E8F6D1716040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xmlns="" id="{9B8A7F26-AB92-4E4F-89C4-0C4428A8CF50}"/>
                  </a:ext>
                </a:extLst>
              </p:cNvPr>
              <p:cNvGrpSpPr/>
              <p:nvPr/>
            </p:nvGrpSpPr>
            <p:grpSpPr>
              <a:xfrm>
                <a:off x="6704335" y="3992625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87" name="Straight Connector 86">
                  <a:extLst>
                    <a:ext uri="{FF2B5EF4-FFF2-40B4-BE49-F238E27FC236}">
                      <a16:creationId xmlns:a16="http://schemas.microsoft.com/office/drawing/2014/main" xmlns="" id="{D172FA4E-ED6D-724F-BA4A-404D64DEF8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>
                  <a:extLst>
                    <a:ext uri="{FF2B5EF4-FFF2-40B4-BE49-F238E27FC236}">
                      <a16:creationId xmlns:a16="http://schemas.microsoft.com/office/drawing/2014/main" xmlns="" id="{CFCCB62C-0427-454C-B323-A37CD231C39E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xmlns="" id="{0F1F7DC6-F675-684E-B093-991834FC8620}"/>
                  </a:ext>
                </a:extLst>
              </p:cNvPr>
              <p:cNvGrpSpPr/>
              <p:nvPr/>
            </p:nvGrpSpPr>
            <p:grpSpPr>
              <a:xfrm>
                <a:off x="7032580" y="3851950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85" name="Straight Connector 84">
                  <a:extLst>
                    <a:ext uri="{FF2B5EF4-FFF2-40B4-BE49-F238E27FC236}">
                      <a16:creationId xmlns:a16="http://schemas.microsoft.com/office/drawing/2014/main" xmlns="" id="{DFBB283E-D048-E240-B76E-3A016246ED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xmlns="" id="{62715A69-58C9-F549-982E-6D6BD1AFB1E0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xmlns="" id="{CFA8BAFD-CCA9-9D43-9B1F-431CB782F304}"/>
                  </a:ext>
                </a:extLst>
              </p:cNvPr>
              <p:cNvGrpSpPr/>
              <p:nvPr/>
            </p:nvGrpSpPr>
            <p:grpSpPr>
              <a:xfrm>
                <a:off x="7325656" y="3453369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xmlns="" id="{B8D25A00-520B-F048-84E9-B0C4B48ED5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xmlns="" id="{27CE8667-7716-0642-A42D-6BF26538F877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xmlns="" id="{B6259899-9679-1341-A88F-AEB43FDC6F6F}"/>
                  </a:ext>
                </a:extLst>
              </p:cNvPr>
              <p:cNvGrpSpPr/>
              <p:nvPr/>
            </p:nvGrpSpPr>
            <p:grpSpPr>
              <a:xfrm>
                <a:off x="7161535" y="3101680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81" name="Straight Connector 80">
                  <a:extLst>
                    <a:ext uri="{FF2B5EF4-FFF2-40B4-BE49-F238E27FC236}">
                      <a16:creationId xmlns:a16="http://schemas.microsoft.com/office/drawing/2014/main" xmlns="" id="{4241318C-AC3E-5F40-8FA5-908A7B321D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xmlns="" id="{08D7FAB3-F53F-024D-8718-1E67E78F79A3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xmlns="" id="{39C46CF1-54C2-3148-AA03-8595E74D39E6}"/>
                  </a:ext>
                </a:extLst>
              </p:cNvPr>
              <p:cNvGrpSpPr/>
              <p:nvPr/>
            </p:nvGrpSpPr>
            <p:grpSpPr>
              <a:xfrm>
                <a:off x="7278766" y="2867221"/>
                <a:ext cx="137160" cy="137160"/>
                <a:chOff x="7913076" y="3012324"/>
                <a:chExt cx="164592" cy="164592"/>
              </a:xfrm>
            </p:grpSpPr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xmlns="" id="{8A9E2663-6D44-7941-8FDF-A925074FBF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7913351" y="3094620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xmlns="" id="{EBC16DF4-EDB6-C343-B29B-EF7039453188}"/>
                    </a:ext>
                  </a:extLst>
                </p:cNvPr>
                <p:cNvCxnSpPr/>
                <p:nvPr/>
              </p:nvCxnSpPr>
              <p:spPr>
                <a:xfrm>
                  <a:off x="7913076" y="3094893"/>
                  <a:ext cx="164592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  <a:effectLst>
                  <a:outerShdw dist="20000" sx="1000" sy="1000" rotWithShape="0">
                    <a:srgbClr val="000000"/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xmlns="" id="{CB305E52-7EB0-1F4F-9712-4014AF16739C}"/>
                </a:ext>
              </a:extLst>
            </p:cNvPr>
            <p:cNvGrpSpPr/>
            <p:nvPr/>
          </p:nvGrpSpPr>
          <p:grpSpPr>
            <a:xfrm>
              <a:off x="3088840" y="2935801"/>
              <a:ext cx="4305396" cy="1376598"/>
              <a:chOff x="3088840" y="2935801"/>
              <a:chExt cx="4305396" cy="1376598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xmlns="" id="{C8D702C9-EB71-5246-9ABC-30C61BDEC0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88840" y="4307384"/>
                <a:ext cx="553795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xmlns="" id="{660A592B-7937-5B4D-8E21-148910FB0BE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42635" y="4260494"/>
                <a:ext cx="926348" cy="51905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xmlns="" id="{4052D020-FBAA-8640-BBBC-897CC62810E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98879" y="4191914"/>
                <a:ext cx="1488593" cy="72862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xmlns="" id="{4E892302-BBBA-EE46-A89F-C88C702F438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952305" y="4070631"/>
                <a:ext cx="820610" cy="123808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2805E52A-91FF-6B40-A21F-85A4D7D634E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59435" y="3927971"/>
                <a:ext cx="341725" cy="149331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xmlns="" id="{BF4DFBC3-EF36-CF4E-AB39-7B336D8E44F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00121" y="3529390"/>
                <a:ext cx="294115" cy="394976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8D7A1A3D-5B6B-6540-8819-B06C2E7A47A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241838" y="3170260"/>
                <a:ext cx="152342" cy="366907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xmlns="" id="{D0B0EA4C-F4F0-C94D-A1ED-A82B61F1507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30115" y="2935801"/>
                <a:ext cx="117231" cy="248857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9D669E0D-962D-0E4A-86A8-F09D3EAEC623}"/>
              </a:ext>
            </a:extLst>
          </p:cNvPr>
          <p:cNvGrpSpPr/>
          <p:nvPr/>
        </p:nvGrpSpPr>
        <p:grpSpPr>
          <a:xfrm>
            <a:off x="4607169" y="1860592"/>
            <a:ext cx="2720535" cy="430887"/>
            <a:chOff x="4607169" y="1860592"/>
            <a:chExt cx="2720535" cy="430887"/>
          </a:xfrm>
        </p:grpSpPr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xmlns="" id="{B9B0464C-B7F6-794B-9F00-D2BE42B25CC3}"/>
                </a:ext>
              </a:extLst>
            </p:cNvPr>
            <p:cNvSpPr txBox="1"/>
            <p:nvPr/>
          </p:nvSpPr>
          <p:spPr>
            <a:xfrm>
              <a:off x="4607169" y="1860592"/>
              <a:ext cx="188741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2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Scylla-OCC</a:t>
              </a: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xmlns="" id="{1ED87CB5-F7C4-9546-8EAA-48FA06F49180}"/>
                </a:ext>
              </a:extLst>
            </p:cNvPr>
            <p:cNvGrpSpPr/>
            <p:nvPr/>
          </p:nvGrpSpPr>
          <p:grpSpPr>
            <a:xfrm>
              <a:off x="6563197" y="2011537"/>
              <a:ext cx="764507" cy="137160"/>
              <a:chOff x="4821027" y="2379793"/>
              <a:chExt cx="764507" cy="137160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xmlns="" id="{C20461A0-C7B9-9F4F-82D9-FF397187184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21027" y="2448373"/>
                <a:ext cx="764507" cy="1"/>
              </a:xfrm>
              <a:prstGeom prst="line">
                <a:avLst/>
              </a:prstGeom>
              <a:ln w="31750">
                <a:solidFill>
                  <a:srgbClr val="00B0F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xmlns="" id="{585BEB63-24E5-3042-93BE-89D842A829A9}"/>
                  </a:ext>
                </a:extLst>
              </p:cNvPr>
              <p:cNvSpPr/>
              <p:nvPr/>
            </p:nvSpPr>
            <p:spPr>
              <a:xfrm>
                <a:off x="5134701" y="2379793"/>
                <a:ext cx="137160" cy="137160"/>
              </a:xfrm>
              <a:prstGeom prst="ellipse">
                <a:avLst/>
              </a:prstGeom>
              <a:solidFill>
                <a:srgbClr val="00B0F0"/>
              </a:solidFill>
              <a:ln w="31750">
                <a:solidFill>
                  <a:srgbClr val="00B0F0"/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xmlns="" id="{157F3723-90DE-0C49-93F2-59BF8116C61F}"/>
              </a:ext>
            </a:extLst>
          </p:cNvPr>
          <p:cNvGrpSpPr/>
          <p:nvPr/>
        </p:nvGrpSpPr>
        <p:grpSpPr>
          <a:xfrm>
            <a:off x="4572000" y="2178191"/>
            <a:ext cx="2756720" cy="430887"/>
            <a:chOff x="4653045" y="1948196"/>
            <a:chExt cx="2756720" cy="430887"/>
          </a:xfrm>
        </p:grpSpPr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xmlns="" id="{B963C0A0-0849-9D47-A07B-C210BB49449F}"/>
                </a:ext>
              </a:extLst>
            </p:cNvPr>
            <p:cNvSpPr txBox="1"/>
            <p:nvPr/>
          </p:nvSpPr>
          <p:spPr>
            <a:xfrm>
              <a:off x="4653045" y="1948196"/>
              <a:ext cx="192837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2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Scylla-PORT</a:t>
              </a:r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xmlns="" id="{A5D115E0-EDF3-4348-810E-C0982B8C8CCA}"/>
                </a:ext>
              </a:extLst>
            </p:cNvPr>
            <p:cNvGrpSpPr/>
            <p:nvPr/>
          </p:nvGrpSpPr>
          <p:grpSpPr>
            <a:xfrm>
              <a:off x="6645258" y="2103021"/>
              <a:ext cx="764507" cy="137160"/>
              <a:chOff x="6645258" y="2103021"/>
              <a:chExt cx="764507" cy="137160"/>
            </a:xfrm>
          </p:grpSpPr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xmlns="" id="{4059AE9A-0490-6A47-9E18-2205A0E8E3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45258" y="2171601"/>
                <a:ext cx="764507" cy="1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xmlns="" id="{9C206C48-8960-8545-8287-0316A89E7084}"/>
                  </a:ext>
                </a:extLst>
              </p:cNvPr>
              <p:cNvSpPr/>
              <p:nvPr/>
            </p:nvSpPr>
            <p:spPr>
              <a:xfrm>
                <a:off x="6958932" y="2103021"/>
                <a:ext cx="137160" cy="137160"/>
              </a:xfrm>
              <a:prstGeom prst="ellipse">
                <a:avLst/>
              </a:pr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  <a:effectLst>
                <a:outerShdw dist="23000" sx="1000" sy="1000" rotWithShape="0">
                  <a:srgbClr val="000000"/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xmlns="" id="{E9C144B1-B80A-3C41-AB06-B28F687F1719}"/>
              </a:ext>
            </a:extLst>
          </p:cNvPr>
          <p:cNvGrpSpPr/>
          <p:nvPr/>
        </p:nvGrpSpPr>
        <p:grpSpPr>
          <a:xfrm>
            <a:off x="4619440" y="2501785"/>
            <a:ext cx="2708264" cy="430887"/>
            <a:chOff x="4701501" y="2267325"/>
            <a:chExt cx="2708264" cy="430887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xmlns="" id="{D6916AE3-842E-E544-BF07-AEEE373A8AA7}"/>
                </a:ext>
              </a:extLst>
            </p:cNvPr>
            <p:cNvSpPr txBox="1"/>
            <p:nvPr/>
          </p:nvSpPr>
          <p:spPr>
            <a:xfrm>
              <a:off x="4701501" y="2267325"/>
              <a:ext cx="188741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200" dirty="0" err="1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ScyllaDB</a:t>
              </a:r>
              <a:endParaRPr lang="en-US" sz="2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xmlns="" id="{E4626767-02F6-B941-95D6-2E889F199841}"/>
                </a:ext>
              </a:extLst>
            </p:cNvPr>
            <p:cNvGrpSpPr/>
            <p:nvPr/>
          </p:nvGrpSpPr>
          <p:grpSpPr>
            <a:xfrm>
              <a:off x="6645258" y="2427823"/>
              <a:ext cx="764507" cy="126834"/>
              <a:chOff x="6645258" y="2427823"/>
              <a:chExt cx="764507" cy="126834"/>
            </a:xfrm>
          </p:grpSpPr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xmlns="" id="{B4B25453-9097-3C4E-96B9-560D3089553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45258" y="2486435"/>
                <a:ext cx="764507" cy="1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xmlns="" id="{596B9A6A-EC1F-C24E-B1C9-E918114EDB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32118" y="2427823"/>
                <a:ext cx="0" cy="126834"/>
              </a:xfrm>
              <a:prstGeom prst="line">
                <a:avLst/>
              </a:prstGeom>
              <a:ln w="31750" cap="rnd">
                <a:solidFill>
                  <a:srgbClr val="00B050"/>
                </a:solidFill>
              </a:ln>
              <a:effectLst>
                <a:outerShdw dist="20000" sx="1000" sy="1000" rotWithShape="0">
                  <a:schemeClr val="bg1"/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Double Bracket 17">
            <a:extLst>
              <a:ext uri="{FF2B5EF4-FFF2-40B4-BE49-F238E27FC236}">
                <a16:creationId xmlns:a16="http://schemas.microsoft.com/office/drawing/2014/main" xmlns="" id="{30C1478E-5A0B-844F-9ED3-4492BFCDB6B5}"/>
              </a:ext>
            </a:extLst>
          </p:cNvPr>
          <p:cNvSpPr/>
          <p:nvPr/>
        </p:nvSpPr>
        <p:spPr>
          <a:xfrm>
            <a:off x="6661527" y="3382885"/>
            <a:ext cx="787690" cy="595170"/>
          </a:xfrm>
          <a:prstGeom prst="bracketPair">
            <a:avLst>
              <a:gd name="adj" fmla="val 29398"/>
            </a:avLst>
          </a:prstGeom>
          <a:solidFill>
            <a:schemeClr val="tx1">
              <a:alpha val="50000"/>
            </a:schemeClr>
          </a:solidFill>
          <a:ln w="571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rgbClr val="FFFF00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8%</a:t>
            </a:r>
          </a:p>
        </p:txBody>
      </p:sp>
      <p:sp>
        <p:nvSpPr>
          <p:cNvPr id="101" name="Double Bracket 100">
            <a:extLst>
              <a:ext uri="{FF2B5EF4-FFF2-40B4-BE49-F238E27FC236}">
                <a16:creationId xmlns:a16="http://schemas.microsoft.com/office/drawing/2014/main" xmlns="" id="{E75FBEB9-F749-A846-B78D-8FC19E968C29}"/>
              </a:ext>
            </a:extLst>
          </p:cNvPr>
          <p:cNvSpPr/>
          <p:nvPr/>
        </p:nvSpPr>
        <p:spPr>
          <a:xfrm>
            <a:off x="6656791" y="3378506"/>
            <a:ext cx="787690" cy="595170"/>
          </a:xfrm>
          <a:prstGeom prst="bracketPair">
            <a:avLst>
              <a:gd name="adj" fmla="val 29398"/>
            </a:avLst>
          </a:prstGeom>
          <a:noFill/>
          <a:ln w="571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x-none" sz="2400" dirty="0">
              <a:solidFill>
                <a:srgbClr val="FFFF00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00" name="Title 1">
            <a:extLst>
              <a:ext uri="{FF2B5EF4-FFF2-40B4-BE49-F238E27FC236}">
                <a16:creationId xmlns:a16="http://schemas.microsoft.com/office/drawing/2014/main" xmlns="" id="{CA8F14F3-14AF-C640-A3DA-59ACEAC3B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Latency-Throughput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3600" dirty="0" err="1"/>
              <a:t>Zipf</a:t>
            </a:r>
            <a:r>
              <a:rPr lang="en-US" sz="3600" dirty="0"/>
              <a:t> = 0.99, 5% Writes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223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0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600200"/>
            <a:ext cx="8739808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Performance-optimal read-only transactions: NOC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NOCS Theorem for read-only transactions</a:t>
            </a:r>
          </a:p>
          <a:p>
            <a:pPr lvl="1"/>
            <a:r>
              <a:rPr lang="en-US" dirty="0"/>
              <a:t>Impossible to have all of the NOCS properties</a:t>
            </a:r>
          </a:p>
          <a:p>
            <a:pPr lvl="1"/>
            <a:endParaRPr lang="en-US" dirty="0"/>
          </a:p>
          <a:p>
            <a:r>
              <a:rPr lang="en-US" dirty="0"/>
              <a:t>The design of PORT</a:t>
            </a:r>
          </a:p>
          <a:p>
            <a:pPr lvl="1"/>
            <a:r>
              <a:rPr lang="en-US" dirty="0"/>
              <a:t>NOC with the strongest consistency to date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Scylla-PORT</a:t>
            </a:r>
          </a:p>
          <a:p>
            <a:pPr lvl="1"/>
            <a:r>
              <a:rPr lang="en-US" dirty="0"/>
              <a:t>Minimum performance overhead compared to simple reads</a:t>
            </a:r>
          </a:p>
          <a:p>
            <a:pPr lvl="1"/>
            <a:r>
              <a:rPr lang="en-US" dirty="0"/>
              <a:t>Significantly outperforms the standard OCC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42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80A1205-BAB0-1A49-8CC1-8CC763F0CD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7790" y="5565791"/>
            <a:ext cx="2339010" cy="79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814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EB5BF1-2B32-F34A-9F18-DCCD4C097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Helvetica Neue Medium"/>
              </a:rPr>
              <a:t>Read-Only Transactions</a:t>
            </a:r>
            <a:endParaRPr lang="x-non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EDE94-860C-E94F-B746-27E206DC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5</a:t>
            </a:fld>
            <a:endParaRPr lang="en-US" dirty="0"/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xmlns="" id="{5A123B57-CF9E-1E42-A15C-FFF3B6D1E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x-none" sz="3000" dirty="0"/>
              <a:t>A group of simple reads sent in parallel</a:t>
            </a:r>
          </a:p>
          <a:p>
            <a:endParaRPr lang="x-none" sz="3000" dirty="0"/>
          </a:p>
          <a:p>
            <a:r>
              <a:rPr lang="x-none" sz="3000" dirty="0"/>
              <a:t>Do not write data</a:t>
            </a:r>
          </a:p>
          <a:p>
            <a:pPr lvl="1"/>
            <a:r>
              <a:rPr lang="en-US" sz="2600" dirty="0"/>
              <a:t>W</a:t>
            </a:r>
            <a:r>
              <a:rPr lang="x-none" sz="2600" dirty="0"/>
              <a:t>rites are allowed in the system</a:t>
            </a:r>
          </a:p>
          <a:p>
            <a:pPr marL="0" indent="0">
              <a:buNone/>
            </a:pPr>
            <a:endParaRPr lang="x-none" sz="3000" dirty="0"/>
          </a:p>
          <a:p>
            <a:r>
              <a:rPr lang="x-none" sz="3000" dirty="0">
                <a:solidFill>
                  <a:srgbClr val="0070C0"/>
                </a:solidFill>
              </a:rPr>
              <a:t>Coordinate</a:t>
            </a:r>
            <a:r>
              <a:rPr lang="x-none" sz="3000" dirty="0"/>
              <a:t> a consistent view across shards</a:t>
            </a:r>
          </a:p>
          <a:p>
            <a:endParaRPr lang="x-none" dirty="0"/>
          </a:p>
          <a:p>
            <a:pPr marL="457200" lvl="1" indent="0">
              <a:buNone/>
            </a:pPr>
            <a:endParaRPr lang="x-non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D09D454-3A0F-C74B-9BD8-5DE4E0790F6C}"/>
              </a:ext>
            </a:extLst>
          </p:cNvPr>
          <p:cNvSpPr txBox="1"/>
          <p:nvPr/>
        </p:nvSpPr>
        <p:spPr>
          <a:xfrm>
            <a:off x="891269" y="5007949"/>
            <a:ext cx="7361462" cy="1348401"/>
          </a:xfrm>
          <a:prstGeom prst="rect">
            <a:avLst/>
          </a:prstGeom>
          <a:solidFill>
            <a:schemeClr val="bg1"/>
          </a:solidFill>
          <a:ln w="76200" cmpd="sng">
            <a:solidFill>
              <a:srgbClr val="0000FF"/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  <a:latin typeface="Helvetica Neue Medium"/>
                <a:cs typeface="Helvetica Neue Medium"/>
              </a:rPr>
              <a:t>Coordination overhead</a:t>
            </a:r>
            <a:r>
              <a:rPr lang="en-US" sz="3200" dirty="0">
                <a:latin typeface="Helvetica Neue Medium"/>
                <a:cs typeface="Helvetica Neue Medium"/>
              </a:rPr>
              <a:t> causes higher latency and lower throughput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326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27B66A5-3225-3140-9ADA-5F209F165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6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B037B3C4-BD1C-0444-A9A4-2C4C043FF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8963"/>
            <a:ext cx="8229600" cy="20305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/>
              <a:t>Read-only transaction</a:t>
            </a:r>
            <a:br>
              <a:rPr lang="en-US" sz="3600" dirty="0"/>
            </a:br>
            <a:r>
              <a:rPr lang="en-US" sz="3600" dirty="0"/>
              <a:t>performance as close</a:t>
            </a:r>
            <a:br>
              <a:rPr lang="en-US" sz="3600" dirty="0"/>
            </a:br>
            <a:r>
              <a:rPr lang="en-US" sz="3600" dirty="0"/>
              <a:t>as possible to simple reads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98AC90C5-E4E7-1643-8860-320BCE3B2002}"/>
              </a:ext>
            </a:extLst>
          </p:cNvPr>
          <p:cNvSpPr txBox="1">
            <a:spLocks/>
          </p:cNvSpPr>
          <p:nvPr/>
        </p:nvSpPr>
        <p:spPr>
          <a:xfrm>
            <a:off x="3767417" y="675757"/>
            <a:ext cx="1609165" cy="773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4400" dirty="0">
                <a:solidFill>
                  <a:srgbClr val="E77500"/>
                </a:solidFill>
              </a:rPr>
              <a:t>Goal: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6801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27B66A5-3225-3140-9ADA-5F209F165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FEA6718-2A00-2540-A4CB-2B77363C8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8963"/>
            <a:ext cx="8229600" cy="20305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/>
              <a:t>Read-only transaction</a:t>
            </a:r>
            <a:br>
              <a:rPr lang="en-US" sz="3600" dirty="0"/>
            </a:br>
            <a:r>
              <a:rPr lang="en-US" sz="3600" dirty="0"/>
              <a:t>performance as close</a:t>
            </a:r>
            <a:br>
              <a:rPr lang="en-US" sz="3600" dirty="0"/>
            </a:br>
            <a:r>
              <a:rPr lang="en-US" sz="3600" dirty="0"/>
              <a:t>as possible to simple reads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9BC27970-03D2-2A4A-9C1B-DB3B9261322C}"/>
              </a:ext>
            </a:extLst>
          </p:cNvPr>
          <p:cNvSpPr txBox="1">
            <a:spLocks/>
          </p:cNvSpPr>
          <p:nvPr/>
        </p:nvSpPr>
        <p:spPr>
          <a:xfrm>
            <a:off x="3767417" y="675757"/>
            <a:ext cx="1609165" cy="773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4400" dirty="0">
                <a:solidFill>
                  <a:srgbClr val="E77500"/>
                </a:solidFill>
              </a:rPr>
              <a:t>Goal:</a:t>
            </a:r>
            <a:endParaRPr lang="en-US" sz="44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7E2D1261-355F-554A-8E5C-3897D176531C}"/>
              </a:ext>
            </a:extLst>
          </p:cNvPr>
          <p:cNvSpPr txBox="1">
            <a:spLocks/>
          </p:cNvSpPr>
          <p:nvPr/>
        </p:nvSpPr>
        <p:spPr>
          <a:xfrm>
            <a:off x="3359481" y="3504198"/>
            <a:ext cx="2425039" cy="593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dirty="0">
                <a:solidFill>
                  <a:srgbClr val="E77500"/>
                </a:solidFill>
              </a:rPr>
              <a:t>We answer: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9CA8BC6E-C401-314D-946C-C9277AB0177E}"/>
              </a:ext>
            </a:extLst>
          </p:cNvPr>
          <p:cNvSpPr txBox="1">
            <a:spLocks/>
          </p:cNvSpPr>
          <p:nvPr/>
        </p:nvSpPr>
        <p:spPr>
          <a:xfrm>
            <a:off x="457200" y="4301833"/>
            <a:ext cx="8686800" cy="2183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x-none" sz="200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What</a:t>
            </a:r>
            <a:r>
              <a:rPr lang="x-none" sz="2000"/>
              <a:t> </a:t>
            </a:r>
            <a:r>
              <a:rPr lang="en-US" sz="2000" dirty="0"/>
              <a:t>does optimal performance mean for read-only transactions</a:t>
            </a:r>
            <a:r>
              <a:rPr lang="x-none" sz="2000"/>
              <a:t>?</a:t>
            </a:r>
            <a:endParaRPr lang="x-none" sz="2000" dirty="0"/>
          </a:p>
          <a:p>
            <a:endParaRPr lang="x-none" sz="2000" dirty="0"/>
          </a:p>
          <a:p>
            <a:r>
              <a:rPr lang="x-none" sz="20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When</a:t>
            </a:r>
            <a:r>
              <a:rPr lang="x-none" sz="2000" dirty="0"/>
              <a:t> </a:t>
            </a:r>
            <a:r>
              <a:rPr lang="x-none" sz="2000"/>
              <a:t>is optimal </a:t>
            </a:r>
            <a:r>
              <a:rPr lang="x-none" sz="2000" dirty="0"/>
              <a:t>performance achievable? </a:t>
            </a:r>
          </a:p>
          <a:p>
            <a:endParaRPr lang="x-none" sz="2000" dirty="0"/>
          </a:p>
          <a:p>
            <a:r>
              <a:rPr lang="x-none" sz="20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How</a:t>
            </a:r>
            <a:r>
              <a:rPr lang="x-none" sz="2000" dirty="0"/>
              <a:t> can we design performance-optimal read-only transactions? </a:t>
            </a:r>
          </a:p>
          <a:p>
            <a:endParaRPr lang="x-none" sz="2000" dirty="0"/>
          </a:p>
          <a:p>
            <a:pPr marL="457200" lvl="1" indent="0">
              <a:buFont typeface="Arial"/>
              <a:buNone/>
            </a:pPr>
            <a:endParaRPr lang="x-none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47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EB5BF1-2B32-F34A-9F18-DCCD4C097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Helvetica Neue Medium"/>
              </a:rPr>
              <a:t>Performance Factors</a:t>
            </a:r>
            <a:r>
              <a:rPr lang="en-US" sz="2700" dirty="0">
                <a:cs typeface="Helvetica Neue Medium"/>
              </a:rPr>
              <a:t/>
            </a:r>
            <a:br>
              <a:rPr lang="en-US" sz="2700" dirty="0">
                <a:cs typeface="Helvetica Neue Medium"/>
              </a:rPr>
            </a:br>
            <a:r>
              <a:rPr lang="en-US" sz="3600" dirty="0">
                <a:cs typeface="Helvetica Neue Medium"/>
              </a:rPr>
              <a:t>Engineering vs. Algorithmic</a:t>
            </a:r>
            <a:endParaRPr lang="x-none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EDE94-860C-E94F-B746-27E206DC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8</a:t>
            </a:fld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B8EFE602-4A9F-9844-A441-6747C30AE095}"/>
              </a:ext>
            </a:extLst>
          </p:cNvPr>
          <p:cNvSpPr txBox="1"/>
          <p:nvPr/>
        </p:nvSpPr>
        <p:spPr>
          <a:xfrm>
            <a:off x="3009709" y="3683459"/>
            <a:ext cx="15937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Engineering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Factors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xmlns="" id="{862EA8BA-8D0E-814F-8041-88A1B4D1B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157" y="3805120"/>
            <a:ext cx="3790950" cy="2896322"/>
          </a:xfrm>
        </p:spPr>
        <p:txBody>
          <a:bodyPr>
            <a:normAutofit/>
          </a:bodyPr>
          <a:lstStyle/>
          <a:p>
            <a:r>
              <a:rPr lang="x-none" sz="1800"/>
              <a:t>Equally </a:t>
            </a:r>
            <a:r>
              <a:rPr lang="x-none" sz="1800" dirty="0"/>
              <a:t>impact simple reads and read-only transactions</a:t>
            </a:r>
          </a:p>
          <a:p>
            <a:pPr marL="0" indent="0">
              <a:buNone/>
            </a:pPr>
            <a:endParaRPr lang="x-none" sz="1800" dirty="0"/>
          </a:p>
          <a:p>
            <a:r>
              <a:rPr lang="en-US" sz="1800" dirty="0"/>
              <a:t>Abstract engineering factors by comparing to simple reads</a:t>
            </a:r>
            <a:endParaRPr lang="x-none" sz="1800" dirty="0"/>
          </a:p>
          <a:p>
            <a:pPr marL="0" indent="0">
              <a:buNone/>
            </a:pPr>
            <a:endParaRPr lang="x-none" sz="1800" dirty="0"/>
          </a:p>
        </p:txBody>
      </p:sp>
      <p:sp>
        <p:nvSpPr>
          <p:cNvPr id="3" name="Rectangle 2"/>
          <p:cNvSpPr/>
          <p:nvPr/>
        </p:nvSpPr>
        <p:spPr>
          <a:xfrm>
            <a:off x="684405" y="4629545"/>
            <a:ext cx="1936376" cy="5446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Hardware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4405" y="4121614"/>
            <a:ext cx="1936376" cy="5446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Networking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4405" y="3577008"/>
            <a:ext cx="1936376" cy="5446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Batching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84404" y="2489471"/>
            <a:ext cx="1936376" cy="5446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9910D9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Coordination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B8EFE602-4A9F-9844-A441-6747C30AE095}"/>
              </a:ext>
            </a:extLst>
          </p:cNvPr>
          <p:cNvSpPr txBox="1"/>
          <p:nvPr/>
        </p:nvSpPr>
        <p:spPr>
          <a:xfrm>
            <a:off x="3036159" y="2407674"/>
            <a:ext cx="1540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9910D9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Algorithmic</a:t>
            </a:r>
          </a:p>
          <a:p>
            <a:pPr algn="ctr"/>
            <a:r>
              <a:rPr lang="en-US" sz="2000" dirty="0">
                <a:solidFill>
                  <a:srgbClr val="9910D9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Properties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xmlns="" id="{3EA6FA48-2018-8045-8D04-A68B3E8B5D9A}"/>
              </a:ext>
            </a:extLst>
          </p:cNvPr>
          <p:cNvSpPr/>
          <p:nvPr/>
        </p:nvSpPr>
        <p:spPr>
          <a:xfrm>
            <a:off x="2793279" y="2507858"/>
            <a:ext cx="216000" cy="507832"/>
          </a:xfrm>
          <a:prstGeom prst="rightBrace">
            <a:avLst>
              <a:gd name="adj1" fmla="val 44444"/>
              <a:gd name="adj2" fmla="val 48825"/>
            </a:avLst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xmlns="" id="{80EE88DD-AEDF-7A47-9055-51C50ADD6DBB}"/>
              </a:ext>
            </a:extLst>
          </p:cNvPr>
          <p:cNvSpPr/>
          <p:nvPr/>
        </p:nvSpPr>
        <p:spPr>
          <a:xfrm>
            <a:off x="2793280" y="3032401"/>
            <a:ext cx="216000" cy="2125356"/>
          </a:xfrm>
          <a:prstGeom prst="rightBrace">
            <a:avLst>
              <a:gd name="adj1" fmla="val 44444"/>
              <a:gd name="adj2" fmla="val 48825"/>
            </a:avLst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5CFBE18-1A60-7C41-9C21-B56763A749CD}"/>
              </a:ext>
            </a:extLst>
          </p:cNvPr>
          <p:cNvSpPr/>
          <p:nvPr/>
        </p:nvSpPr>
        <p:spPr>
          <a:xfrm>
            <a:off x="684403" y="3032401"/>
            <a:ext cx="1936375" cy="5446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…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862EA8BA-8D0E-814F-8041-88A1B4D1B1AA}"/>
              </a:ext>
            </a:extLst>
          </p:cNvPr>
          <p:cNvSpPr txBox="1">
            <a:spLocks/>
          </p:cNvSpPr>
          <p:nvPr/>
        </p:nvSpPr>
        <p:spPr>
          <a:xfrm>
            <a:off x="4706157" y="2401150"/>
            <a:ext cx="3790950" cy="2896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 Medium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Focus on the algorithmic properties due to coordination</a:t>
            </a:r>
            <a:br>
              <a:rPr lang="en-US" sz="1800" dirty="0"/>
            </a:br>
            <a:endParaRPr lang="x-none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491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23" grpId="0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EDE94-860C-E94F-B746-27E206DC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DDAB-F9A0-3B4E-801A-A0F89EF8BEF3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DE0A8DD-2417-5444-8A8F-E866A97AC6D2}"/>
              </a:ext>
            </a:extLst>
          </p:cNvPr>
          <p:cNvGrpSpPr/>
          <p:nvPr/>
        </p:nvGrpSpPr>
        <p:grpSpPr>
          <a:xfrm>
            <a:off x="4764093" y="2040466"/>
            <a:ext cx="3922707" cy="3645429"/>
            <a:chOff x="4764093" y="2040466"/>
            <a:chExt cx="3922707" cy="3645429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D84EFDA5-C6E8-854C-A520-ADE70E4625A8}"/>
                </a:ext>
              </a:extLst>
            </p:cNvPr>
            <p:cNvGrpSpPr/>
            <p:nvPr/>
          </p:nvGrpSpPr>
          <p:grpSpPr>
            <a:xfrm>
              <a:off x="4764093" y="3103864"/>
              <a:ext cx="906577" cy="1137894"/>
              <a:chOff x="2498260" y="3429001"/>
              <a:chExt cx="906577" cy="1137894"/>
            </a:xfrm>
          </p:grpSpPr>
          <p:pic>
            <p:nvPicPr>
              <p:cNvPr id="15" name="Picture 14" descr="A picture containing shape&#10;&#10;Description automatically generated">
                <a:extLst>
                  <a:ext uri="{FF2B5EF4-FFF2-40B4-BE49-F238E27FC236}">
                    <a16:creationId xmlns:a16="http://schemas.microsoft.com/office/drawing/2014/main" xmlns="" id="{BD8FA995-3D10-D848-81BD-D7A43D528B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04837" y="3557703"/>
                <a:ext cx="900000" cy="900000"/>
              </a:xfrm>
              <a:prstGeom prst="rect">
                <a:avLst/>
              </a:prstGeom>
            </p:spPr>
          </p:pic>
          <p:sp>
            <p:nvSpPr>
              <p:cNvPr id="28" name="Rounded Rectangle 27">
                <a:extLst>
                  <a:ext uri="{FF2B5EF4-FFF2-40B4-BE49-F238E27FC236}">
                    <a16:creationId xmlns:a16="http://schemas.microsoft.com/office/drawing/2014/main" xmlns="" id="{9BF14E24-2638-9B4E-BA8E-061BFC2D4981}"/>
                  </a:ext>
                </a:extLst>
              </p:cNvPr>
              <p:cNvSpPr/>
              <p:nvPr/>
            </p:nvSpPr>
            <p:spPr>
              <a:xfrm>
                <a:off x="2498260" y="3429001"/>
                <a:ext cx="900000" cy="1137894"/>
              </a:xfrm>
              <a:prstGeom prst="roundRect">
                <a:avLst/>
              </a:prstGeom>
              <a:noFill/>
              <a:ln w="28575">
                <a:solidFill>
                  <a:srgbClr val="107B05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>
                  <a:solidFill>
                    <a:srgbClr val="0F7706"/>
                  </a:solidFill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847D3790-D118-7B42-90AE-6D35AF91E8D5}"/>
                </a:ext>
              </a:extLst>
            </p:cNvPr>
            <p:cNvGrpSpPr/>
            <p:nvPr/>
          </p:nvGrpSpPr>
          <p:grpSpPr>
            <a:xfrm>
              <a:off x="7426800" y="2040466"/>
              <a:ext cx="1260000" cy="3645429"/>
              <a:chOff x="5055193" y="2122325"/>
              <a:chExt cx="1260000" cy="3645429"/>
            </a:xfrm>
          </p:grpSpPr>
          <p:pic>
            <p:nvPicPr>
              <p:cNvPr id="6" name="Picture 5" descr="A close up of a computer&#10;&#10;Description automatically generated">
                <a:extLst>
                  <a:ext uri="{FF2B5EF4-FFF2-40B4-BE49-F238E27FC236}">
                    <a16:creationId xmlns:a16="http://schemas.microsoft.com/office/drawing/2014/main" xmlns="" id="{4E4E4A71-01C3-1347-BA94-86C31BADAE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78668" y="2272811"/>
                <a:ext cx="1080000" cy="1080000"/>
              </a:xfrm>
              <a:prstGeom prst="rect">
                <a:avLst/>
              </a:prstGeom>
            </p:spPr>
          </p:pic>
          <p:pic>
            <p:nvPicPr>
              <p:cNvPr id="10" name="Picture 9" descr="A close up of a computer&#10;&#10;Description automatically generated">
                <a:extLst>
                  <a:ext uri="{FF2B5EF4-FFF2-40B4-BE49-F238E27FC236}">
                    <a16:creationId xmlns:a16="http://schemas.microsoft.com/office/drawing/2014/main" xmlns="" id="{E8D78560-57C6-2A4F-8ED2-9D745F24E1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78668" y="4323617"/>
                <a:ext cx="1080000" cy="1080000"/>
              </a:xfrm>
              <a:prstGeom prst="rect">
                <a:avLst/>
              </a:prstGeom>
            </p:spPr>
          </p:pic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3E475B78-4401-254F-B76A-FE2A379A330A}"/>
                  </a:ext>
                </a:extLst>
              </p:cNvPr>
              <p:cNvCxnSpPr>
                <a:cxnSpLocks/>
                <a:stCxn id="41" idx="2"/>
              </p:cNvCxnSpPr>
              <p:nvPr/>
            </p:nvCxnSpPr>
            <p:spPr>
              <a:xfrm flipH="1">
                <a:off x="5718673" y="3591993"/>
                <a:ext cx="2910" cy="652494"/>
              </a:xfrm>
              <a:prstGeom prst="line">
                <a:avLst/>
              </a:prstGeom>
              <a:ln w="19050">
                <a:solidFill>
                  <a:schemeClr val="tx1">
                    <a:alpha val="2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xmlns="" id="{5B928FAC-639D-2C4B-B666-8F7CFD467CB6}"/>
                  </a:ext>
                </a:extLst>
              </p:cNvPr>
              <p:cNvSpPr/>
              <p:nvPr/>
            </p:nvSpPr>
            <p:spPr>
              <a:xfrm>
                <a:off x="5055193" y="2122325"/>
                <a:ext cx="1260000" cy="3645429"/>
              </a:xfrm>
              <a:prstGeom prst="roundRect">
                <a:avLst/>
              </a:prstGeom>
              <a:noFill/>
              <a:ln w="28575">
                <a:solidFill>
                  <a:srgbClr val="0070C0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6661D8B5-3052-5D40-B988-77A124A54FC9}"/>
                  </a:ext>
                </a:extLst>
              </p:cNvPr>
              <p:cNvSpPr txBox="1"/>
              <p:nvPr/>
            </p:nvSpPr>
            <p:spPr>
              <a:xfrm>
                <a:off x="5324679" y="3191883"/>
                <a:ext cx="7938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>
                    <a:latin typeface="Helvetica Neue Medium"/>
                    <a:cs typeface="Helvetica Neue Medium"/>
                  </a:rPr>
                  <a:t>Page</a:t>
                </a:r>
                <a:endParaRPr lang="en-US" sz="2000" baseline="40000" dirty="0">
                  <a:latin typeface="Helvetica Neue Medium"/>
                  <a:cs typeface="Helvetica Neue Medium"/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B708D5E9-5790-6B4B-B88D-86B4A92D1220}"/>
                  </a:ext>
                </a:extLst>
              </p:cNvPr>
              <p:cNvSpPr txBox="1"/>
              <p:nvPr/>
            </p:nvSpPr>
            <p:spPr>
              <a:xfrm>
                <a:off x="5190064" y="5289789"/>
                <a:ext cx="10695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>
                    <a:latin typeface="Helvetica Neue Medium"/>
                    <a:cs typeface="Helvetica Neue Medium"/>
                  </a:rPr>
                  <a:t>Friends</a:t>
                </a:r>
              </a:p>
            </p:txBody>
          </p:sp>
        </p:grp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xmlns="" id="{D0BD98F4-11DB-E341-9D60-760FCFCABD26}"/>
                </a:ext>
              </a:extLst>
            </p:cNvPr>
            <p:cNvCxnSpPr>
              <a:cxnSpLocks/>
              <a:stCxn id="28" idx="3"/>
              <a:endCxn id="6" idx="1"/>
            </p:cNvCxnSpPr>
            <p:nvPr/>
          </p:nvCxnSpPr>
          <p:spPr>
            <a:xfrm flipV="1">
              <a:off x="5664093" y="2730952"/>
              <a:ext cx="1886182" cy="941859"/>
            </a:xfrm>
            <a:prstGeom prst="line">
              <a:avLst/>
            </a:prstGeom>
            <a:ln w="19050">
              <a:solidFill>
                <a:schemeClr val="tx1">
                  <a:alpha val="30000"/>
                </a:schemeClr>
              </a:solidFill>
              <a:prstDash val="dash"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xmlns="" id="{3CB6D0FA-79B0-D64D-A696-9A2DFC83AE3C}"/>
                </a:ext>
              </a:extLst>
            </p:cNvPr>
            <p:cNvCxnSpPr>
              <a:cxnSpLocks/>
              <a:stCxn id="28" idx="3"/>
              <a:endCxn id="10" idx="1"/>
            </p:cNvCxnSpPr>
            <p:nvPr/>
          </p:nvCxnSpPr>
          <p:spPr>
            <a:xfrm>
              <a:off x="5664093" y="3672811"/>
              <a:ext cx="1886182" cy="1108947"/>
            </a:xfrm>
            <a:prstGeom prst="line">
              <a:avLst/>
            </a:prstGeom>
            <a:ln w="19050">
              <a:solidFill>
                <a:schemeClr val="tx1">
                  <a:alpha val="30000"/>
                </a:schemeClr>
              </a:solidFill>
              <a:prstDash val="dash"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FEEDC0C7-40ED-7C42-80D3-CEEABB765DDF}"/>
              </a:ext>
            </a:extLst>
          </p:cNvPr>
          <p:cNvCxnSpPr>
            <a:cxnSpLocks/>
          </p:cNvCxnSpPr>
          <p:nvPr/>
        </p:nvCxnSpPr>
        <p:spPr>
          <a:xfrm>
            <a:off x="4572000" y="1582615"/>
            <a:ext cx="0" cy="4703885"/>
          </a:xfrm>
          <a:prstGeom prst="line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4CFC9BDF-6D54-E84E-A452-F906CE8A1C78}"/>
              </a:ext>
            </a:extLst>
          </p:cNvPr>
          <p:cNvGrpSpPr/>
          <p:nvPr/>
        </p:nvGrpSpPr>
        <p:grpSpPr>
          <a:xfrm>
            <a:off x="676814" y="4241249"/>
            <a:ext cx="1800000" cy="1800000"/>
            <a:chOff x="870692" y="3863180"/>
            <a:chExt cx="1800000" cy="1800000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B8EFE602-4A9F-9844-A441-6747C30AE095}"/>
                </a:ext>
              </a:extLst>
            </p:cNvPr>
            <p:cNvSpPr txBox="1"/>
            <p:nvPr/>
          </p:nvSpPr>
          <p:spPr>
            <a:xfrm>
              <a:off x="1312579" y="4440014"/>
              <a:ext cx="9156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Simple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Read</a:t>
              </a:r>
            </a:p>
          </p:txBody>
        </p:sp>
        <p:sp>
          <p:nvSpPr>
            <p:cNvPr id="52" name="Freeform 9">
              <a:extLst>
                <a:ext uri="{FF2B5EF4-FFF2-40B4-BE49-F238E27FC236}">
                  <a16:creationId xmlns:a16="http://schemas.microsoft.com/office/drawing/2014/main" xmlns="" id="{B444E0EE-8729-9A4A-A525-5B1E5DB44AF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70692" y="3863180"/>
              <a:ext cx="1800000" cy="1800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B861FA07-81DC-C942-B497-FD3678E93C85}"/>
              </a:ext>
            </a:extLst>
          </p:cNvPr>
          <p:cNvCxnSpPr>
            <a:cxnSpLocks/>
          </p:cNvCxnSpPr>
          <p:nvPr/>
        </p:nvCxnSpPr>
        <p:spPr>
          <a:xfrm flipH="1">
            <a:off x="2430786" y="2754258"/>
            <a:ext cx="2" cy="2126618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xmlns="" id="{237B35EE-841D-0043-A5DC-EFA82CE2B92E}"/>
              </a:ext>
            </a:extLst>
          </p:cNvPr>
          <p:cNvCxnSpPr>
            <a:cxnSpLocks/>
          </p:cNvCxnSpPr>
          <p:nvPr/>
        </p:nvCxnSpPr>
        <p:spPr>
          <a:xfrm>
            <a:off x="1118701" y="2754258"/>
            <a:ext cx="1311870" cy="1"/>
          </a:xfrm>
          <a:prstGeom prst="line">
            <a:avLst/>
          </a:prstGeom>
          <a:ln w="12700">
            <a:solidFill>
              <a:srgbClr val="9910D9"/>
            </a:solidFill>
            <a:prstDash val="solid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A43E3EE0-9E60-8441-A132-AFACB9701B42}"/>
              </a:ext>
            </a:extLst>
          </p:cNvPr>
          <p:cNvSpPr txBox="1"/>
          <p:nvPr/>
        </p:nvSpPr>
        <p:spPr>
          <a:xfrm>
            <a:off x="1103102" y="2348426"/>
            <a:ext cx="132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Blocking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249C4AA7-01C1-C14A-9A54-17AF26293AA3}"/>
              </a:ext>
            </a:extLst>
          </p:cNvPr>
          <p:cNvGrpSpPr/>
          <p:nvPr/>
        </p:nvGrpSpPr>
        <p:grpSpPr>
          <a:xfrm>
            <a:off x="2332483" y="4449089"/>
            <a:ext cx="1800000" cy="1800000"/>
            <a:chOff x="2332483" y="4449089"/>
            <a:chExt cx="1800000" cy="1800000"/>
          </a:xfrm>
        </p:grpSpPr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xmlns="" id="{FD069542-FF0B-7F4A-A6FE-6804FF60225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332483" y="4449089"/>
              <a:ext cx="1800000" cy="1800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4B823DD1-1DF5-0243-889A-4D1145F4CADB}"/>
                </a:ext>
              </a:extLst>
            </p:cNvPr>
            <p:cNvSpPr txBox="1"/>
            <p:nvPr/>
          </p:nvSpPr>
          <p:spPr>
            <a:xfrm>
              <a:off x="2774665" y="5025923"/>
              <a:ext cx="9156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Simple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  <a:latin typeface="Helvetica Neue Medium"/>
                  <a:cs typeface="Helvetica Neue Medium"/>
                </a:rPr>
                <a:t>Read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A3B8F093-F809-E549-99C8-59A0875BEE35}"/>
              </a:ext>
            </a:extLst>
          </p:cNvPr>
          <p:cNvGrpSpPr/>
          <p:nvPr/>
        </p:nvGrpSpPr>
        <p:grpSpPr>
          <a:xfrm>
            <a:off x="5671022" y="3216908"/>
            <a:ext cx="576000" cy="576000"/>
            <a:chOff x="5671022" y="3216908"/>
            <a:chExt cx="576000" cy="57600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xmlns="" id="{3F41530B-AE03-D74A-ABFC-8E2F251CFD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8001" y="332256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107B0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2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</a:t>
              </a:r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xmlns="" id="{403CB85C-8753-E045-A001-042B38B8170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671022" y="3216908"/>
              <a:ext cx="576000" cy="576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38881B7A-ED4C-E141-8064-ACBD5A369C99}"/>
              </a:ext>
            </a:extLst>
          </p:cNvPr>
          <p:cNvGrpSpPr/>
          <p:nvPr/>
        </p:nvGrpSpPr>
        <p:grpSpPr>
          <a:xfrm>
            <a:off x="5666804" y="3548381"/>
            <a:ext cx="576000" cy="576000"/>
            <a:chOff x="5671022" y="3216908"/>
            <a:chExt cx="576000" cy="576000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13761870-1B13-3842-BF3F-1B928FD77A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78001" y="332256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107B0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2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R</a:t>
              </a:r>
            </a:p>
          </p:txBody>
        </p:sp>
        <p:sp>
          <p:nvSpPr>
            <p:cNvPr id="61" name="Freeform 9">
              <a:extLst>
                <a:ext uri="{FF2B5EF4-FFF2-40B4-BE49-F238E27FC236}">
                  <a16:creationId xmlns:a16="http://schemas.microsoft.com/office/drawing/2014/main" xmlns="" id="{BBFBCEDC-D51B-2140-BC19-1E4BD8ECE49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671022" y="3216908"/>
              <a:ext cx="576000" cy="576000"/>
            </a:xfrm>
            <a:custGeom>
              <a:avLst/>
              <a:gdLst>
                <a:gd name="T0" fmla="*/ 3081 w 6246"/>
                <a:gd name="T1" fmla="*/ 5136 h 6246"/>
                <a:gd name="T2" fmla="*/ 1110 w 6246"/>
                <a:gd name="T3" fmla="*/ 3081 h 6246"/>
                <a:gd name="T4" fmla="*/ 3165 w 6246"/>
                <a:gd name="T5" fmla="*/ 1110 h 6246"/>
                <a:gd name="T6" fmla="*/ 5136 w 6246"/>
                <a:gd name="T7" fmla="*/ 3165 h 6246"/>
                <a:gd name="T8" fmla="*/ 3081 w 6246"/>
                <a:gd name="T9" fmla="*/ 5136 h 6246"/>
                <a:gd name="T10" fmla="*/ 6224 w 6246"/>
                <a:gd name="T11" fmla="*/ 3429 h 6246"/>
                <a:gd name="T12" fmla="*/ 6217 w 6246"/>
                <a:gd name="T13" fmla="*/ 2752 h 6246"/>
                <a:gd name="T14" fmla="*/ 5692 w 6246"/>
                <a:gd name="T15" fmla="*/ 2626 h 6246"/>
                <a:gd name="T16" fmla="*/ 5576 w 6246"/>
                <a:gd name="T17" fmla="*/ 2217 h 6246"/>
                <a:gd name="T18" fmla="*/ 5961 w 6246"/>
                <a:gd name="T19" fmla="*/ 1837 h 6246"/>
                <a:gd name="T20" fmla="*/ 5804 w 6246"/>
                <a:gd name="T21" fmla="*/ 1536 h 6246"/>
                <a:gd name="T22" fmla="*/ 5616 w 6246"/>
                <a:gd name="T23" fmla="*/ 1254 h 6246"/>
                <a:gd name="T24" fmla="*/ 5098 w 6246"/>
                <a:gd name="T25" fmla="*/ 1409 h 6246"/>
                <a:gd name="T26" fmla="*/ 4795 w 6246"/>
                <a:gd name="T27" fmla="*/ 1111 h 6246"/>
                <a:gd name="T28" fmla="*/ 4938 w 6246"/>
                <a:gd name="T29" fmla="*/ 590 h 6246"/>
                <a:gd name="T30" fmla="*/ 4348 w 6246"/>
                <a:gd name="T31" fmla="*/ 258 h 6246"/>
                <a:gd name="T32" fmla="*/ 3976 w 6246"/>
                <a:gd name="T33" fmla="*/ 651 h 6246"/>
                <a:gd name="T34" fmla="*/ 3565 w 6246"/>
                <a:gd name="T35" fmla="*/ 545 h 6246"/>
                <a:gd name="T36" fmla="*/ 3428 w 6246"/>
                <a:gd name="T37" fmla="*/ 22 h 6246"/>
                <a:gd name="T38" fmla="*/ 2752 w 6246"/>
                <a:gd name="T39" fmla="*/ 30 h 6246"/>
                <a:gd name="T40" fmla="*/ 2625 w 6246"/>
                <a:gd name="T41" fmla="*/ 555 h 6246"/>
                <a:gd name="T42" fmla="*/ 2217 w 6246"/>
                <a:gd name="T43" fmla="*/ 670 h 6246"/>
                <a:gd name="T44" fmla="*/ 1837 w 6246"/>
                <a:gd name="T45" fmla="*/ 286 h 6246"/>
                <a:gd name="T46" fmla="*/ 1536 w 6246"/>
                <a:gd name="T47" fmla="*/ 442 h 6246"/>
                <a:gd name="T48" fmla="*/ 1254 w 6246"/>
                <a:gd name="T49" fmla="*/ 629 h 6246"/>
                <a:gd name="T50" fmla="*/ 1408 w 6246"/>
                <a:gd name="T51" fmla="*/ 1148 h 6246"/>
                <a:gd name="T52" fmla="*/ 1110 w 6246"/>
                <a:gd name="T53" fmla="*/ 1452 h 6246"/>
                <a:gd name="T54" fmla="*/ 590 w 6246"/>
                <a:gd name="T55" fmla="*/ 1309 h 6246"/>
                <a:gd name="T56" fmla="*/ 257 w 6246"/>
                <a:gd name="T57" fmla="*/ 1898 h 6246"/>
                <a:gd name="T58" fmla="*/ 650 w 6246"/>
                <a:gd name="T59" fmla="*/ 2270 h 6246"/>
                <a:gd name="T60" fmla="*/ 545 w 6246"/>
                <a:gd name="T61" fmla="*/ 2681 h 6246"/>
                <a:gd name="T62" fmla="*/ 22 w 6246"/>
                <a:gd name="T63" fmla="*/ 2819 h 6246"/>
                <a:gd name="T64" fmla="*/ 29 w 6246"/>
                <a:gd name="T65" fmla="*/ 3495 h 6246"/>
                <a:gd name="T66" fmla="*/ 555 w 6246"/>
                <a:gd name="T67" fmla="*/ 3620 h 6246"/>
                <a:gd name="T68" fmla="*/ 669 w 6246"/>
                <a:gd name="T69" fmla="*/ 4030 h 6246"/>
                <a:gd name="T70" fmla="*/ 285 w 6246"/>
                <a:gd name="T71" fmla="*/ 4410 h 6246"/>
                <a:gd name="T72" fmla="*/ 441 w 6246"/>
                <a:gd name="T73" fmla="*/ 4710 h 6246"/>
                <a:gd name="T74" fmla="*/ 629 w 6246"/>
                <a:gd name="T75" fmla="*/ 4992 h 6246"/>
                <a:gd name="T76" fmla="*/ 1148 w 6246"/>
                <a:gd name="T77" fmla="*/ 4838 h 6246"/>
                <a:gd name="T78" fmla="*/ 1451 w 6246"/>
                <a:gd name="T79" fmla="*/ 5136 h 6246"/>
                <a:gd name="T80" fmla="*/ 1308 w 6246"/>
                <a:gd name="T81" fmla="*/ 5657 h 6246"/>
                <a:gd name="T82" fmla="*/ 1897 w 6246"/>
                <a:gd name="T83" fmla="*/ 5988 h 6246"/>
                <a:gd name="T84" fmla="*/ 2270 w 6246"/>
                <a:gd name="T85" fmla="*/ 5596 h 6246"/>
                <a:gd name="T86" fmla="*/ 2681 w 6246"/>
                <a:gd name="T87" fmla="*/ 5701 h 6246"/>
                <a:gd name="T88" fmla="*/ 2818 w 6246"/>
                <a:gd name="T89" fmla="*/ 6225 h 6246"/>
                <a:gd name="T90" fmla="*/ 3495 w 6246"/>
                <a:gd name="T91" fmla="*/ 6218 h 6246"/>
                <a:gd name="T92" fmla="*/ 3620 w 6246"/>
                <a:gd name="T93" fmla="*/ 5692 h 6246"/>
                <a:gd name="T94" fmla="*/ 4029 w 6246"/>
                <a:gd name="T95" fmla="*/ 5577 h 6246"/>
                <a:gd name="T96" fmla="*/ 4410 w 6246"/>
                <a:gd name="T97" fmla="*/ 5961 h 6246"/>
                <a:gd name="T98" fmla="*/ 4710 w 6246"/>
                <a:gd name="T99" fmla="*/ 5805 h 6246"/>
                <a:gd name="T100" fmla="*/ 4992 w 6246"/>
                <a:gd name="T101" fmla="*/ 5617 h 6246"/>
                <a:gd name="T102" fmla="*/ 4837 w 6246"/>
                <a:gd name="T103" fmla="*/ 5099 h 6246"/>
                <a:gd name="T104" fmla="*/ 5135 w 6246"/>
                <a:gd name="T105" fmla="*/ 4795 h 6246"/>
                <a:gd name="T106" fmla="*/ 5656 w 6246"/>
                <a:gd name="T107" fmla="*/ 4938 h 6246"/>
                <a:gd name="T108" fmla="*/ 5988 w 6246"/>
                <a:gd name="T109" fmla="*/ 4349 h 6246"/>
                <a:gd name="T110" fmla="*/ 5595 w 6246"/>
                <a:gd name="T111" fmla="*/ 3976 h 6246"/>
                <a:gd name="T112" fmla="*/ 5701 w 6246"/>
                <a:gd name="T113" fmla="*/ 3566 h 6246"/>
                <a:gd name="T114" fmla="*/ 6224 w 6246"/>
                <a:gd name="T115" fmla="*/ 3429 h 6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246" h="6246">
                  <a:moveTo>
                    <a:pt x="3081" y="5136"/>
                  </a:moveTo>
                  <a:cubicBezTo>
                    <a:pt x="1971" y="5113"/>
                    <a:pt x="1087" y="4191"/>
                    <a:pt x="1110" y="3081"/>
                  </a:cubicBezTo>
                  <a:cubicBezTo>
                    <a:pt x="1133" y="1971"/>
                    <a:pt x="2055" y="1087"/>
                    <a:pt x="3165" y="1110"/>
                  </a:cubicBezTo>
                  <a:cubicBezTo>
                    <a:pt x="4275" y="1133"/>
                    <a:pt x="5159" y="2055"/>
                    <a:pt x="5136" y="3165"/>
                  </a:cubicBezTo>
                  <a:cubicBezTo>
                    <a:pt x="5113" y="4275"/>
                    <a:pt x="4191" y="5160"/>
                    <a:pt x="3081" y="5136"/>
                  </a:cubicBezTo>
                  <a:close/>
                  <a:moveTo>
                    <a:pt x="6224" y="3429"/>
                  </a:moveTo>
                  <a:cubicBezTo>
                    <a:pt x="6246" y="3204"/>
                    <a:pt x="6244" y="2978"/>
                    <a:pt x="6217" y="2752"/>
                  </a:cubicBezTo>
                  <a:lnTo>
                    <a:pt x="5692" y="2626"/>
                  </a:lnTo>
                  <a:cubicBezTo>
                    <a:pt x="5665" y="2489"/>
                    <a:pt x="5626" y="2351"/>
                    <a:pt x="5576" y="2217"/>
                  </a:cubicBezTo>
                  <a:lnTo>
                    <a:pt x="5961" y="1837"/>
                  </a:lnTo>
                  <a:cubicBezTo>
                    <a:pt x="5915" y="1735"/>
                    <a:pt x="5863" y="1634"/>
                    <a:pt x="5804" y="1536"/>
                  </a:cubicBezTo>
                  <a:cubicBezTo>
                    <a:pt x="5747" y="1438"/>
                    <a:pt x="5684" y="1344"/>
                    <a:pt x="5616" y="1254"/>
                  </a:cubicBezTo>
                  <a:lnTo>
                    <a:pt x="5098" y="1409"/>
                  </a:lnTo>
                  <a:cubicBezTo>
                    <a:pt x="5004" y="1301"/>
                    <a:pt x="4903" y="1201"/>
                    <a:pt x="4795" y="1111"/>
                  </a:cubicBezTo>
                  <a:lnTo>
                    <a:pt x="4938" y="590"/>
                  </a:lnTo>
                  <a:cubicBezTo>
                    <a:pt x="4753" y="458"/>
                    <a:pt x="4555" y="347"/>
                    <a:pt x="4348" y="258"/>
                  </a:cubicBezTo>
                  <a:lnTo>
                    <a:pt x="3976" y="651"/>
                  </a:lnTo>
                  <a:cubicBezTo>
                    <a:pt x="3842" y="605"/>
                    <a:pt x="3704" y="570"/>
                    <a:pt x="3565" y="545"/>
                  </a:cubicBezTo>
                  <a:lnTo>
                    <a:pt x="3428" y="22"/>
                  </a:lnTo>
                  <a:cubicBezTo>
                    <a:pt x="3204" y="0"/>
                    <a:pt x="2977" y="2"/>
                    <a:pt x="2752" y="30"/>
                  </a:cubicBezTo>
                  <a:lnTo>
                    <a:pt x="2625" y="555"/>
                  </a:lnTo>
                  <a:cubicBezTo>
                    <a:pt x="2487" y="581"/>
                    <a:pt x="2351" y="620"/>
                    <a:pt x="2217" y="670"/>
                  </a:cubicBezTo>
                  <a:lnTo>
                    <a:pt x="1837" y="286"/>
                  </a:lnTo>
                  <a:cubicBezTo>
                    <a:pt x="1735" y="331"/>
                    <a:pt x="1634" y="383"/>
                    <a:pt x="1536" y="442"/>
                  </a:cubicBezTo>
                  <a:cubicBezTo>
                    <a:pt x="1437" y="500"/>
                    <a:pt x="1344" y="563"/>
                    <a:pt x="1254" y="629"/>
                  </a:cubicBezTo>
                  <a:lnTo>
                    <a:pt x="1408" y="1148"/>
                  </a:lnTo>
                  <a:cubicBezTo>
                    <a:pt x="1300" y="1243"/>
                    <a:pt x="1200" y="1344"/>
                    <a:pt x="1110" y="1452"/>
                  </a:cubicBezTo>
                  <a:lnTo>
                    <a:pt x="590" y="1309"/>
                  </a:lnTo>
                  <a:cubicBezTo>
                    <a:pt x="457" y="1494"/>
                    <a:pt x="346" y="1691"/>
                    <a:pt x="257" y="1898"/>
                  </a:cubicBezTo>
                  <a:lnTo>
                    <a:pt x="650" y="2270"/>
                  </a:lnTo>
                  <a:cubicBezTo>
                    <a:pt x="604" y="2404"/>
                    <a:pt x="570" y="2542"/>
                    <a:pt x="545" y="2681"/>
                  </a:cubicBezTo>
                  <a:lnTo>
                    <a:pt x="22" y="2819"/>
                  </a:lnTo>
                  <a:cubicBezTo>
                    <a:pt x="0" y="3043"/>
                    <a:pt x="2" y="3269"/>
                    <a:pt x="29" y="3495"/>
                  </a:cubicBezTo>
                  <a:lnTo>
                    <a:pt x="555" y="3620"/>
                  </a:lnTo>
                  <a:cubicBezTo>
                    <a:pt x="581" y="3759"/>
                    <a:pt x="620" y="3895"/>
                    <a:pt x="669" y="4030"/>
                  </a:cubicBezTo>
                  <a:lnTo>
                    <a:pt x="285" y="4410"/>
                  </a:lnTo>
                  <a:cubicBezTo>
                    <a:pt x="331" y="4512"/>
                    <a:pt x="382" y="4612"/>
                    <a:pt x="441" y="4710"/>
                  </a:cubicBezTo>
                  <a:cubicBezTo>
                    <a:pt x="499" y="4809"/>
                    <a:pt x="562" y="4903"/>
                    <a:pt x="629" y="4992"/>
                  </a:cubicBezTo>
                  <a:lnTo>
                    <a:pt x="1148" y="4838"/>
                  </a:lnTo>
                  <a:cubicBezTo>
                    <a:pt x="1242" y="4946"/>
                    <a:pt x="1344" y="5046"/>
                    <a:pt x="1451" y="5136"/>
                  </a:cubicBezTo>
                  <a:lnTo>
                    <a:pt x="1308" y="5657"/>
                  </a:lnTo>
                  <a:cubicBezTo>
                    <a:pt x="1494" y="5789"/>
                    <a:pt x="1691" y="5900"/>
                    <a:pt x="1897" y="5988"/>
                  </a:cubicBezTo>
                  <a:lnTo>
                    <a:pt x="2270" y="5596"/>
                  </a:lnTo>
                  <a:cubicBezTo>
                    <a:pt x="2404" y="5642"/>
                    <a:pt x="2540" y="5677"/>
                    <a:pt x="2681" y="5701"/>
                  </a:cubicBezTo>
                  <a:lnTo>
                    <a:pt x="2818" y="6225"/>
                  </a:lnTo>
                  <a:cubicBezTo>
                    <a:pt x="3042" y="6246"/>
                    <a:pt x="3269" y="6245"/>
                    <a:pt x="3495" y="6218"/>
                  </a:cubicBezTo>
                  <a:lnTo>
                    <a:pt x="3620" y="5692"/>
                  </a:lnTo>
                  <a:cubicBezTo>
                    <a:pt x="3758" y="5665"/>
                    <a:pt x="3894" y="5627"/>
                    <a:pt x="4029" y="5577"/>
                  </a:cubicBezTo>
                  <a:lnTo>
                    <a:pt x="4410" y="5961"/>
                  </a:lnTo>
                  <a:cubicBezTo>
                    <a:pt x="4511" y="5916"/>
                    <a:pt x="4612" y="5864"/>
                    <a:pt x="4710" y="5805"/>
                  </a:cubicBezTo>
                  <a:cubicBezTo>
                    <a:pt x="4808" y="5747"/>
                    <a:pt x="4902" y="5684"/>
                    <a:pt x="4992" y="5617"/>
                  </a:cubicBezTo>
                  <a:lnTo>
                    <a:pt x="4837" y="5099"/>
                  </a:lnTo>
                  <a:cubicBezTo>
                    <a:pt x="4946" y="5005"/>
                    <a:pt x="5045" y="4903"/>
                    <a:pt x="5135" y="4795"/>
                  </a:cubicBezTo>
                  <a:lnTo>
                    <a:pt x="5656" y="4938"/>
                  </a:lnTo>
                  <a:cubicBezTo>
                    <a:pt x="5789" y="4753"/>
                    <a:pt x="5900" y="4555"/>
                    <a:pt x="5988" y="4349"/>
                  </a:cubicBezTo>
                  <a:lnTo>
                    <a:pt x="5595" y="3976"/>
                  </a:lnTo>
                  <a:cubicBezTo>
                    <a:pt x="5641" y="3843"/>
                    <a:pt x="5677" y="3706"/>
                    <a:pt x="5701" y="3566"/>
                  </a:cubicBezTo>
                  <a:lnTo>
                    <a:pt x="6224" y="342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dirty="0"/>
            </a:p>
          </p:txBody>
        </p:sp>
      </p:grp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xmlns="" id="{8F331D3C-57B8-6147-9CCA-C6892F6005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78581" y="2370777"/>
            <a:ext cx="432831" cy="617973"/>
          </a:xfrm>
          <a:prstGeom prst="rect">
            <a:avLst/>
          </a:prstGeom>
        </p:spPr>
      </p:pic>
      <p:pic>
        <p:nvPicPr>
          <p:cNvPr id="62" name="Picture 61" descr="Icon&#10;&#10;Description automatically generated">
            <a:extLst>
              <a:ext uri="{FF2B5EF4-FFF2-40B4-BE49-F238E27FC236}">
                <a16:creationId xmlns:a16="http://schemas.microsoft.com/office/drawing/2014/main" xmlns="" id="{6E5277B4-C167-054B-90E0-A41C2E564C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78581" y="4472771"/>
            <a:ext cx="432831" cy="617973"/>
          </a:xfrm>
          <a:prstGeom prst="rect">
            <a:avLst/>
          </a:prstGeom>
        </p:spPr>
      </p:pic>
      <p:sp>
        <p:nvSpPr>
          <p:cNvPr id="38" name="Title 1">
            <a:extLst>
              <a:ext uri="{FF2B5EF4-FFF2-40B4-BE49-F238E27FC236}">
                <a16:creationId xmlns:a16="http://schemas.microsoft.com/office/drawing/2014/main" xmlns="" id="{A67C687D-08DC-0649-815A-D8C658C0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Helvetica Neue Medium"/>
              </a:rPr>
              <a:t>Performance Factors</a:t>
            </a:r>
            <a:r>
              <a:rPr lang="en-US" sz="3600" dirty="0">
                <a:cs typeface="Helvetica Neue Medium"/>
              </a:rPr>
              <a:t/>
            </a:r>
            <a:br>
              <a:rPr lang="en-US" sz="3600" dirty="0">
                <a:cs typeface="Helvetica Neue Medium"/>
              </a:rPr>
            </a:br>
            <a:r>
              <a:rPr lang="en-US" sz="3600" dirty="0">
                <a:cs typeface="Helvetica Neue Medium"/>
              </a:rPr>
              <a:t>Algorithmic Properties</a:t>
            </a:r>
            <a:endParaRPr lang="x-none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2BBA2697-E8B0-454A-84BD-5E03167282A3}"/>
              </a:ext>
            </a:extLst>
          </p:cNvPr>
          <p:cNvGrpSpPr/>
          <p:nvPr/>
        </p:nvGrpSpPr>
        <p:grpSpPr>
          <a:xfrm>
            <a:off x="676814" y="1471152"/>
            <a:ext cx="3455668" cy="2691470"/>
            <a:chOff x="676814" y="1471152"/>
            <a:chExt cx="3455668" cy="2691470"/>
          </a:xfrm>
        </p:grpSpPr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xmlns="" id="{A12C7647-2C36-484A-8E0B-E055435DF208}"/>
                </a:ext>
              </a:extLst>
            </p:cNvPr>
            <p:cNvSpPr/>
            <p:nvPr/>
          </p:nvSpPr>
          <p:spPr>
            <a:xfrm>
              <a:off x="676814" y="1825097"/>
              <a:ext cx="3455668" cy="2337525"/>
            </a:xfrm>
            <a:prstGeom prst="roundRect">
              <a:avLst/>
            </a:prstGeom>
            <a:noFill/>
            <a:ln w="28575">
              <a:solidFill>
                <a:srgbClr val="9910D9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424AC53A-CE6B-D541-AE75-ACE367BB29EA}"/>
                </a:ext>
              </a:extLst>
            </p:cNvPr>
            <p:cNvSpPr txBox="1"/>
            <p:nvPr/>
          </p:nvSpPr>
          <p:spPr>
            <a:xfrm>
              <a:off x="1522361" y="1471152"/>
              <a:ext cx="1803699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9910D9"/>
                  </a:solidFill>
                  <a:latin typeface="Helvetica Neue Medium"/>
                  <a:cs typeface="Helvetica Neue Medium"/>
                </a:rPr>
                <a:t>Algorithmic</a:t>
              </a:r>
            </a:p>
            <a:p>
              <a:pPr algn="ctr"/>
              <a:r>
                <a:rPr lang="en-US" sz="2400" dirty="0">
                  <a:solidFill>
                    <a:srgbClr val="9910D9"/>
                  </a:solidFill>
                  <a:latin typeface="Helvetica Neue Medium"/>
                  <a:cs typeface="Helvetica Neue Medium"/>
                </a:rPr>
                <a:t>Properties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7209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093 L 0.13785 -0.0914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92" y="-463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0162 L 0.13819 0.10625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92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5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6|7.6|6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9.6|1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3.4|10.4|22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3.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.8|4.5|4.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1|35.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22.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8.4|6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6.4|6.7|6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6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18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52214</TotalTime>
  <Words>1169</Words>
  <Application>Microsoft Macintosh PowerPoint</Application>
  <PresentationFormat>On-screen Show (4:3)</PresentationFormat>
  <Paragraphs>562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Calibri</vt:lpstr>
      <vt:lpstr>Helvetica Neue</vt:lpstr>
      <vt:lpstr>Helvetica Neue Light</vt:lpstr>
      <vt:lpstr>Helvetica Neue Medium</vt:lpstr>
      <vt:lpstr>Wingdings</vt:lpstr>
      <vt:lpstr>Zapf Dingbats</vt:lpstr>
      <vt:lpstr>宋体</vt:lpstr>
      <vt:lpstr>Arial</vt:lpstr>
      <vt:lpstr>Office Theme</vt:lpstr>
      <vt:lpstr>Performance-Optimal  Read-only Transactions</vt:lpstr>
      <vt:lpstr>Distributed Storage Systems Enable Today’s Web Services</vt:lpstr>
      <vt:lpstr>Distributed Storage Systems Reads Dominate Workloads</vt:lpstr>
      <vt:lpstr>Distributed Storage Systems Simple Reads Are Insufficient</vt:lpstr>
      <vt:lpstr>Read-Only Transactions</vt:lpstr>
      <vt:lpstr>PowerPoint Presentation</vt:lpstr>
      <vt:lpstr>PowerPoint Presentation</vt:lpstr>
      <vt:lpstr>Performance Factors Engineering vs. Algorithmic</vt:lpstr>
      <vt:lpstr>Performance Factors Algorithmic Properties</vt:lpstr>
      <vt:lpstr>Performance Factors Algorithmic Properties</vt:lpstr>
      <vt:lpstr>Performance Factors Algorithmic Properties</vt:lpstr>
      <vt:lpstr>Performance Factors Coordination Is Algorithmic</vt:lpstr>
      <vt:lpstr>Read-Only Transactions Optimal Performance</vt:lpstr>
      <vt:lpstr>Non-Blocking Reads</vt:lpstr>
      <vt:lpstr>One-Round Communication</vt:lpstr>
      <vt:lpstr>Constant Metadata</vt:lpstr>
      <vt:lpstr>PowerPoint Presentation</vt:lpstr>
      <vt:lpstr>Strict Serializability</vt:lpstr>
      <vt:lpstr>PowerPoint Presentation</vt:lpstr>
      <vt:lpstr>Proof Intuition of NOCS</vt:lpstr>
      <vt:lpstr>Proof Intuition of NOCS</vt:lpstr>
      <vt:lpstr>NOC Designs</vt:lpstr>
      <vt:lpstr>Design Insight Capturing the Stable Frontier</vt:lpstr>
      <vt:lpstr>Version Clock</vt:lpstr>
      <vt:lpstr> </vt:lpstr>
      <vt:lpstr> </vt:lpstr>
      <vt:lpstr> </vt:lpstr>
      <vt:lpstr>Write in PORT</vt:lpstr>
      <vt:lpstr>Read in Port</vt:lpstr>
      <vt:lpstr>Read Promotion Ensures a Total Order</vt:lpstr>
      <vt:lpstr>Read Promotion Ensures a Total Order</vt:lpstr>
      <vt:lpstr>Read Promotion Ensures a Total Order</vt:lpstr>
      <vt:lpstr>Track Stable Frontier</vt:lpstr>
      <vt:lpstr>Read-Only Transaction Logic</vt:lpstr>
      <vt:lpstr>Read-Only Transaction Logic</vt:lpstr>
      <vt:lpstr>Read-Only Transaction Logic</vt:lpstr>
      <vt:lpstr>PORT Is NOC</vt:lpstr>
      <vt:lpstr>PORT Systems</vt:lpstr>
      <vt:lpstr>Evaluation of Scylla-PORT</vt:lpstr>
      <vt:lpstr>Latency-Throughput Uniform, 5% Writes</vt:lpstr>
      <vt:lpstr>Latency-Throughput Zipf = 0.99, 5% Writes</vt:lpstr>
      <vt:lpstr>Conclusion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Eiger: Stronger Semantics for Low-Latency Geo-Replicated  Storage</dc:title>
  <dc:creator>Wyatt</dc:creator>
  <cp:lastModifiedBy>Wyatt Andrew Lloyd</cp:lastModifiedBy>
  <cp:revision>6970</cp:revision>
  <cp:lastPrinted>2015-10-02T22:53:06Z</cp:lastPrinted>
  <dcterms:created xsi:type="dcterms:W3CDTF">2013-03-25T17:19:36Z</dcterms:created>
  <dcterms:modified xsi:type="dcterms:W3CDTF">2020-11-04T19:03:06Z</dcterms:modified>
</cp:coreProperties>
</file>