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xlsm" ContentType="application/vnd.ms-excel.sheet.macroEnabled.12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7" r:id="rId3"/>
    <p:sldMasterId id="2147483661" r:id="rId4"/>
    <p:sldMasterId id="2147483664" r:id="rId5"/>
  </p:sldMasterIdLst>
  <p:notesMasterIdLst>
    <p:notesMasterId r:id="rId31"/>
  </p:notesMasterIdLst>
  <p:handoutMasterIdLst>
    <p:handoutMasterId r:id="rId32"/>
  </p:handoutMasterIdLst>
  <p:sldIdLst>
    <p:sldId id="256" r:id="rId6"/>
    <p:sldId id="321" r:id="rId7"/>
    <p:sldId id="355" r:id="rId8"/>
    <p:sldId id="354" r:id="rId9"/>
    <p:sldId id="367" r:id="rId10"/>
    <p:sldId id="375" r:id="rId11"/>
    <p:sldId id="346" r:id="rId12"/>
    <p:sldId id="337" r:id="rId13"/>
    <p:sldId id="338" r:id="rId14"/>
    <p:sldId id="377" r:id="rId15"/>
    <p:sldId id="371" r:id="rId16"/>
    <p:sldId id="340" r:id="rId17"/>
    <p:sldId id="342" r:id="rId18"/>
    <p:sldId id="359" r:id="rId19"/>
    <p:sldId id="372" r:id="rId20"/>
    <p:sldId id="373" r:id="rId21"/>
    <p:sldId id="374" r:id="rId22"/>
    <p:sldId id="347" r:id="rId23"/>
    <p:sldId id="348" r:id="rId24"/>
    <p:sldId id="349" r:id="rId25"/>
    <p:sldId id="378" r:id="rId26"/>
    <p:sldId id="379" r:id="rId27"/>
    <p:sldId id="380" r:id="rId28"/>
    <p:sldId id="351" r:id="rId29"/>
    <p:sldId id="284" r:id="rId30"/>
  </p:sldIdLst>
  <p:sldSz cx="13004800" cy="8128000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Vista Sans OT Reg" pitchFamily="-65" charset="0"/>
        <a:ea typeface="ヒラギノ角ゴ ProN W3" pitchFamily="-65" charset="-128"/>
        <a:cs typeface="ヒラギノ角ゴ ProN W3" pitchFamily="-65" charset="-128"/>
        <a:sym typeface="Vista Sans OT Reg" pitchFamily="-65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0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FF"/>
    <a:srgbClr val="0DC0FF"/>
    <a:srgbClr val="B9EDFF"/>
    <a:srgbClr val="00B050"/>
    <a:srgbClr val="000000"/>
    <a:srgbClr val="FF6600"/>
    <a:srgbClr val="FF0000"/>
    <a:srgbClr val="7F7F7F"/>
    <a:srgbClr val="FFFFFF"/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424" autoAdjust="0"/>
  </p:normalViewPr>
  <p:slideViewPr>
    <p:cSldViewPr>
      <p:cViewPr varScale="1">
        <p:scale>
          <a:sx n="81" d="100"/>
          <a:sy n="81" d="100"/>
        </p:scale>
        <p:origin x="-504" y="-96"/>
      </p:cViewPr>
      <p:guideLst>
        <p:guide orient="horz" pos="2560"/>
        <p:guide pos="4096"/>
      </p:guideLst>
    </p:cSldViewPr>
  </p:slideViewPr>
  <p:outlineViewPr>
    <p:cViewPr>
      <p:scale>
        <a:sx n="33" d="100"/>
        <a:sy n="33" d="100"/>
      </p:scale>
      <p:origin x="0" y="-57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27"/>
    </p:cViewPr>
  </p:sorterViewPr>
  <p:notesViewPr>
    <p:cSldViewPr>
      <p:cViewPr varScale="1">
        <p:scale>
          <a:sx n="49" d="100"/>
          <a:sy n="49" d="100"/>
        </p:scale>
        <p:origin x="2733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5572595972778"/>
          <c:y val="0.0399132321041215"/>
          <c:w val="0.957442740402722"/>
          <c:h val="0.84370396433634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Photo</c:v>
                </c:pt>
              </c:strCache>
            </c:strRef>
          </c:tx>
          <c:spPr>
            <a:solidFill>
              <a:srgbClr val="3D5F83"/>
            </a:solidFill>
            <a:ln w="18070">
              <a:noFill/>
            </a:ln>
          </c:spPr>
          <c:invertIfNegative val="1"/>
          <c:cat>
            <c:strRef>
              <c:f>Sheet1!$B$1:$G$1</c:f>
              <c:strCache>
                <c:ptCount val="6"/>
                <c:pt idx="0">
                  <c:v>0 day</c:v>
                </c:pt>
                <c:pt idx="1">
                  <c:v>1 day</c:v>
                </c:pt>
                <c:pt idx="2">
                  <c:v>1 week</c:v>
                </c:pt>
                <c:pt idx="3">
                  <c:v>1 month</c:v>
                </c:pt>
                <c:pt idx="4">
                  <c:v>3 month</c:v>
                </c:pt>
                <c:pt idx="5">
                  <c:v>1 year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509.5429144445963</c:v>
                </c:pt>
                <c:pt idx="1">
                  <c:v>98.27754227631159</c:v>
                </c:pt>
                <c:pt idx="2">
                  <c:v>30.13963717580565</c:v>
                </c:pt>
                <c:pt idx="3">
                  <c:v>13.61103514289621</c:v>
                </c:pt>
                <c:pt idx="4">
                  <c:v>6.646155248643966</c:v>
                </c:pt>
                <c:pt idx="5">
                  <c:v>1.0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8070"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Video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0 day</c:v>
                </c:pt>
                <c:pt idx="1">
                  <c:v>1 day</c:v>
                </c:pt>
                <c:pt idx="2">
                  <c:v>1 week</c:v>
                </c:pt>
                <c:pt idx="3">
                  <c:v>1 month</c:v>
                </c:pt>
                <c:pt idx="4">
                  <c:v>3 month</c:v>
                </c:pt>
                <c:pt idx="5">
                  <c:v>1 year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586.8617021276596</c:v>
                </c:pt>
                <c:pt idx="1">
                  <c:v>68.60638297872337</c:v>
                </c:pt>
                <c:pt idx="2">
                  <c:v>16.38297872340426</c:v>
                </c:pt>
                <c:pt idx="3">
                  <c:v>6.404255319148936</c:v>
                </c:pt>
                <c:pt idx="4">
                  <c:v>1.872340425531915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122805160"/>
        <c:axId val="2122802168"/>
      </c:barChart>
      <c:catAx>
        <c:axId val="2122805160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low"/>
        <c:crossAx val="212280216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2122802168"/>
        <c:scaling>
          <c:orientation val="minMax"/>
        </c:scaling>
        <c:delete val="1"/>
        <c:axPos val="l"/>
        <c:majorGridlines>
          <c:spPr>
            <a:ln w="903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aseline="0" dirty="0" smtClean="0"/>
                  <a:t>Normalized  Read </a:t>
                </a:r>
                <a:r>
                  <a:rPr lang="en-US" baseline="0" dirty="0" smtClean="0"/>
                  <a:t>   </a:t>
                </a:r>
                <a:r>
                  <a:rPr lang="en-US" sz="2400" baseline="0" dirty="0" smtClean="0"/>
                  <a:t>Rates</a:t>
                </a:r>
                <a:endParaRPr lang="en-US" sz="2400" dirty="0"/>
              </a:p>
            </c:rich>
          </c:tx>
          <c:layout/>
          <c:overlay val="0"/>
        </c:title>
        <c:numFmt formatCode="##,#00&quot;&quot;" sourceLinked="0"/>
        <c:majorTickMark val="none"/>
        <c:minorTickMark val="cross"/>
        <c:tickLblPos val="nextTo"/>
        <c:crossAx val="2122805160"/>
        <c:crosses val="autoZero"/>
        <c:crossBetween val="between"/>
      </c:valAx>
      <c:spPr>
        <a:solidFill>
          <a:srgbClr val="FFFFFF"/>
        </a:solidFill>
        <a:ln w="18070">
          <a:noFill/>
        </a:ln>
        <a:effectLst>
          <a:outerShdw blurRad="63500" dir="2700000" algn="tl" rotWithShape="0">
            <a:srgbClr val="000000">
              <a:alpha val="20000"/>
            </a:srgbClr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2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aseline="0"/>
            </a:pPr>
            <a:endParaRPr lang="en-US"/>
          </a:p>
        </c:txPr>
      </c:legendEntry>
      <c:layout>
        <c:manualLayout>
          <c:xMode val="edge"/>
          <c:yMode val="edge"/>
          <c:x val="0.889358604924107"/>
          <c:y val="0.445632671187251"/>
          <c:w val="0.103967312762212"/>
          <c:h val="0.13650024766427"/>
        </c:manualLayout>
      </c:layout>
      <c:overlay val="0"/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rgbClr val="000000"/>
          </a:solidFill>
          <a:latin typeface="Vista Sans OT Reg"/>
          <a:ea typeface="Vista Sans OT Reg"/>
          <a:cs typeface="Vista Sans OT Reg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53162997482"/>
          <c:y val="0.022509888551708"/>
          <c:w val="0.897446837002518"/>
          <c:h val="0.831401828751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Photo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week</c:v>
                </c:pt>
                <c:pt idx="1">
                  <c:v>1 month</c:v>
                </c:pt>
                <c:pt idx="2">
                  <c:v>3 month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336.64</c:v>
                </c:pt>
                <c:pt idx="1">
                  <c:v>152.08</c:v>
                </c:pt>
                <c:pt idx="2">
                  <c:v>74.64</c:v>
                </c:pt>
                <c:pt idx="3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223560"/>
        <c:axId val="2131229992"/>
      </c:barChart>
      <c:catAx>
        <c:axId val="2131223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229992"/>
        <c:crosses val="autoZero"/>
        <c:auto val="1"/>
        <c:lblAlgn val="ctr"/>
        <c:lblOffset val="100"/>
        <c:noMultiLvlLbl val="0"/>
      </c:catAx>
      <c:valAx>
        <c:axId val="213122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 smtClean="0"/>
                  <a:t>Reads/Sec  per disk</a:t>
                </a:r>
              </a:p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24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2235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69085471458925"/>
          <c:y val="0.407652452534342"/>
          <c:w val="0.105971217883479"/>
          <c:h val="0.0678119780481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C63B-81D7-4147-B0C3-FFC91D9D6DD6}" type="datetime1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44E0-6B05-46B0-9A38-5935F6D52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7326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77631-6704-46F0-86F5-EB15D7B4FF47}" type="datetime1">
              <a:rPr lang="en-US" smtClean="0"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D980-B585-574E-A40D-6418E1AC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040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0E468A-0B00-4236-B47E-0C71BD496173}" type="datetime1">
              <a:rPr lang="en-US" smtClean="0"/>
              <a:t>10/9/14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94910B-B777-4C74-A2AB-3896C90E102C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2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F1D77C-DC1D-4BC8-9301-5EED46D0B8BF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C7126D-23E9-4CAC-9B5F-ACE6111F40C8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71BE741-2DDE-43EA-9D10-74B40D8B01AD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3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38B224-D1DF-4E6C-BF40-16CAB97F7A57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ED953E-8A57-4E51-93DD-8CBB7D5461C8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9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BD77BF8-97A6-404C-A7E0-F7E08754C103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0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BAA8B9-E8AE-4A38-8E49-A3797784543A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1D969A-C3C7-4F56-B3CF-FC6FF72E6BDA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31338-C81E-4FCA-8F3D-558DD071DBE8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45DC86-EDFC-4EF5-A92A-04492D50DD23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9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2CE7D2-B1D3-4E23-9A06-0108FE5B5121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0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C6846A-4FAA-420A-AB64-59D62F43B4CF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2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7B0E73-1B59-4F76-AD15-FB130C92DB71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29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7B0E73-1B59-4F76-AD15-FB130C92DB71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BA1427-7608-470D-B228-17F840438B90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7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477631-6704-46F0-86F5-EB15D7B4FF47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8E3AA1-6634-4971-B307-0D7C55ED455C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2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88BA21-293E-4227-91DB-94AD91DD64B7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F40805-DC24-4A37-BAD8-7D60BF351CEA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F40805-DC24-4A37-BAD8-7D60BF351CEA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848B27-9C03-4979-B63A-72890063B8D7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8E8F4A-AFEF-4C6B-A9F2-374759FEAFA3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88613E7-4BBC-48AD-98B8-D68F363F8DE9}" type="datetime1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943100"/>
            <a:ext cx="11430000" cy="3784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6448425"/>
            <a:ext cx="11417300" cy="100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295400"/>
            <a:ext cx="5632450" cy="605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1295400"/>
            <a:ext cx="5632450" cy="605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612900"/>
            <a:ext cx="5632450" cy="595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1612900"/>
            <a:ext cx="5632450" cy="595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chemeClr val="bg2"/>
          </a:solidFill>
          <a:ln w="203200" cap="flat" cmpd="sng" algn="ctr">
            <a:solidFill>
              <a:schemeClr val="accent5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pic>
        <p:nvPicPr>
          <p:cNvPr id="4" name="Picture 3" descr="fb_logo.eps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63800" y="2998082"/>
            <a:ext cx="8153400" cy="16755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4679-3C57-4968-B548-B4544686285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Vista Sans OT Bold" pitchFamily="-65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9pPr>
    </p:titleStyle>
    <p:bodyStyle>
      <a:lvl1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1pPr>
      <a:lvl2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2pPr>
      <a:lvl3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3pPr>
      <a:lvl4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4pPr>
      <a:lvl5pPr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rgbClr val="375999"/>
          </a:solidFill>
          <a:ln w="203200" cap="flat" cmpd="sng" algn="ctr">
            <a:solidFill>
              <a:srgbClr val="6B84B5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943100"/>
            <a:ext cx="11430000" cy="378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Medium" pitchFamily="-65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6448425"/>
            <a:ext cx="114173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Vista Sans OT Reg" pitchFamily="-65" charset="0"/>
              </a:rPr>
              <a:t>Click to edit Master text styles</a:t>
            </a:r>
          </a:p>
          <a:p>
            <a:pPr lvl="1"/>
            <a:r>
              <a:rPr lang="en-US" dirty="0">
                <a:sym typeface="Vista Sans OT Reg" pitchFamily="-65" charset="0"/>
              </a:rPr>
              <a:t>Second level</a:t>
            </a:r>
          </a:p>
          <a:p>
            <a:pPr lvl="2"/>
            <a:r>
              <a:rPr lang="en-US" dirty="0">
                <a:sym typeface="Vista Sans OT Reg" pitchFamily="-65" charset="0"/>
              </a:rPr>
              <a:t>Third </a:t>
            </a:r>
            <a:r>
              <a:rPr lang="en-US" dirty="0" smtClean="0">
                <a:sym typeface="Vista Sans OT Reg" pitchFamily="-65" charset="0"/>
              </a:rPr>
              <a:t>level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3" y="695325"/>
            <a:ext cx="1663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Vista Sans OT Medium" pitchFamily="-65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9pPr>
    </p:titleStyle>
    <p:bodyStyle>
      <a:lvl1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1pPr>
      <a:lvl2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2pPr>
      <a:lvl3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3pPr>
      <a:lvl4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4pPr>
      <a:lvl5pPr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5pPr>
      <a:lvl6pPr marL="4572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6pPr>
      <a:lvl7pPr marL="9144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7pPr>
      <a:lvl8pPr marL="13716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8pPr>
      <a:lvl9pPr marL="1828800" algn="l" rtl="0" fontAlgn="base">
        <a:spcBef>
          <a:spcPts val="200"/>
        </a:spcBef>
        <a:spcAft>
          <a:spcPct val="0"/>
        </a:spcAft>
        <a:defRPr>
          <a:solidFill>
            <a:srgbClr val="AFBEE3"/>
          </a:solidFill>
          <a:latin typeface="+mn-lt"/>
          <a:ea typeface="+mn-ea"/>
          <a:cs typeface="+mn-cs"/>
          <a:sym typeface="Vista Sans OT Reg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chemeClr val="bg1"/>
          </a:solidFill>
          <a:ln w="203200" cap="flat" cmpd="sng" algn="ctr">
            <a:solidFill>
              <a:srgbClr val="FFFFFF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47700"/>
            <a:ext cx="114173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Medium" pitchFamily="-65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295400"/>
            <a:ext cx="11417300" cy="605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Vista Sans OT Medium" pitchFamily="-65" charset="0"/>
              </a:rPr>
              <a:t>Click to edit Master text styles</a:t>
            </a:r>
          </a:p>
          <a:p>
            <a:pPr lvl="1"/>
            <a:r>
              <a:rPr lang="en-US" dirty="0">
                <a:sym typeface="Vista Sans OT Reg" pitchFamily="-65" charset="0"/>
              </a:rPr>
              <a:t>Second level</a:t>
            </a:r>
          </a:p>
          <a:p>
            <a:pPr lvl="2"/>
            <a:r>
              <a:rPr lang="en-US" dirty="0">
                <a:sym typeface="Vista Sans OT Reg" pitchFamily="-65" charset="0"/>
              </a:rPr>
              <a:t>Third level</a:t>
            </a:r>
          </a:p>
          <a:p>
            <a:pPr lvl="3"/>
            <a:r>
              <a:rPr lang="en-US" dirty="0">
                <a:sym typeface="Vista Sans OT Reg" pitchFamily="-65" charset="0"/>
              </a:rPr>
              <a:t>Fourth level</a:t>
            </a:r>
          </a:p>
          <a:p>
            <a:pPr lvl="4"/>
            <a:r>
              <a:rPr lang="en-US" dirty="0">
                <a:sym typeface="Vista Sans OT Reg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ransition xmlns:p14="http://schemas.microsoft.com/office/powerpoint/2010/main" spd="med">
    <p:dissolv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Vista Sans OT Medium" pitchFamily="-65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9pPr>
    </p:titleStyle>
    <p:bodyStyle>
      <a:lvl1pPr algn="l" rtl="0" fontAlgn="base">
        <a:spcBef>
          <a:spcPts val="3300"/>
        </a:spcBef>
        <a:spcAft>
          <a:spcPct val="0"/>
        </a:spcAft>
        <a:defRPr sz="3400">
          <a:solidFill>
            <a:srgbClr val="7183B2"/>
          </a:solidFill>
          <a:latin typeface="+mn-lt"/>
          <a:ea typeface="+mn-ea"/>
          <a:cs typeface="+mn-cs"/>
          <a:sym typeface="Vista Sans OT Medium" pitchFamily="-65" charset="0"/>
        </a:defRPr>
      </a:lvl1pPr>
      <a:lvl2pPr marL="214313" indent="-214313" algn="l" rtl="0" fontAlgn="base">
        <a:lnSpc>
          <a:spcPct val="110000"/>
        </a:lnSpc>
        <a:spcBef>
          <a:spcPts val="1700"/>
        </a:spcBef>
        <a:spcAft>
          <a:spcPct val="0"/>
        </a:spcAft>
        <a:buClr>
          <a:srgbClr val="415995"/>
        </a:buClr>
        <a:buSzPct val="64000"/>
        <a:buFont typeface="Lucida Grande" pitchFamily="-65" charset="0"/>
        <a:buChar char="▪"/>
        <a:defRPr sz="28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2pPr>
      <a:lvl3pPr marL="479425" indent="-23812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64000"/>
        <a:buFont typeface="Lucida Grande" pitchFamily="-65" charset="0"/>
        <a:buChar char="▪"/>
        <a:defRPr sz="28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3pPr>
      <a:lvl4pPr marL="687388" indent="-17462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54000"/>
        <a:buFont typeface="Lucida Grande" pitchFamily="-65" charset="0"/>
        <a:buChar char="▪"/>
        <a:defRPr sz="26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4pPr>
      <a:lvl5pPr marL="925513" indent="-18097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6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5pPr>
      <a:lvl6pPr marL="1382713" indent="-18097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6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6pPr>
      <a:lvl7pPr marL="1839913" indent="-18097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6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7pPr>
      <a:lvl8pPr marL="2297113" indent="-18097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6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8pPr>
      <a:lvl9pPr marL="2754313" indent="-18097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600">
          <a:solidFill>
            <a:schemeClr val="tx1"/>
          </a:solidFill>
          <a:latin typeface="Vista Sans OT Reg" pitchFamily="-65" charset="0"/>
          <a:ea typeface="ヒラギノ角ゴ ProN W3" pitchFamily="-65" charset="-128"/>
          <a:cs typeface="ヒラギノ角ゴ ProN W3" pitchFamily="-65" charset="-128"/>
          <a:sym typeface="Vista Sans OT Reg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chemeClr val="bg1"/>
          </a:solidFill>
          <a:ln w="203200" cap="flat" cmpd="sng" algn="ctr">
            <a:solidFill>
              <a:srgbClr val="FFFFFF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47700"/>
            <a:ext cx="11417300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Medium" pitchFamily="-65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612900"/>
            <a:ext cx="11417300" cy="595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Vista Sans OT Reg" pitchFamily="-65" charset="0"/>
              </a:rPr>
              <a:t>Click to edit Master text styles</a:t>
            </a:r>
          </a:p>
          <a:p>
            <a:pPr lvl="1"/>
            <a:r>
              <a:rPr lang="en-US">
                <a:sym typeface="Vista Sans OT Reg" pitchFamily="-65" charset="0"/>
              </a:rPr>
              <a:t>Second level</a:t>
            </a:r>
          </a:p>
          <a:p>
            <a:pPr lvl="2"/>
            <a:r>
              <a:rPr lang="en-US">
                <a:sym typeface="Vista Sans OT Reg" pitchFamily="-65" charset="0"/>
              </a:rPr>
              <a:t>Third level</a:t>
            </a:r>
          </a:p>
          <a:p>
            <a:pPr lvl="3"/>
            <a:r>
              <a:rPr lang="en-US">
                <a:sym typeface="Vista Sans OT Reg" pitchFamily="-65" charset="0"/>
              </a:rPr>
              <a:t>Fourth level</a:t>
            </a:r>
          </a:p>
          <a:p>
            <a:pPr lvl="4"/>
            <a:r>
              <a:rPr lang="en-US">
                <a:sym typeface="Vista Sans OT Reg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xmlns:p14="http://schemas.microsoft.com/office/powerpoint/2010/main" spd="med">
    <p:dissolv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Vista Sans OT Medium" pitchFamily="-65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ista Sans OT Medium" pitchFamily="-65" charset="0"/>
          <a:ea typeface="ヒラギノ角ゴ ProN W6" pitchFamily="-65" charset="-128"/>
          <a:cs typeface="ヒラギノ角ゴ ProN W6" pitchFamily="-65" charset="-128"/>
          <a:sym typeface="Vista Sans OT Medium" pitchFamily="-65" charset="0"/>
        </a:defRPr>
      </a:lvl9pPr>
    </p:titleStyle>
    <p:bodyStyle>
      <a:lvl1pPr marL="214313" indent="-214313" algn="l" rtl="0" fontAlgn="base">
        <a:lnSpc>
          <a:spcPct val="110000"/>
        </a:lnSpc>
        <a:spcBef>
          <a:spcPts val="1700"/>
        </a:spcBef>
        <a:spcAft>
          <a:spcPct val="0"/>
        </a:spcAft>
        <a:buClr>
          <a:srgbClr val="415995"/>
        </a:buClr>
        <a:buSzPct val="64000"/>
        <a:buFont typeface="Lucida Grande" pitchFamily="-65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1pPr>
      <a:lvl2pPr marL="479425" indent="-23812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64000"/>
        <a:buFont typeface="Lucida Grande" pitchFamily="-65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2pPr>
      <a:lvl3pPr marL="695325" indent="-174625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54000"/>
        <a:buFont typeface="Lucida Grande" pitchFamily="-65" charset="0"/>
        <a:buChar char="▪"/>
        <a:defRPr sz="26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3pPr>
      <a:lvl4pPr marL="928688" indent="-17938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6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4pPr>
      <a:lvl5pPr marL="11588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5pPr>
      <a:lvl6pPr marL="16160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6pPr>
      <a:lvl7pPr marL="20732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7pPr>
      <a:lvl8pPr marL="25304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8pPr>
      <a:lvl9pPr marL="2987675" indent="-160338" algn="l" rtl="0" fontAlgn="base">
        <a:lnSpc>
          <a:spcPct val="110000"/>
        </a:lnSpc>
        <a:spcBef>
          <a:spcPts val="1400"/>
        </a:spcBef>
        <a:spcAft>
          <a:spcPct val="0"/>
        </a:spcAft>
        <a:buClr>
          <a:srgbClr val="888888"/>
        </a:buClr>
        <a:buSzPct val="44000"/>
        <a:buFont typeface="Lucida Grande" pitchFamily="-65" charset="0"/>
        <a:buChar char="▪"/>
        <a:defRPr sz="2400">
          <a:solidFill>
            <a:schemeClr val="tx1"/>
          </a:solidFill>
          <a:latin typeface="+mn-lt"/>
          <a:ea typeface="+mn-ea"/>
          <a:cs typeface="+mn-cs"/>
          <a:sym typeface="Vista Sans OT Reg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3004800" cy="8128000"/>
          </a:xfrm>
          <a:prstGeom prst="rect">
            <a:avLst/>
          </a:prstGeom>
          <a:solidFill>
            <a:srgbClr val="375999"/>
          </a:solidFill>
          <a:ln w="203200" cap="flat" cmpd="sng" algn="ctr">
            <a:solidFill>
              <a:srgbClr val="6B84B5"/>
            </a:solidFill>
            <a:prstDash val="solid"/>
            <a:miter lim="800000"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>
            <a:off x="3390849" y="4765675"/>
            <a:ext cx="7227941" cy="15234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(c) </a:t>
            </a:r>
            <a:r>
              <a:rPr lang="en-US" sz="1100" dirty="0" smtClean="0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2009 </a:t>
            </a:r>
            <a:r>
              <a:rPr lang="en-US" sz="1100" dirty="0" err="1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Facebook</a:t>
            </a:r>
            <a:r>
              <a:rPr lang="en-US" sz="1100" dirty="0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, Inc. or its licensors.  "</a:t>
            </a:r>
            <a:r>
              <a:rPr lang="en-US" sz="1100" dirty="0" err="1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Facebook</a:t>
            </a:r>
            <a:r>
              <a:rPr lang="en-US" sz="1100" dirty="0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" is a registered trademark of </a:t>
            </a:r>
            <a:r>
              <a:rPr lang="en-US" sz="1100" dirty="0" err="1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Facebook</a:t>
            </a:r>
            <a:r>
              <a:rPr lang="en-US" sz="1100" dirty="0">
                <a:solidFill>
                  <a:srgbClr val="9CADD7"/>
                </a:solidFill>
                <a:ea typeface="Vista Sans OT Reg" pitchFamily="-65" charset="0"/>
                <a:cs typeface="Vista Sans OT Reg" pitchFamily="-65" charset="0"/>
              </a:rPr>
              <a:t>, Inc.. All rights reserved. 1.0</a:t>
            </a:r>
          </a:p>
        </p:txBody>
      </p:sp>
      <p:pic>
        <p:nvPicPr>
          <p:cNvPr id="4" name="Picture 3" descr="fb_logo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3800" y="2998082"/>
            <a:ext cx="8153400" cy="1675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xmlns:p14="http://schemas.microsoft.com/office/powerpoint/2010/main" spd="slow">
    <p:fade thruBlk="1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+mj-lt"/>
          <a:ea typeface="+mj-ea"/>
          <a:cs typeface="+mj-cs"/>
          <a:sym typeface="Vista Sans OT Bold" pitchFamily="-65" charset="0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rgbClr val="FFFFFF"/>
          </a:solidFill>
          <a:latin typeface="Vista Sans OT Bold" pitchFamily="-65" charset="0"/>
          <a:ea typeface="ヒラギノ角ゴ ProN W6" pitchFamily="-65" charset="-128"/>
          <a:cs typeface="ヒラギノ角ゴ ProN W6" pitchFamily="-65" charset="-128"/>
          <a:sym typeface="Vista Sans OT Bold" pitchFamily="-65" charset="0"/>
        </a:defRPr>
      </a:lvl9pPr>
    </p:titleStyle>
    <p:bodyStyle>
      <a:lvl1pPr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1pPr>
      <a:lvl2pPr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2pPr>
      <a:lvl3pPr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3pPr>
      <a:lvl4pPr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4pPr>
      <a:lvl5pPr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1600">
          <a:solidFill>
            <a:srgbClr val="FFFFFF"/>
          </a:solidFill>
          <a:latin typeface="+mn-lt"/>
          <a:ea typeface="+mn-ea"/>
          <a:cs typeface="+mn-cs"/>
          <a:sym typeface="Helvetic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Data splitting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22573" y="1367797"/>
            <a:ext cx="9067800" cy="5896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225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2369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31513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0657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9801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58945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8089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77233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6377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9552173" y="1379251"/>
            <a:ext cx="838200" cy="4258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941573" y="1455451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855973" y="1455451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770373" y="1455451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684773" y="1455451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99173" y="1455451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046973" y="1455451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961373" y="1455451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7875773" y="1455451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8790173" y="1455451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9704573" y="1455451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103623" y="2463800"/>
            <a:ext cx="1257300" cy="61508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008373" y="1930400"/>
            <a:ext cx="2514600" cy="5204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Down Arrow 143"/>
          <p:cNvSpPr/>
          <p:nvPr/>
        </p:nvSpPr>
        <p:spPr bwMode="auto">
          <a:xfrm>
            <a:off x="7037573" y="1930400"/>
            <a:ext cx="2514600" cy="5204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3322823" y="2540000"/>
            <a:ext cx="1257300" cy="61508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132823" y="2463800"/>
            <a:ext cx="1257300" cy="61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352023" y="2534515"/>
            <a:ext cx="1257300" cy="61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12973" y="1257825"/>
            <a:ext cx="5029200" cy="2120375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5818373" y="1257825"/>
            <a:ext cx="5029200" cy="2120375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173" y="2844800"/>
            <a:ext cx="13260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Stripe1</a:t>
            </a:r>
            <a:endParaRPr lang="en-US" sz="28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970773" y="2821869"/>
            <a:ext cx="13260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Stripe2</a:t>
            </a:r>
            <a:endParaRPr lang="en-US" sz="2800" dirty="0"/>
          </a:p>
        </p:txBody>
      </p:sp>
      <p:sp>
        <p:nvSpPr>
          <p:cNvPr id="151" name="Rectangle 150"/>
          <p:cNvSpPr/>
          <p:nvPr/>
        </p:nvSpPr>
        <p:spPr bwMode="auto">
          <a:xfrm>
            <a:off x="1423230" y="3822429"/>
            <a:ext cx="1143001" cy="207889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9642152" y="3781083"/>
            <a:ext cx="1070578" cy="231174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2925622" y="3809158"/>
            <a:ext cx="1143001" cy="20787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4445000" y="3809145"/>
            <a:ext cx="1143001" cy="207889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5968999" y="3809145"/>
            <a:ext cx="1143001" cy="207889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7491548" y="3809145"/>
            <a:ext cx="1143001" cy="207889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10632752" y="3768693"/>
            <a:ext cx="1070578" cy="231174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77800" y="4528402"/>
            <a:ext cx="756938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RS</a:t>
            </a:r>
            <a:endParaRPr lang="en-US" sz="4000" dirty="0"/>
          </a:p>
        </p:txBody>
      </p:sp>
      <p:sp>
        <p:nvSpPr>
          <p:cNvPr id="173" name="Double Bracket 172"/>
          <p:cNvSpPr/>
          <p:nvPr/>
        </p:nvSpPr>
        <p:spPr bwMode="auto">
          <a:xfrm>
            <a:off x="996671" y="3682999"/>
            <a:ext cx="7944129" cy="2367685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Double Bracket 173"/>
          <p:cNvSpPr/>
          <p:nvPr/>
        </p:nvSpPr>
        <p:spPr bwMode="auto">
          <a:xfrm>
            <a:off x="9607271" y="3606800"/>
            <a:ext cx="2381529" cy="2342161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864600" y="4614624"/>
            <a:ext cx="510430" cy="946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=&gt;</a:t>
            </a:r>
            <a:endParaRPr lang="en-US" sz="4000" dirty="0"/>
          </a:p>
        </p:txBody>
      </p:sp>
      <p:sp>
        <p:nvSpPr>
          <p:cNvPr id="176" name="Rectangle 175"/>
          <p:cNvSpPr/>
          <p:nvPr/>
        </p:nvSpPr>
        <p:spPr bwMode="auto">
          <a:xfrm>
            <a:off x="1418201" y="4596539"/>
            <a:ext cx="1143001" cy="64834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2925622" y="4610217"/>
            <a:ext cx="1143001" cy="63729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4445000" y="4595876"/>
            <a:ext cx="1143001" cy="65367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5968999" y="4610217"/>
            <a:ext cx="1143001" cy="63729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7491548" y="4610217"/>
            <a:ext cx="1143001" cy="63729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9657684" y="4722158"/>
            <a:ext cx="944629" cy="55782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10648284" y="4722158"/>
            <a:ext cx="944629" cy="55782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54000" y="6483912"/>
            <a:ext cx="756938" cy="58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RS</a:t>
            </a:r>
            <a:endParaRPr lang="en-US" sz="4000" dirty="0"/>
          </a:p>
        </p:txBody>
      </p:sp>
      <p:sp>
        <p:nvSpPr>
          <p:cNvPr id="184" name="Double Bracket 183"/>
          <p:cNvSpPr/>
          <p:nvPr/>
        </p:nvSpPr>
        <p:spPr bwMode="auto">
          <a:xfrm>
            <a:off x="1010939" y="6197600"/>
            <a:ext cx="7929862" cy="1391411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5" name="Double Bracket 184"/>
          <p:cNvSpPr/>
          <p:nvPr/>
        </p:nvSpPr>
        <p:spPr bwMode="auto">
          <a:xfrm>
            <a:off x="9628373" y="6217102"/>
            <a:ext cx="2360428" cy="1394152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864600" y="6544237"/>
            <a:ext cx="74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=&gt;</a:t>
            </a:r>
            <a:endParaRPr lang="en-US" sz="4000" dirty="0"/>
          </a:p>
        </p:txBody>
      </p:sp>
      <p:sp>
        <p:nvSpPr>
          <p:cNvPr id="68" name="Slide Number Placeholder 1"/>
          <p:cNvSpPr txBox="1">
            <a:spLocks/>
          </p:cNvSpPr>
          <p:nvPr/>
        </p:nvSpPr>
        <p:spPr>
          <a:xfrm>
            <a:off x="9245600" y="7516813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6573" y="1424079"/>
            <a:ext cx="205562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10G Volume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56173" y="1881279"/>
            <a:ext cx="459452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Reed Solomon Encoding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411943" y="3821076"/>
            <a:ext cx="1134661" cy="78687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418201" y="4624131"/>
            <a:ext cx="1143001" cy="65906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423230" y="5283200"/>
            <a:ext cx="1143001" cy="618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926894" y="3807791"/>
            <a:ext cx="1134661" cy="388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2921000" y="4190569"/>
            <a:ext cx="1143001" cy="36656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932960" y="4571686"/>
            <a:ext cx="1143001" cy="1306289"/>
          </a:xfrm>
          <a:prstGeom prst="rect">
            <a:avLst/>
          </a:prstGeom>
          <a:solidFill>
            <a:srgbClr val="0DC0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451517" y="3824102"/>
            <a:ext cx="1143001" cy="120021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BLOB6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452338" y="5019404"/>
            <a:ext cx="1143001" cy="8585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BLOB7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971524" y="3822719"/>
            <a:ext cx="1143001" cy="1150439"/>
          </a:xfrm>
          <a:prstGeom prst="rect">
            <a:avLst/>
          </a:prstGeom>
          <a:solidFill>
            <a:schemeClr val="bg1">
              <a:lumMod val="2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5964186" y="4992785"/>
            <a:ext cx="1143001" cy="891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BLOB9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492999" y="3820576"/>
            <a:ext cx="1143001" cy="84849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FFFF"/>
                </a:solidFill>
              </a:rPr>
              <a:t>BLOB10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490720" y="4658776"/>
            <a:ext cx="1143001" cy="1219199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FFFFFF"/>
                </a:solidFill>
              </a:rPr>
              <a:t>BLOB11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2932559" y="3812398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sym typeface="Vista Sans OT Reg" pitchFamily="-65" charset="0"/>
              </a:rPr>
              <a:t>BLOB4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455686" y="3812398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420875" y="3820576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492999" y="3812398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962999" y="3813290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9698794" y="4091069"/>
            <a:ext cx="937736" cy="452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0654579" y="4091069"/>
            <a:ext cx="937736" cy="452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2916829" y="6939193"/>
            <a:ext cx="1143001" cy="63729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476270" y="6939193"/>
            <a:ext cx="1143001" cy="653675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5976201" y="6933489"/>
            <a:ext cx="1143001" cy="63729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7499888" y="6933489"/>
            <a:ext cx="1143001" cy="63729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9672571" y="7087578"/>
            <a:ext cx="944629" cy="55782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10663171" y="7087578"/>
            <a:ext cx="944629" cy="55782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1399624" y="6939193"/>
            <a:ext cx="1143001" cy="65906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</a:rPr>
              <a:t>BLOB2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2925169" y="6229368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sym typeface="Vista Sans OT Reg" pitchFamily="-65" charset="0"/>
              </a:rPr>
              <a:t>BLOB4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5962998" y="6222932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411942" y="6233480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458956" y="6227519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7499888" y="6197600"/>
            <a:ext cx="1134661" cy="353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9679464" y="6281698"/>
            <a:ext cx="937736" cy="452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10670064" y="6281698"/>
            <a:ext cx="937736" cy="452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sym typeface="Vista Sans OT Reg" pitchFamily="-65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550400" y="2387600"/>
            <a:ext cx="162897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4G parity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363928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6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1" grpId="0" animBg="1"/>
      <p:bldP spid="144" grpId="0" animBg="1"/>
      <p:bldP spid="145" grpId="0" animBg="1"/>
      <p:bldP spid="147" grpId="0" animBg="1"/>
      <p:bldP spid="148" grpId="0" animBg="1"/>
      <p:bldP spid="13" grpId="0" animBg="1"/>
      <p:bldP spid="149" grpId="0" animBg="1"/>
      <p:bldP spid="14" grpId="0"/>
      <p:bldP spid="150" grpId="0"/>
      <p:bldP spid="151" grpId="0" animBg="1"/>
      <p:bldP spid="153" grpId="0" animBg="1"/>
      <p:bldP spid="158" grpId="0" animBg="1"/>
      <p:bldP spid="159" grpId="0" animBg="1"/>
      <p:bldP spid="160" grpId="0" animBg="1"/>
      <p:bldP spid="161" grpId="0" animBg="1"/>
      <p:bldP spid="166" grpId="0" animBg="1"/>
      <p:bldP spid="172" grpId="0"/>
      <p:bldP spid="173" grpId="0" animBg="1"/>
      <p:bldP spid="174" grpId="0" animBg="1"/>
      <p:bldP spid="175" grpId="0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/>
      <p:bldP spid="184" grpId="0" animBg="1"/>
      <p:bldP spid="185" grpId="0" animBg="1"/>
      <p:bldP spid="186" grpId="0"/>
      <p:bldP spid="12" grpId="0"/>
      <p:bldP spid="3" grpId="0" animBg="1"/>
      <p:bldP spid="3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22" grpId="0" animBg="1"/>
      <p:bldP spid="130" grpId="0" animBg="1"/>
      <p:bldP spid="140" grpId="0" animBg="1"/>
      <p:bldP spid="141" grpId="0" animBg="1"/>
      <p:bldP spid="142" grpId="0" animBg="1"/>
      <p:bldP spid="146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62" grpId="0" animBg="1"/>
      <p:bldP spid="163" grpId="0" animBg="1"/>
      <p:bldP spid="164" grpId="0" animBg="1"/>
      <p:bldP spid="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Data placement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103623" y="4029165"/>
            <a:ext cx="7505700" cy="1454727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235200" y="4167710"/>
            <a:ext cx="829818" cy="117763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310382" y="4167710"/>
            <a:ext cx="829818" cy="117763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368800" y="4167710"/>
            <a:ext cx="829818" cy="117763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443982" y="4167710"/>
            <a:ext cx="829818" cy="117763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510782" y="4167710"/>
            <a:ext cx="829818" cy="117763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577582" y="4167710"/>
            <a:ext cx="829818" cy="117763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644382" y="4167710"/>
            <a:ext cx="829818" cy="117763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26000" y="5480428"/>
            <a:ext cx="24577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 with 7 Racks</a:t>
            </a:r>
            <a:endParaRPr lang="en-US" sz="2400" dirty="0"/>
          </a:p>
        </p:txBody>
      </p:sp>
      <p:sp>
        <p:nvSpPr>
          <p:cNvPr id="101" name="Rectangle 2"/>
          <p:cNvSpPr>
            <a:spLocks noGrp="1" noChangeArrowheads="1"/>
          </p:cNvSpPr>
          <p:nvPr>
            <p:ph idx="1"/>
          </p:nvPr>
        </p:nvSpPr>
        <p:spPr>
          <a:xfrm>
            <a:off x="787400" y="6197600"/>
            <a:ext cx="9220200" cy="1905000"/>
          </a:xfrm>
          <a:ln/>
        </p:spPr>
        <p:txBody>
          <a:bodyPr/>
          <a:lstStyle/>
          <a:p>
            <a:pPr lvl="1"/>
            <a:r>
              <a:rPr lang="en-US" dirty="0" smtClean="0"/>
              <a:t>Reed Solomon (10, 4) is used in practice (1.4X)</a:t>
            </a:r>
          </a:p>
          <a:p>
            <a:pPr lvl="1"/>
            <a:r>
              <a:rPr lang="en-US" dirty="0" smtClean="0"/>
              <a:t>Tolerates 4 racks (</a:t>
            </a:r>
            <a:r>
              <a:rPr lang="en-US" dirty="0">
                <a:sym typeface="Wingdings" panose="05000000000000000000" pitchFamily="2" charset="2"/>
              </a:rPr>
              <a:t> 4 disk/host 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failures</a:t>
            </a:r>
            <a:endParaRPr lang="en-US" dirty="0" smtClean="0"/>
          </a:p>
        </p:txBody>
      </p:sp>
      <p:sp>
        <p:nvSpPr>
          <p:cNvPr id="70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941573" y="17018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855973" y="17018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770373" y="17018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684773" y="17018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599173" y="17018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046973" y="170180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961373" y="170180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875773" y="170180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790173" y="170180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9704573" y="170180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103623" y="2440869"/>
            <a:ext cx="1257300" cy="61508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322823" y="2517069"/>
            <a:ext cx="1257300" cy="61508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7132823" y="2440869"/>
            <a:ext cx="1257300" cy="61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52023" y="2511584"/>
            <a:ext cx="1257300" cy="61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712973" y="1473200"/>
            <a:ext cx="5029200" cy="2015395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5818373" y="1473200"/>
            <a:ext cx="5029200" cy="2015395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89173" y="2682694"/>
            <a:ext cx="13260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Stripe1</a:t>
            </a:r>
            <a:endParaRPr lang="en-US" sz="2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970773" y="2659763"/>
            <a:ext cx="13260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Stripe2</a:t>
            </a:r>
            <a:endParaRPr lang="en-US" sz="2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10466573" y="1639454"/>
            <a:ext cx="205562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10G Volume</a:t>
            </a:r>
            <a:endParaRPr lang="en-US" sz="2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9550400" y="2463800"/>
            <a:ext cx="162897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4G parity</a:t>
            </a:r>
            <a:endParaRPr lang="en-US" sz="2800" dirty="0"/>
          </a:p>
        </p:txBody>
      </p:sp>
      <p:sp>
        <p:nvSpPr>
          <p:cNvPr id="165" name="Rectangle 164"/>
          <p:cNvSpPr/>
          <p:nvPr/>
        </p:nvSpPr>
        <p:spPr bwMode="auto">
          <a:xfrm>
            <a:off x="2235200" y="489148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3337519" y="49022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382568" y="4899999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5440947" y="488845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524306" y="4876622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7264400" y="4789143"/>
            <a:ext cx="1257300" cy="61508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407400" y="4794628"/>
            <a:ext cx="1257300" cy="61508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4368800" y="4191985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438710" y="416771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523472" y="4178721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7592983" y="4182077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663689" y="417830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68500" y="4216400"/>
            <a:ext cx="1257300" cy="61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073400" y="4216400"/>
            <a:ext cx="1257300" cy="61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Multiply 2"/>
          <p:cNvSpPr/>
          <p:nvPr/>
        </p:nvSpPr>
        <p:spPr bwMode="auto">
          <a:xfrm>
            <a:off x="3225800" y="3225800"/>
            <a:ext cx="990600" cy="296616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Multiply 99"/>
          <p:cNvSpPr/>
          <p:nvPr/>
        </p:nvSpPr>
        <p:spPr bwMode="auto">
          <a:xfrm>
            <a:off x="5359400" y="3225800"/>
            <a:ext cx="990600" cy="296616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648303" y="3225800"/>
            <a:ext cx="28061" cy="19812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2540000" y="3243792"/>
            <a:ext cx="4421373" cy="1855636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2765809" y="3270628"/>
            <a:ext cx="5184391" cy="16764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3007731" y="3255794"/>
            <a:ext cx="6085469" cy="1691234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2635151" y="3285567"/>
            <a:ext cx="2158034" cy="1800006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0" name="Rectangle 179"/>
          <p:cNvSpPr/>
          <p:nvPr/>
        </p:nvSpPr>
        <p:spPr bwMode="auto">
          <a:xfrm>
            <a:off x="1778000" y="25400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2844800" y="2540000"/>
            <a:ext cx="838200" cy="42582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2082800" y="3041887"/>
            <a:ext cx="1277714" cy="609741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30" name="Straight Connector 129"/>
          <p:cNvCxnSpPr/>
          <p:nvPr/>
        </p:nvCxnSpPr>
        <p:spPr bwMode="auto">
          <a:xfrm flipH="1">
            <a:off x="2806305" y="3298245"/>
            <a:ext cx="6205935" cy="1231181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H="1">
            <a:off x="7144976" y="3307779"/>
            <a:ext cx="1825574" cy="96239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7988301" y="3341898"/>
            <a:ext cx="1017336" cy="963384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9012240" y="3255794"/>
            <a:ext cx="0" cy="1076149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H="1">
            <a:off x="4761831" y="3345625"/>
            <a:ext cx="4234217" cy="1034999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4" name="Oval 183"/>
          <p:cNvSpPr/>
          <p:nvPr/>
        </p:nvSpPr>
        <p:spPr bwMode="auto">
          <a:xfrm>
            <a:off x="8196486" y="3042028"/>
            <a:ext cx="1277714" cy="6097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7797800" y="2387600"/>
            <a:ext cx="838200" cy="425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8674100" y="2463800"/>
            <a:ext cx="1257300" cy="615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9994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109" grpId="0" animBg="1"/>
      <p:bldP spid="110" grpId="0" animBg="1"/>
      <p:bldP spid="111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44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60" grpId="0"/>
      <p:bldP spid="161" grpId="0"/>
      <p:bldP spid="163" grpId="0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3" grpId="0" animBg="1"/>
      <p:bldP spid="100" grpId="0" animBg="1"/>
      <p:bldP spid="180" grpId="0" animBg="1"/>
      <p:bldP spid="181" grpId="0" animBg="1"/>
      <p:bldP spid="182" grpId="0" animBg="1"/>
      <p:bldP spid="182" grpId="1" animBg="1"/>
      <p:bldP spid="184" grpId="0" animBg="1"/>
      <p:bldP spid="184" grpId="1" animBg="1"/>
      <p:bldP spid="185" grpId="0" animBg="1"/>
      <p:bldP spid="1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5740400" y="4428799"/>
            <a:ext cx="6167759" cy="622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            Compute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5400" y="2218999"/>
            <a:ext cx="250363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Storage Nodes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4826000" y="2066599"/>
            <a:ext cx="7239000" cy="3216601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55000" y="5283200"/>
            <a:ext cx="86594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Cell</a:t>
            </a:r>
            <a:endParaRPr lang="en-US" sz="3200" dirty="0"/>
          </a:p>
        </p:txBody>
      </p:sp>
      <p:sp>
        <p:nvSpPr>
          <p:cNvPr id="12288" name="Rectangle 12287"/>
          <p:cNvSpPr/>
          <p:nvPr/>
        </p:nvSpPr>
        <p:spPr bwMode="auto">
          <a:xfrm>
            <a:off x="2463800" y="2486731"/>
            <a:ext cx="838200" cy="2402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1" name="TextBox 12290"/>
          <p:cNvSpPr txBox="1"/>
          <p:nvPr/>
        </p:nvSpPr>
        <p:spPr>
          <a:xfrm>
            <a:off x="2252686" y="2082800"/>
            <a:ext cx="12779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Router</a:t>
            </a:r>
            <a:endParaRPr lang="en-US" sz="2800" dirty="0"/>
          </a:p>
        </p:txBody>
      </p:sp>
      <p:cxnSp>
        <p:nvCxnSpPr>
          <p:cNvPr id="12297" name="Straight Arrow Connector 12296"/>
          <p:cNvCxnSpPr>
            <a:endCxn id="3" idx="5"/>
          </p:cNvCxnSpPr>
          <p:nvPr/>
        </p:nvCxnSpPr>
        <p:spPr bwMode="auto">
          <a:xfrm>
            <a:off x="3225800" y="2997200"/>
            <a:ext cx="1956608" cy="78417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939800" y="3679350"/>
            <a:ext cx="1524000" cy="365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302" name="Rectangle 12301"/>
          <p:cNvSpPr/>
          <p:nvPr/>
        </p:nvSpPr>
        <p:spPr bwMode="auto">
          <a:xfrm>
            <a:off x="4978400" y="2218999"/>
            <a:ext cx="6929759" cy="2096869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05" name="TextBox 12304"/>
          <p:cNvSpPr txBox="1"/>
          <p:nvPr/>
        </p:nvSpPr>
        <p:spPr>
          <a:xfrm>
            <a:off x="5016495" y="2420068"/>
            <a:ext cx="95250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Index</a:t>
            </a:r>
            <a:endParaRPr lang="en-US" sz="2400" dirty="0"/>
          </a:p>
        </p:txBody>
      </p:sp>
      <p:sp>
        <p:nvSpPr>
          <p:cNvPr id="12308" name="TextBox 12307"/>
          <p:cNvSpPr txBox="1"/>
          <p:nvPr/>
        </p:nvSpPr>
        <p:spPr>
          <a:xfrm>
            <a:off x="1244600" y="2844800"/>
            <a:ext cx="130837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User</a:t>
            </a:r>
          </a:p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3454400" y="2540000"/>
            <a:ext cx="109837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en-US" sz="2400" dirty="0" smtClean="0"/>
              <a:t>Index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Read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3530967" y="3759200"/>
            <a:ext cx="9140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Read</a:t>
            </a:r>
            <a:endParaRPr lang="en-US" sz="2400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787400" y="6602631"/>
            <a:ext cx="11417300" cy="737969"/>
          </a:xfrm>
        </p:spPr>
        <p:txBody>
          <a:bodyPr/>
          <a:lstStyle/>
          <a:p>
            <a:r>
              <a:rPr lang="en-US" dirty="0" smtClean="0"/>
              <a:t>2-phase: Index read returns the exact physical location of the BLOB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969000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807200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645400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483600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321800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0160000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0998200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014720" y="3576581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852920" y="3576581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691120" y="3576581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529320" y="3576581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367520" y="3576581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0050476" y="3581727"/>
            <a:ext cx="733124" cy="43854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0888676" y="3625459"/>
            <a:ext cx="733124" cy="43854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0205720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1043920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691120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529320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9367520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859476" y="2930363"/>
            <a:ext cx="733124" cy="43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697676" y="2974095"/>
            <a:ext cx="733124" cy="43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11</a:t>
            </a:r>
            <a:endParaRPr lang="en-US" sz="2000" dirty="0"/>
          </a:p>
        </p:txBody>
      </p:sp>
      <p:sp>
        <p:nvSpPr>
          <p:cNvPr id="3" name="Parallelogram 2"/>
          <p:cNvSpPr/>
          <p:nvPr/>
        </p:nvSpPr>
        <p:spPr bwMode="auto">
          <a:xfrm>
            <a:off x="5130800" y="3574939"/>
            <a:ext cx="762000" cy="41286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Parallelogram 49"/>
          <p:cNvSpPr/>
          <p:nvPr/>
        </p:nvSpPr>
        <p:spPr bwMode="auto">
          <a:xfrm>
            <a:off x="5130800" y="2965339"/>
            <a:ext cx="762000" cy="41286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3225800" y="3911600"/>
            <a:ext cx="3200400" cy="798731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366486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88" grpId="0"/>
      <p:bldP spid="90" grpId="0"/>
      <p:bldP spid="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Reads under cell-local failures</a:t>
            </a:r>
            <a:endParaRPr lang="en-US" dirty="0"/>
          </a:p>
        </p:txBody>
      </p:sp>
      <p:sp>
        <p:nvSpPr>
          <p:cNvPr id="12288" name="Rectangle 12287"/>
          <p:cNvSpPr/>
          <p:nvPr/>
        </p:nvSpPr>
        <p:spPr bwMode="auto">
          <a:xfrm>
            <a:off x="2463800" y="2486731"/>
            <a:ext cx="838200" cy="2402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1" name="TextBox 12290"/>
          <p:cNvSpPr txBox="1"/>
          <p:nvPr/>
        </p:nvSpPr>
        <p:spPr>
          <a:xfrm>
            <a:off x="2235200" y="2006600"/>
            <a:ext cx="12779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Router</a:t>
            </a:r>
            <a:endParaRPr lang="en-US" sz="2800" dirty="0"/>
          </a:p>
        </p:txBody>
      </p:sp>
      <p:cxnSp>
        <p:nvCxnSpPr>
          <p:cNvPr id="12297" name="Straight Arrow Connector 12296"/>
          <p:cNvCxnSpPr>
            <a:endCxn id="54" idx="5"/>
          </p:cNvCxnSpPr>
          <p:nvPr/>
        </p:nvCxnSpPr>
        <p:spPr bwMode="auto">
          <a:xfrm>
            <a:off x="3225800" y="2828599"/>
            <a:ext cx="1880408" cy="98463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3479786" y="2463800"/>
            <a:ext cx="109837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en-US" sz="2400" dirty="0" smtClean="0"/>
              <a:t>Index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Read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302000" y="4749800"/>
            <a:ext cx="2438400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530600" y="4749800"/>
            <a:ext cx="121700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Decode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Read</a:t>
            </a:r>
            <a:endParaRPr lang="en-US" sz="2400" dirty="0"/>
          </a:p>
        </p:txBody>
      </p: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787400" y="6640731"/>
            <a:ext cx="11277600" cy="699869"/>
          </a:xfrm>
        </p:spPr>
        <p:txBody>
          <a:bodyPr/>
          <a:lstStyle/>
          <a:p>
            <a:r>
              <a:rPr lang="en-US" dirty="0" smtClean="0"/>
              <a:t>Cell-Local failures (disks/hosts/racks) handled locally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 bwMode="auto">
          <a:xfrm>
            <a:off x="5688621" y="4584700"/>
            <a:ext cx="6167759" cy="622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Compute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Decoders)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93621" y="2218999"/>
            <a:ext cx="250363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Storage Nodes</a:t>
            </a:r>
            <a:endParaRPr lang="en-US" sz="28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4774221" y="2066599"/>
            <a:ext cx="7239000" cy="3216601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55345" y="2218999"/>
            <a:ext cx="7001036" cy="2096869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77779" y="2420068"/>
            <a:ext cx="101502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Index 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5917221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755421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593621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431821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9270021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0108221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10946421" y="2828599"/>
            <a:ext cx="685800" cy="12954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962941" y="3611017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801141" y="3611017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639341" y="3611017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477541" y="3611017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9315741" y="3611017"/>
            <a:ext cx="670560" cy="416365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998697" y="3616163"/>
            <a:ext cx="733124" cy="43854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0836897" y="3659895"/>
            <a:ext cx="733124" cy="43854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0153941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992141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639341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477541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9315741" y="2925217"/>
            <a:ext cx="670560" cy="4163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807697" y="2930363"/>
            <a:ext cx="733124" cy="43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645897" y="2974095"/>
            <a:ext cx="733124" cy="438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" name="Multiply 1"/>
          <p:cNvSpPr/>
          <p:nvPr/>
        </p:nvSpPr>
        <p:spPr bwMode="auto">
          <a:xfrm>
            <a:off x="5969000" y="2483502"/>
            <a:ext cx="690723" cy="188529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1125027" y="3606800"/>
            <a:ext cx="1338773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1244600" y="2844800"/>
            <a:ext cx="130837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User</a:t>
            </a:r>
          </a:p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255000" y="5283200"/>
            <a:ext cx="86594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Cell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8824280" y="3759200"/>
            <a:ext cx="1564320" cy="901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035800" y="3759200"/>
            <a:ext cx="1788480" cy="901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7950200" y="3759200"/>
            <a:ext cx="874080" cy="901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8824280" y="3759200"/>
            <a:ext cx="878520" cy="901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8864600" y="3911600"/>
            <a:ext cx="2438400" cy="6731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2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12</a:t>
            </a:r>
            <a:endParaRPr lang="en-US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378200" y="3535470"/>
            <a:ext cx="9140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Data</a:t>
            </a:r>
          </a:p>
          <a:p>
            <a:r>
              <a:rPr lang="en-US" sz="2400" dirty="0" smtClean="0"/>
              <a:t>Read</a:t>
            </a:r>
            <a:endParaRPr lang="en-US" sz="2400" dirty="0"/>
          </a:p>
        </p:txBody>
      </p:sp>
      <p:sp>
        <p:nvSpPr>
          <p:cNvPr id="54" name="Parallelogram 53"/>
          <p:cNvSpPr/>
          <p:nvPr/>
        </p:nvSpPr>
        <p:spPr bwMode="auto">
          <a:xfrm>
            <a:off x="5054600" y="3606800"/>
            <a:ext cx="762000" cy="41286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Parallelogram 54"/>
          <p:cNvSpPr/>
          <p:nvPr/>
        </p:nvSpPr>
        <p:spPr bwMode="auto">
          <a:xfrm>
            <a:off x="4978400" y="2965339"/>
            <a:ext cx="762000" cy="41286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3225800" y="3911601"/>
            <a:ext cx="3048000" cy="404267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0" name="Multiply 109"/>
          <p:cNvSpPr/>
          <p:nvPr/>
        </p:nvSpPr>
        <p:spPr bwMode="auto">
          <a:xfrm>
            <a:off x="3530600" y="3073400"/>
            <a:ext cx="690723" cy="188529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0335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" grpId="0" build="p"/>
      <p:bldP spid="2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eads under datacenter failures (2.8X)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000" y="6959600"/>
            <a:ext cx="380264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2 * 1.4X = 2.8X</a:t>
            </a:r>
            <a:endParaRPr lang="en-US" sz="48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705452" y="3225800"/>
            <a:ext cx="6167759" cy="425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Compute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Decoders)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35400" y="1778000"/>
            <a:ext cx="7194652" cy="196838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1400" y="3759200"/>
            <a:ext cx="278634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 in Datacenter1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159000" y="1778000"/>
            <a:ext cx="838200" cy="16411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939800" y="3072317"/>
            <a:ext cx="1244586" cy="108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3943452" y="1917699"/>
            <a:ext cx="6929759" cy="118463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800" y="2235200"/>
            <a:ext cx="130837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User</a:t>
            </a:r>
          </a:p>
          <a:p>
            <a:r>
              <a:rPr lang="en-US" sz="2400" dirty="0" smtClean="0"/>
              <a:t>Request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4934052" y="2122917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772252" y="21300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610452" y="21300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448652" y="21300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286852" y="21300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125052" y="21300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3252" y="21300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010252" y="2558925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848452" y="2558925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686652" y="2558925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524852" y="2558925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363052" y="2558925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048852" y="2565079"/>
            <a:ext cx="666476" cy="39867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9887052" y="2608811"/>
            <a:ext cx="666476" cy="39867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9201252" y="2071506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0039452" y="2071506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686652" y="2071506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24852" y="2071506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363052" y="2071506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57852" y="2077660"/>
            <a:ext cx="666476" cy="398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696052" y="2121392"/>
            <a:ext cx="666476" cy="398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2956069" y="2218930"/>
            <a:ext cx="955531" cy="1735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2921000" y="2598847"/>
            <a:ext cx="955531" cy="1735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921000" y="2979847"/>
            <a:ext cx="955531" cy="1735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4769126" y="5816600"/>
            <a:ext cx="6167759" cy="4250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 Compute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Decoders)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835400" y="4376494"/>
            <a:ext cx="7258325" cy="194103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45200" y="6350000"/>
            <a:ext cx="382188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Mirror Cell</a:t>
            </a:r>
            <a:r>
              <a:rPr lang="en-US" sz="2400" dirty="0" smtClean="0"/>
              <a:t> in Datacenter2</a:t>
            </a:r>
            <a:endParaRPr lang="en-US" sz="2400" dirty="0"/>
          </a:p>
        </p:txBody>
      </p:sp>
      <p:sp>
        <p:nvSpPr>
          <p:cNvPr id="81" name="Rectangle 80"/>
          <p:cNvSpPr/>
          <p:nvPr/>
        </p:nvSpPr>
        <p:spPr bwMode="auto">
          <a:xfrm>
            <a:off x="2082800" y="4368800"/>
            <a:ext cx="838200" cy="16411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930926" y="4551418"/>
            <a:ext cx="7005959" cy="1119001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997726" y="4713717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835926" y="47208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74126" y="47208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512326" y="47208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50526" y="47208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9188726" y="47208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0026926" y="4720804"/>
            <a:ext cx="685801" cy="884775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073926" y="5163238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912126" y="5163238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750326" y="5163238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588526" y="5163238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426726" y="5163238"/>
            <a:ext cx="609600" cy="37851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9112526" y="5169392"/>
            <a:ext cx="666476" cy="39867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9950726" y="5213124"/>
            <a:ext cx="666476" cy="39867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9264926" y="4675819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0103126" y="4675819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750326" y="4675819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588526" y="4675819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426726" y="4675819"/>
            <a:ext cx="609600" cy="378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921526" y="4681973"/>
            <a:ext cx="666476" cy="398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759726" y="4725705"/>
            <a:ext cx="666476" cy="398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2879869" y="4809730"/>
            <a:ext cx="955531" cy="1735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2844800" y="5189648"/>
            <a:ext cx="1015021" cy="28088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2844800" y="5570647"/>
            <a:ext cx="1015021" cy="384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4" name="Multiply 113"/>
          <p:cNvSpPr/>
          <p:nvPr/>
        </p:nvSpPr>
        <p:spPr bwMode="auto">
          <a:xfrm>
            <a:off x="3068477" y="1625600"/>
            <a:ext cx="690723" cy="188529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2543124" y="3332717"/>
            <a:ext cx="34976" cy="1000616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012876" y="3812469"/>
            <a:ext cx="160332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 smtClean="0"/>
              <a:t>Proxying</a:t>
            </a:r>
            <a:endParaRPr lang="en-US" sz="2800" dirty="0"/>
          </a:p>
        </p:txBody>
      </p:sp>
      <p:sp>
        <p:nvSpPr>
          <p:cNvPr id="78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13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2006600" y="1625600"/>
            <a:ext cx="12779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Router</a:t>
            </a:r>
            <a:endParaRPr lang="en-US" sz="2800" dirty="0"/>
          </a:p>
        </p:txBody>
      </p:sp>
      <p:sp>
        <p:nvSpPr>
          <p:cNvPr id="83" name="Parallelogram 82"/>
          <p:cNvSpPr/>
          <p:nvPr/>
        </p:nvSpPr>
        <p:spPr bwMode="auto">
          <a:xfrm>
            <a:off x="4019652" y="2572996"/>
            <a:ext cx="762000" cy="41286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Parallelogram 88"/>
          <p:cNvSpPr/>
          <p:nvPr/>
        </p:nvSpPr>
        <p:spPr bwMode="auto">
          <a:xfrm>
            <a:off x="4019652" y="2082800"/>
            <a:ext cx="762000" cy="41286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5" name="Parallelogram 114"/>
          <p:cNvSpPr/>
          <p:nvPr/>
        </p:nvSpPr>
        <p:spPr bwMode="auto">
          <a:xfrm>
            <a:off x="4083326" y="5142671"/>
            <a:ext cx="762000" cy="41286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Parallelogram 117"/>
          <p:cNvSpPr/>
          <p:nvPr/>
        </p:nvSpPr>
        <p:spPr bwMode="auto">
          <a:xfrm>
            <a:off x="4083326" y="4685471"/>
            <a:ext cx="762000" cy="41286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2501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7" grpId="0" animBg="1"/>
      <p:bldP spid="79" grpId="0" animBg="1"/>
      <p:bldP spid="80" grpId="0"/>
      <p:bldP spid="81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4" grpId="0" animBg="1"/>
      <p:bldP spid="117" grpId="0"/>
      <p:bldP spid="115" grpId="0" animBg="1"/>
      <p:bldP spid="1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datacenter </a:t>
            </a:r>
            <a:r>
              <a:rPr lang="en-US" dirty="0" smtClean="0"/>
              <a:t>XOR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2180152" y="1549400"/>
            <a:ext cx="7848600" cy="189701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32552" y="1689100"/>
            <a:ext cx="7543800" cy="162812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207071" y="4385444"/>
            <a:ext cx="670560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45271" y="4385444"/>
            <a:ext cx="670560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83471" y="4385444"/>
            <a:ext cx="670560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721671" y="4385444"/>
            <a:ext cx="670560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559871" y="4385444"/>
            <a:ext cx="670560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223503" y="4387369"/>
            <a:ext cx="733124" cy="36243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928627" y="4360047"/>
            <a:ext cx="733124" cy="36243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207071" y="1898166"/>
            <a:ext cx="670560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045271" y="1898166"/>
            <a:ext cx="670560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907892" y="1898166"/>
            <a:ext cx="670560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46092" y="1898166"/>
            <a:ext cx="670560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584292" y="1898166"/>
            <a:ext cx="670560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8242827" y="1905237"/>
            <a:ext cx="733124" cy="362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928627" y="1948969"/>
            <a:ext cx="733124" cy="362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028751" y="2235200"/>
            <a:ext cx="188384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 in</a:t>
            </a:r>
          </a:p>
          <a:p>
            <a:r>
              <a:rPr lang="en-US" sz="2400" dirty="0" smtClean="0"/>
              <a:t>Datacenter1</a:t>
            </a:r>
            <a:endParaRPr lang="en-US" sz="24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180152" y="3658880"/>
            <a:ext cx="7848599" cy="1739233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332552" y="3741008"/>
            <a:ext cx="7543799" cy="1560851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028751" y="4140200"/>
            <a:ext cx="188384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 in</a:t>
            </a:r>
          </a:p>
          <a:p>
            <a:r>
              <a:rPr lang="en-US" sz="2400" dirty="0" smtClean="0"/>
              <a:t>Datacenter2</a:t>
            </a:r>
            <a:endParaRPr lang="en-US" sz="2400" dirty="0"/>
          </a:p>
        </p:txBody>
      </p:sp>
      <p:sp>
        <p:nvSpPr>
          <p:cNvPr id="135" name="Rectangle 134"/>
          <p:cNvSpPr/>
          <p:nvPr/>
        </p:nvSpPr>
        <p:spPr bwMode="auto">
          <a:xfrm>
            <a:off x="2159000" y="5664200"/>
            <a:ext cx="7848599" cy="1807463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2332552" y="5723227"/>
            <a:ext cx="7543799" cy="161737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028751" y="6045200"/>
            <a:ext cx="188384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 in</a:t>
            </a:r>
          </a:p>
          <a:p>
            <a:r>
              <a:rPr lang="en-US" sz="2400" dirty="0" smtClean="0"/>
              <a:t>Datacenter3</a:t>
            </a:r>
            <a:endParaRPr lang="en-US" sz="2400" dirty="0"/>
          </a:p>
        </p:txBody>
      </p:sp>
      <p:sp>
        <p:nvSpPr>
          <p:cNvPr id="164" name="Rectangle 163"/>
          <p:cNvSpPr/>
          <p:nvPr/>
        </p:nvSpPr>
        <p:spPr bwMode="auto">
          <a:xfrm>
            <a:off x="7552693" y="6878254"/>
            <a:ext cx="342458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4207071" y="3955566"/>
            <a:ext cx="670560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5045271" y="3955566"/>
            <a:ext cx="670560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5907892" y="3955566"/>
            <a:ext cx="670560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746092" y="3955566"/>
            <a:ext cx="670560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7584292" y="3955566"/>
            <a:ext cx="670560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8242827" y="3962637"/>
            <a:ext cx="733124" cy="3624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8928627" y="4006369"/>
            <a:ext cx="733124" cy="3624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4207071" y="6421054"/>
            <a:ext cx="670560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5045271" y="6421054"/>
            <a:ext cx="670560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5907892" y="6421054"/>
            <a:ext cx="670560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6746092" y="6421054"/>
            <a:ext cx="670560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7584292" y="6421054"/>
            <a:ext cx="670560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8242827" y="6357071"/>
            <a:ext cx="733124" cy="3624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8928627" y="6400803"/>
            <a:ext cx="733124" cy="3624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7873059" y="6878254"/>
            <a:ext cx="342458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8258322" y="6763144"/>
            <a:ext cx="392237" cy="362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8511343" y="6934203"/>
            <a:ext cx="392237" cy="36243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4199893" y="6878254"/>
            <a:ext cx="342458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4520259" y="6878254"/>
            <a:ext cx="342458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5038093" y="6878254"/>
            <a:ext cx="342458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5358459" y="6878254"/>
            <a:ext cx="342458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5876293" y="6878254"/>
            <a:ext cx="342458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6196659" y="6878254"/>
            <a:ext cx="342458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6714493" y="6878254"/>
            <a:ext cx="342458" cy="34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7034859" y="6878254"/>
            <a:ext cx="342458" cy="34410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8944122" y="6763144"/>
            <a:ext cx="392237" cy="3624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9197143" y="6934203"/>
            <a:ext cx="392237" cy="36243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4207071" y="2355366"/>
            <a:ext cx="670560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5064595" y="2355366"/>
            <a:ext cx="670560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5927216" y="2355366"/>
            <a:ext cx="670560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2" name="Rectangle 291"/>
          <p:cNvSpPr/>
          <p:nvPr/>
        </p:nvSpPr>
        <p:spPr bwMode="auto">
          <a:xfrm>
            <a:off x="6765416" y="2355366"/>
            <a:ext cx="670560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3" name="Rectangle 292"/>
          <p:cNvSpPr/>
          <p:nvPr/>
        </p:nvSpPr>
        <p:spPr bwMode="auto">
          <a:xfrm>
            <a:off x="7603616" y="2350220"/>
            <a:ext cx="670560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8262151" y="2387510"/>
            <a:ext cx="733124" cy="36243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8928627" y="2406169"/>
            <a:ext cx="733124" cy="36243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574784" y="4820854"/>
            <a:ext cx="342458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7895150" y="4820854"/>
            <a:ext cx="342458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8280413" y="4705744"/>
            <a:ext cx="392237" cy="3624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9" name="Rectangle 298"/>
          <p:cNvSpPr/>
          <p:nvPr/>
        </p:nvSpPr>
        <p:spPr bwMode="auto">
          <a:xfrm>
            <a:off x="8533434" y="4876803"/>
            <a:ext cx="392237" cy="36243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4221984" y="4820854"/>
            <a:ext cx="342458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4542350" y="4820854"/>
            <a:ext cx="342458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5060184" y="4820854"/>
            <a:ext cx="342458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5380550" y="4820854"/>
            <a:ext cx="342458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5898384" y="4820854"/>
            <a:ext cx="342458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6218750" y="4820854"/>
            <a:ext cx="342458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6736584" y="4820854"/>
            <a:ext cx="342458" cy="344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7056950" y="4820854"/>
            <a:ext cx="342458" cy="344104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8966213" y="4705744"/>
            <a:ext cx="392237" cy="3624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219234" y="4876803"/>
            <a:ext cx="392237" cy="36243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22951" y="3530600"/>
            <a:ext cx="9982200" cy="0"/>
          </a:xfrm>
          <a:prstGeom prst="line">
            <a:avLst/>
          </a:prstGeom>
          <a:solidFill>
            <a:srgbClr val="F0C423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/>
          <p:nvPr/>
        </p:nvCxnSpPr>
        <p:spPr bwMode="auto">
          <a:xfrm>
            <a:off x="1646751" y="5511800"/>
            <a:ext cx="9982200" cy="0"/>
          </a:xfrm>
          <a:prstGeom prst="line">
            <a:avLst/>
          </a:prstGeom>
          <a:solidFill>
            <a:srgbClr val="F0C423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Rectangle 310"/>
          <p:cNvSpPr/>
          <p:nvPr/>
        </p:nvSpPr>
        <p:spPr bwMode="auto">
          <a:xfrm>
            <a:off x="4207071" y="5969000"/>
            <a:ext cx="670560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5045271" y="5969000"/>
            <a:ext cx="670560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5907892" y="5969000"/>
            <a:ext cx="670560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6746092" y="5969000"/>
            <a:ext cx="670560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7584292" y="5969000"/>
            <a:ext cx="670560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8242827" y="5981217"/>
            <a:ext cx="733124" cy="36243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8928627" y="6024949"/>
            <a:ext cx="733124" cy="36243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7569200" y="2768324"/>
            <a:ext cx="342458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889566" y="2768324"/>
            <a:ext cx="342458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8334522" y="2724544"/>
            <a:ext cx="392237" cy="36243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8587543" y="2895603"/>
            <a:ext cx="392237" cy="3624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4216400" y="2768324"/>
            <a:ext cx="342458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4536766" y="2768324"/>
            <a:ext cx="342458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4" name="Rectangle 323"/>
          <p:cNvSpPr/>
          <p:nvPr/>
        </p:nvSpPr>
        <p:spPr bwMode="auto">
          <a:xfrm>
            <a:off x="5054600" y="2768324"/>
            <a:ext cx="342458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5" name="Rectangle 324"/>
          <p:cNvSpPr/>
          <p:nvPr/>
        </p:nvSpPr>
        <p:spPr bwMode="auto">
          <a:xfrm>
            <a:off x="5374966" y="2768324"/>
            <a:ext cx="342458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6" name="Rectangle 325"/>
          <p:cNvSpPr/>
          <p:nvPr/>
        </p:nvSpPr>
        <p:spPr bwMode="auto">
          <a:xfrm>
            <a:off x="5892800" y="2768324"/>
            <a:ext cx="342458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7" name="Rectangle 326"/>
          <p:cNvSpPr/>
          <p:nvPr/>
        </p:nvSpPr>
        <p:spPr bwMode="auto">
          <a:xfrm>
            <a:off x="6213166" y="2768324"/>
            <a:ext cx="342458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8" name="Rectangle 327"/>
          <p:cNvSpPr/>
          <p:nvPr/>
        </p:nvSpPr>
        <p:spPr bwMode="auto">
          <a:xfrm>
            <a:off x="6731000" y="2768324"/>
            <a:ext cx="342458" cy="344104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9" name="Rectangle 328"/>
          <p:cNvSpPr/>
          <p:nvPr/>
        </p:nvSpPr>
        <p:spPr bwMode="auto">
          <a:xfrm>
            <a:off x="7051366" y="2768324"/>
            <a:ext cx="342458" cy="3441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30" name="Rectangle 329"/>
          <p:cNvSpPr/>
          <p:nvPr/>
        </p:nvSpPr>
        <p:spPr bwMode="auto">
          <a:xfrm>
            <a:off x="9020322" y="2724544"/>
            <a:ext cx="392237" cy="36243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31" name="Rectangle 330"/>
          <p:cNvSpPr/>
          <p:nvPr/>
        </p:nvSpPr>
        <p:spPr bwMode="auto">
          <a:xfrm>
            <a:off x="9273343" y="2895603"/>
            <a:ext cx="392237" cy="3624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875351" y="1565670"/>
            <a:ext cx="0" cy="1128654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>
            <a:off x="1875351" y="2637298"/>
            <a:ext cx="0" cy="77819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3" name="TextBox 332"/>
          <p:cNvSpPr txBox="1"/>
          <p:nvPr/>
        </p:nvSpPr>
        <p:spPr>
          <a:xfrm>
            <a:off x="857124" y="2616200"/>
            <a:ext cx="101822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33%</a:t>
            </a:r>
            <a:endParaRPr lang="en-US" sz="3600" dirty="0"/>
          </a:p>
        </p:txBody>
      </p:sp>
      <p:sp>
        <p:nvSpPr>
          <p:cNvPr id="334" name="TextBox 333"/>
          <p:cNvSpPr txBox="1"/>
          <p:nvPr/>
        </p:nvSpPr>
        <p:spPr>
          <a:xfrm>
            <a:off x="884751" y="1701800"/>
            <a:ext cx="101822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67%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1317" y="619069"/>
            <a:ext cx="451758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(1.5 * 1.4 = 2.1X)</a:t>
            </a:r>
            <a:endParaRPr lang="en-US" sz="4800" b="1" dirty="0"/>
          </a:p>
        </p:txBody>
      </p:sp>
      <p:sp>
        <p:nvSpPr>
          <p:cNvPr id="116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122" name="Parallelogram 121"/>
          <p:cNvSpPr/>
          <p:nvPr/>
        </p:nvSpPr>
        <p:spPr bwMode="auto">
          <a:xfrm>
            <a:off x="2647585" y="2026611"/>
            <a:ext cx="627700" cy="296948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Parallelogram 127"/>
          <p:cNvSpPr/>
          <p:nvPr/>
        </p:nvSpPr>
        <p:spPr bwMode="auto">
          <a:xfrm>
            <a:off x="2540000" y="4445000"/>
            <a:ext cx="629752" cy="319129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Parallelogram 128"/>
          <p:cNvSpPr/>
          <p:nvPr/>
        </p:nvSpPr>
        <p:spPr bwMode="auto">
          <a:xfrm>
            <a:off x="2561151" y="2387601"/>
            <a:ext cx="619596" cy="296810"/>
          </a:xfrm>
          <a:prstGeom prst="parallelogram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Parallelogram 129"/>
          <p:cNvSpPr/>
          <p:nvPr/>
        </p:nvSpPr>
        <p:spPr bwMode="auto">
          <a:xfrm>
            <a:off x="2595049" y="4067290"/>
            <a:ext cx="629752" cy="319129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Parallelogram 130"/>
          <p:cNvSpPr/>
          <p:nvPr/>
        </p:nvSpPr>
        <p:spPr bwMode="auto">
          <a:xfrm>
            <a:off x="2595049" y="6119544"/>
            <a:ext cx="629752" cy="319129"/>
          </a:xfrm>
          <a:prstGeom prst="parallelogram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Parallelogram 131"/>
          <p:cNvSpPr/>
          <p:nvPr/>
        </p:nvSpPr>
        <p:spPr bwMode="auto">
          <a:xfrm>
            <a:off x="2540000" y="6502400"/>
            <a:ext cx="629752" cy="319129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Parallelogram 132"/>
          <p:cNvSpPr/>
          <p:nvPr/>
        </p:nvSpPr>
        <p:spPr bwMode="auto">
          <a:xfrm>
            <a:off x="2463800" y="2768600"/>
            <a:ext cx="634022" cy="315105"/>
          </a:xfrm>
          <a:prstGeom prst="parallelogram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Parallelogram 140"/>
          <p:cNvSpPr/>
          <p:nvPr/>
        </p:nvSpPr>
        <p:spPr bwMode="auto">
          <a:xfrm>
            <a:off x="3048978" y="2773746"/>
            <a:ext cx="634022" cy="31510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Parallelogram 141"/>
          <p:cNvSpPr/>
          <p:nvPr/>
        </p:nvSpPr>
        <p:spPr bwMode="auto">
          <a:xfrm>
            <a:off x="2463800" y="4826000"/>
            <a:ext cx="634022" cy="315105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3" name="Parallelogram 142"/>
          <p:cNvSpPr/>
          <p:nvPr/>
        </p:nvSpPr>
        <p:spPr bwMode="auto">
          <a:xfrm>
            <a:off x="3048978" y="4831146"/>
            <a:ext cx="634022" cy="315105"/>
          </a:xfrm>
          <a:prstGeom prst="parallelogram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Parallelogram 143"/>
          <p:cNvSpPr/>
          <p:nvPr/>
        </p:nvSpPr>
        <p:spPr bwMode="auto">
          <a:xfrm>
            <a:off x="2484951" y="6883400"/>
            <a:ext cx="634022" cy="31510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Parallelogram 144"/>
          <p:cNvSpPr/>
          <p:nvPr/>
        </p:nvSpPr>
        <p:spPr bwMode="auto">
          <a:xfrm>
            <a:off x="3070129" y="6888546"/>
            <a:ext cx="634022" cy="315105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046" y="1694925"/>
            <a:ext cx="952505" cy="35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Index</a:t>
            </a:r>
            <a:endParaRPr lang="en-US" sz="2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484951" y="3719857"/>
            <a:ext cx="952505" cy="35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Index</a:t>
            </a:r>
            <a:endParaRPr lang="en-US" sz="2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523046" y="5733525"/>
            <a:ext cx="952505" cy="351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Index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06400" y="6350000"/>
            <a:ext cx="3421467" cy="100426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Cross –DC</a:t>
            </a:r>
          </a:p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ndex copy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4862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7" grpId="0" animBg="1"/>
      <p:bldP spid="82" grpId="0" animBg="1"/>
      <p:bldP spid="83" grpId="0" animBg="1"/>
      <p:bldP spid="134" grpId="0"/>
      <p:bldP spid="135" grpId="0" animBg="1"/>
      <p:bldP spid="136" grpId="0" animBg="1"/>
      <p:bldP spid="155" grpId="0"/>
      <p:bldP spid="164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71" grpId="0" animBg="1"/>
      <p:bldP spid="273" grpId="0" animBg="1"/>
      <p:bldP spid="274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3" grpId="0"/>
      <p:bldP spid="334" grpId="0"/>
      <p:bldP spid="14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/>
      <p:bldP spid="147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with datacenter failures (2.1X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850421" y="1549400"/>
            <a:ext cx="5461979" cy="132444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958105" y="1689100"/>
            <a:ext cx="5221219" cy="107673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100320" y="2235200"/>
            <a:ext cx="670560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862320" y="2235200"/>
            <a:ext cx="670560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624320" y="2235200"/>
            <a:ext cx="670560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386320" y="2235200"/>
            <a:ext cx="670560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148320" y="2235200"/>
            <a:ext cx="670560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8698200" y="2243104"/>
            <a:ext cx="733124" cy="329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288476" y="2286836"/>
            <a:ext cx="733124" cy="329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850421" y="5892800"/>
            <a:ext cx="5461979" cy="1378186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4944107" y="6032500"/>
            <a:ext cx="5235217" cy="1086695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141142" y="6649654"/>
            <a:ext cx="342458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8461508" y="6649654"/>
            <a:ext cx="342458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8770571" y="6535377"/>
            <a:ext cx="392237" cy="329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023592" y="6706436"/>
            <a:ext cx="392237" cy="329483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5039033" y="6649654"/>
            <a:ext cx="342458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5359399" y="6649654"/>
            <a:ext cx="342458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5855142" y="6649654"/>
            <a:ext cx="342458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6175508" y="6649654"/>
            <a:ext cx="342458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6617142" y="6649654"/>
            <a:ext cx="342458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6937508" y="6649654"/>
            <a:ext cx="342458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7379142" y="6649654"/>
            <a:ext cx="342458" cy="312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7699508" y="6649654"/>
            <a:ext cx="342458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9303971" y="6535377"/>
            <a:ext cx="392237" cy="329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9556992" y="6706436"/>
            <a:ext cx="392237" cy="329483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849354" y="3726913"/>
            <a:ext cx="5463046" cy="131580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944107" y="3862791"/>
            <a:ext cx="5235217" cy="1060132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5100320" y="4428730"/>
            <a:ext cx="670560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862320" y="4428730"/>
            <a:ext cx="670560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624320" y="4428730"/>
            <a:ext cx="670560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386320" y="4399019"/>
            <a:ext cx="670560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148320" y="4399019"/>
            <a:ext cx="670560" cy="31282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698200" y="4436634"/>
            <a:ext cx="733124" cy="329483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288476" y="4480366"/>
            <a:ext cx="733124" cy="329483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302000" y="2082801"/>
            <a:ext cx="8382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2159000" y="4140200"/>
            <a:ext cx="8382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378200" y="6350000"/>
            <a:ext cx="8382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5996358" y="1777999"/>
            <a:ext cx="1191842" cy="343713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395686" y="1701800"/>
            <a:ext cx="12779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Router</a:t>
            </a:r>
            <a:endParaRPr lang="en-US" sz="2800" dirty="0"/>
          </a:p>
        </p:txBody>
      </p:sp>
      <p:cxnSp>
        <p:nvCxnSpPr>
          <p:cNvPr id="147" name="Straight Arrow Connector 146"/>
          <p:cNvCxnSpPr/>
          <p:nvPr/>
        </p:nvCxnSpPr>
        <p:spPr bwMode="auto">
          <a:xfrm>
            <a:off x="711200" y="4672517"/>
            <a:ext cx="1505950" cy="108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863600" y="3835400"/>
            <a:ext cx="130837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User</a:t>
            </a:r>
          </a:p>
          <a:p>
            <a:r>
              <a:rPr lang="en-US" sz="2400" dirty="0" smtClean="0"/>
              <a:t>Request</a:t>
            </a:r>
            <a:endParaRPr lang="en-US" sz="2400" dirty="0"/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3073400" y="4573990"/>
            <a:ext cx="1794507" cy="11946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2940324" y="4749800"/>
            <a:ext cx="2495276" cy="149829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3835400" y="4749800"/>
            <a:ext cx="95250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Index</a:t>
            </a:r>
          </a:p>
          <a:p>
            <a:pPr algn="ctr"/>
            <a:r>
              <a:rPr lang="en-US" sz="2400" dirty="0" smtClean="0"/>
              <a:t>Read</a:t>
            </a:r>
            <a:endParaRPr lang="en-US" sz="2400" dirty="0"/>
          </a:p>
        </p:txBody>
      </p:sp>
      <p:cxnSp>
        <p:nvCxnSpPr>
          <p:cNvPr id="154" name="Straight Arrow Connector 153"/>
          <p:cNvCxnSpPr>
            <a:endCxn id="131" idx="2"/>
          </p:cNvCxnSpPr>
          <p:nvPr/>
        </p:nvCxnSpPr>
        <p:spPr bwMode="auto">
          <a:xfrm flipV="1">
            <a:off x="3096754" y="2844801"/>
            <a:ext cx="624346" cy="156408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6" name="Straight Arrow Connector 155"/>
          <p:cNvCxnSpPr>
            <a:endCxn id="133" idx="0"/>
          </p:cNvCxnSpPr>
          <p:nvPr/>
        </p:nvCxnSpPr>
        <p:spPr bwMode="auto">
          <a:xfrm>
            <a:off x="3097821" y="4596317"/>
            <a:ext cx="699479" cy="175368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1930400" y="3759200"/>
            <a:ext cx="12779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Router</a:t>
            </a:r>
            <a:endParaRPr lang="en-US" sz="2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225800" y="7035800"/>
            <a:ext cx="12779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Router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692400" y="2692400"/>
            <a:ext cx="87075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Read</a:t>
            </a:r>
            <a:endParaRPr lang="en-US" sz="2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812249" y="5592870"/>
            <a:ext cx="87075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Read</a:t>
            </a:r>
            <a:endParaRPr lang="en-US" sz="2400" dirty="0"/>
          </a:p>
        </p:txBody>
      </p:sp>
      <p:cxnSp>
        <p:nvCxnSpPr>
          <p:cNvPr id="168" name="Straight Arrow Connector 167"/>
          <p:cNvCxnSpPr>
            <a:endCxn id="58" idx="1"/>
          </p:cNvCxnSpPr>
          <p:nvPr/>
        </p:nvCxnSpPr>
        <p:spPr bwMode="auto">
          <a:xfrm>
            <a:off x="4064000" y="2387600"/>
            <a:ext cx="1036320" cy="4011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>
            <a:off x="4064000" y="6883400"/>
            <a:ext cx="975033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692400" y="4140200"/>
            <a:ext cx="1066800" cy="6766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XOR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81" name="Parallelogram 80"/>
          <p:cNvSpPr/>
          <p:nvPr/>
        </p:nvSpPr>
        <p:spPr bwMode="auto">
          <a:xfrm>
            <a:off x="5892800" y="3987800"/>
            <a:ext cx="1191842" cy="343713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0" name="Multiply 149"/>
          <p:cNvSpPr/>
          <p:nvPr/>
        </p:nvSpPr>
        <p:spPr bwMode="auto">
          <a:xfrm>
            <a:off x="3606800" y="3606800"/>
            <a:ext cx="7917023" cy="1572810"/>
          </a:xfrm>
          <a:prstGeom prst="mathMultiply">
            <a:avLst/>
          </a:prstGeom>
          <a:solidFill>
            <a:srgbClr val="FF0000">
              <a:alpha val="61961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Parallelogram 81"/>
          <p:cNvSpPr/>
          <p:nvPr/>
        </p:nvSpPr>
        <p:spPr bwMode="auto">
          <a:xfrm>
            <a:off x="6650128" y="6222392"/>
            <a:ext cx="1191842" cy="343713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Parallelogram 82"/>
          <p:cNvSpPr/>
          <p:nvPr/>
        </p:nvSpPr>
        <p:spPr bwMode="auto">
          <a:xfrm>
            <a:off x="5283200" y="6234887"/>
            <a:ext cx="1191842" cy="343713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3043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3" grpId="0"/>
      <p:bldP spid="153" grpId="1"/>
      <p:bldP spid="24" grpId="0"/>
      <p:bldP spid="166" grpId="0"/>
      <p:bldP spid="30" grpId="0" animBg="1"/>
      <p:bldP spid="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Haystack   v/s   f4 2.8   v/s   f4 2.1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016110"/>
              </p:ext>
            </p:extLst>
          </p:nvPr>
        </p:nvGraphicFramePr>
        <p:xfrm>
          <a:off x="558801" y="1549400"/>
          <a:ext cx="11734800" cy="55002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0099"/>
                <a:gridCol w="2933700"/>
                <a:gridCol w="2064068"/>
                <a:gridCol w="2126933"/>
              </a:tblGrid>
              <a:tr h="8444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Haystack with 3 copies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f4 2.8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f4 2.1 </a:t>
                      </a:r>
                      <a:endParaRPr lang="en-US" sz="2400" dirty="0"/>
                    </a:p>
                  </a:txBody>
                  <a:tcPr/>
                </a:tc>
              </a:tr>
              <a:tr h="6611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Replication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solidFill>
                            <a:srgbClr val="FF0000"/>
                          </a:solidFill>
                        </a:rPr>
                        <a:t>3.6X</a:t>
                      </a:r>
                      <a:endParaRPr lang="en-US" sz="32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92D050"/>
                          </a:solidFill>
                        </a:rPr>
                        <a:t>2.8X</a:t>
                      </a:r>
                      <a:endParaRPr lang="en-US" sz="3200" b="1" i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2.1X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45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Irrecoverable Disk Failures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45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Irrecoverable Host Failures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131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Irrecoverable Rack failures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786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Irrecoverable Datacenter</a:t>
                      </a:r>
                      <a:r>
                        <a:rPr lang="en-US" sz="2800" baseline="0" dirty="0" smtClean="0"/>
                        <a:t> failures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sz="3200" b="0" i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7674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Load split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00B050"/>
                          </a:solidFill>
                        </a:rPr>
                        <a:t>3X</a:t>
                      </a:r>
                      <a:endParaRPr lang="en-US" sz="3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solidFill>
                            <a:srgbClr val="FF6600"/>
                          </a:solidFill>
                        </a:rPr>
                        <a:t>2X</a:t>
                      </a:r>
                      <a:endParaRPr lang="en-US" sz="3200" b="0" i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 smtClean="0">
                          <a:solidFill>
                            <a:srgbClr val="FF6600"/>
                          </a:solidFill>
                        </a:rPr>
                        <a:t>1X</a:t>
                      </a:r>
                      <a:endParaRPr lang="en-US" sz="3200" b="0" i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9254342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1612900"/>
            <a:ext cx="11582400" cy="5981700"/>
          </a:xfrm>
          <a:ln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and how much data is “warm”?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f4 satisfy throughput and latency requirements?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much space does f4 save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f4 failure resilience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858161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1612900"/>
            <a:ext cx="11582400" cy="5981700"/>
          </a:xfrm>
          <a:ln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CDN data: 1 day, 0.5% sampling</a:t>
            </a:r>
          </a:p>
          <a:p>
            <a:endParaRPr lang="en-US" dirty="0"/>
          </a:p>
          <a:p>
            <a:r>
              <a:rPr lang="en-US" dirty="0" smtClean="0"/>
              <a:t>BLOB store data:  2 week,  0.1% </a:t>
            </a:r>
          </a:p>
          <a:p>
            <a:endParaRPr lang="en-US" dirty="0"/>
          </a:p>
          <a:p>
            <a:r>
              <a:rPr lang="en-US" dirty="0" smtClean="0"/>
              <a:t>Random </a:t>
            </a:r>
            <a:r>
              <a:rPr lang="en-US" dirty="0"/>
              <a:t>distribution of BLOBs </a:t>
            </a:r>
            <a:r>
              <a:rPr lang="en-US" dirty="0" smtClean="0"/>
              <a:t>assumed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worst case rates reported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816376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1397000"/>
            <a:ext cx="11430000" cy="3784600"/>
          </a:xfrm>
          <a:ln/>
        </p:spPr>
        <p:txBody>
          <a:bodyPr/>
          <a:lstStyle/>
          <a:p>
            <a:r>
              <a:rPr lang="en-US" dirty="0"/>
              <a:t>f4: Facebook’s Warm BLOB Storage </a:t>
            </a:r>
            <a:r>
              <a:rPr lang="en-US" dirty="0" smtClean="0"/>
              <a:t>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000" dirty="0">
              <a:solidFill>
                <a:srgbClr val="AABEE5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35000" y="4521200"/>
            <a:ext cx="11887200" cy="2930525"/>
          </a:xfrm>
        </p:spPr>
        <p:txBody>
          <a:bodyPr/>
          <a:lstStyle/>
          <a:p>
            <a:pPr algn="ctr"/>
            <a:r>
              <a:rPr lang="en-US" sz="2400" dirty="0"/>
              <a:t>Subramanian </a:t>
            </a:r>
            <a:r>
              <a:rPr lang="en-US" sz="2400" dirty="0" err="1" smtClean="0"/>
              <a:t>Muralidhar</a:t>
            </a:r>
            <a:r>
              <a:rPr lang="en-US" sz="2400" dirty="0" smtClean="0"/>
              <a:t>*, Wyatt Lloyd*</a:t>
            </a:r>
            <a:r>
              <a:rPr lang="el-GR" sz="2400" dirty="0" smtClean="0">
                <a:latin typeface="Calibri" panose="020F0502020204030204" pitchFamily="34" charset="0"/>
              </a:rPr>
              <a:t>ᵠ</a:t>
            </a:r>
            <a:r>
              <a:rPr lang="en-US" sz="2400" dirty="0" smtClean="0">
                <a:latin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chemeClr val="accent1">
                    <a:lumMod val="95000"/>
                  </a:schemeClr>
                </a:solidFill>
              </a:rPr>
              <a:t>Sabyasachi Roy</a:t>
            </a:r>
            <a:r>
              <a:rPr lang="en-US" sz="2400" dirty="0" smtClean="0"/>
              <a:t>*, </a:t>
            </a:r>
            <a:r>
              <a:rPr lang="en-US" sz="2400" dirty="0"/>
              <a:t>Cory </a:t>
            </a:r>
            <a:r>
              <a:rPr lang="en-US" sz="2400" dirty="0" smtClean="0"/>
              <a:t>Hill*, </a:t>
            </a:r>
            <a:r>
              <a:rPr lang="en-US" sz="2400" dirty="0"/>
              <a:t>Ernest </a:t>
            </a:r>
            <a:r>
              <a:rPr lang="en-US" sz="2400" dirty="0" smtClean="0"/>
              <a:t>Lin*, </a:t>
            </a:r>
            <a:r>
              <a:rPr lang="en-US" sz="2400" dirty="0" err="1"/>
              <a:t>Weiwen</a:t>
            </a:r>
            <a:r>
              <a:rPr lang="en-US" sz="2400" dirty="0"/>
              <a:t> </a:t>
            </a:r>
            <a:r>
              <a:rPr lang="en-US" sz="2400" dirty="0" smtClean="0"/>
              <a:t>Liu*, </a:t>
            </a:r>
            <a:r>
              <a:rPr lang="en-US" sz="2400" dirty="0" err="1"/>
              <a:t>Satadru</a:t>
            </a:r>
            <a:r>
              <a:rPr lang="en-US" sz="2400" dirty="0"/>
              <a:t> </a:t>
            </a:r>
            <a:r>
              <a:rPr lang="en-US" sz="2400" dirty="0" smtClean="0"/>
              <a:t>Pan*, </a:t>
            </a:r>
            <a:r>
              <a:rPr lang="en-US" sz="2400" dirty="0"/>
              <a:t>Shiva </a:t>
            </a:r>
            <a:r>
              <a:rPr lang="en-US" sz="2400" dirty="0" smtClean="0"/>
              <a:t>Shankar*, </a:t>
            </a:r>
            <a:r>
              <a:rPr lang="en-US" sz="2400" dirty="0" err="1"/>
              <a:t>Viswanath</a:t>
            </a:r>
            <a:r>
              <a:rPr lang="en-US" sz="2400" dirty="0"/>
              <a:t> </a:t>
            </a:r>
            <a:r>
              <a:rPr lang="en-US" sz="2400" dirty="0" err="1" smtClean="0"/>
              <a:t>Sivakumar</a:t>
            </a:r>
            <a:r>
              <a:rPr lang="en-US" sz="2400" dirty="0" smtClean="0"/>
              <a:t>*, </a:t>
            </a:r>
            <a:r>
              <a:rPr lang="en-US" sz="2400" dirty="0" err="1" smtClean="0"/>
              <a:t>Linpeng</a:t>
            </a:r>
            <a:r>
              <a:rPr lang="en-US" sz="2400" dirty="0" smtClean="0"/>
              <a:t> Tang*</a:t>
            </a:r>
            <a:r>
              <a:rPr lang="en-US" sz="2400" dirty="0" smtClean="0">
                <a:latin typeface="Calibri" panose="020F0502020204030204" pitchFamily="34" charset="0"/>
              </a:rPr>
              <a:t>⁺,</a:t>
            </a:r>
            <a:r>
              <a:rPr lang="en-US" sz="2400" dirty="0" smtClean="0"/>
              <a:t> </a:t>
            </a:r>
            <a:r>
              <a:rPr lang="en-US" sz="2400" dirty="0"/>
              <a:t>Sanjeev </a:t>
            </a:r>
            <a:r>
              <a:rPr lang="en-US" sz="2400" dirty="0" smtClean="0"/>
              <a:t>Kumar*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800" dirty="0" smtClean="0"/>
              <a:t>*Facebook Inc., </a:t>
            </a:r>
            <a:r>
              <a:rPr lang="el-GR" sz="2800" dirty="0" smtClean="0">
                <a:latin typeface="Calibri" panose="020F0502020204030204" pitchFamily="34" charset="0"/>
              </a:rPr>
              <a:t>ᵠ</a:t>
            </a:r>
            <a:r>
              <a:rPr lang="en-US" sz="2800" dirty="0" smtClean="0"/>
              <a:t>University of Southern California, </a:t>
            </a:r>
            <a:r>
              <a:rPr lang="en-US" sz="2800" dirty="0" smtClean="0">
                <a:latin typeface="Calibri" panose="020F0502020204030204" pitchFamily="34" charset="0"/>
              </a:rPr>
              <a:t>⁺</a:t>
            </a:r>
            <a:r>
              <a:rPr lang="en-US" sz="2800" dirty="0" smtClean="0"/>
              <a:t>Princeton University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635000"/>
            <a:ext cx="11417300" cy="660400"/>
          </a:xfrm>
          <a:ln/>
        </p:spPr>
        <p:txBody>
          <a:bodyPr/>
          <a:lstStyle/>
          <a:p>
            <a:r>
              <a:rPr lang="en-US" dirty="0" smtClean="0"/>
              <a:t>Hot and warm divide</a:t>
            </a:r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36749381"/>
              </p:ext>
            </p:extLst>
          </p:nvPr>
        </p:nvGraphicFramePr>
        <p:xfrm>
          <a:off x="635000" y="1778000"/>
          <a:ext cx="11201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19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 bwMode="auto">
          <a:xfrm rot="5400000" flipV="1">
            <a:off x="5638324" y="4242277"/>
            <a:ext cx="4928553" cy="1523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flat" cmpd="sng" algn="ctr">
            <a:solidFill>
              <a:srgbClr val="B9ED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9219" y="2311400"/>
            <a:ext cx="204838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HOT DATA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7000" y="2311400"/>
            <a:ext cx="249427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WARM DATA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3657" y="3096331"/>
            <a:ext cx="385554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 3 months </a:t>
            </a:r>
            <a:r>
              <a:rPr lang="en-US" sz="2800" dirty="0" smtClean="0">
                <a:sym typeface="Wingdings" panose="05000000000000000000" pitchFamily="2" charset="2"/>
              </a:rPr>
              <a:t> Haystack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864600" y="3073400"/>
            <a:ext cx="269336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&gt; 3 months </a:t>
            </a:r>
            <a:r>
              <a:rPr lang="en-US" sz="2800" dirty="0" smtClean="0">
                <a:sym typeface="Wingdings" panose="05000000000000000000" pitchFamily="2" charset="2"/>
              </a:rPr>
              <a:t> f4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701800" y="5694680"/>
            <a:ext cx="9856166" cy="45719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8000" y="5283200"/>
            <a:ext cx="196399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80 Reads/Sec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5442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8" grpId="0"/>
      <p:bldP spid="13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549400"/>
            <a:ext cx="10795000" cy="6477000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It is warm, not cold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87400" y="5207000"/>
            <a:ext cx="5105400" cy="23749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20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02200" y="5816600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HOT DATA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2200" y="5816600"/>
            <a:ext cx="31077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WARM DATA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2999" y="4597400"/>
            <a:ext cx="48629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anose="05000000000000000000" pitchFamily="2" charset="2"/>
              </a:rPr>
              <a:t>Haystack (50%)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12200" y="4597400"/>
            <a:ext cx="2971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anose="05000000000000000000" pitchFamily="2" charset="2"/>
              </a:rPr>
              <a:t>F4 </a:t>
            </a:r>
            <a:r>
              <a:rPr lang="en-US" sz="3600" dirty="0">
                <a:sym typeface="Wingdings" panose="05000000000000000000" pitchFamily="2" charset="2"/>
              </a:rPr>
              <a:t>(50%)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 bwMode="auto">
          <a:xfrm rot="5400000" flipV="1">
            <a:off x="7264400" y="5511801"/>
            <a:ext cx="2438401" cy="152401"/>
          </a:xfrm>
          <a:prstGeom prst="rect">
            <a:avLst/>
          </a:prstGeom>
          <a:solidFill>
            <a:srgbClr val="0DC0FF"/>
          </a:solidFill>
          <a:ln w="25400" cap="flat" cmpd="sng" algn="ctr">
            <a:solidFill>
              <a:srgbClr val="4FD1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2540000" y="4292599"/>
            <a:ext cx="8763000" cy="121919"/>
          </a:xfrm>
          <a:prstGeom prst="rect">
            <a:avLst/>
          </a:prstGeom>
          <a:solidFill>
            <a:srgbClr val="0DC0FF"/>
          </a:solidFill>
          <a:ln w="25400" cap="flat" cmpd="sng" algn="ctr">
            <a:solidFill>
              <a:srgbClr val="4FD1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3452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4 Performance: Most loaded disk in cluster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21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1456267" y="982133"/>
            <a:ext cx="18466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320800"/>
            <a:ext cx="10922000" cy="6553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835400" y="1930400"/>
            <a:ext cx="698890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Peak load on disk: 35 Reads/Sec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463800" y="2540000"/>
            <a:ext cx="8763000" cy="76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16200000">
            <a:off x="177800" y="4140200"/>
            <a:ext cx="2133600" cy="609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Reads/Sec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5425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17" y="1320800"/>
            <a:ext cx="11348767" cy="6809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4 Performance: Latency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22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511800" y="2880360"/>
            <a:ext cx="0" cy="39624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550400" y="1965960"/>
            <a:ext cx="0" cy="48768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816600" y="3378200"/>
            <a:ext cx="2633541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P80 = 30ms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50400" y="3378200"/>
            <a:ext cx="2633541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P99 = 80ms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86" t="65166" r="7955" b="22710"/>
          <a:stretch/>
        </p:blipFill>
        <p:spPr>
          <a:xfrm>
            <a:off x="8940800" y="635000"/>
            <a:ext cx="263827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887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Facebook’s BLOB storage is big and growing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BLOBs cool down with age</a:t>
            </a:r>
          </a:p>
          <a:p>
            <a:pPr lvl="1"/>
            <a:r>
              <a:rPr lang="en-US" dirty="0" smtClean="0"/>
              <a:t>~100X drop in read requests in 60 days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Haystack’s 3.6X replication over provisioning for old, warm data.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f4 encodes data to lower replication to 2.1X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677040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115012" y="2004469"/>
            <a:ext cx="27871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Profile Photo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558800"/>
            <a:ext cx="11417300" cy="660400"/>
          </a:xfrm>
          <a:ln/>
        </p:spPr>
        <p:txBody>
          <a:bodyPr/>
          <a:lstStyle/>
          <a:p>
            <a:r>
              <a:rPr lang="en-US" dirty="0" err="1" smtClean="0"/>
              <a:t>BLOBs@FB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185275" y="7569200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2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101" y="2742716"/>
            <a:ext cx="266626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04" y="5333516"/>
            <a:ext cx="2664071" cy="2743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1" y="4114316"/>
            <a:ext cx="2285999" cy="3621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2666516"/>
            <a:ext cx="2286000" cy="1475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085" y="685316"/>
            <a:ext cx="4899275" cy="207890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8343900" y="6570171"/>
            <a:ext cx="604314" cy="604314"/>
          </a:xfrm>
          <a:prstGeom prst="ellipse">
            <a:avLst/>
          </a:prstGeom>
          <a:solidFill>
            <a:srgbClr val="000000">
              <a:alpha val="16863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rot="5400000">
            <a:off x="8501404" y="6765685"/>
            <a:ext cx="355478" cy="213286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53300" y="3199916"/>
            <a:ext cx="2590060" cy="19050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353300" y="5866916"/>
            <a:ext cx="2590060" cy="1944688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9966575" y="3955404"/>
            <a:ext cx="587125" cy="415527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3700" y="3885716"/>
            <a:ext cx="198727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Feed Photo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9944100" y="6620273"/>
            <a:ext cx="587125" cy="415527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31225" y="6550585"/>
            <a:ext cx="193597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Feed Video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044084" y="635000"/>
            <a:ext cx="4899276" cy="20574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0800000">
            <a:off x="4415306" y="2046855"/>
            <a:ext cx="728194" cy="391061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143500" y="1637332"/>
            <a:ext cx="914400" cy="94466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9944100" y="1362473"/>
            <a:ext cx="587125" cy="415527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64800" y="1320800"/>
            <a:ext cx="213552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Cover Photo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110" y="2997200"/>
            <a:ext cx="2653290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Immutable</a:t>
            </a:r>
          </a:p>
          <a:p>
            <a:r>
              <a:rPr lang="en-US" sz="3200" dirty="0" smtClean="0"/>
              <a:t>            &amp;</a:t>
            </a:r>
            <a:endParaRPr lang="en-US" sz="3200" dirty="0"/>
          </a:p>
          <a:p>
            <a:r>
              <a:rPr lang="en-US" sz="3200" dirty="0" smtClean="0"/>
              <a:t>Unstructured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87400" y="5204869"/>
            <a:ext cx="156164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Diverse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787400" y="6652669"/>
            <a:ext cx="289104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LOT of them!!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593230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 animBg="1"/>
      <p:bldP spid="18" grpId="0" animBg="1"/>
      <p:bldP spid="20" grpId="0" animBg="1"/>
      <p:bldP spid="21" grpId="0"/>
      <p:bldP spid="26" grpId="0" animBg="1"/>
      <p:bldP spid="27" grpId="0"/>
      <p:bldP spid="28" grpId="0" animBg="1"/>
      <p:bldP spid="29" grpId="0" animBg="1"/>
      <p:bldP spid="34" grpId="0" animBg="1"/>
      <p:bldP spid="37" grpId="0" animBg="1"/>
      <p:bldP spid="38" grpId="0"/>
      <p:bldP spid="5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50" y="3619500"/>
            <a:ext cx="3810000" cy="762000"/>
          </a:xfrm>
        </p:spPr>
      </p:pic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37421"/>
              </p:ext>
            </p:extLst>
          </p:nvPr>
        </p:nvGraphicFramePr>
        <p:xfrm>
          <a:off x="677500" y="647699"/>
          <a:ext cx="11417300" cy="731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4"/>
          <p:cNvSpPr>
            <a:spLocks/>
          </p:cNvSpPr>
          <p:nvPr/>
        </p:nvSpPr>
        <p:spPr bwMode="auto">
          <a:xfrm>
            <a:off x="787400" y="7353300"/>
            <a:ext cx="5486400" cy="190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endParaRPr lang="en-US" sz="1100" dirty="0">
              <a:solidFill>
                <a:srgbClr val="888888"/>
              </a:solidFill>
              <a:ea typeface="Vista Sans OT Reg" pitchFamily="-65" charset="0"/>
              <a:cs typeface="Vista Sans OT Reg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600" y="7089069"/>
            <a:ext cx="143821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 1 Days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10497" y="7089069"/>
            <a:ext cx="105830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 Day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33358" y="7112000"/>
            <a:ext cx="131664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 Week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47856" y="7089069"/>
            <a:ext cx="150714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Month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17200" y="7089069"/>
            <a:ext cx="113492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 Year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41000" y="68188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1X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83400" y="6654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14X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054600" y="6502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30X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5768" y="5892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98X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4928" y="22468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510X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4875" y="15494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590X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87800" y="6197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8X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40400" y="6654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16X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645400" y="6742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1150600" y="68188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79571" y="4671469"/>
            <a:ext cx="408502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Data cools off rapidly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3600" y="7089069"/>
            <a:ext cx="166904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 Months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788400" y="665480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398000" y="6742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73400" y="2844800"/>
            <a:ext cx="204838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HOT DATA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02600" y="2844800"/>
            <a:ext cx="249427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WARM DATA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49911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27159" y="635000"/>
            <a:ext cx="11417300" cy="660400"/>
          </a:xfrm>
          <a:ln/>
        </p:spPr>
        <p:txBody>
          <a:bodyPr/>
          <a:lstStyle/>
          <a:p>
            <a:r>
              <a:rPr lang="en-US" dirty="0" smtClean="0"/>
              <a:t>Handling failures</a:t>
            </a:r>
            <a:endParaRPr lang="en-US" dirty="0"/>
          </a:p>
        </p:txBody>
      </p:sp>
      <p:sp>
        <p:nvSpPr>
          <p:cNvPr id="3" name="Can 2"/>
          <p:cNvSpPr/>
          <p:nvPr/>
        </p:nvSpPr>
        <p:spPr bwMode="auto">
          <a:xfrm>
            <a:off x="854510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1399633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1933033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2466433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2999833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3533233" y="3039716"/>
            <a:ext cx="454568" cy="490884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854510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" name="Can 18"/>
          <p:cNvSpPr/>
          <p:nvPr/>
        </p:nvSpPr>
        <p:spPr bwMode="auto">
          <a:xfrm>
            <a:off x="1399633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" name="Can 19"/>
          <p:cNvSpPr/>
          <p:nvPr/>
        </p:nvSpPr>
        <p:spPr bwMode="auto">
          <a:xfrm>
            <a:off x="1933033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" name="Can 20"/>
          <p:cNvSpPr/>
          <p:nvPr/>
        </p:nvSpPr>
        <p:spPr bwMode="auto">
          <a:xfrm>
            <a:off x="2466433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2999833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3533233" y="3573116"/>
            <a:ext cx="454568" cy="490884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0531" y="2540000"/>
            <a:ext cx="3343469" cy="16002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35000" y="1770761"/>
            <a:ext cx="3505200" cy="3595878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82600" y="1367282"/>
            <a:ext cx="3736434" cy="5439918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387600" y="4292600"/>
            <a:ext cx="0" cy="762000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387600" y="5351392"/>
            <a:ext cx="0" cy="1227208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Can 84"/>
          <p:cNvSpPr/>
          <p:nvPr/>
        </p:nvSpPr>
        <p:spPr bwMode="auto">
          <a:xfrm>
            <a:off x="5042876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Can 85"/>
          <p:cNvSpPr/>
          <p:nvPr/>
        </p:nvSpPr>
        <p:spPr bwMode="auto">
          <a:xfrm>
            <a:off x="55879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Can 86"/>
          <p:cNvSpPr/>
          <p:nvPr/>
        </p:nvSpPr>
        <p:spPr bwMode="auto">
          <a:xfrm>
            <a:off x="61213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8" name="Can 87"/>
          <p:cNvSpPr/>
          <p:nvPr/>
        </p:nvSpPr>
        <p:spPr bwMode="auto">
          <a:xfrm>
            <a:off x="66547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Can 88"/>
          <p:cNvSpPr/>
          <p:nvPr/>
        </p:nvSpPr>
        <p:spPr bwMode="auto">
          <a:xfrm>
            <a:off x="71881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0" name="Can 89"/>
          <p:cNvSpPr/>
          <p:nvPr/>
        </p:nvSpPr>
        <p:spPr bwMode="auto">
          <a:xfrm>
            <a:off x="7721599" y="3039716"/>
            <a:ext cx="454568" cy="490884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Can 90"/>
          <p:cNvSpPr/>
          <p:nvPr/>
        </p:nvSpPr>
        <p:spPr bwMode="auto">
          <a:xfrm>
            <a:off x="5042876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Can 91"/>
          <p:cNvSpPr/>
          <p:nvPr/>
        </p:nvSpPr>
        <p:spPr bwMode="auto">
          <a:xfrm>
            <a:off x="55879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Can 92"/>
          <p:cNvSpPr/>
          <p:nvPr/>
        </p:nvSpPr>
        <p:spPr bwMode="auto">
          <a:xfrm>
            <a:off x="61213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Can 93"/>
          <p:cNvSpPr/>
          <p:nvPr/>
        </p:nvSpPr>
        <p:spPr bwMode="auto">
          <a:xfrm>
            <a:off x="66547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Can 94"/>
          <p:cNvSpPr/>
          <p:nvPr/>
        </p:nvSpPr>
        <p:spPr bwMode="auto">
          <a:xfrm>
            <a:off x="71881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Can 95"/>
          <p:cNvSpPr/>
          <p:nvPr/>
        </p:nvSpPr>
        <p:spPr bwMode="auto">
          <a:xfrm>
            <a:off x="7721599" y="3573116"/>
            <a:ext cx="454568" cy="490884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908897" y="2540000"/>
            <a:ext cx="3343469" cy="16002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823366" y="1770761"/>
            <a:ext cx="3505200" cy="3595878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4670966" y="1367282"/>
            <a:ext cx="3736434" cy="5439918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6575966" y="4292600"/>
            <a:ext cx="0" cy="762000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6575966" y="5351392"/>
            <a:ext cx="0" cy="1227208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Can 101"/>
          <p:cNvSpPr/>
          <p:nvPr/>
        </p:nvSpPr>
        <p:spPr bwMode="auto">
          <a:xfrm>
            <a:off x="9233876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Can 102"/>
          <p:cNvSpPr/>
          <p:nvPr/>
        </p:nvSpPr>
        <p:spPr bwMode="auto">
          <a:xfrm>
            <a:off x="97789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Can 103"/>
          <p:cNvSpPr/>
          <p:nvPr/>
        </p:nvSpPr>
        <p:spPr bwMode="auto">
          <a:xfrm>
            <a:off x="103123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5" name="Can 104"/>
          <p:cNvSpPr/>
          <p:nvPr/>
        </p:nvSpPr>
        <p:spPr bwMode="auto">
          <a:xfrm>
            <a:off x="108457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Can 105"/>
          <p:cNvSpPr/>
          <p:nvPr/>
        </p:nvSpPr>
        <p:spPr bwMode="auto">
          <a:xfrm>
            <a:off x="11379199" y="30397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Can 106"/>
          <p:cNvSpPr/>
          <p:nvPr/>
        </p:nvSpPr>
        <p:spPr bwMode="auto">
          <a:xfrm>
            <a:off x="11912599" y="3039716"/>
            <a:ext cx="454568" cy="490884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Can 107"/>
          <p:cNvSpPr/>
          <p:nvPr/>
        </p:nvSpPr>
        <p:spPr bwMode="auto">
          <a:xfrm>
            <a:off x="9233876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Can 108"/>
          <p:cNvSpPr/>
          <p:nvPr/>
        </p:nvSpPr>
        <p:spPr bwMode="auto">
          <a:xfrm>
            <a:off x="97789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Can 109"/>
          <p:cNvSpPr/>
          <p:nvPr/>
        </p:nvSpPr>
        <p:spPr bwMode="auto">
          <a:xfrm>
            <a:off x="103123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Can 110"/>
          <p:cNvSpPr/>
          <p:nvPr/>
        </p:nvSpPr>
        <p:spPr bwMode="auto">
          <a:xfrm>
            <a:off x="108457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Can 111"/>
          <p:cNvSpPr/>
          <p:nvPr/>
        </p:nvSpPr>
        <p:spPr bwMode="auto">
          <a:xfrm>
            <a:off x="11379199" y="3573116"/>
            <a:ext cx="454568" cy="490884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3" name="Can 112"/>
          <p:cNvSpPr/>
          <p:nvPr/>
        </p:nvSpPr>
        <p:spPr bwMode="auto">
          <a:xfrm>
            <a:off x="11912599" y="3573116"/>
            <a:ext cx="454568" cy="490884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9099897" y="2540000"/>
            <a:ext cx="3343469" cy="16002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9014366" y="1770761"/>
            <a:ext cx="3505200" cy="3595878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861966" y="1367282"/>
            <a:ext cx="3736434" cy="5439918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10766966" y="4292600"/>
            <a:ext cx="0" cy="685800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10766966" y="5374652"/>
            <a:ext cx="0" cy="1104489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288" name="Multiply 12287"/>
          <p:cNvSpPr/>
          <p:nvPr/>
        </p:nvSpPr>
        <p:spPr bwMode="auto">
          <a:xfrm>
            <a:off x="7109367" y="30734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Multiply 130"/>
          <p:cNvSpPr/>
          <p:nvPr/>
        </p:nvSpPr>
        <p:spPr bwMode="auto">
          <a:xfrm>
            <a:off x="5510481" y="35306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Multiply 131"/>
          <p:cNvSpPr/>
          <p:nvPr/>
        </p:nvSpPr>
        <p:spPr bwMode="auto">
          <a:xfrm>
            <a:off x="7642768" y="35306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Multiply 132"/>
          <p:cNvSpPr/>
          <p:nvPr/>
        </p:nvSpPr>
        <p:spPr bwMode="auto">
          <a:xfrm>
            <a:off x="3835400" y="2311400"/>
            <a:ext cx="5486399" cy="20320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Multiply 133"/>
          <p:cNvSpPr/>
          <p:nvPr/>
        </p:nvSpPr>
        <p:spPr bwMode="auto">
          <a:xfrm>
            <a:off x="1318168" y="29972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Multiply 134"/>
          <p:cNvSpPr/>
          <p:nvPr/>
        </p:nvSpPr>
        <p:spPr bwMode="auto">
          <a:xfrm>
            <a:off x="1854200" y="35306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Multiply 135"/>
          <p:cNvSpPr/>
          <p:nvPr/>
        </p:nvSpPr>
        <p:spPr bwMode="auto">
          <a:xfrm>
            <a:off x="3451768" y="29972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Multiply 136"/>
          <p:cNvSpPr/>
          <p:nvPr/>
        </p:nvSpPr>
        <p:spPr bwMode="auto">
          <a:xfrm>
            <a:off x="9169400" y="29972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Multiply 137"/>
          <p:cNvSpPr/>
          <p:nvPr/>
        </p:nvSpPr>
        <p:spPr bwMode="auto">
          <a:xfrm>
            <a:off x="10312400" y="29972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Multiply 138"/>
          <p:cNvSpPr/>
          <p:nvPr/>
        </p:nvSpPr>
        <p:spPr bwMode="auto">
          <a:xfrm>
            <a:off x="11303000" y="35306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Multiply 139"/>
          <p:cNvSpPr/>
          <p:nvPr/>
        </p:nvSpPr>
        <p:spPr bwMode="auto">
          <a:xfrm>
            <a:off x="-355599" y="2311400"/>
            <a:ext cx="5486399" cy="20320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Multiply 140"/>
          <p:cNvSpPr/>
          <p:nvPr/>
        </p:nvSpPr>
        <p:spPr bwMode="auto">
          <a:xfrm>
            <a:off x="8026401" y="2336800"/>
            <a:ext cx="5486399" cy="20320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4" name="TextBox 12293"/>
          <p:cNvSpPr txBox="1"/>
          <p:nvPr/>
        </p:nvSpPr>
        <p:spPr>
          <a:xfrm>
            <a:off x="7035800" y="414020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1.2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816600" y="7054469"/>
            <a:ext cx="212750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 3  =  3.6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930400" y="7054469"/>
            <a:ext cx="278954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Replication: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52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/>
              <a:t>4</a:t>
            </a:r>
          </a:p>
        </p:txBody>
      </p:sp>
      <p:sp>
        <p:nvSpPr>
          <p:cNvPr id="74" name="Multiply 73"/>
          <p:cNvSpPr/>
          <p:nvPr/>
        </p:nvSpPr>
        <p:spPr bwMode="auto">
          <a:xfrm>
            <a:off x="7645400" y="35306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Multiply 74"/>
          <p:cNvSpPr/>
          <p:nvPr/>
        </p:nvSpPr>
        <p:spPr bwMode="auto">
          <a:xfrm>
            <a:off x="5511800" y="35306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Multiply 75"/>
          <p:cNvSpPr/>
          <p:nvPr/>
        </p:nvSpPr>
        <p:spPr bwMode="auto">
          <a:xfrm>
            <a:off x="7109368" y="3073400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Multiply 76"/>
          <p:cNvSpPr/>
          <p:nvPr/>
        </p:nvSpPr>
        <p:spPr bwMode="auto">
          <a:xfrm>
            <a:off x="3835400" y="2336800"/>
            <a:ext cx="5486399" cy="20320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Multiply 78"/>
          <p:cNvSpPr/>
          <p:nvPr/>
        </p:nvSpPr>
        <p:spPr bwMode="auto">
          <a:xfrm>
            <a:off x="44292" y="-992438"/>
            <a:ext cx="4534214" cy="10040798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Multiply 80"/>
          <p:cNvSpPr/>
          <p:nvPr/>
        </p:nvSpPr>
        <p:spPr bwMode="auto">
          <a:xfrm>
            <a:off x="4330386" y="293337"/>
            <a:ext cx="4534214" cy="6626927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Multiply 81"/>
          <p:cNvSpPr/>
          <p:nvPr/>
        </p:nvSpPr>
        <p:spPr bwMode="auto">
          <a:xfrm>
            <a:off x="196692" y="293337"/>
            <a:ext cx="4534214" cy="6626927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Multiply 82"/>
          <p:cNvSpPr/>
          <p:nvPr/>
        </p:nvSpPr>
        <p:spPr bwMode="auto">
          <a:xfrm>
            <a:off x="8578693" y="293337"/>
            <a:ext cx="4534214" cy="6626927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Multiply 83"/>
          <p:cNvSpPr/>
          <p:nvPr/>
        </p:nvSpPr>
        <p:spPr bwMode="auto">
          <a:xfrm>
            <a:off x="4292600" y="-992438"/>
            <a:ext cx="4534214" cy="10040798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Multiply 118"/>
          <p:cNvSpPr/>
          <p:nvPr/>
        </p:nvSpPr>
        <p:spPr bwMode="auto">
          <a:xfrm>
            <a:off x="8426293" y="-992438"/>
            <a:ext cx="4534214" cy="10040798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3200" y="482600"/>
            <a:ext cx="291297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9 Disk failures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084697" y="482600"/>
            <a:ext cx="298030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 Host failures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093200" y="484731"/>
            <a:ext cx="298671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 Rack failures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073990" y="484731"/>
            <a:ext cx="261001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 DC failures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38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906E-6 -3.4375E-6 L -0.16711 0.35411 " pathEditMode="relative" rAng="0" ptsTypes="AA">
                                      <p:cBhvr>
                                        <p:cTn id="248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2" y="17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 animBg="1"/>
      <p:bldP spid="26" grpId="0" animBg="1"/>
      <p:bldP spid="27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288" grpId="0" animBg="1"/>
      <p:bldP spid="12288" grpId="2" animBg="1"/>
      <p:bldP spid="131" grpId="0" animBg="1"/>
      <p:bldP spid="131" grpId="2" animBg="1"/>
      <p:bldP spid="132" grpId="0" animBg="1"/>
      <p:bldP spid="132" grpId="2" animBg="1"/>
      <p:bldP spid="133" grpId="0" animBg="1"/>
      <p:bldP spid="133" grpId="1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2294" grpId="0"/>
      <p:bldP spid="12294" grpId="1"/>
      <p:bldP spid="149" grpId="0"/>
      <p:bldP spid="151" grpId="0"/>
      <p:bldP spid="74" grpId="0" animBg="1"/>
      <p:bldP spid="74" grpId="1" animBg="1"/>
      <p:bldP spid="75" grpId="0" animBg="1"/>
      <p:bldP spid="75" grpId="2" animBg="1"/>
      <p:bldP spid="76" grpId="0" animBg="1"/>
      <p:bldP spid="76" grpId="2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119" grpId="0" animBg="1"/>
      <p:bldP spid="119" grpId="1" animBg="1"/>
      <p:bldP spid="2" grpId="0"/>
      <p:bldP spid="2" grpId="1"/>
      <p:bldP spid="120" grpId="0"/>
      <p:bldP spid="120" grpId="1"/>
      <p:bldP spid="121" grpId="0"/>
      <p:bldP spid="121" grpId="1"/>
      <p:bldP spid="122" grpId="0"/>
      <p:bldP spid="1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27159" y="635000"/>
            <a:ext cx="11417300" cy="660400"/>
          </a:xfrm>
          <a:ln/>
        </p:spPr>
        <p:txBody>
          <a:bodyPr/>
          <a:lstStyle/>
          <a:p>
            <a:r>
              <a:rPr lang="en-US" dirty="0" smtClean="0"/>
              <a:t>Handling load</a:t>
            </a:r>
            <a:endParaRPr lang="en-US" dirty="0"/>
          </a:p>
        </p:txBody>
      </p:sp>
      <p:sp>
        <p:nvSpPr>
          <p:cNvPr id="152" name="Slide Number Placeholder 1"/>
          <p:cNvSpPr txBox="1">
            <a:spLocks/>
          </p:cNvSpPr>
          <p:nvPr/>
        </p:nvSpPr>
        <p:spPr>
          <a:xfrm>
            <a:off x="9538668" y="2769696"/>
            <a:ext cx="1998335" cy="358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168235" y="5664200"/>
            <a:ext cx="9696005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6497412" y="5892800"/>
            <a:ext cx="1383278" cy="1930940"/>
          </a:xfrm>
          <a:prstGeom prst="upArrow">
            <a:avLst>
              <a:gd name="adj1" fmla="val 50000"/>
              <a:gd name="adj2" fmla="val 50623"/>
            </a:avLst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Up Arrow 78"/>
          <p:cNvSpPr/>
          <p:nvPr/>
        </p:nvSpPr>
        <p:spPr bwMode="auto">
          <a:xfrm rot="18133668">
            <a:off x="5191716" y="2735282"/>
            <a:ext cx="529401" cy="3964001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Up Arrow 79"/>
          <p:cNvSpPr/>
          <p:nvPr/>
        </p:nvSpPr>
        <p:spPr bwMode="auto">
          <a:xfrm rot="3466937">
            <a:off x="8704126" y="2645814"/>
            <a:ext cx="568974" cy="4058646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Up Arrow 80"/>
          <p:cNvSpPr/>
          <p:nvPr/>
        </p:nvSpPr>
        <p:spPr bwMode="auto">
          <a:xfrm>
            <a:off x="6943937" y="3496916"/>
            <a:ext cx="555896" cy="2319684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" name="Up Arrow 122"/>
          <p:cNvSpPr/>
          <p:nvPr/>
        </p:nvSpPr>
        <p:spPr bwMode="auto">
          <a:xfrm rot="18133668">
            <a:off x="4972201" y="2732488"/>
            <a:ext cx="843535" cy="3964001"/>
          </a:xfrm>
          <a:prstGeom prst="upArrow">
            <a:avLst/>
          </a:prstGeom>
          <a:solidFill>
            <a:srgbClr val="FF66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8" name="Up Arrow 147"/>
          <p:cNvSpPr/>
          <p:nvPr/>
        </p:nvSpPr>
        <p:spPr bwMode="auto">
          <a:xfrm>
            <a:off x="6497412" y="3470976"/>
            <a:ext cx="1383278" cy="2193224"/>
          </a:xfrm>
          <a:prstGeom prst="upArrow">
            <a:avLst>
              <a:gd name="adj1" fmla="val 50000"/>
              <a:gd name="adj2" fmla="val 50623"/>
            </a:avLst>
          </a:prstGeom>
          <a:solidFill>
            <a:srgbClr val="FF00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3" name="Up Arrow 152"/>
          <p:cNvSpPr/>
          <p:nvPr/>
        </p:nvSpPr>
        <p:spPr bwMode="auto">
          <a:xfrm>
            <a:off x="6791662" y="3454400"/>
            <a:ext cx="843535" cy="2193224"/>
          </a:xfrm>
          <a:prstGeom prst="upArrow">
            <a:avLst/>
          </a:prstGeom>
          <a:solidFill>
            <a:srgbClr val="FF66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Can 63"/>
          <p:cNvSpPr/>
          <p:nvPr/>
        </p:nvSpPr>
        <p:spPr bwMode="auto">
          <a:xfrm>
            <a:off x="586039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Can 64"/>
          <p:cNvSpPr/>
          <p:nvPr/>
        </p:nvSpPr>
        <p:spPr bwMode="auto">
          <a:xfrm>
            <a:off x="636172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6" name="Can 65"/>
          <p:cNvSpPr/>
          <p:nvPr/>
        </p:nvSpPr>
        <p:spPr bwMode="auto">
          <a:xfrm>
            <a:off x="679219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Can 66"/>
          <p:cNvSpPr/>
          <p:nvPr/>
        </p:nvSpPr>
        <p:spPr bwMode="auto">
          <a:xfrm>
            <a:off x="72467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Can 67"/>
          <p:cNvSpPr/>
          <p:nvPr/>
        </p:nvSpPr>
        <p:spPr bwMode="auto">
          <a:xfrm>
            <a:off x="77039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Can 68"/>
          <p:cNvSpPr/>
          <p:nvPr/>
        </p:nvSpPr>
        <p:spPr bwMode="auto">
          <a:xfrm>
            <a:off x="8149702" y="24727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Can 69"/>
          <p:cNvSpPr/>
          <p:nvPr/>
        </p:nvSpPr>
        <p:spPr bwMode="auto">
          <a:xfrm>
            <a:off x="5863027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Can 70"/>
          <p:cNvSpPr/>
          <p:nvPr/>
        </p:nvSpPr>
        <p:spPr bwMode="auto">
          <a:xfrm>
            <a:off x="6364356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Can 71"/>
          <p:cNvSpPr/>
          <p:nvPr/>
        </p:nvSpPr>
        <p:spPr bwMode="auto">
          <a:xfrm>
            <a:off x="6794826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Can 72"/>
          <p:cNvSpPr/>
          <p:nvPr/>
        </p:nvSpPr>
        <p:spPr bwMode="auto">
          <a:xfrm>
            <a:off x="7249393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Can 74"/>
          <p:cNvSpPr/>
          <p:nvPr/>
        </p:nvSpPr>
        <p:spPr bwMode="auto">
          <a:xfrm>
            <a:off x="7706593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Can 75"/>
          <p:cNvSpPr/>
          <p:nvPr/>
        </p:nvSpPr>
        <p:spPr bwMode="auto">
          <a:xfrm>
            <a:off x="8152335" y="30061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82443" y="1930400"/>
            <a:ext cx="2945074" cy="16002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Can 119"/>
          <p:cNvSpPr/>
          <p:nvPr/>
        </p:nvSpPr>
        <p:spPr bwMode="auto">
          <a:xfrm>
            <a:off x="586039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1" name="Can 120"/>
          <p:cNvSpPr/>
          <p:nvPr/>
        </p:nvSpPr>
        <p:spPr bwMode="auto">
          <a:xfrm>
            <a:off x="636172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" name="Can 121"/>
          <p:cNvSpPr/>
          <p:nvPr/>
        </p:nvSpPr>
        <p:spPr bwMode="auto">
          <a:xfrm>
            <a:off x="679219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Can 123"/>
          <p:cNvSpPr/>
          <p:nvPr/>
        </p:nvSpPr>
        <p:spPr bwMode="auto">
          <a:xfrm>
            <a:off x="72467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Can 124"/>
          <p:cNvSpPr/>
          <p:nvPr/>
        </p:nvSpPr>
        <p:spPr bwMode="auto">
          <a:xfrm>
            <a:off x="77039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Can 125"/>
          <p:cNvSpPr/>
          <p:nvPr/>
        </p:nvSpPr>
        <p:spPr bwMode="auto">
          <a:xfrm>
            <a:off x="8149702" y="24727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Can 126"/>
          <p:cNvSpPr/>
          <p:nvPr/>
        </p:nvSpPr>
        <p:spPr bwMode="auto">
          <a:xfrm>
            <a:off x="586039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Can 127"/>
          <p:cNvSpPr/>
          <p:nvPr/>
        </p:nvSpPr>
        <p:spPr bwMode="auto">
          <a:xfrm>
            <a:off x="6361723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Can 128"/>
          <p:cNvSpPr/>
          <p:nvPr/>
        </p:nvSpPr>
        <p:spPr bwMode="auto">
          <a:xfrm>
            <a:off x="6792193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Can 129"/>
          <p:cNvSpPr/>
          <p:nvPr/>
        </p:nvSpPr>
        <p:spPr bwMode="auto">
          <a:xfrm>
            <a:off x="724676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Can 130"/>
          <p:cNvSpPr/>
          <p:nvPr/>
        </p:nvSpPr>
        <p:spPr bwMode="auto">
          <a:xfrm>
            <a:off x="770396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Can 131"/>
          <p:cNvSpPr/>
          <p:nvPr/>
        </p:nvSpPr>
        <p:spPr bwMode="auto">
          <a:xfrm>
            <a:off x="8149702" y="30061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644203" y="1930400"/>
            <a:ext cx="2983314" cy="1600200"/>
          </a:xfrm>
          <a:prstGeom prst="rect">
            <a:avLst/>
          </a:prstGeom>
          <a:solidFill>
            <a:srgbClr val="FF0000">
              <a:alpha val="4902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Can 133"/>
          <p:cNvSpPr/>
          <p:nvPr/>
        </p:nvSpPr>
        <p:spPr bwMode="auto">
          <a:xfrm>
            <a:off x="5869725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Can 134"/>
          <p:cNvSpPr/>
          <p:nvPr/>
        </p:nvSpPr>
        <p:spPr bwMode="auto">
          <a:xfrm>
            <a:off x="637105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Can 135"/>
          <p:cNvSpPr/>
          <p:nvPr/>
        </p:nvSpPr>
        <p:spPr bwMode="auto">
          <a:xfrm>
            <a:off x="680152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Can 136"/>
          <p:cNvSpPr/>
          <p:nvPr/>
        </p:nvSpPr>
        <p:spPr bwMode="auto">
          <a:xfrm>
            <a:off x="7256091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Can 137"/>
          <p:cNvSpPr/>
          <p:nvPr/>
        </p:nvSpPr>
        <p:spPr bwMode="auto">
          <a:xfrm>
            <a:off x="7713291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Can 138"/>
          <p:cNvSpPr/>
          <p:nvPr/>
        </p:nvSpPr>
        <p:spPr bwMode="auto">
          <a:xfrm>
            <a:off x="8159033" y="24727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Can 139"/>
          <p:cNvSpPr/>
          <p:nvPr/>
        </p:nvSpPr>
        <p:spPr bwMode="auto">
          <a:xfrm>
            <a:off x="5869725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Can 140"/>
          <p:cNvSpPr/>
          <p:nvPr/>
        </p:nvSpPr>
        <p:spPr bwMode="auto">
          <a:xfrm>
            <a:off x="637105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Can 141"/>
          <p:cNvSpPr/>
          <p:nvPr/>
        </p:nvSpPr>
        <p:spPr bwMode="auto">
          <a:xfrm>
            <a:off x="68015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3" name="Can 142"/>
          <p:cNvSpPr/>
          <p:nvPr/>
        </p:nvSpPr>
        <p:spPr bwMode="auto">
          <a:xfrm>
            <a:off x="72587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Can 143"/>
          <p:cNvSpPr/>
          <p:nvPr/>
        </p:nvSpPr>
        <p:spPr bwMode="auto">
          <a:xfrm>
            <a:off x="77159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Can 144"/>
          <p:cNvSpPr/>
          <p:nvPr/>
        </p:nvSpPr>
        <p:spPr bwMode="auto">
          <a:xfrm>
            <a:off x="8161666" y="30061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5664200" y="1930400"/>
            <a:ext cx="2973485" cy="1600200"/>
          </a:xfrm>
          <a:prstGeom prst="rect">
            <a:avLst/>
          </a:prstGeom>
          <a:solidFill>
            <a:srgbClr val="FF6600">
              <a:alpha val="5098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7" name="Can 146"/>
          <p:cNvSpPr/>
          <p:nvPr/>
        </p:nvSpPr>
        <p:spPr bwMode="auto">
          <a:xfrm>
            <a:off x="184852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9" name="Can 148"/>
          <p:cNvSpPr/>
          <p:nvPr/>
        </p:nvSpPr>
        <p:spPr bwMode="auto">
          <a:xfrm>
            <a:off x="230572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0" name="Can 149"/>
          <p:cNvSpPr/>
          <p:nvPr/>
        </p:nvSpPr>
        <p:spPr bwMode="auto">
          <a:xfrm>
            <a:off x="276292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1" name="Can 150"/>
          <p:cNvSpPr/>
          <p:nvPr/>
        </p:nvSpPr>
        <p:spPr bwMode="auto">
          <a:xfrm>
            <a:off x="3217491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4" name="Can 153"/>
          <p:cNvSpPr/>
          <p:nvPr/>
        </p:nvSpPr>
        <p:spPr bwMode="auto">
          <a:xfrm>
            <a:off x="3674691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Can 154"/>
          <p:cNvSpPr/>
          <p:nvPr/>
        </p:nvSpPr>
        <p:spPr bwMode="auto">
          <a:xfrm>
            <a:off x="4120433" y="24727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6" name="Can 155"/>
          <p:cNvSpPr/>
          <p:nvPr/>
        </p:nvSpPr>
        <p:spPr bwMode="auto">
          <a:xfrm>
            <a:off x="18485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7" name="Can 156"/>
          <p:cNvSpPr/>
          <p:nvPr/>
        </p:nvSpPr>
        <p:spPr bwMode="auto">
          <a:xfrm>
            <a:off x="23057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27629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Can 158"/>
          <p:cNvSpPr/>
          <p:nvPr/>
        </p:nvSpPr>
        <p:spPr bwMode="auto">
          <a:xfrm>
            <a:off x="32201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0" name="Can 159"/>
          <p:cNvSpPr/>
          <p:nvPr/>
        </p:nvSpPr>
        <p:spPr bwMode="auto">
          <a:xfrm>
            <a:off x="367732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1" name="Can 160"/>
          <p:cNvSpPr/>
          <p:nvPr/>
        </p:nvSpPr>
        <p:spPr bwMode="auto">
          <a:xfrm>
            <a:off x="4123066" y="30061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1701801" y="1930400"/>
            <a:ext cx="2895599" cy="1600200"/>
          </a:xfrm>
          <a:prstGeom prst="rect">
            <a:avLst/>
          </a:prstGeom>
          <a:solidFill>
            <a:srgbClr val="FF6600">
              <a:alpha val="5098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3" name="Can 162"/>
          <p:cNvSpPr/>
          <p:nvPr/>
        </p:nvSpPr>
        <p:spPr bwMode="auto">
          <a:xfrm>
            <a:off x="183919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4" name="Can 163"/>
          <p:cNvSpPr/>
          <p:nvPr/>
        </p:nvSpPr>
        <p:spPr bwMode="auto">
          <a:xfrm>
            <a:off x="229639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5" name="Can 164"/>
          <p:cNvSpPr/>
          <p:nvPr/>
        </p:nvSpPr>
        <p:spPr bwMode="auto">
          <a:xfrm>
            <a:off x="275359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Can 165"/>
          <p:cNvSpPr/>
          <p:nvPr/>
        </p:nvSpPr>
        <p:spPr bwMode="auto">
          <a:xfrm>
            <a:off x="32081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7" name="Can 166"/>
          <p:cNvSpPr/>
          <p:nvPr/>
        </p:nvSpPr>
        <p:spPr bwMode="auto">
          <a:xfrm>
            <a:off x="36653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8" name="Can 167"/>
          <p:cNvSpPr/>
          <p:nvPr/>
        </p:nvSpPr>
        <p:spPr bwMode="auto">
          <a:xfrm>
            <a:off x="4111102" y="24727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9" name="Can 168"/>
          <p:cNvSpPr/>
          <p:nvPr/>
        </p:nvSpPr>
        <p:spPr bwMode="auto">
          <a:xfrm>
            <a:off x="1839193" y="2997200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0" name="Can 169"/>
          <p:cNvSpPr/>
          <p:nvPr/>
        </p:nvSpPr>
        <p:spPr bwMode="auto">
          <a:xfrm>
            <a:off x="2311400" y="2997200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1" name="Can 170"/>
          <p:cNvSpPr/>
          <p:nvPr/>
        </p:nvSpPr>
        <p:spPr bwMode="auto">
          <a:xfrm>
            <a:off x="2753593" y="2997200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Can 171"/>
          <p:cNvSpPr/>
          <p:nvPr/>
        </p:nvSpPr>
        <p:spPr bwMode="auto">
          <a:xfrm>
            <a:off x="3208160" y="2997200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3" name="Can 172"/>
          <p:cNvSpPr/>
          <p:nvPr/>
        </p:nvSpPr>
        <p:spPr bwMode="auto">
          <a:xfrm>
            <a:off x="3665360" y="2997200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Can 173"/>
          <p:cNvSpPr/>
          <p:nvPr/>
        </p:nvSpPr>
        <p:spPr bwMode="auto">
          <a:xfrm>
            <a:off x="4111102" y="2997200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1701800" y="1930400"/>
            <a:ext cx="2895600" cy="1600200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6" name="Can 175"/>
          <p:cNvSpPr/>
          <p:nvPr/>
        </p:nvSpPr>
        <p:spPr bwMode="auto">
          <a:xfrm>
            <a:off x="5887124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7" name="Can 176"/>
          <p:cNvSpPr/>
          <p:nvPr/>
        </p:nvSpPr>
        <p:spPr bwMode="auto">
          <a:xfrm>
            <a:off x="636172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Can 177"/>
          <p:cNvSpPr/>
          <p:nvPr/>
        </p:nvSpPr>
        <p:spPr bwMode="auto">
          <a:xfrm>
            <a:off x="6792193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9" name="Can 178"/>
          <p:cNvSpPr/>
          <p:nvPr/>
        </p:nvSpPr>
        <p:spPr bwMode="auto">
          <a:xfrm>
            <a:off x="72467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0" name="Can 179"/>
          <p:cNvSpPr/>
          <p:nvPr/>
        </p:nvSpPr>
        <p:spPr bwMode="auto">
          <a:xfrm>
            <a:off x="770396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Can 180"/>
          <p:cNvSpPr/>
          <p:nvPr/>
        </p:nvSpPr>
        <p:spPr bwMode="auto">
          <a:xfrm>
            <a:off x="8149702" y="24727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Can 181"/>
          <p:cNvSpPr/>
          <p:nvPr/>
        </p:nvSpPr>
        <p:spPr bwMode="auto">
          <a:xfrm>
            <a:off x="5860394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3" name="Can 182"/>
          <p:cNvSpPr/>
          <p:nvPr/>
        </p:nvSpPr>
        <p:spPr bwMode="auto">
          <a:xfrm>
            <a:off x="6361723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4" name="Can 183"/>
          <p:cNvSpPr/>
          <p:nvPr/>
        </p:nvSpPr>
        <p:spPr bwMode="auto">
          <a:xfrm>
            <a:off x="6792193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5" name="Can 184"/>
          <p:cNvSpPr/>
          <p:nvPr/>
        </p:nvSpPr>
        <p:spPr bwMode="auto">
          <a:xfrm>
            <a:off x="724676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Can 185"/>
          <p:cNvSpPr/>
          <p:nvPr/>
        </p:nvSpPr>
        <p:spPr bwMode="auto">
          <a:xfrm>
            <a:off x="770396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7" name="Can 186"/>
          <p:cNvSpPr/>
          <p:nvPr/>
        </p:nvSpPr>
        <p:spPr bwMode="auto">
          <a:xfrm>
            <a:off x="8149702" y="30061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5631134" y="1930400"/>
            <a:ext cx="2996383" cy="1600200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9" name="Can 188"/>
          <p:cNvSpPr/>
          <p:nvPr/>
        </p:nvSpPr>
        <p:spPr bwMode="auto">
          <a:xfrm>
            <a:off x="9500401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0" name="Can 189"/>
          <p:cNvSpPr/>
          <p:nvPr/>
        </p:nvSpPr>
        <p:spPr bwMode="auto">
          <a:xfrm>
            <a:off x="993140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1" name="Can 190"/>
          <p:cNvSpPr/>
          <p:nvPr/>
        </p:nvSpPr>
        <p:spPr bwMode="auto">
          <a:xfrm>
            <a:off x="1038860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2" name="Can 191"/>
          <p:cNvSpPr/>
          <p:nvPr/>
        </p:nvSpPr>
        <p:spPr bwMode="auto">
          <a:xfrm>
            <a:off x="1084580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3" name="Can 192"/>
          <p:cNvSpPr/>
          <p:nvPr/>
        </p:nvSpPr>
        <p:spPr bwMode="auto">
          <a:xfrm>
            <a:off x="11303000" y="24727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4" name="Can 193"/>
          <p:cNvSpPr/>
          <p:nvPr/>
        </p:nvSpPr>
        <p:spPr bwMode="auto">
          <a:xfrm>
            <a:off x="11760200" y="24727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5" name="Can 194"/>
          <p:cNvSpPr/>
          <p:nvPr/>
        </p:nvSpPr>
        <p:spPr bwMode="auto">
          <a:xfrm>
            <a:off x="9500401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6" name="Can 195"/>
          <p:cNvSpPr/>
          <p:nvPr/>
        </p:nvSpPr>
        <p:spPr bwMode="auto">
          <a:xfrm>
            <a:off x="993140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7" name="Can 196"/>
          <p:cNvSpPr/>
          <p:nvPr/>
        </p:nvSpPr>
        <p:spPr bwMode="auto">
          <a:xfrm>
            <a:off x="1038860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8" name="Can 197"/>
          <p:cNvSpPr/>
          <p:nvPr/>
        </p:nvSpPr>
        <p:spPr bwMode="auto">
          <a:xfrm>
            <a:off x="1084580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9" name="Can 198"/>
          <p:cNvSpPr/>
          <p:nvPr/>
        </p:nvSpPr>
        <p:spPr bwMode="auto">
          <a:xfrm>
            <a:off x="11303000" y="3006114"/>
            <a:ext cx="310476" cy="4056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0" name="Can 199"/>
          <p:cNvSpPr/>
          <p:nvPr/>
        </p:nvSpPr>
        <p:spPr bwMode="auto">
          <a:xfrm>
            <a:off x="11760200" y="3006114"/>
            <a:ext cx="310476" cy="405689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9398000" y="1930400"/>
            <a:ext cx="2763197" cy="1600200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2" name="Slide Number Placeholder 1"/>
          <p:cNvSpPr txBox="1">
            <a:spLocks/>
          </p:cNvSpPr>
          <p:nvPr/>
        </p:nvSpPr>
        <p:spPr>
          <a:xfrm>
            <a:off x="9723214" y="7532688"/>
            <a:ext cx="2417986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29405" y="6147272"/>
            <a:ext cx="5368777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Reduce space usage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AND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Not compromise 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en-US" sz="3200" b="1" dirty="0" smtClean="0">
                <a:solidFill>
                  <a:srgbClr val="C00000"/>
                </a:solidFill>
              </a:rPr>
              <a:t>eliability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4291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79" grpId="0" animBg="1"/>
      <p:bldP spid="80" grpId="0" animBg="1"/>
      <p:bldP spid="81" grpId="0" animBg="1"/>
      <p:bldP spid="123" grpId="0" animBg="1"/>
      <p:bldP spid="123" grpId="1" animBg="1"/>
      <p:bldP spid="148" grpId="0" animBg="1"/>
      <p:bldP spid="148" grpId="1" animBg="1"/>
      <p:bldP spid="153" grpId="0" animBg="1"/>
      <p:bldP spid="15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Background: Data serving</a:t>
            </a:r>
            <a:endParaRPr lang="en-US" dirty="0"/>
          </a:p>
        </p:txBody>
      </p:sp>
      <p:sp>
        <p:nvSpPr>
          <p:cNvPr id="47" name="Rectangle 2"/>
          <p:cNvSpPr>
            <a:spLocks noGrp="1" noChangeArrowheads="1"/>
          </p:cNvSpPr>
          <p:nvPr>
            <p:ph idx="1"/>
          </p:nvPr>
        </p:nvSpPr>
        <p:spPr>
          <a:xfrm>
            <a:off x="787400" y="1295400"/>
            <a:ext cx="5390588" cy="6057900"/>
          </a:xfrm>
          <a:ln/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CDN protects storage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Router abstracts storage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Web tier adds business logic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80073" y="1701800"/>
            <a:ext cx="394192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Requests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50001" y="3378200"/>
            <a:ext cx="1905000" cy="457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Web Servers</a:t>
            </a:r>
          </a:p>
        </p:txBody>
      </p:sp>
      <p:sp>
        <p:nvSpPr>
          <p:cNvPr id="30" name="Cloud 29"/>
          <p:cNvSpPr/>
          <p:nvPr/>
        </p:nvSpPr>
        <p:spPr>
          <a:xfrm>
            <a:off x="9624326" y="3112068"/>
            <a:ext cx="2593074" cy="7233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CDN</a:t>
            </a:r>
            <a:endParaRPr lang="en-US" sz="2400" b="1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9017000" y="6121400"/>
            <a:ext cx="3187700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	BLOB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Storage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17000" y="4673600"/>
            <a:ext cx="3200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Router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188200" y="2159000"/>
            <a:ext cx="0" cy="12192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0769600" y="2082800"/>
            <a:ext cx="0" cy="12192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8255000" y="3530600"/>
            <a:ext cx="1219200" cy="11430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9474200" y="5130800"/>
            <a:ext cx="0" cy="9906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163034" y="2540000"/>
            <a:ext cx="109196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Writes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10769600" y="3835400"/>
            <a:ext cx="0" cy="9144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10769600" y="5130800"/>
            <a:ext cx="0" cy="9906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0744434" y="2463800"/>
            <a:ext cx="101021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Reads</a:t>
            </a:r>
            <a:endParaRPr lang="en-US" sz="2400" dirty="0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9185275" y="7569200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8890890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Background: Haystack</a:t>
            </a:r>
            <a:r>
              <a:rPr lang="en-US" dirty="0"/>
              <a:t> </a:t>
            </a:r>
            <a:r>
              <a:rPr lang="en-US" dirty="0" smtClean="0"/>
              <a:t>[OSDI2010]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91616" y="1841500"/>
            <a:ext cx="1163384" cy="457200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91616" y="2844800"/>
            <a:ext cx="1163384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91616" y="2311400"/>
            <a:ext cx="1163384" cy="533400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91616" y="1841500"/>
            <a:ext cx="1163384" cy="13843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957341" y="1701799"/>
            <a:ext cx="1450059" cy="5539669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0160000" y="1701799"/>
            <a:ext cx="1447800" cy="2133601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0236200" y="1841500"/>
            <a:ext cx="1219200" cy="4699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Vista Sans OT Reg" pitchFamily="-65" charset="0"/>
              </a:rPr>
              <a:t>ID1: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Vista Sans OT Reg" pitchFamily="-65" charset="0"/>
              </a:rPr>
              <a:t> Off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1453141" y="2311400"/>
            <a:ext cx="76200" cy="1295400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triangl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8407400" y="2082800"/>
            <a:ext cx="1752600" cy="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8427784" y="2387600"/>
            <a:ext cx="1732216" cy="1107368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8427784" y="3606800"/>
            <a:ext cx="1732216" cy="22860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035800" y="7241469"/>
            <a:ext cx="139198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Volume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626600" y="4064000"/>
            <a:ext cx="288572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In-Memory Index</a:t>
            </a:r>
            <a:endParaRPr lang="en-US" sz="2800" dirty="0"/>
          </a:p>
        </p:txBody>
      </p:sp>
      <p:sp>
        <p:nvSpPr>
          <p:cNvPr id="47" name="Rectangle 2"/>
          <p:cNvSpPr>
            <a:spLocks noGrp="1" noChangeArrowheads="1"/>
          </p:cNvSpPr>
          <p:nvPr>
            <p:ph idx="1"/>
          </p:nvPr>
        </p:nvSpPr>
        <p:spPr>
          <a:xfrm>
            <a:off x="787400" y="1295400"/>
            <a:ext cx="6228016" cy="6057900"/>
          </a:xfrm>
          <a:ln/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Volume is a series of BLOBs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In-memory index</a:t>
            </a:r>
          </a:p>
          <a:p>
            <a:pPr lvl="1"/>
            <a:endParaRPr lang="en-US" dirty="0" smtClean="0"/>
          </a:p>
          <a:p>
            <a:pPr marL="520700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 smtClean="0"/>
              <a:t>7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721600" y="4951018"/>
            <a:ext cx="0" cy="780951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0769600" y="2768600"/>
            <a:ext cx="0" cy="5334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112000" y="3365500"/>
            <a:ext cx="1163384" cy="457200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12000" y="4368800"/>
            <a:ext cx="1163384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112000" y="3835400"/>
            <a:ext cx="1163384" cy="533400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112000" y="3365500"/>
            <a:ext cx="1163384" cy="13843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12000" y="5740400"/>
            <a:ext cx="1163384" cy="457200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112000" y="6743700"/>
            <a:ext cx="1163384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112000" y="6210300"/>
            <a:ext cx="1163384" cy="533400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112000" y="5740400"/>
            <a:ext cx="1163384" cy="138430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0236200" y="2374900"/>
            <a:ext cx="1219200" cy="4699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Vista Sans OT Reg" pitchFamily="-65" charset="0"/>
              </a:rPr>
              <a:t>ID2: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Vista Sans OT Reg" pitchFamily="-65" charset="0"/>
              </a:rPr>
              <a:t> Off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0236200" y="3302000"/>
            <a:ext cx="1219200" cy="4699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sym typeface="Vista Sans OT Reg" pitchFamily="-65" charset="0"/>
              </a:rPr>
              <a:t>IDN: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sym typeface="Vista Sans OT Reg" pitchFamily="-65" charset="0"/>
              </a:rPr>
              <a:t> Off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6127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9600" y="1778000"/>
            <a:ext cx="6324600" cy="563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78200" y="1917700"/>
            <a:ext cx="5867400" cy="4279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Introducing f4: Haystack on cells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0200" y="6273800"/>
            <a:ext cx="4495800" cy="9757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2642742" y="2387600"/>
            <a:ext cx="914400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443342" y="2006600"/>
            <a:ext cx="1573658" cy="40386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48142" y="2006600"/>
            <a:ext cx="94448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Rack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614542" y="2006600"/>
            <a:ext cx="1573658" cy="40386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19342" y="2006600"/>
            <a:ext cx="94448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Rack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3709542" y="2006600"/>
            <a:ext cx="1573658" cy="403860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14342" y="2006600"/>
            <a:ext cx="94448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Rack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9702800" y="4826000"/>
            <a:ext cx="86594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Cell</a:t>
            </a:r>
            <a:endParaRPr lang="en-U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863600" y="2486731"/>
            <a:ext cx="229101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Data+Index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5484002" y="6576469"/>
            <a:ext cx="18565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Compute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3835400" y="26924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70" name="Flowchart: Magnetic Disk 69"/>
          <p:cNvSpPr/>
          <p:nvPr/>
        </p:nvSpPr>
        <p:spPr bwMode="auto">
          <a:xfrm>
            <a:off x="3987800" y="2793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Flowchart: Magnetic Disk 70"/>
          <p:cNvSpPr/>
          <p:nvPr/>
        </p:nvSpPr>
        <p:spPr bwMode="auto">
          <a:xfrm>
            <a:off x="4673600" y="2793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Flowchart: Magnetic Disk 71"/>
          <p:cNvSpPr/>
          <p:nvPr/>
        </p:nvSpPr>
        <p:spPr bwMode="auto">
          <a:xfrm>
            <a:off x="3987800" y="3174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Flowchart: Magnetic Disk 72"/>
          <p:cNvSpPr/>
          <p:nvPr/>
        </p:nvSpPr>
        <p:spPr bwMode="auto">
          <a:xfrm>
            <a:off x="4673600" y="3174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835400" y="37592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75" name="Flowchart: Magnetic Disk 74"/>
          <p:cNvSpPr/>
          <p:nvPr/>
        </p:nvSpPr>
        <p:spPr bwMode="auto">
          <a:xfrm>
            <a:off x="3987800" y="3860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Flowchart: Magnetic Disk 75"/>
          <p:cNvSpPr/>
          <p:nvPr/>
        </p:nvSpPr>
        <p:spPr bwMode="auto">
          <a:xfrm>
            <a:off x="4673600" y="3860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Flowchart: Magnetic Disk 76"/>
          <p:cNvSpPr/>
          <p:nvPr/>
        </p:nvSpPr>
        <p:spPr bwMode="auto">
          <a:xfrm>
            <a:off x="3987800" y="4241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Flowchart: Magnetic Disk 77"/>
          <p:cNvSpPr/>
          <p:nvPr/>
        </p:nvSpPr>
        <p:spPr bwMode="auto">
          <a:xfrm>
            <a:off x="4673600" y="4241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835400" y="48260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80" name="Flowchart: Magnetic Disk 79"/>
          <p:cNvSpPr/>
          <p:nvPr/>
        </p:nvSpPr>
        <p:spPr bwMode="auto">
          <a:xfrm>
            <a:off x="3987800" y="4927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Flowchart: Magnetic Disk 80"/>
          <p:cNvSpPr/>
          <p:nvPr/>
        </p:nvSpPr>
        <p:spPr bwMode="auto">
          <a:xfrm>
            <a:off x="4673600" y="4927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Flowchart: Magnetic Disk 81"/>
          <p:cNvSpPr/>
          <p:nvPr/>
        </p:nvSpPr>
        <p:spPr bwMode="auto">
          <a:xfrm>
            <a:off x="3987800" y="5308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Flowchart: Magnetic Disk 82"/>
          <p:cNvSpPr/>
          <p:nvPr/>
        </p:nvSpPr>
        <p:spPr bwMode="auto">
          <a:xfrm>
            <a:off x="4673600" y="5308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740400" y="26924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85" name="Flowchart: Magnetic Disk 84"/>
          <p:cNvSpPr/>
          <p:nvPr/>
        </p:nvSpPr>
        <p:spPr bwMode="auto">
          <a:xfrm>
            <a:off x="5892800" y="2793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Flowchart: Magnetic Disk 85"/>
          <p:cNvSpPr/>
          <p:nvPr/>
        </p:nvSpPr>
        <p:spPr bwMode="auto">
          <a:xfrm>
            <a:off x="6578600" y="2793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Flowchart: Magnetic Disk 86"/>
          <p:cNvSpPr/>
          <p:nvPr/>
        </p:nvSpPr>
        <p:spPr bwMode="auto">
          <a:xfrm>
            <a:off x="5892800" y="3174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8" name="Flowchart: Magnetic Disk 87"/>
          <p:cNvSpPr/>
          <p:nvPr/>
        </p:nvSpPr>
        <p:spPr bwMode="auto">
          <a:xfrm>
            <a:off x="6578600" y="3174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740400" y="37592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90" name="Flowchart: Magnetic Disk 89"/>
          <p:cNvSpPr/>
          <p:nvPr/>
        </p:nvSpPr>
        <p:spPr bwMode="auto">
          <a:xfrm>
            <a:off x="5892800" y="3860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Flowchart: Magnetic Disk 90"/>
          <p:cNvSpPr/>
          <p:nvPr/>
        </p:nvSpPr>
        <p:spPr bwMode="auto">
          <a:xfrm>
            <a:off x="6578600" y="3860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Flowchart: Magnetic Disk 91"/>
          <p:cNvSpPr/>
          <p:nvPr/>
        </p:nvSpPr>
        <p:spPr bwMode="auto">
          <a:xfrm>
            <a:off x="5892800" y="4241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Flowchart: Magnetic Disk 92"/>
          <p:cNvSpPr/>
          <p:nvPr/>
        </p:nvSpPr>
        <p:spPr bwMode="auto">
          <a:xfrm>
            <a:off x="6578600" y="4241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740400" y="48260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95" name="Flowchart: Magnetic Disk 94"/>
          <p:cNvSpPr/>
          <p:nvPr/>
        </p:nvSpPr>
        <p:spPr bwMode="auto">
          <a:xfrm>
            <a:off x="5892800" y="4927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Flowchart: Magnetic Disk 95"/>
          <p:cNvSpPr/>
          <p:nvPr/>
        </p:nvSpPr>
        <p:spPr bwMode="auto">
          <a:xfrm>
            <a:off x="6578600" y="4927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Flowchart: Magnetic Disk 96"/>
          <p:cNvSpPr/>
          <p:nvPr/>
        </p:nvSpPr>
        <p:spPr bwMode="auto">
          <a:xfrm>
            <a:off x="5892800" y="5308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Flowchart: Magnetic Disk 97"/>
          <p:cNvSpPr/>
          <p:nvPr/>
        </p:nvSpPr>
        <p:spPr bwMode="auto">
          <a:xfrm>
            <a:off x="6578600" y="5308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569200" y="26924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0" name="Flowchart: Magnetic Disk 99"/>
          <p:cNvSpPr/>
          <p:nvPr/>
        </p:nvSpPr>
        <p:spPr bwMode="auto">
          <a:xfrm>
            <a:off x="7721600" y="2793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1" name="Flowchart: Magnetic Disk 100"/>
          <p:cNvSpPr/>
          <p:nvPr/>
        </p:nvSpPr>
        <p:spPr bwMode="auto">
          <a:xfrm>
            <a:off x="8407400" y="2793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2" name="Flowchart: Magnetic Disk 101"/>
          <p:cNvSpPr/>
          <p:nvPr/>
        </p:nvSpPr>
        <p:spPr bwMode="auto">
          <a:xfrm>
            <a:off x="7721600" y="3174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Flowchart: Magnetic Disk 102"/>
          <p:cNvSpPr/>
          <p:nvPr/>
        </p:nvSpPr>
        <p:spPr bwMode="auto">
          <a:xfrm>
            <a:off x="8407400" y="31746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569200" y="37592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105" name="Flowchart: Magnetic Disk 104"/>
          <p:cNvSpPr/>
          <p:nvPr/>
        </p:nvSpPr>
        <p:spPr bwMode="auto">
          <a:xfrm>
            <a:off x="7721600" y="3860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Flowchart: Magnetic Disk 105"/>
          <p:cNvSpPr/>
          <p:nvPr/>
        </p:nvSpPr>
        <p:spPr bwMode="auto">
          <a:xfrm>
            <a:off x="8407400" y="3860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Flowchart: Magnetic Disk 106"/>
          <p:cNvSpPr/>
          <p:nvPr/>
        </p:nvSpPr>
        <p:spPr bwMode="auto">
          <a:xfrm>
            <a:off x="7721600" y="4241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Flowchart: Magnetic Disk 107"/>
          <p:cNvSpPr/>
          <p:nvPr/>
        </p:nvSpPr>
        <p:spPr bwMode="auto">
          <a:xfrm>
            <a:off x="8407400" y="42414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7569200" y="4826000"/>
            <a:ext cx="1295400" cy="9144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sym typeface="Vista Sans OT Reg" pitchFamily="-65" charset="0"/>
            </a:endParaRPr>
          </a:p>
        </p:txBody>
      </p:sp>
      <p:sp>
        <p:nvSpPr>
          <p:cNvPr id="110" name="Flowchart: Magnetic Disk 109"/>
          <p:cNvSpPr/>
          <p:nvPr/>
        </p:nvSpPr>
        <p:spPr bwMode="auto">
          <a:xfrm>
            <a:off x="7721600" y="4927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Flowchart: Magnetic Disk 110"/>
          <p:cNvSpPr/>
          <p:nvPr/>
        </p:nvSpPr>
        <p:spPr bwMode="auto">
          <a:xfrm>
            <a:off x="8407400" y="4927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Flowchart: Magnetic Disk 111"/>
          <p:cNvSpPr/>
          <p:nvPr/>
        </p:nvSpPr>
        <p:spPr bwMode="auto">
          <a:xfrm>
            <a:off x="7721600" y="5308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3" name="Flowchart: Magnetic Disk 112"/>
          <p:cNvSpPr/>
          <p:nvPr/>
        </p:nvSpPr>
        <p:spPr bwMode="auto">
          <a:xfrm>
            <a:off x="8407400" y="5308262"/>
            <a:ext cx="304800" cy="279738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Multiply 113"/>
          <p:cNvSpPr/>
          <p:nvPr/>
        </p:nvSpPr>
        <p:spPr bwMode="auto">
          <a:xfrm>
            <a:off x="5588000" y="3530600"/>
            <a:ext cx="1752600" cy="13716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Multiply 115"/>
          <p:cNvSpPr/>
          <p:nvPr/>
        </p:nvSpPr>
        <p:spPr bwMode="auto">
          <a:xfrm>
            <a:off x="3835400" y="2616200"/>
            <a:ext cx="685800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Multiply 116"/>
          <p:cNvSpPr/>
          <p:nvPr/>
        </p:nvSpPr>
        <p:spPr bwMode="auto">
          <a:xfrm>
            <a:off x="7386537" y="558800"/>
            <a:ext cx="1935263" cy="7239000"/>
          </a:xfrm>
          <a:prstGeom prst="mathMultiply">
            <a:avLst/>
          </a:prstGeom>
          <a:solidFill>
            <a:srgbClr val="FF0000">
              <a:alpha val="58039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Multiply 117"/>
          <p:cNvSpPr/>
          <p:nvPr/>
        </p:nvSpPr>
        <p:spPr bwMode="auto">
          <a:xfrm>
            <a:off x="8255000" y="3683000"/>
            <a:ext cx="685800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Multiply 118"/>
          <p:cNvSpPr/>
          <p:nvPr/>
        </p:nvSpPr>
        <p:spPr bwMode="auto">
          <a:xfrm>
            <a:off x="3683000" y="4597400"/>
            <a:ext cx="1752600" cy="137160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Multiply 119"/>
          <p:cNvSpPr/>
          <p:nvPr/>
        </p:nvSpPr>
        <p:spPr bwMode="auto">
          <a:xfrm>
            <a:off x="2017215" y="-203200"/>
            <a:ext cx="8828585" cy="9601200"/>
          </a:xfrm>
          <a:prstGeom prst="mathMultiply">
            <a:avLst/>
          </a:prstGeom>
          <a:solidFill>
            <a:srgbClr val="FF0000">
              <a:alpha val="45882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5" name="Slide Number Placeholder 1"/>
          <p:cNvSpPr txBox="1">
            <a:spLocks/>
          </p:cNvSpPr>
          <p:nvPr/>
        </p:nvSpPr>
        <p:spPr>
          <a:xfrm>
            <a:off x="9185275" y="7532688"/>
            <a:ext cx="2925763" cy="433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7747857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57" grpId="0"/>
      <p:bldP spid="59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theme/theme1.xml><?xml version="1.0" encoding="utf-8"?>
<a:theme xmlns:a="http://schemas.openxmlformats.org/drawingml/2006/main" name="fb_presentation">
  <a:themeElements>
    <a:clrScheme name="Facebook Presentation Theme">
      <a:dk1>
        <a:srgbClr val="375999"/>
      </a:dk1>
      <a:lt1>
        <a:srgbClr val="DFE5EF"/>
      </a:lt1>
      <a:dk2>
        <a:srgbClr val="000000"/>
      </a:dk2>
      <a:lt2>
        <a:srgbClr val="EBEBEB"/>
      </a:lt2>
      <a:accent1>
        <a:srgbClr val="FFC300"/>
      </a:accent1>
      <a:accent2>
        <a:srgbClr val="FDEAAC"/>
      </a:accent2>
      <a:accent3>
        <a:srgbClr val="DCDCDC"/>
      </a:accent3>
      <a:accent4>
        <a:srgbClr val="FFFFFF"/>
      </a:accent4>
      <a:accent5>
        <a:srgbClr val="6B84B5"/>
      </a:accent5>
      <a:accent6>
        <a:srgbClr val="D8DFEB"/>
      </a:accent6>
      <a:hlink>
        <a:srgbClr val="0000FF"/>
      </a:hlink>
      <a:folHlink>
        <a:srgbClr val="800080"/>
      </a:folHlink>
    </a:clrScheme>
    <a:fontScheme name="Open">
      <a:majorFont>
        <a:latin typeface="Vista Sans OT Bold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Op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Dark Blue Slides">
      <a:dk1>
        <a:srgbClr val="375999"/>
      </a:dk1>
      <a:lt1>
        <a:srgbClr val="FFFFFF"/>
      </a:lt1>
      <a:dk2>
        <a:srgbClr val="375999"/>
      </a:dk2>
      <a:lt2>
        <a:srgbClr val="6B84B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Title">
      <a:majorFont>
        <a:latin typeface="Vista Sans OT Medium"/>
        <a:ea typeface="ヒラギノ角ゴ ProN W6"/>
        <a:cs typeface="ヒラギノ角ゴ ProN W6"/>
      </a:majorFont>
      <a:minorFont>
        <a:latin typeface="Vista Sans OT Reg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 &amp; Subtitle">
  <a:themeElements>
    <a:clrScheme name="Light Blue Slides">
      <a:dk1>
        <a:srgbClr val="000000"/>
      </a:dk1>
      <a:lt1>
        <a:srgbClr val="DFE5EF"/>
      </a:lt1>
      <a:dk2>
        <a:srgbClr val="6B84B5"/>
      </a:dk2>
      <a:lt2>
        <a:srgbClr val="DFE5EF"/>
      </a:lt2>
      <a:accent1>
        <a:srgbClr val="398382"/>
      </a:accent1>
      <a:accent2>
        <a:srgbClr val="6C9048"/>
      </a:accent2>
      <a:accent3>
        <a:srgbClr val="E1AA47"/>
      </a:accent3>
      <a:accent4>
        <a:srgbClr val="CF723B"/>
      </a:accent4>
      <a:accent5>
        <a:srgbClr val="AA4443"/>
      </a:accent5>
      <a:accent6>
        <a:srgbClr val="87415F"/>
      </a:accent6>
      <a:hlink>
        <a:srgbClr val="FFC300"/>
      </a:hlink>
      <a:folHlink>
        <a:srgbClr val="FDEAAC"/>
      </a:folHlink>
    </a:clrScheme>
    <a:fontScheme name="Bullet &amp; Subtitle">
      <a:majorFont>
        <a:latin typeface="Vista Sans OT Medium"/>
        <a:ea typeface="ヒラギノ角ゴ ProN W6"/>
        <a:cs typeface="ヒラギノ角ゴ ProN W6"/>
      </a:majorFont>
      <a:minorFont>
        <a:latin typeface="Vista Sans OT Medium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Bullet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">
  <a:themeElements>
    <a:clrScheme name="Light Blue Slides">
      <a:dk1>
        <a:srgbClr val="000000"/>
      </a:dk1>
      <a:lt1>
        <a:srgbClr val="DFE5EF"/>
      </a:lt1>
      <a:dk2>
        <a:srgbClr val="6B84B5"/>
      </a:dk2>
      <a:lt2>
        <a:srgbClr val="DFE5EF"/>
      </a:lt2>
      <a:accent1>
        <a:srgbClr val="398382"/>
      </a:accent1>
      <a:accent2>
        <a:srgbClr val="6C9048"/>
      </a:accent2>
      <a:accent3>
        <a:srgbClr val="E1AA47"/>
      </a:accent3>
      <a:accent4>
        <a:srgbClr val="CF723B"/>
      </a:accent4>
      <a:accent5>
        <a:srgbClr val="AA4443"/>
      </a:accent5>
      <a:accent6>
        <a:srgbClr val="87415F"/>
      </a:accent6>
      <a:hlink>
        <a:srgbClr val="FFC300"/>
      </a:hlink>
      <a:folHlink>
        <a:srgbClr val="FDEAAC"/>
      </a:folHlink>
    </a:clrScheme>
    <a:fontScheme name="Bullet">
      <a:majorFont>
        <a:latin typeface="Vista Sans OT Medium"/>
        <a:ea typeface="ヒラギノ角ゴ ProN W6"/>
        <a:cs typeface="ヒラギノ角ゴ ProN W6"/>
      </a:majorFont>
      <a:minorFont>
        <a:latin typeface="Vista Sans OT Reg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os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0C423"/>
      </a:accent1>
      <a:accent2>
        <a:srgbClr val="333399"/>
      </a:accent2>
      <a:accent3>
        <a:srgbClr val="FFFFFF"/>
      </a:accent3>
      <a:accent4>
        <a:srgbClr val="000000"/>
      </a:accent4>
      <a:accent5>
        <a:srgbClr val="F6DEAC"/>
      </a:accent5>
      <a:accent6>
        <a:srgbClr val="2D2D8A"/>
      </a:accent6>
      <a:hlink>
        <a:srgbClr val="009999"/>
      </a:hlink>
      <a:folHlink>
        <a:srgbClr val="99CC00"/>
      </a:folHlink>
    </a:clrScheme>
    <a:fontScheme name="Close">
      <a:majorFont>
        <a:latin typeface="Vista Sans OT Bold"/>
        <a:ea typeface="ヒラギノ角ゴ ProN W6"/>
        <a:cs typeface="ヒラギノ角ゴ ProN W6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C423"/>
        </a:solidFill>
        <a:ln w="25400" cap="flat" cmpd="sng" algn="ctr">
          <a:noFill/>
          <a:prstDash val="solid"/>
          <a:round/>
          <a:headEnd type="arrow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ista Sans OT Reg" pitchFamily="-65" charset="0"/>
            <a:ea typeface="ヒラギノ角ゴ ProN W3" pitchFamily="-65" charset="-128"/>
            <a:cs typeface="ヒラギノ角ゴ ProN W3" pitchFamily="-65" charset="-128"/>
            <a:sym typeface="Vista Sans OT Reg" pitchFamily="-65" charset="0"/>
          </a:defRPr>
        </a:defPPr>
      </a:lstStyle>
    </a:lnDef>
  </a:objectDefaults>
  <a:extraClrSchemeLst>
    <a:extraClrScheme>
      <a:clrScheme name="Cl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9893</TotalTime>
  <Pages>0</Pages>
  <Words>784</Words>
  <Characters>0</Characters>
  <Application>Microsoft Macintosh PowerPoint</Application>
  <PresentationFormat>Custom</PresentationFormat>
  <Lines>0</Lines>
  <Paragraphs>364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fb_presentation</vt:lpstr>
      <vt:lpstr>Title</vt:lpstr>
      <vt:lpstr>Bullet &amp; Subtitle</vt:lpstr>
      <vt:lpstr>Bullet</vt:lpstr>
      <vt:lpstr>Close</vt:lpstr>
      <vt:lpstr>PowerPoint Presentation</vt:lpstr>
      <vt:lpstr>f4: Facebook’s Warm BLOB Storage System   </vt:lpstr>
      <vt:lpstr>BLOBs@FB</vt:lpstr>
      <vt:lpstr>PowerPoint Presentation</vt:lpstr>
      <vt:lpstr>Handling failures</vt:lpstr>
      <vt:lpstr>Handling load</vt:lpstr>
      <vt:lpstr>Background: Data serving</vt:lpstr>
      <vt:lpstr>Background: Haystack [OSDI2010]</vt:lpstr>
      <vt:lpstr>Introducing f4: Haystack on cells</vt:lpstr>
      <vt:lpstr>Data splitting</vt:lpstr>
      <vt:lpstr>Data placement</vt:lpstr>
      <vt:lpstr>Reads</vt:lpstr>
      <vt:lpstr>Reads under cell-local failures</vt:lpstr>
      <vt:lpstr>Reads under datacenter failures (2.8X)</vt:lpstr>
      <vt:lpstr>Cross datacenter XOR</vt:lpstr>
      <vt:lpstr>Reads with datacenter failures (2.1X)</vt:lpstr>
      <vt:lpstr>Haystack   v/s   f4 2.8   v/s   f4 2.1</vt:lpstr>
      <vt:lpstr>Evaluation</vt:lpstr>
      <vt:lpstr>Methodology</vt:lpstr>
      <vt:lpstr>Hot and warm divide</vt:lpstr>
      <vt:lpstr>It is warm, not cold</vt:lpstr>
      <vt:lpstr>f4 Performance: Most loaded disk in cluster</vt:lpstr>
      <vt:lpstr>f4 Performance: Latency </vt:lpstr>
      <vt:lpstr>Concluding Remarks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Wyatt Lloyd</cp:lastModifiedBy>
  <cp:revision>1129</cp:revision>
  <dcterms:created xsi:type="dcterms:W3CDTF">2008-04-21T19:40:09Z</dcterms:created>
  <dcterms:modified xsi:type="dcterms:W3CDTF">2014-10-09T17:02:33Z</dcterms:modified>
</cp:coreProperties>
</file>