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7" r:id="rId4"/>
    <p:sldId id="288" r:id="rId5"/>
    <p:sldId id="317" r:id="rId6"/>
    <p:sldId id="301" r:id="rId7"/>
    <p:sldId id="333" r:id="rId8"/>
    <p:sldId id="322" r:id="rId9"/>
    <p:sldId id="302" r:id="rId10"/>
    <p:sldId id="309" r:id="rId11"/>
    <p:sldId id="323" r:id="rId12"/>
    <p:sldId id="324" r:id="rId13"/>
    <p:sldId id="313" r:id="rId14"/>
    <p:sldId id="304" r:id="rId15"/>
    <p:sldId id="325" r:id="rId16"/>
    <p:sldId id="293" r:id="rId17"/>
    <p:sldId id="294" r:id="rId18"/>
    <p:sldId id="295" r:id="rId19"/>
    <p:sldId id="271" r:id="rId20"/>
    <p:sldId id="327" r:id="rId21"/>
    <p:sldId id="272" r:id="rId22"/>
    <p:sldId id="314" r:id="rId23"/>
    <p:sldId id="275" r:id="rId24"/>
    <p:sldId id="321" r:id="rId25"/>
    <p:sldId id="328" r:id="rId26"/>
    <p:sldId id="277" r:id="rId27"/>
    <p:sldId id="316" r:id="rId28"/>
    <p:sldId id="331" r:id="rId29"/>
    <p:sldId id="330" r:id="rId30"/>
    <p:sldId id="329" r:id="rId31"/>
    <p:sldId id="326" r:id="rId32"/>
    <p:sldId id="282" r:id="rId33"/>
    <p:sldId id="283" r:id="rId34"/>
    <p:sldId id="284" r:id="rId3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 userDrawn="1">
          <p15:clr>
            <a:srgbClr val="A4A3A4"/>
          </p15:clr>
        </p15:guide>
        <p15:guide id="2" pos="2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F5F"/>
    <a:srgbClr val="E49564"/>
    <a:srgbClr val="D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67310" autoAdjust="0"/>
  </p:normalViewPr>
  <p:slideViewPr>
    <p:cSldViewPr snapToGrid="0" snapToObjects="1">
      <p:cViewPr>
        <p:scale>
          <a:sx n="107" d="100"/>
          <a:sy n="107" d="100"/>
        </p:scale>
        <p:origin x="2408" y="288"/>
      </p:cViewPr>
      <p:guideLst>
        <p:guide orient="horz" pos="1541"/>
        <p:guide pos="2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2360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E932-8821-0F46-A913-DF34635C1F7D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3B77-2DE6-A343-8D16-607D6B519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0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CD32-0EDC-084C-A3EC-3C34ABA27B65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5E3-58FF-C141-AD78-FDA068597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7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7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1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5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9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4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5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8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5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9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75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6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4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7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7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95E3-58FF-C141-AD78-FDA068597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864-F0E1-7540-B652-2504188A38F6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C99-D092-0D4F-8D3D-61945E0A03B7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E162-B31F-C843-A895-8598B004A9AB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3A8D-D94C-3B4C-B6D4-D9819D11DEA3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3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76BD-825B-3140-9DDB-0C8C0B6F49B7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B1AD-BD4D-5F40-B0AB-019C7B13AF7E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8B36-9131-F245-883A-7D757ACBD8EA}" type="datetime1">
              <a:rPr lang="en-US" smtClean="0"/>
              <a:t>7/13/17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004-5FED-B44E-945F-79B1865E40EA}" type="datetime1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C858-7002-3C47-9A79-83431D3C88AE}" type="datetime1">
              <a:rPr lang="en-US" smtClean="0"/>
              <a:t>7/13/17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4417-C475-8C4B-8E3D-530BC8A897A5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CB6B-6F0A-B642-8E38-234746E39427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6AE8-7677-9D4E-A131-49C0B0614C25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4052-3774-B34C-A6F0-5C436C762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b="0" i="0" kern="1200">
          <a:solidFill>
            <a:schemeClr val="tx1"/>
          </a:solidFill>
          <a:latin typeface="Helvetica Neue Medium"/>
          <a:ea typeface="+mj-ea"/>
          <a:cs typeface="Helvetica Neue Medium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tiff"/><Relationship Id="rId8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0" Type="http://schemas.openxmlformats.org/officeDocument/2006/relationships/image" Target="../media/image15.tiff"/><Relationship Id="rId11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3021" y="128813"/>
            <a:ext cx="7417021" cy="193363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Popularity Prediction of Facebook Videos for Higher Quality Streaming </a:t>
            </a:r>
            <a:endParaRPr lang="en-US" sz="3300" dirty="0"/>
          </a:p>
        </p:txBody>
      </p:sp>
      <p:pic>
        <p:nvPicPr>
          <p:cNvPr id="7" name="Picture 6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6" y="4113802"/>
            <a:ext cx="1776043" cy="501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452" y="4000017"/>
            <a:ext cx="1977374" cy="7455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058" y="3964373"/>
            <a:ext cx="2202733" cy="881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036" y="4181518"/>
            <a:ext cx="1631043" cy="42067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142545" y="1732842"/>
            <a:ext cx="1862405" cy="2021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57" y="399428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rtxmi" charset="0"/>
              </a:rPr>
              <a:t>♭ 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1234" y="3971135"/>
            <a:ext cx="2952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600" baseline="30000" dirty="0"/>
              <a:t>†</a:t>
            </a:r>
            <a:endParaRPr lang="en-US" sz="2600" dirty="0"/>
          </a:p>
        </p:txBody>
      </p:sp>
      <p:sp>
        <p:nvSpPr>
          <p:cNvPr id="22" name="Rectangle 21"/>
          <p:cNvSpPr/>
          <p:nvPr/>
        </p:nvSpPr>
        <p:spPr>
          <a:xfrm>
            <a:off x="2044845" y="3932596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xsy" charset="0"/>
              </a:rPr>
              <a:t>∗ 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381912" y="3982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‡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61245" y="2088141"/>
            <a:ext cx="4860572" cy="1559048"/>
            <a:chOff x="2159027" y="2195662"/>
            <a:chExt cx="4860572" cy="1559048"/>
          </a:xfrm>
        </p:grpSpPr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2159027" y="2267297"/>
              <a:ext cx="4666598" cy="148741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Linpeng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Tang</a:t>
              </a:r>
              <a:endParaRPr lang="en-US" sz="2600" baseline="30000" dirty="0" smtClean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Qi Huang</a:t>
              </a:r>
              <a:r>
                <a:rPr lang="en-US" sz="2000" dirty="0" smtClean="0"/>
                <a:t>  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, Amit Puntambekar</a:t>
              </a:r>
              <a:endParaRPr lang="en-US" sz="20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endParaRP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Ymir 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Medium"/>
                  <a:cs typeface="Helvetica Neue Medium"/>
                </a:rPr>
                <a:t>Vigfusson , Wyatt Lloyd   , Kai Li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3700" y="2727338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rtxmi" charset="0"/>
                </a:rPr>
                <a:t>♭ </a:t>
              </a: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5787" y="3139064"/>
              <a:ext cx="29527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2600" baseline="30000" dirty="0"/>
                <a:t>†</a:t>
              </a:r>
              <a:endParaRPr lang="en-US" sz="2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19043" y="2727338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rtxmi" charset="0"/>
                </a:rPr>
                <a:t>♭ </a:t>
              </a: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7787" y="2195662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xsy" charset="0"/>
                </a:rPr>
                <a:t>∗ 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42573" y="3077035"/>
              <a:ext cx="3770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xsy" charset="0"/>
                </a:rPr>
                <a:t>∗ </a:t>
              </a:r>
              <a:endParaRPr lang="en-US" sz="20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592300" y="3111070"/>
              <a:ext cx="472060" cy="373554"/>
              <a:chOff x="223874" y="2432706"/>
              <a:chExt cx="472060" cy="37355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80436" y="243270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rtxmi" charset="0"/>
                  </a:rPr>
                  <a:t>♭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23874" y="243692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‡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1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"/>
    </mc:Choice>
    <mc:Fallback xmlns="">
      <p:transition xmlns:p14="http://schemas.microsoft.com/office/powerpoint/2010/main" spd="slow" advTm="12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0181" y="1386116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725235" y="2926482"/>
            <a:ext cx="3911301" cy="1321246"/>
            <a:chOff x="3693428" y="2288412"/>
            <a:chExt cx="3911301" cy="1321246"/>
          </a:xfrm>
        </p:grpSpPr>
        <p:sp>
          <p:nvSpPr>
            <p:cNvPr id="30" name="Cloud 29"/>
            <p:cNvSpPr/>
            <p:nvPr/>
          </p:nvSpPr>
          <p:spPr>
            <a:xfrm>
              <a:off x="3693428" y="2529455"/>
              <a:ext cx="3911301" cy="10802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185" y="2795228"/>
              <a:ext cx="980037" cy="501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968" y="2851719"/>
              <a:ext cx="759132" cy="3882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5846" y="2909549"/>
              <a:ext cx="532990" cy="27259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510073" y="2540751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073" y="2288412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81110" y="2434834"/>
            <a:ext cx="4176373" cy="482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109" y="2469538"/>
            <a:ext cx="41763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Backend Storage</a:t>
            </a:r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121720" y="2378824"/>
            <a:ext cx="1769859" cy="649311"/>
            <a:chOff x="7310075" y="652939"/>
            <a:chExt cx="2777401" cy="378477"/>
          </a:xfrm>
        </p:grpSpPr>
        <p:sp>
          <p:nvSpPr>
            <p:cNvPr id="56" name="Rounded Rectangle 55"/>
            <p:cNvSpPr/>
            <p:nvPr/>
          </p:nvSpPr>
          <p:spPr>
            <a:xfrm>
              <a:off x="7340522" y="652939"/>
              <a:ext cx="2733761" cy="3784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10075" y="729525"/>
              <a:ext cx="2777401" cy="215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elvetica Neue"/>
                  <a:cs typeface="Helvetica Neue"/>
                </a:rPr>
                <a:t>CHESS-VPS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51259" y="1451579"/>
            <a:ext cx="2166279" cy="654139"/>
            <a:chOff x="5876964" y="910411"/>
            <a:chExt cx="2467466" cy="654139"/>
          </a:xfrm>
        </p:grpSpPr>
        <p:sp>
          <p:nvSpPr>
            <p:cNvPr id="59" name="Down Arrow 58"/>
            <p:cNvSpPr/>
            <p:nvPr/>
          </p:nvSpPr>
          <p:spPr>
            <a:xfrm rot="7510088">
              <a:off x="6282179" y="1028404"/>
              <a:ext cx="130931" cy="9413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89080" y="910411"/>
              <a:ext cx="205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Predicted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Popular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Videos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1410" y="3120197"/>
            <a:ext cx="3418459" cy="1647066"/>
            <a:chOff x="5661410" y="3120197"/>
            <a:chExt cx="3418459" cy="1647066"/>
          </a:xfrm>
        </p:grpSpPr>
        <p:sp>
          <p:nvSpPr>
            <p:cNvPr id="58" name="Down Arrow 57"/>
            <p:cNvSpPr/>
            <p:nvPr/>
          </p:nvSpPr>
          <p:spPr>
            <a:xfrm rot="14058201">
              <a:off x="5858588" y="3000764"/>
              <a:ext cx="165151" cy="55950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53181" y="3362048"/>
              <a:ext cx="1626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Social signals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31300" y="3899813"/>
              <a:ext cx="2281822" cy="867450"/>
              <a:chOff x="7340521" y="652939"/>
              <a:chExt cx="3490779" cy="61478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340521" y="652939"/>
                <a:ext cx="3490779" cy="614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10989" y="744935"/>
                <a:ext cx="3249480" cy="376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Helvetica Neue"/>
                    <a:cs typeface="Helvetica Neue"/>
                  </a:rPr>
                  <a:t>Facebook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Graph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Serving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System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36" name="Down Arrow 35"/>
            <p:cNvSpPr/>
            <p:nvPr/>
          </p:nvSpPr>
          <p:spPr>
            <a:xfrm rot="10800000">
              <a:off x="7249519" y="3120197"/>
              <a:ext cx="165151" cy="63730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58964" y="3364613"/>
              <a:ext cx="1415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Access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logs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0181" y="1386116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725235" y="2926482"/>
            <a:ext cx="3911301" cy="1321246"/>
            <a:chOff x="3693428" y="2288412"/>
            <a:chExt cx="3911301" cy="1321246"/>
          </a:xfrm>
        </p:grpSpPr>
        <p:sp>
          <p:nvSpPr>
            <p:cNvPr id="30" name="Cloud 29"/>
            <p:cNvSpPr/>
            <p:nvPr/>
          </p:nvSpPr>
          <p:spPr>
            <a:xfrm>
              <a:off x="3693428" y="2529455"/>
              <a:ext cx="3911301" cy="10802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185" y="2795228"/>
              <a:ext cx="980037" cy="501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968" y="2851719"/>
              <a:ext cx="759132" cy="3882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5846" y="2909549"/>
              <a:ext cx="532990" cy="27259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510073" y="2540751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073" y="2288412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81110" y="2434834"/>
            <a:ext cx="4176373" cy="482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109" y="2469538"/>
            <a:ext cx="41763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Backend Storage</a:t>
            </a:r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1259" y="1451579"/>
            <a:ext cx="2166279" cy="654139"/>
            <a:chOff x="5876964" y="910411"/>
            <a:chExt cx="2467466" cy="654139"/>
          </a:xfrm>
        </p:grpSpPr>
        <p:sp>
          <p:nvSpPr>
            <p:cNvPr id="59" name="Down Arrow 58"/>
            <p:cNvSpPr/>
            <p:nvPr/>
          </p:nvSpPr>
          <p:spPr>
            <a:xfrm rot="7510088">
              <a:off x="6282179" y="1028404"/>
              <a:ext cx="130931" cy="9413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89080" y="910411"/>
              <a:ext cx="205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Predicted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Popular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Videos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0474" y="1990151"/>
            <a:ext cx="1660685" cy="807245"/>
            <a:chOff x="4490474" y="1990151"/>
            <a:chExt cx="1660685" cy="80724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90474" y="2104358"/>
              <a:ext cx="537618" cy="297707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34764" y="1990151"/>
              <a:ext cx="1216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QuickFire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Encoded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7620" y="2580257"/>
              <a:ext cx="424555" cy="217139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60" y="1549977"/>
            <a:ext cx="424555" cy="21713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121720" y="2378824"/>
            <a:ext cx="1769859" cy="649311"/>
            <a:chOff x="7310075" y="652939"/>
            <a:chExt cx="2777401" cy="378477"/>
          </a:xfrm>
        </p:grpSpPr>
        <p:sp>
          <p:nvSpPr>
            <p:cNvPr id="42" name="Rounded Rectangle 41"/>
            <p:cNvSpPr/>
            <p:nvPr/>
          </p:nvSpPr>
          <p:spPr>
            <a:xfrm>
              <a:off x="7340522" y="652939"/>
              <a:ext cx="2733761" cy="3784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0075" y="729525"/>
              <a:ext cx="2777401" cy="215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elvetica Neue"/>
                  <a:cs typeface="Helvetica Neue"/>
                </a:rPr>
                <a:t>CHESS-VPS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22182" y="2045361"/>
            <a:ext cx="1261316" cy="834184"/>
            <a:chOff x="1322182" y="2045361"/>
            <a:chExt cx="1261316" cy="834184"/>
          </a:xfrm>
        </p:grpSpPr>
        <p:grpSp>
          <p:nvGrpSpPr>
            <p:cNvPr id="45" name="Group 44"/>
            <p:cNvGrpSpPr/>
            <p:nvPr/>
          </p:nvGrpSpPr>
          <p:grpSpPr>
            <a:xfrm>
              <a:off x="1322182" y="2045361"/>
              <a:ext cx="1261316" cy="367386"/>
              <a:chOff x="1523660" y="1491605"/>
              <a:chExt cx="1261316" cy="367386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2275731" y="1538588"/>
                <a:ext cx="437663" cy="32040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523660" y="1491605"/>
                <a:ext cx="1261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Original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746" y="2451288"/>
              <a:ext cx="837338" cy="42825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661410" y="3120197"/>
            <a:ext cx="3418459" cy="1647066"/>
            <a:chOff x="5661410" y="3120197"/>
            <a:chExt cx="3418459" cy="1647066"/>
          </a:xfrm>
        </p:grpSpPr>
        <p:sp>
          <p:nvSpPr>
            <p:cNvPr id="50" name="Down Arrow 49"/>
            <p:cNvSpPr/>
            <p:nvPr/>
          </p:nvSpPr>
          <p:spPr>
            <a:xfrm rot="14058201">
              <a:off x="5858588" y="3000764"/>
              <a:ext cx="165151" cy="55950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53181" y="3362048"/>
              <a:ext cx="1626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Social signals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131300" y="3899813"/>
              <a:ext cx="2281822" cy="867450"/>
              <a:chOff x="7340521" y="652939"/>
              <a:chExt cx="3490779" cy="61478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7340521" y="652939"/>
                <a:ext cx="3490779" cy="614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10989" y="744935"/>
                <a:ext cx="3249480" cy="376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Helvetica Neue"/>
                    <a:cs typeface="Helvetica Neue"/>
                  </a:rPr>
                  <a:t>Facebook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Graph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Serving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System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53" name="Down Arrow 52"/>
            <p:cNvSpPr/>
            <p:nvPr/>
          </p:nvSpPr>
          <p:spPr>
            <a:xfrm rot="10800000">
              <a:off x="7249519" y="3120197"/>
              <a:ext cx="165151" cy="63730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58964" y="3364613"/>
              <a:ext cx="1415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Access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logs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7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661410" y="3120197"/>
            <a:ext cx="3418459" cy="1647066"/>
            <a:chOff x="5661410" y="3120197"/>
            <a:chExt cx="3418459" cy="1647066"/>
          </a:xfrm>
        </p:grpSpPr>
        <p:sp>
          <p:nvSpPr>
            <p:cNvPr id="47" name="Down Arrow 46"/>
            <p:cNvSpPr/>
            <p:nvPr/>
          </p:nvSpPr>
          <p:spPr>
            <a:xfrm rot="14058201">
              <a:off x="5858588" y="3000764"/>
              <a:ext cx="165151" cy="559508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53181" y="3362048"/>
              <a:ext cx="1626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Social signals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131300" y="3899813"/>
              <a:ext cx="2281822" cy="867450"/>
              <a:chOff x="7340521" y="652939"/>
              <a:chExt cx="3490779" cy="61478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340521" y="652939"/>
                <a:ext cx="3490779" cy="6147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510989" y="744935"/>
                <a:ext cx="3249480" cy="376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Helvetica Neue"/>
                    <a:cs typeface="Helvetica Neue"/>
                  </a:rPr>
                  <a:t>Facebook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Graph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Serving</a:t>
                </a:r>
                <a:r>
                  <a:rPr lang="zh-CN" altLang="en-US" b="1" dirty="0" smtClean="0">
                    <a:latin typeface="Helvetica Neue"/>
                    <a:cs typeface="Helvetica Neue"/>
                  </a:rPr>
                  <a:t> </a:t>
                </a:r>
                <a:r>
                  <a:rPr lang="en-US" altLang="zh-CN" b="1" dirty="0" smtClean="0">
                    <a:latin typeface="Helvetica Neue"/>
                    <a:cs typeface="Helvetica Neue"/>
                  </a:rPr>
                  <a:t>System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50" name="Down Arrow 49"/>
            <p:cNvSpPr/>
            <p:nvPr/>
          </p:nvSpPr>
          <p:spPr>
            <a:xfrm rot="10800000">
              <a:off x="7249519" y="3120197"/>
              <a:ext cx="165151" cy="637303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58964" y="3364613"/>
              <a:ext cx="1415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Access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logs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50181" y="1386116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725235" y="2926482"/>
            <a:ext cx="3911301" cy="1321246"/>
            <a:chOff x="3693428" y="2288412"/>
            <a:chExt cx="3911301" cy="1321246"/>
          </a:xfrm>
        </p:grpSpPr>
        <p:sp>
          <p:nvSpPr>
            <p:cNvPr id="30" name="Cloud 29"/>
            <p:cNvSpPr/>
            <p:nvPr/>
          </p:nvSpPr>
          <p:spPr>
            <a:xfrm>
              <a:off x="3693428" y="2529455"/>
              <a:ext cx="3911301" cy="108020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7185" y="2795228"/>
              <a:ext cx="980037" cy="501240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968" y="2851719"/>
              <a:ext cx="759132" cy="388258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5846" y="2909549"/>
              <a:ext cx="532990" cy="272598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510073" y="2540751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073" y="2288412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81110" y="2434834"/>
            <a:ext cx="4176373" cy="482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1109" y="2469538"/>
            <a:ext cx="417637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/>
                <a:cs typeface="Helvetica Neue"/>
              </a:rPr>
              <a:t>Backend Storage</a:t>
            </a:r>
            <a:endParaRPr lang="en-US" b="1" dirty="0">
              <a:latin typeface="Helvetica Neue"/>
              <a:cs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1259" y="1451579"/>
            <a:ext cx="2166279" cy="654139"/>
            <a:chOff x="5876964" y="910411"/>
            <a:chExt cx="2467466" cy="654139"/>
          </a:xfrm>
        </p:grpSpPr>
        <p:sp>
          <p:nvSpPr>
            <p:cNvPr id="59" name="Down Arrow 58"/>
            <p:cNvSpPr/>
            <p:nvPr/>
          </p:nvSpPr>
          <p:spPr>
            <a:xfrm rot="7510088">
              <a:off x="6282179" y="1028404"/>
              <a:ext cx="130931" cy="94136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89080" y="910411"/>
              <a:ext cx="205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Predicted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Popular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Videos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0474" y="1990151"/>
            <a:ext cx="1660685" cy="807245"/>
            <a:chOff x="4490474" y="1990151"/>
            <a:chExt cx="1660685" cy="80724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90474" y="2104358"/>
              <a:ext cx="537618" cy="297707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34764" y="1990151"/>
              <a:ext cx="1216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QuickFire</a:t>
              </a:r>
              <a:r>
                <a:rPr lang="zh-CN" alt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Encoded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7620" y="2580257"/>
              <a:ext cx="424555" cy="217139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60" y="1549977"/>
            <a:ext cx="424555" cy="21713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121720" y="2378824"/>
            <a:ext cx="1769859" cy="649311"/>
            <a:chOff x="7310075" y="652939"/>
            <a:chExt cx="2777401" cy="378477"/>
          </a:xfrm>
        </p:grpSpPr>
        <p:sp>
          <p:nvSpPr>
            <p:cNvPr id="42" name="Rounded Rectangle 41"/>
            <p:cNvSpPr/>
            <p:nvPr/>
          </p:nvSpPr>
          <p:spPr>
            <a:xfrm>
              <a:off x="7340522" y="652939"/>
              <a:ext cx="2733761" cy="37847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0075" y="729525"/>
              <a:ext cx="2777401" cy="215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elvetica Neue"/>
                  <a:cs typeface="Helvetica Neue"/>
                </a:rPr>
                <a:t>CHESS-VPS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22182" y="2045361"/>
            <a:ext cx="1261316" cy="834184"/>
            <a:chOff x="1322182" y="2045361"/>
            <a:chExt cx="1261316" cy="834184"/>
          </a:xfrm>
        </p:grpSpPr>
        <p:grpSp>
          <p:nvGrpSpPr>
            <p:cNvPr id="9" name="Group 8"/>
            <p:cNvGrpSpPr/>
            <p:nvPr/>
          </p:nvGrpSpPr>
          <p:grpSpPr>
            <a:xfrm>
              <a:off x="1322182" y="2045361"/>
              <a:ext cx="1261316" cy="367386"/>
              <a:chOff x="1523660" y="1491605"/>
              <a:chExt cx="1261316" cy="36738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2275731" y="1538588"/>
                <a:ext cx="437663" cy="32040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523660" y="1491605"/>
                <a:ext cx="1261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Original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746" y="2451288"/>
              <a:ext cx="837338" cy="428257"/>
            </a:xfrm>
            <a:prstGeom prst="rect">
              <a:avLst/>
            </a:prstGeom>
          </p:spPr>
        </p:pic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1113221" y="4135886"/>
            <a:ext cx="5439979" cy="6950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Serving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QuickFire-encoded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versions!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1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Requirements of CHESS-VPS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Handle working set of ~80 </a:t>
            </a:r>
            <a:r>
              <a:rPr lang="en-US" sz="2800" dirty="0"/>
              <a:t>million </a:t>
            </a:r>
            <a:r>
              <a:rPr lang="en-US" sz="2800" dirty="0" smtClean="0"/>
              <a:t>videos</a:t>
            </a:r>
            <a:endParaRPr lang="en-US" altLang="zh-CN" sz="2800" dirty="0" smtClean="0"/>
          </a:p>
          <a:p>
            <a:r>
              <a:rPr lang="en-US" altLang="zh-CN" sz="2800" dirty="0" smtClean="0"/>
              <a:t>Generate new predictions every few minutes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Requires a new prediction algorithm: CHESS!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 Key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Efficiently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model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influence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accesses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basis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scalable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prediction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Combine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multiple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predictors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boost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36569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</a:p>
          <a:p>
            <a:pPr lvl="1"/>
            <a:r>
              <a:rPr lang="en-US" dirty="0"/>
              <a:t>A past access makes future accesses more probable, </a:t>
            </a:r>
            <a:r>
              <a:rPr lang="en-US" dirty="0" smtClean="0"/>
              <a:t>i.e.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dirty="0"/>
              <a:t>some </a:t>
            </a:r>
            <a:r>
              <a:rPr lang="en-US" i="1" dirty="0"/>
              <a:t>influence </a:t>
            </a:r>
            <a:r>
              <a:rPr lang="en-US" dirty="0"/>
              <a:t>on future </a:t>
            </a:r>
            <a:r>
              <a:rPr lang="en-US" dirty="0" smtClean="0"/>
              <a:t>popularity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50" y="2829678"/>
            <a:ext cx="4940300" cy="2197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75358" y="2829678"/>
            <a:ext cx="5046592" cy="2197100"/>
            <a:chOff x="1975358" y="2829678"/>
            <a:chExt cx="5046592" cy="2197100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5358" y="2829678"/>
              <a:ext cx="4937760" cy="21971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525480" y="3154956"/>
              <a:ext cx="349647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Influence of past accesses</a:t>
              </a:r>
              <a:endParaRPr lang="en-US" altLang="zh-CN" sz="2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88" y="2829678"/>
            <a:ext cx="4940300" cy="219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36569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</a:p>
          <a:p>
            <a:pPr lvl="1"/>
            <a:r>
              <a:rPr lang="en-US" dirty="0"/>
              <a:t>A past access </a:t>
            </a:r>
            <a:r>
              <a:rPr lang="en-US" dirty="0" smtClean="0"/>
              <a:t>makes future accesses more probable, i.e. </a:t>
            </a:r>
            <a:r>
              <a:rPr lang="en-US" altLang="zh-CN" dirty="0" smtClean="0"/>
              <a:t>provides</a:t>
            </a:r>
            <a:r>
              <a:rPr lang="zh-CN" altLang="en-US" dirty="0" smtClean="0"/>
              <a:t> </a:t>
            </a:r>
            <a:r>
              <a:rPr lang="en-US" dirty="0" smtClean="0"/>
              <a:t>some </a:t>
            </a:r>
            <a:r>
              <a:rPr lang="en-US" i="1" dirty="0"/>
              <a:t>influence </a:t>
            </a:r>
            <a:r>
              <a:rPr lang="en-US" dirty="0"/>
              <a:t>on future </a:t>
            </a:r>
            <a:r>
              <a:rPr lang="en-US" dirty="0" smtClean="0"/>
              <a:t>popularity</a:t>
            </a:r>
            <a:endParaRPr lang="en-US" dirty="0"/>
          </a:p>
          <a:p>
            <a:pPr lvl="1"/>
            <a:r>
              <a:rPr lang="en-US" altLang="zh-CN" dirty="0" smtClean="0"/>
              <a:t>Prediction: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</a:t>
            </a:r>
            <a:r>
              <a:rPr lang="zh-CN" altLang="en-US" dirty="0" smtClean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 smtClean="0"/>
              <a:t>accesses</a:t>
            </a:r>
            <a:endParaRPr lang="en-US" altLang="zh-CN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2359" y="3727980"/>
            <a:ext cx="27724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Total</a:t>
            </a:r>
            <a:r>
              <a:rPr lang="zh-CN" altLang="en-US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future</a:t>
            </a:r>
            <a:r>
              <a:rPr lang="zh-CN" altLang="en-US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1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influence</a:t>
            </a:r>
            <a:endParaRPr lang="en-US" altLang="zh-CN" sz="2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3935" y="2803627"/>
            <a:ext cx="713232" cy="1618029"/>
            <a:chOff x="4410948" y="2290491"/>
            <a:chExt cx="708848" cy="1658493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4765372" y="2683670"/>
              <a:ext cx="0" cy="1265314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10948" y="2290491"/>
              <a:ext cx="70884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mtClean="0">
                  <a:latin typeface="Helvetica Neue Medium" charset="0"/>
                  <a:ea typeface="Helvetica Neue Medium" charset="0"/>
                  <a:cs typeface="Helvetica Neue Medium" charset="0"/>
                </a:rPr>
                <a:t>now</a:t>
              </a:r>
              <a:endParaRPr lang="en-US" altLang="zh-CN" sz="2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nfluence modeled with kernel function</a:t>
            </a:r>
          </a:p>
          <a:p>
            <a:r>
              <a:rPr lang="en-US" dirty="0" smtClean="0"/>
              <a:t>Power-law kernel used by prior works</a:t>
            </a:r>
          </a:p>
          <a:p>
            <a:pPr lvl="1"/>
            <a:r>
              <a:rPr lang="en-US" altLang="zh-CN" dirty="0" smtClean="0"/>
              <a:t>Provides high</a:t>
            </a:r>
            <a:r>
              <a:rPr lang="zh-CN" altLang="en-US" dirty="0" smtClean="0"/>
              <a:t> </a:t>
            </a:r>
            <a:r>
              <a:rPr lang="en-US" dirty="0" smtClean="0"/>
              <a:t>accuracy</a:t>
            </a:r>
          </a:p>
          <a:p>
            <a:pPr lvl="1"/>
            <a:r>
              <a:rPr lang="en-US" altLang="zh-CN" dirty="0" smtClean="0"/>
              <a:t>Scan all past accesses, O(N)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time/space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9364" y="2707085"/>
            <a:ext cx="5716983" cy="2197100"/>
            <a:chOff x="1447800" y="2496042"/>
            <a:chExt cx="5716983" cy="21971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800" y="2496042"/>
              <a:ext cx="5105400" cy="2197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9973" y="3636156"/>
              <a:ext cx="1904810" cy="27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7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nfluence modeled with kernel function</a:t>
            </a:r>
          </a:p>
          <a:p>
            <a:r>
              <a:rPr lang="en-US" dirty="0" smtClean="0"/>
              <a:t>Power-law kernel used by prior works</a:t>
            </a:r>
          </a:p>
          <a:p>
            <a:r>
              <a:rPr lang="en-US" dirty="0" smtClean="0"/>
              <a:t>Key insight: use exponential kernel for scalability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89364" y="2707085"/>
            <a:ext cx="5716983" cy="2197100"/>
            <a:chOff x="1489364" y="2707085"/>
            <a:chExt cx="5716983" cy="21971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9364" y="2707085"/>
              <a:ext cx="5168900" cy="2197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1293" y="2881975"/>
              <a:ext cx="1992453" cy="2685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1537" y="3847199"/>
              <a:ext cx="1904810" cy="27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5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Efficiently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367599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exciting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</a:t>
            </a:r>
            <a:r>
              <a:rPr lang="zh-CN" altLang="en-US" dirty="0" smtClean="0"/>
              <a:t> </a:t>
            </a:r>
            <a:r>
              <a:rPr lang="en-US" dirty="0" smtClean="0"/>
              <a:t>with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exponential </a:t>
            </a:r>
            <a:r>
              <a:rPr lang="en-US" altLang="zh-CN" dirty="0" smtClean="0"/>
              <a:t>kernel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03" y="1953659"/>
            <a:ext cx="5020597" cy="75611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74084" y="2954130"/>
            <a:ext cx="2160861" cy="646331"/>
            <a:chOff x="1633194" y="2335943"/>
            <a:chExt cx="2160861" cy="646331"/>
          </a:xfrm>
        </p:grpSpPr>
        <p:sp>
          <p:nvSpPr>
            <p:cNvPr id="9" name="Rectangle 8"/>
            <p:cNvSpPr/>
            <p:nvPr/>
          </p:nvSpPr>
          <p:spPr>
            <a:xfrm>
              <a:off x="1633194" y="2335943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Current Access</a:t>
              </a:r>
              <a:b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Watch-time</a:t>
              </a:r>
              <a:endParaRPr lang="en-US" altLang="zh-CN" i="1" dirty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71531" y="2474443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+</a:t>
              </a:r>
              <a:endParaRPr lang="en-US" altLang="zh-CN" i="1" dirty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928944" y="2942868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Previous</a:t>
            </a:r>
            <a:b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Prediction</a:t>
            </a:r>
            <a:endParaRPr lang="en-US" altLang="zh-CN" i="1" dirty="0">
              <a:solidFill>
                <a:schemeClr val="tx2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01517" y="2942869"/>
            <a:ext cx="1669862" cy="646331"/>
            <a:chOff x="3960627" y="2324682"/>
            <a:chExt cx="1669862" cy="646331"/>
          </a:xfrm>
        </p:grpSpPr>
        <p:sp>
          <p:nvSpPr>
            <p:cNvPr id="8" name="Rectangle 7"/>
            <p:cNvSpPr/>
            <p:nvPr/>
          </p:nvSpPr>
          <p:spPr>
            <a:xfrm>
              <a:off x="3960627" y="2324682"/>
              <a:ext cx="14991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Exponential </a:t>
              </a:r>
            </a:p>
            <a:p>
              <a:r>
                <a:rPr lang="en-US" altLang="zh-CN" i="1" dirty="0" smtClean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Decay</a:t>
              </a:r>
              <a:endParaRPr lang="en-US" altLang="zh-CN" i="1" dirty="0">
                <a:solidFill>
                  <a:schemeClr val="tx2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0407" y="24744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chemeClr val="tx2">
                      <a:lumMod val="75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3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Videos are Central to Facebook</a:t>
            </a:r>
            <a:br>
              <a:rPr lang="en-US" dirty="0" smtClean="0"/>
            </a:br>
            <a:r>
              <a:rPr lang="en-US" sz="2900" dirty="0" smtClean="0"/>
              <a:t>8 billion views per day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32" y="1200823"/>
            <a:ext cx="2621455" cy="196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948" y="1200823"/>
            <a:ext cx="2606602" cy="1967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531" y="3509691"/>
            <a:ext cx="2832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9-year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singing on </a:t>
            </a:r>
            <a:b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America’s Got Talent</a:t>
            </a:r>
          </a:p>
          <a:p>
            <a:r>
              <a:rPr lang="en-US" dirty="0" smtClean="0">
                <a:solidFill>
                  <a:srgbClr val="454545"/>
                </a:solidFill>
                <a:effectLst/>
                <a:latin typeface="Helvetica Neue Medium" charset="0"/>
                <a:ea typeface="Helvetica Neue Medium" charset="0"/>
                <a:cs typeface="Helvetica Neue Medium" charset="0"/>
              </a:rPr>
              <a:t>44M views</a:t>
            </a:r>
            <a:endParaRPr lang="en-US" dirty="0">
              <a:solidFill>
                <a:srgbClr val="454545"/>
              </a:solidFill>
              <a:effectLst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1711" y="3509691"/>
            <a:ext cx="2763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Black bear roaming </a:t>
            </a:r>
            <a:b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 Princeton</a:t>
            </a:r>
          </a:p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3.8K</a:t>
            </a:r>
            <a:r>
              <a:rPr lang="en-US" dirty="0" smtClean="0">
                <a:solidFill>
                  <a:srgbClr val="454545"/>
                </a:solidFill>
                <a:effectLst/>
                <a:latin typeface="Helvetica Neue Medium" charset="0"/>
                <a:ea typeface="Helvetica Neue Medium" charset="0"/>
                <a:cs typeface="Helvetica Neue Medium" charset="0"/>
              </a:rPr>
              <a:t> views</a:t>
            </a:r>
            <a:endParaRPr lang="en-US" dirty="0">
              <a:solidFill>
                <a:srgbClr val="454545"/>
              </a:solidFill>
              <a:effectLst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6231" y="3509691"/>
            <a:ext cx="2460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Small shop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aking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rozen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yogurt</a:t>
            </a:r>
          </a:p>
          <a:p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122</a:t>
            </a:r>
            <a:r>
              <a:rPr lang="zh-CN" altLang="en-US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solidFill>
                  <a:srgbClr val="4545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views</a:t>
            </a:r>
            <a:endParaRPr lang="en-US" dirty="0" smtClean="0">
              <a:solidFill>
                <a:srgbClr val="454545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63" y="1200823"/>
            <a:ext cx="2075533" cy="19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Single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exponential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kernel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l</a:t>
            </a:r>
            <a:r>
              <a:rPr lang="en-US" sz="2800" dirty="0" smtClean="0"/>
              <a:t>ess </a:t>
            </a:r>
            <a:r>
              <a:rPr lang="en-US" sz="2800" dirty="0"/>
              <a:t>accurate than power-law kernel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lvl="1"/>
            <a:r>
              <a:rPr lang="en-US" altLang="zh-CN" sz="2400" dirty="0"/>
              <a:t>10%</a:t>
            </a:r>
            <a:r>
              <a:rPr lang="zh-CN" altLang="en-US" sz="2400" dirty="0"/>
              <a:t> </a:t>
            </a:r>
            <a:r>
              <a:rPr lang="en-US" altLang="zh-CN" sz="2400" dirty="0"/>
              <a:t>lower</a:t>
            </a:r>
            <a:r>
              <a:rPr lang="zh-CN" altLang="en-US" sz="2400" dirty="0"/>
              <a:t> </a:t>
            </a:r>
            <a:r>
              <a:rPr lang="en-US" altLang="zh-CN" sz="2400" dirty="0"/>
              <a:t>watch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ratio</a:t>
            </a:r>
          </a:p>
          <a:p>
            <a:pPr lvl="1"/>
            <a:endParaRPr lang="en-US" sz="2400" dirty="0"/>
          </a:p>
          <a:p>
            <a:r>
              <a:rPr lang="en-US" sz="2800" dirty="0"/>
              <a:t>O(1) space/time to maintain</a:t>
            </a:r>
            <a:endParaRPr lang="en-US" altLang="zh-CN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57823" y="3625591"/>
            <a:ext cx="5828354" cy="10515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 smtClean="0"/>
              <a:t>Single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e</a:t>
            </a:r>
            <a:r>
              <a:rPr lang="en-US" altLang="zh-CN" sz="2800" dirty="0" smtClean="0"/>
              <a:t>xponential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k</a:t>
            </a:r>
            <a:r>
              <a:rPr lang="en-US" altLang="zh-CN" sz="2800" dirty="0" smtClean="0"/>
              <a:t>ernel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</a:t>
            </a:r>
            <a:r>
              <a:rPr lang="zh-CN" altLang="en-US" sz="2800" dirty="0" smtClean="0"/>
              <a:t> </a:t>
            </a:r>
            <a:endParaRPr lang="en-US" altLang="zh-CN" sz="2800" dirty="0" smtClean="0"/>
          </a:p>
          <a:p>
            <a:pPr marL="0" indent="0" algn="ctr">
              <a:buNone/>
            </a:pPr>
            <a:r>
              <a:rPr lang="en-US" altLang="zh-CN" sz="2800" dirty="0" smtClean="0"/>
              <a:t>less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accurate yet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scalable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642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Efficient Features in a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21</a:t>
            </a:fld>
            <a:endParaRPr lang="en-US"/>
          </a:p>
        </p:txBody>
      </p:sp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229600" cy="931588"/>
          </a:xfrm>
        </p:spPr>
        <p:txBody>
          <a:bodyPr>
            <a:normAutofit/>
          </a:bodyPr>
          <a:lstStyle/>
          <a:p>
            <a:r>
              <a:rPr lang="en-US" dirty="0" smtClean="0"/>
              <a:t>Key insight: maintain multiple exponential kernels</a:t>
            </a:r>
          </a:p>
          <a:p>
            <a:r>
              <a:rPr lang="en-US" altLang="zh-CN" dirty="0" smtClean="0"/>
              <a:t>O(1)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space/time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24971" y="1664578"/>
            <a:ext cx="2030994" cy="2314295"/>
            <a:chOff x="4924971" y="1664578"/>
            <a:chExt cx="2030994" cy="2314295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2837" y="1970777"/>
              <a:ext cx="1755262" cy="2008096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4924971" y="1664578"/>
              <a:ext cx="203099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smtClean="0">
                  <a:latin typeface="Helvetica Neue Medium" charset="0"/>
                  <a:ea typeface="Helvetica Neue Medium" charset="0"/>
                  <a:cs typeface="Helvetica Neue Medium" charset="0"/>
                </a:rPr>
                <a:t>Exponential </a:t>
              </a:r>
              <a:r>
                <a:rPr 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kernels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68782" y="2300882"/>
            <a:ext cx="2030994" cy="732508"/>
            <a:chOff x="2659232" y="2386607"/>
            <a:chExt cx="2030994" cy="732508"/>
          </a:xfrm>
        </p:grpSpPr>
        <p:sp>
          <p:nvSpPr>
            <p:cNvPr id="118" name="Down Arrow 117"/>
            <p:cNvSpPr/>
            <p:nvPr/>
          </p:nvSpPr>
          <p:spPr>
            <a:xfrm rot="16200000">
              <a:off x="3561402" y="2324320"/>
              <a:ext cx="226654" cy="136293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59232" y="2386607"/>
              <a:ext cx="203099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Modeled by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173972" y="4183343"/>
            <a:ext cx="5897090" cy="72084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Combining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exponential kernels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power-law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106154" y="1851368"/>
            <a:ext cx="2087225" cy="2280837"/>
            <a:chOff x="1106154" y="1851368"/>
            <a:chExt cx="2087225" cy="2280837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154" y="1851368"/>
              <a:ext cx="1625975" cy="22808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62385" y="2000891"/>
              <a:ext cx="203099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Actual</a:t>
              </a:r>
              <a:r>
                <a:rPr lang="zh-CN" alt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access</a:t>
              </a:r>
              <a:r>
                <a:rPr lang="zh-CN" altLang="en-US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b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pattern</a:t>
              </a:r>
              <a:endParaRPr lang="en-US" sz="1600" b="1" dirty="0" smtClean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Efficient Features in a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22</a:t>
            </a:fld>
            <a:endParaRPr lang="en-US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516491" y="4220154"/>
            <a:ext cx="5584953" cy="5919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S</a:t>
            </a:r>
            <a:r>
              <a:rPr lang="en-US" altLang="zh-CN" dirty="0" smtClean="0"/>
              <a:t>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459763" y="1321128"/>
            <a:ext cx="3302771" cy="2581808"/>
            <a:chOff x="5459763" y="1321128"/>
            <a:chExt cx="3302771" cy="2581808"/>
          </a:xfrm>
        </p:grpSpPr>
        <p:grpSp>
          <p:nvGrpSpPr>
            <p:cNvPr id="10" name="Group 9"/>
            <p:cNvGrpSpPr/>
            <p:nvPr/>
          </p:nvGrpSpPr>
          <p:grpSpPr>
            <a:xfrm>
              <a:off x="6507791" y="2018324"/>
              <a:ext cx="2254743" cy="730868"/>
              <a:chOff x="6507791" y="2018324"/>
              <a:chExt cx="2254743" cy="73086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507791" y="2619764"/>
                <a:ext cx="782348" cy="0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7290139" y="2474872"/>
                <a:ext cx="274320" cy="274320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11867" y="2018324"/>
                <a:ext cx="1850667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Future</a:t>
                </a:r>
                <a:r>
                  <a:rPr lang="zh-CN" alt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 </a:t>
                </a:r>
                <a:r>
                  <a:rPr lang="en-US" altLang="zh-CN" sz="160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Popularity</a:t>
                </a:r>
                <a:endParaRPr 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459763" y="1321128"/>
              <a:ext cx="1311878" cy="25818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Neural</a:t>
              </a:r>
              <a:r>
                <a:rPr lang="zh-CN" altLang="en-US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Network</a:t>
              </a:r>
              <a:endParaRPr lang="en-US" dirty="0">
                <a:solidFill>
                  <a:sysClr val="windowText" lastClr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15968" y="817926"/>
            <a:ext cx="204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Raw features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53391" y="1360153"/>
            <a:ext cx="2377440" cy="1768418"/>
            <a:chOff x="3053391" y="1360153"/>
            <a:chExt cx="2377440" cy="1768418"/>
          </a:xfrm>
        </p:grpSpPr>
        <p:grpSp>
          <p:nvGrpSpPr>
            <p:cNvPr id="8" name="Group 7"/>
            <p:cNvGrpSpPr/>
            <p:nvPr/>
          </p:nvGrpSpPr>
          <p:grpSpPr>
            <a:xfrm>
              <a:off x="3053391" y="1565150"/>
              <a:ext cx="2377440" cy="1383604"/>
              <a:chOff x="3053391" y="1565150"/>
              <a:chExt cx="2377440" cy="138360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3053391" y="1565150"/>
                <a:ext cx="2377440" cy="2314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053391" y="2047216"/>
                <a:ext cx="2377440" cy="7152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053391" y="2501686"/>
                <a:ext cx="2377440" cy="7152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3053391" y="2941602"/>
                <a:ext cx="2377440" cy="7152"/>
              </a:xfrm>
              <a:prstGeom prst="line">
                <a:avLst/>
              </a:prstGeom>
              <a:ln w="38100" cmpd="sng">
                <a:solidFill>
                  <a:schemeClr val="accent5">
                    <a:lumMod val="50000"/>
                    <a:alpha val="49000"/>
                  </a:schemeClr>
                </a:solidFill>
                <a:headEnd type="none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ounded Rectangle 29"/>
            <p:cNvSpPr/>
            <p:nvPr/>
          </p:nvSpPr>
          <p:spPr>
            <a:xfrm>
              <a:off x="3341641" y="1360153"/>
              <a:ext cx="1655472" cy="17684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Multiple</a:t>
              </a:r>
              <a:r>
                <a:rPr lang="zh-CN" altLang="en-US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K</a:t>
              </a:r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ernels</a:t>
              </a:r>
              <a:endParaRPr lang="en-US" sz="1600" dirty="0">
                <a:solidFill>
                  <a:sysClr val="windowText" lastClr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3391" y="3278780"/>
            <a:ext cx="2377440" cy="583733"/>
            <a:chOff x="3053391" y="3278780"/>
            <a:chExt cx="2377440" cy="583733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3053391" y="3387521"/>
              <a:ext cx="2377440" cy="7152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  <a:alpha val="49000"/>
                </a:schemeClr>
              </a:solidFill>
              <a:headEnd type="non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053391" y="3743654"/>
              <a:ext cx="2377440" cy="7152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  <a:alpha val="49000"/>
                </a:schemeClr>
              </a:solidFill>
              <a:headEnd type="none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3341640" y="3278780"/>
              <a:ext cx="1655473" cy="5837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Directly-used</a:t>
              </a:r>
              <a:r>
                <a:rPr lang="zh-CN" altLang="en-US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 smtClean="0">
                  <a:solidFill>
                    <a:sysClr val="windowText" lastClr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Features</a:t>
              </a:r>
              <a:endParaRPr lang="en-US" sz="1600" dirty="0">
                <a:solidFill>
                  <a:sysClr val="windowText" lastClr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937" y="1872229"/>
            <a:ext cx="2270458" cy="1243460"/>
            <a:chOff x="782937" y="1872229"/>
            <a:chExt cx="2270458" cy="1243460"/>
          </a:xfrm>
        </p:grpSpPr>
        <p:grpSp>
          <p:nvGrpSpPr>
            <p:cNvPr id="11" name="Group 10"/>
            <p:cNvGrpSpPr/>
            <p:nvPr/>
          </p:nvGrpSpPr>
          <p:grpSpPr>
            <a:xfrm>
              <a:off x="1423991" y="1884324"/>
              <a:ext cx="1629404" cy="1206488"/>
              <a:chOff x="1423991" y="1884324"/>
              <a:chExt cx="1629404" cy="120648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423993" y="1884324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likes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423991" y="2327816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comments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423991" y="2752258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shares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030" y="1872229"/>
              <a:ext cx="357126" cy="3571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367" y="2377960"/>
              <a:ext cx="302292" cy="2878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937" y="2737261"/>
              <a:ext cx="797547" cy="3784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1985" y="3205298"/>
            <a:ext cx="2231407" cy="761505"/>
            <a:chOff x="821985" y="3205298"/>
            <a:chExt cx="2231407" cy="761505"/>
          </a:xfrm>
        </p:grpSpPr>
        <p:grpSp>
          <p:nvGrpSpPr>
            <p:cNvPr id="7" name="Group 6"/>
            <p:cNvGrpSpPr/>
            <p:nvPr/>
          </p:nvGrpSpPr>
          <p:grpSpPr>
            <a:xfrm>
              <a:off x="1382358" y="3205298"/>
              <a:ext cx="1671034" cy="706713"/>
              <a:chOff x="1382358" y="3205298"/>
              <a:chExt cx="1671034" cy="70671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382358" y="3205298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o</a:t>
                </a:r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wner likes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423990" y="3573457"/>
                <a:ext cx="1629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v</a:t>
                </a:r>
                <a:r>
                  <a:rPr 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ideo age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985" y="3236984"/>
              <a:ext cx="699056" cy="2818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518" y="3572653"/>
              <a:ext cx="394150" cy="3941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43381" y="1259514"/>
            <a:ext cx="2068375" cy="584775"/>
            <a:chOff x="943381" y="1259514"/>
            <a:chExt cx="2068375" cy="584775"/>
          </a:xfrm>
        </p:grpSpPr>
        <p:sp>
          <p:nvSpPr>
            <p:cNvPr id="81" name="TextBox 80"/>
            <p:cNvSpPr txBox="1"/>
            <p:nvPr/>
          </p:nvSpPr>
          <p:spPr>
            <a:xfrm>
              <a:off x="1465625" y="1259514"/>
              <a:ext cx="1546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Past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access</a:t>
              </a:r>
              <a:b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watch-time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381" y="1381292"/>
              <a:ext cx="487509" cy="324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135251" y="3053592"/>
            <a:ext cx="3838290" cy="10414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 Video Prediction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8698" y="1776844"/>
            <a:ext cx="3838290" cy="10414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18449" y="1167489"/>
            <a:ext cx="1317801" cy="2766489"/>
            <a:chOff x="5718449" y="1167489"/>
            <a:chExt cx="1317801" cy="2766489"/>
          </a:xfrm>
        </p:grpSpPr>
        <p:sp>
          <p:nvSpPr>
            <p:cNvPr id="19" name="Rectangle 18"/>
            <p:cNvSpPr/>
            <p:nvPr/>
          </p:nvSpPr>
          <p:spPr>
            <a:xfrm>
              <a:off x="6081236" y="1947794"/>
              <a:ext cx="698191" cy="6959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Aggr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8449" y="1167489"/>
              <a:ext cx="131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Aggregat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ed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latin typeface="Helvetica Neue Medium" charset="0"/>
                  <a:ea typeface="Helvetica Neue Medium" charset="0"/>
                  <a:cs typeface="Helvetica Neue Medium" charset="0"/>
                </a:rPr>
                <a:t>t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op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ideos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33" name="Straight Connector 32"/>
            <p:cNvCxnSpPr>
              <a:endCxn id="27" idx="2"/>
            </p:cNvCxnSpPr>
            <p:nvPr/>
          </p:nvCxnSpPr>
          <p:spPr>
            <a:xfrm flipV="1">
              <a:off x="6430332" y="2643770"/>
              <a:ext cx="0" cy="594233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olid"/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081236" y="3238003"/>
              <a:ext cx="698191" cy="6959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Aggr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83617" y="1166766"/>
            <a:ext cx="1194087" cy="2800226"/>
            <a:chOff x="3283617" y="1166766"/>
            <a:chExt cx="1194087" cy="2800226"/>
          </a:xfrm>
        </p:grpSpPr>
        <p:sp>
          <p:nvSpPr>
            <p:cNvPr id="11" name="Rectangle 10"/>
            <p:cNvSpPr/>
            <p:nvPr/>
          </p:nvSpPr>
          <p:spPr>
            <a:xfrm>
              <a:off x="3483797" y="1916511"/>
              <a:ext cx="938805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1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83797" y="2377463"/>
              <a:ext cx="938805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2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3797" y="3195146"/>
              <a:ext cx="938805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altLang="zh-CN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3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83796" y="3656098"/>
              <a:ext cx="938806" cy="3108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W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orker</a:t>
              </a:r>
              <a:r>
                <a:rPr lang="en-US" altLang="zh-CN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4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83617" y="1166766"/>
              <a:ext cx="1194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Prediction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>
                  <a:latin typeface="Helvetica Neue Medium" charset="0"/>
                  <a:ea typeface="Helvetica Neue Medium" charset="0"/>
                  <a:cs typeface="Helvetica Neue Medium" charset="0"/>
                </a:rPr>
                <a:t>w</a:t>
              </a:r>
              <a:r>
                <a:rPr 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orker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1567" y="1338810"/>
            <a:ext cx="2682230" cy="2756265"/>
            <a:chOff x="801567" y="1338810"/>
            <a:chExt cx="2682230" cy="2756265"/>
          </a:xfrm>
        </p:grpSpPr>
        <p:grpSp>
          <p:nvGrpSpPr>
            <p:cNvPr id="3" name="Group 2"/>
            <p:cNvGrpSpPr/>
            <p:nvPr/>
          </p:nvGrpSpPr>
          <p:grpSpPr>
            <a:xfrm>
              <a:off x="801567" y="1338810"/>
              <a:ext cx="1472420" cy="2756265"/>
              <a:chOff x="801567" y="1338810"/>
              <a:chExt cx="1472420" cy="27562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89184" y="1766452"/>
                <a:ext cx="1107197" cy="23286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10115" y="1916511"/>
                <a:ext cx="855327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altLang="zh-CN" sz="1600" baseline="-250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1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10114" y="2377463"/>
                <a:ext cx="855327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2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10114" y="3195146"/>
                <a:ext cx="855328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altLang="zh-CN" sz="1600" baseline="-25000" dirty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3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10115" y="3656098"/>
                <a:ext cx="855326" cy="3108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Shard</a:t>
                </a:r>
                <a:r>
                  <a:rPr lang="en-US" altLang="zh-CN" sz="1600" baseline="-25000" dirty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4</a:t>
                </a:r>
                <a:endParaRPr lang="en-US" sz="1600" baseline="-250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1567" y="1338810"/>
                <a:ext cx="14724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Access</a:t>
                </a:r>
                <a:r>
                  <a:rPr lang="zh-CN" altLang="en-US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 </a:t>
                </a:r>
                <a:r>
                  <a:rPr lang="en-US" altLang="zh-CN" sz="1600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logs</a:t>
                </a:r>
                <a:endParaRPr lang="en-US" sz="16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17" name="Straight Connector 16"/>
            <p:cNvCxnSpPr>
              <a:stCxn id="8" idx="3"/>
              <a:endCxn id="13" idx="1"/>
            </p:cNvCxnSpPr>
            <p:nvPr/>
          </p:nvCxnSpPr>
          <p:spPr>
            <a:xfrm>
              <a:off x="1965442" y="3350593"/>
              <a:ext cx="1518355" cy="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4" idx="1"/>
            </p:cNvCxnSpPr>
            <p:nvPr/>
          </p:nvCxnSpPr>
          <p:spPr>
            <a:xfrm>
              <a:off x="1965441" y="3811545"/>
              <a:ext cx="1518355" cy="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49218" y="1792889"/>
              <a:ext cx="1194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Streaming</a:t>
              </a:r>
              <a:endParaRPr lang="en-US" sz="1600" i="1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576" name="Straight Connector 575"/>
            <p:cNvCxnSpPr/>
            <p:nvPr/>
          </p:nvCxnSpPr>
          <p:spPr>
            <a:xfrm>
              <a:off x="1967811" y="2541265"/>
              <a:ext cx="1504175" cy="462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1965442" y="2109067"/>
              <a:ext cx="1504175" cy="462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22602" y="1296870"/>
            <a:ext cx="1295847" cy="2514675"/>
            <a:chOff x="4422602" y="1296870"/>
            <a:chExt cx="1295847" cy="2514675"/>
          </a:xfrm>
        </p:grpSpPr>
        <p:sp>
          <p:nvSpPr>
            <p:cNvPr id="26" name="Rectangle 25"/>
            <p:cNvSpPr/>
            <p:nvPr/>
          </p:nvSpPr>
          <p:spPr>
            <a:xfrm>
              <a:off x="4641745" y="2162345"/>
              <a:ext cx="825303" cy="2687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M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odel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1745" y="3448992"/>
              <a:ext cx="825303" cy="2687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M</a:t>
              </a:r>
              <a:r>
                <a:rPr lang="en-US" altLang="zh-CN" sz="160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odel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434610" y="2089936"/>
              <a:ext cx="219143" cy="234843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1"/>
              <a:endCxn id="12" idx="3"/>
            </p:cNvCxnSpPr>
            <p:nvPr/>
          </p:nvCxnSpPr>
          <p:spPr>
            <a:xfrm flipH="1">
              <a:off x="4422602" y="2296735"/>
              <a:ext cx="219143" cy="236175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22602" y="3350593"/>
              <a:ext cx="219143" cy="232789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422602" y="3583382"/>
              <a:ext cx="219143" cy="228163"/>
            </a:xfrm>
            <a:prstGeom prst="line">
              <a:avLst/>
            </a:prstGeom>
            <a:ln w="19050" cmpd="sng">
              <a:solidFill>
                <a:schemeClr val="accent2">
                  <a:lumMod val="75000"/>
                </a:schemeClr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0" name="TextBox 579"/>
            <p:cNvSpPr txBox="1"/>
            <p:nvPr/>
          </p:nvSpPr>
          <p:spPr>
            <a:xfrm>
              <a:off x="4429139" y="1296870"/>
              <a:ext cx="1289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NN</a:t>
              </a:r>
              <a:r>
                <a:rPr lang="zh-CN" altLang="en-US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 </a:t>
              </a:r>
              <a:r>
                <a:rPr lang="en-US" altLang="zh-CN" sz="16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Models</a:t>
              </a:r>
              <a:endParaRPr lang="en-US" sz="1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75552" y="2040923"/>
            <a:ext cx="1619859" cy="1799766"/>
            <a:chOff x="6775552" y="2040923"/>
            <a:chExt cx="1619859" cy="1799766"/>
          </a:xfrm>
        </p:grpSpPr>
        <p:sp>
          <p:nvSpPr>
            <p:cNvPr id="581" name="Rectangle 580"/>
            <p:cNvSpPr/>
            <p:nvPr/>
          </p:nvSpPr>
          <p:spPr>
            <a:xfrm>
              <a:off x="7540308" y="2040923"/>
              <a:ext cx="855103" cy="5146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Client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7536161" y="3326075"/>
              <a:ext cx="855103" cy="5146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Client</a:t>
              </a:r>
              <a:endParaRPr lang="en-US" sz="1600" baseline="-250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83" name="Straight Connector 582"/>
            <p:cNvCxnSpPr>
              <a:stCxn id="19" idx="3"/>
              <a:endCxn id="581" idx="1"/>
            </p:cNvCxnSpPr>
            <p:nvPr/>
          </p:nvCxnSpPr>
          <p:spPr>
            <a:xfrm>
              <a:off x="6779427" y="2295782"/>
              <a:ext cx="760881" cy="2448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>
              <a:endCxn id="582" idx="1"/>
            </p:cNvCxnSpPr>
            <p:nvPr/>
          </p:nvCxnSpPr>
          <p:spPr>
            <a:xfrm>
              <a:off x="6775552" y="3583382"/>
              <a:ext cx="760609" cy="0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0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CHESS?</a:t>
            </a:r>
          </a:p>
          <a:p>
            <a:endParaRPr lang="en-US" dirty="0"/>
          </a:p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/>
              <a:t>d</a:t>
            </a:r>
            <a:r>
              <a:rPr lang="en-US" altLang="zh-CN" dirty="0" smtClean="0"/>
              <a:t>esign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consumption?</a:t>
            </a:r>
          </a:p>
          <a:p>
            <a:endParaRPr lang="en-US" dirty="0"/>
          </a:p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CHESS?</a:t>
            </a:r>
          </a:p>
          <a:p>
            <a:endParaRPr lang="en-US" dirty="0"/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esign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decisions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CHESS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affect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accuracy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resource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consumption?</a:t>
            </a:r>
          </a:p>
          <a:p>
            <a:endParaRPr lang="en-US" dirty="0"/>
          </a:p>
          <a:p>
            <a:r>
              <a:rPr lang="en-US" altLang="zh-CN" dirty="0" smtClean="0"/>
              <a:t>What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CHESS’s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4348"/>
            <a:ext cx="8351949" cy="3394472"/>
          </a:xfrm>
        </p:spPr>
        <p:txBody>
          <a:bodyPr>
            <a:normAutofit/>
          </a:bodyPr>
          <a:lstStyle/>
          <a:p>
            <a:r>
              <a:rPr lang="en-US" sz="2800" dirty="0"/>
              <a:t>Watch time </a:t>
            </a:r>
            <a:r>
              <a:rPr lang="en-US" sz="2800" dirty="0" smtClean="0"/>
              <a:t>ratio</a:t>
            </a:r>
          </a:p>
          <a:p>
            <a:pPr lvl="1"/>
            <a:r>
              <a:rPr lang="en-US" altLang="zh-CN" sz="2400" dirty="0" smtClean="0"/>
              <a:t>Ratio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watch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time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better encoded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videos</a:t>
            </a:r>
            <a:endParaRPr lang="en-US" sz="2400" dirty="0"/>
          </a:p>
          <a:p>
            <a:pPr lvl="1"/>
            <a:r>
              <a:rPr lang="en-US" altLang="zh-CN" sz="2400" dirty="0"/>
              <a:t>Directly</a:t>
            </a:r>
            <a:r>
              <a:rPr lang="zh-CN" altLang="en-US" sz="2400" dirty="0"/>
              <a:t> </a:t>
            </a:r>
            <a:r>
              <a:rPr lang="en-US" altLang="zh-CN" sz="2400" dirty="0"/>
              <a:t>proportional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benefits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of </a:t>
            </a:r>
            <a:r>
              <a:rPr lang="en-US" altLang="zh-CN" sz="2400" dirty="0"/>
              <a:t>better encoding</a:t>
            </a:r>
            <a:endParaRPr lang="en-US" sz="2400" dirty="0"/>
          </a:p>
          <a:p>
            <a:endParaRPr lang="en-US" sz="2800" dirty="0" smtClean="0"/>
          </a:p>
          <a:p>
            <a:r>
              <a:rPr lang="en-US" altLang="zh-CN" sz="2800" dirty="0" smtClean="0"/>
              <a:t>Processing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time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4348"/>
            <a:ext cx="8686801" cy="3394472"/>
          </a:xfrm>
        </p:spPr>
        <p:txBody>
          <a:bodyPr>
            <a:noAutofit/>
          </a:bodyPr>
          <a:lstStyle/>
          <a:p>
            <a:r>
              <a:rPr lang="en-US" sz="2800" dirty="0"/>
              <a:t>Watch time ratio</a:t>
            </a:r>
          </a:p>
          <a:p>
            <a:pPr lvl="1"/>
            <a:r>
              <a:rPr lang="en-US" altLang="zh-CN" sz="2400" dirty="0"/>
              <a:t>Ratio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watch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better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encoded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videos</a:t>
            </a:r>
          </a:p>
          <a:p>
            <a:pPr lvl="1"/>
            <a:r>
              <a:rPr lang="en-US" altLang="zh-CN" sz="2400" dirty="0" smtClean="0"/>
              <a:t>Directly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proportional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benefits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better encoding</a:t>
            </a:r>
            <a:endParaRPr lang="en-US" sz="2400" dirty="0"/>
          </a:p>
          <a:p>
            <a:endParaRPr lang="en-US" sz="2800" dirty="0" smtClean="0"/>
          </a:p>
          <a:p>
            <a:r>
              <a:rPr lang="zh-CN" altLang="en-US" sz="2800" dirty="0" smtClean="0"/>
              <a:t> </a:t>
            </a:r>
            <a:r>
              <a:rPr lang="en-US" altLang="zh-CN" sz="2800" strike="sngStrike" dirty="0" smtClean="0"/>
              <a:t>Processing</a:t>
            </a:r>
            <a:r>
              <a:rPr lang="zh-CN" altLang="en-US" sz="2800" strike="sngStrike" dirty="0" smtClean="0"/>
              <a:t> </a:t>
            </a:r>
            <a:r>
              <a:rPr lang="en-US" altLang="zh-CN" sz="2800" strike="sngStrike" dirty="0" smtClean="0"/>
              <a:t>time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(infeasible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encode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videos)</a:t>
            </a:r>
            <a:endParaRPr lang="en-US" sz="2800" dirty="0" smtClean="0"/>
          </a:p>
          <a:p>
            <a:pPr lvl="1"/>
            <a:r>
              <a:rPr lang="en-US" altLang="zh-CN" sz="2400" dirty="0" smtClean="0"/>
              <a:t>Video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length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    processing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time</a:t>
            </a:r>
          </a:p>
          <a:p>
            <a:pPr lvl="1"/>
            <a:r>
              <a:rPr lang="en-US" altLang="zh-CN" sz="2400" dirty="0" smtClean="0"/>
              <a:t>Video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length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ratio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≈ </a:t>
            </a:r>
            <a:r>
              <a:rPr lang="en-US" altLang="zh-CN" sz="2400" dirty="0" smtClean="0"/>
              <a:t>computation overhead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34" y="3542562"/>
            <a:ext cx="304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(proxy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 overhead)</a:t>
            </a:r>
          </a:p>
          <a:p>
            <a:r>
              <a:rPr lang="en-US" altLang="zh-CN" dirty="0" smtClean="0"/>
              <a:t>Observe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1821993"/>
            <a:ext cx="45339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29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1821520"/>
            <a:ext cx="6159500" cy="2679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Initial(1d):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up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to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day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after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upload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06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of Videos </a:t>
            </a:r>
            <a:r>
              <a:rPr lang="en-US" altLang="zh-CN" dirty="0" smtClean="0"/>
              <a:t>o</a:t>
            </a:r>
            <a:r>
              <a:rPr lang="en-US" dirty="0" smtClean="0"/>
              <a:t>n 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1912" y="1507425"/>
            <a:ext cx="1372115" cy="351566"/>
            <a:chOff x="1581912" y="1507425"/>
            <a:chExt cx="1372115" cy="35156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2516364" y="1538588"/>
              <a:ext cx="437663" cy="32040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81912" y="1507425"/>
              <a:ext cx="126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Original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92292" y="832360"/>
            <a:ext cx="4243042" cy="705656"/>
            <a:chOff x="7313678" y="620096"/>
            <a:chExt cx="2777401" cy="411320"/>
          </a:xfrm>
        </p:grpSpPr>
        <p:grpSp>
          <p:nvGrpSpPr>
            <p:cNvPr id="17" name="Group 16"/>
            <p:cNvGrpSpPr/>
            <p:nvPr/>
          </p:nvGrpSpPr>
          <p:grpSpPr>
            <a:xfrm>
              <a:off x="7313678" y="620096"/>
              <a:ext cx="2777401" cy="411320"/>
              <a:chOff x="7318702" y="620096"/>
              <a:chExt cx="2777401" cy="4113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340522" y="652939"/>
                <a:ext cx="2733761" cy="3784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18702" y="620096"/>
                <a:ext cx="2777401" cy="24574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Streaming Video Engine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3691" y="811548"/>
              <a:ext cx="316484" cy="1923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3848" y="817074"/>
              <a:ext cx="316484" cy="1923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005" y="811548"/>
              <a:ext cx="316484" cy="192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162" y="811548"/>
              <a:ext cx="316484" cy="1923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177" y="812727"/>
              <a:ext cx="316484" cy="1923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377" y="813454"/>
              <a:ext cx="316484" cy="19233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934061" y="2529455"/>
            <a:ext cx="3911301" cy="893523"/>
            <a:chOff x="3934061" y="2529455"/>
            <a:chExt cx="3911301" cy="893523"/>
          </a:xfrm>
        </p:grpSpPr>
        <p:sp>
          <p:nvSpPr>
            <p:cNvPr id="30" name="Cloud 29"/>
            <p:cNvSpPr/>
            <p:nvPr/>
          </p:nvSpPr>
          <p:spPr>
            <a:xfrm>
              <a:off x="3934061" y="2529455"/>
              <a:ext cx="3911301" cy="89352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/>
            <a:p>
              <a:endParaRPr lang="en-US" sz="900" dirty="0">
                <a:ln>
                  <a:solidFill>
                    <a:schemeClr val="tx1"/>
                  </a:solidFill>
                </a:ln>
                <a:noFill/>
                <a:latin typeface="Helvetica Neue Medium"/>
                <a:cs typeface="Helvetica Neue Mediu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7818" y="2731431"/>
              <a:ext cx="980037" cy="501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2601" y="2830453"/>
              <a:ext cx="759132" cy="3882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2266" y="2868569"/>
              <a:ext cx="532990" cy="27259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796790" y="2557544"/>
              <a:ext cx="1142242" cy="3231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Helvetica Neue"/>
                  <a:cs typeface="Helvetica Neue"/>
                </a:rPr>
                <a:t>CDN</a:t>
              </a:r>
              <a:endParaRPr lang="en-US" sz="15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2585" y="1504155"/>
            <a:ext cx="1355944" cy="1072974"/>
            <a:chOff x="4932585" y="1504155"/>
            <a:chExt cx="1355944" cy="1072974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585" y="1504155"/>
              <a:ext cx="1355944" cy="344154"/>
              <a:chOff x="4932585" y="1504155"/>
              <a:chExt cx="1355944" cy="34415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244063" y="1504155"/>
                <a:ext cx="1044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Encoded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932585" y="1550602"/>
                <a:ext cx="537618" cy="297707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Down Arrow 31"/>
            <p:cNvSpPr/>
            <p:nvPr/>
          </p:nvSpPr>
          <p:spPr>
            <a:xfrm>
              <a:off x="5417139" y="2364368"/>
              <a:ext cx="258958" cy="21276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4453" y="2794797"/>
            <a:ext cx="1445801" cy="1690277"/>
            <a:chOff x="1144453" y="2794797"/>
            <a:chExt cx="1445801" cy="169027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453" y="2794797"/>
              <a:ext cx="1445801" cy="73945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195" y="3745519"/>
              <a:ext cx="739555" cy="73955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106325" y="3191497"/>
            <a:ext cx="3785929" cy="1715133"/>
            <a:chOff x="4106325" y="3276560"/>
            <a:chExt cx="3785929" cy="171513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325" y="4177460"/>
              <a:ext cx="859431" cy="7267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9954" y="4319602"/>
              <a:ext cx="771779" cy="67209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611" y="4224694"/>
              <a:ext cx="748643" cy="534745"/>
            </a:xfrm>
            <a:prstGeom prst="rect">
              <a:avLst/>
            </a:prstGeom>
          </p:spPr>
        </p:pic>
        <p:sp>
          <p:nvSpPr>
            <p:cNvPr id="44" name="Down Arrow 43"/>
            <p:cNvSpPr/>
            <p:nvPr/>
          </p:nvSpPr>
          <p:spPr>
            <a:xfrm rot="1244768">
              <a:off x="4650846" y="3411466"/>
              <a:ext cx="182880" cy="54864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6020240" y="3392909"/>
              <a:ext cx="109728" cy="58432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9644933">
              <a:off x="7107574" y="3276560"/>
              <a:ext cx="73152" cy="58432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5572" y="3921667"/>
              <a:ext cx="17731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 Neue" charset="0"/>
                  <a:ea typeface="Helvetica Neue" charset="0"/>
                  <a:cs typeface="Helvetica Neue" charset="0"/>
                </a:rPr>
                <a:t>ABR Streaming</a:t>
              </a:r>
              <a:endParaRPr lang="en-US" sz="16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6783" y="1881078"/>
            <a:ext cx="5112811" cy="871729"/>
            <a:chOff x="986783" y="1881078"/>
            <a:chExt cx="5112811" cy="871729"/>
          </a:xfrm>
        </p:grpSpPr>
        <p:sp>
          <p:nvSpPr>
            <p:cNvPr id="41" name="Rounded Rectangle 40"/>
            <p:cNvSpPr/>
            <p:nvPr/>
          </p:nvSpPr>
          <p:spPr>
            <a:xfrm>
              <a:off x="1923221" y="1881078"/>
              <a:ext cx="4176373" cy="482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/>
                <a:cs typeface="Helvetica Neue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86783" y="1915782"/>
              <a:ext cx="5112810" cy="837025"/>
              <a:chOff x="986783" y="1915782"/>
              <a:chExt cx="5112810" cy="83702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86783" y="2414253"/>
                <a:ext cx="1060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 charset="0"/>
                    <a:ea typeface="Helvetica Neue" charset="0"/>
                    <a:cs typeface="Helvetica Neue" charset="0"/>
                  </a:rPr>
                  <a:t>Upload</a:t>
                </a:r>
                <a:endParaRPr lang="en-US" sz="1600" b="1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47" name="Down Arrow 46"/>
              <p:cNvSpPr/>
              <p:nvPr/>
            </p:nvSpPr>
            <p:spPr>
              <a:xfrm rot="13254007">
                <a:off x="1976239" y="2409916"/>
                <a:ext cx="329184" cy="331269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23220" y="1915782"/>
                <a:ext cx="4176373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Helvetica Neue"/>
                    <a:cs typeface="Helvetica Neue"/>
                  </a:rPr>
                  <a:t>Backend Storage</a:t>
                </a:r>
                <a:endParaRPr lang="en-US" b="1" dirty="0">
                  <a:latin typeface="Helvetica Neue"/>
                  <a:cs typeface="Helvetica Neue"/>
                </a:endParaRPr>
              </a:p>
            </p:txBody>
          </p:sp>
        </p:grp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3862966" y="3354499"/>
            <a:ext cx="4314548" cy="746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 smtClean="0"/>
              <a:t>ABR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streams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quality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version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 the video that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fits!</a:t>
            </a:r>
            <a:endParaRPr lang="en-US" sz="2000" dirty="0" smtClean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450376" y="3600007"/>
            <a:ext cx="6243248" cy="11797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Intensive processing needed to create multiple video versions for ABR streaming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3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1821520"/>
            <a:ext cx="6159500" cy="2679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Initial(1d):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up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to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day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after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upload</a:t>
            </a:r>
          </a:p>
          <a:p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SESIMIC: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handcrafted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power-law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kernel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054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1821520"/>
            <a:ext cx="6159500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8781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Initial(1d):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up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to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day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>
                <a:latin typeface="Helvetica Neue Medium" charset="0"/>
                <a:ea typeface="Helvetica Neue Medium" charset="0"/>
                <a:cs typeface="Helvetica Neue Medium" charset="0"/>
              </a:rPr>
              <a:t>after</a:t>
            </a:r>
            <a:r>
              <a:rPr lang="zh-CN" alt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upload</a:t>
            </a:r>
          </a:p>
          <a:p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SESIMIC: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handcrafted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power-law</a:t>
            </a:r>
            <a:r>
              <a:rPr lang="zh-CN" alt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dirty="0" smtClean="0">
                <a:latin typeface="Helvetica Neue Medium" charset="0"/>
                <a:ea typeface="Helvetica Neue Medium" charset="0"/>
                <a:cs typeface="Helvetica Neue Medium" charset="0"/>
              </a:rPr>
              <a:t>kernel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altLang="zh-C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7637" y="3634024"/>
            <a:ext cx="5394402" cy="86167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CHESS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provides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higher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accuracy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than even the non-scalable state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the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art</a:t>
            </a:r>
            <a:endParaRPr lang="en-US" sz="20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995" y="1769212"/>
            <a:ext cx="5067300" cy="2413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48571" y="2403243"/>
            <a:ext cx="4097326" cy="592"/>
          </a:xfrm>
          <a:prstGeom prst="line">
            <a:avLst/>
          </a:prstGeom>
          <a:ln w="3810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educes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Facebook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real-time</a:t>
            </a:r>
          </a:p>
          <a:p>
            <a:r>
              <a:rPr lang="en-US" altLang="zh-CN" dirty="0" smtClean="0"/>
              <a:t>Sample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0.5%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actual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2995" y="3875529"/>
            <a:ext cx="5316695" cy="8850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CHESS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reduces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CPU by 3x (54% to 17%)</a:t>
            </a:r>
          </a:p>
          <a:p>
            <a:pPr marL="0" indent="0" algn="ctr">
              <a:buNone/>
            </a:pP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for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80%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r>
              <a:rPr lang="zh-CN" alt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ratio</a:t>
            </a:r>
            <a:endParaRPr lang="en-US" sz="20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797525"/>
            <a:ext cx="8229600" cy="1186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Popularity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/>
                <a:cs typeface="Helvetica Neue Medium"/>
              </a:rPr>
              <a:t>Prediction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24768"/>
            <a:ext cx="8229600" cy="1184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Video</a:t>
            </a:r>
            <a:r>
              <a:rPr lang="zh-CN" alt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QoE</a:t>
            </a:r>
            <a:r>
              <a:rPr lang="zh-CN" altLang="en-US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 </a:t>
            </a:r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Optimization</a:t>
            </a:r>
            <a:endParaRPr lang="en-US" sz="2400" dirty="0">
              <a:solidFill>
                <a:srgbClr val="595959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29381"/>
            <a:ext cx="8229600" cy="1199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sz="2400" dirty="0" smtClean="0">
                <a:solidFill>
                  <a:srgbClr val="595959"/>
                </a:solidFill>
                <a:latin typeface="Helvetica Neue Medium"/>
                <a:cs typeface="Helvetica Neue Medium"/>
              </a:rPr>
              <a:t>Caching</a:t>
            </a:r>
            <a:endParaRPr lang="en-US" sz="2400" dirty="0">
              <a:solidFill>
                <a:srgbClr val="595959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5556" y="1155883"/>
            <a:ext cx="7563556" cy="455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Hawkes'71, Crane'08, Szabo'10, Cheng'14, </a:t>
            </a:r>
            <a:r>
              <a:rPr lang="en-US" sz="2000" dirty="0" smtClean="0"/>
              <a:t>SEISMIC'15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5556" y="2444944"/>
            <a:ext cx="7563556" cy="46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Liu'12, Aaron'15, Huang'15, Jiang'16, QuickFire'16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5556" y="3780338"/>
            <a:ext cx="7563556" cy="46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r-IN" sz="2000" dirty="0" smtClean="0"/>
              <a:t>LFU‘93</a:t>
            </a:r>
            <a:r>
              <a:rPr lang="mr-IN" sz="2000" dirty="0"/>
              <a:t>, </a:t>
            </a:r>
            <a:r>
              <a:rPr lang="mr-IN" sz="2000" dirty="0" smtClean="0"/>
              <a:t>LRU’94</a:t>
            </a:r>
            <a:r>
              <a:rPr lang="mr-IN" sz="2000" dirty="0"/>
              <a:t>, </a:t>
            </a:r>
            <a:r>
              <a:rPr lang="mr-IN" sz="2000" dirty="0" smtClean="0"/>
              <a:t>SLRU‘94</a:t>
            </a:r>
            <a:r>
              <a:rPr lang="mr-IN" sz="2000" dirty="0"/>
              <a:t>, </a:t>
            </a:r>
            <a:r>
              <a:rPr lang="mr-IN" sz="2000" dirty="0" smtClean="0"/>
              <a:t>GDS’97</a:t>
            </a:r>
            <a:r>
              <a:rPr lang="mr-IN" sz="2000" dirty="0"/>
              <a:t>, </a:t>
            </a:r>
            <a:r>
              <a:rPr lang="mr-IN" sz="2000" dirty="0" smtClean="0"/>
              <a:t>GDSF‘98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MQ’01</a:t>
            </a:r>
            <a:endParaRPr lang="mr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2895" y="1555813"/>
            <a:ext cx="3998210" cy="40011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Helvetica Neue Medium"/>
                <a:cs typeface="Helvetica Neue Medium"/>
              </a:rPr>
              <a:t>CHESS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is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scalable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and</a:t>
            </a:r>
            <a:r>
              <a:rPr lang="zh-CN" altLang="en-US" sz="2000" dirty="0" smtClean="0">
                <a:latin typeface="Helvetica Neue Medium"/>
                <a:cs typeface="Helvetica Neue Medium"/>
              </a:rPr>
              <a:t> </a:t>
            </a:r>
            <a:r>
              <a:rPr lang="en-US" altLang="zh-CN" sz="2000" dirty="0" smtClean="0">
                <a:latin typeface="Helvetica Neue Medium"/>
                <a:cs typeface="Helvetica Neue Medium"/>
              </a:rPr>
              <a:t>accurate</a:t>
            </a:r>
            <a:endParaRPr lang="en-US" sz="2000" dirty="0" smtClean="0">
              <a:latin typeface="Helvetica Neue Medium"/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1499" y="2848600"/>
            <a:ext cx="5061001" cy="40011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Optimize encoding with access </a:t>
            </a:r>
            <a:r>
              <a:rPr 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feedback</a:t>
            </a: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6377" y="4176732"/>
            <a:ext cx="4771243" cy="40011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Identify hot items to improve </a:t>
            </a:r>
            <a:r>
              <a:rPr lang="en-US" sz="2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efficiency</a:t>
            </a: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7"/>
            <a:ext cx="8229600" cy="4086760"/>
          </a:xfrm>
        </p:spPr>
        <p:txBody>
          <a:bodyPr>
            <a:noAutofit/>
          </a:bodyPr>
          <a:lstStyle/>
          <a:p>
            <a:r>
              <a:rPr lang="en-US" dirty="0"/>
              <a:t>Popularity </a:t>
            </a:r>
            <a:r>
              <a:rPr lang="en-US" dirty="0" smtClean="0"/>
              <a:t>prediction can direct encoding for higher quality streaming</a:t>
            </a:r>
            <a:endParaRPr 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CHESS: first scalable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accurate popularity predictor</a:t>
            </a:r>
          </a:p>
          <a:p>
            <a:pPr lvl="1"/>
            <a:r>
              <a:rPr lang="en-US" sz="2000" dirty="0"/>
              <a:t>Model </a:t>
            </a:r>
            <a:r>
              <a:rPr lang="en-US" sz="2000" dirty="0" smtClean="0"/>
              <a:t>influence of past accesses with O(1</a:t>
            </a:r>
            <a:r>
              <a:rPr lang="en-US" sz="2000" dirty="0"/>
              <a:t>) </a:t>
            </a:r>
            <a:r>
              <a:rPr lang="en-US" sz="2000" dirty="0" smtClean="0"/>
              <a:t>time/space</a:t>
            </a:r>
            <a:endParaRPr lang="en-US" sz="2000" dirty="0"/>
          </a:p>
          <a:p>
            <a:pPr lvl="1"/>
            <a:r>
              <a:rPr lang="en-US" altLang="zh-CN" sz="2000" dirty="0" smtClean="0"/>
              <a:t>Combine multiple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kernels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social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signals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 boost accuracy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altLang="zh-CN" dirty="0" smtClean="0"/>
              <a:t>Evaluation on Facebook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 workload</a:t>
            </a:r>
          </a:p>
          <a:p>
            <a:pPr lvl="1"/>
            <a:r>
              <a:rPr lang="en-US" altLang="zh-CN" sz="2000" dirty="0" smtClean="0"/>
              <a:t>More accurate than non-scalable state of the art method</a:t>
            </a:r>
          </a:p>
          <a:p>
            <a:pPr lvl="1"/>
            <a:r>
              <a:rPr lang="en-US" altLang="zh-CN" sz="2000" dirty="0" smtClean="0"/>
              <a:t>Serve 80%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user watch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time with 3x reduction in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623" y="1477980"/>
            <a:ext cx="1694800" cy="798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6" y="0"/>
            <a:ext cx="8492067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Better 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r>
              <a:rPr lang="en-US" dirty="0" smtClean="0"/>
              <a:t>from More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229600" cy="396864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Better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compression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 same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quality</a:t>
            </a:r>
          </a:p>
          <a:p>
            <a:r>
              <a:rPr lang="en-US" altLang="zh-CN" sz="2700" dirty="0" smtClean="0"/>
              <a:t>QuickFire: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>20%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>size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>reduction using</a:t>
            </a:r>
            <a:r>
              <a:rPr lang="zh-CN" altLang="en-US" sz="2700" dirty="0" smtClean="0"/>
              <a:t> 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20X computation</a:t>
            </a:r>
            <a:endParaRPr lang="en-US" altLang="zh-CN" sz="3000" dirty="0"/>
          </a:p>
          <a:p>
            <a:r>
              <a:rPr lang="en-US" altLang="zh-CN" sz="2700" dirty="0" smtClean="0"/>
              <a:t>More</a:t>
            </a:r>
            <a:r>
              <a:rPr lang="zh-CN" altLang="en-US" sz="2700" dirty="0" smtClean="0"/>
              <a:t> </a:t>
            </a:r>
            <a:r>
              <a:rPr lang="en-US" altLang="zh-CN" sz="2700" dirty="0"/>
              <a:t>users</a:t>
            </a:r>
            <a:r>
              <a:rPr lang="zh-CN" altLang="en-US" sz="2700" dirty="0"/>
              <a:t> </a:t>
            </a:r>
            <a:r>
              <a:rPr lang="en-US" altLang="zh-CN" sz="2700" dirty="0"/>
              <a:t>can</a:t>
            </a:r>
            <a:r>
              <a:rPr lang="zh-CN" altLang="en-US" sz="2700" dirty="0"/>
              <a:t> </a:t>
            </a:r>
            <a:r>
              <a:rPr lang="en-US" altLang="zh-CN" sz="2700" dirty="0"/>
              <a:t>view</a:t>
            </a:r>
            <a:r>
              <a:rPr lang="zh-CN" altLang="en-US" sz="2700" dirty="0"/>
              <a:t> </a:t>
            </a:r>
            <a:r>
              <a:rPr lang="en-US" altLang="zh-CN" sz="2700" dirty="0"/>
              <a:t>the</a:t>
            </a:r>
            <a:r>
              <a:rPr lang="zh-CN" altLang="en-US" sz="2700" dirty="0"/>
              <a:t> </a:t>
            </a:r>
            <a:r>
              <a:rPr lang="en-US" altLang="zh-CN" sz="2700" dirty="0"/>
              <a:t>high</a:t>
            </a:r>
            <a:r>
              <a:rPr lang="zh-CN" altLang="en-US" sz="2700" dirty="0"/>
              <a:t> </a:t>
            </a:r>
            <a:r>
              <a:rPr lang="en-US" altLang="zh-CN" sz="2700" dirty="0"/>
              <a:t>quality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versions</a:t>
            </a:r>
            <a:endParaRPr lang="en-US" sz="27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66333" y="3006400"/>
            <a:ext cx="4724400" cy="1943100"/>
            <a:chOff x="1566333" y="2502818"/>
            <a:chExt cx="4724400" cy="1943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6333" y="2502818"/>
              <a:ext cx="4724400" cy="19431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3224" y="3692330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Helvetica Neue"/>
                  <a:cs typeface="Helvetica Neue"/>
                </a:rPr>
                <a:t>Alice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3172" y="3679267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Bob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71788" y="264311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16805" y="261305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2978" y="2689980"/>
              <a:ext cx="446016" cy="2281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9056" y="3185325"/>
              <a:ext cx="357571" cy="1828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9485" y="3468355"/>
              <a:ext cx="357571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6" y="0"/>
            <a:ext cx="8492067" cy="8572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Better Video</a:t>
            </a:r>
            <a:r>
              <a:rPr lang="zh-CN" altLang="en-US" dirty="0"/>
              <a:t> </a:t>
            </a:r>
            <a:r>
              <a:rPr lang="en-US" dirty="0" smtClean="0"/>
              <a:t>Streaming from </a:t>
            </a:r>
            <a:r>
              <a:rPr lang="en-US" dirty="0"/>
              <a:t>More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Better</a:t>
            </a:r>
            <a:r>
              <a:rPr lang="zh-CN" altLang="en-US" sz="2800" dirty="0"/>
              <a:t> </a:t>
            </a:r>
            <a:r>
              <a:rPr lang="en-US" altLang="zh-CN" sz="2800" dirty="0"/>
              <a:t>compression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at the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same</a:t>
            </a:r>
            <a:r>
              <a:rPr lang="zh-CN" altLang="en-US" sz="2800" dirty="0"/>
              <a:t> </a:t>
            </a:r>
            <a:r>
              <a:rPr lang="en-US" altLang="zh-CN" sz="2800" dirty="0"/>
              <a:t>quality</a:t>
            </a:r>
          </a:p>
          <a:p>
            <a:r>
              <a:rPr lang="en-US" altLang="zh-CN" sz="2700" dirty="0"/>
              <a:t>QuickFire: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20</a:t>
            </a:r>
            <a:r>
              <a:rPr lang="en-US" altLang="zh-CN" sz="2700" dirty="0"/>
              <a:t>%</a:t>
            </a:r>
            <a:r>
              <a:rPr lang="zh-CN" altLang="en-US" sz="2700" dirty="0"/>
              <a:t> </a:t>
            </a:r>
            <a:r>
              <a:rPr lang="en-US" altLang="zh-CN" sz="2700" dirty="0"/>
              <a:t>size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reduction using </a:t>
            </a:r>
            <a:br>
              <a:rPr lang="en-US" altLang="zh-CN" sz="2700" dirty="0" smtClean="0"/>
            </a:br>
            <a:r>
              <a:rPr lang="en-US" altLang="zh-CN" sz="2700" dirty="0" smtClean="0"/>
              <a:t>20X computation</a:t>
            </a:r>
          </a:p>
          <a:p>
            <a:r>
              <a:rPr lang="en-US" altLang="zh-CN" sz="2700" dirty="0" smtClean="0"/>
              <a:t>More</a:t>
            </a:r>
            <a:r>
              <a:rPr lang="zh-CN" altLang="en-US" sz="2700" dirty="0" smtClean="0"/>
              <a:t> </a:t>
            </a:r>
            <a:r>
              <a:rPr lang="en-US" altLang="zh-CN" sz="2700" dirty="0"/>
              <a:t>users</a:t>
            </a:r>
            <a:r>
              <a:rPr lang="zh-CN" altLang="en-US" sz="2700" dirty="0"/>
              <a:t> </a:t>
            </a:r>
            <a:r>
              <a:rPr lang="en-US" altLang="zh-CN" sz="2700" dirty="0"/>
              <a:t>can</a:t>
            </a:r>
            <a:r>
              <a:rPr lang="zh-CN" altLang="en-US" sz="2700" dirty="0"/>
              <a:t> </a:t>
            </a:r>
            <a:r>
              <a:rPr lang="en-US" altLang="zh-CN" sz="2700" dirty="0"/>
              <a:t>view</a:t>
            </a:r>
            <a:r>
              <a:rPr lang="zh-CN" altLang="en-US" sz="2700" dirty="0"/>
              <a:t> </a:t>
            </a:r>
            <a:r>
              <a:rPr lang="en-US" altLang="zh-CN" sz="2700" dirty="0"/>
              <a:t>the</a:t>
            </a:r>
            <a:r>
              <a:rPr lang="zh-CN" altLang="en-US" sz="2700" dirty="0"/>
              <a:t> </a:t>
            </a:r>
            <a:r>
              <a:rPr lang="en-US" altLang="zh-CN" sz="2700" dirty="0"/>
              <a:t>high</a:t>
            </a:r>
            <a:r>
              <a:rPr lang="zh-CN" altLang="en-US" sz="2700" dirty="0"/>
              <a:t> </a:t>
            </a:r>
            <a:r>
              <a:rPr lang="en-US" altLang="zh-CN" sz="2700" dirty="0"/>
              <a:t>quality</a:t>
            </a:r>
            <a:r>
              <a:rPr lang="zh-CN" altLang="en-US" sz="2700" dirty="0"/>
              <a:t> </a:t>
            </a:r>
            <a:r>
              <a:rPr lang="en-US" altLang="zh-CN" sz="2700" dirty="0" smtClean="0"/>
              <a:t>versions</a:t>
            </a:r>
            <a:endParaRPr lang="en-US" sz="27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66333" y="3006401"/>
            <a:ext cx="4724400" cy="1943100"/>
            <a:chOff x="1566333" y="2502818"/>
            <a:chExt cx="4724400" cy="1943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6333" y="2502818"/>
              <a:ext cx="4724400" cy="19431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3224" y="3692330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Helvetica Neue"/>
                  <a:cs typeface="Helvetica Neue"/>
                </a:rPr>
                <a:t>Alice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3172" y="3679267"/>
              <a:ext cx="837233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 Neue"/>
                  <a:cs typeface="Helvetica Neue"/>
                </a:rPr>
                <a:t>Bob</a:t>
              </a:r>
              <a:endParaRPr lang="en-US" b="1" dirty="0">
                <a:latin typeface="Helvetica Neue"/>
                <a:cs typeface="Helvetica Neue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71788" y="264311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16805" y="2613057"/>
              <a:ext cx="0" cy="1049213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3081" y="2689980"/>
              <a:ext cx="446016" cy="2281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478" y="3185325"/>
              <a:ext cx="357571" cy="1828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5167" y="3468355"/>
              <a:ext cx="357571" cy="18288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623" y="1477980"/>
            <a:ext cx="1694800" cy="798163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>
            <a:off x="4739097" y="3255908"/>
            <a:ext cx="612221" cy="110747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321049" y="3725416"/>
            <a:ext cx="338749" cy="110467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2664068" y="4008143"/>
            <a:ext cx="218831" cy="110467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5253" y="3404996"/>
            <a:ext cx="2792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solidFill>
                  <a:schemeClr val="accent6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Better Compression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QuickFire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FB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Infeasible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encode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videos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with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QuickFire</a:t>
            </a:r>
          </a:p>
          <a:p>
            <a:pPr lvl="1"/>
            <a:r>
              <a:rPr lang="en-US" altLang="zh-CN" sz="2400" dirty="0" smtClean="0"/>
              <a:t> Increase by 20X 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already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large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processing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fleet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altLang="zh-CN" sz="2800" dirty="0" smtClean="0"/>
              <a:t>High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skew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popularity</a:t>
            </a:r>
            <a:endParaRPr lang="en-US" altLang="zh-CN" sz="2800" dirty="0"/>
          </a:p>
          <a:p>
            <a:pPr lvl="1"/>
            <a:r>
              <a:rPr lang="en-US" altLang="zh-CN" sz="2400" dirty="0" smtClean="0"/>
              <a:t>Reap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benefit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modest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processing?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High Skew in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348"/>
            <a:ext cx="8330540" cy="3394472"/>
          </a:xfrm>
        </p:spPr>
        <p:txBody>
          <a:bodyPr/>
          <a:lstStyle/>
          <a:p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million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ID</a:t>
            </a:r>
            <a:endParaRPr lang="en-US" dirty="0" smtClean="0"/>
          </a:p>
          <a:p>
            <a:r>
              <a:rPr lang="en-US" dirty="0" smtClean="0"/>
              <a:t>Watch </a:t>
            </a:r>
            <a:r>
              <a:rPr lang="en-US" dirty="0"/>
              <a:t>time: total time users spent watching a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68" y="2717562"/>
            <a:ext cx="3784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68" y="2721743"/>
            <a:ext cx="37846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Opportunity: High Skew in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can serve 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dirty="0" smtClean="0"/>
              <a:t>a small </a:t>
            </a:r>
            <a:r>
              <a:rPr lang="en-US" altLang="zh-CN" dirty="0" smtClean="0"/>
              <a:t>fraction</a:t>
            </a:r>
            <a:r>
              <a:rPr lang="zh-CN" altLang="en-US" dirty="0" smtClean="0"/>
              <a:t> </a:t>
            </a:r>
            <a:r>
              <a:rPr lang="en-US" dirty="0" smtClean="0"/>
              <a:t>of videos </a:t>
            </a:r>
            <a:r>
              <a:rPr lang="en-US" altLang="zh-CN" dirty="0" smtClean="0"/>
              <a:t>encoded</a:t>
            </a:r>
            <a:r>
              <a:rPr lang="zh-CN" altLang="en-US" dirty="0" smtClean="0"/>
              <a:t> </a:t>
            </a:r>
            <a:r>
              <a:rPr lang="en-US" dirty="0" smtClean="0"/>
              <a:t>with QuickFire</a:t>
            </a:r>
          </a:p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2260" y="2301662"/>
            <a:ext cx="2353529" cy="2127058"/>
            <a:chOff x="3277461" y="1996856"/>
            <a:chExt cx="2353529" cy="2127058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4765372" y="2619585"/>
              <a:ext cx="0" cy="1504329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77461" y="1996856"/>
              <a:ext cx="23535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80%+ watch time</a:t>
              </a:r>
              <a:endParaRPr lang="en-US" altLang="zh-CN" sz="2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7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Popularity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prediction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important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 higher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quality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streaming</a:t>
            </a:r>
          </a:p>
          <a:p>
            <a:pPr lvl="1"/>
            <a:r>
              <a:rPr lang="en-US" altLang="zh-CN" sz="2400" dirty="0" smtClean="0"/>
              <a:t>Direct encoding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videos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largest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benefit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800" dirty="0" smtClean="0"/>
              <a:t>Goal of CHESS video prediction system</a:t>
            </a:r>
          </a:p>
          <a:p>
            <a:pPr lvl="1"/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Identify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videos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with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highest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future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watch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  <a:p>
            <a:pPr lvl="1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M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aximize </a:t>
            </a:r>
            <a:r>
              <a:rPr lang="en-US" altLang="zh-CN" sz="2400" dirty="0">
                <a:latin typeface="Helvetica Neue Medium" charset="0"/>
                <a:ea typeface="Helvetica Neue Medium" charset="0"/>
                <a:cs typeface="Helvetica Neue Medium" charset="0"/>
              </a:rPr>
              <a:t>watch-time</a:t>
            </a:r>
            <a:r>
              <a:rPr lang="zh-CN" alt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ratio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with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budgeted</a:t>
            </a:r>
            <a:r>
              <a:rPr lang="zh-CN" alt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zh-CN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processing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4052-3774-B34C-A6F0-5C436C762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Relationship Id="rId2" Type="http://schemas.microsoft.com/office/2011/relationships/webextension" Target="webextension2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FF699E0-24DB-4443-A31A-DD01E6153379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D23B06E-9BCB-434B-AD3F-290C7ECA55EE}">
  <we:reference id="wa104178141" version="3.0.11.21" store="en-US" storeType="OMEX"/>
  <we:alternateReferences>
    <we:reference id="WA104178141" version="3.0.11.2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42773</TotalTime>
  <Words>1082</Words>
  <Application>Microsoft Macintosh PowerPoint</Application>
  <PresentationFormat>On-screen Show (16:9)</PresentationFormat>
  <Paragraphs>319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 Neue</vt:lpstr>
      <vt:lpstr>Helvetica Neue Medium</vt:lpstr>
      <vt:lpstr>rtxmi</vt:lpstr>
      <vt:lpstr>txsy</vt:lpstr>
      <vt:lpstr>宋体</vt:lpstr>
      <vt:lpstr>Office Theme</vt:lpstr>
      <vt:lpstr>PowerPoint Presentation</vt:lpstr>
      <vt:lpstr>Videos are Central to Facebook 8 billion views per day</vt:lpstr>
      <vt:lpstr>Workflow of Videos on Facebook</vt:lpstr>
      <vt:lpstr>Better Video Streaming from More Processing</vt:lpstr>
      <vt:lpstr>Better Video Streaming from More Processing</vt:lpstr>
      <vt:lpstr>How to apply QuickFire for FB videos</vt:lpstr>
      <vt:lpstr>Opportunity: High Skew in Popularity</vt:lpstr>
      <vt:lpstr>Opportunity: High Skew in Popularity</vt:lpstr>
      <vt:lpstr>CHESS Video Prediction System</vt:lpstr>
      <vt:lpstr>CHESS Video Prediction System</vt:lpstr>
      <vt:lpstr>CHESS Video Prediction System</vt:lpstr>
      <vt:lpstr>CHESS Video Prediction System</vt:lpstr>
      <vt:lpstr>Requirements of CHESS-VPS</vt:lpstr>
      <vt:lpstr>CHESS Key Insights</vt:lpstr>
      <vt:lpstr>Efficiently model past access influence</vt:lpstr>
      <vt:lpstr>Efficiently model past access influence</vt:lpstr>
      <vt:lpstr>Efficiently model past access influence</vt:lpstr>
      <vt:lpstr>Efficiently model past access influence</vt:lpstr>
      <vt:lpstr>Efficiently model past access influence</vt:lpstr>
      <vt:lpstr>Efficiently model past access influence</vt:lpstr>
      <vt:lpstr>Combining Efficient Features in a Model</vt:lpstr>
      <vt:lpstr>Combining Efficient Features in a Model</vt:lpstr>
      <vt:lpstr>CHESS Video Prediction System</vt:lpstr>
      <vt:lpstr>Evaluation</vt:lpstr>
      <vt:lpstr>Evaluation</vt:lpstr>
      <vt:lpstr>Metrics</vt:lpstr>
      <vt:lpstr>Metrics</vt:lpstr>
      <vt:lpstr>CHESS is Accurate</vt:lpstr>
      <vt:lpstr>CHESS is Accurate</vt:lpstr>
      <vt:lpstr>CHESS is Accurate</vt:lpstr>
      <vt:lpstr>CHESS is Accurate</vt:lpstr>
      <vt:lpstr>CHESS Reduces Encoding Processing</vt:lpstr>
      <vt:lpstr>Related Work</vt:lpstr>
      <vt:lpstr>Conclusion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Linpeng Tang</dc:creator>
  <cp:lastModifiedBy>Wyatt Andrew Lloyd</cp:lastModifiedBy>
  <cp:revision>2242</cp:revision>
  <cp:lastPrinted>2015-02-05T18:22:57Z</cp:lastPrinted>
  <dcterms:created xsi:type="dcterms:W3CDTF">2015-01-10T18:34:26Z</dcterms:created>
  <dcterms:modified xsi:type="dcterms:W3CDTF">2017-07-13T18:46:40Z</dcterms:modified>
</cp:coreProperties>
</file>