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1" r:id="rId3"/>
    <p:sldId id="273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6600"/>
    <a:srgbClr val="4784D0"/>
    <a:srgbClr val="4C87D2"/>
    <a:srgbClr val="008000"/>
    <a:srgbClr val="0000FF"/>
    <a:srgbClr val="00B400"/>
    <a:srgbClr val="FFFFCC"/>
    <a:srgbClr val="000000"/>
    <a:srgbClr val="BFC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85899" autoAdjust="0"/>
  </p:normalViewPr>
  <p:slideViewPr>
    <p:cSldViewPr snapToGrid="0" snapToObjects="1">
      <p:cViewPr varScale="1">
        <p:scale>
          <a:sx n="57" d="100"/>
          <a:sy n="57" d="100"/>
        </p:scale>
        <p:origin x="155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4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964213-A57F-42E5-870D-1DA28B0A1576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7024C7-5468-4F84-95C7-2C95AEE06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06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751E42B-C41F-F942-90D2-57616BB38F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7850F59-57B3-3246-A710-651FE289F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30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7B78A-03F5-1345-9538-E0F4309C8449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aseline="0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72530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39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45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388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58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44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5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52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57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89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06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39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50F59-57B3-3246-A710-651FE289FD6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69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/>
        </p:nvSpPr>
        <p:spPr>
          <a:xfrm>
            <a:off x="8051799" y="1586230"/>
            <a:ext cx="548640" cy="5486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矩形 6"/>
          <p:cNvSpPr/>
          <p:nvPr userDrawn="1"/>
        </p:nvSpPr>
        <p:spPr>
          <a:xfrm>
            <a:off x="-1" y="1586141"/>
            <a:ext cx="8051800" cy="21945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12700" dist="635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矩形 9"/>
          <p:cNvSpPr/>
          <p:nvPr userDrawn="1"/>
        </p:nvSpPr>
        <p:spPr>
          <a:xfrm>
            <a:off x="8051799" y="3232150"/>
            <a:ext cx="1097280" cy="54864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12700" dist="63500" dir="2700000" algn="ctr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30705"/>
            <a:ext cx="7772400" cy="1470025"/>
          </a:xfrm>
        </p:spPr>
        <p:txBody>
          <a:bodyPr/>
          <a:lstStyle>
            <a:lvl1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359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051799" y="2134870"/>
            <a:ext cx="548640" cy="5486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矩形 11"/>
          <p:cNvSpPr/>
          <p:nvPr userDrawn="1"/>
        </p:nvSpPr>
        <p:spPr>
          <a:xfrm>
            <a:off x="8051799" y="2683510"/>
            <a:ext cx="548640" cy="5486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矩形 13"/>
          <p:cNvSpPr/>
          <p:nvPr userDrawn="1"/>
        </p:nvSpPr>
        <p:spPr>
          <a:xfrm>
            <a:off x="8601710" y="2135575"/>
            <a:ext cx="548640" cy="5486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/>
          <p:cNvSpPr/>
          <p:nvPr userDrawn="1"/>
        </p:nvSpPr>
        <p:spPr>
          <a:xfrm>
            <a:off x="8600916" y="2683510"/>
            <a:ext cx="548640" cy="5486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8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7777" y="4597081"/>
            <a:ext cx="4575856" cy="1362075"/>
          </a:xfrm>
        </p:spPr>
        <p:txBody>
          <a:bodyPr anchor="t"/>
          <a:lstStyle>
            <a:lvl1pPr algn="r">
              <a:defRPr sz="4000" b="1" i="0" cap="none" spc="0">
                <a:ln w="1905">
                  <a:solidFill>
                    <a:srgbClr val="00D300"/>
                  </a:solidFill>
                </a:ln>
                <a:solidFill>
                  <a:srgbClr val="66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组合 11"/>
          <p:cNvGrpSpPr/>
          <p:nvPr userDrawn="1"/>
        </p:nvGrpSpPr>
        <p:grpSpPr>
          <a:xfrm>
            <a:off x="7316559" y="3657600"/>
            <a:ext cx="1370241" cy="2194560"/>
            <a:chOff x="7754261" y="3657600"/>
            <a:chExt cx="1370241" cy="2194560"/>
          </a:xfrm>
        </p:grpSpPr>
        <p:sp>
          <p:nvSpPr>
            <p:cNvPr id="8" name="矩形 7"/>
            <p:cNvSpPr/>
            <p:nvPr userDrawn="1"/>
          </p:nvSpPr>
          <p:spPr>
            <a:xfrm>
              <a:off x="7754261" y="5120640"/>
              <a:ext cx="688559" cy="731520"/>
            </a:xfrm>
            <a:prstGeom prst="rect">
              <a:avLst/>
            </a:prstGeom>
            <a:solidFill>
              <a:srgbClr val="00CC00"/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组合 10"/>
            <p:cNvGrpSpPr/>
            <p:nvPr userDrawn="1"/>
          </p:nvGrpSpPr>
          <p:grpSpPr>
            <a:xfrm>
              <a:off x="8427725" y="3657600"/>
              <a:ext cx="696777" cy="2194560"/>
              <a:chOff x="8427725" y="3657600"/>
              <a:chExt cx="696777" cy="2194560"/>
            </a:xfrm>
          </p:grpSpPr>
          <p:sp>
            <p:nvSpPr>
              <p:cNvPr id="9" name="矩形 8"/>
              <p:cNvSpPr/>
              <p:nvPr userDrawn="1"/>
            </p:nvSpPr>
            <p:spPr>
              <a:xfrm>
                <a:off x="8427725" y="4389120"/>
                <a:ext cx="688559" cy="73152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矩形 9"/>
              <p:cNvSpPr/>
              <p:nvPr userDrawn="1"/>
            </p:nvSpPr>
            <p:spPr>
              <a:xfrm>
                <a:off x="8435943" y="5120640"/>
                <a:ext cx="688559" cy="731520"/>
              </a:xfrm>
              <a:prstGeom prst="rect">
                <a:avLst/>
              </a:prstGeom>
              <a:solidFill>
                <a:srgbClr val="66FF33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矩形 13"/>
              <p:cNvSpPr/>
              <p:nvPr userDrawn="1"/>
            </p:nvSpPr>
            <p:spPr>
              <a:xfrm>
                <a:off x="8427725" y="3657600"/>
                <a:ext cx="688559" cy="731520"/>
              </a:xfrm>
              <a:prstGeom prst="rect">
                <a:avLst/>
              </a:prstGeom>
              <a:solidFill>
                <a:srgbClr val="99FF33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799" y="4533581"/>
            <a:ext cx="5283201" cy="1362075"/>
          </a:xfrm>
        </p:spPr>
        <p:txBody>
          <a:bodyPr anchor="t"/>
          <a:lstStyle>
            <a:lvl1pPr algn="l">
              <a:defRPr sz="4000" b="1" i="0" cap="none" spc="0">
                <a:ln w="1905">
                  <a:solidFill>
                    <a:srgbClr val="00D300"/>
                  </a:solidFill>
                </a:ln>
                <a:solidFill>
                  <a:srgbClr val="66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组合 10"/>
          <p:cNvGrpSpPr/>
          <p:nvPr userDrawn="1"/>
        </p:nvGrpSpPr>
        <p:grpSpPr>
          <a:xfrm>
            <a:off x="865936" y="3657600"/>
            <a:ext cx="1363891" cy="2194560"/>
            <a:chOff x="7754261" y="3657600"/>
            <a:chExt cx="1363891" cy="2194560"/>
          </a:xfrm>
        </p:grpSpPr>
        <p:sp>
          <p:nvSpPr>
            <p:cNvPr id="8" name="矩形 7"/>
            <p:cNvSpPr/>
            <p:nvPr userDrawn="1"/>
          </p:nvSpPr>
          <p:spPr>
            <a:xfrm>
              <a:off x="7754261" y="5120640"/>
              <a:ext cx="688559" cy="731520"/>
            </a:xfrm>
            <a:prstGeom prst="rect">
              <a:avLst/>
            </a:prstGeom>
            <a:solidFill>
              <a:srgbClr val="00CC00"/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矩形 8"/>
            <p:cNvSpPr/>
            <p:nvPr userDrawn="1"/>
          </p:nvSpPr>
          <p:spPr>
            <a:xfrm>
              <a:off x="8427725" y="4389120"/>
              <a:ext cx="688559" cy="73152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9"/>
            <p:cNvSpPr/>
            <p:nvPr userDrawn="1"/>
          </p:nvSpPr>
          <p:spPr>
            <a:xfrm>
              <a:off x="8429593" y="5120640"/>
              <a:ext cx="688559" cy="731520"/>
            </a:xfrm>
            <a:prstGeom prst="rect">
              <a:avLst/>
            </a:prstGeom>
            <a:solidFill>
              <a:srgbClr val="66FF33"/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8427725" y="3657600"/>
              <a:ext cx="688559" cy="731520"/>
            </a:xfrm>
            <a:prstGeom prst="rect">
              <a:avLst/>
            </a:prstGeom>
            <a:solidFill>
              <a:srgbClr val="99FF33"/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7754261" y="5120640"/>
            <a:ext cx="688559" cy="731520"/>
          </a:xfrm>
          <a:prstGeom prst="rect">
            <a:avLst/>
          </a:prstGeom>
          <a:solidFill>
            <a:srgbClr val="77933C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8427725" y="4389120"/>
            <a:ext cx="688559" cy="731520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8429593" y="5120640"/>
            <a:ext cx="688559" cy="731520"/>
          </a:xfrm>
          <a:prstGeom prst="rect">
            <a:avLst/>
          </a:prstGeom>
          <a:solidFill>
            <a:srgbClr val="66FF33">
              <a:alpha val="50196"/>
            </a:srgb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6177" y="4533581"/>
            <a:ext cx="4575856" cy="1362075"/>
          </a:xfrm>
        </p:spPr>
        <p:txBody>
          <a:bodyPr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altLang="zh-CN" sz="4000" b="1" i="0" kern="1200" cap="none" spc="0" dirty="0">
                <a:ln w="1905">
                  <a:solidFill>
                    <a:srgbClr val="92D050"/>
                  </a:solidFill>
                </a:ln>
                <a:gradFill flip="none" rotWithShape="1">
                  <a:gsLst>
                    <a:gs pos="0">
                      <a:srgbClr val="92D050">
                        <a:shade val="30000"/>
                        <a:satMod val="115000"/>
                      </a:srgbClr>
                    </a:gs>
                    <a:gs pos="50000">
                      <a:srgbClr val="92D050">
                        <a:shade val="67500"/>
                        <a:satMod val="115000"/>
                      </a:srgbClr>
                    </a:gs>
                    <a:gs pos="100000">
                      <a:srgbClr val="92D050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effectLst>
                  <a:reflection blurRad="6350" stA="55000" endA="300" endPos="45500" dir="5400000" sy="-100000" algn="bl" rotWithShape="0"/>
                </a:effectLst>
                <a:latin typeface="Arial" pitchFamily="34" charset="0"/>
                <a:ea typeface="Tahoma" pitchFamily="34" charset="0"/>
                <a:cs typeface="Arial" pitchFamily="34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矩形 13"/>
          <p:cNvSpPr/>
          <p:nvPr userDrawn="1"/>
        </p:nvSpPr>
        <p:spPr>
          <a:xfrm>
            <a:off x="8427725" y="3657600"/>
            <a:ext cx="688559" cy="731520"/>
          </a:xfrm>
          <a:prstGeom prst="rect">
            <a:avLst/>
          </a:prstGeom>
          <a:solidFill>
            <a:srgbClr val="99FF33">
              <a:alpha val="69804"/>
            </a:srgb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50476" y="4533581"/>
            <a:ext cx="5447323" cy="1362075"/>
          </a:xfrm>
        </p:spPr>
        <p:txBody>
          <a:bodyPr anchor="t"/>
          <a:lstStyle>
            <a:lvl1pPr algn="l">
              <a:defRPr sz="4000" b="1" i="0" cap="none" spc="0">
                <a:ln w="1905">
                  <a:solidFill>
                    <a:srgbClr val="00D300"/>
                  </a:solidFill>
                </a:ln>
                <a:solidFill>
                  <a:srgbClr val="92D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ahoma" pitchFamily="34" charset="0"/>
                <a:cs typeface="Arial" pitchFamily="34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组合 10"/>
          <p:cNvGrpSpPr/>
          <p:nvPr userDrawn="1"/>
        </p:nvGrpSpPr>
        <p:grpSpPr>
          <a:xfrm>
            <a:off x="865936" y="3657600"/>
            <a:ext cx="1363891" cy="2194560"/>
            <a:chOff x="7754261" y="3657600"/>
            <a:chExt cx="1363891" cy="2194560"/>
          </a:xfrm>
        </p:grpSpPr>
        <p:sp>
          <p:nvSpPr>
            <p:cNvPr id="8" name="矩形 7"/>
            <p:cNvSpPr/>
            <p:nvPr userDrawn="1"/>
          </p:nvSpPr>
          <p:spPr>
            <a:xfrm>
              <a:off x="7754261" y="5120640"/>
              <a:ext cx="688559" cy="731520"/>
            </a:xfrm>
            <a:prstGeom prst="rect">
              <a:avLst/>
            </a:prstGeom>
            <a:solidFill>
              <a:srgbClr val="77933C"/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矩形 8"/>
            <p:cNvSpPr/>
            <p:nvPr userDrawn="1"/>
          </p:nvSpPr>
          <p:spPr>
            <a:xfrm>
              <a:off x="8427725" y="4389120"/>
              <a:ext cx="688559" cy="731520"/>
            </a:xfrm>
            <a:prstGeom prst="rect">
              <a:avLst/>
            </a:prstGeom>
            <a:solidFill>
              <a:srgbClr val="92D050">
                <a:alpha val="69804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矩形 9"/>
            <p:cNvSpPr/>
            <p:nvPr userDrawn="1"/>
          </p:nvSpPr>
          <p:spPr>
            <a:xfrm>
              <a:off x="8429593" y="5120640"/>
              <a:ext cx="688559" cy="731520"/>
            </a:xfrm>
            <a:prstGeom prst="rect">
              <a:avLst/>
            </a:prstGeom>
            <a:solidFill>
              <a:srgbClr val="66FF33">
                <a:alpha val="50196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矩形 13"/>
            <p:cNvSpPr/>
            <p:nvPr userDrawn="1"/>
          </p:nvSpPr>
          <p:spPr>
            <a:xfrm>
              <a:off x="8427725" y="3657600"/>
              <a:ext cx="688559" cy="731520"/>
            </a:xfrm>
            <a:prstGeom prst="rect">
              <a:avLst/>
            </a:prstGeom>
            <a:solidFill>
              <a:srgbClr val="99FF33">
                <a:alpha val="69804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83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35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81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05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79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7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-4536"/>
            <a:ext cx="9144000" cy="846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矩形 7"/>
          <p:cNvSpPr/>
          <p:nvPr userDrawn="1"/>
        </p:nvSpPr>
        <p:spPr>
          <a:xfrm>
            <a:off x="-5756" y="-8357"/>
            <a:ext cx="432000" cy="43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426244" y="410231"/>
            <a:ext cx="432000" cy="43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矩形 9"/>
          <p:cNvSpPr/>
          <p:nvPr userDrawn="1"/>
        </p:nvSpPr>
        <p:spPr>
          <a:xfrm>
            <a:off x="-5756" y="407977"/>
            <a:ext cx="432000" cy="432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862270" y="47800"/>
            <a:ext cx="7810500" cy="752651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35324" y="1069664"/>
            <a:ext cx="8229600" cy="5129701"/>
          </a:xfrm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449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19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8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863566"/>
          </a:xfrm>
          <a:prstGeom prst="rect">
            <a:avLst/>
          </a:prstGeom>
          <a:solidFill>
            <a:srgbClr val="EAFFD5">
              <a:alpha val="40000"/>
            </a:srgb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矩形 7"/>
          <p:cNvSpPr/>
          <p:nvPr userDrawn="1"/>
        </p:nvSpPr>
        <p:spPr>
          <a:xfrm>
            <a:off x="0" y="11723"/>
            <a:ext cx="432000" cy="432000"/>
          </a:xfrm>
          <a:prstGeom prst="rect">
            <a:avLst/>
          </a:prstGeom>
          <a:solidFill>
            <a:srgbClr val="CCFF99">
              <a:alpha val="50196"/>
            </a:srgb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432000" y="431567"/>
            <a:ext cx="432000" cy="432000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矩形 9"/>
          <p:cNvSpPr/>
          <p:nvPr userDrawn="1"/>
        </p:nvSpPr>
        <p:spPr>
          <a:xfrm>
            <a:off x="0" y="431567"/>
            <a:ext cx="432000" cy="432000"/>
          </a:xfrm>
          <a:prstGeom prst="rect">
            <a:avLst/>
          </a:prstGeom>
          <a:solidFill>
            <a:srgbClr val="77933C">
              <a:alpha val="80000"/>
            </a:srgb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944165" y="56729"/>
            <a:ext cx="7483615" cy="773987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57200" y="1044472"/>
            <a:ext cx="8229600" cy="5148000"/>
          </a:xfrm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4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矩形 7"/>
          <p:cNvSpPr/>
          <p:nvPr userDrawn="1"/>
        </p:nvSpPr>
        <p:spPr>
          <a:xfrm>
            <a:off x="0" y="11723"/>
            <a:ext cx="594360" cy="554987"/>
          </a:xfrm>
          <a:prstGeom prst="rect">
            <a:avLst/>
          </a:prstGeom>
          <a:solidFill>
            <a:srgbClr val="99FF33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594360" y="557784"/>
            <a:ext cx="594360" cy="554987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557784"/>
            <a:ext cx="594360" cy="55364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079500" y="89580"/>
            <a:ext cx="7810500" cy="1000442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tx1">
                    <a:lumMod val="75000"/>
                    <a:lumOff val="2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4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4406898"/>
            <a:ext cx="9144000" cy="1463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4406899"/>
            <a:ext cx="731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731520" y="5138419"/>
            <a:ext cx="731520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-476" y="5138418"/>
            <a:ext cx="731520" cy="7315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0185" y="4465515"/>
            <a:ext cx="6724528" cy="1362075"/>
          </a:xfrm>
        </p:spPr>
        <p:txBody>
          <a:bodyPr anchor="t"/>
          <a:lstStyle>
            <a:lvl1pPr algn="l">
              <a:defRPr sz="4000" b="1" cap="none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914382" y="4389120"/>
            <a:ext cx="8229600" cy="1463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矩形 7"/>
          <p:cNvSpPr/>
          <p:nvPr userDrawn="1"/>
        </p:nvSpPr>
        <p:spPr>
          <a:xfrm>
            <a:off x="7777707" y="5120640"/>
            <a:ext cx="688559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8451171" y="4389120"/>
            <a:ext cx="688559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8459389" y="5120640"/>
            <a:ext cx="688559" cy="7315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05100" y="4533581"/>
            <a:ext cx="4575856" cy="1362075"/>
          </a:xfrm>
        </p:spPr>
        <p:txBody>
          <a:bodyPr anchor="t"/>
          <a:lstStyle>
            <a:lvl1pPr algn="r">
              <a:defRPr sz="4000" b="1" i="0" cap="none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1465" y="2906713"/>
            <a:ext cx="749324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7754261" y="5120640"/>
            <a:ext cx="688559" cy="7315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8427725" y="4389120"/>
            <a:ext cx="688559" cy="73152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8435943" y="5120640"/>
            <a:ext cx="688559" cy="7315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6177" y="4533581"/>
            <a:ext cx="4575856" cy="1362075"/>
          </a:xfrm>
        </p:spPr>
        <p:txBody>
          <a:bodyPr anchor="t"/>
          <a:lstStyle>
            <a:lvl1pPr algn="r">
              <a:defRPr sz="4000" b="1" i="0" cap="none" spc="0">
                <a:ln w="1905">
                  <a:solidFill>
                    <a:srgbClr val="00D300"/>
                  </a:solidFill>
                </a:ln>
                <a:solidFill>
                  <a:srgbClr val="66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矩形 13"/>
          <p:cNvSpPr/>
          <p:nvPr userDrawn="1"/>
        </p:nvSpPr>
        <p:spPr>
          <a:xfrm>
            <a:off x="8427725" y="3657600"/>
            <a:ext cx="688559" cy="7315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7754261" y="5120640"/>
            <a:ext cx="688559" cy="731520"/>
          </a:xfrm>
          <a:prstGeom prst="rect">
            <a:avLst/>
          </a:prstGeom>
          <a:solidFill>
            <a:srgbClr val="00CC00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8427725" y="4389120"/>
            <a:ext cx="688559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8435943" y="5120640"/>
            <a:ext cx="688559" cy="731520"/>
          </a:xfrm>
          <a:prstGeom prst="rect">
            <a:avLst/>
          </a:prstGeom>
          <a:solidFill>
            <a:srgbClr val="66FF33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6177" y="4533581"/>
            <a:ext cx="4575856" cy="1362075"/>
          </a:xfrm>
        </p:spPr>
        <p:txBody>
          <a:bodyPr anchor="t"/>
          <a:lstStyle>
            <a:lvl1pPr algn="r">
              <a:defRPr sz="4000" b="1" i="0" cap="none" spc="0">
                <a:ln w="1905">
                  <a:solidFill>
                    <a:srgbClr val="00D300"/>
                  </a:solidFill>
                </a:ln>
                <a:solidFill>
                  <a:srgbClr val="66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矩形 13"/>
          <p:cNvSpPr/>
          <p:nvPr userDrawn="1"/>
        </p:nvSpPr>
        <p:spPr>
          <a:xfrm>
            <a:off x="8427725" y="3657600"/>
            <a:ext cx="688559" cy="731520"/>
          </a:xfrm>
          <a:prstGeom prst="rect">
            <a:avLst/>
          </a:prstGeom>
          <a:solidFill>
            <a:srgbClr val="99FF33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7754261" y="5120640"/>
            <a:ext cx="688559" cy="731520"/>
          </a:xfrm>
          <a:prstGeom prst="rect">
            <a:avLst/>
          </a:prstGeom>
          <a:solidFill>
            <a:srgbClr val="00CC00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 userDrawn="1"/>
        </p:nvSpPr>
        <p:spPr>
          <a:xfrm>
            <a:off x="8427725" y="4389120"/>
            <a:ext cx="688559" cy="731520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矩形 9"/>
          <p:cNvSpPr/>
          <p:nvPr userDrawn="1"/>
        </p:nvSpPr>
        <p:spPr>
          <a:xfrm>
            <a:off x="8435943" y="5120640"/>
            <a:ext cx="688559" cy="731520"/>
          </a:xfrm>
          <a:prstGeom prst="rect">
            <a:avLst/>
          </a:prstGeom>
          <a:solidFill>
            <a:srgbClr val="66FF33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6177" y="4533581"/>
            <a:ext cx="4575856" cy="1362075"/>
          </a:xfrm>
        </p:spPr>
        <p:txBody>
          <a:bodyPr anchor="t"/>
          <a:lstStyle>
            <a:lvl1pPr algn="r">
              <a:defRPr sz="4000" b="1" i="0" cap="none" spc="0">
                <a:ln w="1905">
                  <a:solidFill>
                    <a:srgbClr val="00D300"/>
                  </a:solidFill>
                </a:ln>
                <a:solidFill>
                  <a:srgbClr val="66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矩形 13"/>
          <p:cNvSpPr/>
          <p:nvPr userDrawn="1"/>
        </p:nvSpPr>
        <p:spPr>
          <a:xfrm>
            <a:off x="8427725" y="3657600"/>
            <a:ext cx="688559" cy="731520"/>
          </a:xfrm>
          <a:prstGeom prst="rect">
            <a:avLst/>
          </a:prstGeom>
          <a:solidFill>
            <a:srgbClr val="99FF33"/>
          </a:solidFill>
          <a:ln>
            <a:solidFill>
              <a:schemeClr val="bg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1D23-BD60-3B41-9E2B-72878C4F4C76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B59B1-C31B-434D-AF92-9E52CA7629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4" r:id="rId4"/>
    <p:sldLayoutId id="2147483651" r:id="rId5"/>
    <p:sldLayoutId id="2147483661" r:id="rId6"/>
    <p:sldLayoutId id="2147483662" r:id="rId7"/>
    <p:sldLayoutId id="2147483663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52" r:id="rId14"/>
    <p:sldLayoutId id="2147483653" r:id="rId15"/>
    <p:sldLayoutId id="2147483654" r:id="rId16"/>
    <p:sldLayoutId id="2147483655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572" y="2061032"/>
            <a:ext cx="7849053" cy="1143000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effectLst/>
                <a:latin typeface="+mn-lt"/>
                <a:ea typeface="ＭＳ Ｐゴシック" charset="-128"/>
                <a:cs typeface="ＭＳ Ｐゴシック" charset="-128"/>
              </a:rPr>
              <a:t>Brief Intro: Demystifying the Academic Job Market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ＭＳ Ｐゴシック" charset="-128"/>
              <a:cs typeface="Times New Roman"/>
            </a:endParaRPr>
          </a:p>
        </p:txBody>
      </p:sp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495300" y="4098466"/>
            <a:ext cx="791057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Moderator: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Aviad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Rubinstein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Panelists: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Shafi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Goldwasser, Samir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Khuller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Tim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Roughgarden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Eva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Tardos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235466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The process is extremely disorganized!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Letters sometimes arrive late.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Faculty miss meetings, which may push back timeline.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Don’t freak out! Interview invitations come at random times.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Waiting to Hear about Interviews</a:t>
            </a:r>
          </a:p>
        </p:txBody>
      </p:sp>
    </p:spTree>
    <p:extLst>
      <p:ext uri="{BB962C8B-B14F-4D97-AF65-F5344CB8AC3E}">
        <p14:creationId xmlns:p14="http://schemas.microsoft.com/office/powerpoint/2010/main" val="403235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If you’re invited for an interview, host wants you to succeed!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Everyone wants to be excited about hiring you (not an adversarial process).</a:t>
            </a: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OK to make reasonable requests (e.g. specify dietary restrictions for dinner).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OK to ask host for tips (within reason).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“Am I being interviewed for a specific research area?”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“Should I tailor my talk to theory or general audience?”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“Anything special about your process that I should prepare specifically for?”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Interviews: General</a:t>
            </a:r>
          </a:p>
        </p:txBody>
      </p:sp>
    </p:spTree>
    <p:extLst>
      <p:ext uri="{BB962C8B-B14F-4D97-AF65-F5344CB8AC3E}">
        <p14:creationId xmlns:p14="http://schemas.microsoft.com/office/powerpoint/2010/main" val="19980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Replaces research statement: will try to summarize in five sentences.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But now, everyone will also want </a:t>
            </a:r>
            <a:r>
              <a:rPr lang="en-US" sz="2000" i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some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depth (within reason, given an hour).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Most of the department will judge </a:t>
            </a: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entirely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on this.</a:t>
            </a: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See </a:t>
            </a:r>
            <a:r>
              <a:rPr lang="en-US" sz="2000" dirty="0" err="1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Eshan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and </a:t>
            </a:r>
            <a:r>
              <a:rPr lang="en-US" sz="2000" dirty="0" err="1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Pravesh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later today!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Give tons (and tons) of practice talks.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Seek feedback specifically from non-theorists!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Interviews: Job Talk</a:t>
            </a:r>
          </a:p>
        </p:txBody>
      </p:sp>
    </p:spTree>
    <p:extLst>
      <p:ext uri="{BB962C8B-B14F-4D97-AF65-F5344CB8AC3E}">
        <p14:creationId xmlns:p14="http://schemas.microsoft.com/office/powerpoint/2010/main" val="383693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Everyone has a different style.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Some will just chat, or already start trying to recruit you.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Some will ask detailed questions about your own work. 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Some will engage you discussing their own work.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Everyone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is evaluating you, regardless of style.</a:t>
            </a:r>
            <a:endParaRPr lang="en-US" sz="2000" b="1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Don’t overprepare: most people’s websites are out of date anyway.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But, at least know interviewer’s rough </a:t>
            </a:r>
            <a:r>
              <a:rPr lang="en-US" sz="200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interests/area.</a:t>
            </a: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Interviews: Interviews</a:t>
            </a:r>
          </a:p>
        </p:txBody>
      </p:sp>
    </p:spTree>
    <p:extLst>
      <p:ext uri="{BB962C8B-B14F-4D97-AF65-F5344CB8AC3E}">
        <p14:creationId xmlns:p14="http://schemas.microsoft.com/office/powerpoint/2010/main" val="346848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The process is extremely disorganized!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Discussion usually starts within a week of interview, but can last several </a:t>
            </a:r>
            <a:r>
              <a:rPr lang="en-US" sz="200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weeks.</a:t>
            </a: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Some programs make offers sequentially, others wait until the end.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b="1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Don’t take it personally if an offer doesn’t happen --- it’s a noisy process.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Waiting to Hear about Offers</a:t>
            </a:r>
          </a:p>
        </p:txBody>
      </p:sp>
    </p:spTree>
    <p:extLst>
      <p:ext uri="{BB962C8B-B14F-4D97-AF65-F5344CB8AC3E}">
        <p14:creationId xmlns:p14="http://schemas.microsoft.com/office/powerpoint/2010/main" val="377883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… attending this workshop!</a:t>
            </a: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Coming up in this session: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I’ll present some basics-of-the-job-market for 5~10 minutes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I’ll let our panelist talk</a:t>
            </a: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Please observe Chatham House Rules throughout the workshop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(You can say what you what heard, but not whom you heard it from)</a:t>
            </a:r>
            <a:endParaRPr lang="en-US" sz="2000" b="1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We’ll post these slides and you can blame us for anything in them</a:t>
            </a: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Note: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These slides are </a:t>
            </a: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nowhere near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 comprehensive advice. They were just used to initiate discussion among the panelists. Think of them as a framework to get started asking advisers/</a:t>
            </a:r>
            <a:r>
              <a:rPr lang="en-US" sz="2000" dirty="0" err="1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ect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. for deeper advice, and not as comprehensive advice themselves.</a:t>
            </a:r>
            <a:endParaRPr lang="en-US" sz="2000" b="1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The first step to the job of your dreams is…</a:t>
            </a:r>
          </a:p>
        </p:txBody>
      </p:sp>
    </p:spTree>
    <p:extLst>
      <p:ext uri="{BB962C8B-B14F-4D97-AF65-F5344CB8AC3E}">
        <p14:creationId xmlns:p14="http://schemas.microsoft.com/office/powerpoint/2010/main" val="239547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Main Goal: Build a strong application!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 good research.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Give good talks.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Maintain “good standing” in your community (e.g. write thoughtful reviews, etc.). 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Don’t overthink it, enjoy research!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Keep an eye out for opportunities to give talks (workshops, student seminars, etc.).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Try to help with service when asked (and do a good job), makes a good impression.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But absolutely OK to say no if you really need to.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Way Before the Job Market</a:t>
            </a:r>
          </a:p>
        </p:txBody>
      </p:sp>
    </p:spTree>
    <p:extLst>
      <p:ext uri="{BB962C8B-B14F-4D97-AF65-F5344CB8AC3E}">
        <p14:creationId xmlns:p14="http://schemas.microsoft.com/office/powerpoint/2010/main" val="180215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Most readers will skim your statement.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But, some will want details.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Reader will try to summarize in five sentences for colleagues.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Make it </a:t>
            </a:r>
            <a:r>
              <a:rPr lang="en-US" sz="2000" dirty="0" err="1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skimmable</a:t>
            </a: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get your main thesis across clearly in a brief intro. Back it up later.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use out-of-line environments to emphasize key points.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But also be precise. OK not to get into technicalities, but don’t confuse reader.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Give the reader easy sound bites to copy. “In one sentence, my research…”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Building Your Application: Research Statement</a:t>
            </a:r>
          </a:p>
        </p:txBody>
      </p:sp>
    </p:spTree>
    <p:extLst>
      <p:ext uri="{BB962C8B-B14F-4D97-AF65-F5344CB8AC3E}">
        <p14:creationId xmlns:p14="http://schemas.microsoft.com/office/powerpoint/2010/main" val="381579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Not a huge part of the application.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Major awards stand out, but OK not to have.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Find a template (perhaps from adviser) and copy it. Don’t stress about this.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Building Your Application: CV</a:t>
            </a:r>
          </a:p>
        </p:txBody>
      </p:sp>
    </p:spTree>
    <p:extLst>
      <p:ext uri="{BB962C8B-B14F-4D97-AF65-F5344CB8AC3E}">
        <p14:creationId xmlns:p14="http://schemas.microsoft.com/office/powerpoint/2010/main" val="355692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Probably the most important part of the application.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Readers like to quote superlatives.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Letter writers want you to succeed, but may not know all the important details.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Ideally, only ask people who know you well.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Three stellar/detailed letters better alone than adding lukewarm/vague ones.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Try to give potential writers “an out” when you ask.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E.g. “I can ask others if you don’t feel comfortable.”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Help letter writers help you succeed.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share CV, research statement, etc.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share brief reminder of your work you hope they find exciting.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Ex: if for a teaching (or other ‘special’ position), let them know!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Building Your Application: Letters</a:t>
            </a:r>
          </a:p>
        </p:txBody>
      </p:sp>
    </p:spTree>
    <p:extLst>
      <p:ext uri="{BB962C8B-B14F-4D97-AF65-F5344CB8AC3E}">
        <p14:creationId xmlns:p14="http://schemas.microsoft.com/office/powerpoint/2010/main" val="309749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Likely skimmed (or less).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But, some people really care (can help pick up support outside research area).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Used to gauge what classes you might teach.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Mention explicitly what classes you could teach.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 a good job, but don’t stress too much about it. Almost all teaching statements are in the same equivalence class.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Building Your Application: Teaching Statement</a:t>
            </a:r>
          </a:p>
        </p:txBody>
      </p:sp>
    </p:spTree>
    <p:extLst>
      <p:ext uri="{BB962C8B-B14F-4D97-AF65-F5344CB8AC3E}">
        <p14:creationId xmlns:p14="http://schemas.microsoft.com/office/powerpoint/2010/main" val="377483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Possibly not even read.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Can be useful to clarify precisely what position you’re applying for.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Really don’t stress about this. Just get a template and copy it.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Building Your Application: Cover Letter</a:t>
            </a:r>
          </a:p>
        </p:txBody>
      </p:sp>
    </p:spTree>
    <p:extLst>
      <p:ext uri="{BB962C8B-B14F-4D97-AF65-F5344CB8AC3E}">
        <p14:creationId xmlns:p14="http://schemas.microsoft.com/office/powerpoint/2010/main" val="256438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1678"/>
            <a:ext cx="9177129" cy="5936321"/>
          </a:xfrm>
          <a:effectLst/>
        </p:spPr>
        <p:txBody>
          <a:bodyPr>
            <a:normAutofit/>
          </a:bodyPr>
          <a:lstStyle/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Behind the Scenes: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The process is extremely disorganized!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Small committee reads through applications, might not be an expert in your area.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Committee might get “heads up” to keep an eye out.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endParaRPr lang="en-US" sz="2000" dirty="0">
              <a:ea typeface="Tahoma" pitchFamily="34" charset="0"/>
              <a:cs typeface="Times" pitchFamily="18" charset="0"/>
              <a:sym typeface="Wingdings" panose="05000000000000000000" pitchFamily="2" charset="2"/>
            </a:endParaRPr>
          </a:p>
          <a:p>
            <a:pPr marL="57150" lvl="1" indent="0">
              <a:buNone/>
            </a:pPr>
            <a:r>
              <a:rPr lang="en-US" sz="2000" b="1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Quick Tips: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If you know someone at an institution well, OK to send a quick email just giving a heads up that you applied.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OK to ask if your adviser is comfortable sending a few emails for you.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OK to email someone who knows your work and might be excited.</a:t>
            </a:r>
          </a:p>
          <a:p>
            <a:pPr marL="40005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Don’t overdo it --- unclear it’s helpful to email someone who won’t know you.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ea typeface="Tahoma" pitchFamily="34" charset="0"/>
                <a:cs typeface="Times" pitchFamily="18" charset="0"/>
                <a:sym typeface="Wingdings" panose="05000000000000000000" pitchFamily="2" charset="2"/>
              </a:rPr>
              <a:t>You’re not trying to get someone excited about your application from an email, just trying to help your application get seen.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Reaching out to Contacts</a:t>
            </a:r>
          </a:p>
        </p:txBody>
      </p:sp>
    </p:spTree>
    <p:extLst>
      <p:ext uri="{BB962C8B-B14F-4D97-AF65-F5344CB8AC3E}">
        <p14:creationId xmlns:p14="http://schemas.microsoft.com/office/powerpoint/2010/main" val="91622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45733</TotalTime>
  <Words>1168</Words>
  <Application>Microsoft Office PowerPoint</Application>
  <PresentationFormat>On-screen Show (4:3)</PresentationFormat>
  <Paragraphs>161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Georgia</vt:lpstr>
      <vt:lpstr>Times New Roman</vt:lpstr>
      <vt:lpstr>Office Theme</vt:lpstr>
      <vt:lpstr>Brief Intro: Demystifying the Academic Job Market</vt:lpstr>
      <vt:lpstr>The first step to the job of your dreams is…</vt:lpstr>
      <vt:lpstr>Way Before the Job Market</vt:lpstr>
      <vt:lpstr>Building Your Application: Research Statement</vt:lpstr>
      <vt:lpstr>Building Your Application: CV</vt:lpstr>
      <vt:lpstr>Building Your Application: Letters</vt:lpstr>
      <vt:lpstr>Building Your Application: Teaching Statement</vt:lpstr>
      <vt:lpstr>Building Your Application: Cover Letter</vt:lpstr>
      <vt:lpstr>Reaching out to Contacts</vt:lpstr>
      <vt:lpstr>Waiting to Hear about Interviews</vt:lpstr>
      <vt:lpstr>Interviews: General</vt:lpstr>
      <vt:lpstr>Interviews: Job Talk</vt:lpstr>
      <vt:lpstr>Interviews: Interviews</vt:lpstr>
      <vt:lpstr>Waiting to Hear about Offers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Algorithmic Characterization of Multi-Dimensional Mechanisms</dc:title>
  <dc:creator>Yang Cai</dc:creator>
  <cp:lastModifiedBy>Matt Weinberg</cp:lastModifiedBy>
  <cp:revision>2465</cp:revision>
  <cp:lastPrinted>2012-10-19T18:07:33Z</cp:lastPrinted>
  <dcterms:created xsi:type="dcterms:W3CDTF">2012-05-04T17:43:49Z</dcterms:created>
  <dcterms:modified xsi:type="dcterms:W3CDTF">2019-11-11T16:51:23Z</dcterms:modified>
</cp:coreProperties>
</file>