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31.xml" ContentType="application/vnd.openxmlformats-officedocument.presentationml.slide+xml"/>
  <Default Extension="pdf" ContentType="application/pdf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4462" r:id="rId1"/>
  </p:sldMasterIdLst>
  <p:notesMasterIdLst>
    <p:notesMasterId r:id="rId33"/>
  </p:notesMasterIdLst>
  <p:sldIdLst>
    <p:sldId id="256" r:id="rId2"/>
    <p:sldId id="267" r:id="rId3"/>
    <p:sldId id="268" r:id="rId4"/>
    <p:sldId id="269" r:id="rId5"/>
    <p:sldId id="270" r:id="rId6"/>
    <p:sldId id="293" r:id="rId7"/>
    <p:sldId id="260" r:id="rId8"/>
    <p:sldId id="288" r:id="rId9"/>
    <p:sldId id="258" r:id="rId10"/>
    <p:sldId id="280" r:id="rId11"/>
    <p:sldId id="287" r:id="rId12"/>
    <p:sldId id="292" r:id="rId13"/>
    <p:sldId id="312" r:id="rId14"/>
    <p:sldId id="259" r:id="rId15"/>
    <p:sldId id="296" r:id="rId16"/>
    <p:sldId id="295" r:id="rId17"/>
    <p:sldId id="297" r:id="rId18"/>
    <p:sldId id="316" r:id="rId19"/>
    <p:sldId id="291" r:id="rId20"/>
    <p:sldId id="290" r:id="rId21"/>
    <p:sldId id="307" r:id="rId22"/>
    <p:sldId id="306" r:id="rId23"/>
    <p:sldId id="279" r:id="rId24"/>
    <p:sldId id="303" r:id="rId25"/>
    <p:sldId id="304" r:id="rId26"/>
    <p:sldId id="305" r:id="rId27"/>
    <p:sldId id="313" r:id="rId28"/>
    <p:sldId id="277" r:id="rId29"/>
    <p:sldId id="308" r:id="rId30"/>
    <p:sldId id="311" r:id="rId31"/>
    <p:sldId id="26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2"/>
    <a:srgbClr val="5B010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7396" autoAdjust="0"/>
    <p:restoredTop sz="86437" autoAdjust="0"/>
  </p:normalViewPr>
  <p:slideViewPr>
    <p:cSldViewPr snapToGrid="0" snapToObjects="1">
      <p:cViewPr varScale="1">
        <p:scale>
          <a:sx n="94" d="100"/>
          <a:sy n="94" d="100"/>
        </p:scale>
        <p:origin x="-5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2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B140A4-5CAB-304A-89C0-6421E31B49C9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8B0A-4471-2740-BB24-1F15CDF96D0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a picture I took in Mysore,</a:t>
            </a:r>
            <a:r>
              <a:rPr lang="en-US" baseline="0" dirty="0" smtClean="0"/>
              <a:t> when our driver was asking how to get to Bangalore.</a:t>
            </a:r>
          </a:p>
          <a:p>
            <a:r>
              <a:rPr lang="en-US" baseline="0" dirty="0" smtClean="0"/>
              <a:t>If you manage or develop networked systems you may have felt the way I did here when trying to troubleshoot or find faults in these systems.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8B0A-4471-2740-BB24-1F15CDF96D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8B0A-4471-2740-BB24-1F15CDF96D0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solutions to monitoring, diagnosing</a:t>
            </a:r>
            <a:r>
              <a:rPr lang="en-US" baseline="0" dirty="0" smtClean="0"/>
              <a:t> and troubleshooting networked systems are device centric: NAGIOS, </a:t>
            </a:r>
            <a:r>
              <a:rPr lang="en-US" baseline="0" dirty="0" err="1" smtClean="0"/>
              <a:t>OpenView</a:t>
            </a:r>
            <a:r>
              <a:rPr lang="en-US" baseline="0" dirty="0" smtClean="0"/>
              <a:t>, SNMP.</a:t>
            </a:r>
          </a:p>
          <a:p>
            <a:r>
              <a:rPr lang="en-US" baseline="0" dirty="0" smtClean="0"/>
              <a:t>For troubleshooting, one has to resort to distributed logs. These are hard to piece together, if at all possible.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8B0A-4471-2740-BB24-1F15CDF96D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talks is about</a:t>
            </a:r>
            <a:r>
              <a:rPr lang="en-US" baseline="0" dirty="0" smtClean="0"/>
              <a:t> explicitly tracing causality in networked systems.</a:t>
            </a:r>
          </a:p>
          <a:p>
            <a:r>
              <a:rPr lang="en-US" baseline="0" dirty="0" smtClean="0"/>
              <a:t>There have been several proposals on how to do this, this talk is not about new techniques: it’s about our experiences integrating X-Trace into three quite diverse networked systems.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8B0A-4471-2740-BB24-1F15CDF96D0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4E6235AC-1DB1-DB40-A685-A1DD1E64EC3E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212F55E7-2A78-D341-9C7A-CD31F3E6F63E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D8B0A-4471-2740-BB24-1F15CDF96D0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85D19E8-9AC8-4C42-9413-744281AF1421}" type="slidenum">
              <a:rPr lang="en-US"/>
              <a:pPr/>
              <a:t>19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This graph shows…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First: 4 orders of magnitude variation.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This is the dilemma of the developer or the operator: what is happening? 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To make this more concrete, I will focus on a cluster of requests that took around 190 seconds to complete.</a:t>
            </a:r>
          </a:p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 charset="-128"/>
              <a:cs typeface="ＭＳ Ｐゴシック" charset="-128"/>
            </a:endParaRPr>
          </a:p>
          <a:p>
            <a:pPr eaLnBrk="1" hangingPunct="1">
              <a:spcBef>
                <a:spcPct val="0"/>
              </a:spcBef>
            </a:pPr>
            <a:r>
              <a:rPr lang="en-US" smtClean="0">
                <a:ea typeface="ＭＳ Ｐゴシック" charset="-128"/>
                <a:cs typeface="ＭＳ Ｐゴシック" charset="-128"/>
              </a:rPr>
              <a:t>X-Trace allows us to examine each point in this graph.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84582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6984724" y="5698240"/>
            <a:ext cx="1740176" cy="87083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0469" y="6075627"/>
            <a:ext cx="1370968" cy="686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0469" y="6075627"/>
            <a:ext cx="1370968" cy="686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0469" y="6075627"/>
            <a:ext cx="1370968" cy="686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0469" y="6075627"/>
            <a:ext cx="1370968" cy="686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0469" y="6075627"/>
            <a:ext cx="1370968" cy="686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A4845-A08A-4DF4-8D99-E2E7B6D41C6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0469" y="6075627"/>
            <a:ext cx="1370968" cy="686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10" descr="H_2c_Pos.eps                                                   0004AF62PAUR Server                    B25FA262:"/>
          <p:cNvPicPr>
            <a:picLocks noChangeAspect="1" noChangeArrowheads="1"/>
          </p:cNvPicPr>
          <p:nvPr userDrawn="1"/>
        </p:nvPicPr>
        <mc:AlternateContent xmlns:ma="http://schemas.microsoft.com/office/mac/drawingml/2008/main">
          <mc:Choice Requires="ma">
            <p:blipFill>
              <a:blip r:embed="rId2"/>
              <a:srcRect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rcRect/>
              <a:stretch>
                <a:fillRect/>
              </a:stretch>
            </p:blipFill>
          </mc:Fallback>
        </mc:AlternateContent>
        <p:spPr bwMode="auto">
          <a:xfrm>
            <a:off x="150469" y="6075627"/>
            <a:ext cx="1370968" cy="68607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5B010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A5670-40D6-DA4E-B9B6-6FB5BF0E0A05}" type="datetimeFigureOut">
              <a:rPr lang="en-US" smtClean="0"/>
              <a:pPr/>
              <a:t>5/8/10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BF020-AB50-8143-9FDD-0162F7B31F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3" r:id="rId1"/>
    <p:sldLayoutId id="2147484464" r:id="rId2"/>
    <p:sldLayoutId id="2147484465" r:id="rId3"/>
    <p:sldLayoutId id="2147484466" r:id="rId4"/>
    <p:sldLayoutId id="2147484467" r:id="rId5"/>
    <p:sldLayoutId id="2147484468" r:id="rId6"/>
    <p:sldLayoutId id="2147484469" r:id="rId7"/>
    <p:sldLayoutId id="2147484470" r:id="rId8"/>
    <p:sldLayoutId id="2147484471" r:id="rId9"/>
    <p:sldLayoutId id="2147484472" r:id="rId10"/>
    <p:sldLayoutId id="214748447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4" Type="http://schemas.openxmlformats.org/officeDocument/2006/relationships/image" Target="../media/image11.png"/><Relationship Id="rId5" Type="http://schemas.openxmlformats.org/officeDocument/2006/relationships/image" Target="../media/image12.pdf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8"/>
            <a:ext cx="8915400" cy="1379183"/>
          </a:xfrm>
          <a:solidFill>
            <a:srgbClr val="5B0101"/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Experiences with Tracing Causality in Networked Services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744476"/>
            <a:ext cx="8001000" cy="3113524"/>
          </a:xfrm>
        </p:spPr>
        <p:txBody>
          <a:bodyPr>
            <a:normAutofit/>
          </a:bodyPr>
          <a:lstStyle/>
          <a:p>
            <a:r>
              <a:rPr lang="en-US" sz="2300" dirty="0" smtClean="0">
                <a:solidFill>
                  <a:schemeClr val="tx1"/>
                </a:solidFill>
              </a:rPr>
              <a:t>Rodrigo Fonseca, Brown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Michael Freedman, Princeton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George Porter, UCSD</a:t>
            </a:r>
          </a:p>
          <a:p>
            <a:endParaRPr lang="en-US" sz="2300" dirty="0" smtClean="0"/>
          </a:p>
          <a:p>
            <a:r>
              <a:rPr lang="en-US" sz="2300" dirty="0" smtClean="0">
                <a:solidFill>
                  <a:srgbClr val="000000"/>
                </a:solidFill>
              </a:rPr>
              <a:t>April 2010 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INM/WREN</a:t>
            </a:r>
          </a:p>
          <a:p>
            <a:r>
              <a:rPr lang="en-US" sz="2300" dirty="0" smtClean="0">
                <a:solidFill>
                  <a:srgbClr val="000000"/>
                </a:solidFill>
              </a:rPr>
              <a:t>San Jose, 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-128"/>
              </a:rPr>
              <a:t>X-Trace Output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4140202"/>
            <a:ext cx="8991600" cy="2819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i="1" dirty="0">
                <a:ea typeface="ＭＳ Ｐゴシック" charset="-128"/>
              </a:rPr>
              <a:t>T</a:t>
            </a:r>
            <a:r>
              <a:rPr lang="en-US" sz="2800" i="1" dirty="0" smtClean="0">
                <a:ea typeface="ＭＳ Ｐゴシック" charset="-128"/>
              </a:rPr>
              <a:t>ask graph</a:t>
            </a:r>
            <a:r>
              <a:rPr lang="en-US" sz="2800" dirty="0" smtClean="0">
                <a:ea typeface="ＭＳ Ｐゴシック" charset="-128"/>
              </a:rPr>
              <a:t> capturing task execution 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Nodes: events across layers, devices</a:t>
            </a:r>
          </a:p>
          <a:p>
            <a:pPr lvl="1" eaLnBrk="1" hangingPunct="1"/>
            <a:r>
              <a:rPr lang="en-US" sz="2400" dirty="0" smtClean="0">
                <a:ea typeface="ＭＳ Ｐゴシック" charset="-128"/>
              </a:rPr>
              <a:t>Edges: causal relations between events</a:t>
            </a:r>
          </a:p>
        </p:txBody>
      </p:sp>
      <p:sp>
        <p:nvSpPr>
          <p:cNvPr id="41" name="Oval 41"/>
          <p:cNvSpPr>
            <a:spLocks noChangeArrowheads="1"/>
          </p:cNvSpPr>
          <p:nvPr/>
        </p:nvSpPr>
        <p:spPr bwMode="auto">
          <a:xfrm>
            <a:off x="1379538" y="3429456"/>
            <a:ext cx="762000" cy="457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IP</a:t>
            </a:r>
          </a:p>
        </p:txBody>
      </p:sp>
      <p:sp>
        <p:nvSpPr>
          <p:cNvPr id="42" name="Oval 42"/>
          <p:cNvSpPr>
            <a:spLocks noChangeArrowheads="1"/>
          </p:cNvSpPr>
          <p:nvPr/>
        </p:nvSpPr>
        <p:spPr bwMode="auto">
          <a:xfrm>
            <a:off x="2255838" y="3429456"/>
            <a:ext cx="762000" cy="457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IP 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Router</a:t>
            </a:r>
          </a:p>
        </p:txBody>
      </p:sp>
      <p:sp>
        <p:nvSpPr>
          <p:cNvPr id="43" name="Oval 43"/>
          <p:cNvSpPr>
            <a:spLocks noChangeArrowheads="1"/>
          </p:cNvSpPr>
          <p:nvPr/>
        </p:nvSpPr>
        <p:spPr bwMode="auto">
          <a:xfrm>
            <a:off x="6159500" y="3429456"/>
            <a:ext cx="762000" cy="457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IP 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Router</a:t>
            </a:r>
          </a:p>
        </p:txBody>
      </p:sp>
      <p:sp>
        <p:nvSpPr>
          <p:cNvPr id="44" name="Oval 44"/>
          <p:cNvSpPr>
            <a:spLocks noChangeArrowheads="1"/>
          </p:cNvSpPr>
          <p:nvPr/>
        </p:nvSpPr>
        <p:spPr bwMode="auto">
          <a:xfrm>
            <a:off x="3132138" y="3429456"/>
            <a:ext cx="762000" cy="457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IP</a:t>
            </a:r>
          </a:p>
        </p:txBody>
      </p:sp>
      <p:cxnSp>
        <p:nvCxnSpPr>
          <p:cNvPr id="45" name="AutoShape 45"/>
          <p:cNvCxnSpPr>
            <a:cxnSpLocks noChangeShapeType="1"/>
            <a:stCxn id="48" idx="4"/>
            <a:endCxn id="41" idx="0"/>
          </p:cNvCxnSpPr>
          <p:nvPr/>
        </p:nvCxnSpPr>
        <p:spPr bwMode="auto">
          <a:xfrm>
            <a:off x="1684338" y="2972256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6" name="AutoShape 46"/>
          <p:cNvCxnSpPr>
            <a:cxnSpLocks noChangeShapeType="1"/>
            <a:stCxn id="42" idx="6"/>
            <a:endCxn id="44" idx="2"/>
          </p:cNvCxnSpPr>
          <p:nvPr/>
        </p:nvCxnSpPr>
        <p:spPr bwMode="auto">
          <a:xfrm>
            <a:off x="3017838" y="3658056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7" name="AutoShape 47"/>
          <p:cNvCxnSpPr>
            <a:cxnSpLocks noChangeShapeType="1"/>
            <a:stCxn id="43" idx="6"/>
            <a:endCxn id="53" idx="2"/>
          </p:cNvCxnSpPr>
          <p:nvPr/>
        </p:nvCxnSpPr>
        <p:spPr bwMode="auto">
          <a:xfrm>
            <a:off x="6921500" y="3658056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8" name="Oval 48"/>
          <p:cNvSpPr>
            <a:spLocks noChangeArrowheads="1"/>
          </p:cNvSpPr>
          <p:nvPr/>
        </p:nvSpPr>
        <p:spPr bwMode="auto">
          <a:xfrm>
            <a:off x="1303338" y="2515056"/>
            <a:ext cx="762000" cy="4572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TCP 1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Start</a:t>
            </a:r>
          </a:p>
        </p:txBody>
      </p:sp>
      <p:sp>
        <p:nvSpPr>
          <p:cNvPr id="49" name="Oval 49"/>
          <p:cNvSpPr>
            <a:spLocks noChangeArrowheads="1"/>
          </p:cNvSpPr>
          <p:nvPr/>
        </p:nvSpPr>
        <p:spPr bwMode="auto">
          <a:xfrm>
            <a:off x="3370263" y="2515056"/>
            <a:ext cx="762000" cy="4572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TCP 1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End</a:t>
            </a:r>
          </a:p>
        </p:txBody>
      </p:sp>
      <p:cxnSp>
        <p:nvCxnSpPr>
          <p:cNvPr id="50" name="AutoShape 50"/>
          <p:cNvCxnSpPr>
            <a:cxnSpLocks noChangeShapeType="1"/>
            <a:stCxn id="48" idx="6"/>
            <a:endCxn id="49" idx="2"/>
          </p:cNvCxnSpPr>
          <p:nvPr/>
        </p:nvCxnSpPr>
        <p:spPr bwMode="auto">
          <a:xfrm>
            <a:off x="2065338" y="2743656"/>
            <a:ext cx="13049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4368800" y="3429456"/>
            <a:ext cx="762000" cy="457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IP</a:t>
            </a:r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5283200" y="3429456"/>
            <a:ext cx="762000" cy="457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IP 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Router</a:t>
            </a:r>
          </a:p>
        </p:txBody>
      </p:sp>
      <p:sp>
        <p:nvSpPr>
          <p:cNvPr id="53" name="Oval 53"/>
          <p:cNvSpPr>
            <a:spLocks noChangeArrowheads="1"/>
          </p:cNvSpPr>
          <p:nvPr/>
        </p:nvSpPr>
        <p:spPr bwMode="auto">
          <a:xfrm>
            <a:off x="7073900" y="3429456"/>
            <a:ext cx="762000" cy="457200"/>
          </a:xfrm>
          <a:prstGeom prst="ellipse">
            <a:avLst/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IP</a:t>
            </a:r>
          </a:p>
        </p:txBody>
      </p:sp>
      <p:cxnSp>
        <p:nvCxnSpPr>
          <p:cNvPr id="54" name="AutoShape 54"/>
          <p:cNvCxnSpPr>
            <a:cxnSpLocks noChangeShapeType="1"/>
            <a:stCxn id="56" idx="4"/>
            <a:endCxn id="51" idx="0"/>
          </p:cNvCxnSpPr>
          <p:nvPr/>
        </p:nvCxnSpPr>
        <p:spPr bwMode="auto">
          <a:xfrm>
            <a:off x="4673600" y="2972256"/>
            <a:ext cx="762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5" name="AutoShape 55"/>
          <p:cNvCxnSpPr>
            <a:cxnSpLocks noChangeShapeType="1"/>
            <a:stCxn id="52" idx="6"/>
            <a:endCxn id="43" idx="2"/>
          </p:cNvCxnSpPr>
          <p:nvPr/>
        </p:nvCxnSpPr>
        <p:spPr bwMode="auto">
          <a:xfrm>
            <a:off x="6045200" y="3658056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" name="Oval 56"/>
          <p:cNvSpPr>
            <a:spLocks noChangeArrowheads="1"/>
          </p:cNvSpPr>
          <p:nvPr/>
        </p:nvSpPr>
        <p:spPr bwMode="auto">
          <a:xfrm>
            <a:off x="4292600" y="2515056"/>
            <a:ext cx="762000" cy="4572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TCP 2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Start</a:t>
            </a:r>
          </a:p>
        </p:txBody>
      </p:sp>
      <p:sp>
        <p:nvSpPr>
          <p:cNvPr id="57" name="Oval 57"/>
          <p:cNvSpPr>
            <a:spLocks noChangeArrowheads="1"/>
          </p:cNvSpPr>
          <p:nvPr/>
        </p:nvSpPr>
        <p:spPr bwMode="auto">
          <a:xfrm>
            <a:off x="7426325" y="2515056"/>
            <a:ext cx="762000" cy="4572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TCP 2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End</a:t>
            </a:r>
          </a:p>
        </p:txBody>
      </p:sp>
      <p:cxnSp>
        <p:nvCxnSpPr>
          <p:cNvPr id="58" name="AutoShape 58"/>
          <p:cNvCxnSpPr>
            <a:cxnSpLocks noChangeShapeType="1"/>
            <a:stCxn id="56" idx="6"/>
            <a:endCxn id="57" idx="2"/>
          </p:cNvCxnSpPr>
          <p:nvPr/>
        </p:nvCxnSpPr>
        <p:spPr bwMode="auto">
          <a:xfrm>
            <a:off x="5054600" y="2743656"/>
            <a:ext cx="2371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9" name="AutoShape 59"/>
          <p:cNvCxnSpPr>
            <a:cxnSpLocks noChangeShapeType="1"/>
            <a:stCxn id="51" idx="6"/>
            <a:endCxn id="52" idx="2"/>
          </p:cNvCxnSpPr>
          <p:nvPr/>
        </p:nvCxnSpPr>
        <p:spPr bwMode="auto">
          <a:xfrm>
            <a:off x="5130800" y="3658056"/>
            <a:ext cx="1524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0" name="AutoShape 60"/>
          <p:cNvCxnSpPr>
            <a:cxnSpLocks noChangeShapeType="1"/>
            <a:stCxn id="41" idx="6"/>
            <a:endCxn id="42" idx="2"/>
          </p:cNvCxnSpPr>
          <p:nvPr/>
        </p:nvCxnSpPr>
        <p:spPr bwMode="auto">
          <a:xfrm>
            <a:off x="2141538" y="3658056"/>
            <a:ext cx="1143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1" name="AutoShape 61"/>
          <p:cNvCxnSpPr>
            <a:cxnSpLocks noChangeShapeType="1"/>
            <a:endCxn id="48" idx="0"/>
          </p:cNvCxnSpPr>
          <p:nvPr/>
        </p:nvCxnSpPr>
        <p:spPr bwMode="auto">
          <a:xfrm>
            <a:off x="1608138" y="2210256"/>
            <a:ext cx="7620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Oval 62"/>
          <p:cNvSpPr>
            <a:spLocks noChangeArrowheads="1"/>
          </p:cNvSpPr>
          <p:nvPr/>
        </p:nvSpPr>
        <p:spPr bwMode="auto">
          <a:xfrm>
            <a:off x="3979863" y="1753056"/>
            <a:ext cx="762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HTTP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Proxy</a:t>
            </a:r>
          </a:p>
        </p:txBody>
      </p:sp>
      <p:cxnSp>
        <p:nvCxnSpPr>
          <p:cNvPr id="63" name="AutoShape 63"/>
          <p:cNvCxnSpPr>
            <a:cxnSpLocks noChangeShapeType="1"/>
            <a:stCxn id="62" idx="5"/>
            <a:endCxn id="56" idx="0"/>
          </p:cNvCxnSpPr>
          <p:nvPr/>
        </p:nvCxnSpPr>
        <p:spPr bwMode="auto">
          <a:xfrm>
            <a:off x="4630738" y="2143581"/>
            <a:ext cx="42862" cy="3714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4" name="AutoShape 64"/>
          <p:cNvCxnSpPr>
            <a:cxnSpLocks noChangeShapeType="1"/>
            <a:endCxn id="62" idx="2"/>
          </p:cNvCxnSpPr>
          <p:nvPr/>
        </p:nvCxnSpPr>
        <p:spPr bwMode="auto">
          <a:xfrm>
            <a:off x="1989138" y="1981656"/>
            <a:ext cx="19907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5" name="AutoShape 65"/>
          <p:cNvCxnSpPr>
            <a:cxnSpLocks noChangeShapeType="1"/>
            <a:stCxn id="62" idx="6"/>
            <a:endCxn id="66" idx="2"/>
          </p:cNvCxnSpPr>
          <p:nvPr/>
        </p:nvCxnSpPr>
        <p:spPr bwMode="auto">
          <a:xfrm>
            <a:off x="4741863" y="1981656"/>
            <a:ext cx="2705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7446963" y="1753056"/>
            <a:ext cx="762000" cy="4572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1200">
                <a:ea typeface="Arial" charset="0"/>
                <a:cs typeface="Arial" charset="0"/>
              </a:rPr>
              <a:t>HTTP</a:t>
            </a:r>
          </a:p>
          <a:p>
            <a:pPr algn="ctr"/>
            <a:r>
              <a:rPr lang="en-US" sz="1200">
                <a:ea typeface="Arial" charset="0"/>
                <a:cs typeface="Arial" charset="0"/>
              </a:rPr>
              <a:t>Server</a:t>
            </a:r>
          </a:p>
        </p:txBody>
      </p:sp>
      <p:cxnSp>
        <p:nvCxnSpPr>
          <p:cNvPr id="67" name="AutoShape 67"/>
          <p:cNvCxnSpPr>
            <a:cxnSpLocks noChangeShapeType="1"/>
            <a:stCxn id="49" idx="7"/>
            <a:endCxn id="62" idx="3"/>
          </p:cNvCxnSpPr>
          <p:nvPr/>
        </p:nvCxnSpPr>
        <p:spPr bwMode="auto">
          <a:xfrm flipV="1">
            <a:off x="4021138" y="2143581"/>
            <a:ext cx="69850" cy="4381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8" name="AutoShape 68"/>
          <p:cNvCxnSpPr>
            <a:cxnSpLocks noChangeShapeType="1"/>
            <a:stCxn id="44" idx="0"/>
            <a:endCxn id="49" idx="4"/>
          </p:cNvCxnSpPr>
          <p:nvPr/>
        </p:nvCxnSpPr>
        <p:spPr bwMode="auto">
          <a:xfrm flipV="1">
            <a:off x="3513138" y="2972256"/>
            <a:ext cx="238125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9" name="AutoShape 69"/>
          <p:cNvCxnSpPr>
            <a:cxnSpLocks noChangeShapeType="1"/>
            <a:stCxn id="53" idx="7"/>
            <a:endCxn id="57" idx="4"/>
          </p:cNvCxnSpPr>
          <p:nvPr/>
        </p:nvCxnSpPr>
        <p:spPr bwMode="auto">
          <a:xfrm flipV="1">
            <a:off x="7724775" y="2972256"/>
            <a:ext cx="82550" cy="523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" name="AutoShape 70"/>
          <p:cNvCxnSpPr>
            <a:cxnSpLocks noChangeShapeType="1"/>
            <a:stCxn id="57" idx="0"/>
            <a:endCxn id="66" idx="4"/>
          </p:cNvCxnSpPr>
          <p:nvPr/>
        </p:nvCxnSpPr>
        <p:spPr bwMode="auto">
          <a:xfrm flipV="1">
            <a:off x="7807325" y="2210256"/>
            <a:ext cx="20638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1227138" y="1524456"/>
            <a:ext cx="990600" cy="685800"/>
            <a:chOff x="576" y="1968"/>
            <a:chExt cx="624" cy="432"/>
          </a:xfrm>
        </p:grpSpPr>
        <p:sp>
          <p:nvSpPr>
            <p:cNvPr id="33831" name="Oval 72"/>
            <p:cNvSpPr>
              <a:spLocks noChangeArrowheads="1"/>
            </p:cNvSpPr>
            <p:nvPr/>
          </p:nvSpPr>
          <p:spPr bwMode="auto">
            <a:xfrm>
              <a:off x="576" y="2112"/>
              <a:ext cx="480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HTTP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Client</a:t>
              </a:r>
            </a:p>
          </p:txBody>
        </p:sp>
        <p:pic>
          <p:nvPicPr>
            <p:cNvPr id="33832" name="Picture 73" descr="Firefox-logo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12" y="1968"/>
              <a:ext cx="288" cy="2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74" name="AutoShape 74"/>
          <p:cNvCxnSpPr>
            <a:cxnSpLocks noChangeShapeType="1"/>
          </p:cNvCxnSpPr>
          <p:nvPr/>
        </p:nvCxnSpPr>
        <p:spPr bwMode="auto">
          <a:xfrm>
            <a:off x="1989138" y="1981656"/>
            <a:ext cx="19907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75"/>
          <p:cNvCxnSpPr>
            <a:cxnSpLocks noChangeShapeType="1"/>
          </p:cNvCxnSpPr>
          <p:nvPr/>
        </p:nvCxnSpPr>
        <p:spPr bwMode="auto">
          <a:xfrm>
            <a:off x="4732338" y="1981656"/>
            <a:ext cx="2705100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6" name="AutoShape 76"/>
          <p:cNvCxnSpPr>
            <a:cxnSpLocks noChangeShapeType="1"/>
          </p:cNvCxnSpPr>
          <p:nvPr/>
        </p:nvCxnSpPr>
        <p:spPr bwMode="auto">
          <a:xfrm>
            <a:off x="2065338" y="2743656"/>
            <a:ext cx="13049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7" name="AutoShape 77"/>
          <p:cNvCxnSpPr>
            <a:cxnSpLocks noChangeShapeType="1"/>
          </p:cNvCxnSpPr>
          <p:nvPr/>
        </p:nvCxnSpPr>
        <p:spPr bwMode="auto">
          <a:xfrm>
            <a:off x="5056188" y="2743656"/>
            <a:ext cx="2371725" cy="0"/>
          </a:xfrm>
          <a:prstGeom prst="straightConnector1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75" grpId="0" build="p"/>
      <p:bldP spid="41" grpId="0" animBg="1"/>
      <p:bldP spid="42" grpId="0" animBg="1"/>
      <p:bldP spid="43" grpId="0" animBg="1"/>
      <p:bldP spid="44" grpId="0" animBg="1"/>
      <p:bldP spid="48" grpId="0" animBg="1"/>
      <p:bldP spid="49" grpId="0" animBg="1"/>
      <p:bldP spid="51" grpId="0" animBg="1"/>
      <p:bldP spid="52" grpId="0" animBg="1"/>
      <p:bldP spid="53" grpId="0" animBg="1"/>
      <p:bldP spid="56" grpId="0" animBg="1"/>
      <p:bldP spid="57" grpId="0" animBg="1"/>
      <p:bldP spid="62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ounded Rectangle 61"/>
          <p:cNvSpPr/>
          <p:nvPr/>
        </p:nvSpPr>
        <p:spPr>
          <a:xfrm>
            <a:off x="6301466" y="5472484"/>
            <a:ext cx="1057275" cy="3683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3081920" y="4961468"/>
            <a:ext cx="1731382" cy="40820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746280" y="4513943"/>
            <a:ext cx="2607120" cy="36586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715" y="4018627"/>
            <a:ext cx="8763000" cy="2895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dirty="0">
                <a:ea typeface="ＭＳ Ｐゴシック" charset="-128"/>
              </a:rPr>
              <a:t>Each event uniquely identified within a task:</a:t>
            </a:r>
            <a:r>
              <a:rPr lang="en-US" sz="2600" dirty="0" smtClean="0">
                <a:ea typeface="ＭＳ Ｐゴシック" charset="-128"/>
              </a:rPr>
              <a:t>                      [</a:t>
            </a:r>
            <a:r>
              <a:rPr lang="en-US" sz="2600" b="1" i="1" dirty="0" err="1">
                <a:ea typeface="ＭＳ Ｐゴシック" charset="-128"/>
              </a:rPr>
              <a:t>TaskId</a:t>
            </a:r>
            <a:r>
              <a:rPr lang="en-US" sz="2600" dirty="0">
                <a:ea typeface="ＭＳ Ｐゴシック" charset="-128"/>
              </a:rPr>
              <a:t>, </a:t>
            </a:r>
            <a:r>
              <a:rPr lang="en-US" sz="2600" b="1" i="1" dirty="0" err="1">
                <a:ea typeface="ＭＳ Ｐゴシック" charset="-128"/>
              </a:rPr>
              <a:t>EventId</a:t>
            </a:r>
            <a:r>
              <a:rPr lang="en-US" sz="2600" dirty="0">
                <a:ea typeface="ＭＳ Ｐゴシック" charset="-128"/>
              </a:rPr>
              <a:t>]</a:t>
            </a:r>
          </a:p>
          <a:p>
            <a:pPr eaLnBrk="1" hangingPunct="1"/>
            <a:r>
              <a:rPr lang="en-US" sz="2600" dirty="0">
                <a:ea typeface="ＭＳ Ｐゴシック" charset="-128"/>
              </a:rPr>
              <a:t>[</a:t>
            </a:r>
            <a:r>
              <a:rPr lang="en-US" sz="2600" dirty="0" err="1">
                <a:ea typeface="ＭＳ Ｐゴシック" charset="-128"/>
              </a:rPr>
              <a:t>TaskId</a:t>
            </a:r>
            <a:r>
              <a:rPr lang="en-US" sz="2600" dirty="0">
                <a:ea typeface="ＭＳ Ｐゴシック" charset="-128"/>
              </a:rPr>
              <a:t>, </a:t>
            </a:r>
            <a:r>
              <a:rPr lang="en-US" sz="2600" dirty="0" err="1">
                <a:ea typeface="ＭＳ Ｐゴシック" charset="-128"/>
              </a:rPr>
              <a:t>EventId</a:t>
            </a:r>
            <a:r>
              <a:rPr lang="en-US" sz="2600" dirty="0">
                <a:ea typeface="ＭＳ Ｐゴシック" charset="-128"/>
              </a:rPr>
              <a:t>] </a:t>
            </a:r>
            <a:r>
              <a:rPr lang="en-US" sz="2600" b="1" dirty="0">
                <a:ea typeface="ＭＳ Ｐゴシック" charset="-128"/>
              </a:rPr>
              <a:t>propagated</a:t>
            </a:r>
            <a:r>
              <a:rPr lang="en-US" sz="2600" dirty="0">
                <a:ea typeface="ＭＳ Ｐゴシック" charset="-128"/>
              </a:rPr>
              <a:t> along execution path</a:t>
            </a:r>
          </a:p>
          <a:p>
            <a:pPr eaLnBrk="1" hangingPunct="1"/>
            <a:r>
              <a:rPr lang="en-US" sz="2600" dirty="0">
                <a:ea typeface="ＭＳ Ｐゴシック" charset="-128"/>
              </a:rPr>
              <a:t>For each event create and log an X-Trace </a:t>
            </a:r>
            <a:r>
              <a:rPr lang="en-US" sz="2600" b="1" dirty="0">
                <a:ea typeface="ＭＳ Ｐゴシック" charset="-128"/>
              </a:rPr>
              <a:t>report</a:t>
            </a:r>
          </a:p>
          <a:p>
            <a:pPr lvl="1" eaLnBrk="1" hangingPunct="1"/>
            <a:r>
              <a:rPr lang="en-US" sz="2600" dirty="0">
                <a:ea typeface="ＭＳ Ｐゴシック" charset="-128"/>
              </a:rPr>
              <a:t>Enough info to reconstruct the task graph</a:t>
            </a:r>
          </a:p>
        </p:txBody>
      </p:sp>
      <p:sp>
        <p:nvSpPr>
          <p:cNvPr id="358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-128"/>
              </a:rPr>
              <a:t>Basic Mechanism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19200" y="1534277"/>
            <a:ext cx="6981825" cy="2362200"/>
            <a:chOff x="768" y="816"/>
            <a:chExt cx="4398" cy="1488"/>
          </a:xfrm>
        </p:grpSpPr>
        <p:sp>
          <p:nvSpPr>
            <p:cNvPr id="35870" name="Oval 5"/>
            <p:cNvSpPr>
              <a:spLocks noChangeArrowheads="1"/>
            </p:cNvSpPr>
            <p:nvPr/>
          </p:nvSpPr>
          <p:spPr bwMode="auto">
            <a:xfrm>
              <a:off x="864" y="2016"/>
              <a:ext cx="480" cy="28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35871" name="Oval 6"/>
            <p:cNvSpPr>
              <a:spLocks noChangeArrowheads="1"/>
            </p:cNvSpPr>
            <p:nvPr/>
          </p:nvSpPr>
          <p:spPr bwMode="auto">
            <a:xfrm>
              <a:off x="1416" y="2016"/>
              <a:ext cx="480" cy="28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IP 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Router</a:t>
              </a:r>
            </a:p>
          </p:txBody>
        </p:sp>
        <p:sp>
          <p:nvSpPr>
            <p:cNvPr id="35872" name="Oval 7"/>
            <p:cNvSpPr>
              <a:spLocks noChangeArrowheads="1"/>
            </p:cNvSpPr>
            <p:nvPr/>
          </p:nvSpPr>
          <p:spPr bwMode="auto">
            <a:xfrm>
              <a:off x="3875" y="2016"/>
              <a:ext cx="480" cy="28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IP 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Router</a:t>
              </a:r>
            </a:p>
          </p:txBody>
        </p:sp>
        <p:sp>
          <p:nvSpPr>
            <p:cNvPr id="35873" name="Oval 8"/>
            <p:cNvSpPr>
              <a:spLocks noChangeArrowheads="1"/>
            </p:cNvSpPr>
            <p:nvPr/>
          </p:nvSpPr>
          <p:spPr bwMode="auto">
            <a:xfrm>
              <a:off x="1968" y="2016"/>
              <a:ext cx="480" cy="28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IP</a:t>
              </a:r>
            </a:p>
          </p:txBody>
        </p:sp>
        <p:cxnSp>
          <p:nvCxnSpPr>
            <p:cNvPr id="35874" name="AutoShape 9"/>
            <p:cNvCxnSpPr>
              <a:cxnSpLocks noChangeShapeType="1"/>
              <a:stCxn id="35877" idx="4"/>
              <a:endCxn id="35870" idx="0"/>
            </p:cNvCxnSpPr>
            <p:nvPr/>
          </p:nvCxnSpPr>
          <p:spPr bwMode="auto">
            <a:xfrm>
              <a:off x="1056" y="1728"/>
              <a:ext cx="4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75" name="AutoShape 10"/>
            <p:cNvCxnSpPr>
              <a:cxnSpLocks noChangeShapeType="1"/>
              <a:stCxn id="35871" idx="6"/>
              <a:endCxn id="35873" idx="2"/>
            </p:cNvCxnSpPr>
            <p:nvPr/>
          </p:nvCxnSpPr>
          <p:spPr bwMode="auto">
            <a:xfrm>
              <a:off x="1896" y="2160"/>
              <a:ext cx="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76" name="AutoShape 11"/>
            <p:cNvCxnSpPr>
              <a:cxnSpLocks noChangeShapeType="1"/>
              <a:stCxn id="35872" idx="6"/>
              <a:endCxn id="35882" idx="2"/>
            </p:cNvCxnSpPr>
            <p:nvPr/>
          </p:nvCxnSpPr>
          <p:spPr bwMode="auto">
            <a:xfrm>
              <a:off x="4355" y="2160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77" name="Oval 12"/>
            <p:cNvSpPr>
              <a:spLocks noChangeArrowheads="1"/>
            </p:cNvSpPr>
            <p:nvPr/>
          </p:nvSpPr>
          <p:spPr bwMode="auto">
            <a:xfrm>
              <a:off x="816" y="1440"/>
              <a:ext cx="480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TCP 1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Start</a:t>
              </a:r>
            </a:p>
          </p:txBody>
        </p:sp>
        <p:sp>
          <p:nvSpPr>
            <p:cNvPr id="35878" name="Oval 13"/>
            <p:cNvSpPr>
              <a:spLocks noChangeArrowheads="1"/>
            </p:cNvSpPr>
            <p:nvPr/>
          </p:nvSpPr>
          <p:spPr bwMode="auto">
            <a:xfrm>
              <a:off x="2118" y="1440"/>
              <a:ext cx="480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TCP 1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End</a:t>
              </a:r>
            </a:p>
          </p:txBody>
        </p:sp>
        <p:cxnSp>
          <p:nvCxnSpPr>
            <p:cNvPr id="35879" name="AutoShape 14"/>
            <p:cNvCxnSpPr>
              <a:cxnSpLocks noChangeShapeType="1"/>
              <a:stCxn id="35877" idx="6"/>
              <a:endCxn id="35878" idx="2"/>
            </p:cNvCxnSpPr>
            <p:nvPr/>
          </p:nvCxnSpPr>
          <p:spPr bwMode="auto">
            <a:xfrm>
              <a:off x="1296" y="1584"/>
              <a:ext cx="82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80" name="Oval 15"/>
            <p:cNvSpPr>
              <a:spLocks noChangeArrowheads="1"/>
            </p:cNvSpPr>
            <p:nvPr/>
          </p:nvSpPr>
          <p:spPr bwMode="auto">
            <a:xfrm>
              <a:off x="2747" y="2016"/>
              <a:ext cx="480" cy="28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IP</a:t>
              </a:r>
            </a:p>
          </p:txBody>
        </p:sp>
        <p:sp>
          <p:nvSpPr>
            <p:cNvPr id="35881" name="Oval 16"/>
            <p:cNvSpPr>
              <a:spLocks noChangeArrowheads="1"/>
            </p:cNvSpPr>
            <p:nvPr/>
          </p:nvSpPr>
          <p:spPr bwMode="auto">
            <a:xfrm>
              <a:off x="3323" y="2016"/>
              <a:ext cx="480" cy="28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IP 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Router</a:t>
              </a:r>
            </a:p>
          </p:txBody>
        </p:sp>
        <p:sp>
          <p:nvSpPr>
            <p:cNvPr id="35882" name="Oval 17"/>
            <p:cNvSpPr>
              <a:spLocks noChangeArrowheads="1"/>
            </p:cNvSpPr>
            <p:nvPr/>
          </p:nvSpPr>
          <p:spPr bwMode="auto">
            <a:xfrm>
              <a:off x="4451" y="2016"/>
              <a:ext cx="480" cy="288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IP</a:t>
              </a:r>
            </a:p>
          </p:txBody>
        </p:sp>
        <p:cxnSp>
          <p:nvCxnSpPr>
            <p:cNvPr id="35883" name="AutoShape 18"/>
            <p:cNvCxnSpPr>
              <a:cxnSpLocks noChangeShapeType="1"/>
              <a:stCxn id="35885" idx="4"/>
              <a:endCxn id="35880" idx="0"/>
            </p:cNvCxnSpPr>
            <p:nvPr/>
          </p:nvCxnSpPr>
          <p:spPr bwMode="auto">
            <a:xfrm>
              <a:off x="2939" y="1728"/>
              <a:ext cx="48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84" name="AutoShape 19"/>
            <p:cNvCxnSpPr>
              <a:cxnSpLocks noChangeShapeType="1"/>
              <a:stCxn id="35881" idx="6"/>
              <a:endCxn id="35872" idx="2"/>
            </p:cNvCxnSpPr>
            <p:nvPr/>
          </p:nvCxnSpPr>
          <p:spPr bwMode="auto">
            <a:xfrm>
              <a:off x="3803" y="2160"/>
              <a:ext cx="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85" name="Oval 20"/>
            <p:cNvSpPr>
              <a:spLocks noChangeArrowheads="1"/>
            </p:cNvSpPr>
            <p:nvPr/>
          </p:nvSpPr>
          <p:spPr bwMode="auto">
            <a:xfrm>
              <a:off x="2699" y="1440"/>
              <a:ext cx="480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TCP 2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Start</a:t>
              </a:r>
            </a:p>
          </p:txBody>
        </p:sp>
        <p:sp>
          <p:nvSpPr>
            <p:cNvPr id="35886" name="Oval 21"/>
            <p:cNvSpPr>
              <a:spLocks noChangeArrowheads="1"/>
            </p:cNvSpPr>
            <p:nvPr/>
          </p:nvSpPr>
          <p:spPr bwMode="auto">
            <a:xfrm>
              <a:off x="4673" y="1440"/>
              <a:ext cx="480" cy="288"/>
            </a:xfrm>
            <a:prstGeom prst="ellipse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TCP 2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End</a:t>
              </a:r>
            </a:p>
          </p:txBody>
        </p:sp>
        <p:cxnSp>
          <p:nvCxnSpPr>
            <p:cNvPr id="35887" name="AutoShape 22"/>
            <p:cNvCxnSpPr>
              <a:cxnSpLocks noChangeShapeType="1"/>
              <a:stCxn id="35885" idx="6"/>
              <a:endCxn id="35886" idx="2"/>
            </p:cNvCxnSpPr>
            <p:nvPr/>
          </p:nvCxnSpPr>
          <p:spPr bwMode="auto">
            <a:xfrm>
              <a:off x="3179" y="1584"/>
              <a:ext cx="149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88" name="AutoShape 23"/>
            <p:cNvCxnSpPr>
              <a:cxnSpLocks noChangeShapeType="1"/>
              <a:stCxn id="35880" idx="6"/>
              <a:endCxn id="35881" idx="2"/>
            </p:cNvCxnSpPr>
            <p:nvPr/>
          </p:nvCxnSpPr>
          <p:spPr bwMode="auto">
            <a:xfrm>
              <a:off x="3227" y="2160"/>
              <a:ext cx="96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89" name="AutoShape 24"/>
            <p:cNvCxnSpPr>
              <a:cxnSpLocks noChangeShapeType="1"/>
              <a:stCxn id="35870" idx="6"/>
              <a:endCxn id="35871" idx="2"/>
            </p:cNvCxnSpPr>
            <p:nvPr/>
          </p:nvCxnSpPr>
          <p:spPr bwMode="auto">
            <a:xfrm>
              <a:off x="1344" y="2160"/>
              <a:ext cx="7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90" name="AutoShape 25"/>
            <p:cNvCxnSpPr>
              <a:cxnSpLocks noChangeShapeType="1"/>
              <a:stCxn id="35901" idx="4"/>
              <a:endCxn id="35877" idx="0"/>
            </p:cNvCxnSpPr>
            <p:nvPr/>
          </p:nvCxnSpPr>
          <p:spPr bwMode="auto">
            <a:xfrm>
              <a:off x="1008" y="1248"/>
              <a:ext cx="48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91" name="Oval 26"/>
            <p:cNvSpPr>
              <a:spLocks noChangeArrowheads="1"/>
            </p:cNvSpPr>
            <p:nvPr/>
          </p:nvSpPr>
          <p:spPr bwMode="auto">
            <a:xfrm>
              <a:off x="2502" y="960"/>
              <a:ext cx="480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HTTP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Proxy</a:t>
              </a:r>
            </a:p>
          </p:txBody>
        </p:sp>
        <p:cxnSp>
          <p:nvCxnSpPr>
            <p:cNvPr id="35892" name="AutoShape 27"/>
            <p:cNvCxnSpPr>
              <a:cxnSpLocks noChangeShapeType="1"/>
              <a:stCxn id="35891" idx="5"/>
              <a:endCxn id="35885" idx="0"/>
            </p:cNvCxnSpPr>
            <p:nvPr/>
          </p:nvCxnSpPr>
          <p:spPr bwMode="auto">
            <a:xfrm>
              <a:off x="2912" y="1206"/>
              <a:ext cx="27" cy="234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93" name="AutoShape 28"/>
            <p:cNvCxnSpPr>
              <a:cxnSpLocks noChangeShapeType="1"/>
              <a:stCxn id="35901" idx="6"/>
              <a:endCxn id="35891" idx="2"/>
            </p:cNvCxnSpPr>
            <p:nvPr/>
          </p:nvCxnSpPr>
          <p:spPr bwMode="auto">
            <a:xfrm>
              <a:off x="1248" y="1104"/>
              <a:ext cx="125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94" name="AutoShape 29"/>
            <p:cNvCxnSpPr>
              <a:cxnSpLocks noChangeShapeType="1"/>
              <a:stCxn id="35891" idx="6"/>
              <a:endCxn id="35895" idx="2"/>
            </p:cNvCxnSpPr>
            <p:nvPr/>
          </p:nvCxnSpPr>
          <p:spPr bwMode="auto">
            <a:xfrm>
              <a:off x="2982" y="1104"/>
              <a:ext cx="170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35895" name="Oval 30"/>
            <p:cNvSpPr>
              <a:spLocks noChangeArrowheads="1"/>
            </p:cNvSpPr>
            <p:nvPr/>
          </p:nvSpPr>
          <p:spPr bwMode="auto">
            <a:xfrm>
              <a:off x="4686" y="960"/>
              <a:ext cx="480" cy="28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>
                  <a:ea typeface="Arial" charset="0"/>
                  <a:cs typeface="Arial" charset="0"/>
                </a:rPr>
                <a:t>HTTP</a:t>
              </a:r>
            </a:p>
            <a:p>
              <a:pPr algn="ctr"/>
              <a:r>
                <a:rPr lang="en-US" sz="1200">
                  <a:ea typeface="Arial" charset="0"/>
                  <a:cs typeface="Arial" charset="0"/>
                </a:rPr>
                <a:t>Server</a:t>
              </a:r>
            </a:p>
          </p:txBody>
        </p:sp>
        <p:cxnSp>
          <p:nvCxnSpPr>
            <p:cNvPr id="35896" name="AutoShape 31"/>
            <p:cNvCxnSpPr>
              <a:cxnSpLocks noChangeShapeType="1"/>
              <a:stCxn id="35878" idx="7"/>
              <a:endCxn id="35891" idx="3"/>
            </p:cNvCxnSpPr>
            <p:nvPr/>
          </p:nvCxnSpPr>
          <p:spPr bwMode="auto">
            <a:xfrm flipV="1">
              <a:off x="2528" y="1206"/>
              <a:ext cx="44" cy="27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97" name="AutoShape 32"/>
            <p:cNvCxnSpPr>
              <a:cxnSpLocks noChangeShapeType="1"/>
              <a:stCxn id="35873" idx="0"/>
              <a:endCxn id="35878" idx="4"/>
            </p:cNvCxnSpPr>
            <p:nvPr/>
          </p:nvCxnSpPr>
          <p:spPr bwMode="auto">
            <a:xfrm flipV="1">
              <a:off x="2208" y="1728"/>
              <a:ext cx="150" cy="2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98" name="AutoShape 33"/>
            <p:cNvCxnSpPr>
              <a:cxnSpLocks noChangeShapeType="1"/>
              <a:stCxn id="35882" idx="7"/>
              <a:endCxn id="35886" idx="4"/>
            </p:cNvCxnSpPr>
            <p:nvPr/>
          </p:nvCxnSpPr>
          <p:spPr bwMode="auto">
            <a:xfrm flipV="1">
              <a:off x="4861" y="1728"/>
              <a:ext cx="52" cy="33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35899" name="AutoShape 34"/>
            <p:cNvCxnSpPr>
              <a:cxnSpLocks noChangeShapeType="1"/>
              <a:stCxn id="35886" idx="0"/>
              <a:endCxn id="35895" idx="4"/>
            </p:cNvCxnSpPr>
            <p:nvPr/>
          </p:nvCxnSpPr>
          <p:spPr bwMode="auto">
            <a:xfrm flipV="1">
              <a:off x="4913" y="1248"/>
              <a:ext cx="13" cy="192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768" y="816"/>
              <a:ext cx="624" cy="432"/>
              <a:chOff x="576" y="1968"/>
              <a:chExt cx="624" cy="432"/>
            </a:xfrm>
          </p:grpSpPr>
          <p:sp>
            <p:nvSpPr>
              <p:cNvPr id="35901" name="Oval 36"/>
              <p:cNvSpPr>
                <a:spLocks noChangeArrowheads="1"/>
              </p:cNvSpPr>
              <p:nvPr/>
            </p:nvSpPr>
            <p:spPr bwMode="auto">
              <a:xfrm>
                <a:off x="576" y="2112"/>
                <a:ext cx="480" cy="28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200" dirty="0">
                    <a:ea typeface="Arial" charset="0"/>
                    <a:cs typeface="Arial" charset="0"/>
                  </a:rPr>
                  <a:t>HTTP</a:t>
                </a:r>
              </a:p>
              <a:p>
                <a:pPr algn="ctr"/>
                <a:r>
                  <a:rPr lang="en-US" sz="1200" dirty="0">
                    <a:ea typeface="Arial" charset="0"/>
                    <a:cs typeface="Arial" charset="0"/>
                  </a:rPr>
                  <a:t>Client</a:t>
                </a:r>
              </a:p>
            </p:txBody>
          </p:sp>
          <p:pic>
            <p:nvPicPr>
              <p:cNvPr id="35902" name="Picture 37" descr="Firefox-logo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912" y="1968"/>
                <a:ext cx="288" cy="2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914400" y="1534277"/>
            <a:ext cx="7467600" cy="1981200"/>
            <a:chOff x="576" y="816"/>
            <a:chExt cx="4704" cy="1248"/>
          </a:xfrm>
        </p:grpSpPr>
        <p:sp>
          <p:nvSpPr>
            <p:cNvPr id="35856" name="Rectangle 39"/>
            <p:cNvSpPr>
              <a:spLocks noChangeArrowheads="1"/>
            </p:cNvSpPr>
            <p:nvPr/>
          </p:nvSpPr>
          <p:spPr bwMode="auto">
            <a:xfrm>
              <a:off x="2016" y="12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35857" name="Rectangle 40"/>
            <p:cNvSpPr>
              <a:spLocks noChangeArrowheads="1"/>
            </p:cNvSpPr>
            <p:nvPr/>
          </p:nvSpPr>
          <p:spPr bwMode="auto">
            <a:xfrm>
              <a:off x="3024" y="1248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35858" name="Rectangle 41"/>
            <p:cNvSpPr>
              <a:spLocks noChangeArrowheads="1"/>
            </p:cNvSpPr>
            <p:nvPr/>
          </p:nvSpPr>
          <p:spPr bwMode="auto">
            <a:xfrm>
              <a:off x="624" y="134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35859" name="Rectangle 42"/>
            <p:cNvSpPr>
              <a:spLocks noChangeArrowheads="1"/>
            </p:cNvSpPr>
            <p:nvPr/>
          </p:nvSpPr>
          <p:spPr bwMode="auto">
            <a:xfrm>
              <a:off x="576" y="86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35860" name="Rectangle 43"/>
            <p:cNvSpPr>
              <a:spLocks noChangeArrowheads="1"/>
            </p:cNvSpPr>
            <p:nvPr/>
          </p:nvSpPr>
          <p:spPr bwMode="auto">
            <a:xfrm>
              <a:off x="2400" y="8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g</a:t>
              </a:r>
            </a:p>
          </p:txBody>
        </p:sp>
        <p:sp>
          <p:nvSpPr>
            <p:cNvPr id="35861" name="Rectangle 44"/>
            <p:cNvSpPr>
              <a:spLocks noChangeArrowheads="1"/>
            </p:cNvSpPr>
            <p:nvPr/>
          </p:nvSpPr>
          <p:spPr bwMode="auto">
            <a:xfrm>
              <a:off x="5040" y="129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m</a:t>
              </a:r>
            </a:p>
          </p:txBody>
        </p:sp>
        <p:sp>
          <p:nvSpPr>
            <p:cNvPr id="35862" name="Rectangle 45"/>
            <p:cNvSpPr>
              <a:spLocks noChangeArrowheads="1"/>
            </p:cNvSpPr>
            <p:nvPr/>
          </p:nvSpPr>
          <p:spPr bwMode="auto">
            <a:xfrm>
              <a:off x="5040" y="816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n</a:t>
              </a:r>
            </a:p>
          </p:txBody>
        </p:sp>
        <p:sp>
          <p:nvSpPr>
            <p:cNvPr id="35863" name="Rectangle 46"/>
            <p:cNvSpPr>
              <a:spLocks noChangeArrowheads="1"/>
            </p:cNvSpPr>
            <p:nvPr/>
          </p:nvSpPr>
          <p:spPr bwMode="auto">
            <a:xfrm>
              <a:off x="720" y="187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35864" name="Rectangle 47"/>
            <p:cNvSpPr>
              <a:spLocks noChangeArrowheads="1"/>
            </p:cNvSpPr>
            <p:nvPr/>
          </p:nvSpPr>
          <p:spPr bwMode="auto">
            <a:xfrm>
              <a:off x="1344" y="187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35865" name="Rectangle 48"/>
            <p:cNvSpPr>
              <a:spLocks noChangeArrowheads="1"/>
            </p:cNvSpPr>
            <p:nvPr/>
          </p:nvSpPr>
          <p:spPr bwMode="auto">
            <a:xfrm>
              <a:off x="1920" y="187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35866" name="Rectangle 49"/>
            <p:cNvSpPr>
              <a:spLocks noChangeArrowheads="1"/>
            </p:cNvSpPr>
            <p:nvPr/>
          </p:nvSpPr>
          <p:spPr bwMode="auto">
            <a:xfrm>
              <a:off x="273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35867" name="Rectangle 50"/>
            <p:cNvSpPr>
              <a:spLocks noChangeArrowheads="1"/>
            </p:cNvSpPr>
            <p:nvPr/>
          </p:nvSpPr>
          <p:spPr bwMode="auto">
            <a:xfrm>
              <a:off x="3360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j</a:t>
              </a:r>
            </a:p>
          </p:txBody>
        </p:sp>
        <p:sp>
          <p:nvSpPr>
            <p:cNvPr id="35868" name="Rectangle 51"/>
            <p:cNvSpPr>
              <a:spLocks noChangeArrowheads="1"/>
            </p:cNvSpPr>
            <p:nvPr/>
          </p:nvSpPr>
          <p:spPr bwMode="auto">
            <a:xfrm>
              <a:off x="3936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k</a:t>
              </a:r>
            </a:p>
          </p:txBody>
        </p:sp>
        <p:sp>
          <p:nvSpPr>
            <p:cNvPr id="35869" name="Rectangle 52"/>
            <p:cNvSpPr>
              <a:spLocks noChangeArrowheads="1"/>
            </p:cNvSpPr>
            <p:nvPr/>
          </p:nvSpPr>
          <p:spPr bwMode="auto">
            <a:xfrm>
              <a:off x="4560" y="18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1">
                  <a:solidFill>
                    <a:schemeClr val="hlink"/>
                  </a:solidFill>
                  <a:ea typeface="Arial" charset="0"/>
                  <a:cs typeface="Arial" charset="0"/>
                </a:rPr>
                <a:t>l</a:t>
              </a: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1828800" y="1686677"/>
            <a:ext cx="4572000" cy="800100"/>
            <a:chOff x="1152" y="912"/>
            <a:chExt cx="2880" cy="504"/>
          </a:xfrm>
        </p:grpSpPr>
        <p:sp>
          <p:nvSpPr>
            <p:cNvPr id="35853" name="Rectangle 54"/>
            <p:cNvSpPr>
              <a:spLocks noChangeArrowheads="1"/>
            </p:cNvSpPr>
            <p:nvPr/>
          </p:nvSpPr>
          <p:spPr bwMode="auto">
            <a:xfrm>
              <a:off x="3792" y="9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[T, g]</a:t>
              </a:r>
            </a:p>
          </p:txBody>
        </p:sp>
        <p:sp>
          <p:nvSpPr>
            <p:cNvPr id="35854" name="Rectangle 55"/>
            <p:cNvSpPr>
              <a:spLocks noChangeArrowheads="1"/>
            </p:cNvSpPr>
            <p:nvPr/>
          </p:nvSpPr>
          <p:spPr bwMode="auto">
            <a:xfrm>
              <a:off x="1680" y="912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[T, a]</a:t>
              </a:r>
            </a:p>
          </p:txBody>
        </p:sp>
        <p:sp>
          <p:nvSpPr>
            <p:cNvPr id="35855" name="Rectangle 56"/>
            <p:cNvSpPr>
              <a:spLocks noChangeArrowheads="1"/>
            </p:cNvSpPr>
            <p:nvPr/>
          </p:nvSpPr>
          <p:spPr bwMode="auto">
            <a:xfrm>
              <a:off x="1152" y="1224"/>
              <a:ext cx="24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ea typeface="Arial" charset="0"/>
                  <a:cs typeface="Arial" charset="0"/>
                </a:rPr>
                <a:t>[T, a]</a:t>
              </a:r>
            </a:p>
          </p:txBody>
        </p:sp>
      </p:grpSp>
      <p:grpSp>
        <p:nvGrpSpPr>
          <p:cNvPr id="6" name="Group 62"/>
          <p:cNvGrpSpPr>
            <a:grpSpLocks/>
          </p:cNvGrpSpPr>
          <p:nvPr/>
        </p:nvGrpSpPr>
        <p:grpSpPr bwMode="auto">
          <a:xfrm>
            <a:off x="4727575" y="2067677"/>
            <a:ext cx="2206625" cy="1443038"/>
            <a:chOff x="2978" y="1107"/>
            <a:chExt cx="1390" cy="909"/>
          </a:xfrm>
        </p:grpSpPr>
        <p:sp>
          <p:nvSpPr>
            <p:cNvPr id="247866" name="Rectangle 58"/>
            <p:cNvSpPr>
              <a:spLocks noChangeArrowheads="1"/>
            </p:cNvSpPr>
            <p:nvPr/>
          </p:nvSpPr>
          <p:spPr bwMode="auto">
            <a:xfrm>
              <a:off x="3360" y="1344"/>
              <a:ext cx="1008" cy="672"/>
            </a:xfrm>
            <a:prstGeom prst="rect">
              <a:avLst/>
            </a:prstGeom>
            <a:solidFill>
              <a:srgbClr val="FFFF9B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>
              <a:prstTxWarp prst="textNoShape">
                <a:avLst/>
              </a:prstTxWarp>
            </a:bodyPr>
            <a:lstStyle/>
            <a:p>
              <a:pPr eaLnBrk="0" hangingPunct="0"/>
              <a:r>
                <a:rPr lang="en-US" sz="1600" dirty="0"/>
                <a:t>X-Trace Report</a:t>
              </a:r>
            </a:p>
            <a:p>
              <a:pPr eaLnBrk="0" hangingPunct="0"/>
              <a:r>
                <a:rPr lang="en-US" sz="1600" dirty="0" err="1"/>
                <a:t>TaskID</a:t>
              </a:r>
              <a:r>
                <a:rPr lang="en-US" sz="1600" dirty="0"/>
                <a:t>: </a:t>
              </a:r>
              <a:r>
                <a:rPr lang="en-US" sz="1600" dirty="0" smtClean="0"/>
                <a:t>T</a:t>
              </a:r>
            </a:p>
            <a:p>
              <a:pPr eaLnBrk="0" hangingPunct="0"/>
              <a:r>
                <a:rPr lang="en-US" sz="1600" dirty="0" err="1"/>
                <a:t>EventID</a:t>
              </a:r>
              <a:r>
                <a:rPr lang="en-US" sz="1600" dirty="0"/>
                <a:t>: </a:t>
              </a:r>
              <a:r>
                <a:rPr lang="en-US" sz="1600" dirty="0" err="1"/>
                <a:t>g</a:t>
              </a:r>
              <a:endParaRPr lang="en-US" sz="1600" dirty="0"/>
            </a:p>
            <a:p>
              <a:pPr eaLnBrk="0" hangingPunct="0"/>
              <a:r>
                <a:rPr lang="en-US" sz="1600" dirty="0"/>
                <a:t>Edge: from a, </a:t>
              </a:r>
              <a:r>
                <a:rPr lang="en-US" sz="1600" dirty="0" err="1"/>
                <a:t>f</a:t>
              </a:r>
              <a:endParaRPr lang="en-US" sz="1600" dirty="0"/>
            </a:p>
            <a:p>
              <a:pPr eaLnBrk="0" hangingPunct="0"/>
              <a:endParaRPr lang="en-US" sz="1600" dirty="0"/>
            </a:p>
          </p:txBody>
        </p:sp>
        <p:sp>
          <p:nvSpPr>
            <p:cNvPr id="35852" name="Freeform 59"/>
            <p:cNvSpPr>
              <a:spLocks/>
            </p:cNvSpPr>
            <p:nvPr/>
          </p:nvSpPr>
          <p:spPr bwMode="auto">
            <a:xfrm>
              <a:off x="2978" y="1107"/>
              <a:ext cx="358" cy="236"/>
            </a:xfrm>
            <a:custGeom>
              <a:avLst/>
              <a:gdLst>
                <a:gd name="T0" fmla="*/ 0 w 358"/>
                <a:gd name="T1" fmla="*/ 0 h 236"/>
                <a:gd name="T2" fmla="*/ 63 w 358"/>
                <a:gd name="T3" fmla="*/ 93 h 236"/>
                <a:gd name="T4" fmla="*/ 237 w 358"/>
                <a:gd name="T5" fmla="*/ 86 h 236"/>
                <a:gd name="T6" fmla="*/ 358 w 358"/>
                <a:gd name="T7" fmla="*/ 236 h 2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8"/>
                <a:gd name="T13" fmla="*/ 0 h 236"/>
                <a:gd name="T14" fmla="*/ 358 w 358"/>
                <a:gd name="T15" fmla="*/ 236 h 2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8" h="236">
                  <a:moveTo>
                    <a:pt x="0" y="0"/>
                  </a:moveTo>
                  <a:cubicBezTo>
                    <a:pt x="10" y="15"/>
                    <a:pt x="24" y="79"/>
                    <a:pt x="63" y="93"/>
                  </a:cubicBezTo>
                  <a:cubicBezTo>
                    <a:pt x="102" y="107"/>
                    <a:pt x="188" y="62"/>
                    <a:pt x="237" y="86"/>
                  </a:cubicBezTo>
                  <a:cubicBezTo>
                    <a:pt x="286" y="110"/>
                    <a:pt x="333" y="205"/>
                    <a:pt x="358" y="236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1" grpId="0" animBg="1"/>
      <p:bldP spid="60" grpId="0" animBg="1"/>
      <p:bldP spid="2478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X-Trace Library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Handles propagation within app</a:t>
            </a:r>
          </a:p>
          <a:p>
            <a:r>
              <a:rPr lang="en-US" dirty="0" smtClean="0"/>
              <a:t>Threads / event-based (</a:t>
            </a:r>
            <a:r>
              <a:rPr lang="en-US" i="1" dirty="0" smtClean="0"/>
              <a:t>e.g.,</a:t>
            </a:r>
            <a:r>
              <a:rPr lang="en-US" dirty="0" smtClean="0"/>
              <a:t> </a:t>
            </a:r>
            <a:r>
              <a:rPr lang="en-US" dirty="0" err="1" smtClean="0"/>
              <a:t>libasync</a:t>
            </a:r>
            <a:r>
              <a:rPr lang="en-US" dirty="0" smtClean="0"/>
              <a:t>)</a:t>
            </a:r>
          </a:p>
          <a:p>
            <a:r>
              <a:rPr lang="en-US" dirty="0" smtClean="0"/>
              <a:t>Akin to a logging API:</a:t>
            </a:r>
          </a:p>
          <a:p>
            <a:pPr lvl="1"/>
            <a:r>
              <a:rPr lang="en-US" dirty="0" smtClean="0"/>
              <a:t>Main call is </a:t>
            </a:r>
            <a:r>
              <a:rPr lang="en-US" b="1" dirty="0" err="1" smtClean="0"/>
              <a:t>logEvent(message</a:t>
            </a:r>
            <a:r>
              <a:rPr lang="en-US" b="1" dirty="0" smtClean="0"/>
              <a:t>)</a:t>
            </a:r>
          </a:p>
          <a:p>
            <a:r>
              <a:rPr lang="en-US" dirty="0" smtClean="0"/>
              <a:t>Library takes care of event id creation, binding, reporting, etc</a:t>
            </a:r>
          </a:p>
          <a:p>
            <a:r>
              <a:rPr lang="en-US" dirty="0" smtClean="0"/>
              <a:t>Implementations in C++, Java, Ruby, </a:t>
            </a:r>
            <a:r>
              <a:rPr lang="en-US" dirty="0" err="1" smtClean="0"/>
              <a:t>Javascript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Tracing causality with X-Trace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802.1X Authentication Service</a:t>
            </a:r>
          </a:p>
          <a:p>
            <a:pPr lvl="1"/>
            <a:r>
              <a:rPr lang="en-US" dirty="0" err="1" smtClean="0"/>
              <a:t>CoralCDN</a:t>
            </a:r>
            <a:r>
              <a:rPr lang="en-US" dirty="0" smtClean="0"/>
              <a:t> and OASIS </a:t>
            </a:r>
            <a:r>
              <a:rPr lang="en-US" dirty="0" err="1"/>
              <a:t>a</a:t>
            </a:r>
            <a:r>
              <a:rPr lang="en-US" dirty="0" err="1" smtClean="0"/>
              <a:t>nycast</a:t>
            </a:r>
            <a:r>
              <a:rPr lang="en-US" dirty="0" smtClean="0"/>
              <a:t> service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802.1X Authentication Service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95601"/>
            <a:ext cx="1352640" cy="135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9436" y="2227063"/>
            <a:ext cx="1394827" cy="139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233" y="2295601"/>
            <a:ext cx="1173451" cy="1081922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27189" y="2295601"/>
            <a:ext cx="1359611" cy="1143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/>
          </p:cNvSpPr>
          <p:nvPr/>
        </p:nvSpPr>
        <p:spPr bwMode="auto">
          <a:xfrm>
            <a:off x="639659" y="2042397"/>
            <a:ext cx="7380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ea typeface="Gill Sans" pitchFamily="-65" charset="0"/>
                <a:cs typeface="Gill Sans" pitchFamily="-65" charset="0"/>
              </a:rPr>
              <a:t>Client</a:t>
            </a:r>
            <a:endParaRPr lang="en-US" sz="2400" dirty="0">
              <a:solidFill>
                <a:schemeClr val="tx1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 bwMode="auto">
          <a:xfrm>
            <a:off x="2271485" y="1567443"/>
            <a:ext cx="183800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 dirty="0" smtClean="0">
                <a:ea typeface="Gill Sans" pitchFamily="-65" charset="0"/>
                <a:cs typeface="Gill Sans" pitchFamily="-65" charset="0"/>
              </a:rPr>
              <a:t>Authenticator</a:t>
            </a:r>
          </a:p>
          <a:p>
            <a:r>
              <a:rPr lang="en-US" sz="2400" i="1" dirty="0" smtClean="0">
                <a:ea typeface="Gill Sans" pitchFamily="-65" charset="0"/>
                <a:cs typeface="Gill Sans" pitchFamily="-65" charset="0"/>
              </a:rPr>
              <a:t>e.g.</a:t>
            </a:r>
            <a:r>
              <a:rPr lang="en-US" sz="2400" dirty="0" smtClean="0">
                <a:ea typeface="Gill Sans" pitchFamily="-65" charset="0"/>
                <a:cs typeface="Gill Sans" pitchFamily="-65" charset="0"/>
              </a:rPr>
              <a:t> Acc. Point</a:t>
            </a:r>
            <a:endParaRPr lang="en-US" sz="2400" i="1" dirty="0">
              <a:solidFill>
                <a:schemeClr val="tx1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 bwMode="auto">
          <a:xfrm>
            <a:off x="4846741" y="1585586"/>
            <a:ext cx="151273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ea typeface="Gill Sans" pitchFamily="-65" charset="0"/>
                <a:cs typeface="Gill Sans" pitchFamily="-65" charset="0"/>
              </a:rPr>
              <a:t>Auth Server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ea typeface="Gill Sans" pitchFamily="-65" charset="0"/>
                <a:cs typeface="Gill Sans" pitchFamily="-65" charset="0"/>
              </a:rPr>
              <a:t>RADIUS</a:t>
            </a:r>
            <a:endParaRPr lang="en-US" sz="2400" dirty="0">
              <a:solidFill>
                <a:schemeClr val="tx1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 bwMode="auto">
          <a:xfrm>
            <a:off x="6950282" y="1585586"/>
            <a:ext cx="174221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smtClean="0">
                <a:ea typeface="Gill Sans" pitchFamily="-65" charset="0"/>
                <a:cs typeface="Gill Sans" pitchFamily="-65" charset="0"/>
              </a:rPr>
              <a:t>Identity Store</a:t>
            </a:r>
          </a:p>
          <a:p>
            <a:pPr algn="ctr"/>
            <a:r>
              <a:rPr lang="en-US" sz="2400" i="1" dirty="0" smtClean="0">
                <a:solidFill>
                  <a:schemeClr val="tx1"/>
                </a:solidFill>
                <a:ea typeface="Gill Sans" pitchFamily="-65" charset="0"/>
                <a:cs typeface="Gill Sans" pitchFamily="-65" charset="0"/>
              </a:rPr>
              <a:t>e.g. </a:t>
            </a:r>
            <a:r>
              <a:rPr lang="en-US" sz="2400" dirty="0" smtClean="0">
                <a:solidFill>
                  <a:schemeClr val="tx1"/>
                </a:solidFill>
                <a:ea typeface="Gill Sans" pitchFamily="-65" charset="0"/>
                <a:cs typeface="Gill Sans" pitchFamily="-65" charset="0"/>
              </a:rPr>
              <a:t>LDAP</a:t>
            </a:r>
            <a:endParaRPr lang="en-US" sz="2400" dirty="0">
              <a:solidFill>
                <a:schemeClr val="tx1"/>
              </a:solidFill>
              <a:ea typeface="Gill Sans" pitchFamily="-65" charset="0"/>
              <a:cs typeface="Gill Sans" pitchFamily="-65" charset="0"/>
            </a:endParaRPr>
          </a:p>
        </p:txBody>
      </p:sp>
      <p:cxnSp>
        <p:nvCxnSpPr>
          <p:cNvPr id="14" name="Straight Arrow Connector 13"/>
          <p:cNvCxnSpPr>
            <a:stCxn id="4" idx="3"/>
          </p:cNvCxnSpPr>
          <p:nvPr/>
        </p:nvCxnSpPr>
        <p:spPr>
          <a:xfrm>
            <a:off x="1809840" y="2971921"/>
            <a:ext cx="751393" cy="4578"/>
          </a:xfrm>
          <a:prstGeom prst="straightConnector1">
            <a:avLst/>
          </a:prstGeom>
          <a:ln w="4127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770970" y="2976499"/>
            <a:ext cx="751393" cy="4578"/>
          </a:xfrm>
          <a:prstGeom prst="straightConnector1">
            <a:avLst/>
          </a:prstGeom>
          <a:ln w="41275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59475" y="2985655"/>
            <a:ext cx="751393" cy="4578"/>
          </a:xfrm>
          <a:prstGeom prst="straightConnector1">
            <a:avLst/>
          </a:prstGeom>
          <a:ln w="41275" cap="flat" cmpd="sng" algn="ctr">
            <a:solidFill>
              <a:srgbClr val="0000FF"/>
            </a:solidFill>
            <a:prstDash val="solid"/>
            <a:round/>
            <a:headEnd type="triangle" w="lg" len="lg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>
            <a:spLocks/>
          </p:cNvSpPr>
          <p:nvPr/>
        </p:nvSpPr>
        <p:spPr bwMode="auto">
          <a:xfrm>
            <a:off x="1772614" y="3391003"/>
            <a:ext cx="55850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>
                <a:ea typeface="Gill Sans" pitchFamily="-65" charset="0"/>
                <a:cs typeface="Gill Sans" pitchFamily="-65" charset="0"/>
              </a:rPr>
              <a:t>EAP </a:t>
            </a:r>
          </a:p>
          <a:p>
            <a:pPr algn="ctr"/>
            <a:r>
              <a:rPr lang="en-US" sz="2400" i="1" dirty="0" smtClean="0">
                <a:ea typeface="Gill Sans" pitchFamily="-65" charset="0"/>
                <a:cs typeface="Gill Sans" pitchFamily="-65" charset="0"/>
              </a:rPr>
              <a:t>L2</a:t>
            </a:r>
            <a:endParaRPr lang="en-US" sz="2400" i="1" dirty="0"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18" name="Rectangle 17"/>
          <p:cNvSpPr>
            <a:spLocks/>
          </p:cNvSpPr>
          <p:nvPr/>
        </p:nvSpPr>
        <p:spPr bwMode="auto">
          <a:xfrm>
            <a:off x="3614179" y="3286808"/>
            <a:ext cx="1280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RADIUS</a:t>
            </a:r>
          </a:p>
          <a:p>
            <a:pPr algn="ctr"/>
            <a:r>
              <a:rPr lang="en-US" sz="2400" i="1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Over UDP</a:t>
            </a:r>
            <a:endParaRPr lang="en-US" sz="2400" i="1" dirty="0">
              <a:solidFill>
                <a:srgbClr val="FF0000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19" name="Rectangle 18"/>
          <p:cNvSpPr>
            <a:spLocks/>
          </p:cNvSpPr>
          <p:nvPr/>
        </p:nvSpPr>
        <p:spPr bwMode="auto">
          <a:xfrm>
            <a:off x="6422472" y="3286808"/>
            <a:ext cx="7254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i="1" dirty="0" smtClean="0">
                <a:solidFill>
                  <a:srgbClr val="FF0000"/>
                </a:solidFill>
                <a:ea typeface="Gill Sans" pitchFamily="-65" charset="0"/>
                <a:cs typeface="Gill Sans" pitchFamily="-65" charset="0"/>
              </a:rPr>
              <a:t>LDAP</a:t>
            </a:r>
            <a:endParaRPr lang="en-US" sz="2400" i="1" dirty="0">
              <a:solidFill>
                <a:srgbClr val="FF0000"/>
              </a:solidFill>
              <a:ea typeface="Gill Sans" pitchFamily="-65" charset="0"/>
              <a:cs typeface="Gill Sans" pitchFamily="-65" charset="0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57200" y="4165953"/>
            <a:ext cx="8229600" cy="199649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Identified 5 common authentication issues from vendor logs</a:t>
            </a:r>
          </a:p>
          <a:p>
            <a:r>
              <a:rPr lang="en-US" dirty="0" smtClean="0"/>
              <a:t>Added a few X-Trace instrumentation points sufficient to differentiate these faults</a:t>
            </a:r>
          </a:p>
          <a:p>
            <a:r>
              <a:rPr lang="en-US" dirty="0" smtClean="0"/>
              <a:t>Introduced faults in a test environment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 Authentication Service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Instrumentation was easy:</a:t>
            </a:r>
          </a:p>
          <a:p>
            <a:pPr lvl="1"/>
            <a:r>
              <a:rPr lang="en-US" dirty="0" smtClean="0"/>
              <a:t>Nested invocations</a:t>
            </a:r>
          </a:p>
          <a:p>
            <a:pPr lvl="1"/>
            <a:r>
              <a:rPr lang="en-US" dirty="0" smtClean="0"/>
              <a:t>No in-task concurrency</a:t>
            </a:r>
          </a:p>
          <a:p>
            <a:pPr lvl="1"/>
            <a:r>
              <a:rPr lang="en-US" dirty="0" smtClean="0"/>
              <a:t>Extensible protocols (RADIUS, LDAP)</a:t>
            </a:r>
          </a:p>
          <a:p>
            <a:pPr lvl="1"/>
            <a:r>
              <a:rPr lang="en-US" dirty="0" smtClean="0"/>
              <a:t>Modular, request-oriented server software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dtimeout.d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-235857" y="2246287"/>
            <a:ext cx="9716190" cy="30168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802.1X Example Faults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3086"/>
          </a:xfrm>
        </p:spPr>
        <p:txBody>
          <a:bodyPr>
            <a:noAutofit/>
          </a:bodyPr>
          <a:lstStyle/>
          <a:p>
            <a:r>
              <a:rPr lang="en-US" dirty="0" err="1" smtClean="0"/>
              <a:t>Misconfigured</a:t>
            </a:r>
            <a:r>
              <a:rPr lang="en-US" dirty="0" smtClean="0"/>
              <a:t> Firewall: no LDAP</a:t>
            </a:r>
          </a:p>
          <a:p>
            <a:r>
              <a:rPr lang="en-US" dirty="0" err="1" smtClean="0"/>
              <a:t>Miscalibrated</a:t>
            </a:r>
            <a:r>
              <a:rPr lang="en-US" dirty="0" smtClean="0"/>
              <a:t> Timeout Value</a:t>
            </a:r>
          </a:p>
          <a:p>
            <a:endParaRPr lang="en-US" dirty="0" smtClean="0"/>
          </a:p>
        </p:txBody>
      </p:sp>
      <p:pic>
        <p:nvPicPr>
          <p:cNvPr id="4" name="Picture 3" descr="firewall2.dot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-235857" y="2415267"/>
            <a:ext cx="5551714" cy="284782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29343" y="5007428"/>
            <a:ext cx="7453086" cy="121390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Key: multiple correlated vantage points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 smtClean="0">
                <a:solidFill>
                  <a:schemeClr val="tx1"/>
                </a:solidFill>
              </a:rPr>
              <a:t>Can help tune timeout values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CoralCDN</a:t>
            </a:r>
            <a:r>
              <a:rPr lang="en-US" dirty="0" smtClean="0"/>
              <a:t> and OASIS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Instrumented production deployment</a:t>
            </a:r>
          </a:p>
          <a:p>
            <a:r>
              <a:rPr lang="en-US" dirty="0" smtClean="0"/>
              <a:t>Heavy use of sampling: </a:t>
            </a:r>
          </a:p>
          <a:p>
            <a:pPr lvl="1"/>
            <a:r>
              <a:rPr lang="en-US" dirty="0" smtClean="0"/>
              <a:t>0.1% of requests to </a:t>
            </a:r>
            <a:r>
              <a:rPr lang="en-US" dirty="0" err="1" smtClean="0"/>
              <a:t>CoralCDN</a:t>
            </a:r>
            <a:r>
              <a:rPr lang="en-US" dirty="0" smtClean="0"/>
              <a:t> traced</a:t>
            </a:r>
          </a:p>
          <a:p>
            <a:r>
              <a:rPr lang="en-US" dirty="0" smtClean="0"/>
              <a:t>Leveraged </a:t>
            </a:r>
            <a:r>
              <a:rPr lang="en-US" dirty="0" err="1" smtClean="0"/>
              <a:t>libasync</a:t>
            </a:r>
            <a:r>
              <a:rPr lang="en-US" dirty="0" smtClean="0"/>
              <a:t>, </a:t>
            </a:r>
            <a:r>
              <a:rPr lang="en-US" dirty="0" err="1" smtClean="0"/>
              <a:t>libarpc</a:t>
            </a:r>
            <a:r>
              <a:rPr lang="en-US" dirty="0" smtClean="0"/>
              <a:t> X-Trace instrumentation</a:t>
            </a:r>
          </a:p>
          <a:p>
            <a:r>
              <a:rPr lang="en-US" dirty="0" smtClean="0"/>
              <a:t>Much more complex program flow</a:t>
            </a:r>
          </a:p>
          <a:p>
            <a:pPr lvl="1"/>
            <a:r>
              <a:rPr lang="en-US" dirty="0" smtClean="0"/>
              <a:t>E.g. windowed parallel RPC calls, variable timeouts</a:t>
            </a:r>
          </a:p>
          <a:p>
            <a:r>
              <a:rPr lang="en-US" dirty="0" smtClean="0"/>
              <a:t>Found bugs, performance problems, clock skews…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CoralCDN</a:t>
            </a:r>
            <a:endParaRPr lang="en-US" dirty="0"/>
          </a:p>
        </p:txBody>
      </p:sp>
      <p:sp>
        <p:nvSpPr>
          <p:cNvPr id="4" name="AutoShape 1"/>
          <p:cNvSpPr>
            <a:spLocks/>
          </p:cNvSpPr>
          <p:nvPr/>
        </p:nvSpPr>
        <p:spPr bwMode="auto">
          <a:xfrm rot="479999">
            <a:off x="3341688" y="3225800"/>
            <a:ext cx="2587625" cy="1477963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1949" y="7183"/>
                </a:moveTo>
                <a:cubicBezTo>
                  <a:pt x="842" y="7337"/>
                  <a:pt x="0" y="8614"/>
                  <a:pt x="0" y="10138"/>
                </a:cubicBezTo>
                <a:cubicBezTo>
                  <a:pt x="0" y="11194"/>
                  <a:pt x="410" y="12171"/>
                  <a:pt x="1075" y="12704"/>
                </a:cubicBezTo>
                <a:lnTo>
                  <a:pt x="1063" y="12672"/>
                </a:lnTo>
                <a:cubicBezTo>
                  <a:pt x="685" y="13219"/>
                  <a:pt x="476" y="13943"/>
                  <a:pt x="476" y="14692"/>
                </a:cubicBezTo>
                <a:cubicBezTo>
                  <a:pt x="476" y="16327"/>
                  <a:pt x="1451" y="17653"/>
                  <a:pt x="2656" y="17653"/>
                </a:cubicBezTo>
                <a:cubicBezTo>
                  <a:pt x="2741" y="17653"/>
                  <a:pt x="2825" y="17645"/>
                  <a:pt x="2909" y="17633"/>
                </a:cubicBezTo>
                <a:lnTo>
                  <a:pt x="2898" y="17653"/>
                </a:lnTo>
                <a:cubicBezTo>
                  <a:pt x="3586" y="19292"/>
                  <a:pt x="4864" y="20301"/>
                  <a:pt x="6248" y="20301"/>
                </a:cubicBezTo>
                <a:cubicBezTo>
                  <a:pt x="6948" y="20301"/>
                  <a:pt x="7637" y="20044"/>
                  <a:pt x="8236" y="19550"/>
                </a:cubicBezTo>
                <a:lnTo>
                  <a:pt x="8231" y="19553"/>
                </a:lnTo>
                <a:cubicBezTo>
                  <a:pt x="8857" y="20832"/>
                  <a:pt x="9910" y="21600"/>
                  <a:pt x="11037" y="21600"/>
                </a:cubicBezTo>
                <a:cubicBezTo>
                  <a:pt x="12526" y="21600"/>
                  <a:pt x="13839" y="20269"/>
                  <a:pt x="14269" y="18328"/>
                </a:cubicBezTo>
                <a:lnTo>
                  <a:pt x="14272" y="18352"/>
                </a:lnTo>
                <a:cubicBezTo>
                  <a:pt x="14731" y="18743"/>
                  <a:pt x="15261" y="18949"/>
                  <a:pt x="15805" y="18949"/>
                </a:cubicBezTo>
                <a:cubicBezTo>
                  <a:pt x="17393" y="18949"/>
                  <a:pt x="18684" y="17208"/>
                  <a:pt x="18696" y="15048"/>
                </a:cubicBezTo>
                <a:lnTo>
                  <a:pt x="18691" y="15038"/>
                </a:lnTo>
                <a:cubicBezTo>
                  <a:pt x="20360" y="14712"/>
                  <a:pt x="21600" y="12768"/>
                  <a:pt x="21600" y="10475"/>
                </a:cubicBezTo>
                <a:cubicBezTo>
                  <a:pt x="21600" y="9458"/>
                  <a:pt x="21352" y="8472"/>
                  <a:pt x="20898" y="7664"/>
                </a:cubicBezTo>
                <a:lnTo>
                  <a:pt x="20891" y="7664"/>
                </a:lnTo>
                <a:cubicBezTo>
                  <a:pt x="21033" y="7210"/>
                  <a:pt x="21107" y="6724"/>
                  <a:pt x="21107" y="6230"/>
                </a:cubicBezTo>
                <a:cubicBezTo>
                  <a:pt x="21107" y="4591"/>
                  <a:pt x="20302" y="3152"/>
                  <a:pt x="19141" y="2720"/>
                </a:cubicBezTo>
                <a:lnTo>
                  <a:pt x="19150" y="2713"/>
                </a:lnTo>
                <a:cubicBezTo>
                  <a:pt x="18942" y="1144"/>
                  <a:pt x="17934" y="0"/>
                  <a:pt x="16760" y="0"/>
                </a:cubicBezTo>
                <a:cubicBezTo>
                  <a:pt x="16046" y="0"/>
                  <a:pt x="15369" y="427"/>
                  <a:pt x="14907" y="1166"/>
                </a:cubicBezTo>
                <a:lnTo>
                  <a:pt x="14910" y="1171"/>
                </a:lnTo>
                <a:cubicBezTo>
                  <a:pt x="14498" y="432"/>
                  <a:pt x="13857" y="0"/>
                  <a:pt x="13175" y="0"/>
                </a:cubicBezTo>
                <a:cubicBezTo>
                  <a:pt x="12348" y="0"/>
                  <a:pt x="11592" y="638"/>
                  <a:pt x="11223" y="1647"/>
                </a:cubicBezTo>
                <a:lnTo>
                  <a:pt x="11231" y="1696"/>
                </a:lnTo>
                <a:cubicBezTo>
                  <a:pt x="10732" y="1026"/>
                  <a:pt x="10060" y="651"/>
                  <a:pt x="9360" y="651"/>
                </a:cubicBezTo>
                <a:cubicBezTo>
                  <a:pt x="8374" y="651"/>
                  <a:pt x="7468" y="1392"/>
                  <a:pt x="7004" y="2580"/>
                </a:cubicBezTo>
                <a:lnTo>
                  <a:pt x="6997" y="2605"/>
                </a:lnTo>
                <a:cubicBezTo>
                  <a:pt x="6479" y="2190"/>
                  <a:pt x="5890" y="1974"/>
                  <a:pt x="5289" y="1974"/>
                </a:cubicBezTo>
                <a:cubicBezTo>
                  <a:pt x="3424" y="1974"/>
                  <a:pt x="1914" y="4031"/>
                  <a:pt x="1914" y="6569"/>
                </a:cubicBezTo>
                <a:cubicBezTo>
                  <a:pt x="1912" y="6775"/>
                  <a:pt x="1922" y="6984"/>
                  <a:pt x="1942" y="7188"/>
                </a:cubicBezTo>
                <a:lnTo>
                  <a:pt x="1949" y="7183"/>
                </a:lnTo>
                <a:close/>
                <a:moveTo>
                  <a:pt x="1949" y="7183"/>
                </a:moveTo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Trebuchet MS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743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788" y="299085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550" y="3241675"/>
            <a:ext cx="14097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3467100"/>
            <a:ext cx="11811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8038" y="3543300"/>
            <a:ext cx="1333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8"/>
          <p:cNvSpPr>
            <a:spLocks/>
          </p:cNvSpPr>
          <p:nvPr/>
        </p:nvSpPr>
        <p:spPr bwMode="auto">
          <a:xfrm>
            <a:off x="3274909" y="2314337"/>
            <a:ext cx="291486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 smtClean="0">
                <a:latin typeface="Trebuchet MS" charset="0"/>
                <a:ea typeface="Gill Sans" charset="0"/>
                <a:cs typeface="Gill Sans" charset="0"/>
              </a:rPr>
              <a:t>CoralCDN</a:t>
            </a:r>
            <a:r>
              <a:rPr lang="en-US" sz="2400" dirty="0" smtClean="0">
                <a:latin typeface="Trebuchet MS" charset="0"/>
                <a:ea typeface="Gill Sans" charset="0"/>
                <a:cs typeface="Gill Sans" charset="0"/>
              </a:rPr>
              <a:t> </a:t>
            </a:r>
            <a:r>
              <a:rPr lang="en-US" sz="2400" dirty="0">
                <a:latin typeface="Trebuchet MS" charset="0"/>
                <a:ea typeface="Gill Sans" charset="0"/>
                <a:cs typeface="Gill Sans" charset="0"/>
              </a:rPr>
              <a:t>Distributed </a:t>
            </a:r>
          </a:p>
          <a:p>
            <a:pPr algn="ctr"/>
            <a:r>
              <a:rPr lang="en-US" sz="2400" dirty="0">
                <a:latin typeface="Trebuchet MS" charset="0"/>
                <a:ea typeface="Gill Sans" charset="0"/>
                <a:cs typeface="Gill Sans" charset="0"/>
              </a:rPr>
              <a:t>HTTP Cache</a:t>
            </a:r>
          </a:p>
        </p:txBody>
      </p:sp>
      <p:cxnSp>
        <p:nvCxnSpPr>
          <p:cNvPr id="11" name="Straight Arrow Connector 31"/>
          <p:cNvCxnSpPr>
            <a:cxnSpLocks noChangeShapeType="1"/>
          </p:cNvCxnSpPr>
          <p:nvPr/>
        </p:nvCxnSpPr>
        <p:spPr bwMode="auto">
          <a:xfrm>
            <a:off x="2286000" y="3683000"/>
            <a:ext cx="9144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" name="Straight Arrow Connector 34"/>
          <p:cNvCxnSpPr>
            <a:cxnSpLocks noChangeShapeType="1"/>
          </p:cNvCxnSpPr>
          <p:nvPr/>
        </p:nvCxnSpPr>
        <p:spPr bwMode="auto">
          <a:xfrm>
            <a:off x="6248400" y="3678238"/>
            <a:ext cx="9144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" name="Straight Arrow Connector 35"/>
          <p:cNvCxnSpPr>
            <a:cxnSpLocks noChangeShapeType="1"/>
          </p:cNvCxnSpPr>
          <p:nvPr/>
        </p:nvCxnSpPr>
        <p:spPr bwMode="auto">
          <a:xfrm rot="10800000">
            <a:off x="6248400" y="3906838"/>
            <a:ext cx="9144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" name="Straight Arrow Connector 38"/>
          <p:cNvCxnSpPr>
            <a:cxnSpLocks noChangeShapeType="1"/>
          </p:cNvCxnSpPr>
          <p:nvPr/>
        </p:nvCxnSpPr>
        <p:spPr bwMode="auto">
          <a:xfrm rot="10800000">
            <a:off x="2286000" y="3906838"/>
            <a:ext cx="914400" cy="15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2625" y="5387975"/>
            <a:ext cx="4937125" cy="1339850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4"/>
          <a:srcRect t="8456" b="4812"/>
          <a:stretch>
            <a:fillRect/>
          </a:stretch>
        </p:blipFill>
        <p:spPr>
          <a:xfrm>
            <a:off x="1155700" y="5332413"/>
            <a:ext cx="6821488" cy="1390650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6563" y="5332413"/>
            <a:ext cx="5729287" cy="1449387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5713" y="5257800"/>
            <a:ext cx="3783012" cy="1527175"/>
          </a:xfrm>
          <a:prstGeom prst="rect">
            <a:avLst/>
          </a:prstGeom>
          <a:ln w="3175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2971800" y="914400"/>
            <a:ext cx="6172200" cy="4321175"/>
            <a:chOff x="2971800" y="914400"/>
            <a:chExt cx="6172200" cy="4320540"/>
          </a:xfrm>
        </p:grpSpPr>
        <p:pic>
          <p:nvPicPr>
            <p:cNvPr id="28701" name="Picture 24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71800" y="914400"/>
              <a:ext cx="6172200" cy="43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77"/>
            <p:cNvGrpSpPr>
              <a:grpSpLocks/>
            </p:cNvGrpSpPr>
            <p:nvPr/>
          </p:nvGrpSpPr>
          <p:grpSpPr bwMode="auto">
            <a:xfrm>
              <a:off x="8006244" y="1068007"/>
              <a:ext cx="1037696" cy="1595327"/>
              <a:chOff x="8006244" y="1068007"/>
              <a:chExt cx="1037696" cy="1595327"/>
            </a:xfrm>
          </p:grpSpPr>
          <p:sp>
            <p:nvSpPr>
              <p:cNvPr id="28703" name="TextBox 16"/>
              <p:cNvSpPr txBox="1">
                <a:spLocks noChangeArrowheads="1"/>
              </p:cNvSpPr>
              <p:nvPr/>
            </p:nvSpPr>
            <p:spPr bwMode="auto">
              <a:xfrm rot="-1566526">
                <a:off x="8242792" y="1068007"/>
                <a:ext cx="78372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Trebuchet MS" charset="0"/>
                  </a:rPr>
                  <a:t>1KB/s</a:t>
                </a:r>
              </a:p>
            </p:txBody>
          </p:sp>
          <p:sp>
            <p:nvSpPr>
              <p:cNvPr id="28704" name="TextBox 17"/>
              <p:cNvSpPr txBox="1">
                <a:spLocks noChangeArrowheads="1"/>
              </p:cNvSpPr>
              <p:nvPr/>
            </p:nvSpPr>
            <p:spPr bwMode="auto">
              <a:xfrm rot="-1566526">
                <a:off x="8139163" y="1530548"/>
                <a:ext cx="904777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Trebuchet MS" charset="0"/>
                  </a:rPr>
                  <a:t>10KB/s</a:t>
                </a:r>
              </a:p>
            </p:txBody>
          </p:sp>
          <p:sp>
            <p:nvSpPr>
              <p:cNvPr id="28705" name="TextBox 18"/>
              <p:cNvSpPr txBox="1">
                <a:spLocks noChangeArrowheads="1"/>
              </p:cNvSpPr>
              <p:nvPr/>
            </p:nvSpPr>
            <p:spPr bwMode="auto">
              <a:xfrm rot="-1566526">
                <a:off x="8006244" y="1928172"/>
                <a:ext cx="102582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Trebuchet MS" charset="0"/>
                  </a:rPr>
                  <a:t>100KB/s</a:t>
                </a:r>
              </a:p>
            </p:txBody>
          </p:sp>
          <p:sp>
            <p:nvSpPr>
              <p:cNvPr id="28706" name="TextBox 19"/>
              <p:cNvSpPr txBox="1">
                <a:spLocks noChangeArrowheads="1"/>
              </p:cNvSpPr>
              <p:nvPr/>
            </p:nvSpPr>
            <p:spPr bwMode="auto">
              <a:xfrm rot="-1566526">
                <a:off x="8213485" y="2294002"/>
                <a:ext cx="814609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>
                    <a:latin typeface="Trebuchet MS" charset="0"/>
                  </a:rPr>
                  <a:t>1MB/s</a:t>
                </a:r>
              </a:p>
            </p:txBody>
          </p:sp>
        </p:grp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971800" y="914400"/>
            <a:ext cx="6172200" cy="4321175"/>
            <a:chOff x="2971800" y="914400"/>
            <a:chExt cx="6172200" cy="4320540"/>
          </a:xfrm>
        </p:grpSpPr>
        <p:pic>
          <p:nvPicPr>
            <p:cNvPr id="28699" name="Picture 23"/>
            <p:cNvPicPr>
              <a:picLocks noChangeAspect="1"/>
            </p:cNvPicPr>
            <p:nvPr/>
          </p:nvPicPr>
          <p:blipFill>
            <a:blip r:embed="rId8">
              <a:alphaModFix amt="78000"/>
            </a:blip>
            <a:srcRect/>
            <a:stretch>
              <a:fillRect/>
            </a:stretch>
          </p:blipFill>
          <p:spPr bwMode="auto">
            <a:xfrm>
              <a:off x="2971800" y="914400"/>
              <a:ext cx="6172200" cy="4320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3914775" y="2193737"/>
              <a:ext cx="4076700" cy="31110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28" name="Content Placeholder 27"/>
          <p:cNvSpPr>
            <a:spLocks noGrp="1"/>
          </p:cNvSpPr>
          <p:nvPr>
            <p:ph idx="1"/>
          </p:nvPr>
        </p:nvSpPr>
        <p:spPr>
          <a:xfrm>
            <a:off x="0" y="1143000"/>
            <a:ext cx="3124200" cy="5410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1900" dirty="0" smtClean="0">
                <a:latin typeface="Trebuchet MS" charset="0"/>
                <a:ea typeface="ＭＳ Ｐゴシック" charset="-128"/>
              </a:rPr>
              <a:t>189s: Linux TCP Timeout connecting to origin</a:t>
            </a:r>
          </a:p>
          <a:p>
            <a:pPr eaLnBrk="1" hangingPunct="1"/>
            <a:endParaRPr lang="en-US" sz="1900" dirty="0" smtClean="0">
              <a:latin typeface="Trebuchet MS" charset="0"/>
              <a:ea typeface="ＭＳ Ｐゴシック" charset="-128"/>
            </a:endParaRPr>
          </a:p>
          <a:p>
            <a:pPr eaLnBrk="1" hangingPunct="1"/>
            <a:r>
              <a:rPr lang="en-US" sz="1900" dirty="0" smtClean="0">
                <a:latin typeface="Trebuchet MS" charset="0"/>
                <a:ea typeface="ＭＳ Ｐゴシック" charset="-128"/>
              </a:rPr>
              <a:t>Slow connection      Proxy -&gt; Client</a:t>
            </a:r>
          </a:p>
          <a:p>
            <a:pPr eaLnBrk="1" hangingPunct="1"/>
            <a:endParaRPr lang="en-US" sz="1900" dirty="0" smtClean="0">
              <a:latin typeface="Trebuchet MS" charset="0"/>
              <a:ea typeface="ＭＳ Ｐゴシック" charset="-128"/>
            </a:endParaRPr>
          </a:p>
          <a:p>
            <a:pPr eaLnBrk="1" hangingPunct="1"/>
            <a:r>
              <a:rPr lang="en-US" sz="1900" dirty="0" smtClean="0">
                <a:latin typeface="Trebuchet MS" charset="0"/>
                <a:ea typeface="ＭＳ Ｐゴシック" charset="-128"/>
              </a:rPr>
              <a:t>Slow connection     Origin -&gt; Proxy	</a:t>
            </a:r>
          </a:p>
          <a:p>
            <a:pPr eaLnBrk="1" hangingPunct="1"/>
            <a:endParaRPr lang="en-US" sz="1900" dirty="0" smtClean="0">
              <a:latin typeface="Trebuchet MS" charset="0"/>
              <a:ea typeface="ＭＳ Ｐゴシック" charset="-128"/>
            </a:endParaRPr>
          </a:p>
          <a:p>
            <a:pPr eaLnBrk="1" hangingPunct="1"/>
            <a:r>
              <a:rPr lang="en-US" sz="1900" dirty="0" smtClean="0">
                <a:latin typeface="Trebuchet MS" charset="0"/>
                <a:ea typeface="ＭＳ Ｐゴシック" charset="-128"/>
              </a:rPr>
              <a:t>Timeout in RPC, due to slow </a:t>
            </a:r>
            <a:r>
              <a:rPr lang="en-US" sz="1900" dirty="0" err="1" smtClean="0">
                <a:latin typeface="Trebuchet MS" charset="0"/>
                <a:ea typeface="ＭＳ Ｐゴシック" charset="-128"/>
              </a:rPr>
              <a:t>Planetlab</a:t>
            </a:r>
            <a:r>
              <a:rPr lang="en-US" sz="1900" dirty="0" smtClean="0">
                <a:latin typeface="Trebuchet MS" charset="0"/>
                <a:ea typeface="ＭＳ Ｐゴシック" charset="-128"/>
              </a:rPr>
              <a:t> node!</a:t>
            </a:r>
          </a:p>
        </p:txBody>
      </p:sp>
      <p:sp>
        <p:nvSpPr>
          <p:cNvPr id="85" name="Oval 84"/>
          <p:cNvSpPr/>
          <p:nvPr/>
        </p:nvSpPr>
        <p:spPr>
          <a:xfrm>
            <a:off x="4243388" y="2266950"/>
            <a:ext cx="177800" cy="177800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" name="Oval 89"/>
          <p:cNvSpPr/>
          <p:nvPr/>
        </p:nvSpPr>
        <p:spPr>
          <a:xfrm>
            <a:off x="5489575" y="2263775"/>
            <a:ext cx="177800" cy="177800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6338888" y="2260600"/>
            <a:ext cx="177800" cy="179388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5" name="Oval 94"/>
          <p:cNvSpPr/>
          <p:nvPr/>
        </p:nvSpPr>
        <p:spPr>
          <a:xfrm>
            <a:off x="7435850" y="2255838"/>
            <a:ext cx="177800" cy="177800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1" name="Oval 90"/>
          <p:cNvSpPr/>
          <p:nvPr/>
        </p:nvSpPr>
        <p:spPr>
          <a:xfrm>
            <a:off x="6308725" y="2266950"/>
            <a:ext cx="177800" cy="177800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97" name="Oval 96"/>
          <p:cNvSpPr/>
          <p:nvPr/>
        </p:nvSpPr>
        <p:spPr>
          <a:xfrm>
            <a:off x="7653338" y="2262188"/>
            <a:ext cx="179387" cy="177800"/>
          </a:xfrm>
          <a:prstGeom prst="ellipse">
            <a:avLst/>
          </a:prstGeom>
          <a:solidFill>
            <a:srgbClr val="FFFF00">
              <a:alpha val="72000"/>
            </a:srgb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" name="Group 95"/>
          <p:cNvGrpSpPr>
            <a:grpSpLocks/>
          </p:cNvGrpSpPr>
          <p:nvPr/>
        </p:nvGrpSpPr>
        <p:grpSpPr bwMode="auto">
          <a:xfrm>
            <a:off x="6889750" y="2260600"/>
            <a:ext cx="979488" cy="184150"/>
            <a:chOff x="6890270" y="2261275"/>
            <a:chExt cx="979238" cy="183983"/>
          </a:xfrm>
        </p:grpSpPr>
        <p:sp>
          <p:nvSpPr>
            <p:cNvPr id="89" name="Oval 88"/>
            <p:cNvSpPr/>
            <p:nvPr/>
          </p:nvSpPr>
          <p:spPr>
            <a:xfrm>
              <a:off x="7691753" y="2266034"/>
              <a:ext cx="177755" cy="177639"/>
            </a:xfrm>
            <a:prstGeom prst="ellipse">
              <a:avLst/>
            </a:prstGeom>
            <a:solidFill>
              <a:srgbClr val="FFFF00">
                <a:alpha val="72000"/>
              </a:srgb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3" name="Oval 92"/>
            <p:cNvSpPr/>
            <p:nvPr/>
          </p:nvSpPr>
          <p:spPr>
            <a:xfrm>
              <a:off x="6890270" y="2267619"/>
              <a:ext cx="177755" cy="177639"/>
            </a:xfrm>
            <a:prstGeom prst="ellipse">
              <a:avLst/>
            </a:prstGeom>
            <a:solidFill>
              <a:srgbClr val="FFFF00">
                <a:alpha val="72000"/>
              </a:srgb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4" name="Oval 93"/>
            <p:cNvSpPr/>
            <p:nvPr/>
          </p:nvSpPr>
          <p:spPr>
            <a:xfrm>
              <a:off x="7163250" y="2261275"/>
              <a:ext cx="177755" cy="177639"/>
            </a:xfrm>
            <a:prstGeom prst="ellipse">
              <a:avLst/>
            </a:prstGeom>
            <a:solidFill>
              <a:srgbClr val="FFFF00">
                <a:alpha val="72000"/>
              </a:srgbClr>
            </a:solidFill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000000"/>
                </a:solidFill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4" name="Rectangular Callout 103"/>
          <p:cNvSpPr/>
          <p:nvPr/>
        </p:nvSpPr>
        <p:spPr>
          <a:xfrm>
            <a:off x="3434473" y="3066434"/>
            <a:ext cx="4110381" cy="1429366"/>
          </a:xfrm>
          <a:prstGeom prst="wedgeRectCallout">
            <a:avLst>
              <a:gd name="adj1" fmla="val -27235"/>
              <a:gd name="adj2" fmla="val 101724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0F3661"/>
                </a:solidFill>
                <a:ea typeface="ＭＳ Ｐゴシック" charset="-128"/>
                <a:cs typeface="ＭＳ Ｐゴシック" charset="-128"/>
              </a:rPr>
              <a:t>Same symptoms, </a:t>
            </a:r>
            <a:r>
              <a:rPr lang="en-US" sz="2000" b="1" dirty="0" smtClean="0">
                <a:solidFill>
                  <a:srgbClr val="0F3661"/>
                </a:solidFill>
                <a:ea typeface="ＭＳ Ｐゴシック" charset="-128"/>
                <a:cs typeface="ＭＳ Ｐゴシック" charset="-128"/>
              </a:rPr>
              <a:t>very</a:t>
            </a:r>
            <a:r>
              <a:rPr lang="en-US" sz="2000" dirty="0" smtClean="0">
                <a:solidFill>
                  <a:srgbClr val="0F3661"/>
                </a:solidFill>
                <a:ea typeface="ＭＳ Ｐゴシック" charset="-128"/>
                <a:cs typeface="ＭＳ Ｐゴシック" charset="-128"/>
              </a:rPr>
              <a:t> different causes</a:t>
            </a:r>
            <a:endParaRPr lang="en-US" sz="2000" dirty="0">
              <a:solidFill>
                <a:srgbClr val="0F366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092700" y="1763713"/>
            <a:ext cx="1423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Trebuchet MS" charset="0"/>
              </a:rPr>
              <a:t>189 seconds</a:t>
            </a:r>
          </a:p>
        </p:txBody>
      </p:sp>
      <p:sp>
        <p:nvSpPr>
          <p:cNvPr id="34" name="Title 3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err="1" smtClean="0"/>
              <a:t>CoralCDN</a:t>
            </a:r>
            <a:r>
              <a:rPr lang="en-US" dirty="0" smtClean="0"/>
              <a:t> Response Times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 bldLvl="2"/>
      <p:bldP spid="85" grpId="0" animBg="1"/>
      <p:bldP spid="90" grpId="0" animBg="1"/>
      <p:bldP spid="92" grpId="0" animBg="1"/>
      <p:bldP spid="95" grpId="0" animBg="1"/>
      <p:bldP spid="91" grpId="0" animBg="1"/>
      <p:bldP spid="97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way to Bangalore?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254" y="1585913"/>
            <a:ext cx="6805059" cy="454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Brief X-Trace Intro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studies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802.1X Authentication Service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CoralCDN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OASIS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Anycast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Service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Channels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879937"/>
          </a:xfrm>
        </p:spPr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CoralCDN</a:t>
            </a:r>
            <a:r>
              <a:rPr lang="en-US" dirty="0" smtClean="0"/>
              <a:t> DNS Calls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562580" y="2287690"/>
            <a:ext cx="2667000" cy="202513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Arial"/>
              <a:cs typeface="Arial"/>
            </a:endParaRPr>
          </a:p>
        </p:txBody>
      </p:sp>
      <p:graphicFrame>
        <p:nvGraphicFramePr>
          <p:cNvPr id="44" name="Table 43"/>
          <p:cNvGraphicFramePr>
            <a:graphicFrameLocks noGrp="1"/>
          </p:cNvGraphicFramePr>
          <p:nvPr/>
        </p:nvGraphicFramePr>
        <p:xfrm>
          <a:off x="5791180" y="2749136"/>
          <a:ext cx="914402" cy="11540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90391"/>
                <a:gridCol w="324011"/>
              </a:tblGrid>
              <a:tr h="2885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88502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foo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885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885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cxnSp>
        <p:nvCxnSpPr>
          <p:cNvPr id="45" name="Straight Arrow Connector 44"/>
          <p:cNvCxnSpPr/>
          <p:nvPr/>
        </p:nvCxnSpPr>
        <p:spPr>
          <a:xfrm flipV="1">
            <a:off x="8077180" y="2599118"/>
            <a:ext cx="762000" cy="123825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562580" y="1918358"/>
            <a:ext cx="16002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DNS Resolver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086580" y="2562068"/>
            <a:ext cx="990600" cy="46303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Send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86580" y="3440110"/>
            <a:ext cx="990600" cy="463034"/>
          </a:xfrm>
          <a:prstGeom prst="rect">
            <a:avLst/>
          </a:prstGeom>
          <a:solidFill>
            <a:srgbClr val="7F7F7F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Arial"/>
                <a:cs typeface="Arial"/>
              </a:rPr>
              <a:t>Receive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8077180" y="2793585"/>
            <a:ext cx="762000" cy="36516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8077180" y="2903124"/>
            <a:ext cx="762000" cy="8492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10800000">
            <a:off x="8077183" y="3665125"/>
            <a:ext cx="761999" cy="1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rot="10800000" flipV="1">
            <a:off x="8077188" y="3436523"/>
            <a:ext cx="761993" cy="76201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8077181" y="3816730"/>
            <a:ext cx="761992" cy="142186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5333980" y="2597530"/>
            <a:ext cx="1752600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rot="16200000" flipH="1">
            <a:off x="5344346" y="2890375"/>
            <a:ext cx="588867" cy="1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5638779" y="3183221"/>
            <a:ext cx="152400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359957" y="2973804"/>
            <a:ext cx="269425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*</a:t>
            </a:r>
            <a:endParaRPr lang="en-US" sz="2000" dirty="0">
              <a:latin typeface="Arial"/>
              <a:cs typeface="Arial"/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10800000" flipV="1">
            <a:off x="6705582" y="3183221"/>
            <a:ext cx="228594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rot="16200000" flipH="1">
            <a:off x="6683820" y="3420974"/>
            <a:ext cx="500714" cy="1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 flipV="1">
            <a:off x="6934179" y="3665126"/>
            <a:ext cx="152401" cy="1588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0800000" flipV="1">
            <a:off x="5333982" y="3242445"/>
            <a:ext cx="1140456" cy="716471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10800000">
            <a:off x="5029182" y="3958917"/>
            <a:ext cx="304798" cy="3176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114782" y="2407824"/>
            <a:ext cx="16002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resolve(foo</a:t>
            </a:r>
            <a:r>
              <a:rPr lang="en-US" sz="1400" dirty="0" smtClean="0">
                <a:latin typeface="Arial"/>
                <a:cs typeface="Arial"/>
              </a:rPr>
              <a:t>,*)</a:t>
            </a:r>
            <a:endParaRPr lang="en-US" sz="1400" dirty="0">
              <a:latin typeface="Arial"/>
              <a:cs typeface="Arial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609582" y="1950624"/>
            <a:ext cx="2895600" cy="1677194"/>
            <a:chOff x="609582" y="2204626"/>
            <a:chExt cx="2895600" cy="1677194"/>
          </a:xfrm>
        </p:grpSpPr>
        <p:sp>
          <p:nvSpPr>
            <p:cNvPr id="4" name="Oval 3"/>
            <p:cNvSpPr/>
            <p:nvPr/>
          </p:nvSpPr>
          <p:spPr>
            <a:xfrm>
              <a:off x="1066782" y="266262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371582" y="266262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1676382" y="2662620"/>
              <a:ext cx="152400" cy="1524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1066782" y="296742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71582" y="296742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676382" y="2967420"/>
              <a:ext cx="152400" cy="1524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066782" y="32722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71582" y="32722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1676382" y="32722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981182" y="32722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209782" y="35008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38382" y="37294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66982" y="32722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895582" y="35008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819382" y="37294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3200382" y="32722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352782" y="35008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3276582" y="3729420"/>
              <a:ext cx="152400" cy="152400"/>
            </a:xfrm>
            <a:prstGeom prst="ellipse">
              <a:avLst/>
            </a:prstGeom>
            <a:solidFill>
              <a:srgbClr val="00009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523982" y="2737232"/>
              <a:ext cx="1524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219182" y="2738820"/>
              <a:ext cx="1524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1523982" y="3043620"/>
              <a:ext cx="1524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1219182" y="3045208"/>
              <a:ext cx="1524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523982" y="3345244"/>
              <a:ext cx="1524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1219182" y="3346832"/>
              <a:ext cx="1524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6" idx="2"/>
            </p:cNvCxnSpPr>
            <p:nvPr/>
          </p:nvCxnSpPr>
          <p:spPr>
            <a:xfrm>
              <a:off x="2133582" y="3345244"/>
              <a:ext cx="533400" cy="317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828782" y="3348420"/>
              <a:ext cx="1524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362182" y="3577020"/>
              <a:ext cx="533400" cy="317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endCxn id="19" idx="2"/>
            </p:cNvCxnSpPr>
            <p:nvPr/>
          </p:nvCxnSpPr>
          <p:spPr>
            <a:xfrm>
              <a:off x="2819382" y="3342068"/>
              <a:ext cx="381000" cy="6352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endCxn id="20" idx="2"/>
            </p:cNvCxnSpPr>
            <p:nvPr/>
          </p:nvCxnSpPr>
          <p:spPr>
            <a:xfrm flipV="1">
              <a:off x="3047982" y="3577020"/>
              <a:ext cx="304800" cy="317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endCxn id="18" idx="2"/>
            </p:cNvCxnSpPr>
            <p:nvPr/>
          </p:nvCxnSpPr>
          <p:spPr>
            <a:xfrm>
              <a:off x="2590782" y="3805620"/>
              <a:ext cx="2286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6"/>
              <a:endCxn id="21" idx="2"/>
            </p:cNvCxnSpPr>
            <p:nvPr/>
          </p:nvCxnSpPr>
          <p:spPr>
            <a:xfrm>
              <a:off x="2971782" y="3805620"/>
              <a:ext cx="304800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3" idx="5"/>
              <a:endCxn id="14" idx="1"/>
            </p:cNvCxnSpPr>
            <p:nvPr/>
          </p:nvCxnSpPr>
          <p:spPr>
            <a:xfrm rot="16200000" flipH="1">
              <a:off x="2111264" y="3402302"/>
              <a:ext cx="120836" cy="12083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4" idx="5"/>
              <a:endCxn id="15" idx="1"/>
            </p:cNvCxnSpPr>
            <p:nvPr/>
          </p:nvCxnSpPr>
          <p:spPr>
            <a:xfrm rot="16200000" flipH="1">
              <a:off x="2339864" y="3630902"/>
              <a:ext cx="120836" cy="120836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828782" y="2740408"/>
              <a:ext cx="129288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1881870" y="2738026"/>
              <a:ext cx="153988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1950225" y="2745169"/>
              <a:ext cx="79376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828782" y="3044414"/>
              <a:ext cx="129288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881870" y="3042032"/>
              <a:ext cx="153988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0225" y="3049175"/>
              <a:ext cx="79376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609582" y="2204626"/>
              <a:ext cx="67001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Tasks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7360" y="2541692"/>
              <a:ext cx="3194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A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47360" y="2814226"/>
              <a:ext cx="3194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B</a:t>
              </a:r>
              <a:endParaRPr lang="en-US" sz="1400" dirty="0"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7360" y="3119026"/>
              <a:ext cx="319422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C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1066782" y="2289988"/>
            <a:ext cx="1143000" cy="1555456"/>
            <a:chOff x="1066782" y="2543990"/>
            <a:chExt cx="1143000" cy="1555456"/>
          </a:xfrm>
        </p:grpSpPr>
        <p:sp>
          <p:nvSpPr>
            <p:cNvPr id="77" name="Rounded Rectangle 76"/>
            <p:cNvSpPr/>
            <p:nvPr/>
          </p:nvSpPr>
          <p:spPr>
            <a:xfrm>
              <a:off x="1639618" y="2543990"/>
              <a:ext cx="219568" cy="1003599"/>
            </a:xfrm>
            <a:prstGeom prst="roundRect">
              <a:avLst/>
            </a:prstGeom>
            <a:noFill/>
            <a:ln w="12700" cap="flat" cmpd="sng" algn="ctr">
              <a:solidFill>
                <a:schemeClr val="tx1"/>
              </a:solidFill>
              <a:prstDash val="dot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Arial"/>
                <a:cs typeface="Arial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066782" y="3576226"/>
              <a:ext cx="11430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/>
                  <a:cs typeface="Arial"/>
                </a:rPr>
                <a:t>DNS resolve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82" name="Content Placeholder 2"/>
          <p:cNvSpPr txBox="1">
            <a:spLocks/>
          </p:cNvSpPr>
          <p:nvPr/>
        </p:nvSpPr>
        <p:spPr>
          <a:xfrm>
            <a:off x="609573" y="4194626"/>
            <a:ext cx="8229600" cy="233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general: deferral structures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queues, thread pools, continuations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Store metadata with the structure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Often encapsulated in libraries, high leverage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6" grpId="0"/>
      <p:bldP spid="47" grpId="0" animBg="1"/>
      <p:bldP spid="48" grpId="0" animBg="1"/>
      <p:bldP spid="57" grpId="0"/>
      <p:bldP spid="63" grpId="0"/>
      <p:bldP spid="8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Incidental</a:t>
            </a:r>
            <a:r>
              <a:rPr lang="en-US" baseline="0" dirty="0" smtClean="0"/>
              <a:t> vs. Semantic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9086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Forks and joins  tricky for naïve instrumentation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Non-intuitive fork</a:t>
            </a:r>
          </a:p>
          <a:p>
            <a:pPr lvl="1"/>
            <a:r>
              <a:rPr lang="en-US" dirty="0" smtClean="0"/>
              <a:t>Incorrect join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3019" y="2620415"/>
            <a:ext cx="7546296" cy="1796370"/>
            <a:chOff x="2249489" y="3247571"/>
            <a:chExt cx="4648200" cy="1106488"/>
          </a:xfrm>
        </p:grpSpPr>
        <p:sp>
          <p:nvSpPr>
            <p:cNvPr id="4" name="Oval 3"/>
            <p:cNvSpPr/>
            <p:nvPr/>
          </p:nvSpPr>
          <p:spPr>
            <a:xfrm>
              <a:off x="2249489" y="3971471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start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3240089" y="3971471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do(1)</a:t>
              </a:r>
            </a:p>
          </p:txBody>
        </p:sp>
        <p:sp>
          <p:nvSpPr>
            <p:cNvPr id="6" name="Oval 5"/>
            <p:cNvSpPr/>
            <p:nvPr/>
          </p:nvSpPr>
          <p:spPr>
            <a:xfrm>
              <a:off x="4231483" y="3973059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do(</a:t>
              </a:r>
              <a:r>
                <a:rPr lang="en-US" dirty="0" smtClean="0">
                  <a:noFill/>
                </a:rPr>
                <a:t>2)</a:t>
              </a:r>
              <a:endParaRPr lang="en-US" dirty="0">
                <a:noFill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222083" y="3971471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do(3)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211889" y="3971471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end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3240089" y="3247571"/>
              <a:ext cx="6858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done(1)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230689" y="3247571"/>
              <a:ext cx="6858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done(2)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5221289" y="3247571"/>
              <a:ext cx="6858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done(3)</a:t>
              </a:r>
            </a:p>
          </p:txBody>
        </p:sp>
        <p:cxnSp>
          <p:nvCxnSpPr>
            <p:cNvPr id="12" name="Straight Arrow Connector 11"/>
            <p:cNvCxnSpPr>
              <a:stCxn id="4" idx="6"/>
              <a:endCxn id="5" idx="2"/>
            </p:cNvCxnSpPr>
            <p:nvPr/>
          </p:nvCxnSpPr>
          <p:spPr>
            <a:xfrm>
              <a:off x="2935289" y="4161971"/>
              <a:ext cx="304800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6"/>
              <a:endCxn id="6" idx="2"/>
            </p:cNvCxnSpPr>
            <p:nvPr/>
          </p:nvCxnSpPr>
          <p:spPr>
            <a:xfrm>
              <a:off x="3925889" y="4161971"/>
              <a:ext cx="306388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6" idx="6"/>
              <a:endCxn id="7" idx="2"/>
            </p:cNvCxnSpPr>
            <p:nvPr/>
          </p:nvCxnSpPr>
          <p:spPr>
            <a:xfrm flipV="1">
              <a:off x="4918077" y="4161971"/>
              <a:ext cx="304800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5" idx="0"/>
              <a:endCxn id="9" idx="4"/>
            </p:cNvCxnSpPr>
            <p:nvPr/>
          </p:nvCxnSpPr>
          <p:spPr>
            <a:xfrm rot="5400000" flipH="1" flipV="1">
              <a:off x="3411540" y="3800021"/>
              <a:ext cx="342900" cy="3175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6" idx="0"/>
              <a:endCxn id="10" idx="4"/>
            </p:cNvCxnSpPr>
            <p:nvPr/>
          </p:nvCxnSpPr>
          <p:spPr>
            <a:xfrm rot="16200000" flipV="1">
              <a:off x="4402139" y="3800021"/>
              <a:ext cx="344488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7" idx="0"/>
              <a:endCxn id="11" idx="4"/>
            </p:cNvCxnSpPr>
            <p:nvPr/>
          </p:nvCxnSpPr>
          <p:spPr>
            <a:xfrm rot="16200000" flipV="1">
              <a:off x="5393533" y="3799227"/>
              <a:ext cx="342900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1" idx="5"/>
              <a:endCxn id="8" idx="1"/>
            </p:cNvCxnSpPr>
            <p:nvPr/>
          </p:nvCxnSpPr>
          <p:spPr>
            <a:xfrm rot="16200000" flipH="1">
              <a:off x="5832477" y="3547609"/>
              <a:ext cx="454025" cy="504825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Incidental</a:t>
            </a:r>
            <a:r>
              <a:rPr lang="en-US" baseline="0" dirty="0" smtClean="0"/>
              <a:t> vs. Semantic 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69086" cy="4525963"/>
          </a:xfrm>
        </p:spPr>
        <p:txBody>
          <a:bodyPr/>
          <a:lstStyle/>
          <a:p>
            <a:r>
              <a:rPr lang="en-US" dirty="0" smtClean="0"/>
              <a:t>Extra code annotation fixes the problem</a:t>
            </a:r>
          </a:p>
          <a:p>
            <a:pPr lvl="1"/>
            <a:r>
              <a:rPr lang="en-US" dirty="0" smtClean="0"/>
              <a:t>Manually change parent of do() events</a:t>
            </a:r>
          </a:p>
          <a:p>
            <a:pPr lvl="1"/>
            <a:r>
              <a:rPr lang="en-US" dirty="0" smtClean="0"/>
              <a:t>Manually add edges from done() to end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1234203" y="3499470"/>
            <a:ext cx="6678771" cy="2408651"/>
            <a:chOff x="2743994" y="1793874"/>
            <a:chExt cx="4001294" cy="1443038"/>
          </a:xfrm>
        </p:grpSpPr>
        <p:sp>
          <p:nvSpPr>
            <p:cNvPr id="20" name="Oval 19"/>
            <p:cNvSpPr/>
            <p:nvPr/>
          </p:nvSpPr>
          <p:spPr>
            <a:xfrm>
              <a:off x="2743994" y="2327274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start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3873127" y="1793874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do(1)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3873127" y="2324893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do(2)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3873127" y="2855912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do(3)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059488" y="2324893"/>
              <a:ext cx="685800" cy="381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end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4915694" y="1793874"/>
              <a:ext cx="685800" cy="381000"/>
            </a:xfrm>
            <a:prstGeom prst="ellipse">
              <a:avLst/>
            </a:prstGeom>
            <a:noFill/>
            <a:ln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done(1)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4915694" y="2324893"/>
              <a:ext cx="685800" cy="381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done(2)</a:t>
              </a:r>
            </a:p>
          </p:txBody>
        </p:sp>
        <p:sp>
          <p:nvSpPr>
            <p:cNvPr id="27" name="Oval 26"/>
            <p:cNvSpPr/>
            <p:nvPr/>
          </p:nvSpPr>
          <p:spPr>
            <a:xfrm>
              <a:off x="4915694" y="2855912"/>
              <a:ext cx="685800" cy="381000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/>
            <a:lstStyle/>
            <a:p>
              <a:pPr algn="ctr">
                <a:defRPr/>
              </a:pPr>
              <a:r>
                <a:rPr lang="en-US" dirty="0">
                  <a:noFill/>
                </a:rPr>
                <a:t>done(3)</a:t>
              </a:r>
            </a:p>
          </p:txBody>
        </p:sp>
        <p:cxnSp>
          <p:nvCxnSpPr>
            <p:cNvPr id="28" name="Straight Arrow Connector 27"/>
            <p:cNvCxnSpPr>
              <a:stCxn id="20" idx="7"/>
              <a:endCxn id="21" idx="2"/>
            </p:cNvCxnSpPr>
            <p:nvPr/>
          </p:nvCxnSpPr>
          <p:spPr>
            <a:xfrm rot="5400000" flipH="1" flipV="1">
              <a:off x="3402012" y="1911351"/>
              <a:ext cx="398463" cy="544512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20" idx="6"/>
              <a:endCxn id="22" idx="2"/>
            </p:cNvCxnSpPr>
            <p:nvPr/>
          </p:nvCxnSpPr>
          <p:spPr>
            <a:xfrm flipV="1">
              <a:off x="3430588" y="2514600"/>
              <a:ext cx="442912" cy="3175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0" idx="5"/>
              <a:endCxn id="23" idx="2"/>
            </p:cNvCxnSpPr>
            <p:nvPr/>
          </p:nvCxnSpPr>
          <p:spPr>
            <a:xfrm rot="16200000" flipH="1">
              <a:off x="3404394" y="2577307"/>
              <a:ext cx="393700" cy="544512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1" idx="6"/>
              <a:endCxn id="25" idx="2"/>
            </p:cNvCxnSpPr>
            <p:nvPr/>
          </p:nvCxnSpPr>
          <p:spPr>
            <a:xfrm>
              <a:off x="4559300" y="1984375"/>
              <a:ext cx="357188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22" idx="6"/>
              <a:endCxn id="26" idx="2"/>
            </p:cNvCxnSpPr>
            <p:nvPr/>
          </p:nvCxnSpPr>
          <p:spPr>
            <a:xfrm>
              <a:off x="4559300" y="2514600"/>
              <a:ext cx="357188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3" idx="6"/>
              <a:endCxn id="27" idx="2"/>
            </p:cNvCxnSpPr>
            <p:nvPr/>
          </p:nvCxnSpPr>
          <p:spPr>
            <a:xfrm>
              <a:off x="4559300" y="3046413"/>
              <a:ext cx="357188" cy="1587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27" idx="6"/>
              <a:endCxn id="24" idx="3"/>
            </p:cNvCxnSpPr>
            <p:nvPr/>
          </p:nvCxnSpPr>
          <p:spPr>
            <a:xfrm flipV="1">
              <a:off x="5602288" y="2649538"/>
              <a:ext cx="557212" cy="396875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6" idx="6"/>
              <a:endCxn id="24" idx="2"/>
            </p:cNvCxnSpPr>
            <p:nvPr/>
          </p:nvCxnSpPr>
          <p:spPr>
            <a:xfrm>
              <a:off x="5602288" y="2514600"/>
              <a:ext cx="457200" cy="1588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5" idx="6"/>
              <a:endCxn id="24" idx="1"/>
            </p:cNvCxnSpPr>
            <p:nvPr/>
          </p:nvCxnSpPr>
          <p:spPr>
            <a:xfrm>
              <a:off x="5602288" y="1984375"/>
              <a:ext cx="557212" cy="396875"/>
            </a:xfrm>
            <a:prstGeom prst="straightConnector1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4282369" y="3372469"/>
            <a:ext cx="3648748" cy="26266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</a:t>
            </a:r>
            <a:r>
              <a:rPr lang="en-US" baseline="0" dirty="0" smtClean="0"/>
              <a:t> with Black Boxes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4082143"/>
            <a:ext cx="8229600" cy="2044020"/>
          </a:xfrm>
        </p:spPr>
        <p:txBody>
          <a:bodyPr>
            <a:normAutofit/>
          </a:bodyPr>
          <a:lstStyle/>
          <a:p>
            <a:r>
              <a:rPr lang="en-US" dirty="0" smtClean="0"/>
              <a:t>Ideal scenario: all components instrumented with X-Trace</a:t>
            </a:r>
          </a:p>
          <a:p>
            <a:pPr lvl="1"/>
            <a:r>
              <a:rPr lang="en-US" dirty="0" smtClean="0"/>
              <a:t>Log all events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2726900" y="1749433"/>
            <a:ext cx="3742184" cy="2010807"/>
            <a:chOff x="5016682" y="3417251"/>
            <a:chExt cx="3742184" cy="2010807"/>
          </a:xfrm>
        </p:grpSpPr>
        <p:sp>
          <p:nvSpPr>
            <p:cNvPr id="76" name="Rounded Rectangle 75"/>
            <p:cNvSpPr/>
            <p:nvPr/>
          </p:nvSpPr>
          <p:spPr>
            <a:xfrm rot="5400000">
              <a:off x="7481494" y="4284662"/>
              <a:ext cx="1278732" cy="5667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7" name="Rounded Rectangle 76"/>
            <p:cNvSpPr/>
            <p:nvPr/>
          </p:nvSpPr>
          <p:spPr>
            <a:xfrm rot="5400000">
              <a:off x="6135294" y="4284662"/>
              <a:ext cx="1278732" cy="5667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 rot="5400000">
              <a:off x="4789094" y="4284662"/>
              <a:ext cx="1278732" cy="5667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79" name="Straight Connector 78"/>
            <p:cNvCxnSpPr/>
            <p:nvPr/>
          </p:nvCxnSpPr>
          <p:spPr bwMode="auto">
            <a:xfrm rot="5400000">
              <a:off x="4633918" y="46319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rot="5400000">
              <a:off x="5980118" y="46192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 bwMode="auto">
            <a:xfrm rot="5400000">
              <a:off x="7326318" y="46192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>
              <a:stCxn id="89" idx="6"/>
              <a:endCxn id="94" idx="2"/>
            </p:cNvCxnSpPr>
            <p:nvPr/>
          </p:nvCxnSpPr>
          <p:spPr bwMode="auto">
            <a:xfrm>
              <a:off x="5518805" y="4097454"/>
              <a:ext cx="1160584" cy="16510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 bwMode="auto">
            <a:xfrm>
              <a:off x="6873115" y="4284541"/>
              <a:ext cx="1150883" cy="16510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endCxn id="95" idx="6"/>
            </p:cNvCxnSpPr>
            <p:nvPr/>
          </p:nvCxnSpPr>
          <p:spPr bwMode="auto">
            <a:xfrm rot="10800000" flipV="1">
              <a:off x="6871524" y="4636728"/>
              <a:ext cx="1152476" cy="15962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>
              <a:endCxn id="90" idx="6"/>
            </p:cNvCxnSpPr>
            <p:nvPr/>
          </p:nvCxnSpPr>
          <p:spPr bwMode="auto">
            <a:xfrm rot="10800000" flipV="1">
              <a:off x="5526913" y="4796356"/>
              <a:ext cx="1152476" cy="19010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2"/>
            <p:cNvSpPr txBox="1">
              <a:spLocks noChangeArrowheads="1"/>
            </p:cNvSpPr>
            <p:nvPr/>
          </p:nvSpPr>
          <p:spPr bwMode="auto">
            <a:xfrm>
              <a:off x="5016682" y="3417251"/>
              <a:ext cx="9692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client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87" name="TextBox 82"/>
            <p:cNvSpPr txBox="1">
              <a:spLocks noChangeArrowheads="1"/>
            </p:cNvSpPr>
            <p:nvPr/>
          </p:nvSpPr>
          <p:spPr bwMode="auto">
            <a:xfrm>
              <a:off x="6360376" y="3417251"/>
              <a:ext cx="9454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proxy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88" name="TextBox 82"/>
            <p:cNvSpPr txBox="1">
              <a:spLocks noChangeArrowheads="1"/>
            </p:cNvSpPr>
            <p:nvPr/>
          </p:nvSpPr>
          <p:spPr bwMode="auto">
            <a:xfrm>
              <a:off x="7704070" y="3417251"/>
              <a:ext cx="10547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server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5325079" y="4003910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>
              <a:off x="5333187" y="4892914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1" name="Straight Connector 90"/>
            <p:cNvCxnSpPr/>
            <p:nvPr/>
          </p:nvCxnSpPr>
          <p:spPr bwMode="auto">
            <a:xfrm rot="5400000">
              <a:off x="5077503" y="4541955"/>
              <a:ext cx="701917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Oval 91"/>
            <p:cNvSpPr/>
            <p:nvPr/>
          </p:nvSpPr>
          <p:spPr>
            <a:xfrm>
              <a:off x="8025587" y="4356098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>
              <a:off x="8025587" y="4543185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>
              <a:off x="6679389" y="4169011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/>
            <p:nvPr/>
          </p:nvSpPr>
          <p:spPr>
            <a:xfrm>
              <a:off x="6677798" y="4702812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</a:t>
            </a:r>
            <a:r>
              <a:rPr lang="en-US" baseline="0" dirty="0" smtClean="0"/>
              <a:t> with Black Boxes</a:t>
            </a:r>
            <a:endParaRPr lang="en-US" dirty="0"/>
          </a:p>
        </p:txBody>
      </p: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4082143"/>
            <a:ext cx="8229600" cy="2044020"/>
          </a:xfrm>
        </p:spPr>
        <p:txBody>
          <a:bodyPr>
            <a:normAutofit/>
          </a:bodyPr>
          <a:lstStyle/>
          <a:p>
            <a:r>
              <a:rPr lang="en-US" dirty="0" smtClean="0"/>
              <a:t>Gray-box proxy: passes X-Trace metadata on</a:t>
            </a:r>
          </a:p>
          <a:p>
            <a:pPr lvl="1"/>
            <a:r>
              <a:rPr lang="en-US" dirty="0" smtClean="0"/>
              <a:t>Log events on the client and server</a:t>
            </a:r>
          </a:p>
          <a:p>
            <a:pPr lvl="1"/>
            <a:r>
              <a:rPr lang="en-US" dirty="0" smtClean="0"/>
              <a:t>Layering does this automatically</a:t>
            </a:r>
          </a:p>
        </p:txBody>
      </p:sp>
      <p:grpSp>
        <p:nvGrpSpPr>
          <p:cNvPr id="67" name="Group 25"/>
          <p:cNvGrpSpPr/>
          <p:nvPr/>
        </p:nvGrpSpPr>
        <p:grpSpPr>
          <a:xfrm>
            <a:off x="2726900" y="1749432"/>
            <a:ext cx="3742184" cy="2010807"/>
            <a:chOff x="5016682" y="3417251"/>
            <a:chExt cx="3742184" cy="2010807"/>
          </a:xfrm>
        </p:grpSpPr>
        <p:sp>
          <p:nvSpPr>
            <p:cNvPr id="68" name="Rounded Rectangle 67"/>
            <p:cNvSpPr/>
            <p:nvPr/>
          </p:nvSpPr>
          <p:spPr>
            <a:xfrm rot="5400000">
              <a:off x="7481494" y="4284662"/>
              <a:ext cx="1278732" cy="5667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 rot="5400000">
              <a:off x="6135294" y="4284662"/>
              <a:ext cx="1278732" cy="56673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0" name="Rounded Rectangle 69"/>
            <p:cNvSpPr/>
            <p:nvPr/>
          </p:nvSpPr>
          <p:spPr>
            <a:xfrm rot="5400000">
              <a:off x="4789094" y="4284662"/>
              <a:ext cx="1278732" cy="5667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 bwMode="auto">
            <a:xfrm rot="5400000">
              <a:off x="4633918" y="46319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 bwMode="auto">
            <a:xfrm rot="5400000">
              <a:off x="5980118" y="46192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7326318" y="46192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>
              <a:stCxn id="82" idx="6"/>
            </p:cNvCxnSpPr>
            <p:nvPr/>
          </p:nvCxnSpPr>
          <p:spPr bwMode="auto">
            <a:xfrm>
              <a:off x="5518805" y="4097454"/>
              <a:ext cx="1255856" cy="18708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 bwMode="auto">
            <a:xfrm>
              <a:off x="6776250" y="4284541"/>
              <a:ext cx="1247748" cy="16510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 bwMode="auto">
            <a:xfrm rot="10800000" flipV="1">
              <a:off x="6774662" y="4636728"/>
              <a:ext cx="1249339" cy="15962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83" idx="6"/>
            </p:cNvCxnSpPr>
            <p:nvPr/>
          </p:nvCxnSpPr>
          <p:spPr bwMode="auto">
            <a:xfrm rot="10800000" flipV="1">
              <a:off x="5526913" y="4796356"/>
              <a:ext cx="1247748" cy="19010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82"/>
            <p:cNvSpPr txBox="1">
              <a:spLocks noChangeArrowheads="1"/>
            </p:cNvSpPr>
            <p:nvPr/>
          </p:nvSpPr>
          <p:spPr bwMode="auto">
            <a:xfrm>
              <a:off x="5016682" y="3417251"/>
              <a:ext cx="9692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client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80" name="TextBox 82"/>
            <p:cNvSpPr txBox="1">
              <a:spLocks noChangeArrowheads="1"/>
            </p:cNvSpPr>
            <p:nvPr/>
          </p:nvSpPr>
          <p:spPr bwMode="auto">
            <a:xfrm>
              <a:off x="6360376" y="3417251"/>
              <a:ext cx="9454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proxy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81" name="TextBox 82"/>
            <p:cNvSpPr txBox="1">
              <a:spLocks noChangeArrowheads="1"/>
            </p:cNvSpPr>
            <p:nvPr/>
          </p:nvSpPr>
          <p:spPr bwMode="auto">
            <a:xfrm>
              <a:off x="7704070" y="3417251"/>
              <a:ext cx="10547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server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5325079" y="4003910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/>
            <p:nvPr/>
          </p:nvSpPr>
          <p:spPr>
            <a:xfrm>
              <a:off x="5333187" y="4892914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4" name="Straight Connector 83"/>
            <p:cNvCxnSpPr/>
            <p:nvPr/>
          </p:nvCxnSpPr>
          <p:spPr bwMode="auto">
            <a:xfrm rot="5400000">
              <a:off x="5077503" y="4541955"/>
              <a:ext cx="701917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Oval 84"/>
            <p:cNvSpPr/>
            <p:nvPr/>
          </p:nvSpPr>
          <p:spPr>
            <a:xfrm>
              <a:off x="8025587" y="4356098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/>
            <p:nvPr/>
          </p:nvSpPr>
          <p:spPr>
            <a:xfrm>
              <a:off x="8025587" y="4543185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</a:t>
            </a:r>
            <a:r>
              <a:rPr lang="en-US" baseline="0" dirty="0" smtClean="0"/>
              <a:t> with Black Boxes</a:t>
            </a:r>
            <a:endParaRPr lang="en-US" dirty="0"/>
          </a:p>
        </p:txBody>
      </p:sp>
      <p:grpSp>
        <p:nvGrpSpPr>
          <p:cNvPr id="3" name="Group 3"/>
          <p:cNvGrpSpPr/>
          <p:nvPr/>
        </p:nvGrpSpPr>
        <p:grpSpPr>
          <a:xfrm>
            <a:off x="2728859" y="1749431"/>
            <a:ext cx="3742184" cy="2010807"/>
            <a:chOff x="5016682" y="3417251"/>
            <a:chExt cx="3742184" cy="2010807"/>
          </a:xfrm>
        </p:grpSpPr>
        <p:sp>
          <p:nvSpPr>
            <p:cNvPr id="5" name="Rounded Rectangle 4"/>
            <p:cNvSpPr/>
            <p:nvPr/>
          </p:nvSpPr>
          <p:spPr>
            <a:xfrm rot="5400000">
              <a:off x="7481494" y="4284662"/>
              <a:ext cx="1278732" cy="5667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5400000">
              <a:off x="6135294" y="4284662"/>
              <a:ext cx="1278732" cy="566737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 rot="5400000">
              <a:off x="4789094" y="4284662"/>
              <a:ext cx="1278732" cy="5667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charset="-128"/>
                <a:cs typeface="ＭＳ Ｐゴシック" charset="-128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 bwMode="auto">
            <a:xfrm rot="5400000">
              <a:off x="4633918" y="46319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 bwMode="auto">
            <a:xfrm rot="5400000">
              <a:off x="5980118" y="46192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 bwMode="auto">
            <a:xfrm rot="5400000">
              <a:off x="7326318" y="4619227"/>
              <a:ext cx="1590675" cy="1588"/>
            </a:xfrm>
            <a:prstGeom prst="line">
              <a:avLst/>
            </a:prstGeom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18" idx="6"/>
            </p:cNvCxnSpPr>
            <p:nvPr/>
          </p:nvCxnSpPr>
          <p:spPr bwMode="auto">
            <a:xfrm>
              <a:off x="5518805" y="4097454"/>
              <a:ext cx="972486" cy="187087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 bwMode="auto">
            <a:xfrm>
              <a:off x="6873115" y="4284541"/>
              <a:ext cx="1150883" cy="165101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 bwMode="auto">
            <a:xfrm rot="10800000" flipV="1">
              <a:off x="7058030" y="4636728"/>
              <a:ext cx="965969" cy="159627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endCxn id="19" idx="6"/>
            </p:cNvCxnSpPr>
            <p:nvPr/>
          </p:nvCxnSpPr>
          <p:spPr bwMode="auto">
            <a:xfrm rot="10800000" flipV="1">
              <a:off x="5526913" y="4796356"/>
              <a:ext cx="1152476" cy="190102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82"/>
            <p:cNvSpPr txBox="1">
              <a:spLocks noChangeArrowheads="1"/>
            </p:cNvSpPr>
            <p:nvPr/>
          </p:nvSpPr>
          <p:spPr bwMode="auto">
            <a:xfrm>
              <a:off x="5016682" y="3417251"/>
              <a:ext cx="9692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client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16" name="TextBox 82"/>
            <p:cNvSpPr txBox="1">
              <a:spLocks noChangeArrowheads="1"/>
            </p:cNvSpPr>
            <p:nvPr/>
          </p:nvSpPr>
          <p:spPr bwMode="auto">
            <a:xfrm>
              <a:off x="6360376" y="3417251"/>
              <a:ext cx="9454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proxy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17" name="TextBox 82"/>
            <p:cNvSpPr txBox="1">
              <a:spLocks noChangeArrowheads="1"/>
            </p:cNvSpPr>
            <p:nvPr/>
          </p:nvSpPr>
          <p:spPr bwMode="auto">
            <a:xfrm>
              <a:off x="7704070" y="3417251"/>
              <a:ext cx="105479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400" i="1" dirty="0" smtClean="0">
                  <a:ea typeface="Times New Roman" charset="0"/>
                  <a:cs typeface="Times New Roman" charset="0"/>
                </a:rPr>
                <a:t>server</a:t>
              </a:r>
              <a:endParaRPr lang="en-US" sz="2400" i="1" dirty="0">
                <a:ea typeface="Times New Roman" charset="0"/>
                <a:cs typeface="Times New Roman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5325079" y="4003910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333187" y="4892914"/>
              <a:ext cx="193726" cy="187087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 rot="5400000">
              <a:off x="5077503" y="4541955"/>
              <a:ext cx="701917" cy="1588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Content Placeholder 2"/>
          <p:cNvSpPr>
            <a:spLocks noGrp="1"/>
          </p:cNvSpPr>
          <p:nvPr>
            <p:ph idx="1"/>
          </p:nvPr>
        </p:nvSpPr>
        <p:spPr>
          <a:xfrm>
            <a:off x="457200" y="4082143"/>
            <a:ext cx="8229600" cy="2044020"/>
          </a:xfrm>
        </p:spPr>
        <p:txBody>
          <a:bodyPr>
            <a:normAutofit/>
          </a:bodyPr>
          <a:lstStyle/>
          <a:p>
            <a:r>
              <a:rPr lang="en-US" dirty="0" smtClean="0"/>
              <a:t>Black box proxy: drops X-Trace metadata</a:t>
            </a:r>
          </a:p>
          <a:p>
            <a:pPr lvl="1"/>
            <a:r>
              <a:rPr lang="en-US" dirty="0" smtClean="0"/>
              <a:t>No X-Trace events on proxy or server</a:t>
            </a:r>
          </a:p>
          <a:p>
            <a:pPr lvl="1"/>
            <a:r>
              <a:rPr lang="en-US" dirty="0" smtClean="0"/>
              <a:t>Can always trace around black box, in client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F7F7F"/>
                </a:solidFill>
              </a:rPr>
              <a:t>Brief X-Trace Intro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studies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802.1X Authentication Service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CoralCDN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OASIS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Anycast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Service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Troubleshooting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Device-centric Logs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Depends on well </a:t>
            </a:r>
            <a:r>
              <a:rPr lang="en-US" sz="2800" dirty="0" err="1" smtClean="0"/>
              <a:t>sync’d</a:t>
            </a:r>
            <a:r>
              <a:rPr lang="en-US" sz="2800" dirty="0" smtClean="0"/>
              <a:t> clocks</a:t>
            </a:r>
          </a:p>
          <a:p>
            <a:r>
              <a:rPr lang="en-US" sz="2800" dirty="0" smtClean="0"/>
              <a:t>Joins on ad-hoc identifiers</a:t>
            </a:r>
          </a:p>
          <a:p>
            <a:r>
              <a:rPr lang="en-US" sz="2800" dirty="0" smtClean="0"/>
              <a:t>Needs all ops logged for complete traces</a:t>
            </a:r>
          </a:p>
          <a:p>
            <a:r>
              <a:rPr lang="en-US" sz="2800" dirty="0" smtClean="0">
                <a:solidFill>
                  <a:srgbClr val="008000"/>
                </a:solidFill>
              </a:rPr>
              <a:t>No modifications to existing code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Task-centric traces</a:t>
            </a:r>
            <a:endParaRPr lang="en-US" sz="280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Does not depend on clocks (can actually fix them)</a:t>
            </a:r>
          </a:p>
          <a:p>
            <a:r>
              <a:rPr lang="en-US" sz="2800" dirty="0" smtClean="0"/>
              <a:t>Deterministic joins on standardized ids</a:t>
            </a:r>
          </a:p>
          <a:p>
            <a:r>
              <a:rPr lang="en-US" sz="2800" dirty="0" smtClean="0"/>
              <a:t>Sample-based tracing possible</a:t>
            </a:r>
          </a:p>
          <a:p>
            <a:r>
              <a:rPr lang="en-US" sz="2800" dirty="0" smtClean="0">
                <a:solidFill>
                  <a:srgbClr val="800000"/>
                </a:solidFill>
              </a:rPr>
              <a:t>Requires instrumentation</a:t>
            </a:r>
            <a:endParaRPr lang="en-US" sz="28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X-Trace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Instrumenting is easy in most cases</a:t>
            </a:r>
          </a:p>
          <a:p>
            <a:r>
              <a:rPr lang="en-US" dirty="0" smtClean="0"/>
              <a:t>A few key libraries go a long way</a:t>
            </a:r>
          </a:p>
          <a:p>
            <a:r>
              <a:rPr lang="en-US" dirty="0" smtClean="0"/>
              <a:t>Can be done iteratively</a:t>
            </a:r>
          </a:p>
          <a:p>
            <a:pPr lvl="1"/>
            <a:r>
              <a:rPr lang="en-US" dirty="0" smtClean="0"/>
              <a:t>Refining expectations (</a:t>
            </a:r>
            <a:r>
              <a:rPr lang="en-US" i="1" dirty="0" smtClean="0"/>
              <a:t>a la </a:t>
            </a:r>
            <a:r>
              <a:rPr lang="en-US" dirty="0" smtClean="0"/>
              <a:t>Pip)</a:t>
            </a:r>
          </a:p>
          <a:p>
            <a:r>
              <a:rPr lang="en-US" dirty="0" smtClean="0"/>
              <a:t>Partial annotation still useful</a:t>
            </a:r>
          </a:p>
          <a:p>
            <a:r>
              <a:rPr lang="en-US" dirty="0" smtClean="0"/>
              <a:t>Independent instrumentation feasible</a:t>
            </a:r>
          </a:p>
          <a:p>
            <a:r>
              <a:rPr lang="en-US" dirty="0" smtClean="0"/>
              <a:t>Huge benefits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Troubleshooting Networked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11714"/>
            <a:ext cx="8229600" cy="3114449"/>
          </a:xfrm>
        </p:spPr>
        <p:txBody>
          <a:bodyPr/>
          <a:lstStyle/>
          <a:p>
            <a:r>
              <a:rPr lang="en-US" dirty="0" smtClean="0"/>
              <a:t>Hard to develop, debug, deploy, troubleshoot</a:t>
            </a:r>
          </a:p>
          <a:p>
            <a:r>
              <a:rPr lang="en-US" dirty="0" smtClean="0"/>
              <a:t>No standard way to integrate debugging, monitoring, diagnostics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uniform </a:t>
            </a:r>
            <a:r>
              <a:rPr lang="en-US" i="1" dirty="0" smtClean="0"/>
              <a:t>task graphs</a:t>
            </a:r>
            <a:r>
              <a:rPr lang="en-US" dirty="0" smtClean="0"/>
              <a:t> useful in debugging, troubleshooting, diagnostics</a:t>
            </a:r>
          </a:p>
          <a:p>
            <a:r>
              <a:rPr lang="en-US" dirty="0" smtClean="0"/>
              <a:t>Instrumentation is feasible</a:t>
            </a:r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/>
              <a:t>Causal tracing should be a first-class concept in networked systems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14637"/>
            <a:ext cx="9144000" cy="1143000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02781"/>
            <a:ext cx="8229600" cy="21685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More details on paper</a:t>
            </a:r>
          </a:p>
          <a:p>
            <a:pPr algn="r"/>
            <a:r>
              <a:rPr lang="en-US" dirty="0" smtClean="0"/>
              <a:t>For more info:</a:t>
            </a:r>
          </a:p>
          <a:p>
            <a:pPr lvl="1" algn="r">
              <a:buNone/>
            </a:pPr>
            <a:r>
              <a:rPr lang="en-US" dirty="0" err="1" smtClean="0"/>
              <a:t>www.x-trace.net</a:t>
            </a:r>
            <a:endParaRPr lang="en-US" dirty="0" smtClean="0"/>
          </a:p>
          <a:p>
            <a:pPr lvl="1" algn="r">
              <a:buNone/>
            </a:pPr>
            <a:r>
              <a:rPr lang="en-US" dirty="0" err="1" smtClean="0"/>
              <a:t>www.coralcdn.org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/>
          <p:cNvCxnSpPr/>
          <p:nvPr/>
        </p:nvCxnSpPr>
        <p:spPr>
          <a:xfrm flipV="1">
            <a:off x="2362200" y="2900436"/>
            <a:ext cx="304800" cy="76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3962400" y="2703586"/>
            <a:ext cx="838200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791200" y="2976636"/>
            <a:ext cx="1081088" cy="838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rot="16200000" flipH="1">
            <a:off x="3494428" y="3516046"/>
            <a:ext cx="1382713" cy="7610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Status quo</a:t>
            </a:r>
            <a:r>
              <a:rPr lang="en-US" dirty="0" smtClean="0"/>
              <a:t>: device centric</a:t>
            </a:r>
            <a:endParaRPr lang="en-US" dirty="0"/>
          </a:p>
        </p:txBody>
      </p:sp>
      <p:pic>
        <p:nvPicPr>
          <p:cNvPr id="4" name="Picture 5" descr="rac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60600"/>
            <a:ext cx="1371600" cy="1371600"/>
          </a:xfrm>
          <a:prstGeom prst="rect">
            <a:avLst/>
          </a:prstGeom>
          <a:noFill/>
        </p:spPr>
      </p:pic>
      <p:pic>
        <p:nvPicPr>
          <p:cNvPr id="5" name="Picture 6" descr="rack_blac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2032000"/>
            <a:ext cx="1295400" cy="1295400"/>
          </a:xfrm>
          <a:prstGeom prst="rect">
            <a:avLst/>
          </a:prstGeom>
          <a:noFill/>
        </p:spPr>
      </p:pic>
      <p:pic>
        <p:nvPicPr>
          <p:cNvPr id="6" name="Picture 10" descr="server_f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2108200"/>
            <a:ext cx="1219200" cy="1025525"/>
          </a:xfrm>
          <a:prstGeom prst="rect">
            <a:avLst/>
          </a:prstGeom>
          <a:noFill/>
        </p:spPr>
      </p:pic>
      <p:pic>
        <p:nvPicPr>
          <p:cNvPr id="7" name="Picture 11" descr="server_f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3216275"/>
            <a:ext cx="1219200" cy="1025525"/>
          </a:xfrm>
          <a:prstGeom prst="rect">
            <a:avLst/>
          </a:prstGeom>
          <a:noFill/>
        </p:spPr>
      </p:pic>
      <p:pic>
        <p:nvPicPr>
          <p:cNvPr id="11" name="Picture 17" descr="server_fix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4241800"/>
            <a:ext cx="1219200" cy="1025525"/>
          </a:xfrm>
          <a:prstGeom prst="rect">
            <a:avLst/>
          </a:prstGeom>
          <a:noFill/>
        </p:spPr>
      </p:pic>
      <p:grpSp>
        <p:nvGrpSpPr>
          <p:cNvPr id="39" name="Group 38"/>
          <p:cNvGrpSpPr/>
          <p:nvPr/>
        </p:nvGrpSpPr>
        <p:grpSpPr>
          <a:xfrm>
            <a:off x="1219200" y="3098800"/>
            <a:ext cx="7010400" cy="3200400"/>
            <a:chOff x="1219200" y="3098800"/>
            <a:chExt cx="7010400" cy="3200400"/>
          </a:xfrm>
        </p:grpSpPr>
        <p:sp>
          <p:nvSpPr>
            <p:cNvPr id="8" name="Rectangle 12"/>
            <p:cNvSpPr>
              <a:spLocks noChangeArrowheads="1"/>
            </p:cNvSpPr>
            <p:nvPr/>
          </p:nvSpPr>
          <p:spPr bwMode="auto">
            <a:xfrm>
              <a:off x="1219200" y="3479800"/>
              <a:ext cx="914400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pt-BR" sz="600" dirty="0">
                  <a:solidFill>
                    <a:srgbClr val="EAEAEA"/>
                  </a:solidFill>
                </a:rPr>
                <a:t>...</a:t>
              </a:r>
            </a:p>
            <a:p>
              <a:r>
                <a:rPr lang="pt-BR" sz="600" dirty="0">
                  <a:solidFill>
                    <a:srgbClr val="EAEAEA"/>
                  </a:solidFill>
                </a:rPr>
                <a:t>...</a:t>
              </a:r>
              <a:endParaRPr lang="en-US" sz="600" dirty="0">
                <a:solidFill>
                  <a:srgbClr val="EAEAEA"/>
                </a:solidFill>
              </a:endParaRPr>
            </a:p>
            <a:p>
              <a:r>
                <a:rPr lang="en-US" sz="600" dirty="0">
                  <a:solidFill>
                    <a:srgbClr val="EAEAEA"/>
                  </a:solidFill>
                </a:rPr>
                <a:t>28 03:55:38 PM fire...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28 03:55:38 PM fire...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28 03:55:38 PM fire...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28 03:55:38 PM fire...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28 03:55:38 PM fire...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28 03:55:38 PM fire...</a:t>
              </a:r>
            </a:p>
            <a:p>
              <a:r>
                <a:rPr lang="en-US" sz="600" dirty="0"/>
                <a:t>28 03:55:38 PM fire...</a:t>
              </a:r>
            </a:p>
            <a:p>
              <a:r>
                <a:rPr lang="en-US" sz="600" dirty="0"/>
                <a:t>28 03:55:39 PM fire...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28 03:55:39 PM fire...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28 03:55:39 PM fire...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28 03:55:39 PM fire...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28 03:55:39 PM fire...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28 03:55:39 PM fire...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28 03:55:39 PM fire...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28 03:55:39 PM fire...</a:t>
              </a:r>
            </a:p>
            <a:p>
              <a:r>
                <a:rPr lang="pt-BR" sz="600" dirty="0">
                  <a:solidFill>
                    <a:srgbClr val="EAEAEA"/>
                  </a:solidFill>
                </a:rPr>
                <a:t>...</a:t>
              </a:r>
              <a:endParaRPr lang="en-US" sz="600" dirty="0">
                <a:solidFill>
                  <a:srgbClr val="EAEAEA"/>
                </a:solidFill>
              </a:endParaRPr>
            </a:p>
          </p:txBody>
        </p:sp>
        <p:sp>
          <p:nvSpPr>
            <p:cNvPr id="9" name="Rectangle 13"/>
            <p:cNvSpPr>
              <a:spLocks noChangeArrowheads="1"/>
            </p:cNvSpPr>
            <p:nvPr/>
          </p:nvSpPr>
          <p:spPr bwMode="auto">
            <a:xfrm>
              <a:off x="2590800" y="3175000"/>
              <a:ext cx="1447800" cy="1006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pt-BR" sz="600" dirty="0"/>
                <a:t>...</a:t>
              </a:r>
            </a:p>
            <a:p>
              <a:r>
                <a:rPr lang="pt-BR" sz="600" dirty="0"/>
                <a:t>...</a:t>
              </a:r>
              <a:endParaRPr lang="en-US" sz="600" dirty="0"/>
            </a:p>
            <a:p>
              <a:r>
                <a:rPr lang="en-US" sz="600" dirty="0">
                  <a:solidFill>
                    <a:srgbClr val="EAEAEA"/>
                  </a:solidFill>
                </a:rPr>
                <a:t>[04:03:23 2006] [notice] Dispatch s1...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[04:03:23 2006] [notice] Dispatch s2...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[04:04:18 2006] [notice] Dispatch s3...</a:t>
              </a:r>
            </a:p>
            <a:p>
              <a:r>
                <a:rPr lang="en-US" sz="600" dirty="0"/>
                <a:t>[04:07:03 2006] [notice] Dispatch s1...</a:t>
              </a:r>
            </a:p>
            <a:p>
              <a:r>
                <a:rPr lang="en-US" sz="600" dirty="0"/>
                <a:t>[04:10:55 2006] [notice] Dispatch s2...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[04:03:24 2006] [notice] Dispatch s3...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[04:04:47 2006] [</a:t>
              </a:r>
              <a:r>
                <a:rPr lang="en-US" sz="600" dirty="0" err="1">
                  <a:solidFill>
                    <a:srgbClr val="EAEAEA"/>
                  </a:solidFill>
                </a:rPr>
                <a:t>crit</a:t>
              </a:r>
              <a:r>
                <a:rPr lang="en-US" sz="600" dirty="0">
                  <a:solidFill>
                    <a:srgbClr val="EAEAEA"/>
                  </a:solidFill>
                </a:rPr>
                <a:t>] Server s3 down...</a:t>
              </a:r>
            </a:p>
            <a:p>
              <a:r>
                <a:rPr lang="pt-BR" sz="600" dirty="0"/>
                <a:t>...</a:t>
              </a:r>
            </a:p>
            <a:p>
              <a:r>
                <a:rPr lang="pt-BR" sz="600" dirty="0"/>
                <a:t>...</a:t>
              </a:r>
              <a:endParaRPr lang="en-US" sz="600" dirty="0"/>
            </a:p>
          </p:txBody>
        </p:sp>
        <p:sp>
          <p:nvSpPr>
            <p:cNvPr id="10" name="Rectangle 16"/>
            <p:cNvSpPr>
              <a:spLocks noChangeArrowheads="1"/>
            </p:cNvSpPr>
            <p:nvPr/>
          </p:nvSpPr>
          <p:spPr bwMode="auto">
            <a:xfrm>
              <a:off x="4343400" y="3098800"/>
              <a:ext cx="2057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600"/>
                <a:t>... </a:t>
              </a:r>
            </a:p>
            <a:p>
              <a:r>
                <a:rPr lang="en-US" sz="600"/>
                <a:t>... </a:t>
              </a:r>
            </a:p>
            <a:p>
              <a:r>
                <a:rPr lang="en-US" sz="600">
                  <a:solidFill>
                    <a:srgbClr val="EAEAEA"/>
                  </a:solidFill>
                </a:rPr>
                <a:t>72.30.107.159 - - [20/Aug/2006:09:12:58 -0700] "GET /ga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65.54.188.26 - - [20/Aug/2006:09:13:32 -0700] "GET /rob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65.54.188.26 - - [20/Aug/2006:09:13:32 -0700] "GET /rob</a:t>
              </a:r>
            </a:p>
            <a:p>
              <a:r>
                <a:rPr lang="en-US" sz="600"/>
                <a:t>65.54.188.26 - - [20/Aug/2006:09:13:32 -0700] "GET /gal</a:t>
              </a:r>
            </a:p>
            <a:p>
              <a:r>
                <a:rPr lang="en-US" sz="600"/>
                <a:t>65.54.188.26 - - [20/Aug/2006:09:13:32 -0700] "GET /gal</a:t>
              </a:r>
            </a:p>
            <a:p>
              <a:r>
                <a:rPr lang="en-US" sz="600"/>
                <a:t>66.249.72.163 - - [20/Aug/2006:09:15:04 -0700] "GET /ga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66.249.72.163 - - [20/Aug/2006:09:15:07 -0700] "GET /ga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66.249.72.163 - - [20/Aug/2006:09:15:10 -0700] "GET /ro</a:t>
              </a:r>
            </a:p>
            <a:p>
              <a:r>
                <a:rPr lang="en-US" sz="600">
                  <a:solidFill>
                    <a:srgbClr val="EAEAEA"/>
                  </a:solidFill>
                </a:rPr>
                <a:t>66.249.72.163 - - [20/Aug/2006:09:15:11 -0700] "GET /ga</a:t>
              </a:r>
            </a:p>
            <a:p>
              <a:r>
                <a:rPr lang="en-US" sz="600"/>
                <a:t>...</a:t>
              </a:r>
            </a:p>
            <a:p>
              <a:r>
                <a:rPr lang="en-US" sz="600"/>
                <a:t>...</a:t>
              </a:r>
            </a:p>
          </p:txBody>
        </p:sp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4343400" y="5080000"/>
              <a:ext cx="2057400" cy="121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600"/>
                <a:t>... </a:t>
              </a:r>
            </a:p>
            <a:p>
              <a:r>
                <a:rPr lang="en-US" sz="600"/>
                <a:t>... </a:t>
              </a:r>
            </a:p>
            <a:p>
              <a:r>
                <a:rPr lang="en-US" sz="600">
                  <a:solidFill>
                    <a:srgbClr val="EAEAEA"/>
                  </a:solidFill>
                </a:rPr>
                <a:t>72.30.107.159 - - [20/Aug/2006:09:12:58 -0700] "GET /ga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65.54.188.26 - - [20/Aug/2006:09:13:32 -0700] "GET /rob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65.54.188.26 - - [20/Aug/2006:09:13:32 -0700] "GET /rob</a:t>
              </a:r>
            </a:p>
            <a:p>
              <a:r>
                <a:rPr lang="en-US" sz="600"/>
                <a:t>65.54.188.26 - - [20/Aug/2006:09:13:32 -0700] "GET /gal</a:t>
              </a:r>
            </a:p>
            <a:p>
              <a:r>
                <a:rPr lang="en-US" sz="600"/>
                <a:t>65.54.188.26 - - [20/Aug/2006:09:13:32 -0700] "GET /gal</a:t>
              </a:r>
            </a:p>
            <a:p>
              <a:r>
                <a:rPr lang="en-US" sz="600"/>
                <a:t>66.249.72.163 - - [20/Aug/2006:09:15:04 -0700] "GET /ga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66.249.72.163 - - [20/Aug/2006:09:15:07 -0700] "GET /ga</a:t>
              </a:r>
            </a:p>
            <a:p>
              <a:r>
                <a:rPr lang="en-US" sz="600">
                  <a:solidFill>
                    <a:srgbClr val="C0C0C0"/>
                  </a:solidFill>
                </a:rPr>
                <a:t>66.249.72.163 - - [20/Aug/2006:09:15:10 -0700] "GET /ro</a:t>
              </a:r>
            </a:p>
            <a:p>
              <a:r>
                <a:rPr lang="en-US" sz="600">
                  <a:solidFill>
                    <a:srgbClr val="EAEAEA"/>
                  </a:solidFill>
                </a:rPr>
                <a:t>66.249.72.163 - - [20/Aug/2006:09:15:11 -0700] "GET /ga</a:t>
              </a:r>
            </a:p>
            <a:p>
              <a:r>
                <a:rPr lang="en-US" sz="600"/>
                <a:t>...</a:t>
              </a:r>
            </a:p>
            <a:p>
              <a:r>
                <a:rPr lang="en-US" sz="600"/>
                <a:t>...</a:t>
              </a:r>
            </a:p>
          </p:txBody>
        </p:sp>
        <p:sp>
          <p:nvSpPr>
            <p:cNvPr id="13" name="Rectangle 19"/>
            <p:cNvSpPr>
              <a:spLocks noChangeArrowheads="1"/>
            </p:cNvSpPr>
            <p:nvPr/>
          </p:nvSpPr>
          <p:spPr bwMode="auto">
            <a:xfrm>
              <a:off x="6934200" y="4165600"/>
              <a:ext cx="1295400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600" dirty="0">
                  <a:solidFill>
                    <a:srgbClr val="777777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LOG:  statement: select </a:t>
              </a:r>
              <a:r>
                <a:rPr lang="en-US" sz="600" dirty="0" err="1">
                  <a:solidFill>
                    <a:srgbClr val="EAEAEA"/>
                  </a:solidFill>
                </a:rPr>
                <a:t>oid</a:t>
              </a:r>
              <a:r>
                <a:rPr lang="en-US" sz="600" dirty="0">
                  <a:solidFill>
                    <a:srgbClr val="EAEAEA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LOG:  statement: SELECT COU...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LOG:  statement: SELECT g2_...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LOG:  statement: select </a:t>
              </a:r>
              <a:r>
                <a:rPr lang="en-US" sz="600" dirty="0" err="1">
                  <a:solidFill>
                    <a:srgbClr val="C0C0C0"/>
                  </a:solidFill>
                </a:rPr>
                <a:t>oid</a:t>
              </a:r>
              <a:r>
                <a:rPr lang="en-US" sz="600" dirty="0">
                  <a:solidFill>
                    <a:srgbClr val="C0C0C0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LOG:  statement: SELECT COU...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LOG:  statement: SELECT g2_...</a:t>
              </a:r>
            </a:p>
            <a:p>
              <a:r>
                <a:rPr lang="en-US" sz="600" dirty="0"/>
                <a:t>LOG:  statement: select </a:t>
              </a:r>
              <a:r>
                <a:rPr lang="en-US" sz="600" dirty="0" err="1"/>
                <a:t>oid</a:t>
              </a:r>
              <a:r>
                <a:rPr lang="en-US" sz="600" dirty="0"/>
                <a:t>...</a:t>
              </a:r>
            </a:p>
            <a:p>
              <a:r>
                <a:rPr lang="en-US" sz="600" dirty="0"/>
                <a:t>LOG:  statement: SELECT COU...</a:t>
              </a:r>
            </a:p>
            <a:p>
              <a:r>
                <a:rPr lang="en-US" sz="600" dirty="0"/>
                <a:t>LOG:  statement: SELECT g2_...</a:t>
              </a:r>
            </a:p>
            <a:p>
              <a:r>
                <a:rPr lang="en-US" sz="600" dirty="0"/>
                <a:t>LOG:  statement: select </a:t>
              </a:r>
              <a:r>
                <a:rPr lang="en-US" sz="600" dirty="0" err="1"/>
                <a:t>oid</a:t>
              </a:r>
              <a:r>
                <a:rPr lang="en-US" sz="600" dirty="0"/>
                <a:t>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LOG:  statement: select </a:t>
              </a:r>
              <a:r>
                <a:rPr lang="en-US" sz="600" dirty="0" err="1">
                  <a:solidFill>
                    <a:srgbClr val="777777"/>
                  </a:solidFill>
                </a:rPr>
                <a:t>oid</a:t>
              </a:r>
              <a:r>
                <a:rPr lang="en-US" sz="600" dirty="0">
                  <a:solidFill>
                    <a:srgbClr val="777777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LOG:  statement: SELECT COU...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LOG:  statement: SELECT g2_...</a:t>
              </a:r>
            </a:p>
            <a:p>
              <a:r>
                <a:rPr lang="en-US" sz="600" dirty="0">
                  <a:solidFill>
                    <a:srgbClr val="C0C0C0"/>
                  </a:solidFill>
                </a:rPr>
                <a:t>LOG:  statement: select </a:t>
              </a:r>
              <a:r>
                <a:rPr lang="en-US" sz="600" dirty="0" err="1">
                  <a:solidFill>
                    <a:srgbClr val="C0C0C0"/>
                  </a:solidFill>
                </a:rPr>
                <a:t>oid</a:t>
              </a:r>
              <a:r>
                <a:rPr lang="en-US" sz="600" dirty="0">
                  <a:solidFill>
                    <a:srgbClr val="C0C0C0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LOG:  statement: SELECT COU...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LOG:  statement: SELECT g2_...</a:t>
              </a:r>
            </a:p>
            <a:p>
              <a:r>
                <a:rPr lang="en-US" sz="600" dirty="0">
                  <a:solidFill>
                    <a:srgbClr val="EAEAEA"/>
                  </a:solidFill>
                </a:rPr>
                <a:t>LOG:  statement: select </a:t>
              </a:r>
              <a:r>
                <a:rPr lang="en-US" sz="600" dirty="0" err="1">
                  <a:solidFill>
                    <a:srgbClr val="EAEAEA"/>
                  </a:solidFill>
                </a:rPr>
                <a:t>oid</a:t>
              </a:r>
              <a:r>
                <a:rPr lang="en-US" sz="600" dirty="0">
                  <a:solidFill>
                    <a:srgbClr val="EAEAEA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...</a:t>
              </a:r>
            </a:p>
            <a:p>
              <a:r>
                <a:rPr lang="en-US" sz="600" dirty="0">
                  <a:solidFill>
                    <a:srgbClr val="777777"/>
                  </a:solidFill>
                </a:rPr>
                <a:t>...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231900" y="3579813"/>
            <a:ext cx="6953250" cy="1935162"/>
            <a:chOff x="1231900" y="3579813"/>
            <a:chExt cx="6953250" cy="1935162"/>
          </a:xfrm>
        </p:grpSpPr>
        <p:sp>
          <p:nvSpPr>
            <p:cNvPr id="14" name="AutoShape 21"/>
            <p:cNvSpPr>
              <a:spLocks noChangeArrowheads="1"/>
            </p:cNvSpPr>
            <p:nvPr/>
          </p:nvSpPr>
          <p:spPr bwMode="auto">
            <a:xfrm>
              <a:off x="1231900" y="4208463"/>
              <a:ext cx="838200" cy="1524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utoShape 22"/>
            <p:cNvSpPr>
              <a:spLocks noChangeArrowheads="1"/>
            </p:cNvSpPr>
            <p:nvPr/>
          </p:nvSpPr>
          <p:spPr bwMode="auto">
            <a:xfrm>
              <a:off x="2590800" y="3579813"/>
              <a:ext cx="1371600" cy="193675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AutoShape 23"/>
            <p:cNvSpPr>
              <a:spLocks noChangeArrowheads="1"/>
            </p:cNvSpPr>
            <p:nvPr/>
          </p:nvSpPr>
          <p:spPr bwMode="auto">
            <a:xfrm>
              <a:off x="4376738" y="3602038"/>
              <a:ext cx="2024062" cy="18256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AutoShape 24"/>
            <p:cNvSpPr>
              <a:spLocks noChangeArrowheads="1"/>
            </p:cNvSpPr>
            <p:nvPr/>
          </p:nvSpPr>
          <p:spPr bwMode="auto">
            <a:xfrm>
              <a:off x="6956425" y="4897438"/>
              <a:ext cx="1219200" cy="23971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 flipV="1">
              <a:off x="2057400" y="3708400"/>
              <a:ext cx="533400" cy="609600"/>
            </a:xfrm>
            <a:prstGeom prst="line">
              <a:avLst/>
            </a:prstGeom>
            <a:noFill/>
            <a:ln w="3810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6"/>
            <p:cNvSpPr>
              <a:spLocks noChangeShapeType="1"/>
            </p:cNvSpPr>
            <p:nvPr/>
          </p:nvSpPr>
          <p:spPr bwMode="auto">
            <a:xfrm flipH="1">
              <a:off x="3962400" y="3708400"/>
              <a:ext cx="381000" cy="0"/>
            </a:xfrm>
            <a:prstGeom prst="line">
              <a:avLst/>
            </a:prstGeom>
            <a:noFill/>
            <a:ln w="3810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>
              <a:off x="6400800" y="3708400"/>
              <a:ext cx="533400" cy="1371600"/>
            </a:xfrm>
            <a:prstGeom prst="line">
              <a:avLst/>
            </a:prstGeom>
            <a:noFill/>
            <a:ln w="3810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6400800" y="3708400"/>
              <a:ext cx="533400" cy="1752600"/>
            </a:xfrm>
            <a:prstGeom prst="line">
              <a:avLst/>
            </a:prstGeom>
            <a:noFill/>
            <a:ln w="3810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AutoShape 30"/>
            <p:cNvSpPr>
              <a:spLocks noChangeArrowheads="1"/>
            </p:cNvSpPr>
            <p:nvPr/>
          </p:nvSpPr>
          <p:spPr bwMode="auto">
            <a:xfrm>
              <a:off x="6965950" y="5362575"/>
              <a:ext cx="1219200" cy="1524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00FF0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143000" y="2336800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pt-BR" sz="1600"/>
              <a:t>Firewall</a:t>
            </a:r>
            <a:endParaRPr lang="en-US" sz="1600"/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2819400" y="1803400"/>
            <a:ext cx="985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/>
              <a:t>Load </a:t>
            </a:r>
          </a:p>
          <a:p>
            <a:pPr algn="ctr"/>
            <a:r>
              <a:rPr lang="pt-BR" sz="1600"/>
              <a:t>Balancer</a:t>
            </a:r>
            <a:endParaRPr lang="en-US" sz="1600"/>
          </a:p>
        </p:txBody>
      </p:sp>
      <p:sp>
        <p:nvSpPr>
          <p:cNvPr id="26" name="Text Box 33"/>
          <p:cNvSpPr txBox="1">
            <a:spLocks noChangeArrowheads="1"/>
          </p:cNvSpPr>
          <p:nvPr/>
        </p:nvSpPr>
        <p:spPr bwMode="auto">
          <a:xfrm>
            <a:off x="4908550" y="16510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/>
              <a:t>Web 1</a:t>
            </a:r>
            <a:endParaRPr lang="en-US" sz="1600"/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5791200" y="4927600"/>
            <a:ext cx="771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/>
              <a:t>Web 2</a:t>
            </a:r>
            <a:endParaRPr lang="en-US" sz="1600"/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6872288" y="2870200"/>
            <a:ext cx="1054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/>
              <a:t>Database</a:t>
            </a:r>
            <a:endParaRPr lang="en-US" sz="1600"/>
          </a:p>
        </p:txBody>
      </p:sp>
      <p:grpSp>
        <p:nvGrpSpPr>
          <p:cNvPr id="38" name="Group 37"/>
          <p:cNvGrpSpPr/>
          <p:nvPr/>
        </p:nvGrpSpPr>
        <p:grpSpPr>
          <a:xfrm>
            <a:off x="1230313" y="3784600"/>
            <a:ext cx="5170487" cy="1981200"/>
            <a:chOff x="1230313" y="3784600"/>
            <a:chExt cx="5170487" cy="1981200"/>
          </a:xfrm>
        </p:grpSpPr>
        <p:sp>
          <p:nvSpPr>
            <p:cNvPr id="29" name="AutoShape 37"/>
            <p:cNvSpPr>
              <a:spLocks noChangeArrowheads="1"/>
            </p:cNvSpPr>
            <p:nvPr/>
          </p:nvSpPr>
          <p:spPr bwMode="auto">
            <a:xfrm>
              <a:off x="1230313" y="4405313"/>
              <a:ext cx="838200" cy="1524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AutoShape 38"/>
            <p:cNvSpPr>
              <a:spLocks noChangeArrowheads="1"/>
            </p:cNvSpPr>
            <p:nvPr/>
          </p:nvSpPr>
          <p:spPr bwMode="auto">
            <a:xfrm>
              <a:off x="2590800" y="3784600"/>
              <a:ext cx="1371600" cy="1524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AutoShape 39"/>
            <p:cNvSpPr>
              <a:spLocks noChangeArrowheads="1"/>
            </p:cNvSpPr>
            <p:nvPr/>
          </p:nvSpPr>
          <p:spPr bwMode="auto">
            <a:xfrm>
              <a:off x="4343400" y="5613400"/>
              <a:ext cx="2057400" cy="152400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40"/>
            <p:cNvSpPr>
              <a:spLocks noChangeShapeType="1"/>
            </p:cNvSpPr>
            <p:nvPr/>
          </p:nvSpPr>
          <p:spPr bwMode="auto">
            <a:xfrm flipV="1">
              <a:off x="2057400" y="3860800"/>
              <a:ext cx="533400" cy="6096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41"/>
            <p:cNvSpPr>
              <a:spLocks noChangeShapeType="1"/>
            </p:cNvSpPr>
            <p:nvPr/>
          </p:nvSpPr>
          <p:spPr bwMode="auto">
            <a:xfrm>
              <a:off x="3962400" y="3860800"/>
              <a:ext cx="381000" cy="18288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Freeform 44"/>
          <p:cNvSpPr>
            <a:spLocks/>
          </p:cNvSpPr>
          <p:nvPr/>
        </p:nvSpPr>
        <p:spPr bwMode="auto">
          <a:xfrm>
            <a:off x="609600" y="2387600"/>
            <a:ext cx="6324600" cy="1244600"/>
          </a:xfrm>
          <a:custGeom>
            <a:avLst/>
            <a:gdLst/>
            <a:ahLst/>
            <a:cxnLst>
              <a:cxn ang="0">
                <a:pos x="0" y="304"/>
              </a:cxn>
              <a:cxn ang="0">
                <a:pos x="624" y="352"/>
              </a:cxn>
              <a:cxn ang="0">
                <a:pos x="1680" y="160"/>
              </a:cxn>
              <a:cxn ang="0">
                <a:pos x="2256" y="16"/>
              </a:cxn>
              <a:cxn ang="0">
                <a:pos x="2976" y="64"/>
              </a:cxn>
              <a:cxn ang="0">
                <a:pos x="3600" y="256"/>
              </a:cxn>
              <a:cxn ang="0">
                <a:pos x="3792" y="688"/>
              </a:cxn>
              <a:cxn ang="0">
                <a:pos x="3984" y="784"/>
              </a:cxn>
            </a:cxnLst>
            <a:rect l="0" t="0" r="r" b="b"/>
            <a:pathLst>
              <a:path w="3984" h="784">
                <a:moveTo>
                  <a:pt x="0" y="304"/>
                </a:moveTo>
                <a:cubicBezTo>
                  <a:pt x="172" y="340"/>
                  <a:pt x="344" y="376"/>
                  <a:pt x="624" y="352"/>
                </a:cubicBezTo>
                <a:cubicBezTo>
                  <a:pt x="904" y="328"/>
                  <a:pt x="1408" y="216"/>
                  <a:pt x="1680" y="160"/>
                </a:cubicBezTo>
                <a:cubicBezTo>
                  <a:pt x="1952" y="104"/>
                  <a:pt x="2040" y="32"/>
                  <a:pt x="2256" y="16"/>
                </a:cubicBezTo>
                <a:cubicBezTo>
                  <a:pt x="2472" y="0"/>
                  <a:pt x="2752" y="24"/>
                  <a:pt x="2976" y="64"/>
                </a:cubicBezTo>
                <a:cubicBezTo>
                  <a:pt x="3200" y="104"/>
                  <a:pt x="3464" y="152"/>
                  <a:pt x="3600" y="256"/>
                </a:cubicBezTo>
                <a:cubicBezTo>
                  <a:pt x="3736" y="360"/>
                  <a:pt x="3728" y="600"/>
                  <a:pt x="3792" y="688"/>
                </a:cubicBezTo>
                <a:cubicBezTo>
                  <a:pt x="3856" y="776"/>
                  <a:pt x="3920" y="780"/>
                  <a:pt x="3984" y="78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45"/>
          <p:cNvSpPr>
            <a:spLocks/>
          </p:cNvSpPr>
          <p:nvPr/>
        </p:nvSpPr>
        <p:spPr bwMode="auto">
          <a:xfrm>
            <a:off x="609600" y="2717800"/>
            <a:ext cx="4191000" cy="2057400"/>
          </a:xfrm>
          <a:custGeom>
            <a:avLst/>
            <a:gdLst/>
            <a:ahLst/>
            <a:cxnLst>
              <a:cxn ang="0">
                <a:pos x="0" y="144"/>
              </a:cxn>
              <a:cxn ang="0">
                <a:pos x="576" y="192"/>
              </a:cxn>
              <a:cxn ang="0">
                <a:pos x="1728" y="0"/>
              </a:cxn>
              <a:cxn ang="0">
                <a:pos x="2160" y="192"/>
              </a:cxn>
              <a:cxn ang="0">
                <a:pos x="2304" y="1008"/>
              </a:cxn>
              <a:cxn ang="0">
                <a:pos x="2640" y="1296"/>
              </a:cxn>
            </a:cxnLst>
            <a:rect l="0" t="0" r="r" b="b"/>
            <a:pathLst>
              <a:path w="2640" h="1296">
                <a:moveTo>
                  <a:pt x="0" y="144"/>
                </a:moveTo>
                <a:cubicBezTo>
                  <a:pt x="144" y="180"/>
                  <a:pt x="288" y="216"/>
                  <a:pt x="576" y="192"/>
                </a:cubicBezTo>
                <a:cubicBezTo>
                  <a:pt x="864" y="168"/>
                  <a:pt x="1464" y="0"/>
                  <a:pt x="1728" y="0"/>
                </a:cubicBezTo>
                <a:cubicBezTo>
                  <a:pt x="1992" y="0"/>
                  <a:pt x="2064" y="24"/>
                  <a:pt x="2160" y="192"/>
                </a:cubicBezTo>
                <a:cubicBezTo>
                  <a:pt x="2256" y="360"/>
                  <a:pt x="2224" y="824"/>
                  <a:pt x="2304" y="1008"/>
                </a:cubicBezTo>
                <a:cubicBezTo>
                  <a:pt x="2384" y="1192"/>
                  <a:pt x="2512" y="1244"/>
                  <a:pt x="2640" y="129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ysDot"/>
            <a:round/>
            <a:headEnd type="none" w="med" len="med"/>
            <a:tailEnd type="arrow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Status quo</a:t>
            </a:r>
            <a:r>
              <a:rPr lang="en-US" dirty="0" smtClean="0"/>
              <a:t>: device centric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Determining paths:</a:t>
            </a:r>
          </a:p>
          <a:p>
            <a:pPr lvl="1"/>
            <a:r>
              <a:rPr lang="en-US" dirty="0" smtClean="0"/>
              <a:t>Join logs on time and ad-hoc identifiers</a:t>
            </a:r>
          </a:p>
          <a:p>
            <a:r>
              <a:rPr lang="en-US" dirty="0" smtClean="0"/>
              <a:t>Relies on </a:t>
            </a:r>
          </a:p>
          <a:p>
            <a:pPr lvl="1"/>
            <a:r>
              <a:rPr lang="en-US" dirty="0" smtClean="0"/>
              <a:t>well synchronized clocks</a:t>
            </a:r>
          </a:p>
          <a:p>
            <a:pPr lvl="1"/>
            <a:r>
              <a:rPr lang="en-US" dirty="0" smtClean="0"/>
              <a:t>extensive application knowledge</a:t>
            </a:r>
          </a:p>
          <a:p>
            <a:r>
              <a:rPr lang="en-US" dirty="0" smtClean="0"/>
              <a:t>Requires </a:t>
            </a:r>
            <a:r>
              <a:rPr lang="en-US" i="1" dirty="0" smtClean="0"/>
              <a:t>all</a:t>
            </a:r>
            <a:r>
              <a:rPr lang="en-US" dirty="0" smtClean="0"/>
              <a:t> operations logged to guarantee complete paths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30714"/>
            <a:ext cx="8229600" cy="3132593"/>
          </a:xfrm>
        </p:spPr>
        <p:txBody>
          <a:bodyPr/>
          <a:lstStyle/>
          <a:p>
            <a:r>
              <a:rPr lang="en-US" dirty="0" smtClean="0"/>
              <a:t>Causality Tracking: an alternative</a:t>
            </a:r>
          </a:p>
          <a:p>
            <a:r>
              <a:rPr lang="en-US" dirty="0" smtClean="0"/>
              <a:t>Many previous frameworks: </a:t>
            </a:r>
          </a:p>
          <a:p>
            <a:pPr lvl="1"/>
            <a:r>
              <a:rPr lang="en-US" dirty="0" smtClean="0"/>
              <a:t>X-Trace, PIP, Whodunit, Magpie, Google’s Dapper…</a:t>
            </a:r>
          </a:p>
          <a:p>
            <a:r>
              <a:rPr lang="en-US" dirty="0" smtClean="0"/>
              <a:t>Experiences integrating and using X-Trace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Tracing causality with X-Trace</a:t>
            </a:r>
          </a:p>
          <a:p>
            <a:r>
              <a:rPr lang="en-US" dirty="0" smtClean="0"/>
              <a:t>Case studies</a:t>
            </a:r>
          </a:p>
          <a:p>
            <a:pPr lvl="1"/>
            <a:r>
              <a:rPr lang="en-US" dirty="0" smtClean="0"/>
              <a:t>802.1X Authentication Service</a:t>
            </a:r>
          </a:p>
          <a:p>
            <a:pPr lvl="1"/>
            <a:r>
              <a:rPr lang="en-US" dirty="0" err="1" smtClean="0"/>
              <a:t>CoralCDN</a:t>
            </a:r>
            <a:r>
              <a:rPr lang="en-US" dirty="0" smtClean="0"/>
              <a:t> and OASIS </a:t>
            </a:r>
            <a:r>
              <a:rPr lang="en-US" dirty="0" err="1"/>
              <a:t>a</a:t>
            </a:r>
            <a:r>
              <a:rPr lang="en-US" dirty="0" err="1" smtClean="0"/>
              <a:t>nycast</a:t>
            </a:r>
            <a:r>
              <a:rPr lang="en-US" dirty="0" smtClean="0"/>
              <a:t> service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Tracing causality with X-Trace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Case studies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802.1X Authentication Service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CoralCDN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and OASIS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a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nycast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service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Challenges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X-Trace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US" dirty="0" smtClean="0"/>
              <a:t>X-Trace records </a:t>
            </a:r>
            <a:r>
              <a:rPr lang="en-US" b="1" dirty="0" smtClean="0"/>
              <a:t>events</a:t>
            </a:r>
            <a:r>
              <a:rPr lang="en-US" dirty="0" smtClean="0"/>
              <a:t> in a distributed execution and their causal relationship</a:t>
            </a:r>
          </a:p>
          <a:p>
            <a:r>
              <a:rPr lang="en-US" dirty="0" smtClean="0"/>
              <a:t>Events are grouped into </a:t>
            </a:r>
            <a:r>
              <a:rPr lang="en-US" b="1" dirty="0" smtClean="0"/>
              <a:t>tasks</a:t>
            </a:r>
            <a:endParaRPr lang="en-US" dirty="0" smtClean="0"/>
          </a:p>
          <a:p>
            <a:pPr lvl="1"/>
            <a:r>
              <a:rPr lang="en-US" dirty="0" smtClean="0"/>
              <a:t>Well defined starting event and all that is causally related</a:t>
            </a:r>
          </a:p>
          <a:p>
            <a:r>
              <a:rPr lang="en-US" dirty="0" smtClean="0"/>
              <a:t>Each event generates a </a:t>
            </a:r>
            <a:r>
              <a:rPr lang="en-US" b="1" dirty="0" smtClean="0"/>
              <a:t>report</a:t>
            </a:r>
            <a:r>
              <a:rPr lang="en-US" dirty="0" smtClean="0"/>
              <a:t>, binding it to one or more preceding events</a:t>
            </a:r>
          </a:p>
          <a:p>
            <a:r>
              <a:rPr lang="en-US" dirty="0" smtClean="0"/>
              <a:t>Captures full </a:t>
            </a:r>
            <a:r>
              <a:rPr lang="en-US" i="1" dirty="0" smtClean="0"/>
              <a:t>happens-before</a:t>
            </a:r>
            <a:r>
              <a:rPr lang="en-US" dirty="0" smtClean="0"/>
              <a:t> relation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1524000"/>
            <a:ext cx="1167195" cy="1174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FFB4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4546</TotalTime>
  <Words>2165</Words>
  <Application>Microsoft Macintosh PowerPoint</Application>
  <PresentationFormat>On-screen Show (4:3)</PresentationFormat>
  <Paragraphs>404</Paragraphs>
  <Slides>31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Experiences with Tracing Causality in Networked Services</vt:lpstr>
      <vt:lpstr>Which way to Bangalore?</vt:lpstr>
      <vt:lpstr>Troubleshooting Networked Systems</vt:lpstr>
      <vt:lpstr>Status quo: device centric</vt:lpstr>
      <vt:lpstr>Status quo: device centric</vt:lpstr>
      <vt:lpstr>This talk</vt:lpstr>
      <vt:lpstr>Outline</vt:lpstr>
      <vt:lpstr>Outline</vt:lpstr>
      <vt:lpstr>X-Trace</vt:lpstr>
      <vt:lpstr>X-Trace Output</vt:lpstr>
      <vt:lpstr>Basic Mechanism</vt:lpstr>
      <vt:lpstr>X-Trace Library API</vt:lpstr>
      <vt:lpstr>Outline</vt:lpstr>
      <vt:lpstr>802.1X Authentication Service</vt:lpstr>
      <vt:lpstr>802.1X Authentication Service</vt:lpstr>
      <vt:lpstr>802.1X Example Faults</vt:lpstr>
      <vt:lpstr>CoralCDN and OASIS</vt:lpstr>
      <vt:lpstr>CoralCDN</vt:lpstr>
      <vt:lpstr>CoralCDN Response Times</vt:lpstr>
      <vt:lpstr>Outline</vt:lpstr>
      <vt:lpstr>Hidden Channels</vt:lpstr>
      <vt:lpstr>Incidental vs. Semantic Concurrency</vt:lpstr>
      <vt:lpstr>Incidental vs. Semantic Concurrency</vt:lpstr>
      <vt:lpstr>Dealing with Black Boxes</vt:lpstr>
      <vt:lpstr>Dealing with Black Boxes</vt:lpstr>
      <vt:lpstr>Dealing with Black Boxes</vt:lpstr>
      <vt:lpstr>Outline</vt:lpstr>
      <vt:lpstr>Revisiting Troubleshooting</vt:lpstr>
      <vt:lpstr>X-Trace Instrumentation</vt:lpstr>
      <vt:lpstr>Conclusions</vt:lpstr>
      <vt:lpstr>Thank you</vt:lpstr>
    </vt:vector>
  </TitlesOfParts>
  <Company>Brown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Experiences with Tracing Causality in Networked Services</dc:title>
  <dc:creator>Rodrigo Fonseca</dc:creator>
  <cp:lastModifiedBy>Rodrigo Fonseca</cp:lastModifiedBy>
  <cp:revision>27</cp:revision>
  <dcterms:created xsi:type="dcterms:W3CDTF">2010-05-08T14:51:29Z</dcterms:created>
  <dcterms:modified xsi:type="dcterms:W3CDTF">2010-05-08T14:52:17Z</dcterms:modified>
</cp:coreProperties>
</file>