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284" r:id="rId4"/>
    <p:sldId id="280" r:id="rId5"/>
    <p:sldId id="263" r:id="rId6"/>
    <p:sldId id="260" r:id="rId7"/>
    <p:sldId id="268" r:id="rId8"/>
    <p:sldId id="271" r:id="rId9"/>
    <p:sldId id="272" r:id="rId10"/>
    <p:sldId id="287" r:id="rId11"/>
    <p:sldId id="273" r:id="rId12"/>
    <p:sldId id="275" r:id="rId13"/>
    <p:sldId id="282" r:id="rId14"/>
    <p:sldId id="279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31" autoAdjust="0"/>
    <p:restoredTop sz="84985" autoAdjust="0"/>
  </p:normalViewPr>
  <p:slideViewPr>
    <p:cSldViewPr snapToGrid="0" snapToObjects="1">
      <p:cViewPr varScale="1">
        <p:scale>
          <a:sx n="103" d="100"/>
          <a:sy n="103" d="100"/>
        </p:scale>
        <p:origin x="-15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88886-FE55-C148-B9BB-E45124AD5C36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003F7-3105-4D47-967D-C6895F4AB6A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 smtClean="0"/>
            <a:t>APP</a:t>
          </a:r>
          <a:endParaRPr lang="en-US" sz="2000" dirty="0"/>
        </a:p>
      </dgm:t>
    </dgm:pt>
    <dgm:pt modelId="{F87A3A00-E3E5-594F-9A37-46E5E66E0FF1}" type="parTrans" cxnId="{F3DCFDF9-FFA0-6249-B302-51BD750FEB48}">
      <dgm:prSet/>
      <dgm:spPr/>
      <dgm:t>
        <a:bodyPr/>
        <a:lstStyle/>
        <a:p>
          <a:endParaRPr lang="en-US"/>
        </a:p>
      </dgm:t>
    </dgm:pt>
    <dgm:pt modelId="{CF791BCD-EB61-D442-A808-58509B904059}" type="sibTrans" cxnId="{F3DCFDF9-FFA0-6249-B302-51BD750FEB48}">
      <dgm:prSet/>
      <dgm:spPr/>
      <dgm:t>
        <a:bodyPr/>
        <a:lstStyle/>
        <a:p>
          <a:endParaRPr lang="en-US"/>
        </a:p>
      </dgm:t>
    </dgm:pt>
    <dgm:pt modelId="{AF4044C4-6EB9-BD47-854C-F7A51626852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 smtClean="0"/>
            <a:t>Server OS</a:t>
          </a:r>
          <a:endParaRPr lang="en-US" sz="2000" dirty="0"/>
        </a:p>
      </dgm:t>
    </dgm:pt>
    <dgm:pt modelId="{DCC26E4B-AA44-E540-A484-F3D9FD3DAC77}" type="parTrans" cxnId="{F36EF0A9-E90B-2D43-A970-2C445F0F5F84}">
      <dgm:prSet/>
      <dgm:spPr/>
      <dgm:t>
        <a:bodyPr/>
        <a:lstStyle/>
        <a:p>
          <a:endParaRPr lang="en-US"/>
        </a:p>
      </dgm:t>
    </dgm:pt>
    <dgm:pt modelId="{10A2ABFC-76CA-3E43-B17E-134C251C72D0}" type="sibTrans" cxnId="{F36EF0A9-E90B-2D43-A970-2C445F0F5F84}">
      <dgm:prSet/>
      <dgm:spPr/>
      <dgm:t>
        <a:bodyPr/>
        <a:lstStyle/>
        <a:p>
          <a:endParaRPr lang="en-US"/>
        </a:p>
      </dgm:t>
    </dgm:pt>
    <dgm:pt modelId="{85CED74A-120B-E74F-B9A1-F8B94D37835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/>
            <a:t>Server</a:t>
          </a:r>
          <a:endParaRPr lang="en-US" sz="2000" dirty="0"/>
        </a:p>
      </dgm:t>
    </dgm:pt>
    <dgm:pt modelId="{E41412F1-C438-764D-AA40-6FE66F1F429C}" type="sibTrans" cxnId="{6BE203AD-16FA-DB49-AD11-A18ADFD2091B}">
      <dgm:prSet/>
      <dgm:spPr/>
      <dgm:t>
        <a:bodyPr/>
        <a:lstStyle/>
        <a:p>
          <a:endParaRPr lang="en-US"/>
        </a:p>
      </dgm:t>
    </dgm:pt>
    <dgm:pt modelId="{8F39CBD7-C481-5E4C-A6EF-994F6201BDCF}" type="parTrans" cxnId="{6BE203AD-16FA-DB49-AD11-A18ADFD2091B}">
      <dgm:prSet/>
      <dgm:spPr/>
      <dgm:t>
        <a:bodyPr/>
        <a:lstStyle/>
        <a:p>
          <a:endParaRPr lang="en-US"/>
        </a:p>
      </dgm:t>
    </dgm:pt>
    <dgm:pt modelId="{DE1420FE-D319-F74B-808B-2C93023DA9FC}" type="pres">
      <dgm:prSet presAssocID="{4FC88886-FE55-C148-B9BB-E45124AD5C3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B575A9-EC37-044D-B343-269F5DDF0EB9}" type="pres">
      <dgm:prSet presAssocID="{85CED74A-120B-E74F-B9A1-F8B94D378350}" presName="compNode" presStyleCnt="0"/>
      <dgm:spPr/>
    </dgm:pt>
    <dgm:pt modelId="{47509BD7-0EF7-0946-81A7-129B73CB3453}" type="pres">
      <dgm:prSet presAssocID="{85CED74A-120B-E74F-B9A1-F8B94D378350}" presName="aNode" presStyleLbl="bgShp" presStyleIdx="0" presStyleCnt="1" custScaleX="27573" custScaleY="53517" custLinFactNeighborX="-23617" custLinFactNeighborY="7686"/>
      <dgm:spPr/>
      <dgm:t>
        <a:bodyPr/>
        <a:lstStyle/>
        <a:p>
          <a:endParaRPr lang="en-US"/>
        </a:p>
      </dgm:t>
    </dgm:pt>
    <dgm:pt modelId="{8F2E9BE2-873C-114A-9160-4424D79EA4D4}" type="pres">
      <dgm:prSet presAssocID="{85CED74A-120B-E74F-B9A1-F8B94D378350}" presName="textNode" presStyleLbl="bgShp" presStyleIdx="0" presStyleCnt="1"/>
      <dgm:spPr/>
      <dgm:t>
        <a:bodyPr/>
        <a:lstStyle/>
        <a:p>
          <a:endParaRPr lang="en-US"/>
        </a:p>
      </dgm:t>
    </dgm:pt>
    <dgm:pt modelId="{4964949B-7DF5-8B4E-8A28-BC7F6C7695FA}" type="pres">
      <dgm:prSet presAssocID="{85CED74A-120B-E74F-B9A1-F8B94D378350}" presName="compChildNode" presStyleCnt="0"/>
      <dgm:spPr/>
    </dgm:pt>
    <dgm:pt modelId="{B21871B4-FA51-A24B-9F6A-50D8E8C5D335}" type="pres">
      <dgm:prSet presAssocID="{85CED74A-120B-E74F-B9A1-F8B94D378350}" presName="theInnerList" presStyleCnt="0"/>
      <dgm:spPr/>
    </dgm:pt>
    <dgm:pt modelId="{F2523B0E-30E3-9D42-9DD2-EE0120A553CD}" type="pres">
      <dgm:prSet presAssocID="{F4D003F7-3105-4D47-967D-C6895F4AB6A7}" presName="childNode" presStyleLbl="node1" presStyleIdx="0" presStyleCnt="2" custScaleX="29298" custScaleY="24012" custLinFactNeighborX="-29177" custLinFactNeighborY="412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D0DB2-0A7D-074A-872A-DCB97468046A}" type="pres">
      <dgm:prSet presAssocID="{F4D003F7-3105-4D47-967D-C6895F4AB6A7}" presName="aSpace2" presStyleCnt="0"/>
      <dgm:spPr/>
    </dgm:pt>
    <dgm:pt modelId="{7ABDA4A5-B36E-1845-B11D-3C248A2F55C8}" type="pres">
      <dgm:prSet presAssocID="{AF4044C4-6EB9-BD47-854C-F7A516268527}" presName="childNode" presStyleLbl="node1" presStyleIdx="1" presStyleCnt="2" custScaleX="28726" custScaleY="24012" custLinFactNeighborX="-29176" custLinFactNeighborY="-18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95C115-56A0-4459-8C7F-BC3C63F2B858}" type="presOf" srcId="{85CED74A-120B-E74F-B9A1-F8B94D378350}" destId="{47509BD7-0EF7-0946-81A7-129B73CB3453}" srcOrd="0" destOrd="0" presId="urn:microsoft.com/office/officeart/2005/8/layout/lProcess2"/>
    <dgm:cxn modelId="{6BE203AD-16FA-DB49-AD11-A18ADFD2091B}" srcId="{4FC88886-FE55-C148-B9BB-E45124AD5C36}" destId="{85CED74A-120B-E74F-B9A1-F8B94D378350}" srcOrd="0" destOrd="0" parTransId="{8F39CBD7-C481-5E4C-A6EF-994F6201BDCF}" sibTransId="{E41412F1-C438-764D-AA40-6FE66F1F429C}"/>
    <dgm:cxn modelId="{92828D13-D6DF-4C92-A14C-4C4B059744EB}" type="presOf" srcId="{AF4044C4-6EB9-BD47-854C-F7A516268527}" destId="{7ABDA4A5-B36E-1845-B11D-3C248A2F55C8}" srcOrd="0" destOrd="0" presId="urn:microsoft.com/office/officeart/2005/8/layout/lProcess2"/>
    <dgm:cxn modelId="{E3D1D24E-5B32-4740-BB33-9D2140CB777A}" type="presOf" srcId="{F4D003F7-3105-4D47-967D-C6895F4AB6A7}" destId="{F2523B0E-30E3-9D42-9DD2-EE0120A553CD}" srcOrd="0" destOrd="0" presId="urn:microsoft.com/office/officeart/2005/8/layout/lProcess2"/>
    <dgm:cxn modelId="{F3DCFDF9-FFA0-6249-B302-51BD750FEB48}" srcId="{85CED74A-120B-E74F-B9A1-F8B94D378350}" destId="{F4D003F7-3105-4D47-967D-C6895F4AB6A7}" srcOrd="0" destOrd="0" parTransId="{F87A3A00-E3E5-594F-9A37-46E5E66E0FF1}" sibTransId="{CF791BCD-EB61-D442-A808-58509B904059}"/>
    <dgm:cxn modelId="{4396F6CF-D8A5-4CB6-8A89-E53F0B3DF929}" type="presOf" srcId="{85CED74A-120B-E74F-B9A1-F8B94D378350}" destId="{8F2E9BE2-873C-114A-9160-4424D79EA4D4}" srcOrd="1" destOrd="0" presId="urn:microsoft.com/office/officeart/2005/8/layout/lProcess2"/>
    <dgm:cxn modelId="{9BE6B89A-B556-441A-AB59-95691DCC4117}" type="presOf" srcId="{4FC88886-FE55-C148-B9BB-E45124AD5C36}" destId="{DE1420FE-D319-F74B-808B-2C93023DA9FC}" srcOrd="0" destOrd="0" presId="urn:microsoft.com/office/officeart/2005/8/layout/lProcess2"/>
    <dgm:cxn modelId="{F36EF0A9-E90B-2D43-A970-2C445F0F5F84}" srcId="{85CED74A-120B-E74F-B9A1-F8B94D378350}" destId="{AF4044C4-6EB9-BD47-854C-F7A516268527}" srcOrd="1" destOrd="0" parTransId="{DCC26E4B-AA44-E540-A484-F3D9FD3DAC77}" sibTransId="{10A2ABFC-76CA-3E43-B17E-134C251C72D0}"/>
    <dgm:cxn modelId="{583DCD57-151B-418C-B207-8247F4F65D3B}" type="presParOf" srcId="{DE1420FE-D319-F74B-808B-2C93023DA9FC}" destId="{4EB575A9-EC37-044D-B343-269F5DDF0EB9}" srcOrd="0" destOrd="0" presId="urn:microsoft.com/office/officeart/2005/8/layout/lProcess2"/>
    <dgm:cxn modelId="{BFF0220B-2D48-4607-B9BF-7B36A2BB1E44}" type="presParOf" srcId="{4EB575A9-EC37-044D-B343-269F5DDF0EB9}" destId="{47509BD7-0EF7-0946-81A7-129B73CB3453}" srcOrd="0" destOrd="0" presId="urn:microsoft.com/office/officeart/2005/8/layout/lProcess2"/>
    <dgm:cxn modelId="{4434223E-8A0B-47A4-8C9E-EF1E916E7622}" type="presParOf" srcId="{4EB575A9-EC37-044D-B343-269F5DDF0EB9}" destId="{8F2E9BE2-873C-114A-9160-4424D79EA4D4}" srcOrd="1" destOrd="0" presId="urn:microsoft.com/office/officeart/2005/8/layout/lProcess2"/>
    <dgm:cxn modelId="{7C6A6705-7155-448F-8793-56D72077A9FE}" type="presParOf" srcId="{4EB575A9-EC37-044D-B343-269F5DDF0EB9}" destId="{4964949B-7DF5-8B4E-8A28-BC7F6C7695FA}" srcOrd="2" destOrd="0" presId="urn:microsoft.com/office/officeart/2005/8/layout/lProcess2"/>
    <dgm:cxn modelId="{FDFED620-66D7-44E7-97F1-EA118624F6E0}" type="presParOf" srcId="{4964949B-7DF5-8B4E-8A28-BC7F6C7695FA}" destId="{B21871B4-FA51-A24B-9F6A-50D8E8C5D335}" srcOrd="0" destOrd="0" presId="urn:microsoft.com/office/officeart/2005/8/layout/lProcess2"/>
    <dgm:cxn modelId="{E8A8C996-649D-4D18-BEA8-BCC1EA5131D6}" type="presParOf" srcId="{B21871B4-FA51-A24B-9F6A-50D8E8C5D335}" destId="{F2523B0E-30E3-9D42-9DD2-EE0120A553CD}" srcOrd="0" destOrd="0" presId="urn:microsoft.com/office/officeart/2005/8/layout/lProcess2"/>
    <dgm:cxn modelId="{E1D54C15-59A3-4C11-8B70-EE67841A2D76}" type="presParOf" srcId="{B21871B4-FA51-A24B-9F6A-50D8E8C5D335}" destId="{DA2D0DB2-0A7D-074A-872A-DCB97468046A}" srcOrd="1" destOrd="0" presId="urn:microsoft.com/office/officeart/2005/8/layout/lProcess2"/>
    <dgm:cxn modelId="{DB762CB1-2D46-4797-830A-BFCEE79EE683}" type="presParOf" srcId="{B21871B4-FA51-A24B-9F6A-50D8E8C5D335}" destId="{7ABDA4A5-B36E-1845-B11D-3C248A2F55C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C88886-FE55-C148-B9BB-E45124AD5C36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003F7-3105-4D47-967D-C6895F4AB6A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 smtClean="0"/>
            <a:t>APP</a:t>
          </a:r>
          <a:endParaRPr lang="en-US" sz="2000" dirty="0"/>
        </a:p>
      </dgm:t>
    </dgm:pt>
    <dgm:pt modelId="{F87A3A00-E3E5-594F-9A37-46E5E66E0FF1}" type="parTrans" cxnId="{F3DCFDF9-FFA0-6249-B302-51BD750FEB48}">
      <dgm:prSet/>
      <dgm:spPr/>
      <dgm:t>
        <a:bodyPr/>
        <a:lstStyle/>
        <a:p>
          <a:endParaRPr lang="en-US"/>
        </a:p>
      </dgm:t>
    </dgm:pt>
    <dgm:pt modelId="{CF791BCD-EB61-D442-A808-58509B904059}" type="sibTrans" cxnId="{F3DCFDF9-FFA0-6249-B302-51BD750FEB48}">
      <dgm:prSet/>
      <dgm:spPr/>
      <dgm:t>
        <a:bodyPr/>
        <a:lstStyle/>
        <a:p>
          <a:endParaRPr lang="en-US"/>
        </a:p>
      </dgm:t>
    </dgm:pt>
    <dgm:pt modelId="{AF4044C4-6EB9-BD47-854C-F7A51626852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 smtClean="0"/>
            <a:t>Server OS</a:t>
          </a:r>
          <a:endParaRPr lang="en-US" sz="2000" dirty="0"/>
        </a:p>
      </dgm:t>
    </dgm:pt>
    <dgm:pt modelId="{DCC26E4B-AA44-E540-A484-F3D9FD3DAC77}" type="parTrans" cxnId="{F36EF0A9-E90B-2D43-A970-2C445F0F5F84}">
      <dgm:prSet/>
      <dgm:spPr/>
      <dgm:t>
        <a:bodyPr/>
        <a:lstStyle/>
        <a:p>
          <a:endParaRPr lang="en-US"/>
        </a:p>
      </dgm:t>
    </dgm:pt>
    <dgm:pt modelId="{10A2ABFC-76CA-3E43-B17E-134C251C72D0}" type="sibTrans" cxnId="{F36EF0A9-E90B-2D43-A970-2C445F0F5F84}">
      <dgm:prSet/>
      <dgm:spPr/>
      <dgm:t>
        <a:bodyPr/>
        <a:lstStyle/>
        <a:p>
          <a:endParaRPr lang="en-US"/>
        </a:p>
      </dgm:t>
    </dgm:pt>
    <dgm:pt modelId="{85CED74A-120B-E74F-B9A1-F8B94D37835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/>
            <a:t>Server</a:t>
          </a:r>
          <a:endParaRPr lang="en-US" sz="2000" dirty="0"/>
        </a:p>
      </dgm:t>
    </dgm:pt>
    <dgm:pt modelId="{E41412F1-C438-764D-AA40-6FE66F1F429C}" type="sibTrans" cxnId="{6BE203AD-16FA-DB49-AD11-A18ADFD2091B}">
      <dgm:prSet/>
      <dgm:spPr/>
      <dgm:t>
        <a:bodyPr/>
        <a:lstStyle/>
        <a:p>
          <a:endParaRPr lang="en-US"/>
        </a:p>
      </dgm:t>
    </dgm:pt>
    <dgm:pt modelId="{8F39CBD7-C481-5E4C-A6EF-994F6201BDCF}" type="parTrans" cxnId="{6BE203AD-16FA-DB49-AD11-A18ADFD2091B}">
      <dgm:prSet/>
      <dgm:spPr/>
      <dgm:t>
        <a:bodyPr/>
        <a:lstStyle/>
        <a:p>
          <a:endParaRPr lang="en-US"/>
        </a:p>
      </dgm:t>
    </dgm:pt>
    <dgm:pt modelId="{DE1420FE-D319-F74B-808B-2C93023DA9FC}" type="pres">
      <dgm:prSet presAssocID="{4FC88886-FE55-C148-B9BB-E45124AD5C3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B575A9-EC37-044D-B343-269F5DDF0EB9}" type="pres">
      <dgm:prSet presAssocID="{85CED74A-120B-E74F-B9A1-F8B94D378350}" presName="compNode" presStyleCnt="0"/>
      <dgm:spPr/>
    </dgm:pt>
    <dgm:pt modelId="{47509BD7-0EF7-0946-81A7-129B73CB3453}" type="pres">
      <dgm:prSet presAssocID="{85CED74A-120B-E74F-B9A1-F8B94D378350}" presName="aNode" presStyleLbl="bgShp" presStyleIdx="0" presStyleCnt="1" custScaleX="27573" custScaleY="53517" custLinFactNeighborX="-23617" custLinFactNeighborY="7686"/>
      <dgm:spPr/>
      <dgm:t>
        <a:bodyPr/>
        <a:lstStyle/>
        <a:p>
          <a:endParaRPr lang="en-US"/>
        </a:p>
      </dgm:t>
    </dgm:pt>
    <dgm:pt modelId="{8F2E9BE2-873C-114A-9160-4424D79EA4D4}" type="pres">
      <dgm:prSet presAssocID="{85CED74A-120B-E74F-B9A1-F8B94D378350}" presName="textNode" presStyleLbl="bgShp" presStyleIdx="0" presStyleCnt="1"/>
      <dgm:spPr/>
      <dgm:t>
        <a:bodyPr/>
        <a:lstStyle/>
        <a:p>
          <a:endParaRPr lang="en-US"/>
        </a:p>
      </dgm:t>
    </dgm:pt>
    <dgm:pt modelId="{4964949B-7DF5-8B4E-8A28-BC7F6C7695FA}" type="pres">
      <dgm:prSet presAssocID="{85CED74A-120B-E74F-B9A1-F8B94D378350}" presName="compChildNode" presStyleCnt="0"/>
      <dgm:spPr/>
    </dgm:pt>
    <dgm:pt modelId="{B21871B4-FA51-A24B-9F6A-50D8E8C5D335}" type="pres">
      <dgm:prSet presAssocID="{85CED74A-120B-E74F-B9A1-F8B94D378350}" presName="theInnerList" presStyleCnt="0"/>
      <dgm:spPr/>
    </dgm:pt>
    <dgm:pt modelId="{F2523B0E-30E3-9D42-9DD2-EE0120A553CD}" type="pres">
      <dgm:prSet presAssocID="{F4D003F7-3105-4D47-967D-C6895F4AB6A7}" presName="childNode" presStyleLbl="node1" presStyleIdx="0" presStyleCnt="2" custScaleX="29298" custScaleY="24012" custLinFactNeighborX="-29177" custLinFactNeighborY="412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D0DB2-0A7D-074A-872A-DCB97468046A}" type="pres">
      <dgm:prSet presAssocID="{F4D003F7-3105-4D47-967D-C6895F4AB6A7}" presName="aSpace2" presStyleCnt="0"/>
      <dgm:spPr/>
    </dgm:pt>
    <dgm:pt modelId="{7ABDA4A5-B36E-1845-B11D-3C248A2F55C8}" type="pres">
      <dgm:prSet presAssocID="{AF4044C4-6EB9-BD47-854C-F7A516268527}" presName="childNode" presStyleLbl="node1" presStyleIdx="1" presStyleCnt="2" custScaleX="28726" custScaleY="24012" custLinFactNeighborX="-29176" custLinFactNeighborY="-18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E203AD-16FA-DB49-AD11-A18ADFD2091B}" srcId="{4FC88886-FE55-C148-B9BB-E45124AD5C36}" destId="{85CED74A-120B-E74F-B9A1-F8B94D378350}" srcOrd="0" destOrd="0" parTransId="{8F39CBD7-C481-5E4C-A6EF-994F6201BDCF}" sibTransId="{E41412F1-C438-764D-AA40-6FE66F1F429C}"/>
    <dgm:cxn modelId="{F3DCFDF9-FFA0-6249-B302-51BD750FEB48}" srcId="{85CED74A-120B-E74F-B9A1-F8B94D378350}" destId="{F4D003F7-3105-4D47-967D-C6895F4AB6A7}" srcOrd="0" destOrd="0" parTransId="{F87A3A00-E3E5-594F-9A37-46E5E66E0FF1}" sibTransId="{CF791BCD-EB61-D442-A808-58509B904059}"/>
    <dgm:cxn modelId="{9954E281-48D3-403E-8AF1-366062ED465E}" type="presOf" srcId="{85CED74A-120B-E74F-B9A1-F8B94D378350}" destId="{8F2E9BE2-873C-114A-9160-4424D79EA4D4}" srcOrd="1" destOrd="0" presId="urn:microsoft.com/office/officeart/2005/8/layout/lProcess2"/>
    <dgm:cxn modelId="{7078C9DD-6CE3-4917-AE8A-53FBAF015E71}" type="presOf" srcId="{F4D003F7-3105-4D47-967D-C6895F4AB6A7}" destId="{F2523B0E-30E3-9D42-9DD2-EE0120A553CD}" srcOrd="0" destOrd="0" presId="urn:microsoft.com/office/officeart/2005/8/layout/lProcess2"/>
    <dgm:cxn modelId="{77B29AA7-950E-4254-8ABD-13ACEE2171BB}" type="presOf" srcId="{85CED74A-120B-E74F-B9A1-F8B94D378350}" destId="{47509BD7-0EF7-0946-81A7-129B73CB3453}" srcOrd="0" destOrd="0" presId="urn:microsoft.com/office/officeart/2005/8/layout/lProcess2"/>
    <dgm:cxn modelId="{ABD0481C-0442-49B1-B907-3FCCF1F0F68A}" type="presOf" srcId="{4FC88886-FE55-C148-B9BB-E45124AD5C36}" destId="{DE1420FE-D319-F74B-808B-2C93023DA9FC}" srcOrd="0" destOrd="0" presId="urn:microsoft.com/office/officeart/2005/8/layout/lProcess2"/>
    <dgm:cxn modelId="{F36EF0A9-E90B-2D43-A970-2C445F0F5F84}" srcId="{85CED74A-120B-E74F-B9A1-F8B94D378350}" destId="{AF4044C4-6EB9-BD47-854C-F7A516268527}" srcOrd="1" destOrd="0" parTransId="{DCC26E4B-AA44-E540-A484-F3D9FD3DAC77}" sibTransId="{10A2ABFC-76CA-3E43-B17E-134C251C72D0}"/>
    <dgm:cxn modelId="{2242F2B8-C03A-4D6D-B4FE-3D137417C0C7}" type="presOf" srcId="{AF4044C4-6EB9-BD47-854C-F7A516268527}" destId="{7ABDA4A5-B36E-1845-B11D-3C248A2F55C8}" srcOrd="0" destOrd="0" presId="urn:microsoft.com/office/officeart/2005/8/layout/lProcess2"/>
    <dgm:cxn modelId="{18835F71-420E-4B78-9CB3-D084CDF256DC}" type="presParOf" srcId="{DE1420FE-D319-F74B-808B-2C93023DA9FC}" destId="{4EB575A9-EC37-044D-B343-269F5DDF0EB9}" srcOrd="0" destOrd="0" presId="urn:microsoft.com/office/officeart/2005/8/layout/lProcess2"/>
    <dgm:cxn modelId="{6F2EC73D-8E5A-4305-9928-A8A790A51449}" type="presParOf" srcId="{4EB575A9-EC37-044D-B343-269F5DDF0EB9}" destId="{47509BD7-0EF7-0946-81A7-129B73CB3453}" srcOrd="0" destOrd="0" presId="urn:microsoft.com/office/officeart/2005/8/layout/lProcess2"/>
    <dgm:cxn modelId="{1CCEE2D5-34FA-4F99-9137-44EA6B5AAABD}" type="presParOf" srcId="{4EB575A9-EC37-044D-B343-269F5DDF0EB9}" destId="{8F2E9BE2-873C-114A-9160-4424D79EA4D4}" srcOrd="1" destOrd="0" presId="urn:microsoft.com/office/officeart/2005/8/layout/lProcess2"/>
    <dgm:cxn modelId="{C97FC8CC-3152-4094-9DCF-C5AD1768C55B}" type="presParOf" srcId="{4EB575A9-EC37-044D-B343-269F5DDF0EB9}" destId="{4964949B-7DF5-8B4E-8A28-BC7F6C7695FA}" srcOrd="2" destOrd="0" presId="urn:microsoft.com/office/officeart/2005/8/layout/lProcess2"/>
    <dgm:cxn modelId="{CB92F1D4-0B81-440D-B2B6-B523D2F927FE}" type="presParOf" srcId="{4964949B-7DF5-8B4E-8A28-BC7F6C7695FA}" destId="{B21871B4-FA51-A24B-9F6A-50D8E8C5D335}" srcOrd="0" destOrd="0" presId="urn:microsoft.com/office/officeart/2005/8/layout/lProcess2"/>
    <dgm:cxn modelId="{71468884-DF9F-4067-AF4B-B9BBEC219681}" type="presParOf" srcId="{B21871B4-FA51-A24B-9F6A-50D8E8C5D335}" destId="{F2523B0E-30E3-9D42-9DD2-EE0120A553CD}" srcOrd="0" destOrd="0" presId="urn:microsoft.com/office/officeart/2005/8/layout/lProcess2"/>
    <dgm:cxn modelId="{90BA7C39-D398-4768-A4A9-20E8440EC8B0}" type="presParOf" srcId="{B21871B4-FA51-A24B-9F6A-50D8E8C5D335}" destId="{DA2D0DB2-0A7D-074A-872A-DCB97468046A}" srcOrd="1" destOrd="0" presId="urn:microsoft.com/office/officeart/2005/8/layout/lProcess2"/>
    <dgm:cxn modelId="{9E3D2E0C-86DE-4FF3-8EA0-4084FCE7E9B0}" type="presParOf" srcId="{B21871B4-FA51-A24B-9F6A-50D8E8C5D335}" destId="{7ABDA4A5-B36E-1845-B11D-3C248A2F55C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C88886-FE55-C148-B9BB-E45124AD5C36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CED74A-120B-E74F-B9A1-F8B94D37835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/>
            <a:t>Server</a:t>
          </a:r>
          <a:endParaRPr lang="en-US" sz="2000" dirty="0"/>
        </a:p>
      </dgm:t>
    </dgm:pt>
    <dgm:pt modelId="{8F39CBD7-C481-5E4C-A6EF-994F6201BDCF}" type="parTrans" cxnId="{6BE203AD-16FA-DB49-AD11-A18ADFD2091B}">
      <dgm:prSet/>
      <dgm:spPr/>
      <dgm:t>
        <a:bodyPr/>
        <a:lstStyle/>
        <a:p>
          <a:endParaRPr lang="en-US"/>
        </a:p>
      </dgm:t>
    </dgm:pt>
    <dgm:pt modelId="{E41412F1-C438-764D-AA40-6FE66F1F429C}" type="sibTrans" cxnId="{6BE203AD-16FA-DB49-AD11-A18ADFD2091B}">
      <dgm:prSet/>
      <dgm:spPr/>
      <dgm:t>
        <a:bodyPr/>
        <a:lstStyle/>
        <a:p>
          <a:endParaRPr lang="en-US"/>
        </a:p>
      </dgm:t>
    </dgm:pt>
    <dgm:pt modelId="{F4D003F7-3105-4D47-967D-C6895F4AB6A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 smtClean="0"/>
            <a:t>APP</a:t>
          </a:r>
          <a:endParaRPr lang="en-US" sz="2000" dirty="0"/>
        </a:p>
      </dgm:t>
    </dgm:pt>
    <dgm:pt modelId="{F87A3A00-E3E5-594F-9A37-46E5E66E0FF1}" type="parTrans" cxnId="{F3DCFDF9-FFA0-6249-B302-51BD750FEB48}">
      <dgm:prSet/>
      <dgm:spPr/>
      <dgm:t>
        <a:bodyPr/>
        <a:lstStyle/>
        <a:p>
          <a:endParaRPr lang="en-US"/>
        </a:p>
      </dgm:t>
    </dgm:pt>
    <dgm:pt modelId="{CF791BCD-EB61-D442-A808-58509B904059}" type="sibTrans" cxnId="{F3DCFDF9-FFA0-6249-B302-51BD750FEB48}">
      <dgm:prSet/>
      <dgm:spPr/>
      <dgm:t>
        <a:bodyPr/>
        <a:lstStyle/>
        <a:p>
          <a:endParaRPr lang="en-US"/>
        </a:p>
      </dgm:t>
    </dgm:pt>
    <dgm:pt modelId="{AF4044C4-6EB9-BD47-854C-F7A51626852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 smtClean="0"/>
            <a:t>Server OS</a:t>
          </a:r>
          <a:endParaRPr lang="en-US" sz="2000" dirty="0"/>
        </a:p>
      </dgm:t>
    </dgm:pt>
    <dgm:pt modelId="{DCC26E4B-AA44-E540-A484-F3D9FD3DAC77}" type="parTrans" cxnId="{F36EF0A9-E90B-2D43-A970-2C445F0F5F84}">
      <dgm:prSet/>
      <dgm:spPr/>
      <dgm:t>
        <a:bodyPr/>
        <a:lstStyle/>
        <a:p>
          <a:endParaRPr lang="en-US"/>
        </a:p>
      </dgm:t>
    </dgm:pt>
    <dgm:pt modelId="{10A2ABFC-76CA-3E43-B17E-134C251C72D0}" type="sibTrans" cxnId="{F36EF0A9-E90B-2D43-A970-2C445F0F5F84}">
      <dgm:prSet/>
      <dgm:spPr/>
      <dgm:t>
        <a:bodyPr/>
        <a:lstStyle/>
        <a:p>
          <a:endParaRPr lang="en-US"/>
        </a:p>
      </dgm:t>
    </dgm:pt>
    <dgm:pt modelId="{43FB1EAA-D8C9-41E8-9286-29A083D39589}">
      <dgm:prSet phldrT="[Text]" custT="1"/>
      <dgm:spPr/>
      <dgm:t>
        <a:bodyPr/>
        <a:lstStyle/>
        <a:p>
          <a:r>
            <a:rPr lang="en-US" sz="2000" dirty="0" smtClean="0"/>
            <a:t>Packet </a:t>
          </a:r>
        </a:p>
        <a:p>
          <a:r>
            <a:rPr lang="en-US" sz="2000" dirty="0" smtClean="0"/>
            <a:t>Sniffer</a:t>
          </a:r>
          <a:endParaRPr lang="en-US" sz="2000" dirty="0"/>
        </a:p>
      </dgm:t>
    </dgm:pt>
    <dgm:pt modelId="{43086F2D-EF2F-47D3-84C3-38602B52258A}" type="parTrans" cxnId="{D18D40D0-299B-4758-A20E-A320B7169268}">
      <dgm:prSet/>
      <dgm:spPr/>
      <dgm:t>
        <a:bodyPr/>
        <a:lstStyle/>
        <a:p>
          <a:endParaRPr lang="en-US"/>
        </a:p>
      </dgm:t>
    </dgm:pt>
    <dgm:pt modelId="{4D0F43C8-EF4C-4D79-A8B1-3ECF05C03D59}" type="sibTrans" cxnId="{D18D40D0-299B-4758-A20E-A320B7169268}">
      <dgm:prSet/>
      <dgm:spPr/>
      <dgm:t>
        <a:bodyPr/>
        <a:lstStyle/>
        <a:p>
          <a:endParaRPr lang="en-US"/>
        </a:p>
      </dgm:t>
    </dgm:pt>
    <dgm:pt modelId="{DE1420FE-D319-F74B-808B-2C93023DA9FC}" type="pres">
      <dgm:prSet presAssocID="{4FC88886-FE55-C148-B9BB-E45124AD5C3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B575A9-EC37-044D-B343-269F5DDF0EB9}" type="pres">
      <dgm:prSet presAssocID="{85CED74A-120B-E74F-B9A1-F8B94D378350}" presName="compNode" presStyleCnt="0"/>
      <dgm:spPr/>
    </dgm:pt>
    <dgm:pt modelId="{47509BD7-0EF7-0946-81A7-129B73CB3453}" type="pres">
      <dgm:prSet presAssocID="{85CED74A-120B-E74F-B9A1-F8B94D378350}" presName="aNode" presStyleLbl="bgShp" presStyleIdx="0" presStyleCnt="1" custScaleX="27573" custScaleY="48510" custLinFactNeighborX="-23617" custLinFactNeighborY="7686"/>
      <dgm:spPr/>
      <dgm:t>
        <a:bodyPr/>
        <a:lstStyle/>
        <a:p>
          <a:endParaRPr lang="en-US"/>
        </a:p>
      </dgm:t>
    </dgm:pt>
    <dgm:pt modelId="{8F2E9BE2-873C-114A-9160-4424D79EA4D4}" type="pres">
      <dgm:prSet presAssocID="{85CED74A-120B-E74F-B9A1-F8B94D378350}" presName="textNode" presStyleLbl="bgShp" presStyleIdx="0" presStyleCnt="1"/>
      <dgm:spPr/>
      <dgm:t>
        <a:bodyPr/>
        <a:lstStyle/>
        <a:p>
          <a:endParaRPr lang="en-US"/>
        </a:p>
      </dgm:t>
    </dgm:pt>
    <dgm:pt modelId="{4964949B-7DF5-8B4E-8A28-BC7F6C7695FA}" type="pres">
      <dgm:prSet presAssocID="{85CED74A-120B-E74F-B9A1-F8B94D378350}" presName="compChildNode" presStyleCnt="0"/>
      <dgm:spPr/>
    </dgm:pt>
    <dgm:pt modelId="{B21871B4-FA51-A24B-9F6A-50D8E8C5D335}" type="pres">
      <dgm:prSet presAssocID="{85CED74A-120B-E74F-B9A1-F8B94D378350}" presName="theInnerList" presStyleCnt="0"/>
      <dgm:spPr/>
    </dgm:pt>
    <dgm:pt modelId="{F2523B0E-30E3-9D42-9DD2-EE0120A553CD}" type="pres">
      <dgm:prSet presAssocID="{F4D003F7-3105-4D47-967D-C6895F4AB6A7}" presName="childNode" presStyleLbl="node1" presStyleIdx="0" presStyleCnt="3" custScaleX="29298" custScaleY="24012" custLinFactY="12996" custLinFactNeighborX="-2995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D0DB2-0A7D-074A-872A-DCB97468046A}" type="pres">
      <dgm:prSet presAssocID="{F4D003F7-3105-4D47-967D-C6895F4AB6A7}" presName="aSpace2" presStyleCnt="0"/>
      <dgm:spPr/>
    </dgm:pt>
    <dgm:pt modelId="{FD40091F-4026-4011-8823-7145592D5A3E}" type="pres">
      <dgm:prSet presAssocID="{43FB1EAA-D8C9-41E8-9286-29A083D39589}" presName="childNode" presStyleLbl="node1" presStyleIdx="1" presStyleCnt="3" custScaleX="29254" custScaleY="33852" custLinFactNeighborX="7912" custLinFactNeighborY="63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9B8F63-37B4-45A6-9F37-04715414F156}" type="pres">
      <dgm:prSet presAssocID="{43FB1EAA-D8C9-41E8-9286-29A083D39589}" presName="aSpace2" presStyleCnt="0"/>
      <dgm:spPr/>
    </dgm:pt>
    <dgm:pt modelId="{7ABDA4A5-B36E-1845-B11D-3C248A2F55C8}" type="pres">
      <dgm:prSet presAssocID="{AF4044C4-6EB9-BD47-854C-F7A516268527}" presName="childNode" presStyleLbl="node1" presStyleIdx="2" presStyleCnt="3" custScaleX="28726" custScaleY="24012" custLinFactY="-14733" custLinFactNeighborX="-2995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E203AD-16FA-DB49-AD11-A18ADFD2091B}" srcId="{4FC88886-FE55-C148-B9BB-E45124AD5C36}" destId="{85CED74A-120B-E74F-B9A1-F8B94D378350}" srcOrd="0" destOrd="0" parTransId="{8F39CBD7-C481-5E4C-A6EF-994F6201BDCF}" sibTransId="{E41412F1-C438-764D-AA40-6FE66F1F429C}"/>
    <dgm:cxn modelId="{91EB5814-3D2C-4C0D-B9F9-E29749EDEFAB}" type="presOf" srcId="{43FB1EAA-D8C9-41E8-9286-29A083D39589}" destId="{FD40091F-4026-4011-8823-7145592D5A3E}" srcOrd="0" destOrd="0" presId="urn:microsoft.com/office/officeart/2005/8/layout/lProcess2"/>
    <dgm:cxn modelId="{F3DCFDF9-FFA0-6249-B302-51BD750FEB48}" srcId="{85CED74A-120B-E74F-B9A1-F8B94D378350}" destId="{F4D003F7-3105-4D47-967D-C6895F4AB6A7}" srcOrd="0" destOrd="0" parTransId="{F87A3A00-E3E5-594F-9A37-46E5E66E0FF1}" sibTransId="{CF791BCD-EB61-D442-A808-58509B904059}"/>
    <dgm:cxn modelId="{FBFF9918-BD81-0241-9CD4-F4DA3D1EF7BF}" type="presOf" srcId="{AF4044C4-6EB9-BD47-854C-F7A516268527}" destId="{7ABDA4A5-B36E-1845-B11D-3C248A2F55C8}" srcOrd="0" destOrd="0" presId="urn:microsoft.com/office/officeart/2005/8/layout/lProcess2"/>
    <dgm:cxn modelId="{CA2D42C7-A8EC-C647-A058-14E9D9A8A64F}" type="presOf" srcId="{85CED74A-120B-E74F-B9A1-F8B94D378350}" destId="{8F2E9BE2-873C-114A-9160-4424D79EA4D4}" srcOrd="1" destOrd="0" presId="urn:microsoft.com/office/officeart/2005/8/layout/lProcess2"/>
    <dgm:cxn modelId="{6D41797E-876C-7342-A24C-FCB0DD68517C}" type="presOf" srcId="{4FC88886-FE55-C148-B9BB-E45124AD5C36}" destId="{DE1420FE-D319-F74B-808B-2C93023DA9FC}" srcOrd="0" destOrd="0" presId="urn:microsoft.com/office/officeart/2005/8/layout/lProcess2"/>
    <dgm:cxn modelId="{302BD7BF-9E2D-F945-AE3C-B8BAFADDDC14}" type="presOf" srcId="{F4D003F7-3105-4D47-967D-C6895F4AB6A7}" destId="{F2523B0E-30E3-9D42-9DD2-EE0120A553CD}" srcOrd="0" destOrd="0" presId="urn:microsoft.com/office/officeart/2005/8/layout/lProcess2"/>
    <dgm:cxn modelId="{D18D40D0-299B-4758-A20E-A320B7169268}" srcId="{85CED74A-120B-E74F-B9A1-F8B94D378350}" destId="{43FB1EAA-D8C9-41E8-9286-29A083D39589}" srcOrd="1" destOrd="0" parTransId="{43086F2D-EF2F-47D3-84C3-38602B52258A}" sibTransId="{4D0F43C8-EF4C-4D79-A8B1-3ECF05C03D59}"/>
    <dgm:cxn modelId="{55C82CB9-0DE0-4B4A-844A-11E022D0B890}" type="presOf" srcId="{85CED74A-120B-E74F-B9A1-F8B94D378350}" destId="{47509BD7-0EF7-0946-81A7-129B73CB3453}" srcOrd="0" destOrd="0" presId="urn:microsoft.com/office/officeart/2005/8/layout/lProcess2"/>
    <dgm:cxn modelId="{F36EF0A9-E90B-2D43-A970-2C445F0F5F84}" srcId="{85CED74A-120B-E74F-B9A1-F8B94D378350}" destId="{AF4044C4-6EB9-BD47-854C-F7A516268527}" srcOrd="2" destOrd="0" parTransId="{DCC26E4B-AA44-E540-A484-F3D9FD3DAC77}" sibTransId="{10A2ABFC-76CA-3E43-B17E-134C251C72D0}"/>
    <dgm:cxn modelId="{D10742EA-5C6A-4A4C-9417-9EAA8C23688A}" type="presParOf" srcId="{DE1420FE-D319-F74B-808B-2C93023DA9FC}" destId="{4EB575A9-EC37-044D-B343-269F5DDF0EB9}" srcOrd="0" destOrd="0" presId="urn:microsoft.com/office/officeart/2005/8/layout/lProcess2"/>
    <dgm:cxn modelId="{84956088-0536-A64F-B430-5352A9931562}" type="presParOf" srcId="{4EB575A9-EC37-044D-B343-269F5DDF0EB9}" destId="{47509BD7-0EF7-0946-81A7-129B73CB3453}" srcOrd="0" destOrd="0" presId="urn:microsoft.com/office/officeart/2005/8/layout/lProcess2"/>
    <dgm:cxn modelId="{B89A3F62-806F-CF41-B59C-506026F85787}" type="presParOf" srcId="{4EB575A9-EC37-044D-B343-269F5DDF0EB9}" destId="{8F2E9BE2-873C-114A-9160-4424D79EA4D4}" srcOrd="1" destOrd="0" presId="urn:microsoft.com/office/officeart/2005/8/layout/lProcess2"/>
    <dgm:cxn modelId="{3F4915C1-F634-1744-A46D-A1311B7F30F9}" type="presParOf" srcId="{4EB575A9-EC37-044D-B343-269F5DDF0EB9}" destId="{4964949B-7DF5-8B4E-8A28-BC7F6C7695FA}" srcOrd="2" destOrd="0" presId="urn:microsoft.com/office/officeart/2005/8/layout/lProcess2"/>
    <dgm:cxn modelId="{7BA69AC5-3274-AA47-84CF-588B4923857B}" type="presParOf" srcId="{4964949B-7DF5-8B4E-8A28-BC7F6C7695FA}" destId="{B21871B4-FA51-A24B-9F6A-50D8E8C5D335}" srcOrd="0" destOrd="0" presId="urn:microsoft.com/office/officeart/2005/8/layout/lProcess2"/>
    <dgm:cxn modelId="{C12E2849-2F33-8D4D-A41B-4438CDAB2E06}" type="presParOf" srcId="{B21871B4-FA51-A24B-9F6A-50D8E8C5D335}" destId="{F2523B0E-30E3-9D42-9DD2-EE0120A553CD}" srcOrd="0" destOrd="0" presId="urn:microsoft.com/office/officeart/2005/8/layout/lProcess2"/>
    <dgm:cxn modelId="{43BE59D4-0315-6148-BB3D-E29FE909E67A}" type="presParOf" srcId="{B21871B4-FA51-A24B-9F6A-50D8E8C5D335}" destId="{DA2D0DB2-0A7D-074A-872A-DCB97468046A}" srcOrd="1" destOrd="0" presId="urn:microsoft.com/office/officeart/2005/8/layout/lProcess2"/>
    <dgm:cxn modelId="{C8B289C2-9C87-408A-81E5-F55A4746C9CF}" type="presParOf" srcId="{B21871B4-FA51-A24B-9F6A-50D8E8C5D335}" destId="{FD40091F-4026-4011-8823-7145592D5A3E}" srcOrd="2" destOrd="0" presId="urn:microsoft.com/office/officeart/2005/8/layout/lProcess2"/>
    <dgm:cxn modelId="{C1FB0A6B-429E-4F3B-B06D-47F9ECF2E2AF}" type="presParOf" srcId="{B21871B4-FA51-A24B-9F6A-50D8E8C5D335}" destId="{889B8F63-37B4-45A6-9F37-04715414F156}" srcOrd="3" destOrd="0" presId="urn:microsoft.com/office/officeart/2005/8/layout/lProcess2"/>
    <dgm:cxn modelId="{9528F62B-E212-984B-A223-6BD944EE5918}" type="presParOf" srcId="{B21871B4-FA51-A24B-9F6A-50D8E8C5D335}" destId="{7ABDA4A5-B36E-1845-B11D-3C248A2F55C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09BD7-0EF7-0946-81A7-129B73CB3453}">
      <dsp:nvSpPr>
        <dsp:cNvPr id="0" name=""/>
        <dsp:cNvSpPr/>
      </dsp:nvSpPr>
      <dsp:spPr>
        <a:xfrm>
          <a:off x="654736" y="987318"/>
          <a:ext cx="1427641" cy="19038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Server</a:t>
          </a:r>
          <a:endParaRPr lang="en-US" sz="2000" kern="1200" dirty="0"/>
        </a:p>
      </dsp:txBody>
      <dsp:txXfrm>
        <a:off x="654736" y="987318"/>
        <a:ext cx="1427641" cy="571166"/>
      </dsp:txXfrm>
    </dsp:sp>
    <dsp:sp modelId="{F2523B0E-30E3-9D42-9DD2-EE0120A553CD}">
      <dsp:nvSpPr>
        <dsp:cNvPr id="0" name=""/>
        <dsp:cNvSpPr/>
      </dsp:nvSpPr>
      <dsp:spPr>
        <a:xfrm>
          <a:off x="776034" y="1524115"/>
          <a:ext cx="1213565" cy="55525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</a:t>
          </a:r>
          <a:endParaRPr lang="en-US" sz="2000" kern="1200" dirty="0"/>
        </a:p>
      </dsp:txBody>
      <dsp:txXfrm>
        <a:off x="792297" y="1540378"/>
        <a:ext cx="1181039" cy="522727"/>
      </dsp:txXfrm>
    </dsp:sp>
    <dsp:sp modelId="{7ABDA4A5-B36E-1845-B11D-3C248A2F55C8}">
      <dsp:nvSpPr>
        <dsp:cNvPr id="0" name=""/>
        <dsp:cNvSpPr/>
      </dsp:nvSpPr>
      <dsp:spPr>
        <a:xfrm>
          <a:off x="787922" y="2223112"/>
          <a:ext cx="1189871" cy="55525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Server OS</a:t>
          </a:r>
          <a:endParaRPr lang="en-US" sz="2000" kern="1200" dirty="0"/>
        </a:p>
      </dsp:txBody>
      <dsp:txXfrm>
        <a:off x="804185" y="2239375"/>
        <a:ext cx="1157345" cy="522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09BD7-0EF7-0946-81A7-129B73CB3453}">
      <dsp:nvSpPr>
        <dsp:cNvPr id="0" name=""/>
        <dsp:cNvSpPr/>
      </dsp:nvSpPr>
      <dsp:spPr>
        <a:xfrm>
          <a:off x="654736" y="987318"/>
          <a:ext cx="1427641" cy="190388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Server</a:t>
          </a:r>
          <a:endParaRPr lang="en-US" sz="2000" kern="1200" dirty="0"/>
        </a:p>
      </dsp:txBody>
      <dsp:txXfrm>
        <a:off x="654736" y="987318"/>
        <a:ext cx="1427641" cy="571166"/>
      </dsp:txXfrm>
    </dsp:sp>
    <dsp:sp modelId="{F2523B0E-30E3-9D42-9DD2-EE0120A553CD}">
      <dsp:nvSpPr>
        <dsp:cNvPr id="0" name=""/>
        <dsp:cNvSpPr/>
      </dsp:nvSpPr>
      <dsp:spPr>
        <a:xfrm>
          <a:off x="776034" y="1524115"/>
          <a:ext cx="1213565" cy="55525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</a:t>
          </a:r>
          <a:endParaRPr lang="en-US" sz="2000" kern="1200" dirty="0"/>
        </a:p>
      </dsp:txBody>
      <dsp:txXfrm>
        <a:off x="792297" y="1540378"/>
        <a:ext cx="1181039" cy="522727"/>
      </dsp:txXfrm>
    </dsp:sp>
    <dsp:sp modelId="{7ABDA4A5-B36E-1845-B11D-3C248A2F55C8}">
      <dsp:nvSpPr>
        <dsp:cNvPr id="0" name=""/>
        <dsp:cNvSpPr/>
      </dsp:nvSpPr>
      <dsp:spPr>
        <a:xfrm>
          <a:off x="787922" y="2223112"/>
          <a:ext cx="1189871" cy="55525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Server OS</a:t>
          </a:r>
          <a:endParaRPr lang="en-US" sz="2000" kern="1200" dirty="0"/>
        </a:p>
      </dsp:txBody>
      <dsp:txXfrm>
        <a:off x="804185" y="2239375"/>
        <a:ext cx="1157345" cy="522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09BD7-0EF7-0946-81A7-129B73CB3453}">
      <dsp:nvSpPr>
        <dsp:cNvPr id="0" name=""/>
        <dsp:cNvSpPr/>
      </dsp:nvSpPr>
      <dsp:spPr>
        <a:xfrm>
          <a:off x="767882" y="942989"/>
          <a:ext cx="1680850" cy="19837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Server</a:t>
          </a:r>
          <a:endParaRPr lang="en-US" sz="2000" kern="1200" dirty="0"/>
        </a:p>
      </dsp:txBody>
      <dsp:txXfrm>
        <a:off x="767882" y="942989"/>
        <a:ext cx="1680850" cy="595130"/>
      </dsp:txXfrm>
    </dsp:sp>
    <dsp:sp modelId="{F2523B0E-30E3-9D42-9DD2-EE0120A553CD}">
      <dsp:nvSpPr>
        <dsp:cNvPr id="0" name=""/>
        <dsp:cNvSpPr/>
      </dsp:nvSpPr>
      <dsp:spPr>
        <a:xfrm>
          <a:off x="872605" y="1472420"/>
          <a:ext cx="1428804" cy="566585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</a:t>
          </a:r>
          <a:endParaRPr lang="en-US" sz="2000" kern="1200" dirty="0"/>
        </a:p>
      </dsp:txBody>
      <dsp:txXfrm>
        <a:off x="889200" y="1489015"/>
        <a:ext cx="1395614" cy="533395"/>
      </dsp:txXfrm>
    </dsp:sp>
    <dsp:sp modelId="{FD40091F-4026-4011-8823-7145592D5A3E}">
      <dsp:nvSpPr>
        <dsp:cNvPr id="0" name=""/>
        <dsp:cNvSpPr/>
      </dsp:nvSpPr>
      <dsp:spPr>
        <a:xfrm>
          <a:off x="2720522" y="1963280"/>
          <a:ext cx="1426659" cy="7987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Packet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Sniffer</a:t>
          </a:r>
          <a:endParaRPr lang="en-US" sz="2000" kern="1200" dirty="0"/>
        </a:p>
      </dsp:txBody>
      <dsp:txXfrm>
        <a:off x="2743917" y="1986675"/>
        <a:ext cx="1379869" cy="751979"/>
      </dsp:txXfrm>
    </dsp:sp>
    <dsp:sp modelId="{7ABDA4A5-B36E-1845-B11D-3C248A2F55C8}">
      <dsp:nvSpPr>
        <dsp:cNvPr id="0" name=""/>
        <dsp:cNvSpPr/>
      </dsp:nvSpPr>
      <dsp:spPr>
        <a:xfrm>
          <a:off x="886553" y="2183483"/>
          <a:ext cx="1400909" cy="566585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innerShdw blurRad="38100" dist="12700" dir="5400000">
            <a:srgbClr val="FFFFFF">
              <a:alpha val="75000"/>
            </a:srgbClr>
          </a:innerShdw>
          <a:outerShdw blurRad="88900" dist="50800" dir="5400000" sx="102000" sy="102000" algn="tr" rotWithShape="0">
            <a:srgbClr val="80808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Server OS</a:t>
          </a:r>
          <a:endParaRPr lang="en-US" sz="2000" kern="1200" dirty="0"/>
        </a:p>
      </dsp:txBody>
      <dsp:txXfrm>
        <a:off x="903148" y="2200078"/>
        <a:ext cx="1367719" cy="53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4A6BF-15B9-0649-B243-6E207B0E1D13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F3DD3-34AD-4A44-99BD-DD74E2952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39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10E1B-D4AD-46D5-AE5D-002DDDBBFB20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5B235-1EC4-4943-8302-CE0D4B6A3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01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63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44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66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78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87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35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2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42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42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35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16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9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1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9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5B235-1EC4-4943-8302-CE0D4B6A36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2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5516F7-7B27-41D6-B12C-88AC1666DA64}" type="datetime4">
              <a:rPr lang="en-US" smtClean="0"/>
              <a:t>August 24,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388"/>
            <a:ext cx="56388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5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44DFA-B3CB-4CD8-A399-2A1EE7D513B6}" type="datetime4">
              <a:rPr lang="en-US" smtClean="0"/>
              <a:t>August 24,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2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57954FB-DA68-472B-9271-B4647626CD1C}" type="datetime4">
              <a:rPr lang="en-US" smtClean="0"/>
              <a:t>August 24, 2011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043EBABE-4822-4EA0-99F5-04A5F8B9E867}" type="datetime4">
              <a:rPr lang="en-US" smtClean="0"/>
              <a:t>August 24, 2011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8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33E7BA80-1EFB-43CB-A522-00D0A2420B55}" type="datetime4">
              <a:rPr lang="en-US" smtClean="0"/>
              <a:t>August 24,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8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00A81-B311-41DF-9580-75EB64804189}" type="datetime4">
              <a:rPr lang="en-US" smtClean="0"/>
              <a:t>August 24,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3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 flipH="1"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629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1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763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1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buClr>
                <a:schemeClr val="tx1"/>
              </a:buClr>
              <a:defRPr/>
            </a:lvl3pPr>
            <a:lvl4pPr>
              <a:spcBef>
                <a:spcPts val="600"/>
              </a:spcBef>
              <a:buClr>
                <a:schemeClr val="tx1"/>
              </a:buClr>
              <a:defRPr/>
            </a:lvl4pPr>
            <a:lvl5pPr>
              <a:spcBef>
                <a:spcPts val="600"/>
              </a:spcBef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6B7695-1168-4FE7-AF4F-CF8F9232AA5C}" type="datetime4">
              <a:rPr lang="en-US" smtClean="0"/>
              <a:t>August 24,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98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745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271DA5-99A4-4211-A0C1-9ED1827803AB}" type="datetime4">
              <a:rPr lang="en-US" smtClean="0"/>
              <a:t>August 24,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3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E25D25-0FB4-4B02-BB1C-83BBBD8FE052}" type="datetime4">
              <a:rPr lang="en-US" smtClean="0"/>
              <a:t>August 24, 2011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4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929D72-F4DA-4B0B-A2F5-892FEE41B6AB}" type="datetime4">
              <a:rPr lang="en-US" smtClean="0"/>
              <a:t>August 24, 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D781E-EC03-4689-B002-1D513A72AD8D}" type="datetime4">
              <a:rPr lang="en-US" smtClean="0"/>
              <a:t>August 24,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9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F7B487-6026-4ABA-88C9-C93E69B6913C}" type="datetime4">
              <a:rPr lang="en-US" smtClean="0"/>
              <a:t>August 24,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7D7B7-30AC-FF42-BE86-2ABA9D0D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7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2775" y="582613"/>
            <a:ext cx="7918450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9013" y="2044700"/>
            <a:ext cx="7165975" cy="408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388"/>
            <a:ext cx="1600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ea typeface="+mn-ea"/>
              </a:defRPr>
            </a:lvl1pPr>
          </a:lstStyle>
          <a:p>
            <a:fld id="{B2B0D5F4-CB06-4019-8EE1-F7AEB637E67D}" type="datetime4">
              <a:rPr lang="en-US" smtClean="0"/>
              <a:t>August 24,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038" y="6275388"/>
            <a:ext cx="5643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388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5C3DA27B-6A10-0849-997D-0011EF6C69C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 kern="1200">
          <a:solidFill>
            <a:schemeClr val="accent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85800" indent="-3365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035050" indent="-3492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371600" indent="-336550" algn="l" rtl="0" eaLnBrk="1" fontAlgn="base" hangingPunct="1">
        <a:spcBef>
          <a:spcPct val="20000"/>
        </a:spcBef>
        <a:spcAft>
          <a:spcPct val="0"/>
        </a:spcAft>
        <a:buClr>
          <a:srgbClr val="949FBF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720850" indent="-3492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9" Type="http://schemas.openxmlformats.org/officeDocument/2006/relationships/image" Target="../media/image5.wmf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6.emf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303" y="827836"/>
            <a:ext cx="8051142" cy="239278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Identifying Performance Bottlenecks in CDNs through TCP-Level Monitoring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7666" y="4151730"/>
            <a:ext cx="75224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Peng</a:t>
            </a:r>
            <a:r>
              <a:rPr lang="en-US" sz="2800" b="1" dirty="0" smtClean="0"/>
              <a:t> Sun</a:t>
            </a:r>
            <a:endParaRPr lang="en-US" sz="2800" b="1" dirty="0"/>
          </a:p>
          <a:p>
            <a:pPr algn="ctr"/>
            <a:r>
              <a:rPr lang="en-US" sz="2400" dirty="0" err="1" smtClean="0"/>
              <a:t>Minlan</a:t>
            </a:r>
            <a:r>
              <a:rPr lang="en-US" sz="2400" dirty="0" smtClean="0"/>
              <a:t> Yu, Michael J. Freedman, Jennifer Rexford</a:t>
            </a:r>
          </a:p>
          <a:p>
            <a:pPr algn="ctr"/>
            <a:r>
              <a:rPr lang="en-US" sz="2400" dirty="0" smtClean="0"/>
              <a:t>Princeton University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August 19, 2011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208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AS-Level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2032605"/>
            <a:ext cx="7165975" cy="4081463"/>
          </a:xfrm>
        </p:spPr>
        <p:txBody>
          <a:bodyPr/>
          <a:lstStyle/>
          <a:p>
            <a:r>
              <a:rPr lang="en-US" dirty="0" smtClean="0"/>
              <a:t>CDNs make decision at the AS level</a:t>
            </a:r>
          </a:p>
          <a:p>
            <a:pPr lvl="1"/>
            <a:r>
              <a:rPr lang="en-US" dirty="0" smtClean="0"/>
              <a:t>e.g., change server selection for 1.1.1.0/24</a:t>
            </a:r>
          </a:p>
          <a:p>
            <a:endParaRPr lang="en-US" dirty="0" smtClean="0"/>
          </a:p>
          <a:p>
            <a:r>
              <a:rPr lang="en-US" dirty="0" smtClean="0"/>
              <a:t>Explore at the AS level:</a:t>
            </a:r>
          </a:p>
          <a:p>
            <a:pPr lvl="1"/>
            <a:r>
              <a:rPr lang="en-US" dirty="0" smtClean="0"/>
              <a:t>Filter out non-network bottlenecks</a:t>
            </a:r>
          </a:p>
          <a:p>
            <a:pPr lvl="1"/>
            <a:r>
              <a:rPr lang="en-US" dirty="0" smtClean="0"/>
              <a:t>Whether network problems exist</a:t>
            </a:r>
          </a:p>
          <a:p>
            <a:pPr lvl="1"/>
            <a:r>
              <a:rPr lang="en-US" dirty="0" smtClean="0"/>
              <a:t>Whether the problem is consistent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6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582613"/>
            <a:ext cx="8302625" cy="788987"/>
          </a:xfrm>
        </p:spPr>
        <p:txBody>
          <a:bodyPr/>
          <a:lstStyle/>
          <a:p>
            <a:r>
              <a:rPr lang="en-US" dirty="0" smtClean="0"/>
              <a:t>Filtering Out Non-Network Bottlenecks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25" y="2044700"/>
            <a:ext cx="7683500" cy="4230688"/>
          </a:xfrm>
        </p:spPr>
        <p:txBody>
          <a:bodyPr>
            <a:normAutofit/>
          </a:bodyPr>
          <a:lstStyle/>
          <a:p>
            <a:r>
              <a:rPr lang="en-US" dirty="0" smtClean="0"/>
              <a:t>CDNs change server selection if clients have low throughput</a:t>
            </a:r>
          </a:p>
          <a:p>
            <a:r>
              <a:rPr lang="en-US" dirty="0" smtClean="0"/>
              <a:t>Non-network factors can limit throughput</a:t>
            </a:r>
          </a:p>
          <a:p>
            <a:r>
              <a:rPr lang="en-US" dirty="0" smtClean="0"/>
              <a:t>236 out of 505 low-throughput </a:t>
            </a:r>
            <a:r>
              <a:rPr lang="en-US" dirty="0" err="1" smtClean="0"/>
              <a:t>ASes</a:t>
            </a:r>
            <a:r>
              <a:rPr lang="en-US" dirty="0" smtClean="0"/>
              <a:t> limited by non-network bottlenecks</a:t>
            </a:r>
          </a:p>
          <a:p>
            <a:r>
              <a:rPr lang="en-US" dirty="0" smtClean="0"/>
              <a:t>Filtering is helpful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Don’t worry about things CDNs cannot control</a:t>
            </a:r>
          </a:p>
          <a:p>
            <a:pPr lvl="1"/>
            <a:r>
              <a:rPr lang="en-US" dirty="0" smtClean="0"/>
              <a:t>Produce more accurate estimates of </a:t>
            </a:r>
            <a:r>
              <a:rPr lang="en-US" dirty="0" err="1" smtClean="0"/>
              <a:t>perf</a:t>
            </a:r>
            <a:r>
              <a:rPr lang="en-US" dirty="0" smtClean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415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Problem at AS Level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9013" y="2044700"/>
            <a:ext cx="7296225" cy="4081463"/>
          </a:xfrm>
        </p:spPr>
        <p:txBody>
          <a:bodyPr/>
          <a:lstStyle/>
          <a:p>
            <a:r>
              <a:rPr lang="en-US" dirty="0" smtClean="0"/>
              <a:t>CDN make decision at AS level</a:t>
            </a:r>
          </a:p>
          <a:p>
            <a:r>
              <a:rPr lang="en-US" dirty="0" smtClean="0"/>
              <a:t>Whether </a:t>
            </a:r>
            <a:r>
              <a:rPr lang="en-US" dirty="0"/>
              <a:t>c</a:t>
            </a:r>
            <a:r>
              <a:rPr lang="en-US" dirty="0" smtClean="0"/>
              <a:t>onn. in the same AS have common network problem</a:t>
            </a:r>
          </a:p>
          <a:p>
            <a:r>
              <a:rPr lang="en-US" dirty="0" smtClean="0"/>
              <a:t>For 7.1% of the </a:t>
            </a:r>
            <a:r>
              <a:rPr lang="en-US" dirty="0" err="1" smtClean="0"/>
              <a:t>ASes</a:t>
            </a:r>
            <a:r>
              <a:rPr lang="en-US" dirty="0" smtClean="0"/>
              <a:t>, half of conn. have &gt;10% packet loss rate</a:t>
            </a:r>
          </a:p>
          <a:p>
            <a:r>
              <a:rPr lang="en-US" dirty="0" smtClean="0"/>
              <a:t>Network problems are significant at the AS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Packet Loss of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48" y="2044700"/>
            <a:ext cx="8429600" cy="4081463"/>
          </a:xfrm>
        </p:spPr>
        <p:txBody>
          <a:bodyPr>
            <a:normAutofit/>
          </a:bodyPr>
          <a:lstStyle/>
          <a:p>
            <a:r>
              <a:rPr lang="en-US" dirty="0" smtClean="0"/>
              <a:t>CDNs care about predictive value of measurement</a:t>
            </a:r>
          </a:p>
          <a:p>
            <a:r>
              <a:rPr lang="en-US" dirty="0" smtClean="0"/>
              <a:t>Analyze the variance of average packet loss rates </a:t>
            </a:r>
          </a:p>
          <a:p>
            <a:pPr lvl="1"/>
            <a:r>
              <a:rPr lang="en-US" dirty="0" smtClean="0"/>
              <a:t>Each epoch (1 min) has nonzero average loss rate</a:t>
            </a:r>
          </a:p>
          <a:p>
            <a:pPr lvl="1"/>
            <a:r>
              <a:rPr lang="en-US" dirty="0" smtClean="0"/>
              <a:t>Loss rate is consistent across epochs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(standard deviation &lt; mean)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521554"/>
              </p:ext>
            </p:extLst>
          </p:nvPr>
        </p:nvGraphicFramePr>
        <p:xfrm>
          <a:off x="1157591" y="4323975"/>
          <a:ext cx="6919609" cy="2194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99323"/>
                <a:gridCol w="39202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Analysis Length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#</a:t>
                      </a:r>
                      <a:r>
                        <a:rPr lang="en-US" sz="2000" baseline="0" dirty="0" smtClean="0"/>
                        <a:t> of </a:t>
                      </a:r>
                      <a:r>
                        <a:rPr lang="en-US" sz="2000" baseline="0" dirty="0" err="1" smtClean="0"/>
                        <a:t>ASes</a:t>
                      </a:r>
                      <a:r>
                        <a:rPr lang="en-US" sz="2000" baseline="0" dirty="0" smtClean="0"/>
                        <a:t> with 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Consistent Packet Loss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One</a:t>
                      </a:r>
                      <a:r>
                        <a:rPr lang="en-US" sz="2000" baseline="0" dirty="0" smtClean="0"/>
                        <a:t> Week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377</a:t>
                      </a:r>
                      <a:r>
                        <a:rPr lang="en-US" sz="2000" baseline="0" dirty="0" smtClean="0"/>
                        <a:t> / 2008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One</a:t>
                      </a:r>
                      <a:r>
                        <a:rPr lang="en-US" sz="2000" baseline="0" dirty="0" smtClean="0"/>
                        <a:t> Day (Feb 21</a:t>
                      </a:r>
                      <a:r>
                        <a:rPr lang="en-US" sz="2000" baseline="30000" dirty="0" smtClean="0"/>
                        <a:t>st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122 / 739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One Hour</a:t>
                      </a:r>
                    </a:p>
                    <a:p>
                      <a:pPr algn="l"/>
                      <a:r>
                        <a:rPr lang="en-US" sz="2000" dirty="0" smtClean="0"/>
                        <a:t>(Feb 21</a:t>
                      </a:r>
                      <a:r>
                        <a:rPr lang="en-US" sz="2000" baseline="30000" dirty="0" smtClean="0"/>
                        <a:t>st</a:t>
                      </a:r>
                      <a:r>
                        <a:rPr lang="en-US" sz="2000" dirty="0" smtClean="0"/>
                        <a:t> 18:00~19:00)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 / 121</a:t>
                      </a:r>
                      <a:endParaRPr lang="en-US" sz="20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70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123" y="1600200"/>
            <a:ext cx="7626486" cy="48387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TCP-level stats to detect performance bottlenecks</a:t>
            </a:r>
          </a:p>
          <a:p>
            <a:r>
              <a:rPr lang="en-US" dirty="0" smtClean="0"/>
              <a:t>Identify major bottlenecks for a production CDN</a:t>
            </a:r>
          </a:p>
          <a:p>
            <a:r>
              <a:rPr lang="en-US" dirty="0" smtClean="0"/>
              <a:t>Discuss how to improve CDN’s operation with our tool</a:t>
            </a:r>
          </a:p>
          <a:p>
            <a:r>
              <a:rPr lang="en-US" dirty="0" smtClean="0"/>
              <a:t>Future Works</a:t>
            </a:r>
          </a:p>
          <a:p>
            <a:pPr lvl="1"/>
            <a:r>
              <a:rPr lang="en-US" dirty="0" smtClean="0"/>
              <a:t>Automatic and real-time analysis combined into CDN operation</a:t>
            </a:r>
          </a:p>
          <a:p>
            <a:pPr lvl="1"/>
            <a:r>
              <a:rPr lang="en-US" dirty="0" smtClean="0"/>
              <a:t>Detect the problematic AS on the path</a:t>
            </a:r>
          </a:p>
          <a:p>
            <a:pPr lvl="1"/>
            <a:r>
              <a:rPr lang="en-US" dirty="0" smtClean="0"/>
              <a:t>Combine TCP-level stats with application logs to debug online services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42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2775" y="1677988"/>
            <a:ext cx="7918450" cy="3046412"/>
          </a:xfrm>
        </p:spPr>
        <p:txBody>
          <a:bodyPr/>
          <a:lstStyle/>
          <a:p>
            <a:r>
              <a:rPr lang="en-US" dirty="0" smtClean="0"/>
              <a:t>Thanks!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Questions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9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Bottlenecks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940528647"/>
              </p:ext>
            </p:extLst>
          </p:nvPr>
        </p:nvGraphicFramePr>
        <p:xfrm>
          <a:off x="533420" y="1552690"/>
          <a:ext cx="5182740" cy="3557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09" y="1433914"/>
            <a:ext cx="563916" cy="8646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839" y="1854222"/>
            <a:ext cx="1434721" cy="1195601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 rot="244439">
            <a:off x="3512573" y="1620308"/>
            <a:ext cx="3015575" cy="1663430"/>
          </a:xfrm>
          <a:prstGeom prst="cloud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3"/>
            <a:endCxn id="8" idx="2"/>
          </p:cNvCxnSpPr>
          <p:nvPr/>
        </p:nvCxnSpPr>
        <p:spPr>
          <a:xfrm>
            <a:off x="2105025" y="1866250"/>
            <a:ext cx="1420688" cy="47931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67475" y="2371847"/>
            <a:ext cx="1149973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617" y="2277844"/>
            <a:ext cx="106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CDN Servers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3209" y="3476625"/>
            <a:ext cx="1186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Internet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6485" y="3476625"/>
            <a:ext cx="1060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Clients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609850" y="2924175"/>
            <a:ext cx="1125602" cy="11049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3131" y="4500942"/>
            <a:ext cx="3300780" cy="769441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APP</a:t>
            </a:r>
          </a:p>
          <a:p>
            <a:r>
              <a:rPr lang="en-US" sz="2000" dirty="0" smtClean="0"/>
              <a:t>Write too slowly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235617" y="5378602"/>
            <a:ext cx="3315808" cy="1384995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Server OS</a:t>
            </a:r>
          </a:p>
          <a:p>
            <a:r>
              <a:rPr lang="en-US" sz="2000" dirty="0" smtClean="0"/>
              <a:t>Insufficient send buffer or </a:t>
            </a:r>
            <a:br>
              <a:rPr lang="en-US" sz="2000" dirty="0" smtClean="0"/>
            </a:br>
            <a:r>
              <a:rPr lang="en-US" sz="2000" dirty="0" smtClean="0"/>
              <a:t>Small initial congestion window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35452" y="4500941"/>
            <a:ext cx="2828925" cy="769441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Internet</a:t>
            </a:r>
          </a:p>
          <a:p>
            <a:r>
              <a:rPr lang="en-US" sz="2000" dirty="0" smtClean="0"/>
              <a:t>Network congestion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6955972" y="4500820"/>
            <a:ext cx="2045155" cy="1077218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Client</a:t>
            </a:r>
          </a:p>
          <a:p>
            <a:r>
              <a:rPr lang="en-US" sz="2000" dirty="0" smtClean="0"/>
              <a:t>Insufficient receive buffer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702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to Each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42028374"/>
              </p:ext>
            </p:extLst>
          </p:nvPr>
        </p:nvGraphicFramePr>
        <p:xfrm>
          <a:off x="533420" y="1552690"/>
          <a:ext cx="5182740" cy="3557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09" y="1433914"/>
            <a:ext cx="563916" cy="8646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839" y="1854222"/>
            <a:ext cx="1434721" cy="1195601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 rot="244439">
            <a:off x="3512573" y="1620308"/>
            <a:ext cx="3015575" cy="1663430"/>
          </a:xfrm>
          <a:prstGeom prst="cloud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3"/>
            <a:endCxn id="8" idx="2"/>
          </p:cNvCxnSpPr>
          <p:nvPr/>
        </p:nvCxnSpPr>
        <p:spPr>
          <a:xfrm>
            <a:off x="2105025" y="1866250"/>
            <a:ext cx="1420688" cy="47931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67475" y="2371847"/>
            <a:ext cx="1149973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617" y="2277844"/>
            <a:ext cx="106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CDN Servers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3209" y="3476625"/>
            <a:ext cx="1195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Internet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518725" y="3476625"/>
            <a:ext cx="1168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Clients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609850" y="2924175"/>
            <a:ext cx="1125602" cy="11049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0341" y="4705230"/>
            <a:ext cx="3185372" cy="707886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APP is bottleneck: </a:t>
            </a:r>
          </a:p>
          <a:p>
            <a:r>
              <a:rPr lang="en-US" sz="2000" dirty="0" smtClean="0"/>
              <a:t>Debug application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34837" y="5638680"/>
            <a:ext cx="3190876" cy="1015663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Server OS is bottleneck:</a:t>
            </a:r>
          </a:p>
          <a:p>
            <a:r>
              <a:rPr lang="en-US" sz="2000" dirty="0" smtClean="0"/>
              <a:t>Tune buffer size, or upgrade server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95700" y="4705229"/>
            <a:ext cx="2906777" cy="132343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Internet is bottleneck: </a:t>
            </a:r>
          </a:p>
          <a:p>
            <a:r>
              <a:rPr lang="en-US" sz="2000" dirty="0" smtClean="0"/>
              <a:t>Circumvent the congested part of network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6955972" y="4705108"/>
            <a:ext cx="2045155" cy="132343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Client is bottleneck: </a:t>
            </a:r>
          </a:p>
          <a:p>
            <a:r>
              <a:rPr lang="en-US" sz="2000" dirty="0" smtClean="0"/>
              <a:t>Notify client to change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356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260676820"/>
              </p:ext>
            </p:extLst>
          </p:nvPr>
        </p:nvGraphicFramePr>
        <p:xfrm>
          <a:off x="1661000" y="2057589"/>
          <a:ext cx="6096000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2613"/>
            <a:ext cx="9058275" cy="788987"/>
          </a:xfrm>
        </p:spPr>
        <p:txBody>
          <a:bodyPr/>
          <a:lstStyle/>
          <a:p>
            <a:r>
              <a:rPr lang="en-US" dirty="0" smtClean="0"/>
              <a:t>Previous Techniques Not Enough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95750" y="4315278"/>
            <a:ext cx="285750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4106180"/>
            <a:ext cx="977900" cy="41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5813425" y="4315278"/>
            <a:ext cx="311150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0101" y="1708954"/>
            <a:ext cx="3619500" cy="120032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Application logs:</a:t>
            </a:r>
          </a:p>
          <a:p>
            <a:r>
              <a:rPr lang="en-US" sz="2400" dirty="0" smtClean="0"/>
              <a:t>No details of network activities</a:t>
            </a:r>
            <a:endParaRPr lang="en-US" sz="2400" dirty="0"/>
          </a:p>
        </p:txBody>
      </p:sp>
      <p:cxnSp>
        <p:nvCxnSpPr>
          <p:cNvPr id="18" name="Straight Connector 17"/>
          <p:cNvCxnSpPr>
            <a:stCxn id="16" idx="2"/>
          </p:cNvCxnSpPr>
          <p:nvPr/>
        </p:nvCxnSpPr>
        <p:spPr>
          <a:xfrm>
            <a:off x="2609851" y="2909283"/>
            <a:ext cx="219074" cy="64354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38675" y="1708954"/>
            <a:ext cx="3619500" cy="83099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Packet sniffing:</a:t>
            </a:r>
          </a:p>
          <a:p>
            <a:r>
              <a:rPr lang="en-US" sz="2400" dirty="0" smtClean="0"/>
              <a:t>Expensive to capture</a:t>
            </a:r>
            <a:endParaRPr lang="en-US" sz="2400" dirty="0"/>
          </a:p>
        </p:txBody>
      </p:sp>
      <p:cxnSp>
        <p:nvCxnSpPr>
          <p:cNvPr id="20" name="Straight Connector 19"/>
          <p:cNvCxnSpPr>
            <a:stCxn id="19" idx="2"/>
          </p:cNvCxnSpPr>
          <p:nvPr/>
        </p:nvCxnSpPr>
        <p:spPr>
          <a:xfrm flipH="1">
            <a:off x="5105400" y="2539951"/>
            <a:ext cx="1343025" cy="1460549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38675" y="5703997"/>
            <a:ext cx="3619500" cy="83099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Active probing:</a:t>
            </a:r>
          </a:p>
          <a:p>
            <a:r>
              <a:rPr lang="en-US" sz="2400" dirty="0" smtClean="0"/>
              <a:t>Extra load on network</a:t>
            </a:r>
            <a:endParaRPr lang="en-US" sz="2400" dirty="0"/>
          </a:p>
        </p:txBody>
      </p:sp>
      <p:cxnSp>
        <p:nvCxnSpPr>
          <p:cNvPr id="26" name="Straight Connector 25"/>
          <p:cNvCxnSpPr>
            <a:stCxn id="24" idx="0"/>
          </p:cNvCxnSpPr>
          <p:nvPr/>
        </p:nvCxnSpPr>
        <p:spPr>
          <a:xfrm flipV="1">
            <a:off x="6448425" y="4524375"/>
            <a:ext cx="41275" cy="117962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00101" y="5334665"/>
            <a:ext cx="3619500" cy="120032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Transport-layer stats: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Directly reveal </a:t>
            </a:r>
            <a:r>
              <a:rPr lang="en-US" sz="2400" dirty="0" err="1" smtClean="0">
                <a:solidFill>
                  <a:schemeClr val="bg1"/>
                </a:solidFill>
              </a:rPr>
              <a:t>perf</a:t>
            </a:r>
            <a:r>
              <a:rPr lang="en-US" sz="2400" dirty="0" smtClean="0">
                <a:solidFill>
                  <a:schemeClr val="bg1"/>
                </a:solidFill>
              </a:rPr>
              <a:t>. bottlenecks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609851" y="4800600"/>
            <a:ext cx="638174" cy="53406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8337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4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82613"/>
            <a:ext cx="9144001" cy="788987"/>
          </a:xfrm>
        </p:spPr>
        <p:txBody>
          <a:bodyPr/>
          <a:lstStyle/>
          <a:p>
            <a:r>
              <a:rPr lang="en-US" dirty="0" smtClean="0"/>
              <a:t>How TCP Stats Reveal Bottlenecks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33" y="4557968"/>
            <a:ext cx="970064" cy="14874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4" y="4820614"/>
            <a:ext cx="1434721" cy="1195601"/>
          </a:xfrm>
          <a:prstGeom prst="rect">
            <a:avLst/>
          </a:prstGeom>
        </p:spPr>
      </p:pic>
      <p:sp>
        <p:nvSpPr>
          <p:cNvPr id="7" name="Cloud 6"/>
          <p:cNvSpPr/>
          <p:nvPr/>
        </p:nvSpPr>
        <p:spPr>
          <a:xfrm rot="244439">
            <a:off x="3575736" y="4568593"/>
            <a:ext cx="3015575" cy="1663430"/>
          </a:xfrm>
          <a:prstGeom prst="cloud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5" idx="3"/>
            <a:endCxn id="7" idx="2"/>
          </p:cNvCxnSpPr>
          <p:nvPr/>
        </p:nvCxnSpPr>
        <p:spPr>
          <a:xfrm flipV="1">
            <a:off x="1781797" y="5293853"/>
            <a:ext cx="1807079" cy="783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560865" y="5338239"/>
            <a:ext cx="821010" cy="472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7643" y="6206405"/>
            <a:ext cx="1733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CDN Servers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90973" y="6206405"/>
            <a:ext cx="106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81392" y="6206405"/>
            <a:ext cx="106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63658" y="2428876"/>
            <a:ext cx="1865192" cy="702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CDN Server Applications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0348" y="3555792"/>
            <a:ext cx="1858502" cy="7101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Server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Network 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715715" y="3564065"/>
            <a:ext cx="1877991" cy="7101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Network Path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823593" y="3555792"/>
            <a:ext cx="1863207" cy="7101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Clients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5</a:t>
            </a:fld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63658" y="1498629"/>
            <a:ext cx="2512346" cy="90167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Insufficient </a:t>
            </a:r>
            <a:r>
              <a:rPr lang="en-US" sz="2000" dirty="0">
                <a:solidFill>
                  <a:schemeClr val="bg1"/>
                </a:solidFill>
              </a:rPr>
              <a:t>d</a:t>
            </a:r>
            <a:r>
              <a:rPr lang="en-US" sz="2000" dirty="0" smtClean="0">
                <a:solidFill>
                  <a:schemeClr val="bg1"/>
                </a:solidFill>
              </a:rPr>
              <a:t>ata in send </a:t>
            </a:r>
            <a:r>
              <a:rPr lang="en-US" sz="2000" dirty="0">
                <a:solidFill>
                  <a:schemeClr val="bg1"/>
                </a:solidFill>
              </a:rPr>
              <a:t>b</a:t>
            </a:r>
            <a:r>
              <a:rPr lang="en-US" sz="2000" dirty="0" smtClean="0">
                <a:solidFill>
                  <a:schemeClr val="bg1"/>
                </a:solidFill>
              </a:rPr>
              <a:t>uffer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247900" y="3276600"/>
            <a:ext cx="2228849" cy="97978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Send buffer </a:t>
            </a:r>
            <a:r>
              <a:rPr lang="en-US" dirty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ull or Initial congestion window too small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730499" y="2477305"/>
            <a:ext cx="1863207" cy="105818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Packet loss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823592" y="2467779"/>
            <a:ext cx="1863207" cy="105213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Receive window too small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894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 TCP statistics</a:t>
            </a:r>
          </a:p>
          <a:p>
            <a:pPr lvl="1"/>
            <a:r>
              <a:rPr lang="en-US" dirty="0" smtClean="0"/>
              <a:t>Web100 kernel patch</a:t>
            </a:r>
          </a:p>
          <a:p>
            <a:pPr lvl="1"/>
            <a:r>
              <a:rPr lang="en-US" dirty="0" smtClean="0"/>
              <a:t>Extract useful TCP stats for analyzing </a:t>
            </a:r>
            <a:r>
              <a:rPr lang="en-US" dirty="0" err="1" smtClean="0"/>
              <a:t>perf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Analysis tool</a:t>
            </a:r>
          </a:p>
          <a:p>
            <a:pPr lvl="1"/>
            <a:r>
              <a:rPr lang="en-US" dirty="0" smtClean="0"/>
              <a:t>Bottleneck classifier for individual connections</a:t>
            </a:r>
          </a:p>
          <a:p>
            <a:pPr lvl="1"/>
            <a:r>
              <a:rPr lang="en-US" dirty="0" smtClean="0"/>
              <a:t>Cross-connection correlation at AS level</a:t>
            </a:r>
          </a:p>
          <a:p>
            <a:pPr lvl="2"/>
            <a:r>
              <a:rPr lang="en-US" dirty="0" smtClean="0"/>
              <a:t>Map conn. to AS based on </a:t>
            </a:r>
            <a:r>
              <a:rPr lang="en-US" dirty="0" err="1" smtClean="0"/>
              <a:t>RouteView</a:t>
            </a:r>
            <a:endParaRPr lang="en-US" dirty="0" smtClean="0"/>
          </a:p>
          <a:p>
            <a:pPr lvl="2"/>
            <a:r>
              <a:rPr lang="en-US" dirty="0" smtClean="0"/>
              <a:t>Correlate bottlenecks to drive CDN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4" y="582613"/>
            <a:ext cx="8296275" cy="788987"/>
          </a:xfrm>
        </p:spPr>
        <p:txBody>
          <a:bodyPr/>
          <a:lstStyle/>
          <a:p>
            <a:r>
              <a:rPr lang="en-US" dirty="0" smtClean="0"/>
              <a:t>How Bottleneck Classifier 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 descr="035forPresentation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669714"/>
            <a:ext cx="7439025" cy="459614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09598" y="1832650"/>
            <a:ext cx="5086352" cy="4158573"/>
            <a:chOff x="609598" y="1832650"/>
            <a:chExt cx="5086352" cy="4158573"/>
          </a:xfrm>
        </p:grpSpPr>
        <p:sp>
          <p:nvSpPr>
            <p:cNvPr id="12" name="Rounded Rectangle 11"/>
            <p:cNvSpPr/>
            <p:nvPr/>
          </p:nvSpPr>
          <p:spPr>
            <a:xfrm>
              <a:off x="4286249" y="1832650"/>
              <a:ext cx="1409701" cy="4149049"/>
            </a:xfrm>
            <a:prstGeom prst="roundRect">
              <a:avLst/>
            </a:prstGeom>
            <a:noFill/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09598" y="3495673"/>
              <a:ext cx="3552825" cy="2495550"/>
              <a:chOff x="609598" y="3495673"/>
              <a:chExt cx="3552825" cy="2495550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609598" y="3495673"/>
                <a:ext cx="3552825" cy="2495550"/>
                <a:chOff x="7581898" y="3400222"/>
                <a:chExt cx="3552825" cy="2495550"/>
              </a:xfrm>
            </p:grpSpPr>
            <p:sp>
              <p:nvSpPr>
                <p:cNvPr id="13" name="Rounded Rectangle 12"/>
                <p:cNvSpPr/>
                <p:nvPr/>
              </p:nvSpPr>
              <p:spPr>
                <a:xfrm>
                  <a:off x="7581898" y="3400222"/>
                  <a:ext cx="3552825" cy="2495550"/>
                </a:xfrm>
                <a:prstGeom prst="roundRect">
                  <a:avLst/>
                </a:prstGeom>
                <a:ln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err="1" smtClean="0"/>
                    <a:t>BytesInSndBuf</a:t>
                  </a:r>
                  <a:r>
                    <a:rPr lang="en-US" sz="2400" b="1" dirty="0" smtClean="0"/>
                    <a:t> = </a:t>
                  </a:r>
                  <a:r>
                    <a:rPr lang="en-US" sz="2400" b="1" dirty="0" err="1" smtClean="0"/>
                    <a:t>Rwin</a:t>
                  </a:r>
                  <a:endParaRPr lang="en-US" sz="2400" b="1" dirty="0" smtClean="0"/>
                </a:p>
                <a:p>
                  <a:pPr algn="ctr"/>
                  <a:endParaRPr lang="en-US" sz="2400" b="1" dirty="0" smtClean="0"/>
                </a:p>
                <a:p>
                  <a:pPr algn="ctr"/>
                  <a:r>
                    <a:rPr lang="en-US" sz="2400" b="1" dirty="0" err="1" smtClean="0"/>
                    <a:t>Rwin</a:t>
                  </a:r>
                  <a:r>
                    <a:rPr lang="en-US" sz="2400" b="1" dirty="0" smtClean="0"/>
                    <a:t> limits sending</a:t>
                  </a:r>
                </a:p>
                <a:p>
                  <a:pPr algn="ctr"/>
                  <a:endParaRPr lang="en-US" sz="2400" b="1" dirty="0" smtClean="0"/>
                </a:p>
                <a:p>
                  <a:pPr algn="ctr"/>
                  <a:r>
                    <a:rPr lang="en-US" sz="2400" b="1" dirty="0" smtClean="0"/>
                    <a:t>Client is bottleneck</a:t>
                  </a:r>
                  <a:endParaRPr lang="en-US" sz="2400" b="1" dirty="0"/>
                </a:p>
              </p:txBody>
            </p:sp>
            <p:sp>
              <p:nvSpPr>
                <p:cNvPr id="17" name="Down Arrow 16"/>
                <p:cNvSpPr/>
                <p:nvPr/>
              </p:nvSpPr>
              <p:spPr>
                <a:xfrm>
                  <a:off x="9138071" y="4209398"/>
                  <a:ext cx="357188" cy="269080"/>
                </a:xfrm>
                <a:prstGeom prst="downArrow">
                  <a:avLst/>
                </a:prstGeom>
                <a:solidFill>
                  <a:schemeClr val="lt1"/>
                </a:solidFill>
                <a:ln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Down Arrow 20"/>
              <p:cNvSpPr/>
              <p:nvPr/>
            </p:nvSpPr>
            <p:spPr>
              <a:xfrm>
                <a:off x="2165771" y="5000245"/>
                <a:ext cx="357188" cy="269080"/>
              </a:xfrm>
              <a:prstGeom prst="downArrow">
                <a:avLst/>
              </a:prstGeom>
              <a:solidFill>
                <a:schemeClr val="lt1"/>
              </a:solidFill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729619" y="1832649"/>
            <a:ext cx="5461756" cy="4158574"/>
            <a:chOff x="1729619" y="1832649"/>
            <a:chExt cx="5461756" cy="4158574"/>
          </a:xfrm>
        </p:grpSpPr>
        <p:sp>
          <p:nvSpPr>
            <p:cNvPr id="15" name="Rounded Rectangle 14"/>
            <p:cNvSpPr/>
            <p:nvPr/>
          </p:nvSpPr>
          <p:spPr>
            <a:xfrm>
              <a:off x="5695950" y="1832649"/>
              <a:ext cx="1495425" cy="4149049"/>
            </a:xfrm>
            <a:prstGeom prst="roundRect">
              <a:avLst/>
            </a:prstGeom>
            <a:noFill/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729619" y="3495673"/>
              <a:ext cx="3728002" cy="2495550"/>
              <a:chOff x="1729619" y="3495673"/>
              <a:chExt cx="3728002" cy="249555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1729619" y="3495673"/>
                <a:ext cx="3728002" cy="2495550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/>
                  <a:t>Cwin</a:t>
                </a:r>
                <a:r>
                  <a:rPr lang="en-US" sz="2400" b="1" dirty="0" smtClean="0"/>
                  <a:t> drops greatly</a:t>
                </a:r>
              </a:p>
              <a:p>
                <a:pPr algn="ctr"/>
                <a:r>
                  <a:rPr lang="en-US" sz="2400" b="1" dirty="0" smtClean="0"/>
                  <a:t>and Packet loss</a:t>
                </a:r>
              </a:p>
              <a:p>
                <a:pPr algn="ctr"/>
                <a:endParaRPr lang="en-US" sz="2400" b="1" dirty="0" smtClean="0"/>
              </a:p>
              <a:p>
                <a:pPr algn="ctr"/>
                <a:r>
                  <a:rPr lang="en-US" sz="2400" b="1" dirty="0" smtClean="0"/>
                  <a:t>Network path is bottleneck</a:t>
                </a:r>
                <a:endParaRPr lang="en-US" sz="2400" b="1" dirty="0"/>
              </a:p>
            </p:txBody>
          </p:sp>
          <p:sp>
            <p:nvSpPr>
              <p:cNvPr id="22" name="Down Arrow 21"/>
              <p:cNvSpPr/>
              <p:nvPr/>
            </p:nvSpPr>
            <p:spPr>
              <a:xfrm>
                <a:off x="3324020" y="4679018"/>
                <a:ext cx="357188" cy="269080"/>
              </a:xfrm>
              <a:prstGeom prst="downArrow">
                <a:avLst/>
              </a:prstGeom>
              <a:solidFill>
                <a:schemeClr val="lt1"/>
              </a:soli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1626205" y="1832651"/>
            <a:ext cx="6334124" cy="4158572"/>
            <a:chOff x="1638300" y="1832651"/>
            <a:chExt cx="6334124" cy="4158572"/>
          </a:xfrm>
        </p:grpSpPr>
        <p:sp>
          <p:nvSpPr>
            <p:cNvPr id="7" name="Rounded Rectangle 6"/>
            <p:cNvSpPr/>
            <p:nvPr/>
          </p:nvSpPr>
          <p:spPr>
            <a:xfrm>
              <a:off x="1638300" y="1832651"/>
              <a:ext cx="2647949" cy="4149049"/>
            </a:xfrm>
            <a:prstGeom prst="roundRect">
              <a:avLst/>
            </a:prstGeom>
            <a:noFill/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419599" y="3495673"/>
              <a:ext cx="3552825" cy="2495550"/>
              <a:chOff x="7581899" y="762000"/>
              <a:chExt cx="3552825" cy="249555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7581899" y="762000"/>
                <a:ext cx="3552825" cy="2495550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/>
                  <a:t>Small initial </a:t>
                </a:r>
                <a:r>
                  <a:rPr lang="en-US" sz="2400" b="1" dirty="0" err="1" smtClean="0"/>
                  <a:t>Cwin</a:t>
                </a:r>
                <a:endParaRPr lang="en-US" sz="2400" b="1" dirty="0" smtClean="0"/>
              </a:p>
              <a:p>
                <a:pPr algn="ctr"/>
                <a:endParaRPr lang="en-US" sz="2400" b="1" dirty="0"/>
              </a:p>
              <a:p>
                <a:pPr algn="ctr"/>
                <a:r>
                  <a:rPr lang="en-US" sz="2400" b="1" dirty="0" smtClean="0"/>
                  <a:t>Slow start limits </a:t>
                </a:r>
                <a:r>
                  <a:rPr lang="en-US" sz="2400" b="1" dirty="0" err="1" smtClean="0"/>
                  <a:t>perf</a:t>
                </a:r>
                <a:r>
                  <a:rPr lang="en-US" sz="2400" b="1" dirty="0" smtClean="0"/>
                  <a:t>.</a:t>
                </a:r>
              </a:p>
              <a:p>
                <a:pPr algn="ctr"/>
                <a:endParaRPr lang="en-US" sz="2400" b="1" dirty="0" smtClean="0"/>
              </a:p>
              <a:p>
                <a:pPr algn="ctr"/>
                <a:r>
                  <a:rPr lang="en-US" sz="2400" b="1" dirty="0" smtClean="0"/>
                  <a:t>Network Stack is bottleneck</a:t>
                </a:r>
                <a:endParaRPr lang="en-US" sz="2400" b="1" dirty="0"/>
              </a:p>
            </p:txBody>
          </p:sp>
          <p:sp>
            <p:nvSpPr>
              <p:cNvPr id="9" name="Down Arrow 8"/>
              <p:cNvSpPr/>
              <p:nvPr/>
            </p:nvSpPr>
            <p:spPr>
              <a:xfrm>
                <a:off x="9179716" y="1400634"/>
                <a:ext cx="357188" cy="269080"/>
              </a:xfrm>
              <a:prstGeom prst="downArrow">
                <a:avLst/>
              </a:prstGeom>
              <a:solidFill>
                <a:schemeClr val="lt1"/>
              </a:solidFill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Down Arrow 9"/>
              <p:cNvSpPr/>
              <p:nvPr/>
            </p:nvSpPr>
            <p:spPr>
              <a:xfrm>
                <a:off x="9179717" y="2102645"/>
                <a:ext cx="357188" cy="269080"/>
              </a:xfrm>
              <a:prstGeom prst="downArrow">
                <a:avLst/>
              </a:prstGeom>
              <a:solidFill>
                <a:schemeClr val="lt1"/>
              </a:solidFill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9799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CoralCDN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2044700"/>
            <a:ext cx="7542212" cy="451174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CoralCDN</a:t>
            </a:r>
            <a:r>
              <a:rPr lang="en-US" dirty="0" smtClean="0"/>
              <a:t> serves 1 million clients per day</a:t>
            </a:r>
          </a:p>
          <a:p>
            <a:r>
              <a:rPr lang="en-US" dirty="0" smtClean="0"/>
              <a:t>Experiment Environment</a:t>
            </a:r>
          </a:p>
          <a:p>
            <a:pPr lvl="1"/>
            <a:r>
              <a:rPr lang="en-US" dirty="0" smtClean="0"/>
              <a:t>Deployment:              A Clemson </a:t>
            </a:r>
            <a:r>
              <a:rPr lang="en-US" dirty="0" err="1" smtClean="0"/>
              <a:t>PlanetLab</a:t>
            </a:r>
            <a:r>
              <a:rPr lang="en-US" dirty="0" smtClean="0"/>
              <a:t> node</a:t>
            </a:r>
          </a:p>
          <a:p>
            <a:pPr lvl="1"/>
            <a:r>
              <a:rPr lang="en-US" dirty="0" smtClean="0"/>
              <a:t>Polling interval:          50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Traces to Show:         Feb 19</a:t>
            </a:r>
            <a:r>
              <a:rPr lang="en-US" baseline="30000" dirty="0" smtClean="0"/>
              <a:t>th</a:t>
            </a:r>
            <a:r>
              <a:rPr lang="en-US" dirty="0" smtClean="0"/>
              <a:t> – 25</a:t>
            </a:r>
            <a:r>
              <a:rPr lang="en-US" baseline="30000" dirty="0" smtClean="0"/>
              <a:t>th</a:t>
            </a:r>
            <a:r>
              <a:rPr lang="en-US" dirty="0" smtClean="0"/>
              <a:t> 2011</a:t>
            </a:r>
          </a:p>
          <a:p>
            <a:pPr lvl="1"/>
            <a:r>
              <a:rPr lang="en-US" dirty="0" smtClean="0"/>
              <a:t>Total # of Conn.:       209K</a:t>
            </a:r>
          </a:p>
          <a:p>
            <a:pPr lvl="1"/>
            <a:r>
              <a:rPr lang="en-US" dirty="0" smtClean="0"/>
              <a:t>After removing</a:t>
            </a:r>
            <a:br>
              <a:rPr lang="en-US" dirty="0" smtClean="0"/>
            </a:br>
            <a:r>
              <a:rPr lang="en-US" dirty="0" smtClean="0"/>
              <a:t>Cache-Miss Conn.:   137K (Total 2008 </a:t>
            </a:r>
            <a:r>
              <a:rPr lang="en-US" dirty="0" err="1" smtClean="0"/>
              <a:t>ASes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Log Space overhead</a:t>
            </a:r>
          </a:p>
          <a:p>
            <a:pPr lvl="1"/>
            <a:r>
              <a:rPr lang="en-US" dirty="0" smtClean="0"/>
              <a:t>&lt; 200MB per Coral server per day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0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Major Bottleneck for Individual Clients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2044700"/>
            <a:ext cx="7542212" cy="4081463"/>
          </a:xfrm>
        </p:spPr>
        <p:txBody>
          <a:bodyPr/>
          <a:lstStyle/>
          <a:p>
            <a:r>
              <a:rPr lang="en-US" dirty="0" smtClean="0"/>
              <a:t>We calculate the </a:t>
            </a:r>
            <a:r>
              <a:rPr lang="en-US" b="1" i="1" dirty="0" smtClean="0"/>
              <a:t>fraction of time </a:t>
            </a:r>
            <a:r>
              <a:rPr lang="en-US" dirty="0" smtClean="0"/>
              <a:t>that the connection is under each bottleneck in lifetime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D7B7-30AC-FF42-BE86-2ABA9D0DCA5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975248"/>
              </p:ext>
            </p:extLst>
          </p:nvPr>
        </p:nvGraphicFramePr>
        <p:xfrm>
          <a:off x="1201405" y="2993175"/>
          <a:ext cx="6919609" cy="2286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99323"/>
                <a:gridCol w="39202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Bottlenecks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% of Conn. With Bottleneck</a:t>
                      </a:r>
                      <a:r>
                        <a:rPr lang="en-US" sz="2000" baseline="0" dirty="0" smtClean="0"/>
                        <a:t> for 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&gt;40% of Lifetime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/>
                        <a:t>Server Application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10.75%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Server Network Stack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18.72%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Network Path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3.94%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Clients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1.27%</a:t>
                      </a:r>
                      <a:endParaRPr lang="en-US" sz="2000" b="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989013" y="3725405"/>
            <a:ext cx="7278687" cy="2769340"/>
            <a:chOff x="989013" y="3708066"/>
            <a:chExt cx="7278687" cy="2769340"/>
          </a:xfrm>
        </p:grpSpPr>
        <p:sp>
          <p:nvSpPr>
            <p:cNvPr id="10" name="Rounded Rectangle 9"/>
            <p:cNvSpPr/>
            <p:nvPr/>
          </p:nvSpPr>
          <p:spPr>
            <a:xfrm>
              <a:off x="989013" y="5584725"/>
              <a:ext cx="7278687" cy="89268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Reasons: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Slow CPU or scarce disk resources of the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PlanetLab</a:t>
              </a:r>
              <a:r>
                <a:rPr lang="en-US" sz="2000" dirty="0" smtClean="0">
                  <a:solidFill>
                    <a:schemeClr val="bg1"/>
                  </a:solidFill>
                </a:rPr>
                <a:t> node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209675" y="3708066"/>
              <a:ext cx="2781300" cy="371475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5" idx="2"/>
            </p:cNvCxnSpPr>
            <p:nvPr/>
          </p:nvCxnSpPr>
          <p:spPr>
            <a:xfrm>
              <a:off x="2600325" y="4079541"/>
              <a:ext cx="0" cy="150518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98903" y="4124258"/>
            <a:ext cx="7278687" cy="2370487"/>
            <a:chOff x="992423" y="4117778"/>
            <a:chExt cx="7278687" cy="2370487"/>
          </a:xfrm>
        </p:grpSpPr>
        <p:sp>
          <p:nvSpPr>
            <p:cNvPr id="13" name="Rounded Rectangle 12"/>
            <p:cNvSpPr/>
            <p:nvPr/>
          </p:nvSpPr>
          <p:spPr>
            <a:xfrm>
              <a:off x="1201973" y="4117778"/>
              <a:ext cx="2781300" cy="371475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13" idx="2"/>
            </p:cNvCxnSpPr>
            <p:nvPr/>
          </p:nvCxnSpPr>
          <p:spPr>
            <a:xfrm>
              <a:off x="2592623" y="4489253"/>
              <a:ext cx="0" cy="110633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992423" y="5595584"/>
              <a:ext cx="7278687" cy="89268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Reasons: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Congestion window rises too slowly for short conn. 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(&gt;80% of the connections last &lt;1 second) 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98903" y="4495733"/>
            <a:ext cx="7278687" cy="1991095"/>
            <a:chOff x="998903" y="4503650"/>
            <a:chExt cx="7278687" cy="1991095"/>
          </a:xfrm>
        </p:grpSpPr>
        <p:sp>
          <p:nvSpPr>
            <p:cNvPr id="24" name="Rounded Rectangle 23"/>
            <p:cNvSpPr/>
            <p:nvPr/>
          </p:nvSpPr>
          <p:spPr>
            <a:xfrm>
              <a:off x="1198725" y="4503650"/>
              <a:ext cx="2781300" cy="371475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>
              <a:stCxn id="24" idx="2"/>
            </p:cNvCxnSpPr>
            <p:nvPr/>
          </p:nvCxnSpPr>
          <p:spPr>
            <a:xfrm>
              <a:off x="2589375" y="4875125"/>
              <a:ext cx="3248" cy="72045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ounded Rectangle 28"/>
            <p:cNvSpPr/>
            <p:nvPr/>
          </p:nvSpPr>
          <p:spPr>
            <a:xfrm>
              <a:off x="998903" y="5602064"/>
              <a:ext cx="7278687" cy="89268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Reasons: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Spotty network (discussed in next slide)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98903" y="4888244"/>
            <a:ext cx="7278687" cy="1606501"/>
            <a:chOff x="998903" y="4888244"/>
            <a:chExt cx="7278687" cy="1606501"/>
          </a:xfrm>
        </p:grpSpPr>
        <p:sp>
          <p:nvSpPr>
            <p:cNvPr id="31" name="Rounded Rectangle 30"/>
            <p:cNvSpPr/>
            <p:nvPr/>
          </p:nvSpPr>
          <p:spPr>
            <a:xfrm>
              <a:off x="1198725" y="4888244"/>
              <a:ext cx="2781300" cy="371475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>
              <a:stCxn id="31" idx="2"/>
            </p:cNvCxnSpPr>
            <p:nvPr/>
          </p:nvCxnSpPr>
          <p:spPr>
            <a:xfrm>
              <a:off x="2589375" y="5259719"/>
              <a:ext cx="0" cy="3423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998903" y="5602064"/>
              <a:ext cx="7278687" cy="89268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Reasons: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Receive buffer too small (Most of them are &lt;30KB)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998903" y="5602064"/>
            <a:ext cx="7278687" cy="8926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Our suggestion: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Use more powerful </a:t>
            </a:r>
            <a:r>
              <a:rPr lang="en-US" sz="2000" dirty="0" err="1" smtClean="0">
                <a:solidFill>
                  <a:schemeClr val="bg1"/>
                </a:solidFill>
              </a:rPr>
              <a:t>PlanetLab</a:t>
            </a:r>
            <a:r>
              <a:rPr lang="en-US" sz="2000" dirty="0" smtClean="0">
                <a:solidFill>
                  <a:schemeClr val="bg1"/>
                </a:solidFill>
              </a:rPr>
              <a:t> machines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998903" y="5602063"/>
            <a:ext cx="7278687" cy="8926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Our suggestion: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Use larger initial congestion window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998903" y="5587667"/>
            <a:ext cx="7278687" cy="8926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Our suggestion: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Filter them out of decision making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628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6" grpId="0" animBg="1"/>
      <p:bldP spid="26" grpId="1" animBg="1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|3.2|4.6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5.5|5.7|1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8.6|4.8|19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5|17.7|14.9|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|19.4|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4|9.9|27|6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18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0.8|13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xample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>
        <a:solidFill>
          <a:schemeClr val="tx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>
              <a:lumMod val="7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example.thmx</Template>
  <TotalTime>2267</TotalTime>
  <Words>748</Words>
  <Application>Microsoft Macintosh PowerPoint</Application>
  <PresentationFormat>On-screen Show (4:3)</PresentationFormat>
  <Paragraphs>198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example</vt:lpstr>
      <vt:lpstr>PowerPoint Presentation</vt:lpstr>
      <vt:lpstr>Performance Bottlenecks</vt:lpstr>
      <vt:lpstr>Reaction to Each Bottleneck</vt:lpstr>
      <vt:lpstr>Previous Techniques Not Enough</vt:lpstr>
      <vt:lpstr>How TCP Stats Reveal Bottlenecks</vt:lpstr>
      <vt:lpstr>Measurement Framework</vt:lpstr>
      <vt:lpstr>How Bottleneck Classifier Works</vt:lpstr>
      <vt:lpstr>CoralCDN Experiment</vt:lpstr>
      <vt:lpstr>What are Major Bottleneck for Individual Clients?</vt:lpstr>
      <vt:lpstr>AS-Level Correlation</vt:lpstr>
      <vt:lpstr>Filtering Out Non-Network Bottlenecks </vt:lpstr>
      <vt:lpstr>Network Problem at AS Level</vt:lpstr>
      <vt:lpstr>Consistent Packet Loss of AS</vt:lpstr>
      <vt:lpstr>Conclusion &amp; Future Work</vt:lpstr>
      <vt:lpstr>Thanks!   Questions?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</dc:creator>
  <cp:lastModifiedBy>Peng</cp:lastModifiedBy>
  <cp:revision>171</cp:revision>
  <dcterms:created xsi:type="dcterms:W3CDTF">2011-08-05T01:30:16Z</dcterms:created>
  <dcterms:modified xsi:type="dcterms:W3CDTF">2011-08-24T13:18:11Z</dcterms:modified>
</cp:coreProperties>
</file>