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90" r:id="rId5"/>
    <p:sldId id="257" r:id="rId6"/>
    <p:sldId id="262" r:id="rId7"/>
    <p:sldId id="263" r:id="rId8"/>
    <p:sldId id="322" r:id="rId9"/>
    <p:sldId id="266" r:id="rId10"/>
    <p:sldId id="267" r:id="rId11"/>
    <p:sldId id="268" r:id="rId12"/>
    <p:sldId id="274" r:id="rId13"/>
    <p:sldId id="306" r:id="rId14"/>
    <p:sldId id="277" r:id="rId15"/>
    <p:sldId id="278" r:id="rId16"/>
    <p:sldId id="280" r:id="rId17"/>
    <p:sldId id="319" r:id="rId18"/>
    <p:sldId id="281" r:id="rId19"/>
    <p:sldId id="323" r:id="rId20"/>
    <p:sldId id="307" r:id="rId21"/>
    <p:sldId id="309" r:id="rId22"/>
    <p:sldId id="311" r:id="rId23"/>
    <p:sldId id="313" r:id="rId24"/>
    <p:sldId id="312" r:id="rId25"/>
    <p:sldId id="326" r:id="rId26"/>
    <p:sldId id="327" r:id="rId27"/>
    <p:sldId id="265" r:id="rId28"/>
    <p:sldId id="271" r:id="rId29"/>
    <p:sldId id="284" r:id="rId30"/>
    <p:sldId id="300" r:id="rId31"/>
    <p:sldId id="302" r:id="rId32"/>
    <p:sldId id="272" r:id="rId33"/>
    <p:sldId id="297" r:id="rId34"/>
    <p:sldId id="316" r:id="rId35"/>
    <p:sldId id="287" r:id="rId36"/>
    <p:sldId id="321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3" autoAdjust="0"/>
    <p:restoredTop sz="77391" autoAdjust="0"/>
  </p:normalViewPr>
  <p:slideViewPr>
    <p:cSldViewPr snapToGrid="0" snapToObjects="1">
      <p:cViewPr>
        <p:scale>
          <a:sx n="100" d="100"/>
          <a:sy n="100" d="100"/>
        </p:scale>
        <p:origin x="-16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F8FFB-D13C-5540-BF5E-6FEE8B0F8CFA}" type="datetimeFigureOut">
              <a:rPr lang="en-US" smtClean="0"/>
              <a:t>6/29/11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0138A-5000-9047-8070-1D101851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3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DC464-95FD-FD46-A473-30BF9B48826B}" type="datetimeFigureOut">
              <a:rPr lang="en-US" smtClean="0"/>
              <a:t>6/29/11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00DC6-791A-EF4A-BB1A-61E2C70A0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0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2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9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0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8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8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8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8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7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3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7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5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8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40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2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4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4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4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DF63-97EC-3741-93F8-476510F67980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6C14-2165-B54E-B262-EC207E932E62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3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C526-8C5A-4744-9557-FA901992B600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316B-0F12-8248-A939-411846582190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4C0D-D51E-8B46-818E-ACDEA103C9B6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8CCC-3313-C44C-8C6D-6D20BE6A6206}" type="datetime1">
              <a:rPr lang="en-US" smtClean="0"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11D-D649-864A-BC82-7B9DF06A880E}" type="datetime1">
              <a:rPr lang="en-US" smtClean="0"/>
              <a:t>6/29/11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1FB8-C5CD-DC47-AED9-C54DE4CE80D7}" type="datetime1">
              <a:rPr lang="en-US" smtClean="0"/>
              <a:t>6/29/11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3070-1AA3-F242-99DC-7CDE308BF51D}" type="datetime1">
              <a:rPr lang="en-US" smtClean="0"/>
              <a:t>6/29/11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9CB0-0A8C-8F4E-9402-4E5B4FEA6DBE}" type="datetime1">
              <a:rPr lang="en-US" smtClean="0"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C46A-4ED2-9241-81D4-02580DAC5C8B}" type="datetime1">
              <a:rPr lang="en-US" smtClean="0"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E0E6-30B5-6544-B194-A87C5D32BD4C}" type="datetime1">
              <a:rPr lang="en-US" smtClean="0"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14E9-EFB6-C44A-944B-F8EC36B8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nceton-shield-logo-smalle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5928868"/>
            <a:ext cx="1333500" cy="8945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3546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Wyatt Lloyd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Michael J. Freedman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Princeton University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28566" y="2130425"/>
            <a:ext cx="7373919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TRODS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27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Transparent Recovery </a:t>
            </a:r>
            <a:r>
              <a:rPr lang="en-US" dirty="0"/>
              <a:t>for</a:t>
            </a:r>
            <a:br>
              <a:rPr lang="en-US" dirty="0"/>
            </a:br>
            <a:r>
              <a:rPr lang="en-US" dirty="0" smtClean="0"/>
              <a:t>Object Delivery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1300" y="30480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at DSN-DCCS 2011 in Hong Kong on 6/28/11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Arrow Connector 71"/>
          <p:cNvCxnSpPr/>
          <p:nvPr/>
        </p:nvCxnSpPr>
        <p:spPr>
          <a:xfrm flipV="1">
            <a:off x="4741335" y="3117922"/>
            <a:ext cx="592522" cy="8500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3857" y="2884526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333857" y="5240979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4293" y="1912517"/>
            <a:ext cx="1522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333857" y="3670010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333857" y="4455494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912533" y="1898963"/>
            <a:ext cx="6025847" cy="4305905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18685" y="2803530"/>
            <a:ext cx="1418914" cy="866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Liveness Monitor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3322421" y="3776065"/>
            <a:ext cx="1418914" cy="866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532782" y="3351315"/>
            <a:ext cx="785903" cy="1247833"/>
            <a:chOff x="6481983" y="3351315"/>
            <a:chExt cx="785903" cy="1247833"/>
          </a:xfrm>
        </p:grpSpPr>
        <p:sp>
          <p:nvSpPr>
            <p:cNvPr id="49" name="Heart 48"/>
            <p:cNvSpPr/>
            <p:nvPr/>
          </p:nvSpPr>
          <p:spPr>
            <a:xfrm rot="18188442">
              <a:off x="6809509" y="3889401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6481983" y="3351315"/>
              <a:ext cx="785903" cy="124783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32782" y="2950600"/>
            <a:ext cx="785903" cy="141122"/>
            <a:chOff x="6481983" y="2950600"/>
            <a:chExt cx="785903" cy="141122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481983" y="3021161"/>
              <a:ext cx="78590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Heart 47"/>
            <p:cNvSpPr/>
            <p:nvPr/>
          </p:nvSpPr>
          <p:spPr>
            <a:xfrm>
              <a:off x="6808783" y="2950600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32782" y="3127915"/>
            <a:ext cx="785903" cy="633704"/>
            <a:chOff x="6481983" y="3127915"/>
            <a:chExt cx="785903" cy="633704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6481983" y="3127915"/>
              <a:ext cx="785903" cy="63370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Heart 45"/>
            <p:cNvSpPr/>
            <p:nvPr/>
          </p:nvSpPr>
          <p:spPr>
            <a:xfrm rot="19151618">
              <a:off x="6782357" y="3387086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32782" y="3591295"/>
            <a:ext cx="785903" cy="1793338"/>
            <a:chOff x="6481983" y="3591295"/>
            <a:chExt cx="785903" cy="1793338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481983" y="3591295"/>
              <a:ext cx="785903" cy="179333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Heart 43"/>
            <p:cNvSpPr/>
            <p:nvPr/>
          </p:nvSpPr>
          <p:spPr>
            <a:xfrm rot="17755979">
              <a:off x="6788612" y="4454207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/>
          <p:cNvCxnSpPr>
            <a:endCxn id="6" idx="1"/>
          </p:cNvCxnSpPr>
          <p:nvPr/>
        </p:nvCxnSpPr>
        <p:spPr>
          <a:xfrm flipV="1">
            <a:off x="4741335" y="3117921"/>
            <a:ext cx="592522" cy="85004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Multiply 52"/>
          <p:cNvSpPr/>
          <p:nvPr/>
        </p:nvSpPr>
        <p:spPr>
          <a:xfrm>
            <a:off x="5513541" y="2670938"/>
            <a:ext cx="893966" cy="89396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17" idx="0"/>
            <a:endCxn id="26" idx="0"/>
          </p:cNvCxnSpPr>
          <p:nvPr/>
        </p:nvCxnSpPr>
        <p:spPr>
          <a:xfrm rot="16200000" flipH="1" flipV="1">
            <a:off x="5543742" y="1291665"/>
            <a:ext cx="972535" cy="3996264"/>
          </a:xfrm>
          <a:prstGeom prst="curvedConnector3">
            <a:avLst>
              <a:gd name="adj1" fmla="val -26988"/>
            </a:avLst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4741335" y="3903405"/>
            <a:ext cx="592522" cy="1570969"/>
            <a:chOff x="4741335" y="3903405"/>
            <a:chExt cx="592522" cy="1570969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4741335" y="3903405"/>
              <a:ext cx="592522" cy="2333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741335" y="4289199"/>
              <a:ext cx="592522" cy="399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741335" y="4455494"/>
              <a:ext cx="592522" cy="1018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4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4199" y="3967968"/>
            <a:ext cx="1183198" cy="453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333857" y="5240979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4293" y="1912517"/>
            <a:ext cx="1522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333857" y="3670010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333857" y="4455494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912533" y="1898963"/>
            <a:ext cx="6025847" cy="4305905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18685" y="2803530"/>
            <a:ext cx="1418914" cy="866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Liveness Monitor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3322421" y="3776065"/>
            <a:ext cx="1418914" cy="866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532782" y="3351315"/>
            <a:ext cx="785903" cy="1247833"/>
            <a:chOff x="6481983" y="3351315"/>
            <a:chExt cx="785903" cy="1247833"/>
          </a:xfrm>
        </p:grpSpPr>
        <p:sp>
          <p:nvSpPr>
            <p:cNvPr id="49" name="Heart 48"/>
            <p:cNvSpPr/>
            <p:nvPr/>
          </p:nvSpPr>
          <p:spPr>
            <a:xfrm rot="18188442">
              <a:off x="6809509" y="3889401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6481983" y="3351315"/>
              <a:ext cx="785903" cy="124783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532782" y="3127915"/>
            <a:ext cx="785903" cy="633704"/>
            <a:chOff x="6481983" y="3127915"/>
            <a:chExt cx="785903" cy="633704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6481983" y="3127915"/>
              <a:ext cx="785903" cy="63370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Heart 45"/>
            <p:cNvSpPr/>
            <p:nvPr/>
          </p:nvSpPr>
          <p:spPr>
            <a:xfrm rot="19151618">
              <a:off x="6782357" y="3387086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32782" y="3591295"/>
            <a:ext cx="785903" cy="1793338"/>
            <a:chOff x="6481983" y="3591295"/>
            <a:chExt cx="785903" cy="1793338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481983" y="3591295"/>
              <a:ext cx="785903" cy="179333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Heart 43"/>
            <p:cNvSpPr/>
            <p:nvPr/>
          </p:nvSpPr>
          <p:spPr>
            <a:xfrm rot="17755979">
              <a:off x="6788612" y="4454207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>
            <a:stCxn id="5" idx="3"/>
            <a:endCxn id="26" idx="1"/>
          </p:cNvCxnSpPr>
          <p:nvPr/>
        </p:nvCxnSpPr>
        <p:spPr>
          <a:xfrm>
            <a:off x="2077397" y="4194798"/>
            <a:ext cx="1245024" cy="1450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0" idx="1"/>
          </p:cNvCxnSpPr>
          <p:nvPr/>
        </p:nvCxnSpPr>
        <p:spPr>
          <a:xfrm flipV="1">
            <a:off x="4741335" y="3903405"/>
            <a:ext cx="592522" cy="16294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0393" y="3203423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741335" y="3117922"/>
            <a:ext cx="592522" cy="8500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9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94199" y="3967968"/>
            <a:ext cx="1183198" cy="453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333857" y="5240979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4293" y="1912517"/>
            <a:ext cx="1522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333857" y="3670010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333857" y="4455494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912533" y="1898963"/>
            <a:ext cx="6025847" cy="4305905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18685" y="2803530"/>
            <a:ext cx="1418914" cy="866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Liveness Monitor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3322421" y="3776065"/>
            <a:ext cx="1418914" cy="866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532782" y="3351315"/>
            <a:ext cx="785903" cy="1247833"/>
            <a:chOff x="6481983" y="3351315"/>
            <a:chExt cx="785903" cy="1247833"/>
          </a:xfrm>
        </p:grpSpPr>
        <p:sp>
          <p:nvSpPr>
            <p:cNvPr id="49" name="Heart 48"/>
            <p:cNvSpPr/>
            <p:nvPr/>
          </p:nvSpPr>
          <p:spPr>
            <a:xfrm rot="18188442">
              <a:off x="6809509" y="3889401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6481983" y="3351315"/>
              <a:ext cx="785903" cy="124783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532782" y="3127915"/>
            <a:ext cx="785903" cy="633704"/>
            <a:chOff x="6481983" y="3127915"/>
            <a:chExt cx="785903" cy="633704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6481983" y="3127915"/>
              <a:ext cx="785903" cy="63370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Heart 45"/>
            <p:cNvSpPr/>
            <p:nvPr/>
          </p:nvSpPr>
          <p:spPr>
            <a:xfrm rot="19151618">
              <a:off x="6782357" y="3387086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32782" y="3591295"/>
            <a:ext cx="785903" cy="1793338"/>
            <a:chOff x="6481983" y="3591295"/>
            <a:chExt cx="785903" cy="1793338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481983" y="3591295"/>
              <a:ext cx="785903" cy="179333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Heart 43"/>
            <p:cNvSpPr/>
            <p:nvPr/>
          </p:nvSpPr>
          <p:spPr>
            <a:xfrm rot="17755979">
              <a:off x="6788612" y="4454207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>
            <a:stCxn id="5" idx="3"/>
            <a:endCxn id="26" idx="1"/>
          </p:cNvCxnSpPr>
          <p:nvPr/>
        </p:nvCxnSpPr>
        <p:spPr>
          <a:xfrm>
            <a:off x="2077397" y="4194798"/>
            <a:ext cx="1245024" cy="1450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0" idx="1"/>
          </p:cNvCxnSpPr>
          <p:nvPr/>
        </p:nvCxnSpPr>
        <p:spPr>
          <a:xfrm flipV="1">
            <a:off x="4741335" y="3903405"/>
            <a:ext cx="592522" cy="16294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0393" y="3203423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28" name="Rounded Rectangle 27"/>
          <p:cNvSpPr/>
          <p:nvPr/>
        </p:nvSpPr>
        <p:spPr>
          <a:xfrm>
            <a:off x="7318685" y="4807739"/>
            <a:ext cx="1418914" cy="866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Store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10" idx="3"/>
            <a:endCxn id="28" idx="1"/>
          </p:cNvCxnSpPr>
          <p:nvPr/>
        </p:nvCxnSpPr>
        <p:spPr>
          <a:xfrm>
            <a:off x="6517055" y="3903405"/>
            <a:ext cx="801630" cy="133757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0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			</a:t>
            </a:r>
            <a:r>
              <a:rPr lang="en-US" dirty="0" smtClean="0"/>
              <a:t>					</a:t>
            </a:r>
            <a:r>
              <a:rPr lang="en-US" b="1" dirty="0" smtClean="0"/>
              <a:t>Technique</a:t>
            </a:r>
          </a:p>
          <a:p>
            <a:pPr marL="0" indent="0">
              <a:buNone/>
            </a:pPr>
            <a:r>
              <a:rPr lang="en-US" sz="2400" dirty="0" smtClean="0"/>
              <a:t>Redirect </a:t>
            </a:r>
            <a:r>
              <a:rPr lang="en-US" sz="2400" dirty="0"/>
              <a:t>to live </a:t>
            </a:r>
            <a:r>
              <a:rPr lang="en-US" sz="2400" dirty="0" smtClean="0"/>
              <a:t>server	</a:t>
            </a:r>
            <a:r>
              <a:rPr lang="en-US" sz="2400" dirty="0" smtClean="0">
                <a:solidFill>
                  <a:srgbClr val="7F7F7F"/>
                </a:solidFill>
              </a:rPr>
              <a:t>……………….</a:t>
            </a:r>
            <a:r>
              <a:rPr lang="en-US" sz="2400" dirty="0" smtClean="0"/>
              <a:t>	Liveness monitor updates    									load balancer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Induce client to send </a:t>
            </a:r>
            <a:r>
              <a:rPr lang="en-US" sz="2400" dirty="0" smtClean="0"/>
              <a:t>packet</a:t>
            </a:r>
            <a:r>
              <a:rPr lang="en-US" sz="2400" dirty="0">
                <a:solidFill>
                  <a:srgbClr val="7F7F7F"/>
                </a:solidFill>
              </a:rPr>
              <a:t>…</a:t>
            </a:r>
            <a:r>
              <a:rPr lang="en-US" sz="2400" dirty="0" smtClean="0">
                <a:solidFill>
                  <a:srgbClr val="7F7F7F"/>
                </a:solidFill>
              </a:rPr>
              <a:t>……	</a:t>
            </a:r>
            <a:r>
              <a:rPr lang="en-US" sz="2400" dirty="0" smtClean="0"/>
              <a:t>Coerce client’s TCP stack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Continue Connection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Determine Phase</a:t>
            </a:r>
            <a:r>
              <a:rPr lang="en-US" sz="2400" dirty="0">
                <a:solidFill>
                  <a:srgbClr val="7F7F7F"/>
                </a:solidFill>
              </a:rPr>
              <a:t>……………</a:t>
            </a:r>
            <a:r>
              <a:rPr lang="en-US" sz="2400" dirty="0" smtClean="0">
                <a:solidFill>
                  <a:srgbClr val="7F7F7F"/>
                </a:solidFill>
              </a:rPr>
              <a:t>……	</a:t>
            </a:r>
            <a:r>
              <a:rPr lang="en-US" sz="2400" dirty="0" smtClean="0"/>
              <a:t>Use packet + stored info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Identify Object</a:t>
            </a:r>
            <a:r>
              <a:rPr lang="en-US" sz="2400" dirty="0">
                <a:solidFill>
                  <a:srgbClr val="7F7F7F"/>
                </a:solidFill>
              </a:rPr>
              <a:t>……………</a:t>
            </a:r>
            <a:r>
              <a:rPr lang="en-US" sz="2400" dirty="0" smtClean="0">
                <a:solidFill>
                  <a:srgbClr val="7F7F7F"/>
                </a:solidFill>
              </a:rPr>
              <a:t>……….</a:t>
            </a:r>
            <a:r>
              <a:rPr lang="en-US" sz="2400" dirty="0" smtClean="0"/>
              <a:t>	Stored Info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Find Offset	</a:t>
            </a:r>
            <a:r>
              <a:rPr lang="en-US" sz="2400" dirty="0">
                <a:solidFill>
                  <a:srgbClr val="7F7F7F"/>
                </a:solidFill>
              </a:rPr>
              <a:t>……………</a:t>
            </a:r>
            <a:r>
              <a:rPr lang="en-US" sz="2400" dirty="0" smtClean="0">
                <a:solidFill>
                  <a:srgbClr val="7F7F7F"/>
                </a:solidFill>
              </a:rPr>
              <a:t>……………..</a:t>
            </a:r>
            <a:r>
              <a:rPr lang="en-US" sz="2400" dirty="0" smtClean="0"/>
              <a:t>	Use packet + stored info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900000">
            <a:off x="63500" y="2946399"/>
            <a:ext cx="8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10" name="TextBox 9"/>
          <p:cNvSpPr txBox="1"/>
          <p:nvPr/>
        </p:nvSpPr>
        <p:spPr>
          <a:xfrm rot="18900000">
            <a:off x="62152" y="3746498"/>
            <a:ext cx="8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89163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Coercing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Leave A Packet Unacknowledged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588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SYN/ACK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6588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6588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6588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FIN/ACK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6588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30436" y="2755144"/>
            <a:ext cx="6618648" cy="466789"/>
            <a:chOff x="1330436" y="2755144"/>
            <a:chExt cx="6618648" cy="466789"/>
          </a:xfrm>
        </p:grpSpPr>
        <p:sp>
          <p:nvSpPr>
            <p:cNvPr id="18" name="Rounded Rectangle 17"/>
            <p:cNvSpPr/>
            <p:nvPr/>
          </p:nvSpPr>
          <p:spPr>
            <a:xfrm>
              <a:off x="1330436" y="2755144"/>
              <a:ext cx="1183198" cy="4536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Client</a:t>
              </a:r>
              <a:endParaRPr lang="en-US" sz="2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65886" y="2755144"/>
              <a:ext cx="1183198" cy="4667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  <a:endParaRPr lang="en-US" sz="2400" dirty="0"/>
            </a:p>
          </p:txBody>
        </p:sp>
      </p:grp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4F314E9-EFB6-C44A-944B-F8EC36B80DA8}" type="slidenum">
              <a:rPr lang="en-US" smtClean="0"/>
              <a:t>14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8410" y="4540000"/>
            <a:ext cx="1233003" cy="436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8557" y="4540000"/>
            <a:ext cx="1233003" cy="436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Request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37945" y="4108900"/>
            <a:ext cx="2025494" cy="941755"/>
            <a:chOff x="4307573" y="2226733"/>
            <a:chExt cx="2025494" cy="941755"/>
          </a:xfrm>
        </p:grpSpPr>
        <p:grpSp>
          <p:nvGrpSpPr>
            <p:cNvPr id="31" name="Group 30"/>
            <p:cNvGrpSpPr/>
            <p:nvPr/>
          </p:nvGrpSpPr>
          <p:grpSpPr>
            <a:xfrm>
              <a:off x="4307573" y="2583268"/>
              <a:ext cx="2025494" cy="585220"/>
              <a:chOff x="2580373" y="2014044"/>
              <a:chExt cx="2025494" cy="58522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588933" y="2014044"/>
                <a:ext cx="0" cy="585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580373" y="2599264"/>
                <a:ext cx="202549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580373" y="2014044"/>
                <a:ext cx="202549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307573" y="2226733"/>
              <a:ext cx="2025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Retransmit Queue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65886" y="4162703"/>
            <a:ext cx="2025494" cy="941755"/>
            <a:chOff x="6468533" y="2018070"/>
            <a:chExt cx="2025494" cy="941755"/>
          </a:xfrm>
        </p:grpSpPr>
        <p:grpSp>
          <p:nvGrpSpPr>
            <p:cNvPr id="35" name="Group 34"/>
            <p:cNvGrpSpPr/>
            <p:nvPr/>
          </p:nvGrpSpPr>
          <p:grpSpPr>
            <a:xfrm rot="10800000">
              <a:off x="6468533" y="2374605"/>
              <a:ext cx="2025494" cy="585220"/>
              <a:chOff x="2580373" y="2014044"/>
              <a:chExt cx="2025494" cy="58522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588933" y="2014044"/>
                <a:ext cx="0" cy="585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580373" y="2599264"/>
                <a:ext cx="202549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580373" y="2014044"/>
                <a:ext cx="202549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468533" y="2018070"/>
              <a:ext cx="2025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Retransmit Queue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6850553" y="4592913"/>
            <a:ext cx="1233003" cy="436065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SYN/ACK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0553" y="4592913"/>
            <a:ext cx="1233003" cy="436065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Response</a:t>
            </a:r>
            <a:r>
              <a:rPr lang="en-US" baseline="-25000" dirty="0" smtClean="0">
                <a:solidFill>
                  <a:srgbClr val="7F7F7F"/>
                </a:solidFill>
              </a:rPr>
              <a:t>1</a:t>
            </a:r>
            <a:endParaRPr lang="en-US" baseline="-25000" dirty="0">
              <a:solidFill>
                <a:srgbClr val="7F7F7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0553" y="4592913"/>
            <a:ext cx="1233003" cy="436065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Response</a:t>
            </a:r>
            <a:r>
              <a:rPr lang="en-US" baseline="-25000" dirty="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50553" y="4592913"/>
            <a:ext cx="1233003" cy="436065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Response</a:t>
            </a:r>
            <a:r>
              <a:rPr lang="en-US" baseline="-25000" dirty="0" smtClean="0">
                <a:solidFill>
                  <a:srgbClr val="7F7F7F"/>
                </a:solidFill>
              </a:rPr>
              <a:t>3</a:t>
            </a:r>
            <a:endParaRPr lang="en-US" baseline="-25000" dirty="0">
              <a:solidFill>
                <a:srgbClr val="7F7F7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18410" y="4540000"/>
            <a:ext cx="1233003" cy="436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FIN/ACK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50553" y="4592913"/>
            <a:ext cx="1233003" cy="436065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FIN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30436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774347" y="3478779"/>
            <a:ext cx="1233003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889760" y="5104459"/>
            <a:ext cx="10160" cy="538480"/>
          </a:xfrm>
          <a:prstGeom prst="straightConnector1">
            <a:avLst/>
          </a:prstGeom>
          <a:ln w="1270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4800" y="5664498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Always Something Here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4446" y="2247900"/>
            <a:ext cx="6070601" cy="736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Exploit TCP Spec for Recovery Initiation!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2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3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3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6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424 0 " pathEditMode="relative" ptsTypes="AA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6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90"/>
                            </p:stCondLst>
                            <p:childTnLst>
                              <p:par>
                                <p:cTn id="48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9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9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90"/>
                            </p:stCondLst>
                            <p:childTnLst>
                              <p:par>
                                <p:cTn id="58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045E-16 L 0.14115 2.22045E-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9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9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9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424 0 " pathEditMode="relative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9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9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490"/>
                            </p:stCondLst>
                            <p:childTnLst>
                              <p:par>
                                <p:cTn id="85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9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99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2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424 0 " pathEditMode="relative" ptsTypes="AA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32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32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320"/>
                            </p:stCondLst>
                            <p:childTnLst>
                              <p:par>
                                <p:cTn id="104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82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82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15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424 0 " pathEditMode="relative" ptsTypes="AA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1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150"/>
                            </p:stCondLst>
                            <p:childTnLst>
                              <p:par>
                                <p:cTn id="123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65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6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424 0 " pathEditMode="relative" ptsTypes="AA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650"/>
                            </p:stCondLst>
                            <p:childTnLst>
                              <p:par>
                                <p:cTn id="135" presetID="22" presetClass="exit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1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1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48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487 0 " pathEditMode="relative" ptsTypes="AA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480"/>
                            </p:stCondLst>
                            <p:childTnLst>
                              <p:par>
                                <p:cTn id="148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98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424 0 " pathEditMode="relative" ptsTypes="AA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980"/>
                            </p:stCondLst>
                            <p:childTnLst>
                              <p:par>
                                <p:cTn id="157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2" animBg="1"/>
      <p:bldP spid="23" grpId="0" animBg="1"/>
      <p:bldP spid="23" grpId="2" animBg="1"/>
      <p:bldP spid="23" grpId="3" animBg="1"/>
      <p:bldP spid="40" grpId="0" animBg="1"/>
      <p:bldP spid="40" grpId="2" animBg="1"/>
      <p:bldP spid="42" grpId="0" animBg="1"/>
      <p:bldP spid="42" grpId="2" animBg="1"/>
      <p:bldP spid="44" grpId="0" animBg="1"/>
      <p:bldP spid="44" grpId="2" animBg="1"/>
      <p:bldP spid="45" grpId="0" animBg="1"/>
      <p:bldP spid="45" grpId="2" animBg="1"/>
      <p:bldP spid="46" grpId="0" animBg="1"/>
      <p:bldP spid="46" grpId="2" animBg="1"/>
      <p:bldP spid="47" grpId="0" animBg="1"/>
      <p:bldP spid="47" grpId="2" animBg="1"/>
      <p:bldP spid="49" grpId="0" animBg="1"/>
      <p:bldP spid="49" grpId="1" animBg="1"/>
      <p:bldP spid="50" grpId="0" animBg="1"/>
      <p:bldP spid="50" grpId="1" animBg="1"/>
      <p:bldP spid="53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Phase:</a:t>
            </a:r>
          </a:p>
          <a:p>
            <a:pPr marL="971550" lvl="1" indent="-514350">
              <a:lnSpc>
                <a:spcPct val="120000"/>
              </a:lnSpc>
              <a:buAutoNum type="arabicParenR"/>
            </a:pPr>
            <a:r>
              <a:rPr lang="en-US" dirty="0" smtClean="0"/>
              <a:t>TCP Setup</a:t>
            </a:r>
          </a:p>
          <a:p>
            <a:pPr marL="971550" lvl="1" indent="-514350">
              <a:lnSpc>
                <a:spcPct val="120000"/>
              </a:lnSpc>
              <a:buAutoNum type="arabicParenR"/>
            </a:pPr>
            <a:r>
              <a:rPr lang="en-US" dirty="0" smtClean="0"/>
              <a:t>HTTP Setup</a:t>
            </a:r>
          </a:p>
          <a:p>
            <a:pPr marL="971550" lvl="1" indent="-514350">
              <a:lnSpc>
                <a:spcPct val="120000"/>
              </a:lnSpc>
              <a:buAutoNum type="arabicParenR"/>
            </a:pPr>
            <a:r>
              <a:rPr lang="en-US" dirty="0" smtClean="0"/>
              <a:t>HTTP Download</a:t>
            </a:r>
          </a:p>
          <a:p>
            <a:pPr marL="971550" lvl="1" indent="-514350">
              <a:lnSpc>
                <a:spcPct val="120000"/>
              </a:lnSpc>
              <a:buAutoNum type="arabicParenR"/>
            </a:pPr>
            <a:r>
              <a:rPr lang="en-US" dirty="0" smtClean="0"/>
              <a:t>TCP Teardown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50900" y="3399747"/>
            <a:ext cx="30226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00" y="3107647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TRODS Saves Info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040" y="3502660"/>
            <a:ext cx="2918460" cy="431800"/>
          </a:xfrm>
          <a:prstGeom prst="rect">
            <a:avLst/>
          </a:prstGeom>
          <a:noFill/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 </a:t>
            </a:r>
            <a:r>
              <a:rPr lang="en-US" dirty="0" err="1" smtClean="0"/>
              <a:t>ObjectID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1040" y="2773680"/>
            <a:ext cx="549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/>
              <a:t>TCP </a:t>
            </a:r>
            <a:r>
              <a:rPr lang="en-US" sz="3200" dirty="0" err="1" smtClean="0"/>
              <a:t>Ack</a:t>
            </a:r>
            <a:r>
              <a:rPr lang="en-US" sz="3200" dirty="0" smtClean="0"/>
              <a:t> – HTTP  </a:t>
            </a:r>
            <a:r>
              <a:rPr lang="en-US" sz="3200" dirty="0" err="1" smtClean="0"/>
              <a:t>ObjectISN</a:t>
            </a:r>
            <a:endParaRPr lang="en-US" sz="3200" dirty="0"/>
          </a:p>
          <a:p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08906" y="3556000"/>
            <a:ext cx="2483744" cy="1028700"/>
            <a:chOff x="2578100" y="3556000"/>
            <a:chExt cx="1739900" cy="1028700"/>
          </a:xfrm>
        </p:grpSpPr>
        <p:sp>
          <p:nvSpPr>
            <p:cNvPr id="14" name="TextBox 13"/>
            <p:cNvSpPr txBox="1"/>
            <p:nvPr/>
          </p:nvSpPr>
          <p:spPr>
            <a:xfrm>
              <a:off x="2578100" y="3556000"/>
              <a:ext cx="173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HTTP </a:t>
              </a:r>
              <a:r>
                <a:rPr lang="en-US" sz="2800" dirty="0" err="1" smtClean="0"/>
                <a:t>ObjectISN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448050" y="4051300"/>
              <a:ext cx="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654550" y="3556000"/>
            <a:ext cx="1739900" cy="1028700"/>
            <a:chOff x="4654550" y="3556000"/>
            <a:chExt cx="1739900" cy="10287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524500" y="4051300"/>
              <a:ext cx="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54550" y="3556000"/>
              <a:ext cx="173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TCP </a:t>
              </a:r>
              <a:r>
                <a:rPr lang="en-US" sz="2800" dirty="0" err="1" smtClean="0"/>
                <a:t>Ack</a:t>
              </a:r>
              <a:endParaRPr lang="en-US" sz="28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6897" y="4584699"/>
            <a:ext cx="7484403" cy="2250143"/>
            <a:chOff x="376897" y="4584699"/>
            <a:chExt cx="7484403" cy="2250143"/>
          </a:xfrm>
        </p:grpSpPr>
        <p:grpSp>
          <p:nvGrpSpPr>
            <p:cNvPr id="32" name="Group 31"/>
            <p:cNvGrpSpPr/>
            <p:nvPr/>
          </p:nvGrpSpPr>
          <p:grpSpPr>
            <a:xfrm>
              <a:off x="376897" y="6033378"/>
              <a:ext cx="2987040" cy="801464"/>
              <a:chOff x="834991" y="6022072"/>
              <a:chExt cx="2987040" cy="801464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336131" y="6022072"/>
                <a:ext cx="0" cy="418222"/>
              </a:xfrm>
              <a:prstGeom prst="straightConnector1">
                <a:avLst/>
              </a:prstGeom>
              <a:ln w="76200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34991" y="6361871"/>
                <a:ext cx="2987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TCP ISN</a:t>
                </a:r>
                <a:endParaRPr lang="en-US" sz="2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041400" y="4584699"/>
              <a:ext cx="6819900" cy="1448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70806" y="4596006"/>
              <a:ext cx="0" cy="1437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441700" y="4584700"/>
              <a:ext cx="0" cy="1448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70806" y="4648382"/>
              <a:ext cx="1277244" cy="1384995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spAutoFit/>
            </a:bodyPr>
            <a:lstStyle/>
            <a:p>
              <a:pPr algn="ctr"/>
              <a:r>
                <a:rPr lang="en-US" sz="2800" dirty="0" smtClean="0"/>
                <a:t>HTTP</a:t>
              </a:r>
            </a:p>
            <a:p>
              <a:pPr algn="ctr"/>
              <a:r>
                <a:rPr lang="en-US" sz="2800" dirty="0" err="1" smtClean="0"/>
                <a:t>Resp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Header</a:t>
              </a:r>
              <a:endParaRPr lang="en-US" sz="28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524500" y="4584700"/>
              <a:ext cx="0" cy="1125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448049" y="4596006"/>
              <a:ext cx="3367617" cy="1437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878037" y="4596006"/>
              <a:ext cx="0" cy="1437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70300" y="4759970"/>
              <a:ext cx="16975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HTTP</a:t>
              </a:r>
            </a:p>
            <a:p>
              <a:pPr algn="ctr"/>
              <a:r>
                <a:rPr lang="en-US" sz="3200" dirty="0" smtClean="0"/>
                <a:t>Object</a:t>
              </a:r>
              <a:endParaRPr lang="en-US" sz="3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20578" y="4584699"/>
              <a:ext cx="615553" cy="1448677"/>
            </a:xfrm>
            <a:prstGeom prst="rect">
              <a:avLst/>
            </a:prstGeom>
            <a:noFill/>
          </p:spPr>
          <p:txBody>
            <a:bodyPr vert="wordArtVert" wrap="square" rtlCol="0" anchor="ctr" anchorCtr="0">
              <a:spAutoFit/>
            </a:bodyPr>
            <a:lstStyle/>
            <a:p>
              <a:pPr algn="ctr"/>
              <a:r>
                <a:rPr lang="en-US" sz="2800" dirty="0" smtClean="0"/>
                <a:t>SYN</a:t>
              </a:r>
              <a:endParaRPr lang="en-US" sz="28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815666" y="4584700"/>
              <a:ext cx="0" cy="1448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69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HTTP  </a:t>
            </a:r>
            <a:r>
              <a:rPr lang="en-US" dirty="0" err="1" smtClean="0">
                <a:solidFill>
                  <a:srgbClr val="008000"/>
                </a:solidFill>
              </a:rPr>
              <a:t>ObjectID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17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71040" y="2773680"/>
            <a:ext cx="549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>
                <a:solidFill>
                  <a:srgbClr val="000090"/>
                </a:solidFill>
              </a:rPr>
              <a:t>TCP </a:t>
            </a:r>
            <a:r>
              <a:rPr lang="en-US" sz="3200" dirty="0" err="1" smtClean="0">
                <a:solidFill>
                  <a:srgbClr val="000090"/>
                </a:solidFill>
              </a:rPr>
              <a:t>Ack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smtClean="0"/>
              <a:t>– </a:t>
            </a:r>
            <a:r>
              <a:rPr lang="en-US" sz="3200" dirty="0" smtClean="0">
                <a:solidFill>
                  <a:srgbClr val="008000"/>
                </a:solidFill>
              </a:rPr>
              <a:t>HTTP</a:t>
            </a:r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rgbClr val="008000"/>
                </a:solidFill>
              </a:rPr>
              <a:t>ObjectISN</a:t>
            </a:r>
            <a:endParaRPr lang="en-US" sz="3200" dirty="0">
              <a:solidFill>
                <a:srgbClr val="008000"/>
              </a:solidFill>
            </a:endParaRPr>
          </a:p>
          <a:p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08906" y="3556000"/>
            <a:ext cx="2483744" cy="1028700"/>
            <a:chOff x="2578100" y="3556000"/>
            <a:chExt cx="1739900" cy="1028700"/>
          </a:xfrm>
        </p:grpSpPr>
        <p:sp>
          <p:nvSpPr>
            <p:cNvPr id="14" name="TextBox 13"/>
            <p:cNvSpPr txBox="1"/>
            <p:nvPr/>
          </p:nvSpPr>
          <p:spPr>
            <a:xfrm>
              <a:off x="2578100" y="3556000"/>
              <a:ext cx="173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</a:rPr>
                <a:t>HTTP</a:t>
              </a:r>
              <a:r>
                <a:rPr lang="en-US" sz="2800" dirty="0" smtClean="0"/>
                <a:t> </a:t>
              </a:r>
              <a:r>
                <a:rPr lang="en-US" sz="2800" dirty="0" err="1" smtClean="0">
                  <a:solidFill>
                    <a:srgbClr val="008000"/>
                  </a:solidFill>
                </a:rPr>
                <a:t>ObjectISN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448050" y="4051300"/>
              <a:ext cx="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654550" y="3556000"/>
            <a:ext cx="1739900" cy="1028700"/>
            <a:chOff x="4654550" y="3556000"/>
            <a:chExt cx="1739900" cy="10287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524500" y="4051300"/>
              <a:ext cx="0" cy="5334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54550" y="3556000"/>
              <a:ext cx="173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90"/>
                  </a:solidFill>
                </a:rPr>
                <a:t>TCP </a:t>
              </a:r>
              <a:r>
                <a:rPr lang="en-US" sz="2800" dirty="0" err="1" smtClean="0">
                  <a:solidFill>
                    <a:srgbClr val="000090"/>
                  </a:solidFill>
                </a:rPr>
                <a:t>Ack</a:t>
              </a:r>
              <a:endParaRPr lang="en-US" sz="28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4415" y="1612900"/>
            <a:ext cx="5070752" cy="1786566"/>
            <a:chOff x="1744415" y="1612900"/>
            <a:chExt cx="5070752" cy="1786566"/>
          </a:xfrm>
        </p:grpSpPr>
        <p:sp>
          <p:nvSpPr>
            <p:cNvPr id="39" name="Oval 38"/>
            <p:cNvSpPr/>
            <p:nvPr/>
          </p:nvSpPr>
          <p:spPr>
            <a:xfrm>
              <a:off x="1744415" y="1612900"/>
              <a:ext cx="1908434" cy="62578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906733" y="2773680"/>
              <a:ext cx="1908434" cy="62578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6897" y="4584699"/>
            <a:ext cx="7484403" cy="2250143"/>
            <a:chOff x="376897" y="4584699"/>
            <a:chExt cx="7484403" cy="2250143"/>
          </a:xfrm>
        </p:grpSpPr>
        <p:grpSp>
          <p:nvGrpSpPr>
            <p:cNvPr id="32" name="Group 31"/>
            <p:cNvGrpSpPr/>
            <p:nvPr/>
          </p:nvGrpSpPr>
          <p:grpSpPr>
            <a:xfrm>
              <a:off x="376897" y="6033378"/>
              <a:ext cx="2987040" cy="801464"/>
              <a:chOff x="834991" y="6022072"/>
              <a:chExt cx="2987040" cy="801464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336131" y="6022072"/>
                <a:ext cx="0" cy="418222"/>
              </a:xfrm>
              <a:prstGeom prst="straightConnector1">
                <a:avLst/>
              </a:prstGeom>
              <a:ln w="76200" cmpd="sng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34991" y="6361871"/>
                <a:ext cx="2987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90"/>
                    </a:solidFill>
                  </a:rPr>
                  <a:t>TCP ISN</a:t>
                </a:r>
                <a:endParaRPr lang="en-US" sz="2400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041400" y="4584699"/>
              <a:ext cx="6819900" cy="1448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70806" y="4596006"/>
              <a:ext cx="0" cy="1437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441700" y="4584700"/>
              <a:ext cx="0" cy="1448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70806" y="4648382"/>
              <a:ext cx="1277244" cy="1384995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</a:rPr>
                <a:t>HTTP</a:t>
              </a:r>
            </a:p>
            <a:p>
              <a:pPr algn="ctr"/>
              <a:r>
                <a:rPr lang="en-US" sz="2800" dirty="0" err="1" smtClean="0">
                  <a:solidFill>
                    <a:srgbClr val="008000"/>
                  </a:solidFill>
                </a:rPr>
                <a:t>Resp</a:t>
              </a:r>
              <a:endParaRPr lang="en-US" sz="2800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008000"/>
                  </a:solidFill>
                </a:rPr>
                <a:t>Header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524500" y="4584700"/>
              <a:ext cx="0" cy="1125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448049" y="4596006"/>
              <a:ext cx="3367617" cy="1437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878037" y="4596006"/>
              <a:ext cx="0" cy="1437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70300" y="4759970"/>
              <a:ext cx="16975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8000"/>
                  </a:solidFill>
                </a:rPr>
                <a:t>HTTP</a:t>
              </a:r>
            </a:p>
            <a:p>
              <a:pPr algn="ctr"/>
              <a:r>
                <a:rPr lang="en-US" sz="3200" dirty="0" smtClean="0">
                  <a:solidFill>
                    <a:srgbClr val="008000"/>
                  </a:solidFill>
                </a:rPr>
                <a:t>Object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20578" y="4584699"/>
              <a:ext cx="615553" cy="1448677"/>
            </a:xfrm>
            <a:prstGeom prst="rect">
              <a:avLst/>
            </a:prstGeom>
            <a:noFill/>
          </p:spPr>
          <p:txBody>
            <a:bodyPr vert="wordArtVert" wrap="square" rtlCol="0" anchor="ctr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90"/>
                  </a:solidFill>
                </a:rPr>
                <a:t>SYN</a:t>
              </a:r>
              <a:endParaRPr lang="en-US" sz="2800" dirty="0">
                <a:solidFill>
                  <a:srgbClr val="00009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815666" y="4584700"/>
              <a:ext cx="0" cy="1448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988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Key-Value Store</a:t>
            </a:r>
          </a:p>
          <a:p>
            <a:pPr marL="457200" lvl="1" indent="0">
              <a:buNone/>
            </a:pPr>
            <a:r>
              <a:rPr lang="en-US" dirty="0"/>
              <a:t>+ Corner </a:t>
            </a:r>
            <a:r>
              <a:rPr lang="en-US" dirty="0" smtClean="0"/>
              <a:t>Cases Handled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+ Unlimited </a:t>
            </a:r>
            <a:r>
              <a:rPr lang="en-US" dirty="0" smtClean="0"/>
              <a:t>Objects</a:t>
            </a:r>
            <a:endParaRPr lang="en-US" dirty="0"/>
          </a:p>
          <a:p>
            <a:pPr lvl="1"/>
            <a:r>
              <a:rPr lang="en-US" dirty="0" smtClean="0"/>
              <a:t>Still Efficient (1 save only)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TCP Timestamp</a:t>
            </a:r>
          </a:p>
          <a:p>
            <a:pPr marL="457200" lvl="1" indent="0">
              <a:buNone/>
            </a:pPr>
            <a:r>
              <a:rPr lang="en-US" dirty="0"/>
              <a:t>+ </a:t>
            </a:r>
            <a:r>
              <a:rPr lang="en-US" dirty="0" smtClean="0"/>
              <a:t>Very Efficient (1 machine only)</a:t>
            </a:r>
          </a:p>
          <a:p>
            <a:pPr lvl="1"/>
            <a:r>
              <a:rPr lang="en-US" dirty="0" smtClean="0"/>
              <a:t>1 Million Object Limit</a:t>
            </a:r>
          </a:p>
          <a:p>
            <a:pPr lvl="1"/>
            <a:r>
              <a:rPr lang="en-US" dirty="0" smtClean="0"/>
              <a:t>Corner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F314E9-EFB6-C44A-944B-F8EC36B80DA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505198" y="3938276"/>
            <a:ext cx="4582163" cy="659764"/>
            <a:chOff x="1859795" y="4102736"/>
            <a:chExt cx="4582163" cy="659764"/>
          </a:xfrm>
        </p:grpSpPr>
        <p:grpSp>
          <p:nvGrpSpPr>
            <p:cNvPr id="29" name="Group 28"/>
            <p:cNvGrpSpPr/>
            <p:nvPr/>
          </p:nvGrpSpPr>
          <p:grpSpPr>
            <a:xfrm>
              <a:off x="1859795" y="4102736"/>
              <a:ext cx="4582163" cy="659764"/>
              <a:chOff x="2177620" y="3658238"/>
              <a:chExt cx="2610169" cy="30722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177620" y="3658238"/>
                <a:ext cx="2604381" cy="3072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83408" y="3658238"/>
                <a:ext cx="564934" cy="3072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IP</a:t>
                </a:r>
                <a:endParaRPr lang="en-US" sz="28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748342" y="3658239"/>
                <a:ext cx="889682" cy="3072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TCP</a:t>
                </a:r>
                <a:endParaRPr lang="en-US" sz="28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38024" y="3658238"/>
                <a:ext cx="1149765" cy="3072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Payload</a:t>
                </a:r>
                <a:endParaRPr lang="en-US" sz="2800" dirty="0"/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3949700" y="4127500"/>
              <a:ext cx="444501" cy="6223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TS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63592" y="1743764"/>
            <a:ext cx="2343602" cy="1388374"/>
            <a:chOff x="4079112" y="1743764"/>
            <a:chExt cx="2343602" cy="1388374"/>
          </a:xfrm>
        </p:grpSpPr>
        <p:sp>
          <p:nvSpPr>
            <p:cNvPr id="23" name="Rounded Rectangle 22"/>
            <p:cNvSpPr/>
            <p:nvPr/>
          </p:nvSpPr>
          <p:spPr>
            <a:xfrm>
              <a:off x="5003800" y="2265659"/>
              <a:ext cx="1418914" cy="8664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KV</a:t>
              </a:r>
              <a:endParaRPr lang="en-US" sz="2400" dirty="0"/>
            </a:p>
          </p:txBody>
        </p:sp>
        <p:cxnSp>
          <p:nvCxnSpPr>
            <p:cNvPr id="31" name="Straight Arrow Connector 30"/>
            <p:cNvCxnSpPr>
              <a:endCxn id="23" idx="1"/>
            </p:cNvCxnSpPr>
            <p:nvPr/>
          </p:nvCxnSpPr>
          <p:spPr>
            <a:xfrm>
              <a:off x="4079112" y="1743764"/>
              <a:ext cx="924688" cy="955135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2044699" y="4826000"/>
            <a:ext cx="5664201" cy="736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Exploit TCP Spec for Persistence!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 New Connection</a:t>
            </a:r>
          </a:p>
          <a:p>
            <a:pPr lvl="1"/>
            <a:r>
              <a:rPr lang="en-US" dirty="0" smtClean="0"/>
              <a:t>GET </a:t>
            </a:r>
            <a:r>
              <a:rPr lang="en-US" dirty="0" err="1" smtClean="0">
                <a:solidFill>
                  <a:srgbClr val="FF0000"/>
                </a:solidFill>
              </a:rPr>
              <a:t>ObjectID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Range: bytes=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-</a:t>
            </a:r>
          </a:p>
          <a:p>
            <a:endParaRPr lang="en-US" dirty="0" smtClean="0"/>
          </a:p>
          <a:p>
            <a:r>
              <a:rPr lang="en-US" dirty="0" smtClean="0"/>
              <a:t>Splice Connections Together</a:t>
            </a:r>
          </a:p>
          <a:p>
            <a:endParaRPr lang="en-US" dirty="0"/>
          </a:p>
          <a:p>
            <a:r>
              <a:rPr lang="en-US" dirty="0" smtClean="0"/>
              <a:t>Works with </a:t>
            </a:r>
            <a:r>
              <a:rPr lang="en-US" dirty="0"/>
              <a:t>U</a:t>
            </a:r>
            <a:r>
              <a:rPr lang="en-US" dirty="0" smtClean="0"/>
              <a:t>nmodified Servers!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eyboard_cat_short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4903"/>
            <a:ext cx="9169400" cy="6877653"/>
          </a:xfrm>
        </p:spPr>
      </p:pic>
      <p:pic>
        <p:nvPicPr>
          <p:cNvPr id="59" name="Picture 58" descr="Screen shot 2011-06-17 at 5.20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" y="0"/>
            <a:ext cx="9139114" cy="7093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28394" y="3313112"/>
            <a:ext cx="279400" cy="279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63194" y="3319462"/>
            <a:ext cx="279400" cy="279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58494" y="3802062"/>
            <a:ext cx="279400" cy="279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28294" y="2976562"/>
            <a:ext cx="279400" cy="2794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88694" y="3678237"/>
            <a:ext cx="279400" cy="279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88694" y="2994025"/>
            <a:ext cx="279400" cy="279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58494" y="2824162"/>
            <a:ext cx="279400" cy="279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40994" y="3678237"/>
            <a:ext cx="279400" cy="279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7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8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8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3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8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3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8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3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85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35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62264">
                <p:cTn id="3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8312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Packet Manipulation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15512" y="1701800"/>
            <a:ext cx="2646423" cy="3771900"/>
            <a:chOff x="4815512" y="1701800"/>
            <a:chExt cx="2646423" cy="3771900"/>
          </a:xfrm>
        </p:grpSpPr>
        <p:sp>
          <p:nvSpPr>
            <p:cNvPr id="5" name="Rounded Rectangle 4"/>
            <p:cNvSpPr/>
            <p:nvPr/>
          </p:nvSpPr>
          <p:spPr>
            <a:xfrm>
              <a:off x="4815512" y="1701800"/>
              <a:ext cx="2646423" cy="37719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en-US" sz="3200" dirty="0" smtClean="0"/>
                <a:t>Server</a:t>
              </a:r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99030" y="3595625"/>
              <a:ext cx="1280231" cy="1451025"/>
              <a:chOff x="4975931" y="2647949"/>
              <a:chExt cx="647700" cy="571502"/>
            </a:xfrm>
            <a:effectLst/>
          </p:grpSpPr>
          <p:sp>
            <p:nvSpPr>
              <p:cNvPr id="7" name="Rectangle 6"/>
              <p:cNvSpPr/>
              <p:nvPr/>
            </p:nvSpPr>
            <p:spPr>
              <a:xfrm>
                <a:off x="4975931" y="2647949"/>
                <a:ext cx="647700" cy="1905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TCP</a:t>
                </a:r>
                <a:endParaRPr lang="en-US" sz="2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75931" y="3028950"/>
                <a:ext cx="647700" cy="1905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IP</a:t>
                </a:r>
                <a:endParaRPr lang="en-US" sz="24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975931" y="2838448"/>
                <a:ext cx="647700" cy="190501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TRODS</a:t>
                </a:r>
                <a:endParaRPr lang="en-US" sz="2400" b="1" dirty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815512" y="3327400"/>
              <a:ext cx="2646423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830" y="2195824"/>
              <a:ext cx="1689100" cy="12954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925996" y="2542147"/>
            <a:ext cx="2453639" cy="481324"/>
            <a:chOff x="6233161" y="463556"/>
            <a:chExt cx="2453639" cy="659762"/>
          </a:xfrm>
        </p:grpSpPr>
        <p:sp>
          <p:nvSpPr>
            <p:cNvPr id="11" name="Rectangle 10"/>
            <p:cNvSpPr/>
            <p:nvPr/>
          </p:nvSpPr>
          <p:spPr>
            <a:xfrm>
              <a:off x="6233161" y="463556"/>
              <a:ext cx="594360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IP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27520" y="463556"/>
              <a:ext cx="1107183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TCP</a:t>
              </a:r>
              <a:endParaRPr lang="en-US" sz="2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34703" y="463556"/>
              <a:ext cx="752097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25996" y="4094348"/>
            <a:ext cx="2453639" cy="481324"/>
            <a:chOff x="6233161" y="463556"/>
            <a:chExt cx="2453639" cy="659762"/>
          </a:xfrm>
        </p:grpSpPr>
        <p:sp>
          <p:nvSpPr>
            <p:cNvPr id="15" name="Rectangle 14"/>
            <p:cNvSpPr/>
            <p:nvPr/>
          </p:nvSpPr>
          <p:spPr>
            <a:xfrm>
              <a:off x="6233161" y="463556"/>
              <a:ext cx="594360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IP</a:t>
              </a:r>
              <a:endParaRPr lang="en-US" sz="2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27520" y="463556"/>
              <a:ext cx="1107183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TCP’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34703" y="463556"/>
              <a:ext cx="752097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7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96296E-6 L 3.33333E-6 0.2261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0.20578 C -0.00087 0.20926 -0.01111 0.22639 -0.01441 0.22963 C -0.01927 0.23403 -0.02726 0.2375 -0.03229 0.24143 C -0.04566 0.25139 -0.05695 0.2618 -0.07118 0.26805 C -0.07604 0.2699 -0.08316 0.27546 -0.08889 0.27546 L -0.28334 0.27546 " pathEditMode="relative" ptsTypes="Affff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815512" y="1701800"/>
            <a:ext cx="2646423" cy="3771900"/>
            <a:chOff x="4815512" y="1701800"/>
            <a:chExt cx="2646423" cy="3771900"/>
          </a:xfrm>
        </p:grpSpPr>
        <p:sp>
          <p:nvSpPr>
            <p:cNvPr id="31" name="Rounded Rectangle 30"/>
            <p:cNvSpPr/>
            <p:nvPr/>
          </p:nvSpPr>
          <p:spPr>
            <a:xfrm>
              <a:off x="4815512" y="1701800"/>
              <a:ext cx="2646423" cy="37719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en-US" sz="3200" dirty="0" smtClean="0"/>
                <a:t>Server</a:t>
              </a:r>
              <a:endParaRPr lang="en-US" sz="32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499030" y="3595625"/>
              <a:ext cx="1280231" cy="1451025"/>
              <a:chOff x="4975931" y="2647949"/>
              <a:chExt cx="647700" cy="571502"/>
            </a:xfrm>
            <a:effectLst/>
          </p:grpSpPr>
          <p:sp>
            <p:nvSpPr>
              <p:cNvPr id="35" name="Rectangle 34"/>
              <p:cNvSpPr/>
              <p:nvPr/>
            </p:nvSpPr>
            <p:spPr>
              <a:xfrm>
                <a:off x="4975931" y="2647949"/>
                <a:ext cx="647700" cy="1905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TCP</a:t>
                </a:r>
                <a:endParaRPr lang="en-US" sz="24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75931" y="3028950"/>
                <a:ext cx="647700" cy="1905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IP</a:t>
                </a:r>
                <a:endParaRPr lang="en-US" sz="2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975931" y="2838448"/>
                <a:ext cx="647700" cy="190501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TRODS</a:t>
                </a:r>
                <a:endParaRPr lang="en-US" sz="2400" b="1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4815512" y="3327400"/>
              <a:ext cx="2646423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830" y="2195824"/>
              <a:ext cx="1689100" cy="1295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21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8312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 Manipulation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Protocol Inspection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0049" y="5738662"/>
            <a:ext cx="1437968" cy="4813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Request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990665" y="4046181"/>
            <a:ext cx="1437968" cy="4813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Request</a:t>
            </a:r>
            <a:endParaRPr lang="en-US" sz="2800" dirty="0"/>
          </a:p>
        </p:txBody>
      </p:sp>
      <p:sp>
        <p:nvSpPr>
          <p:cNvPr id="24" name="Delay 23"/>
          <p:cNvSpPr/>
          <p:nvPr/>
        </p:nvSpPr>
        <p:spPr>
          <a:xfrm>
            <a:off x="5954345" y="4105150"/>
            <a:ext cx="1036320" cy="386080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ObjISN</a:t>
            </a:r>
            <a:endParaRPr lang="en-US" dirty="0"/>
          </a:p>
        </p:txBody>
      </p:sp>
      <p:sp>
        <p:nvSpPr>
          <p:cNvPr id="26" name="Delay 25"/>
          <p:cNvSpPr/>
          <p:nvPr/>
        </p:nvSpPr>
        <p:spPr>
          <a:xfrm flipH="1">
            <a:off x="5954345" y="4115310"/>
            <a:ext cx="1036320" cy="386080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ObjID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48168" y="2430780"/>
            <a:ext cx="1838632" cy="55324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Response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87378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226 0 C 0.31632 -0.00995 0.29862 0.00347 0.30886 -0.00741 C 0.30973 -0.00856 0.31112 -0.00833 0.31216 -0.00903 C 0.31372 -0.01041 0.31528 -0.0118 0.31667 -0.01342 C 0.31754 -0.01481 0.31771 -0.0169 0.31893 -0.01782 C 0.32205 -0.02083 0.32744 -0.02037 0.33108 -0.02222 C 0.33924 -0.02685 0.34497 -0.03379 0.35226 -0.04004 C 0.35435 -0.04491 0.36303 -0.05648 0.36667 -0.05926 C 0.36789 -0.06643 0.37188 -0.07153 0.37657 -0.07569 C 0.37935 -0.08148 0.37778 -0.07893 0.38108 -0.0831 L 0.38108 -0.24745 " pathEditMode="relative" ptsTypes="AfffffffffAA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30226 -0.0013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592 " pathEditMode="relative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616 " pathEditMode="relative" ptsTypes="AA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01 0 " pathEditMode="relative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2" animBg="1"/>
      <p:bldP spid="28" grpId="3" animBg="1"/>
      <p:bldP spid="28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815512" y="1701800"/>
            <a:ext cx="2646423" cy="3771900"/>
            <a:chOff x="4815512" y="1701800"/>
            <a:chExt cx="2646423" cy="3771900"/>
          </a:xfrm>
        </p:grpSpPr>
        <p:sp>
          <p:nvSpPr>
            <p:cNvPr id="27" name="Rounded Rectangle 26"/>
            <p:cNvSpPr/>
            <p:nvPr/>
          </p:nvSpPr>
          <p:spPr>
            <a:xfrm>
              <a:off x="4815512" y="1701800"/>
              <a:ext cx="2646423" cy="37719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en-US" sz="3200" dirty="0" smtClean="0"/>
                <a:t>Server</a:t>
              </a:r>
              <a:endParaRPr lang="en-US" sz="32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499030" y="3595625"/>
              <a:ext cx="1280231" cy="1451025"/>
              <a:chOff x="4975931" y="2647949"/>
              <a:chExt cx="647700" cy="571502"/>
            </a:xfrm>
            <a:effectLst/>
          </p:grpSpPr>
          <p:sp>
            <p:nvSpPr>
              <p:cNvPr id="31" name="Rectangle 30"/>
              <p:cNvSpPr/>
              <p:nvPr/>
            </p:nvSpPr>
            <p:spPr>
              <a:xfrm>
                <a:off x="4975931" y="2647949"/>
                <a:ext cx="647700" cy="1905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TCP</a:t>
                </a:r>
                <a:endParaRPr lang="en-US" sz="24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975931" y="3028950"/>
                <a:ext cx="647700" cy="1905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IP</a:t>
                </a:r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975931" y="2838448"/>
                <a:ext cx="647700" cy="190501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TRODS</a:t>
                </a:r>
                <a:endParaRPr lang="en-US" sz="2400" b="1" dirty="0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4815512" y="3327400"/>
              <a:ext cx="2646423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830" y="2195824"/>
              <a:ext cx="1689100" cy="1295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8312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7F7F7F"/>
                </a:solidFill>
              </a:rPr>
              <a:t>Packet Manipulation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7F7F7F"/>
                </a:solidFill>
              </a:rPr>
              <a:t>Protocol Inspection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Blocks Connection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48168" y="3984326"/>
            <a:ext cx="1838632" cy="55324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Response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95905" y="4103202"/>
            <a:ext cx="2059940" cy="386080"/>
            <a:chOff x="3355340" y="3295607"/>
            <a:chExt cx="2059940" cy="386080"/>
          </a:xfrm>
        </p:grpSpPr>
        <p:sp>
          <p:nvSpPr>
            <p:cNvPr id="19" name="Delay 18"/>
            <p:cNvSpPr/>
            <p:nvPr/>
          </p:nvSpPr>
          <p:spPr>
            <a:xfrm>
              <a:off x="4378960" y="3295607"/>
              <a:ext cx="1036320" cy="386080"/>
            </a:xfrm>
            <a:prstGeom prst="flowChartDela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ObjISN</a:t>
              </a:r>
              <a:endParaRPr lang="en-US" dirty="0"/>
            </a:p>
          </p:txBody>
        </p:sp>
        <p:sp>
          <p:nvSpPr>
            <p:cNvPr id="21" name="Delay 20"/>
            <p:cNvSpPr/>
            <p:nvPr/>
          </p:nvSpPr>
          <p:spPr>
            <a:xfrm flipH="1">
              <a:off x="3355340" y="3295607"/>
              <a:ext cx="1036320" cy="386080"/>
            </a:xfrm>
            <a:prstGeom prst="flowChartDela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ObjID</a:t>
              </a:r>
              <a:endParaRPr lang="en-US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726248" y="4580722"/>
            <a:ext cx="210337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28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77465 0.417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33" y="208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518 C 0.00694 0.21481 -0.01042 0.21944 -0.02223 0.23541 C -0.02552 0.23958 -0.03473 0.25416 -0.04011 0.25926 C -0.04723 0.27291 -0.06528 0.27546 -0.07674 0.27546 L -0.39236 0.27546 " pathEditMode="relative" ptsTypes="AfffAA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815512" y="1701800"/>
            <a:ext cx="2646423" cy="3771900"/>
            <a:chOff x="4815512" y="1701800"/>
            <a:chExt cx="2646423" cy="3771900"/>
          </a:xfrm>
        </p:grpSpPr>
        <p:sp>
          <p:nvSpPr>
            <p:cNvPr id="21" name="Rounded Rectangle 20"/>
            <p:cNvSpPr/>
            <p:nvPr/>
          </p:nvSpPr>
          <p:spPr>
            <a:xfrm>
              <a:off x="4815512" y="1701800"/>
              <a:ext cx="2646423" cy="37719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en-US" sz="3200" dirty="0" smtClean="0"/>
                <a:t>Server</a:t>
              </a:r>
              <a:endParaRPr lang="en-US" sz="3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99030" y="3595625"/>
              <a:ext cx="1280231" cy="1451025"/>
              <a:chOff x="4975931" y="2647949"/>
              <a:chExt cx="647700" cy="571502"/>
            </a:xfrm>
            <a:effectLst/>
          </p:grpSpPr>
          <p:sp>
            <p:nvSpPr>
              <p:cNvPr id="25" name="Rectangle 24"/>
              <p:cNvSpPr/>
              <p:nvPr/>
            </p:nvSpPr>
            <p:spPr>
              <a:xfrm>
                <a:off x="4975931" y="2647949"/>
                <a:ext cx="647700" cy="1905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TCP</a:t>
                </a:r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75931" y="3028950"/>
                <a:ext cx="647700" cy="1905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IP</a:t>
                </a:r>
                <a:endParaRPr lang="en-US" sz="2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75931" y="2838448"/>
                <a:ext cx="647700" cy="190501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TRODS</a:t>
                </a:r>
                <a:endParaRPr lang="en-US" sz="2400" b="1" dirty="0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4815512" y="3327400"/>
              <a:ext cx="2646423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830" y="2195824"/>
              <a:ext cx="1689100" cy="1295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8312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7F7F7F"/>
                </a:solidFill>
              </a:rPr>
              <a:t>Packet Manipulation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7F7F7F"/>
                </a:solidFill>
              </a:rPr>
              <a:t>Protocol Inspection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7F7F7F"/>
                </a:solidFill>
              </a:rPr>
              <a:t>Blocks Connection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State Injection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78064" y="2669147"/>
            <a:ext cx="2453639" cy="481324"/>
            <a:chOff x="6233161" y="463556"/>
            <a:chExt cx="2453639" cy="659762"/>
          </a:xfrm>
        </p:grpSpPr>
        <p:sp>
          <p:nvSpPr>
            <p:cNvPr id="12" name="Rectangle 11"/>
            <p:cNvSpPr/>
            <p:nvPr/>
          </p:nvSpPr>
          <p:spPr>
            <a:xfrm>
              <a:off x="6233161" y="463556"/>
              <a:ext cx="594360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IP</a:t>
              </a:r>
              <a:endParaRPr lang="en-US" sz="2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27520" y="463556"/>
              <a:ext cx="1107183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TCP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34703" y="463556"/>
              <a:ext cx="752097" cy="65976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78064" y="4081648"/>
            <a:ext cx="2453639" cy="481324"/>
            <a:chOff x="6690361" y="3114301"/>
            <a:chExt cx="2453639" cy="481324"/>
          </a:xfrm>
        </p:grpSpPr>
        <p:grpSp>
          <p:nvGrpSpPr>
            <p:cNvPr id="15" name="Group 14"/>
            <p:cNvGrpSpPr/>
            <p:nvPr/>
          </p:nvGrpSpPr>
          <p:grpSpPr>
            <a:xfrm>
              <a:off x="6690361" y="3114301"/>
              <a:ext cx="2453639" cy="481324"/>
              <a:chOff x="6233161" y="463556"/>
              <a:chExt cx="2453639" cy="65976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33161" y="463556"/>
                <a:ext cx="594360" cy="6597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IP</a:t>
                </a:r>
                <a:endParaRPr lang="en-US" sz="2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27520" y="463556"/>
                <a:ext cx="1107183" cy="6597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TCP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34703" y="463556"/>
                <a:ext cx="752097" cy="6597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7911078" y="3114301"/>
              <a:ext cx="517148" cy="4813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58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38889E-6 0.2101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00139 0.23889 C -0.00712 0.25 -0.01563 0.24838 -0.02222 0.25741 C -0.02847 0.26551 -0.03698 0.275 -0.04583 0.27778 C -0.05226 0.27963 -0.06528 0.28149 -0.06528 0.28149 C -0.07257 0.2845 -0.06806 0.28334 -0.07917 0.28334 L -0.27639 0.28334 " pathEditMode="relative" ptsTypes="Affff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8312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 Manipulation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Protocol Inspection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Blocks Connection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Injection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Recovery Initiation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15512" y="1701800"/>
            <a:ext cx="2646423" cy="3771900"/>
            <a:chOff x="4815512" y="1701800"/>
            <a:chExt cx="2646423" cy="3771900"/>
          </a:xfrm>
        </p:grpSpPr>
        <p:sp>
          <p:nvSpPr>
            <p:cNvPr id="14" name="Rounded Rectangle 13"/>
            <p:cNvSpPr/>
            <p:nvPr/>
          </p:nvSpPr>
          <p:spPr>
            <a:xfrm>
              <a:off x="4815512" y="1701800"/>
              <a:ext cx="2646423" cy="37719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en-US" sz="3200" dirty="0" smtClean="0"/>
                <a:t>Server</a:t>
              </a:r>
              <a:endParaRPr lang="en-US" sz="32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99030" y="3595625"/>
              <a:ext cx="1280231" cy="1451025"/>
              <a:chOff x="4975931" y="2647949"/>
              <a:chExt cx="647700" cy="571502"/>
            </a:xfrm>
            <a:effectLst/>
          </p:grpSpPr>
          <p:sp>
            <p:nvSpPr>
              <p:cNvPr id="18" name="Rectangle 17"/>
              <p:cNvSpPr/>
              <p:nvPr/>
            </p:nvSpPr>
            <p:spPr>
              <a:xfrm>
                <a:off x="4975931" y="2647949"/>
                <a:ext cx="647700" cy="1905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TCP</a:t>
                </a:r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75931" y="3028950"/>
                <a:ext cx="647700" cy="1905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IP</a:t>
                </a:r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75931" y="2838448"/>
                <a:ext cx="647700" cy="190501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TRODS</a:t>
                </a:r>
                <a:endParaRPr lang="en-US" sz="2400" b="1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4815512" y="3327400"/>
              <a:ext cx="2646423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830" y="2195824"/>
              <a:ext cx="1689100" cy="1295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418020" y="5774110"/>
            <a:ext cx="1437968" cy="4813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Ack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417109" y="3325650"/>
            <a:ext cx="55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7824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226 0 C 0.31632 -0.00995 0.29862 0.00347 0.30886 -0.00741 C 0.30973 -0.00856 0.31112 -0.00833 0.31216 -0.00903 C 0.31372 -0.01041 0.31528 -0.0118 0.31667 -0.01342 C 0.31754 -0.01481 0.31771 -0.0169 0.31893 -0.01782 C 0.32205 -0.02083 0.32744 -0.02037 0.33108 -0.02222 C 0.33924 -0.02685 0.34497 -0.03379 0.35226 -0.04004 C 0.35435 -0.04491 0.36303 -0.05648 0.36667 -0.05926 C 0.36789 -0.06643 0.37188 -0.07153 0.37657 -0.07569 C 0.37935 -0.08148 0.37778 -0.07893 0.38108 -0.0831 L 0.38108 -0.24745 " pathEditMode="relative" ptsTypes="Afffffffff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95 0.32569 " pathEditMode="relative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Arrow Connector 81"/>
          <p:cNvCxnSpPr>
            <a:endCxn id="78" idx="1"/>
          </p:cNvCxnSpPr>
          <p:nvPr/>
        </p:nvCxnSpPr>
        <p:spPr>
          <a:xfrm flipV="1">
            <a:off x="4741335" y="3066066"/>
            <a:ext cx="448358" cy="9647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63852" y="2730833"/>
            <a:ext cx="0" cy="78776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8" idx="1"/>
          </p:cNvCxnSpPr>
          <p:nvPr/>
        </p:nvCxnSpPr>
        <p:spPr>
          <a:xfrm flipV="1">
            <a:off x="4741335" y="3066066"/>
            <a:ext cx="448358" cy="9647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64293" y="5029201"/>
            <a:ext cx="1368489" cy="1079500"/>
            <a:chOff x="5164293" y="5029201"/>
            <a:chExt cx="1368489" cy="1079500"/>
          </a:xfrm>
        </p:grpSpPr>
        <p:sp>
          <p:nvSpPr>
            <p:cNvPr id="33" name="Rounded Rectangle 32"/>
            <p:cNvSpPr/>
            <p:nvPr/>
          </p:nvSpPr>
          <p:spPr>
            <a:xfrm>
              <a:off x="5164293" y="5029201"/>
              <a:ext cx="1352762" cy="1079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6" y="5312622"/>
              <a:ext cx="504612" cy="386996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5164293" y="5600700"/>
              <a:ext cx="1368489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590017" y="5655438"/>
              <a:ext cx="467361" cy="417067"/>
              <a:chOff x="1841500" y="2743754"/>
              <a:chExt cx="467361" cy="41706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841500" y="2743754"/>
                <a:ext cx="467361" cy="13551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TCP</a:t>
                </a:r>
                <a:endParaRPr lang="en-US" sz="8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841500" y="3025304"/>
                <a:ext cx="467361" cy="13551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IP</a:t>
                </a:r>
                <a:endParaRPr lang="en-US" sz="8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841500" y="2884526"/>
                <a:ext cx="467361" cy="135517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/>
                  <a:t>TRODS</a:t>
                </a:r>
                <a:endParaRPr lang="en-US" sz="800" b="1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164293" y="3776065"/>
            <a:ext cx="1368489" cy="1079500"/>
            <a:chOff x="5164293" y="5029201"/>
            <a:chExt cx="1368489" cy="1079500"/>
          </a:xfrm>
        </p:grpSpPr>
        <p:sp>
          <p:nvSpPr>
            <p:cNvPr id="70" name="Rounded Rectangle 69"/>
            <p:cNvSpPr/>
            <p:nvPr/>
          </p:nvSpPr>
          <p:spPr>
            <a:xfrm>
              <a:off x="5164293" y="5029201"/>
              <a:ext cx="1352762" cy="1079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6" y="5312622"/>
              <a:ext cx="504612" cy="386996"/>
            </a:xfrm>
            <a:prstGeom prst="rect">
              <a:avLst/>
            </a:prstGeom>
          </p:spPr>
        </p:pic>
        <p:cxnSp>
          <p:nvCxnSpPr>
            <p:cNvPr id="72" name="Straight Connector 71"/>
            <p:cNvCxnSpPr/>
            <p:nvPr/>
          </p:nvCxnSpPr>
          <p:spPr>
            <a:xfrm>
              <a:off x="5164293" y="5600700"/>
              <a:ext cx="1368489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5590017" y="5655438"/>
              <a:ext cx="467361" cy="417067"/>
              <a:chOff x="1841500" y="2743754"/>
              <a:chExt cx="467361" cy="41706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841500" y="2743754"/>
                <a:ext cx="467361" cy="13551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TCP</a:t>
                </a:r>
                <a:endParaRPr lang="en-US" sz="8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41500" y="3025304"/>
                <a:ext cx="467361" cy="13551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IP</a:t>
                </a:r>
                <a:endParaRPr lang="en-US" sz="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41500" y="2884526"/>
                <a:ext cx="467361" cy="135517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/>
                  <a:t>TRODS</a:t>
                </a:r>
                <a:endParaRPr lang="en-US" sz="800" b="1" dirty="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189693" y="2526316"/>
            <a:ext cx="1368489" cy="1079500"/>
            <a:chOff x="5164293" y="5029201"/>
            <a:chExt cx="1368489" cy="1079500"/>
          </a:xfrm>
        </p:grpSpPr>
        <p:sp>
          <p:nvSpPr>
            <p:cNvPr id="78" name="Rounded Rectangle 77"/>
            <p:cNvSpPr/>
            <p:nvPr/>
          </p:nvSpPr>
          <p:spPr>
            <a:xfrm>
              <a:off x="5164293" y="5029201"/>
              <a:ext cx="1352762" cy="1079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6" y="5312622"/>
              <a:ext cx="504612" cy="386996"/>
            </a:xfrm>
            <a:prstGeom prst="rect">
              <a:avLst/>
            </a:prstGeom>
          </p:spPr>
        </p:pic>
        <p:cxnSp>
          <p:nvCxnSpPr>
            <p:cNvPr id="83" name="Straight Connector 82"/>
            <p:cNvCxnSpPr/>
            <p:nvPr/>
          </p:nvCxnSpPr>
          <p:spPr>
            <a:xfrm>
              <a:off x="5164293" y="5600700"/>
              <a:ext cx="1368489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5590017" y="5655438"/>
              <a:ext cx="467361" cy="417067"/>
              <a:chOff x="1841500" y="2743754"/>
              <a:chExt cx="467361" cy="41706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841500" y="2743754"/>
                <a:ext cx="467361" cy="13551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TCP</a:t>
                </a:r>
                <a:endParaRPr lang="en-US" sz="8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841500" y="3025304"/>
                <a:ext cx="467361" cy="13551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IP</a:t>
                </a:r>
                <a:endParaRPr lang="en-US" sz="8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841500" y="2884526"/>
                <a:ext cx="467361" cy="135517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/>
                  <a:t>TRODS</a:t>
                </a:r>
                <a:endParaRPr lang="en-US" sz="8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F314E9-EFB6-C44A-944B-F8EC36B80DA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94199" y="3967968"/>
            <a:ext cx="1183198" cy="453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64293" y="1696617"/>
            <a:ext cx="1522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</a:t>
            </a:r>
            <a:endParaRPr lang="en-US" sz="3600" dirty="0"/>
          </a:p>
        </p:txBody>
      </p:sp>
      <p:sp>
        <p:nvSpPr>
          <p:cNvPr id="37" name="Rounded Rectangle 36"/>
          <p:cNvSpPr/>
          <p:nvPr/>
        </p:nvSpPr>
        <p:spPr>
          <a:xfrm>
            <a:off x="2912533" y="1696617"/>
            <a:ext cx="6025847" cy="450825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18685" y="2803530"/>
            <a:ext cx="1418914" cy="866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Liveness Monitor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322421" y="3776065"/>
            <a:ext cx="1418914" cy="866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517056" y="3351315"/>
            <a:ext cx="801630" cy="1050987"/>
            <a:chOff x="6481983" y="3351315"/>
            <a:chExt cx="785903" cy="1247833"/>
          </a:xfrm>
        </p:grpSpPr>
        <p:sp>
          <p:nvSpPr>
            <p:cNvPr id="41" name="Heart 40"/>
            <p:cNvSpPr/>
            <p:nvPr/>
          </p:nvSpPr>
          <p:spPr>
            <a:xfrm rot="18188442">
              <a:off x="6809509" y="3889401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6481983" y="3351315"/>
              <a:ext cx="785903" cy="124783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532782" y="2950600"/>
            <a:ext cx="785903" cy="141122"/>
            <a:chOff x="6481983" y="2950600"/>
            <a:chExt cx="785903" cy="141122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481983" y="3021161"/>
              <a:ext cx="78590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Heart 44"/>
            <p:cNvSpPr/>
            <p:nvPr/>
          </p:nvSpPr>
          <p:spPr>
            <a:xfrm>
              <a:off x="6808783" y="2950600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32782" y="3591295"/>
            <a:ext cx="785903" cy="1793338"/>
            <a:chOff x="6481983" y="3591295"/>
            <a:chExt cx="785903" cy="1793338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6481983" y="3591295"/>
              <a:ext cx="785903" cy="179333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Heart 50"/>
            <p:cNvSpPr/>
            <p:nvPr/>
          </p:nvSpPr>
          <p:spPr>
            <a:xfrm rot="17755979">
              <a:off x="6788612" y="4454207"/>
              <a:ext cx="161967" cy="141122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/>
          <p:cNvCxnSpPr>
            <a:stCxn id="31" idx="3"/>
            <a:endCxn id="39" idx="1"/>
          </p:cNvCxnSpPr>
          <p:nvPr/>
        </p:nvCxnSpPr>
        <p:spPr>
          <a:xfrm>
            <a:off x="2077397" y="4194798"/>
            <a:ext cx="1245024" cy="1450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9"/>
          <p:cNvCxnSpPr/>
          <p:nvPr/>
        </p:nvCxnSpPr>
        <p:spPr>
          <a:xfrm rot="16200000" flipH="1" flipV="1">
            <a:off x="5543742" y="1291665"/>
            <a:ext cx="972535" cy="3996264"/>
          </a:xfrm>
          <a:prstGeom prst="curvedConnector3">
            <a:avLst>
              <a:gd name="adj1" fmla="val -49188"/>
            </a:avLst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318685" y="4807739"/>
            <a:ext cx="1418914" cy="866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KV Store</a:t>
            </a:r>
            <a:endParaRPr lang="en-US" sz="2400" dirty="0"/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>
          <a:xfrm>
            <a:off x="6553201" y="3196733"/>
            <a:ext cx="765484" cy="204424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Multiply 53"/>
          <p:cNvSpPr/>
          <p:nvPr/>
        </p:nvSpPr>
        <p:spPr>
          <a:xfrm>
            <a:off x="5156583" y="2373959"/>
            <a:ext cx="1398572" cy="139857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elay 90"/>
          <p:cNvSpPr/>
          <p:nvPr/>
        </p:nvSpPr>
        <p:spPr>
          <a:xfrm>
            <a:off x="6686620" y="3084264"/>
            <a:ext cx="574678" cy="292608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92" name="Delay 91"/>
          <p:cNvSpPr/>
          <p:nvPr/>
        </p:nvSpPr>
        <p:spPr>
          <a:xfrm flipH="1">
            <a:off x="6169098" y="3082554"/>
            <a:ext cx="517522" cy="292608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330436" y="4113747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330436" y="4178011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330436" y="4237461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847528" y="2900368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SYN/ACK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929093" y="2872267"/>
            <a:ext cx="1240005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9706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C 0.01528 0.00741 0.02865 0.00787 0.04532 0.00926 C 0.1665 0.00787 0.1573 0.00787 0.23299 0.0044 C 0.2441 0.00116 0.23559 0.00486 0.24914 -0.0081 C 0.25573 -0.01481 0.26407 -0.01944 0.26962 -0.02708 C 0.27466 -0.03472 0.27865 -0.04352 0.28421 -0.05069 C 0.29896 -0.07037 0.28403 -0.04421 0.30035 -0.07292 C 0.31858 -0.10486 0.31198 -0.09467 0.32969 -0.12176 C 0.33212 -0.12546 0.33698 -0.13287 0.33698 -0.13264 C 0.33993 -0.14282 0.34757 -0.14699 0.35313 -0.15486 C 0.37101 -0.18171 0.35139 -0.15787 0.36927 -0.17685 " pathEditMode="relative" rAng="0" ptsTypes="ffffffffffA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8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77778E-6 C -0.00104 0.00185 -0.00173 0.00393 -0.00277 0.00555 C -0.00399 0.00694 -0.00607 0.00717 -0.00694 0.00925 C -0.0085 0.01249 -0.00833 0.01689 -0.00972 0.02036 C -0.0125 0.02685 -0.02152 0.03819 -0.02638 0.04259 C -0.02743 0.04629 -0.02743 0.05069 -0.02916 0.0537 C -0.03229 0.05833 -0.03715 0.06041 -0.04027 0.06481 C -0.04652 0.07291 -0.05399 0.08055 -0.06111 0.08703 C -0.06215 0.08888 -0.06267 0.09097 -0.06388 0.09259 C -0.0651 0.09374 -0.06718 0.09305 -0.06805 0.09444 C -0.07552 0.10416 -0.0625 0.09675 -0.07361 0.10185 C -0.07899 0.10717 -0.08402 0.1118 -0.09027 0.11481 C -0.09218 0.11666 -0.09392 0.11874 -0.09583 0.12036 C -0.09722 0.12129 -0.09878 0.12106 -0.1 0.12222 C -0.10677 0.128 -0.11145 0.13703 -0.11944 0.14073 C -0.1552 0.18819 -0.20694 0.15092 -0.2625 0.15185 C -0.30312 0.15323 -0.34427 0.1574 -0.38472 0.1574 " pathEditMode="relative" ptsTypes="ffffffffffffffffA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93 0.00116 0.03785 0.00139 0.05695 0.00371 C 0.06389 0.0044 0.07778 0.00926 0.07778 0.00926 C 0.10365 0.00787 0.12709 0.00533 0.15278 0.00741 C 0.17066 0.0125 0.18855 0.0132 0.20695 0.01482 C 0.21476 0.01412 0.22275 0.01482 0.23056 0.01296 C 0.24115 0.01019 0.2448 -0.00949 0.25417 -0.01666 C 0.27414 -0.03241 0.29115 -0.05324 0.30417 -0.07963 C 0.31302 -0.09791 0.31372 -0.10625 0.32778 -0.11852 C 0.33056 -0.12639 0.33386 -0.13032 0.3375 -0.13704 C 0.34219 -0.14606 0.3448 -0.15694 0.34861 -0.16666 " pathEditMode="relative" ptsTypes="ffffffffffA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813 -0.00162 0.15677 -0.00186 0.23472 -0.01482 C 0.2382 -0.02292 0.24011 -0.02848 0.24584 -0.03334 C 0.25209 -0.05903 0.24375 -0.03588 0.25417 -0.0463 C 0.25868 -0.05116 0.2625 -0.05741 0.26667 -0.06297 C 0.275 -0.07431 0.28334 -0.08866 0.29306 -0.09815 C 0.29566 -0.10093 0.30504 -0.10926 0.30834 -0.11482 C 0.31632 -0.12917 0.31945 -0.14213 0.33334 -0.14815 C 0.34028 -0.15556 0.34618 -0.16528 0.35417 -0.17037 C 0.36181 -0.1757 0.3691 -0.18079 0.37639 -0.18704 C 0.37726 -0.18889 0.37795 -0.19121 0.37917 -0.1926 C 0.38021 -0.19422 0.38334 -0.1963 0.38334 -0.1963 " pathEditMode="relative" ptsTypes="fffffffffffA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.25162 " pathEditMode="relative" ptsTypes="AA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.25162 " pathEditMode="relative" ptsTypes="AA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75 0.17593 L -0.38194 0.17963 " pathEditMode="relative" ptsTypes="AAA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1" grpId="1" animBg="1"/>
      <p:bldP spid="91" grpId="2" animBg="1"/>
      <p:bldP spid="92" grpId="1" animBg="1"/>
      <p:bldP spid="92" grpId="2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6" grpId="2" animBg="1"/>
      <p:bldP spid="64" grpId="0" animBg="1"/>
      <p:bldP spid="64" grpId="1" animBg="1"/>
      <p:bldP spid="67" grpId="0" animBg="1"/>
      <p:bldP spid="6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5164293" y="5029201"/>
            <a:ext cx="1368489" cy="1079500"/>
            <a:chOff x="5164293" y="5029201"/>
            <a:chExt cx="1368489" cy="1079500"/>
          </a:xfrm>
        </p:grpSpPr>
        <p:sp>
          <p:nvSpPr>
            <p:cNvPr id="83" name="Rounded Rectangle 82"/>
            <p:cNvSpPr/>
            <p:nvPr/>
          </p:nvSpPr>
          <p:spPr>
            <a:xfrm>
              <a:off x="5164293" y="5029201"/>
              <a:ext cx="1352762" cy="1079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6" y="5312622"/>
              <a:ext cx="504612" cy="386996"/>
            </a:xfrm>
            <a:prstGeom prst="rect">
              <a:avLst/>
            </a:prstGeom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164293" y="5600700"/>
              <a:ext cx="1368489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5590017" y="5655438"/>
              <a:ext cx="467361" cy="417067"/>
              <a:chOff x="1841500" y="2743754"/>
              <a:chExt cx="467361" cy="417067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841500" y="2743754"/>
                <a:ext cx="467361" cy="13551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TCP</a:t>
                </a:r>
                <a:endParaRPr lang="en-US" sz="8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841500" y="3025304"/>
                <a:ext cx="467361" cy="13551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IP</a:t>
                </a:r>
                <a:endParaRPr lang="en-US" sz="8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841500" y="2884526"/>
                <a:ext cx="467361" cy="135517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/>
                  <a:t>TRODS</a:t>
                </a:r>
                <a:endParaRPr lang="en-US" sz="800" b="1" dirty="0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5164293" y="3776065"/>
            <a:ext cx="1368489" cy="1079500"/>
            <a:chOff x="5164293" y="5029201"/>
            <a:chExt cx="1368489" cy="1079500"/>
          </a:xfrm>
        </p:grpSpPr>
        <p:sp>
          <p:nvSpPr>
            <p:cNvPr id="91" name="Rounded Rectangle 90"/>
            <p:cNvSpPr/>
            <p:nvPr/>
          </p:nvSpPr>
          <p:spPr>
            <a:xfrm>
              <a:off x="5164293" y="5029201"/>
              <a:ext cx="1352762" cy="1079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466" y="5312622"/>
              <a:ext cx="504612" cy="386996"/>
            </a:xfrm>
            <a:prstGeom prst="rect">
              <a:avLst/>
            </a:prstGeom>
          </p:spPr>
        </p:pic>
        <p:cxnSp>
          <p:nvCxnSpPr>
            <p:cNvPr id="93" name="Straight Connector 92"/>
            <p:cNvCxnSpPr/>
            <p:nvPr/>
          </p:nvCxnSpPr>
          <p:spPr>
            <a:xfrm>
              <a:off x="5164293" y="5600700"/>
              <a:ext cx="1368489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5590017" y="5655438"/>
              <a:ext cx="467361" cy="417067"/>
              <a:chOff x="1841500" y="2743754"/>
              <a:chExt cx="467361" cy="417067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841500" y="2743754"/>
                <a:ext cx="467361" cy="13551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TCP</a:t>
                </a:r>
                <a:endParaRPr lang="en-US" sz="8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841500" y="3025304"/>
                <a:ext cx="467361" cy="13551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IP</a:t>
                </a:r>
                <a:endParaRPr lang="en-US" sz="8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841500" y="2884526"/>
                <a:ext cx="467361" cy="135517"/>
              </a:xfrm>
              <a:prstGeom prst="rect">
                <a:avLst/>
              </a:prstGeom>
              <a:ln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/>
                  <a:t>TRODS</a:t>
                </a:r>
                <a:endParaRPr lang="en-US" sz="8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F314E9-EFB6-C44A-944B-F8EC36B80D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94199" y="3967968"/>
            <a:ext cx="1183198" cy="453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7318685" y="2803530"/>
            <a:ext cx="1418914" cy="866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Liveness Monitor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322421" y="3776065"/>
            <a:ext cx="1418914" cy="866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cxnSp>
        <p:nvCxnSpPr>
          <p:cNvPr id="52" name="Straight Arrow Connector 51"/>
          <p:cNvCxnSpPr>
            <a:stCxn id="31" idx="3"/>
            <a:endCxn id="39" idx="1"/>
          </p:cNvCxnSpPr>
          <p:nvPr/>
        </p:nvCxnSpPr>
        <p:spPr>
          <a:xfrm>
            <a:off x="2077397" y="4194798"/>
            <a:ext cx="1245024" cy="1450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741335" y="4066348"/>
            <a:ext cx="422958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318685" y="4807739"/>
            <a:ext cx="1418914" cy="866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KV Store</a:t>
            </a:r>
            <a:endParaRPr lang="en-US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532782" y="4587055"/>
            <a:ext cx="785903" cy="65392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31321" y="4150990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30073" y="3749935"/>
            <a:ext cx="1240005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37655" y="409253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5630777" y="3100457"/>
            <a:ext cx="45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!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44021" y="4252590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42773" y="3851535"/>
            <a:ext cx="1240005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1156721" y="4379590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842773" y="3978535"/>
            <a:ext cx="1240005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r>
              <a:rPr lang="en-US" baseline="-25000" dirty="0"/>
              <a:t>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44021" y="4470622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850866" y="4070814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144021" y="4550275"/>
            <a:ext cx="1114537" cy="43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64498" y="4813125"/>
            <a:ext cx="1092200" cy="294318"/>
            <a:chOff x="6169098" y="3082554"/>
            <a:chExt cx="1092200" cy="294318"/>
          </a:xfrm>
        </p:grpSpPr>
        <p:sp>
          <p:nvSpPr>
            <p:cNvPr id="98" name="Delay 97"/>
            <p:cNvSpPr/>
            <p:nvPr/>
          </p:nvSpPr>
          <p:spPr>
            <a:xfrm>
              <a:off x="6686620" y="3084264"/>
              <a:ext cx="574678" cy="292608"/>
            </a:xfrm>
            <a:prstGeom prst="flowChartDela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ISN</a:t>
              </a:r>
              <a:endParaRPr lang="en-US" dirty="0"/>
            </a:p>
          </p:txBody>
        </p:sp>
        <p:sp>
          <p:nvSpPr>
            <p:cNvPr id="99" name="Delay 98"/>
            <p:cNvSpPr/>
            <p:nvPr/>
          </p:nvSpPr>
          <p:spPr>
            <a:xfrm flipH="1">
              <a:off x="6169098" y="3082554"/>
              <a:ext cx="517522" cy="292608"/>
            </a:xfrm>
            <a:prstGeom prst="flowChartDela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164293" y="1696617"/>
            <a:ext cx="1522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</a:t>
            </a:r>
            <a:endParaRPr lang="en-US" sz="3600" dirty="0"/>
          </a:p>
        </p:txBody>
      </p:sp>
      <p:sp>
        <p:nvSpPr>
          <p:cNvPr id="101" name="Rounded Rectangle 100"/>
          <p:cNvSpPr/>
          <p:nvPr/>
        </p:nvSpPr>
        <p:spPr>
          <a:xfrm>
            <a:off x="2912533" y="1696617"/>
            <a:ext cx="6025847" cy="450825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7223 4.81481E-6 L 0.37917 -0.07593 " pathEditMode="relative" ptsTypes="AAA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44 0.11134 " pathEditMode="relative" ptsTypes="AA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8229 -0.05093 " pathEditMode="relative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1945 0.06852 L -0.39861 0.06296 " pathEditMode="relative" ptsTypes="AAA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7223 4.81481E-6 L 0.37917 -0.07593 " pathEditMode="relative" ptsTypes="AAA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1945 0.06852 L -0.39861 0.06296 " pathEditMode="relative" ptsTypes="AAA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7223 4.81481E-6 L 0.37917 -0.07593 " pathEditMode="relative" ptsTypes="AAA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1945 0.06852 L -0.39861 0.06296 " pathEditMode="relative" ptsTypes="AAA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778 0 L 0.38611 -0.11667 " pathEditMode="relative" ptsTypes="AAA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5.18519E-6 L -0.10833 0.05555 L -0.3875 0.05184 " pathEditMode="relative" ptsTypes="AAA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-0.0037 L 0.38472 -0.12778 " pathEditMode="relative" ptsTypes="AAA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5" grpId="0" animBg="1"/>
      <p:bldP spid="65" grpId="1" animBg="1"/>
      <p:bldP spid="66" grpId="0"/>
      <p:bldP spid="66" grpId="2"/>
      <p:bldP spid="69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Transport</a:t>
            </a:r>
          </a:p>
          <a:p>
            <a:pPr lvl="1"/>
            <a:r>
              <a:rPr lang="en-US" dirty="0" smtClean="0"/>
              <a:t>Trickles, SCTP, TCP Migrate, …</a:t>
            </a:r>
          </a:p>
          <a:p>
            <a:pPr lvl="1"/>
            <a:endParaRPr lang="en-US" dirty="0"/>
          </a:p>
          <a:p>
            <a:r>
              <a:rPr lang="en-US" dirty="0" smtClean="0"/>
              <a:t>TCP</a:t>
            </a:r>
            <a:endParaRPr lang="en-US" dirty="0"/>
          </a:p>
          <a:p>
            <a:pPr lvl="1"/>
            <a:r>
              <a:rPr lang="en-US" b="1" dirty="0" smtClean="0"/>
              <a:t>FT-TCP</a:t>
            </a:r>
            <a:r>
              <a:rPr lang="en-US" dirty="0" smtClean="0"/>
              <a:t>, ST-TCP, Backdoors,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HTTP</a:t>
            </a:r>
          </a:p>
          <a:p>
            <a:pPr lvl="1"/>
            <a:r>
              <a:rPr lang="en-US" b="1" dirty="0" err="1" smtClean="0"/>
              <a:t>CoRAL</a:t>
            </a:r>
            <a:r>
              <a:rPr lang="en-US" dirty="0" smtClean="0"/>
              <a:t>, …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Kernel Module</a:t>
            </a:r>
          </a:p>
          <a:p>
            <a:endParaRPr lang="en-US" dirty="0" smtClean="0"/>
          </a:p>
          <a:p>
            <a:r>
              <a:rPr lang="en-US" dirty="0" smtClean="0"/>
              <a:t>3,000 lines of C</a:t>
            </a:r>
          </a:p>
          <a:p>
            <a:endParaRPr lang="en-US" dirty="0"/>
          </a:p>
          <a:p>
            <a:r>
              <a:rPr lang="en-US" dirty="0" smtClean="0"/>
              <a:t>~</a:t>
            </a:r>
            <a:r>
              <a:rPr lang="en-US" dirty="0" err="1" smtClean="0"/>
              <a:t>CoRAL</a:t>
            </a:r>
            <a:endParaRPr lang="en-US" dirty="0" smtClean="0"/>
          </a:p>
          <a:p>
            <a:pPr lvl="1"/>
            <a:r>
              <a:rPr lang="en-US" dirty="0" smtClean="0"/>
              <a:t>Optimistic subset of </a:t>
            </a:r>
            <a:r>
              <a:rPr lang="en-US" dirty="0" err="1" smtClean="0"/>
              <a:t>CoRAL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Additional Latency</a:t>
            </a:r>
          </a:p>
          <a:p>
            <a:pPr lvl="1"/>
            <a:r>
              <a:rPr lang="en-US" dirty="0" smtClean="0"/>
              <a:t>Normal</a:t>
            </a:r>
          </a:p>
          <a:p>
            <a:pPr lvl="1"/>
            <a:r>
              <a:rPr lang="en-US" dirty="0" smtClean="0"/>
              <a:t>Failure</a:t>
            </a:r>
          </a:p>
          <a:p>
            <a:pPr lvl="1"/>
            <a:endParaRPr lang="en-US" dirty="0"/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Lighttpd @ Princeton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Apache  @ </a:t>
            </a:r>
            <a:r>
              <a:rPr lang="en-US" dirty="0" err="1" smtClean="0">
                <a:solidFill>
                  <a:srgbClr val="000000"/>
                </a:solidFill>
              </a:rPr>
              <a:t>Emulab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Hybrid TS &amp; KV Throughput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itizi.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51239" cy="6858000"/>
          </a:xfrm>
          <a:prstGeom prst="rect">
            <a:avLst/>
          </a:prstGeom>
        </p:spPr>
      </p:pic>
      <p:pic>
        <p:nvPicPr>
          <p:cNvPr id="7" name="Picture 6" descr="mitizi.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51239" cy="6858000"/>
          </a:xfrm>
          <a:prstGeom prst="rect">
            <a:avLst/>
          </a:prstGeom>
        </p:spPr>
      </p:pic>
      <p:pic>
        <p:nvPicPr>
          <p:cNvPr id="8" name="Picture 7" descr="mitizi.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51239" cy="6858000"/>
          </a:xfrm>
          <a:prstGeom prst="rect">
            <a:avLst/>
          </a:prstGeom>
        </p:spPr>
      </p:pic>
      <p:pic>
        <p:nvPicPr>
          <p:cNvPr id="9" name="Picture 8" descr="mitizi.2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5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2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Case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TRODS-</a:t>
            </a:r>
            <a:r>
              <a:rPr lang="en-US" dirty="0" err="1" smtClean="0"/>
              <a:t>TimeStamp</a:t>
            </a:r>
            <a:r>
              <a:rPr lang="en-US" dirty="0" smtClean="0"/>
              <a:t> (TS)</a:t>
            </a:r>
          </a:p>
          <a:p>
            <a:pPr lvl="1"/>
            <a:r>
              <a:rPr lang="en-US" dirty="0" smtClean="0"/>
              <a:t>Median: + 0.009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: + 0.012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TRODS-Key-Value (KV)</a:t>
            </a:r>
          </a:p>
          <a:p>
            <a:pPr lvl="1"/>
            <a:r>
              <a:rPr lang="en-US" dirty="0" smtClean="0"/>
              <a:t>Median: + 0.137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: + 0.148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lover_cdf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1148927"/>
            <a:ext cx="8219440" cy="4794673"/>
          </a:xfrm>
          <a:prstGeom prst="rect">
            <a:avLst/>
          </a:prstGeom>
        </p:spPr>
      </p:pic>
      <p:pic>
        <p:nvPicPr>
          <p:cNvPr id="5" name="Picture 4" descr="failover_cdf.axis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1148927"/>
            <a:ext cx="8219440" cy="4794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4720" y="1169246"/>
            <a:ext cx="1242060" cy="8348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5250" y="1879600"/>
            <a:ext cx="1601470" cy="1673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31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117378" y="5090160"/>
            <a:ext cx="2014644" cy="1497022"/>
            <a:chOff x="6371378" y="5090160"/>
            <a:chExt cx="2014644" cy="149702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378700" y="5090160"/>
              <a:ext cx="0" cy="100584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371378" y="6125517"/>
              <a:ext cx="2014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Blink of an eye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16706" y="2056677"/>
            <a:ext cx="1187862" cy="1176867"/>
            <a:chOff x="2025782" y="1625600"/>
            <a:chExt cx="1187862" cy="1176867"/>
          </a:xfrm>
        </p:grpSpPr>
        <p:sp>
          <p:nvSpPr>
            <p:cNvPr id="46" name="TextBox 45"/>
            <p:cNvSpPr txBox="1"/>
            <p:nvPr/>
          </p:nvSpPr>
          <p:spPr>
            <a:xfrm>
              <a:off x="2229480" y="1915405"/>
              <a:ext cx="984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~35%</a:t>
              </a:r>
              <a:endParaRPr lang="en-US" sz="2800" dirty="0"/>
            </a:p>
          </p:txBody>
        </p:sp>
        <p:sp>
          <p:nvSpPr>
            <p:cNvPr id="47" name="Right Brace 46"/>
            <p:cNvSpPr/>
            <p:nvPr/>
          </p:nvSpPr>
          <p:spPr>
            <a:xfrm>
              <a:off x="2025782" y="1625600"/>
              <a:ext cx="200951" cy="1176867"/>
            </a:xfrm>
            <a:prstGeom prst="rightBrac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11163" y="3432327"/>
            <a:ext cx="1201316" cy="1617192"/>
            <a:chOff x="6065163" y="3432327"/>
            <a:chExt cx="1201316" cy="1617192"/>
          </a:xfrm>
        </p:grpSpPr>
        <p:sp>
          <p:nvSpPr>
            <p:cNvPr id="48" name="TextBox 47"/>
            <p:cNvSpPr txBox="1"/>
            <p:nvPr/>
          </p:nvSpPr>
          <p:spPr>
            <a:xfrm>
              <a:off x="6268861" y="3983741"/>
              <a:ext cx="99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~50%</a:t>
              </a:r>
              <a:endParaRPr lang="en-US" sz="2800" dirty="0"/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6065163" y="3432327"/>
              <a:ext cx="203698" cy="1617192"/>
            </a:xfrm>
            <a:prstGeom prst="rightBrac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75139" y="1465269"/>
            <a:ext cx="1187862" cy="538790"/>
            <a:chOff x="2025782" y="1550096"/>
            <a:chExt cx="1187862" cy="1252371"/>
          </a:xfrm>
        </p:grpSpPr>
        <p:sp>
          <p:nvSpPr>
            <p:cNvPr id="52" name="TextBox 51"/>
            <p:cNvSpPr txBox="1"/>
            <p:nvPr/>
          </p:nvSpPr>
          <p:spPr>
            <a:xfrm>
              <a:off x="2229480" y="1550096"/>
              <a:ext cx="984164" cy="1216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~15%</a:t>
              </a:r>
              <a:endParaRPr lang="en-US" sz="2800" dirty="0"/>
            </a:p>
          </p:txBody>
        </p:sp>
        <p:sp>
          <p:nvSpPr>
            <p:cNvPr id="53" name="Right Brace 52"/>
            <p:cNvSpPr/>
            <p:nvPr/>
          </p:nvSpPr>
          <p:spPr>
            <a:xfrm>
              <a:off x="2025782" y="1625600"/>
              <a:ext cx="200951" cy="1176867"/>
            </a:xfrm>
            <a:prstGeom prst="rightBrac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561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685800" y="1993900"/>
            <a:ext cx="7785100" cy="3213100"/>
            <a:chOff x="685800" y="2247900"/>
            <a:chExt cx="7785100" cy="3213100"/>
          </a:xfrm>
        </p:grpSpPr>
        <p:sp>
          <p:nvSpPr>
            <p:cNvPr id="5" name="Oval 4"/>
            <p:cNvSpPr/>
            <p:nvPr/>
          </p:nvSpPr>
          <p:spPr>
            <a:xfrm>
              <a:off x="685800" y="2247900"/>
              <a:ext cx="3213100" cy="3213100"/>
            </a:xfrm>
            <a:prstGeom prst="ellipse">
              <a:avLst/>
            </a:prstGeom>
            <a:ln w="3810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57800" y="2247900"/>
              <a:ext cx="3213100" cy="3213100"/>
            </a:xfrm>
            <a:prstGeom prst="ellipse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Per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32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879600" y="2699937"/>
            <a:ext cx="5740400" cy="1801027"/>
            <a:chOff x="1879600" y="2953937"/>
            <a:chExt cx="5740400" cy="1801027"/>
          </a:xfrm>
        </p:grpSpPr>
        <p:grpSp>
          <p:nvGrpSpPr>
            <p:cNvPr id="40" name="Group 39"/>
            <p:cNvGrpSpPr/>
            <p:nvPr/>
          </p:nvGrpSpPr>
          <p:grpSpPr>
            <a:xfrm>
              <a:off x="1879600" y="2953937"/>
              <a:ext cx="825500" cy="1801027"/>
              <a:chOff x="1866900" y="2708044"/>
              <a:chExt cx="825500" cy="180102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866900" y="2708044"/>
                <a:ext cx="825500" cy="3256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866900" y="3199829"/>
                <a:ext cx="825500" cy="3256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866900" y="3691614"/>
                <a:ext cx="825500" cy="3256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866900" y="4183399"/>
                <a:ext cx="825500" cy="3256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816600" y="2953937"/>
              <a:ext cx="1803400" cy="1801027"/>
              <a:chOff x="5816600" y="2953937"/>
              <a:chExt cx="1803400" cy="1801027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642100" y="3116773"/>
                <a:ext cx="444500" cy="1475355"/>
                <a:chOff x="6642100" y="3116773"/>
                <a:chExt cx="444500" cy="1475355"/>
              </a:xfrm>
            </p:grpSpPr>
            <p:cxnSp>
              <p:nvCxnSpPr>
                <p:cNvPr id="42" name="Straight Connector 41"/>
                <p:cNvCxnSpPr>
                  <a:stCxn id="19" idx="3"/>
                  <a:endCxn id="26" idx="1"/>
                </p:cNvCxnSpPr>
                <p:nvPr/>
              </p:nvCxnSpPr>
              <p:spPr>
                <a:xfrm>
                  <a:off x="6642100" y="3116773"/>
                  <a:ext cx="444500" cy="40872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642100" y="3608558"/>
                  <a:ext cx="4445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22" idx="3"/>
                  <a:endCxn id="27" idx="1"/>
                </p:cNvCxnSpPr>
                <p:nvPr/>
              </p:nvCxnSpPr>
              <p:spPr>
                <a:xfrm flipV="1">
                  <a:off x="6642100" y="4183399"/>
                  <a:ext cx="444500" cy="40872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642100" y="4100343"/>
                  <a:ext cx="4445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5816600" y="2953937"/>
                <a:ext cx="1803400" cy="1801027"/>
                <a:chOff x="5803900" y="2708044"/>
                <a:chExt cx="1803400" cy="1801027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5803900" y="2708044"/>
                  <a:ext cx="825500" cy="325672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5803900" y="3199829"/>
                  <a:ext cx="825500" cy="325672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5803900" y="3691614"/>
                  <a:ext cx="825500" cy="325672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5803900" y="4183399"/>
                  <a:ext cx="825500" cy="325672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7073900" y="3033716"/>
                  <a:ext cx="533400" cy="491785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7073900" y="3691613"/>
                  <a:ext cx="533400" cy="491785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1257300" y="1295112"/>
            <a:ext cx="6642100" cy="602854"/>
            <a:chOff x="1257300" y="1549112"/>
            <a:chExt cx="6642100" cy="602854"/>
          </a:xfrm>
        </p:grpSpPr>
        <p:sp>
          <p:nvSpPr>
            <p:cNvPr id="7" name="TextBox 6"/>
            <p:cNvSpPr txBox="1"/>
            <p:nvPr/>
          </p:nvSpPr>
          <p:spPr>
            <a:xfrm>
              <a:off x="1257300" y="1567190"/>
              <a:ext cx="20701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120 ops/s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9300" y="1567190"/>
              <a:ext cx="20701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120 ops/s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14750" y="1549112"/>
              <a:ext cx="17145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Raw</a:t>
              </a:r>
              <a:endParaRPr lang="en-US" sz="3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93850" y="5372100"/>
            <a:ext cx="6457950" cy="584776"/>
            <a:chOff x="1441450" y="5681990"/>
            <a:chExt cx="6457950" cy="584776"/>
          </a:xfrm>
        </p:grpSpPr>
        <p:sp>
          <p:nvSpPr>
            <p:cNvPr id="31" name="TextBox 30"/>
            <p:cNvSpPr txBox="1"/>
            <p:nvPr/>
          </p:nvSpPr>
          <p:spPr>
            <a:xfrm>
              <a:off x="1441450" y="5681990"/>
              <a:ext cx="20701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3</a:t>
              </a:r>
              <a:r>
                <a:rPr lang="en-US" sz="3200" dirty="0" smtClean="0"/>
                <a:t>0 ops/s</a:t>
              </a:r>
              <a:endParaRPr lang="en-US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29300" y="5681990"/>
              <a:ext cx="20701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30 ops/s</a:t>
              </a:r>
              <a:endParaRPr lang="en-US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98900" y="5681990"/>
              <a:ext cx="17145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Frontend</a:t>
              </a:r>
              <a:endParaRPr lang="en-US" sz="3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38250" y="6075690"/>
            <a:ext cx="7232650" cy="584776"/>
            <a:chOff x="1085850" y="5681990"/>
            <a:chExt cx="7232650" cy="584776"/>
          </a:xfrm>
        </p:grpSpPr>
        <p:sp>
          <p:nvSpPr>
            <p:cNvPr id="74" name="TextBox 73"/>
            <p:cNvSpPr txBox="1"/>
            <p:nvPr/>
          </p:nvSpPr>
          <p:spPr>
            <a:xfrm>
              <a:off x="1085850" y="5681990"/>
              <a:ext cx="2844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3</a:t>
              </a:r>
              <a:r>
                <a:rPr lang="en-US" sz="3200" b="1" dirty="0" smtClean="0"/>
                <a:t>0 ops/s/server</a:t>
              </a:r>
              <a:endParaRPr lang="en-US" sz="3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73700" y="5681990"/>
              <a:ext cx="2844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2</a:t>
              </a:r>
              <a:r>
                <a:rPr lang="en-US" sz="3200" b="1" dirty="0" smtClean="0"/>
                <a:t>0 ops/s/server</a:t>
              </a:r>
              <a:endParaRPr lang="en-US" sz="32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98900" y="5681990"/>
              <a:ext cx="17145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TPPS</a:t>
              </a:r>
              <a:endParaRPr lang="en-US" sz="3200" b="1" dirty="0"/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1593850" y="5727988"/>
            <a:ext cx="645795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5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6250" y="375747"/>
            <a:ext cx="1612900" cy="1573525"/>
            <a:chOff x="9391650" y="-364487"/>
            <a:chExt cx="1612900" cy="1573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1650" y="-364487"/>
              <a:ext cx="1612900" cy="154812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391650" y="434976"/>
              <a:ext cx="1612900" cy="774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33</a:t>
            </a:fld>
            <a:endParaRPr lang="en-US"/>
          </a:p>
        </p:txBody>
      </p:sp>
      <p:pic>
        <p:nvPicPr>
          <p:cNvPr id="29" name="Picture 28" descr="thru_8proc_thick.axis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0"/>
            <a:ext cx="9144000" cy="5334000"/>
          </a:xfrm>
          <a:prstGeom prst="rect">
            <a:avLst/>
          </a:prstGeom>
        </p:spPr>
      </p:pic>
      <p:pic>
        <p:nvPicPr>
          <p:cNvPr id="30" name="Picture 29" descr="thru_8proc_thick.cor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5334000"/>
          </a:xfrm>
          <a:prstGeom prst="rect">
            <a:avLst/>
          </a:prstGeom>
        </p:spPr>
      </p:pic>
      <p:pic>
        <p:nvPicPr>
          <p:cNvPr id="31" name="Picture 30" descr="thru_8proc_thick.trods-kv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5334000"/>
          </a:xfrm>
          <a:prstGeom prst="rect">
            <a:avLst/>
          </a:prstGeom>
        </p:spPr>
      </p:pic>
      <p:pic>
        <p:nvPicPr>
          <p:cNvPr id="32" name="Picture 31" descr="thru_8proc_thick.trods-t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5334000"/>
          </a:xfrm>
          <a:prstGeom prst="rect">
            <a:avLst/>
          </a:prstGeom>
        </p:spPr>
      </p:pic>
      <p:pic>
        <p:nvPicPr>
          <p:cNvPr id="33" name="Picture 32" descr="thru_8proc_thick.unmodified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5334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749550" y="2500521"/>
            <a:ext cx="2749550" cy="826879"/>
            <a:chOff x="2749550" y="2500521"/>
            <a:chExt cx="2749550" cy="826879"/>
          </a:xfrm>
        </p:grpSpPr>
        <p:sp>
          <p:nvSpPr>
            <p:cNvPr id="16" name="Oval 15"/>
            <p:cNvSpPr/>
            <p:nvPr/>
          </p:nvSpPr>
          <p:spPr>
            <a:xfrm>
              <a:off x="2749550" y="2984500"/>
              <a:ext cx="342900" cy="3429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46400" y="2500521"/>
              <a:ext cx="25527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KV/Server: </a:t>
              </a:r>
              <a:r>
                <a:rPr lang="en-US" sz="2400" b="1" dirty="0" smtClean="0"/>
                <a:t>1/8</a:t>
              </a:r>
              <a:endParaRPr lang="en-US" sz="2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0800" y="4084935"/>
            <a:ext cx="2705100" cy="804565"/>
            <a:chOff x="6400800" y="4084935"/>
            <a:chExt cx="2705100" cy="804565"/>
          </a:xfrm>
        </p:grpSpPr>
        <p:sp>
          <p:nvSpPr>
            <p:cNvPr id="17" name="Oval 16"/>
            <p:cNvSpPr/>
            <p:nvPr/>
          </p:nvSpPr>
          <p:spPr>
            <a:xfrm>
              <a:off x="6400800" y="4546600"/>
              <a:ext cx="342900" cy="3429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3200" y="4084935"/>
              <a:ext cx="25527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KV/Server: </a:t>
              </a:r>
              <a:r>
                <a:rPr lang="en-US" sz="2400" b="1" dirty="0" smtClean="0"/>
                <a:t>1/34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9550" y="2721867"/>
            <a:ext cx="2749550" cy="804565"/>
            <a:chOff x="2749550" y="2522835"/>
            <a:chExt cx="2749550" cy="804565"/>
          </a:xfrm>
        </p:grpSpPr>
        <p:sp>
          <p:nvSpPr>
            <p:cNvPr id="24" name="Oval 23"/>
            <p:cNvSpPr/>
            <p:nvPr/>
          </p:nvSpPr>
          <p:spPr>
            <a:xfrm>
              <a:off x="2749550" y="2984500"/>
              <a:ext cx="342900" cy="3429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6400" y="2522835"/>
              <a:ext cx="25527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KV/Server: </a:t>
              </a:r>
              <a:r>
                <a:rPr lang="en-US" sz="2400" b="1" dirty="0" smtClean="0"/>
                <a:t>1/4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00800" y="4463702"/>
            <a:ext cx="2705100" cy="819498"/>
            <a:chOff x="6400800" y="4070002"/>
            <a:chExt cx="2705100" cy="819498"/>
          </a:xfrm>
        </p:grpSpPr>
        <p:sp>
          <p:nvSpPr>
            <p:cNvPr id="27" name="Oval 26"/>
            <p:cNvSpPr/>
            <p:nvPr/>
          </p:nvSpPr>
          <p:spPr>
            <a:xfrm>
              <a:off x="6400800" y="4546600"/>
              <a:ext cx="342900" cy="3429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3200" y="4070002"/>
              <a:ext cx="25527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KV/Server: </a:t>
              </a:r>
              <a:r>
                <a:rPr lang="en-US" sz="2400" b="1" dirty="0" smtClean="0"/>
                <a:t>1/2</a:t>
              </a:r>
              <a:endParaRPr lang="en-US" sz="2400" b="1" dirty="0"/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Lighttpd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25782" y="812488"/>
            <a:ext cx="1302972" cy="904999"/>
            <a:chOff x="2025782" y="812488"/>
            <a:chExt cx="1302972" cy="904999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2025782" y="1175210"/>
              <a:ext cx="723768" cy="542277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05416" y="812488"/>
              <a:ext cx="623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9%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25782" y="1689100"/>
            <a:ext cx="1009027" cy="1176867"/>
            <a:chOff x="2025782" y="1625600"/>
            <a:chExt cx="1009027" cy="1176867"/>
          </a:xfrm>
        </p:grpSpPr>
        <p:sp>
          <p:nvSpPr>
            <p:cNvPr id="39" name="TextBox 38"/>
            <p:cNvSpPr txBox="1"/>
            <p:nvPr/>
          </p:nvSpPr>
          <p:spPr>
            <a:xfrm>
              <a:off x="2229480" y="1915405"/>
              <a:ext cx="80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38%</a:t>
              </a:r>
              <a:endParaRPr lang="en-US" sz="2800" dirty="0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2025782" y="1625600"/>
              <a:ext cx="200951" cy="1176867"/>
            </a:xfrm>
            <a:prstGeom prst="rightBrac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670300" y="4003416"/>
            <a:ext cx="1638300" cy="1290251"/>
            <a:chOff x="3670300" y="4003416"/>
            <a:chExt cx="1638300" cy="129025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70300" y="4003416"/>
              <a:ext cx="1638300" cy="5461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>
              <a:off x="4508500" y="4557067"/>
              <a:ext cx="0" cy="73660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435600" y="3949224"/>
            <a:ext cx="901700" cy="1333976"/>
            <a:chOff x="5435600" y="3949224"/>
            <a:chExt cx="901700" cy="133397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35600" y="3949224"/>
              <a:ext cx="901700" cy="597376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>
            <a:xfrm>
              <a:off x="5880100" y="4546600"/>
              <a:ext cx="0" cy="73660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302552" y="3604716"/>
            <a:ext cx="1841448" cy="1437184"/>
            <a:chOff x="7302552" y="3604716"/>
            <a:chExt cx="1841448" cy="143718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02552" y="3604716"/>
              <a:ext cx="1481631" cy="960438"/>
            </a:xfrm>
            <a:prstGeom prst="rect">
              <a:avLst/>
            </a:prstGeom>
          </p:spPr>
        </p:pic>
        <p:cxnSp>
          <p:nvCxnSpPr>
            <p:cNvPr id="55" name="Straight Arrow Connector 54"/>
            <p:cNvCxnSpPr/>
            <p:nvPr/>
          </p:nvCxnSpPr>
          <p:spPr>
            <a:xfrm>
              <a:off x="8013700" y="4546600"/>
              <a:ext cx="1130300" cy="49530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44454" y="3993654"/>
            <a:ext cx="1384300" cy="1314946"/>
            <a:chOff x="1944454" y="3993654"/>
            <a:chExt cx="1384300" cy="131494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44454" y="3993654"/>
              <a:ext cx="1384300" cy="571500"/>
            </a:xfrm>
            <a:prstGeom prst="rect">
              <a:avLst/>
            </a:prstGeom>
          </p:spPr>
        </p:pic>
        <p:cxnSp>
          <p:nvCxnSpPr>
            <p:cNvPr id="59" name="Straight Arrow Connector 58"/>
            <p:cNvCxnSpPr/>
            <p:nvPr/>
          </p:nvCxnSpPr>
          <p:spPr>
            <a:xfrm>
              <a:off x="2705416" y="4572000"/>
              <a:ext cx="0" cy="73660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51066" y="3809688"/>
            <a:ext cx="1302972" cy="904999"/>
            <a:chOff x="2025782" y="812488"/>
            <a:chExt cx="1302972" cy="904999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2025782" y="1175210"/>
              <a:ext cx="723768" cy="542277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705416" y="812488"/>
              <a:ext cx="623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7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731000" y="4098801"/>
            <a:ext cx="1484963" cy="904999"/>
            <a:chOff x="2025782" y="812488"/>
            <a:chExt cx="1484963" cy="904999"/>
          </a:xfrm>
        </p:grpSpPr>
        <p:cxnSp>
          <p:nvCxnSpPr>
            <p:cNvPr id="65" name="Straight Arrow Connector 64"/>
            <p:cNvCxnSpPr/>
            <p:nvPr/>
          </p:nvCxnSpPr>
          <p:spPr>
            <a:xfrm flipH="1">
              <a:off x="2025782" y="1175210"/>
              <a:ext cx="723768" cy="542277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705416" y="812488"/>
              <a:ext cx="80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66%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22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34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Apache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50" y="274638"/>
            <a:ext cx="1689100" cy="1295400"/>
          </a:xfrm>
          <a:prstGeom prst="rect">
            <a:avLst/>
          </a:prstGeom>
        </p:spPr>
      </p:pic>
      <p:pic>
        <p:nvPicPr>
          <p:cNvPr id="10" name="Picture 9" descr="thru_emulab_thick.col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  <p:pic>
        <p:nvPicPr>
          <p:cNvPr id="11" name="Picture 10" descr="thru_emulab_thick.cor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  <p:pic>
        <p:nvPicPr>
          <p:cNvPr id="12" name="Picture 11" descr="thru_emulab_thick.hot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  <p:pic>
        <p:nvPicPr>
          <p:cNvPr id="13" name="Picture 12" descr="thru_emulab_thick.trods-kv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  <p:pic>
        <p:nvPicPr>
          <p:cNvPr id="14" name="Picture 13" descr="thru_emulab_thick.trods-t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  <p:pic>
        <p:nvPicPr>
          <p:cNvPr id="15" name="Picture 14" descr="thru_emulab_thick.unmodifie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  <p:pic>
        <p:nvPicPr>
          <p:cNvPr id="16" name="Picture 15" descr="thru_emulab_thick.axises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92"/>
            <a:ext cx="9143999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Recover Object Delivery Connections</a:t>
            </a:r>
          </a:p>
          <a:p>
            <a:endParaRPr lang="en-US" dirty="0"/>
          </a:p>
          <a:p>
            <a:r>
              <a:rPr lang="en-US" dirty="0" smtClean="0"/>
              <a:t>Exploit TCP Specification to Coerce  Clients</a:t>
            </a:r>
          </a:p>
          <a:p>
            <a:pPr lvl="1"/>
            <a:r>
              <a:rPr lang="en-US" dirty="0" smtClean="0"/>
              <a:t>To send recovery-starting packets</a:t>
            </a:r>
          </a:p>
          <a:p>
            <a:pPr lvl="1"/>
            <a:r>
              <a:rPr lang="en-US" dirty="0" smtClean="0"/>
              <a:t>To provide persistent storage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Low Latency</a:t>
            </a:r>
          </a:p>
          <a:p>
            <a:pPr lvl="1"/>
            <a:r>
              <a:rPr lang="en-US" dirty="0" smtClean="0"/>
              <a:t>High Throughput Per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57800" y="2164834"/>
            <a:ext cx="2159000" cy="881797"/>
            <a:chOff x="5283200" y="2164834"/>
            <a:chExt cx="2159000" cy="881797"/>
          </a:xfrm>
        </p:grpSpPr>
        <p:sp>
          <p:nvSpPr>
            <p:cNvPr id="5" name="TextBox 4"/>
            <p:cNvSpPr txBox="1"/>
            <p:nvPr/>
          </p:nvSpPr>
          <p:spPr>
            <a:xfrm>
              <a:off x="5283200" y="2164834"/>
              <a:ext cx="2159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Unmodified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08700" y="2492633"/>
              <a:ext cx="50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^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800" y="2164834"/>
            <a:ext cx="2159000" cy="881797"/>
            <a:chOff x="5283200" y="2164834"/>
            <a:chExt cx="2159000" cy="881797"/>
          </a:xfrm>
        </p:grpSpPr>
        <p:sp>
          <p:nvSpPr>
            <p:cNvPr id="9" name="TextBox 8"/>
            <p:cNvSpPr txBox="1"/>
            <p:nvPr/>
          </p:nvSpPr>
          <p:spPr>
            <a:xfrm>
              <a:off x="5283200" y="2164834"/>
              <a:ext cx="2159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>
                      <a:lumMod val="50000"/>
                    </a:schemeClr>
                  </a:solidFill>
                </a:rPr>
                <a:t>Unmodified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08700" y="2492633"/>
              <a:ext cx="50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>
                      <a:lumMod val="50000"/>
                    </a:schemeClr>
                  </a:solidFill>
                </a:rPr>
                <a:t>^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63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Recover Object Delivery Connections</a:t>
            </a:r>
          </a:p>
          <a:p>
            <a:endParaRPr lang="en-US" dirty="0"/>
          </a:p>
          <a:p>
            <a:r>
              <a:rPr lang="en-US" dirty="0" smtClean="0"/>
              <a:t>Exploit </a:t>
            </a:r>
            <a:r>
              <a:rPr lang="en-US" dirty="0"/>
              <a:t>TCP Specification to Coerce </a:t>
            </a:r>
            <a:r>
              <a:rPr lang="en-US" dirty="0" smtClean="0"/>
              <a:t> Clients</a:t>
            </a:r>
            <a:endParaRPr lang="en-US" dirty="0"/>
          </a:p>
          <a:p>
            <a:pPr lvl="1"/>
            <a:r>
              <a:rPr lang="en-US" dirty="0"/>
              <a:t>To send recovery-starting packets</a:t>
            </a:r>
          </a:p>
          <a:p>
            <a:pPr lvl="1"/>
            <a:r>
              <a:rPr lang="en-US" dirty="0"/>
              <a:t>To provide persistent storage</a:t>
            </a:r>
          </a:p>
          <a:p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r>
              <a:rPr lang="en-US" dirty="0"/>
              <a:t>High Throughput Per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4911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57800" y="2164834"/>
            <a:ext cx="2159000" cy="881797"/>
            <a:chOff x="5283200" y="2164834"/>
            <a:chExt cx="2159000" cy="881797"/>
          </a:xfrm>
        </p:grpSpPr>
        <p:sp>
          <p:nvSpPr>
            <p:cNvPr id="7" name="TextBox 6"/>
            <p:cNvSpPr txBox="1"/>
            <p:nvPr/>
          </p:nvSpPr>
          <p:spPr>
            <a:xfrm>
              <a:off x="5283200" y="2164834"/>
              <a:ext cx="2159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Unmodified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08700" y="2492633"/>
              <a:ext cx="50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^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2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1-06-14 at 12.35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0"/>
            <a:ext cx="9144000" cy="6642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1760" y="3962400"/>
            <a:ext cx="2390140" cy="1028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2500" y="1270000"/>
            <a:ext cx="7086600" cy="111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3200" y="3886200"/>
            <a:ext cx="1244600" cy="546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94199" y="3591295"/>
            <a:ext cx="1183198" cy="453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589054" y="2884526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589054" y="5240979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9490" y="1912517"/>
            <a:ext cx="1522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Service</a:t>
            </a:r>
            <a:endParaRPr lang="en-US" sz="3600" dirty="0"/>
          </a:p>
        </p:txBody>
      </p:sp>
      <p:cxnSp>
        <p:nvCxnSpPr>
          <p:cNvPr id="23" name="Straight Arrow Connector 22"/>
          <p:cNvCxnSpPr>
            <a:endCxn id="6" idx="1"/>
          </p:cNvCxnSpPr>
          <p:nvPr/>
        </p:nvCxnSpPr>
        <p:spPr>
          <a:xfrm flipV="1">
            <a:off x="3918857" y="3117921"/>
            <a:ext cx="1670197" cy="44698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5589054" y="3670010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45" name="Rounded Rectangle 44"/>
          <p:cNvSpPr/>
          <p:nvPr/>
        </p:nvSpPr>
        <p:spPr>
          <a:xfrm>
            <a:off x="5589054" y="4455494"/>
            <a:ext cx="1183198" cy="466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4934844" y="1898963"/>
            <a:ext cx="2491619" cy="4305905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5733670" y="2670938"/>
            <a:ext cx="893966" cy="89396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endCxn id="44" idx="1"/>
          </p:cNvCxnSpPr>
          <p:nvPr/>
        </p:nvCxnSpPr>
        <p:spPr>
          <a:xfrm>
            <a:off x="3918857" y="3564904"/>
            <a:ext cx="1670197" cy="3385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" idx="3"/>
          </p:cNvCxnSpPr>
          <p:nvPr/>
        </p:nvCxnSpPr>
        <p:spPr>
          <a:xfrm flipH="1">
            <a:off x="2077397" y="3564904"/>
            <a:ext cx="1841460" cy="25322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90764" y="3782455"/>
            <a:ext cx="215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Connection</a:t>
            </a:r>
          </a:p>
          <a:p>
            <a:r>
              <a:rPr lang="en-US" sz="3200" dirty="0" smtClean="0"/>
              <a:t>Recovered!</a:t>
            </a:r>
            <a:endParaRPr lang="en-US" sz="3200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Delivery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Read-Only</a:t>
            </a:r>
          </a:p>
          <a:p>
            <a:endParaRPr lang="en-US" dirty="0" smtClean="0"/>
          </a:p>
          <a:p>
            <a:r>
              <a:rPr lang="en-US" dirty="0" smtClean="0"/>
              <a:t>Static Content</a:t>
            </a:r>
          </a:p>
          <a:p>
            <a:endParaRPr lang="en-US" dirty="0" smtClean="0"/>
          </a:p>
          <a:p>
            <a:r>
              <a:rPr lang="en-US" dirty="0" smtClean="0"/>
              <a:t>Webpages, Images,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1-06-14 at 12.35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1" y="4694279"/>
            <a:ext cx="1420618" cy="1031992"/>
          </a:xfrm>
          <a:prstGeom prst="rect">
            <a:avLst/>
          </a:prstGeom>
        </p:spPr>
      </p:pic>
      <p:pic>
        <p:nvPicPr>
          <p:cNvPr id="6" name="Picture 5" descr="mitizi.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31" y="4600184"/>
            <a:ext cx="911516" cy="1126087"/>
          </a:xfrm>
          <a:prstGeom prst="rect">
            <a:avLst/>
          </a:prstGeom>
        </p:spPr>
      </p:pic>
      <p:pic>
        <p:nvPicPr>
          <p:cNvPr id="7" name="Picture 6" descr="Screen shot 2011-06-17 at 5.20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37" y="4694279"/>
            <a:ext cx="1245907" cy="9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Modify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66800" y="2547938"/>
            <a:ext cx="6400800" cy="1312862"/>
            <a:chOff x="1066800" y="2547938"/>
            <a:chExt cx="6400800" cy="13128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0" y="2547938"/>
              <a:ext cx="91440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2547938"/>
              <a:ext cx="914400" cy="91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254793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2547938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3200" y="2547938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66800" y="38608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66800" y="4341559"/>
            <a:ext cx="6400800" cy="914400"/>
            <a:chOff x="1066800" y="4341559"/>
            <a:chExt cx="6400800" cy="914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7072" y="4341559"/>
              <a:ext cx="914400" cy="914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800" y="4341559"/>
              <a:ext cx="777551" cy="9144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53200" y="4341559"/>
              <a:ext cx="914400" cy="9144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4193" y="4341559"/>
              <a:ext cx="756285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81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Coerce client to help</a:t>
            </a:r>
          </a:p>
          <a:p>
            <a:pPr lvl="1"/>
            <a:r>
              <a:rPr lang="en-US" dirty="0" smtClean="0"/>
              <a:t>To identify connections that need recovery</a:t>
            </a:r>
          </a:p>
          <a:p>
            <a:pPr lvl="1"/>
            <a:r>
              <a:rPr lang="en-US" dirty="0" smtClean="0"/>
              <a:t>To reliably store information</a:t>
            </a:r>
          </a:p>
          <a:p>
            <a:endParaRPr lang="en-US" dirty="0"/>
          </a:p>
          <a:p>
            <a:r>
              <a:rPr lang="en-US" dirty="0" smtClean="0"/>
              <a:t>Yet client is </a:t>
            </a:r>
            <a:r>
              <a:rPr lang="en-US" dirty="0" smtClean="0">
                <a:solidFill>
                  <a:srgbClr val="FF0000"/>
                </a:solidFill>
              </a:rPr>
              <a:t>unmodified</a:t>
            </a:r>
            <a:r>
              <a:rPr lang="en-US" dirty="0" smtClean="0"/>
              <a:t> and unaware</a:t>
            </a:r>
          </a:p>
          <a:p>
            <a:pPr lvl="1"/>
            <a:r>
              <a:rPr lang="en-US" dirty="0" smtClean="0"/>
              <a:t>Exploit TCP spec to control client’s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Delivery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14E9-EFB6-C44A-944B-F8EC36B80DA8}" type="slidenum">
              <a:rPr lang="en-US" smtClean="0"/>
              <a:t>9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912533" y="1898963"/>
            <a:ext cx="6025847" cy="4305905"/>
            <a:chOff x="2912533" y="1898963"/>
            <a:chExt cx="6025847" cy="4305905"/>
          </a:xfrm>
        </p:grpSpPr>
        <p:sp>
          <p:nvSpPr>
            <p:cNvPr id="6" name="Rounded Rectangle 5"/>
            <p:cNvSpPr/>
            <p:nvPr/>
          </p:nvSpPr>
          <p:spPr>
            <a:xfrm>
              <a:off x="5333857" y="2884526"/>
              <a:ext cx="1183198" cy="4667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3857" y="5240979"/>
              <a:ext cx="1183198" cy="4667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4293" y="1912517"/>
              <a:ext cx="1522327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Service</a:t>
              </a:r>
              <a:endParaRPr lang="en-US" sz="36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3857" y="3670010"/>
              <a:ext cx="1183198" cy="4667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3857" y="4455494"/>
              <a:ext cx="1183198" cy="4667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Server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12533" y="1898963"/>
              <a:ext cx="6025847" cy="4305905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318685" y="2803530"/>
            <a:ext cx="1418914" cy="866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Liveness Monitor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32782" y="2950600"/>
            <a:ext cx="785903" cy="2434033"/>
            <a:chOff x="6481983" y="2950600"/>
            <a:chExt cx="785903" cy="2434033"/>
          </a:xfrm>
        </p:grpSpPr>
        <p:grpSp>
          <p:nvGrpSpPr>
            <p:cNvPr id="13" name="Group 12"/>
            <p:cNvGrpSpPr/>
            <p:nvPr/>
          </p:nvGrpSpPr>
          <p:grpSpPr>
            <a:xfrm>
              <a:off x="6481983" y="3351315"/>
              <a:ext cx="785903" cy="1247833"/>
              <a:chOff x="6481983" y="3351315"/>
              <a:chExt cx="785903" cy="1247833"/>
            </a:xfrm>
          </p:grpSpPr>
          <p:sp>
            <p:nvSpPr>
              <p:cNvPr id="15" name="Heart 14"/>
              <p:cNvSpPr/>
              <p:nvPr/>
            </p:nvSpPr>
            <p:spPr>
              <a:xfrm rot="18188442">
                <a:off x="6809509" y="3889401"/>
                <a:ext cx="161967" cy="141122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481983" y="3351315"/>
                <a:ext cx="785903" cy="12478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6481983" y="2950600"/>
              <a:ext cx="785903" cy="141122"/>
              <a:chOff x="6481983" y="2950600"/>
              <a:chExt cx="785903" cy="14112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6481983" y="3021161"/>
                <a:ext cx="78590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Heart 31"/>
              <p:cNvSpPr/>
              <p:nvPr/>
            </p:nvSpPr>
            <p:spPr>
              <a:xfrm>
                <a:off x="6808783" y="2950600"/>
                <a:ext cx="161967" cy="141122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481983" y="3127915"/>
              <a:ext cx="785903" cy="633704"/>
              <a:chOff x="6481983" y="3127915"/>
              <a:chExt cx="785903" cy="633704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6481983" y="3127915"/>
                <a:ext cx="785903" cy="6337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Heart 32"/>
              <p:cNvSpPr/>
              <p:nvPr/>
            </p:nvSpPr>
            <p:spPr>
              <a:xfrm rot="19151618">
                <a:off x="6782357" y="3387086"/>
                <a:ext cx="161967" cy="141122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81983" y="3591295"/>
              <a:ext cx="785903" cy="1793338"/>
              <a:chOff x="6481983" y="3591295"/>
              <a:chExt cx="785903" cy="1793338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6481983" y="3591295"/>
                <a:ext cx="785903" cy="17933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Heart 33"/>
              <p:cNvSpPr/>
              <p:nvPr/>
            </p:nvSpPr>
            <p:spPr>
              <a:xfrm rot="17755979">
                <a:off x="6788612" y="4454207"/>
                <a:ext cx="161967" cy="141122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3322421" y="3776065"/>
            <a:ext cx="1418914" cy="8664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741335" y="3117921"/>
            <a:ext cx="592522" cy="2356453"/>
            <a:chOff x="4741335" y="3117921"/>
            <a:chExt cx="592522" cy="2356453"/>
          </a:xfrm>
        </p:grpSpPr>
        <p:cxnSp>
          <p:nvCxnSpPr>
            <p:cNvPr id="29" name="Straight Arrow Connector 28"/>
            <p:cNvCxnSpPr>
              <a:endCxn id="10" idx="1"/>
            </p:cNvCxnSpPr>
            <p:nvPr/>
          </p:nvCxnSpPr>
          <p:spPr>
            <a:xfrm flipV="1">
              <a:off x="4741335" y="3903405"/>
              <a:ext cx="592522" cy="2333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6" idx="1"/>
            </p:cNvCxnSpPr>
            <p:nvPr/>
          </p:nvCxnSpPr>
          <p:spPr>
            <a:xfrm flipV="1">
              <a:off x="4741335" y="3117921"/>
              <a:ext cx="592522" cy="8500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1" idx="1"/>
            </p:cNvCxnSpPr>
            <p:nvPr/>
          </p:nvCxnSpPr>
          <p:spPr>
            <a:xfrm>
              <a:off x="4741335" y="4289199"/>
              <a:ext cx="592522" cy="399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7" idx="1"/>
            </p:cNvCxnSpPr>
            <p:nvPr/>
          </p:nvCxnSpPr>
          <p:spPr>
            <a:xfrm>
              <a:off x="4741335" y="4455494"/>
              <a:ext cx="592522" cy="1018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34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25806</TotalTime>
  <Words>780</Words>
  <Application>Microsoft Macintosh PowerPoint</Application>
  <PresentationFormat>On-screen Show (4:3)</PresentationFormat>
  <Paragraphs>436</Paragraphs>
  <Slides>36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TRODS   Transparent Recovery for Object Delivery Services </vt:lpstr>
      <vt:lpstr>PowerPoint Presentation</vt:lpstr>
      <vt:lpstr>PowerPoint Presentation</vt:lpstr>
      <vt:lpstr>PowerPoint Presentation</vt:lpstr>
      <vt:lpstr>PowerPoint Presentation</vt:lpstr>
      <vt:lpstr>Object Delivery Services</vt:lpstr>
      <vt:lpstr>Work Now</vt:lpstr>
      <vt:lpstr>Key Idea</vt:lpstr>
      <vt:lpstr>Object Delivery Cluster</vt:lpstr>
      <vt:lpstr>Failure</vt:lpstr>
      <vt:lpstr>TRODS</vt:lpstr>
      <vt:lpstr>TRODS</vt:lpstr>
      <vt:lpstr>Road to Recovery</vt:lpstr>
      <vt:lpstr>Coercing Clients</vt:lpstr>
      <vt:lpstr>Continuing the Connection</vt:lpstr>
      <vt:lpstr>Continuing the Download</vt:lpstr>
      <vt:lpstr>Continuing the Download</vt:lpstr>
      <vt:lpstr>Persistent Store</vt:lpstr>
      <vt:lpstr>Recover the Connection</vt:lpstr>
      <vt:lpstr>TRODS</vt:lpstr>
      <vt:lpstr>TRODS</vt:lpstr>
      <vt:lpstr>TRODS</vt:lpstr>
      <vt:lpstr>TRODS</vt:lpstr>
      <vt:lpstr>TRODS</vt:lpstr>
      <vt:lpstr>Failure Walkthrough</vt:lpstr>
      <vt:lpstr>Failure Walkthrough</vt:lpstr>
      <vt:lpstr>Related Work</vt:lpstr>
      <vt:lpstr>Implementation</vt:lpstr>
      <vt:lpstr>Experiments</vt:lpstr>
      <vt:lpstr>Normal Case Latency</vt:lpstr>
      <vt:lpstr>Recovery Latency</vt:lpstr>
      <vt:lpstr>ThroughPut Per Server</vt:lpstr>
      <vt:lpstr>Lighttpd</vt:lpstr>
      <vt:lpstr>Apache</vt:lpstr>
      <vt:lpstr>Summary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Coercing Clients into Facilitating Failover for Object Delivery</dc:title>
  <dc:creator>Wyatt</dc:creator>
  <cp:lastModifiedBy>Wyatt</cp:lastModifiedBy>
  <cp:revision>275</cp:revision>
  <cp:lastPrinted>2011-06-24T17:54:20Z</cp:lastPrinted>
  <dcterms:created xsi:type="dcterms:W3CDTF">2011-06-10T14:28:34Z</dcterms:created>
  <dcterms:modified xsi:type="dcterms:W3CDTF">2011-06-29T05:50:40Z</dcterms:modified>
</cp:coreProperties>
</file>