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4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notesSlides/notesSlide11.xml" ContentType="application/vnd.openxmlformats-officedocument.presentationml.notesSlide+xml"/>
  <Override PartName="/docProps/app.xml" ContentType="application/vnd.openxmlformats-officedocument.extended-properties+xml"/>
  <Override PartName="/ppt/notesSlides/notesSlide9.xml" ContentType="application/vnd.openxmlformats-officedocument.presentationml.notes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notesSlides/notesSlide16.xml" ContentType="application/vnd.openxmlformats-officedocument.presentationml.notesSlide+xml"/>
  <Override PartName="/ppt/notesSlides/notesSlide2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notesSlides/notesSlide7.xml" ContentType="application/vnd.openxmlformats-officedocument.presentationml.notesSlide+xml"/>
  <Override PartName="/ppt/notesSlides/notesSlide15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4.xml" ContentType="application/vnd.openxmlformats-officedocument.presentationml.notesSlide+xml"/>
  <Override PartName="/ppt/notesSlides/notesSlide19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notesSlides/notesSlide18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Default Extension="rels" ContentType="application/vnd.openxmlformats-package.relationships+xml"/>
  <Override PartName="/ppt/slides/slide9.xml" ContentType="application/vnd.openxmlformats-officedocument.presentationml.slide+xml"/>
  <Override PartName="/ppt/notesSlides/notesSlide24.xml" ContentType="application/vnd.openxmlformats-officedocument.presentationml.notesSlide+xml"/>
  <Override PartName="/ppt/slides/slide2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Default Extension="gif" ContentType="image/gif"/>
  <Override PartName="/ppt/notesSlides/notesSlide20.xml" ContentType="application/vnd.openxmlformats-officedocument.presentationml.notes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  <Default Extension="pdf" ContentType="application/pdf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58" r:id="rId4"/>
    <p:sldId id="259" r:id="rId5"/>
    <p:sldId id="282" r:id="rId6"/>
    <p:sldId id="283" r:id="rId7"/>
    <p:sldId id="284" r:id="rId8"/>
    <p:sldId id="261" r:id="rId9"/>
    <p:sldId id="286" r:id="rId10"/>
    <p:sldId id="287" r:id="rId11"/>
    <p:sldId id="288" r:id="rId12"/>
    <p:sldId id="289" r:id="rId13"/>
    <p:sldId id="290" r:id="rId14"/>
    <p:sldId id="291" r:id="rId15"/>
    <p:sldId id="295" r:id="rId16"/>
    <p:sldId id="296" r:id="rId17"/>
    <p:sldId id="297" r:id="rId18"/>
    <p:sldId id="299" r:id="rId19"/>
    <p:sldId id="271" r:id="rId20"/>
    <p:sldId id="273" r:id="rId21"/>
    <p:sldId id="302" r:id="rId22"/>
    <p:sldId id="292" r:id="rId23"/>
    <p:sldId id="305" r:id="rId24"/>
    <p:sldId id="294" r:id="rId25"/>
    <p:sldId id="274" r:id="rId26"/>
    <p:sldId id="303" r:id="rId27"/>
    <p:sldId id="304" r:id="rId28"/>
    <p:sldId id="293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clrMode="gray" frameSlides="1"/>
  <p:clrMru>
    <a:srgbClr val="F4B088"/>
    <a:srgbClr val="FFFFFF"/>
    <a:srgbClr val="00D500"/>
    <a:srgbClr val="FFFF64"/>
    <a:srgbClr val="FFFF8C"/>
    <a:srgbClr val="FFFFB4"/>
    <a:srgbClr val="FFFFDC"/>
    <a:srgbClr val="FFFFF0"/>
    <a:srgbClr val="FFFF28"/>
    <a:srgbClr val="FF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22233" autoAdjust="0"/>
    <p:restoredTop sz="59632" autoAdjust="0"/>
  </p:normalViewPr>
  <p:slideViewPr>
    <p:cSldViewPr snapToGrid="0" snapToObjects="1">
      <p:cViewPr varScale="1">
        <p:scale>
          <a:sx n="70" d="100"/>
          <a:sy n="70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5" Type="http://schemas.openxmlformats.org/officeDocument/2006/relationships/theme" Target="theme/theme1.xml"/><Relationship Id="rId31" Type="http://schemas.openxmlformats.org/officeDocument/2006/relationships/handoutMaster" Target="handoutMasters/handoutMaster1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3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printerSettings" Target="printerSettings/printerSettings1.bin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26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11" Type="http://schemas.openxmlformats.org/officeDocument/2006/relationships/slide" Target="slides/slide10.xml"/><Relationship Id="rId29" Type="http://schemas.openxmlformats.org/officeDocument/2006/relationships/slide" Target="slides/slide28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FBA370-48E7-1649-A0A4-FB6F798D5EDB}" type="datetime1">
              <a:rPr lang="en-US" smtClean="0"/>
              <a:pPr/>
              <a:t>10/13/10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390653-51C2-3E40-804B-F950B8065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42D01B-73A1-B444-B507-DDF10ABAFF8B}" type="datetime1">
              <a:rPr lang="en-US" smtClean="0"/>
              <a:pPr/>
              <a:t>10/13/10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A03799-CA9B-A246-ABF7-15AD211E51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A03799-CA9B-A246-ABF7-15AD211E51E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A03799-CA9B-A246-ABF7-15AD211E51E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A03799-CA9B-A246-ABF7-15AD211E51E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A03799-CA9B-A246-ABF7-15AD211E51E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A03799-CA9B-A246-ABF7-15AD211E51E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A03799-CA9B-A246-ABF7-15AD211E51E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A03799-CA9B-A246-ABF7-15AD211E51E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A03799-CA9B-A246-ABF7-15AD211E51E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A03799-CA9B-A246-ABF7-15AD211E51E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A03799-CA9B-A246-ABF7-15AD211E51E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A03799-CA9B-A246-ABF7-15AD211E51E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A03799-CA9B-A246-ABF7-15AD211E51E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A03799-CA9B-A246-ABF7-15AD211E51E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A03799-CA9B-A246-ABF7-15AD211E51E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A03799-CA9B-A246-ABF7-15AD211E51E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A03799-CA9B-A246-ABF7-15AD211E51E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A03799-CA9B-A246-ABF7-15AD211E51E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A03799-CA9B-A246-ABF7-15AD211E51E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A03799-CA9B-A246-ABF7-15AD211E51E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A03799-CA9B-A246-ABF7-15AD211E51E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A03799-CA9B-A246-ABF7-15AD211E51E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A03799-CA9B-A246-ABF7-15AD211E51E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A03799-CA9B-A246-ABF7-15AD211E51E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A03799-CA9B-A246-ABF7-15AD211E51E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0"/>
            <a:ext cx="6400800" cy="584776"/>
          </a:xfrm>
        </p:spPr>
        <p:txBody>
          <a:bodyPr>
            <a:spAutoFit/>
          </a:bodyPr>
          <a:lstStyle>
            <a:lvl1pPr marL="0" indent="0" algn="ctr">
              <a:buNone/>
              <a:defRPr b="0" i="0">
                <a:ln>
                  <a:noFill/>
                </a:ln>
                <a:solidFill>
                  <a:schemeClr val="tx1"/>
                </a:solidFill>
                <a:effectLst/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SPORC: Group Collaboration using Untrusted Cloud Resources — OSDI 10/5/10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DB5E-6AB4-1E4D-9D51-F1BB6FC134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SPORC: Group Collaboration using Untrusted Cloud Resources — OSDI 10/5/10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DB5E-6AB4-1E4D-9D51-F1BB6FC134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SPORC: Group Collaboration using Untrusted Cloud Resources — OSDI 10/5/10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DB5E-6AB4-1E4D-9D51-F1BB6FC134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83702"/>
          </a:xfrm>
        </p:spPr>
        <p:txBody>
          <a:bodyPr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SPORC: Group Collaboration using Untrusted Cloud Resources — OSDI 10/5/10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DB5E-6AB4-1E4D-9D51-F1BB6FC134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SPORC: Group Collaboration using Untrusted Cloud Resources — OSDI 10/5/10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DB5E-6AB4-1E4D-9D51-F1BB6FC134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2431435"/>
          </a:xfrm>
        </p:spPr>
        <p:txBody>
          <a:bodyPr>
            <a:sp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2431435"/>
          </a:xfrm>
        </p:spPr>
        <p:txBody>
          <a:bodyPr>
            <a:sp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SPORC: Group Collaboration using Untrusted Cloud Resources — OSDI 10/5/10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DB5E-6AB4-1E4D-9D51-F1BB6FC134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3878"/>
            <a:ext cx="4040188" cy="830997"/>
          </a:xfrm>
        </p:spPr>
        <p:txBody>
          <a:bodyPr anchor="b">
            <a:sp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2123658"/>
          </a:xfrm>
        </p:spPr>
        <p:txBody>
          <a:bodyPr>
            <a:sp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343878"/>
            <a:ext cx="4041775" cy="830997"/>
          </a:xfrm>
        </p:spPr>
        <p:txBody>
          <a:bodyPr anchor="b">
            <a:sp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2123658"/>
          </a:xfrm>
        </p:spPr>
        <p:txBody>
          <a:bodyPr>
            <a:sp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SPORC: Group Collaboration using Untrusted Cloud Resources — OSDI 10/5/10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DB5E-6AB4-1E4D-9D51-F1BB6FC134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SPORC: Group Collaboration using Untrusted Cloud Resources — OSDI 10/5/10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DB5E-6AB4-1E4D-9D51-F1BB6FC134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SPORC: Group Collaboration using Untrusted Cloud Resources — OSDI 10/5/10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DB5E-6AB4-1E4D-9D51-F1BB6FC134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SPORC: Group Collaboration using Untrusted Cloud Resources — OSDI 10/5/10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DB5E-6AB4-1E4D-9D51-F1BB6FC134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SPORC: Group Collaboration using Untrusted Cloud Resources — OSDI 10/5/10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DB5E-6AB4-1E4D-9D51-F1BB6FC134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323850" y="668655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447070"/>
            <a:ext cx="9144000" cy="41093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5600" y="6447070"/>
            <a:ext cx="81672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25000"/>
                  </a:schemeClr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SPORC: Group Collaboration using Untrusted Cloud Resources — OSDI 10/5/10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22860" y="6447070"/>
            <a:ext cx="5449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25000"/>
                  </a:schemeClr>
                </a:solidFill>
                <a:latin typeface="Helvetica"/>
                <a:cs typeface="Helvetica"/>
              </a:defRPr>
            </a:lvl1pPr>
          </a:lstStyle>
          <a:p>
            <a:fld id="{50C5DB5E-6AB4-1E4D-9D51-F1BB6FC1347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6447070"/>
            <a:ext cx="9144000" cy="1588"/>
          </a:xfrm>
          <a:prstGeom prst="line">
            <a:avLst/>
          </a:prstGeom>
          <a:ln w="12700" cmpd="sng">
            <a:solidFill>
              <a:schemeClr val="bg2">
                <a:lumMod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pu-logo.png"/>
          <p:cNvPicPr>
            <a:picLocks noChangeAspect="1"/>
          </p:cNvPicPr>
          <p:nvPr userDrawn="1"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981" t="13607" r="72665" b="9222"/>
          <a:stretch>
            <a:fillRect/>
          </a:stretch>
        </p:blipFill>
        <p:spPr>
          <a:xfrm>
            <a:off x="137681" y="6501340"/>
            <a:ext cx="236392" cy="28892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4400" b="0" i="0" kern="1200">
          <a:ln>
            <a:noFill/>
          </a:ln>
          <a:solidFill>
            <a:schemeClr val="bg2">
              <a:lumMod val="25000"/>
            </a:schemeClr>
          </a:solidFill>
          <a:effectLst/>
          <a:latin typeface="Helvetica"/>
          <a:ea typeface="+mj-ea"/>
          <a:cs typeface="Helvetic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bg2">
              <a:lumMod val="25000"/>
            </a:schemeClr>
          </a:solidFill>
          <a:latin typeface="Helvetica"/>
          <a:ea typeface="+mn-ea"/>
          <a:cs typeface="Helvetic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bg2">
              <a:lumMod val="25000"/>
            </a:schemeClr>
          </a:solidFill>
          <a:latin typeface="Helvetica"/>
          <a:ea typeface="+mn-ea"/>
          <a:cs typeface="Helvetic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bg2">
              <a:lumMod val="25000"/>
            </a:schemeClr>
          </a:solidFill>
          <a:latin typeface="Helvetica"/>
          <a:ea typeface="+mn-ea"/>
          <a:cs typeface="Helvetic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bg2">
              <a:lumMod val="25000"/>
            </a:schemeClr>
          </a:solidFill>
          <a:latin typeface="Helvetica"/>
          <a:ea typeface="+mn-ea"/>
          <a:cs typeface="Helvetic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bg2">
              <a:lumMod val="25000"/>
            </a:schemeClr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gif"/><Relationship Id="rId5" Type="http://schemas.openxmlformats.org/officeDocument/2006/relationships/image" Target="../media/image5.gi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9" Type="http://schemas.openxmlformats.org/officeDocument/2006/relationships/image" Target="../media/image10.pdf"/><Relationship Id="rId3" Type="http://schemas.openxmlformats.org/officeDocument/2006/relationships/image" Target="../media/image9.pdf"/><Relationship Id="rId10" Type="http://schemas.openxmlformats.org/officeDocument/2006/relationships/image" Target="../media/image16.png"/></Relationships>
</file>

<file path=ppt/slides/_rels/slide23.xml.rels><?xml version="1.0" encoding="UTF-8" standalone="yes"?>
<Relationships xmlns="http://schemas.openxmlformats.org/package/2006/relationships"><Relationship Id="rId6" Type="http://schemas.openxmlformats.org/officeDocument/2006/relationships/image" Target="../media/image12.pn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1.pdf"/><Relationship Id="rId5" Type="http://schemas.openxmlformats.org/officeDocument/2006/relationships/image" Target="../media/image12.pdf"/></Relationships>
</file>

<file path=ppt/slides/_rels/slide24.xml.rels><?xml version="1.0" encoding="UTF-8" standalone="yes"?>
<Relationships xmlns="http://schemas.openxmlformats.org/package/2006/relationships"><Relationship Id="rId6" Type="http://schemas.openxmlformats.org/officeDocument/2006/relationships/image" Target="../media/image20.png"/><Relationship Id="rId4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3.pdf"/><Relationship Id="rId5" Type="http://schemas.openxmlformats.org/officeDocument/2006/relationships/image" Target="../media/image14.pd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df"/><Relationship Id="rId3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3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28491" y="1680697"/>
            <a:ext cx="5398733" cy="769441"/>
          </a:xfrm>
        </p:spPr>
        <p:txBody>
          <a:bodyPr wrap="square">
            <a:spAutoFit/>
          </a:bodyPr>
          <a:lstStyle/>
          <a:p>
            <a:pPr algn="l"/>
            <a:r>
              <a:rPr lang="en-US" b="1" dirty="0" smtClean="0"/>
              <a:t>SPORC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28491" y="2445872"/>
            <a:ext cx="4712933" cy="965200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>
                <a:solidFill>
                  <a:srgbClr val="4A452A"/>
                </a:solidFill>
              </a:rPr>
              <a:t>Group Collaboration using Untrusted Cloud Resources</a:t>
            </a:r>
            <a:endParaRPr lang="en-US" sz="2800" dirty="0">
              <a:solidFill>
                <a:srgbClr val="4A452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DB5E-6AB4-1E4D-9D51-F1BB6FC1347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SPORC: Group Collaboration using Untrusted Cloud Resources — OSDI 10/5/10</a:t>
            </a:r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328491" y="4366667"/>
            <a:ext cx="6400800" cy="9186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000" i="0" u="none" strike="noStrike" kern="1200" cap="none" spc="0" normalizeH="0" baseline="0" noProof="0" dirty="0" smtClean="0">
                <a:solidFill>
                  <a:schemeClr val="accent6">
                    <a:lumMod val="75000"/>
                  </a:schemeClr>
                </a:solidFill>
                <a:uLnTx/>
                <a:uFillTx/>
                <a:latin typeface="Helvetica"/>
                <a:ea typeface="+mn-ea"/>
                <a:cs typeface="Helvetica"/>
              </a:rPr>
              <a:t>Ariel J. Feldman</a:t>
            </a:r>
            <a:r>
              <a:rPr kumimoji="0" lang="en-US" sz="2000" i="0" u="none" strike="noStrike" kern="1200" cap="none" spc="0" normalizeH="0" baseline="0" noProof="0" dirty="0" smtClean="0">
                <a:solidFill>
                  <a:srgbClr val="4A452A"/>
                </a:solidFill>
                <a:uLnTx/>
                <a:uFillTx/>
                <a:latin typeface="Helvetica"/>
                <a:ea typeface="+mn-ea"/>
                <a:cs typeface="Helvetica"/>
              </a:rPr>
              <a:t>, William P. Zeller,</a:t>
            </a:r>
            <a:br>
              <a:rPr kumimoji="0" lang="en-US" sz="2000" i="0" u="none" strike="noStrike" kern="1200" cap="none" spc="0" normalizeH="0" baseline="0" noProof="0" dirty="0" smtClean="0">
                <a:solidFill>
                  <a:srgbClr val="4A452A"/>
                </a:solidFill>
                <a:uLnTx/>
                <a:uFillTx/>
                <a:latin typeface="Helvetica"/>
                <a:ea typeface="+mn-ea"/>
                <a:cs typeface="Helvetica"/>
              </a:rPr>
            </a:br>
            <a:r>
              <a:rPr kumimoji="0" lang="en-US" sz="2000" i="0" u="none" strike="noStrike" kern="1200" cap="none" spc="0" normalizeH="0" baseline="0" noProof="0" dirty="0" smtClean="0">
                <a:solidFill>
                  <a:srgbClr val="4A452A"/>
                </a:solidFill>
                <a:uLnTx/>
                <a:uFillTx/>
                <a:latin typeface="Helvetica"/>
                <a:ea typeface="+mn-ea"/>
                <a:cs typeface="Helvetica"/>
              </a:rPr>
              <a:t>Michael</a:t>
            </a:r>
            <a:r>
              <a:rPr kumimoji="0" lang="en-US" sz="2000" i="0" u="none" strike="noStrike" kern="1200" cap="none" spc="0" normalizeH="0" noProof="0" dirty="0" smtClean="0">
                <a:solidFill>
                  <a:srgbClr val="4A452A"/>
                </a:solidFill>
                <a:uLnTx/>
                <a:uFillTx/>
                <a:latin typeface="Helvetica"/>
                <a:ea typeface="+mn-ea"/>
                <a:cs typeface="Helvetica"/>
              </a:rPr>
              <a:t> J. Freedman, Edward W. Felten</a:t>
            </a:r>
            <a:endParaRPr kumimoji="0" lang="en-US" sz="2000" i="0" u="none" strike="noStrike" kern="1200" cap="none" spc="0" normalizeH="0" baseline="0" noProof="0" dirty="0">
              <a:solidFill>
                <a:srgbClr val="4A452A"/>
              </a:solidFill>
              <a:uLnTx/>
              <a:uFillTx/>
              <a:latin typeface="Helvetica"/>
              <a:ea typeface="+mn-ea"/>
              <a:cs typeface="Helvetica"/>
            </a:endParaRPr>
          </a:p>
        </p:txBody>
      </p:sp>
      <p:pic>
        <p:nvPicPr>
          <p:cNvPr id="7" name="Picture 6" descr="pu-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8491" y="5135923"/>
            <a:ext cx="2045268" cy="724101"/>
          </a:xfrm>
          <a:prstGeom prst="rect">
            <a:avLst/>
          </a:prstGeom>
        </p:spPr>
      </p:pic>
      <p:pic>
        <p:nvPicPr>
          <p:cNvPr id="8" name="Picture 7" descr="spork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1968" r="18747"/>
          <a:stretch>
            <a:fillRect/>
          </a:stretch>
        </p:blipFill>
        <p:spPr>
          <a:xfrm>
            <a:off x="478118" y="556574"/>
            <a:ext cx="1674689" cy="52735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102"/>
          <p:cNvSpPr/>
          <p:nvPr/>
        </p:nvSpPr>
        <p:spPr>
          <a:xfrm>
            <a:off x="627700" y="1140743"/>
            <a:ext cx="3749165" cy="514035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rgbClr val="FFFFFF"/>
              </a:gs>
            </a:gsLst>
            <a:lin ang="16200000" scaled="0"/>
            <a:tileRect/>
          </a:gra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design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SPORC: Group Collaboration using Untrusted Cloud Resources — OSDI 10/5/10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DB5E-6AB4-1E4D-9D51-F1BB6FC1347E}" type="slidenum">
              <a:rPr lang="en-US" smtClean="0"/>
              <a:pPr/>
              <a:t>10</a:t>
            </a:fld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650490" y="2976693"/>
            <a:ext cx="3726375" cy="21101"/>
          </a:xfrm>
          <a:prstGeom prst="straightConnector1">
            <a:avLst/>
          </a:prstGeom>
          <a:ln w="38100" cap="sq" cmpd="sng" algn="ctr">
            <a:solidFill>
              <a:schemeClr val="tx1"/>
            </a:solidFill>
            <a:prstDash val="sysDash"/>
            <a:round/>
            <a:headEnd type="none" w="med" len="med"/>
            <a:tailEnd type="none" w="lg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17499" y="1143727"/>
            <a:ext cx="1404323" cy="4154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Helvetica"/>
                <a:cs typeface="Helvetica"/>
              </a:rPr>
              <a:t>Client app</a:t>
            </a:r>
            <a:endParaRPr lang="en-US" sz="2000" dirty="0">
              <a:latin typeface="Helvetica"/>
              <a:cs typeface="Helvetica"/>
            </a:endParaRPr>
          </a:p>
        </p:txBody>
      </p:sp>
      <p:sp>
        <p:nvSpPr>
          <p:cNvPr id="28" name="Can 27"/>
          <p:cNvSpPr/>
          <p:nvPr/>
        </p:nvSpPr>
        <p:spPr>
          <a:xfrm>
            <a:off x="3242862" y="1252279"/>
            <a:ext cx="1001713" cy="670112"/>
          </a:xfrm>
          <a:prstGeom prst="can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Helvetica"/>
                <a:cs typeface="Helvetica"/>
              </a:rPr>
              <a:t>Local </a:t>
            </a:r>
          </a:p>
          <a:p>
            <a:pPr algn="ctr"/>
            <a:r>
              <a:rPr lang="en-US" sz="1400" dirty="0" smtClean="0">
                <a:latin typeface="Helvetica"/>
                <a:cs typeface="Helvetica"/>
              </a:rPr>
              <a:t>state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27700" y="5867344"/>
            <a:ext cx="1424614" cy="40011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FF"/>
                </a:solidFill>
                <a:latin typeface="Helvetica"/>
                <a:cs typeface="Helvetica"/>
              </a:rPr>
              <a:t>SPORC lib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709399" y="3299326"/>
            <a:ext cx="1881402" cy="376281"/>
            <a:chOff x="709399" y="3258361"/>
            <a:chExt cx="1881402" cy="376281"/>
          </a:xfrm>
        </p:grpSpPr>
        <p:sp>
          <p:nvSpPr>
            <p:cNvPr id="17" name="Rectangle 16"/>
            <p:cNvSpPr/>
            <p:nvPr/>
          </p:nvSpPr>
          <p:spPr>
            <a:xfrm>
              <a:off x="709399" y="3258361"/>
              <a:ext cx="376280" cy="376281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085679" y="3258361"/>
              <a:ext cx="376280" cy="376281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838240" y="3258361"/>
              <a:ext cx="376280" cy="376281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bg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461960" y="3258361"/>
              <a:ext cx="376280" cy="376281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214521" y="3258361"/>
              <a:ext cx="376280" cy="376281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bg1"/>
                </a:solidFill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709398" y="2976161"/>
            <a:ext cx="1192077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Helvetica"/>
                <a:cs typeface="Helvetica"/>
              </a:rPr>
              <a:t>Committed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752077" y="2976161"/>
            <a:ext cx="942144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Helvetica"/>
                <a:cs typeface="Helvetica"/>
              </a:rPr>
              <a:t>Pending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2590801" y="1922391"/>
            <a:ext cx="1152918" cy="1753216"/>
            <a:chOff x="2590801" y="1922391"/>
            <a:chExt cx="1152918" cy="1753216"/>
          </a:xfrm>
        </p:grpSpPr>
        <p:sp>
          <p:nvSpPr>
            <p:cNvPr id="25" name="Rectangle 24"/>
            <p:cNvSpPr/>
            <p:nvPr/>
          </p:nvSpPr>
          <p:spPr>
            <a:xfrm>
              <a:off x="2590801" y="3299326"/>
              <a:ext cx="376280" cy="376281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190500">
                <a:srgbClr val="FFFF00">
                  <a:alpha val="75000"/>
                </a:srgbClr>
              </a:glo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bg1"/>
                </a:solidFill>
              </a:endParaRPr>
            </a:p>
          </p:txBody>
        </p:sp>
        <p:cxnSp>
          <p:nvCxnSpPr>
            <p:cNvPr id="27" name="Shape 26"/>
            <p:cNvCxnSpPr>
              <a:stCxn id="28" idx="3"/>
              <a:endCxn id="25" idx="3"/>
            </p:cNvCxnSpPr>
            <p:nvPr/>
          </p:nvCxnSpPr>
          <p:spPr>
            <a:xfrm rot="5400000">
              <a:off x="2572862" y="2316610"/>
              <a:ext cx="1565076" cy="776638"/>
            </a:xfrm>
            <a:prstGeom prst="bentConnector2">
              <a:avLst/>
            </a:prstGeom>
            <a:ln w="38100" cap="flat" cmpd="sng" algn="ctr">
              <a:solidFill>
                <a:srgbClr val="0000FF"/>
              </a:solidFill>
              <a:prstDash val="solid"/>
              <a:round/>
              <a:headEnd type="none" w="lg" len="med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Rounded Rectangular Callout 25"/>
          <p:cNvSpPr/>
          <p:nvPr/>
        </p:nvSpPr>
        <p:spPr>
          <a:xfrm>
            <a:off x="209945" y="4255890"/>
            <a:ext cx="1476679" cy="825500"/>
          </a:xfrm>
          <a:prstGeom prst="wedgeRoundRectCallout">
            <a:avLst>
              <a:gd name="adj1" fmla="val 27997"/>
              <a:gd name="adj2" fmla="val -119655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Helvetica"/>
                <a:cs typeface="Helvetica"/>
              </a:rPr>
              <a:t>fork*</a:t>
            </a:r>
          </a:p>
          <a:p>
            <a:pPr algn="ctr"/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Helvetica"/>
                <a:cs typeface="Helvetica"/>
              </a:rPr>
              <a:t>consistent</a:t>
            </a:r>
            <a:endParaRPr lang="en-US" sz="2000" dirty="0">
              <a:solidFill>
                <a:schemeClr val="bg2">
                  <a:lumMod val="25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30" name="Rounded Rectangular Callout 29"/>
          <p:cNvSpPr/>
          <p:nvPr/>
        </p:nvSpPr>
        <p:spPr>
          <a:xfrm>
            <a:off x="2104327" y="4255890"/>
            <a:ext cx="1476679" cy="825500"/>
          </a:xfrm>
          <a:prstGeom prst="wedgeRoundRectCallout">
            <a:avLst>
              <a:gd name="adj1" fmla="val -30086"/>
              <a:gd name="adj2" fmla="val -119655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Helvetica"/>
                <a:cs typeface="Helvetica"/>
              </a:rPr>
              <a:t>causally</a:t>
            </a:r>
          </a:p>
          <a:p>
            <a:pPr algn="ctr"/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Helvetica"/>
                <a:cs typeface="Helvetica"/>
              </a:rPr>
              <a:t>consistent</a:t>
            </a:r>
            <a:endParaRPr lang="en-US" sz="2000" dirty="0">
              <a:solidFill>
                <a:schemeClr val="bg2">
                  <a:lumMod val="25000"/>
                </a:schemeClr>
              </a:solidFill>
              <a:latin typeface="Helvetica"/>
              <a:cs typeface="Helvet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6" grpId="1" animBg="1"/>
      <p:bldP spid="30" grpId="0" animBg="1"/>
      <p:bldP spid="30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309628" y="1143726"/>
            <a:ext cx="2377172" cy="1751873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rgbClr val="FFFFFF"/>
              </a:gs>
            </a:gsLst>
            <a:lin ang="16200000" scaled="0"/>
            <a:tileRect/>
          </a:gra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6503001" y="1768433"/>
            <a:ext cx="1966378" cy="8015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627700" y="1140743"/>
            <a:ext cx="3749165" cy="514035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rgbClr val="FFFFFF"/>
              </a:gs>
            </a:gsLst>
            <a:lin ang="16200000" scaled="0"/>
            <a:tileRect/>
          </a:gra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design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SPORC: Group Collaboration using Untrusted Cloud Resources — OSDI 10/5/10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DB5E-6AB4-1E4D-9D51-F1BB6FC1347E}" type="slidenum">
              <a:rPr lang="en-US" smtClean="0"/>
              <a:pPr/>
              <a:t>11</a:t>
            </a:fld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650490" y="2976693"/>
            <a:ext cx="3726375" cy="21101"/>
          </a:xfrm>
          <a:prstGeom prst="straightConnector1">
            <a:avLst/>
          </a:prstGeom>
          <a:ln w="38100" cap="sq" cmpd="sng" algn="ctr">
            <a:solidFill>
              <a:schemeClr val="tx1"/>
            </a:solidFill>
            <a:prstDash val="sysDash"/>
            <a:round/>
            <a:headEnd type="none" w="med" len="med"/>
            <a:tailEnd type="none" w="lg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17499" y="1143727"/>
            <a:ext cx="1404323" cy="4154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Helvetica"/>
                <a:cs typeface="Helvetica"/>
              </a:rPr>
              <a:t>Client app</a:t>
            </a:r>
            <a:endParaRPr lang="en-US" sz="2000" dirty="0">
              <a:latin typeface="Helvetica"/>
              <a:cs typeface="Helvetica"/>
            </a:endParaRPr>
          </a:p>
        </p:txBody>
      </p:sp>
      <p:sp>
        <p:nvSpPr>
          <p:cNvPr id="28" name="Can 27"/>
          <p:cNvSpPr/>
          <p:nvPr/>
        </p:nvSpPr>
        <p:spPr>
          <a:xfrm>
            <a:off x="3242862" y="1252279"/>
            <a:ext cx="1001713" cy="670112"/>
          </a:xfrm>
          <a:prstGeom prst="can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Helvetica"/>
                <a:cs typeface="Helvetica"/>
              </a:rPr>
              <a:t>Local </a:t>
            </a:r>
          </a:p>
          <a:p>
            <a:pPr algn="ctr"/>
            <a:r>
              <a:rPr lang="en-US" sz="1400" dirty="0" smtClean="0">
                <a:latin typeface="Helvetica"/>
                <a:cs typeface="Helvetica"/>
              </a:rPr>
              <a:t>state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27700" y="5867344"/>
            <a:ext cx="1424614" cy="40011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FF"/>
                </a:solidFill>
                <a:latin typeface="Helvetica"/>
                <a:cs typeface="Helvetica"/>
              </a:rPr>
              <a:t>SPORC lib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09399" y="3299326"/>
            <a:ext cx="376280" cy="376281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085679" y="3299326"/>
            <a:ext cx="376280" cy="376281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590801" y="3299326"/>
            <a:ext cx="376280" cy="37628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461960" y="3299326"/>
            <a:ext cx="376280" cy="376281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214521" y="3299326"/>
            <a:ext cx="376280" cy="37628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09398" y="2976161"/>
            <a:ext cx="1192077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Helvetica"/>
                <a:cs typeface="Helvetica"/>
              </a:rPr>
              <a:t>Committed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752077" y="2976161"/>
            <a:ext cx="942144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Helvetica"/>
                <a:cs typeface="Helvetica"/>
              </a:rPr>
              <a:t>Pending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838241" y="3297593"/>
            <a:ext cx="376280" cy="37628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190500">
              <a:srgbClr val="FFFF00">
                <a:alpha val="75000"/>
              </a:srgbClr>
            </a:glo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33" name="Picture 32" descr="Lock-256x256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106" y="2306070"/>
            <a:ext cx="451595" cy="451595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6309629" y="1140743"/>
            <a:ext cx="1034610" cy="415498"/>
          </a:xfrm>
          <a:prstGeom prst="rect">
            <a:avLst/>
          </a:prstGeom>
          <a:ln>
            <a:noFill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Helvetica"/>
                <a:cs typeface="Helvetica"/>
              </a:rPr>
              <a:t>Server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685909" y="1460656"/>
            <a:ext cx="1635664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Helvetica"/>
                <a:cs typeface="Helvetica"/>
              </a:rPr>
              <a:t>Encrypted state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6685909" y="1972487"/>
            <a:ext cx="376280" cy="376281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062189" y="1972487"/>
            <a:ext cx="376280" cy="376281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7438470" y="1972487"/>
            <a:ext cx="376280" cy="376281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814751" y="1970754"/>
            <a:ext cx="376280" cy="376281"/>
          </a:xfrm>
          <a:prstGeom prst="rect">
            <a:avLst/>
          </a:prstGeom>
          <a:solidFill>
            <a:srgbClr val="C4BD9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190500">
              <a:srgbClr val="FFFF00">
                <a:alpha val="75000"/>
              </a:srgbClr>
            </a:glo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cxnSp>
        <p:nvCxnSpPr>
          <p:cNvPr id="44" name="Elbow Connector 43"/>
          <p:cNvCxnSpPr>
            <a:stCxn id="25" idx="2"/>
            <a:endCxn id="41" idx="2"/>
          </p:cNvCxnSpPr>
          <p:nvPr/>
        </p:nvCxnSpPr>
        <p:spPr>
          <a:xfrm rot="5400000" flipH="1" flipV="1">
            <a:off x="4351216" y="22200"/>
            <a:ext cx="1326839" cy="5976510"/>
          </a:xfrm>
          <a:prstGeom prst="bentConnector3">
            <a:avLst>
              <a:gd name="adj1" fmla="val -29578"/>
            </a:avLst>
          </a:prstGeom>
          <a:ln w="38100" cap="flat" cmpd="sng" algn="ctr">
            <a:solidFill>
              <a:srgbClr val="0000FF"/>
            </a:solidFill>
            <a:prstDash val="solid"/>
            <a:round/>
            <a:headEnd type="none" w="lg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3245988" y="3750312"/>
            <a:ext cx="959953" cy="62338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Helvetica"/>
                <a:cs typeface="Helvetica"/>
              </a:rPr>
              <a:t>Encrypt &amp; sign</a:t>
            </a:r>
            <a:endParaRPr lang="en-US" sz="1400" dirty="0">
              <a:solidFill>
                <a:schemeClr val="tx1"/>
              </a:solidFill>
              <a:latin typeface="Helvetica"/>
              <a:cs typeface="Helvet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309628" y="1143726"/>
            <a:ext cx="2377172" cy="1751873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rgbClr val="FFFFFF"/>
              </a:gs>
            </a:gsLst>
            <a:lin ang="16200000" scaled="0"/>
            <a:tileRect/>
          </a:gra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6503001" y="1768433"/>
            <a:ext cx="1966378" cy="8015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627700" y="1140743"/>
            <a:ext cx="3749165" cy="514035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rgbClr val="FFFFFF"/>
              </a:gs>
            </a:gsLst>
            <a:lin ang="16200000" scaled="0"/>
            <a:tileRect/>
          </a:gra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design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SPORC: Group Collaboration using Untrusted Cloud Resources — OSDI 10/5/10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DB5E-6AB4-1E4D-9D51-F1BB6FC1347E}" type="slidenum">
              <a:rPr lang="en-US" smtClean="0"/>
              <a:pPr/>
              <a:t>12</a:t>
            </a:fld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650490" y="2976693"/>
            <a:ext cx="3726375" cy="21101"/>
          </a:xfrm>
          <a:prstGeom prst="straightConnector1">
            <a:avLst/>
          </a:prstGeom>
          <a:ln w="38100" cap="sq" cmpd="sng" algn="ctr">
            <a:solidFill>
              <a:schemeClr val="tx1"/>
            </a:solidFill>
            <a:prstDash val="sysDash"/>
            <a:round/>
            <a:headEnd type="none" w="med" len="med"/>
            <a:tailEnd type="none" w="lg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17499" y="1143727"/>
            <a:ext cx="1404323" cy="4154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Helvetica"/>
                <a:cs typeface="Helvetica"/>
              </a:rPr>
              <a:t>Client app</a:t>
            </a:r>
            <a:endParaRPr lang="en-US" sz="2000" dirty="0">
              <a:latin typeface="Helvetica"/>
              <a:cs typeface="Helvetica"/>
            </a:endParaRPr>
          </a:p>
        </p:txBody>
      </p:sp>
      <p:sp>
        <p:nvSpPr>
          <p:cNvPr id="28" name="Can 27"/>
          <p:cNvSpPr/>
          <p:nvPr/>
        </p:nvSpPr>
        <p:spPr>
          <a:xfrm>
            <a:off x="3242862" y="1252279"/>
            <a:ext cx="1001713" cy="670112"/>
          </a:xfrm>
          <a:prstGeom prst="can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Helvetica"/>
                <a:cs typeface="Helvetica"/>
              </a:rPr>
              <a:t>Local </a:t>
            </a:r>
          </a:p>
          <a:p>
            <a:pPr algn="ctr"/>
            <a:r>
              <a:rPr lang="en-US" sz="1400" dirty="0" smtClean="0">
                <a:latin typeface="Helvetica"/>
                <a:cs typeface="Helvetica"/>
              </a:rPr>
              <a:t>state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27700" y="5867344"/>
            <a:ext cx="1424614" cy="40011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FF"/>
                </a:solidFill>
                <a:latin typeface="Helvetica"/>
                <a:cs typeface="Helvetica"/>
              </a:rPr>
              <a:t>SPORC lib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09399" y="3299326"/>
            <a:ext cx="376280" cy="376281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085679" y="3299326"/>
            <a:ext cx="376280" cy="376281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590801" y="3299326"/>
            <a:ext cx="376280" cy="37628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461960" y="3299326"/>
            <a:ext cx="376280" cy="376281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214521" y="3299326"/>
            <a:ext cx="376280" cy="37628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09398" y="2976161"/>
            <a:ext cx="1192077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Helvetica"/>
                <a:cs typeface="Helvetica"/>
              </a:rPr>
              <a:t>Committed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752077" y="2976161"/>
            <a:ext cx="942144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Helvetica"/>
                <a:cs typeface="Helvetica"/>
              </a:rPr>
              <a:t>Pending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838241" y="3297593"/>
            <a:ext cx="376280" cy="37628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33" name="Picture 32" descr="Lock-256x256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106" y="2306070"/>
            <a:ext cx="451595" cy="451595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6309629" y="1140743"/>
            <a:ext cx="1034610" cy="415498"/>
          </a:xfrm>
          <a:prstGeom prst="rect">
            <a:avLst/>
          </a:prstGeom>
          <a:ln>
            <a:noFill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Helvetica"/>
                <a:cs typeface="Helvetica"/>
              </a:rPr>
              <a:t>Server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685909" y="1460656"/>
            <a:ext cx="1635664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Helvetica"/>
                <a:cs typeface="Helvetica"/>
              </a:rPr>
              <a:t>Encrypted state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6685909" y="1972487"/>
            <a:ext cx="376280" cy="376281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062189" y="1972487"/>
            <a:ext cx="376280" cy="376281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7438470" y="1972487"/>
            <a:ext cx="376280" cy="376281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814751" y="1970754"/>
            <a:ext cx="376280" cy="376281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190500">
              <a:srgbClr val="FFFF00">
                <a:alpha val="75000"/>
              </a:srgbClr>
            </a:glo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grpSp>
        <p:nvGrpSpPr>
          <p:cNvPr id="29" name="Group 132"/>
          <p:cNvGrpSpPr/>
          <p:nvPr/>
        </p:nvGrpSpPr>
        <p:grpSpPr>
          <a:xfrm>
            <a:off x="7055730" y="4682294"/>
            <a:ext cx="1622636" cy="852903"/>
            <a:chOff x="6489518" y="3915441"/>
            <a:chExt cx="1622636" cy="852903"/>
          </a:xfrm>
        </p:grpSpPr>
        <p:sp>
          <p:nvSpPr>
            <p:cNvPr id="32" name="Rectangle 31"/>
            <p:cNvSpPr/>
            <p:nvPr/>
          </p:nvSpPr>
          <p:spPr>
            <a:xfrm>
              <a:off x="6489518" y="3915441"/>
              <a:ext cx="1300884" cy="561661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641715" y="4067841"/>
              <a:ext cx="1300884" cy="561661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5" name="Group 117"/>
            <p:cNvGrpSpPr/>
            <p:nvPr/>
          </p:nvGrpSpPr>
          <p:grpSpPr>
            <a:xfrm>
              <a:off x="6759565" y="4187430"/>
              <a:ext cx="1352589" cy="580914"/>
              <a:chOff x="4574605" y="4599588"/>
              <a:chExt cx="1352589" cy="580914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4626310" y="4618841"/>
                <a:ext cx="1300884" cy="561661"/>
              </a:xfrm>
              <a:prstGeom prst="rect">
                <a:avLst/>
              </a:prstGeom>
              <a:gradFill flip="none" rotWithShape="1">
                <a:gsLst>
                  <a:gs pos="0">
                    <a:schemeClr val="tx2">
                      <a:lumMod val="60000"/>
                      <a:lumOff val="40000"/>
                    </a:schemeClr>
                  </a:gs>
                  <a:gs pos="100000">
                    <a:srgbClr val="FFFFFF"/>
                  </a:gs>
                </a:gsLst>
                <a:lin ang="16200000" scaled="0"/>
                <a:tileRect/>
              </a:gra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4574605" y="4599588"/>
                <a:ext cx="84039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latin typeface="Helvetica"/>
                    <a:cs typeface="Helvetica"/>
                  </a:rPr>
                  <a:t>Client</a:t>
                </a:r>
              </a:p>
            </p:txBody>
          </p:sp>
        </p:grpSp>
      </p:grpSp>
      <p:cxnSp>
        <p:nvCxnSpPr>
          <p:cNvPr id="49" name="Straight Connector 48"/>
          <p:cNvCxnSpPr>
            <a:stCxn id="41" idx="2"/>
          </p:cNvCxnSpPr>
          <p:nvPr/>
        </p:nvCxnSpPr>
        <p:spPr>
          <a:xfrm rot="16200000" flipH="1">
            <a:off x="6835261" y="3514664"/>
            <a:ext cx="2335261" cy="1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lg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Rounded Rectangle 52"/>
          <p:cNvSpPr/>
          <p:nvPr/>
        </p:nvSpPr>
        <p:spPr>
          <a:xfrm>
            <a:off x="2967081" y="5373707"/>
            <a:ext cx="1013529" cy="62338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glow rad="190500">
              <a:srgbClr val="FFFF00">
                <a:alpha val="75000"/>
              </a:srgbClr>
            </a:glow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Helvetica"/>
                <a:cs typeface="Helvetica"/>
              </a:rPr>
              <a:t>Verify &amp; decrypt</a:t>
            </a:r>
            <a:endParaRPr lang="en-US" sz="1400" dirty="0">
              <a:solidFill>
                <a:schemeClr val="tx1"/>
              </a:solidFill>
              <a:latin typeface="Helvetica"/>
              <a:cs typeface="Helvetica"/>
            </a:endParaRPr>
          </a:p>
        </p:txBody>
      </p:sp>
      <p:cxnSp>
        <p:nvCxnSpPr>
          <p:cNvPr id="67" name="Straight Connector 66"/>
          <p:cNvCxnSpPr>
            <a:endCxn id="53" idx="3"/>
          </p:cNvCxnSpPr>
          <p:nvPr/>
        </p:nvCxnSpPr>
        <p:spPr>
          <a:xfrm rot="10800000" flipV="1">
            <a:off x="3980611" y="2348768"/>
            <a:ext cx="4022281" cy="3336634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lg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Rounded Rectangular Callout 67"/>
          <p:cNvSpPr/>
          <p:nvPr/>
        </p:nvSpPr>
        <p:spPr>
          <a:xfrm>
            <a:off x="1901474" y="4255890"/>
            <a:ext cx="2079135" cy="825500"/>
          </a:xfrm>
          <a:prstGeom prst="wedgeRoundRectCallout">
            <a:avLst>
              <a:gd name="adj1" fmla="val 28257"/>
              <a:gd name="adj2" fmla="val 84166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Helvetica"/>
                <a:cs typeface="Helvetica"/>
              </a:rPr>
              <a:t>Compare history hashes</a:t>
            </a:r>
            <a:endParaRPr lang="en-US" sz="2000" dirty="0">
              <a:solidFill>
                <a:schemeClr val="bg2">
                  <a:lumMod val="25000"/>
                </a:schemeClr>
              </a:solidFill>
              <a:latin typeface="Helvetica"/>
              <a:cs typeface="Helvet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309628" y="1143726"/>
            <a:ext cx="2377172" cy="1751873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rgbClr val="FFFFFF"/>
              </a:gs>
            </a:gsLst>
            <a:lin ang="16200000" scaled="0"/>
            <a:tileRect/>
          </a:gra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6503001" y="1768433"/>
            <a:ext cx="1966378" cy="8015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627700" y="1140743"/>
            <a:ext cx="3749165" cy="514035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rgbClr val="FFFFFF"/>
              </a:gs>
            </a:gsLst>
            <a:lin ang="16200000" scaled="0"/>
            <a:tileRect/>
          </a:gra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design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SPORC: Group Collaboration using Untrusted Cloud Resources — OSDI 10/5/10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DB5E-6AB4-1E4D-9D51-F1BB6FC1347E}" type="slidenum">
              <a:rPr lang="en-US" smtClean="0"/>
              <a:pPr/>
              <a:t>13</a:t>
            </a:fld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650490" y="2976693"/>
            <a:ext cx="3726375" cy="21101"/>
          </a:xfrm>
          <a:prstGeom prst="straightConnector1">
            <a:avLst/>
          </a:prstGeom>
          <a:ln w="38100" cap="sq" cmpd="sng" algn="ctr">
            <a:solidFill>
              <a:schemeClr val="tx1"/>
            </a:solidFill>
            <a:prstDash val="sysDash"/>
            <a:round/>
            <a:headEnd type="none" w="med" len="med"/>
            <a:tailEnd type="none" w="lg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17499" y="1143727"/>
            <a:ext cx="1404323" cy="4154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Helvetica"/>
                <a:cs typeface="Helvetica"/>
              </a:rPr>
              <a:t>Client app</a:t>
            </a:r>
            <a:endParaRPr lang="en-US" sz="2000" dirty="0">
              <a:latin typeface="Helvetica"/>
              <a:cs typeface="Helvetica"/>
            </a:endParaRPr>
          </a:p>
        </p:txBody>
      </p:sp>
      <p:sp>
        <p:nvSpPr>
          <p:cNvPr id="28" name="Can 27"/>
          <p:cNvSpPr/>
          <p:nvPr/>
        </p:nvSpPr>
        <p:spPr>
          <a:xfrm>
            <a:off x="3242862" y="1252279"/>
            <a:ext cx="1001713" cy="670112"/>
          </a:xfrm>
          <a:prstGeom prst="can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Helvetica"/>
                <a:cs typeface="Helvetica"/>
              </a:rPr>
              <a:t>Local </a:t>
            </a:r>
          </a:p>
          <a:p>
            <a:pPr algn="ctr"/>
            <a:r>
              <a:rPr lang="en-US" sz="1400" dirty="0" smtClean="0">
                <a:latin typeface="Helvetica"/>
                <a:cs typeface="Helvetica"/>
              </a:rPr>
              <a:t>state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27700" y="5867344"/>
            <a:ext cx="1424614" cy="40011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FF"/>
                </a:solidFill>
                <a:latin typeface="Helvetica"/>
                <a:cs typeface="Helvetica"/>
              </a:rPr>
              <a:t>SPORC lib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09399" y="3299326"/>
            <a:ext cx="376280" cy="376281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085679" y="3299326"/>
            <a:ext cx="376280" cy="376281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590801" y="3299326"/>
            <a:ext cx="376280" cy="37628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461960" y="3299326"/>
            <a:ext cx="376280" cy="376281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214521" y="3299326"/>
            <a:ext cx="376280" cy="37628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09398" y="2976161"/>
            <a:ext cx="1192077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Helvetica"/>
                <a:cs typeface="Helvetica"/>
              </a:rPr>
              <a:t>Committed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752077" y="2976161"/>
            <a:ext cx="942144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Helvetica"/>
                <a:cs typeface="Helvetica"/>
              </a:rPr>
              <a:t>Pending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838241" y="3297593"/>
            <a:ext cx="376280" cy="37628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33" name="Picture 32" descr="Lock-256x256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106" y="2306070"/>
            <a:ext cx="451595" cy="451595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6309629" y="1140743"/>
            <a:ext cx="1034610" cy="415498"/>
          </a:xfrm>
          <a:prstGeom prst="rect">
            <a:avLst/>
          </a:prstGeom>
          <a:ln>
            <a:noFill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Helvetica"/>
                <a:cs typeface="Helvetica"/>
              </a:rPr>
              <a:t>Server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685909" y="1460656"/>
            <a:ext cx="1635664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Helvetica"/>
                <a:cs typeface="Helvetica"/>
              </a:rPr>
              <a:t>Encrypted state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6685909" y="1972487"/>
            <a:ext cx="376280" cy="376281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062189" y="1972487"/>
            <a:ext cx="376280" cy="376281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7438470" y="1972487"/>
            <a:ext cx="376280" cy="376281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814751" y="1970754"/>
            <a:ext cx="376280" cy="376281"/>
          </a:xfrm>
          <a:prstGeom prst="rect">
            <a:avLst/>
          </a:prstGeom>
          <a:solidFill>
            <a:srgbClr val="C4BD9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grpSp>
        <p:nvGrpSpPr>
          <p:cNvPr id="3" name="Group 132"/>
          <p:cNvGrpSpPr/>
          <p:nvPr/>
        </p:nvGrpSpPr>
        <p:grpSpPr>
          <a:xfrm>
            <a:off x="7055730" y="4682294"/>
            <a:ext cx="1622636" cy="852903"/>
            <a:chOff x="6489518" y="3915441"/>
            <a:chExt cx="1622636" cy="852903"/>
          </a:xfrm>
        </p:grpSpPr>
        <p:sp>
          <p:nvSpPr>
            <p:cNvPr id="32" name="Rectangle 31"/>
            <p:cNvSpPr/>
            <p:nvPr/>
          </p:nvSpPr>
          <p:spPr>
            <a:xfrm>
              <a:off x="6489518" y="3915441"/>
              <a:ext cx="1300884" cy="561661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641715" y="4067841"/>
              <a:ext cx="1300884" cy="561661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7"/>
            <p:cNvGrpSpPr/>
            <p:nvPr/>
          </p:nvGrpSpPr>
          <p:grpSpPr>
            <a:xfrm>
              <a:off x="6759565" y="4187430"/>
              <a:ext cx="1352589" cy="580914"/>
              <a:chOff x="4574605" y="4599588"/>
              <a:chExt cx="1352589" cy="580914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4626310" y="4618841"/>
                <a:ext cx="1300884" cy="561661"/>
              </a:xfrm>
              <a:prstGeom prst="rect">
                <a:avLst/>
              </a:prstGeom>
              <a:gradFill flip="none" rotWithShape="1">
                <a:gsLst>
                  <a:gs pos="0">
                    <a:schemeClr val="tx2">
                      <a:lumMod val="60000"/>
                      <a:lumOff val="40000"/>
                    </a:schemeClr>
                  </a:gs>
                  <a:gs pos="100000">
                    <a:srgbClr val="FFFFFF"/>
                  </a:gs>
                </a:gsLst>
                <a:lin ang="16200000" scaled="0"/>
                <a:tileRect/>
              </a:gra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4574605" y="4599588"/>
                <a:ext cx="84039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latin typeface="Helvetica"/>
                    <a:cs typeface="Helvetica"/>
                  </a:rPr>
                  <a:t>Client</a:t>
                </a:r>
              </a:p>
            </p:txBody>
          </p:sp>
        </p:grpSp>
      </p:grpSp>
      <p:sp>
        <p:nvSpPr>
          <p:cNvPr id="53" name="Rounded Rectangle 52"/>
          <p:cNvSpPr/>
          <p:nvPr/>
        </p:nvSpPr>
        <p:spPr>
          <a:xfrm>
            <a:off x="2967081" y="5373707"/>
            <a:ext cx="1013529" cy="62338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Helvetica"/>
                <a:cs typeface="Helvetica"/>
              </a:rPr>
              <a:t>Decrypt &amp; verify</a:t>
            </a:r>
            <a:endParaRPr lang="en-US" sz="1400" dirty="0">
              <a:solidFill>
                <a:schemeClr val="tx1"/>
              </a:solidFill>
              <a:latin typeface="Helvetica"/>
              <a:cs typeface="Helvetica"/>
            </a:endParaRPr>
          </a:p>
        </p:txBody>
      </p:sp>
      <p:cxnSp>
        <p:nvCxnSpPr>
          <p:cNvPr id="50" name="Shape 49"/>
          <p:cNvCxnSpPr>
            <a:stCxn id="53" idx="1"/>
            <a:endCxn id="46" idx="2"/>
          </p:cNvCxnSpPr>
          <p:nvPr/>
        </p:nvCxnSpPr>
        <p:spPr>
          <a:xfrm rot="10800000">
            <a:off x="1273821" y="5128644"/>
            <a:ext cx="1693261" cy="556758"/>
          </a:xfrm>
          <a:prstGeom prst="bentConnector2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lg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1085680" y="4752363"/>
            <a:ext cx="376280" cy="37628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1501677" y="4751896"/>
            <a:ext cx="376280" cy="376281"/>
          </a:xfrm>
          <a:prstGeom prst="rect">
            <a:avLst/>
          </a:prstGeom>
          <a:solidFill>
            <a:srgbClr val="FFFFD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grpSp>
        <p:nvGrpSpPr>
          <p:cNvPr id="71" name="Group 70"/>
          <p:cNvGrpSpPr/>
          <p:nvPr/>
        </p:nvGrpSpPr>
        <p:grpSpPr>
          <a:xfrm>
            <a:off x="1085680" y="3673407"/>
            <a:ext cx="604137" cy="1078489"/>
            <a:chOff x="1097465" y="3675607"/>
            <a:chExt cx="604137" cy="1078489"/>
          </a:xfrm>
        </p:grpSpPr>
        <p:sp>
          <p:nvSpPr>
            <p:cNvPr id="44" name="Oval 43"/>
            <p:cNvSpPr/>
            <p:nvPr/>
          </p:nvSpPr>
          <p:spPr>
            <a:xfrm>
              <a:off x="1097465" y="4061253"/>
              <a:ext cx="352710" cy="352710"/>
            </a:xfrm>
            <a:prstGeom prst="ellipse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Palatino"/>
                  <a:cs typeface="Palatino"/>
                </a:rPr>
                <a:t>T</a:t>
              </a:r>
            </a:p>
          </p:txBody>
        </p:sp>
        <p:cxnSp>
          <p:nvCxnSpPr>
            <p:cNvPr id="54" name="Straight Connector 53"/>
            <p:cNvCxnSpPr>
              <a:stCxn id="18" idx="2"/>
              <a:endCxn id="44" idx="0"/>
            </p:cNvCxnSpPr>
            <p:nvPr/>
          </p:nvCxnSpPr>
          <p:spPr>
            <a:xfrm rot="16200000" flipH="1">
              <a:off x="1080996" y="3868429"/>
              <a:ext cx="385646" cy="1"/>
            </a:xfrm>
            <a:prstGeom prst="line">
              <a:avLst/>
            </a:prstGeom>
            <a:ln w="38100" cap="flat" cmpd="sng" algn="ctr">
              <a:solidFill>
                <a:srgbClr val="FF0000"/>
              </a:solidFill>
              <a:prstDash val="solid"/>
              <a:round/>
              <a:headEnd type="none" w="lg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stCxn id="46" idx="0"/>
            </p:cNvCxnSpPr>
            <p:nvPr/>
          </p:nvCxnSpPr>
          <p:spPr>
            <a:xfrm rot="16200000" flipV="1">
              <a:off x="1104619" y="4583162"/>
              <a:ext cx="338400" cy="2"/>
            </a:xfrm>
            <a:prstGeom prst="line">
              <a:avLst/>
            </a:prstGeom>
            <a:ln w="38100" cap="flat" cmpd="sng" algn="ctr">
              <a:solidFill>
                <a:srgbClr val="FF0000"/>
              </a:solidFill>
              <a:prstDash val="solid"/>
              <a:round/>
              <a:headEnd type="none" w="lg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hape 66"/>
            <p:cNvCxnSpPr>
              <a:stCxn id="44" idx="6"/>
              <a:endCxn id="60" idx="0"/>
            </p:cNvCxnSpPr>
            <p:nvPr/>
          </p:nvCxnSpPr>
          <p:spPr>
            <a:xfrm>
              <a:off x="1450175" y="4237608"/>
              <a:ext cx="251427" cy="516488"/>
            </a:xfrm>
            <a:prstGeom prst="bentConnector2">
              <a:avLst/>
            </a:prstGeom>
            <a:ln w="38100" cap="flat" cmpd="sng" algn="ctr">
              <a:solidFill>
                <a:srgbClr val="FF0000"/>
              </a:solidFill>
              <a:prstDash val="solid"/>
              <a:round/>
              <a:headEnd type="none" w="lg" len="med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Rectangle 71"/>
          <p:cNvSpPr/>
          <p:nvPr/>
        </p:nvSpPr>
        <p:spPr>
          <a:xfrm>
            <a:off x="1911841" y="4752363"/>
            <a:ext cx="376280" cy="376281"/>
          </a:xfrm>
          <a:prstGeom prst="rect">
            <a:avLst/>
          </a:prstGeom>
          <a:solidFill>
            <a:srgbClr val="FFFFB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2323398" y="4752363"/>
            <a:ext cx="376280" cy="376281"/>
          </a:xfrm>
          <a:prstGeom prst="rect">
            <a:avLst/>
          </a:prstGeom>
          <a:solidFill>
            <a:srgbClr val="FFFF8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3148323" y="4749696"/>
            <a:ext cx="376280" cy="376281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2731905" y="4751896"/>
            <a:ext cx="376280" cy="376281"/>
          </a:xfrm>
          <a:prstGeom prst="rect">
            <a:avLst/>
          </a:prstGeom>
          <a:solidFill>
            <a:srgbClr val="FFFF6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cxnSp>
        <p:nvCxnSpPr>
          <p:cNvPr id="78" name="Shape 77"/>
          <p:cNvCxnSpPr>
            <a:stCxn id="76" idx="3"/>
            <a:endCxn id="28" idx="3"/>
          </p:cNvCxnSpPr>
          <p:nvPr/>
        </p:nvCxnSpPr>
        <p:spPr>
          <a:xfrm flipV="1">
            <a:off x="3524603" y="1922391"/>
            <a:ext cx="219116" cy="3015446"/>
          </a:xfrm>
          <a:prstGeom prst="bentConnector2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lg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-4.81704E-6 L 0.04893 -4.81704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893 -4.81704E-6 L 0.09283 -4.81704E-6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283 8.4113E-6 L 0.13344 8.4113E-6 " pathEditMode="relative" ptsTypes="AA">
                                      <p:cBhvr>
                                        <p:cTn id="2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344 -4.81704E-6 L 0.17595 0.00024 " pathEditMode="relative" ptsTypes="AA">
                                      <p:cBhvr>
                                        <p:cTn id="3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46" grpId="0" animBg="1"/>
      <p:bldP spid="72" grpId="0" animBg="1"/>
      <p:bldP spid="72" grpId="1" animBg="1"/>
      <p:bldP spid="73" grpId="0" animBg="1"/>
      <p:bldP spid="73" grpId="1" animBg="1"/>
      <p:bldP spid="76" grpId="0" animBg="1"/>
      <p:bldP spid="77" grpId="0" animBg="1"/>
      <p:bldP spid="77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102"/>
          <p:cNvSpPr/>
          <p:nvPr/>
        </p:nvSpPr>
        <p:spPr>
          <a:xfrm>
            <a:off x="627700" y="1140743"/>
            <a:ext cx="3749165" cy="514035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rgbClr val="FFFFFF"/>
              </a:gs>
            </a:gsLst>
            <a:lin ang="16200000" scaled="0"/>
            <a:tileRect/>
          </a:gra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309628" y="1143726"/>
            <a:ext cx="2377172" cy="1751873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rgbClr val="FFFFFF"/>
              </a:gs>
            </a:gsLst>
            <a:lin ang="16200000" scaled="0"/>
            <a:tileRect/>
          </a:gra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6503001" y="1768433"/>
            <a:ext cx="1966378" cy="8015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design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SPORC: Group Collaboration using Untrusted Cloud Resources — OSDI 10/5/10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DB5E-6AB4-1E4D-9D51-F1BB6FC1347E}" type="slidenum">
              <a:rPr lang="en-US" smtClean="0"/>
              <a:pPr/>
              <a:t>14</a:t>
            </a:fld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650490" y="2976693"/>
            <a:ext cx="3726375" cy="21101"/>
          </a:xfrm>
          <a:prstGeom prst="straightConnector1">
            <a:avLst/>
          </a:prstGeom>
          <a:ln w="38100" cap="sq" cmpd="sng" algn="ctr">
            <a:solidFill>
              <a:schemeClr val="tx1"/>
            </a:solidFill>
            <a:prstDash val="sysDash"/>
            <a:round/>
            <a:headEnd type="none" w="med" len="med"/>
            <a:tailEnd type="none" w="lg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17499" y="1143727"/>
            <a:ext cx="1404323" cy="4154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Helvetica"/>
                <a:cs typeface="Helvetica"/>
              </a:rPr>
              <a:t>Client app</a:t>
            </a:r>
            <a:endParaRPr lang="en-US" sz="2000" dirty="0">
              <a:latin typeface="Helvetica"/>
              <a:cs typeface="Helvetica"/>
            </a:endParaRPr>
          </a:p>
        </p:txBody>
      </p:sp>
      <p:sp>
        <p:nvSpPr>
          <p:cNvPr id="28" name="Can 27"/>
          <p:cNvSpPr/>
          <p:nvPr/>
        </p:nvSpPr>
        <p:spPr>
          <a:xfrm>
            <a:off x="3242862" y="1252279"/>
            <a:ext cx="1001713" cy="670112"/>
          </a:xfrm>
          <a:prstGeom prst="can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Helvetica"/>
                <a:cs typeface="Helvetica"/>
              </a:rPr>
              <a:t>Local </a:t>
            </a:r>
          </a:p>
          <a:p>
            <a:pPr algn="ctr"/>
            <a:r>
              <a:rPr lang="en-US" sz="1400" dirty="0" smtClean="0">
                <a:latin typeface="Helvetica"/>
                <a:cs typeface="Helvetica"/>
              </a:rPr>
              <a:t>state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27700" y="5867344"/>
            <a:ext cx="1424614" cy="40011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FF"/>
                </a:solidFill>
                <a:latin typeface="Helvetica"/>
                <a:cs typeface="Helvetica"/>
              </a:rPr>
              <a:t>SPORC lib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09399" y="3299326"/>
            <a:ext cx="376280" cy="376281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085679" y="3299326"/>
            <a:ext cx="376280" cy="376281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461960" y="3299326"/>
            <a:ext cx="376280" cy="376281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844749" y="4750121"/>
            <a:ext cx="376280" cy="37628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09398" y="2976161"/>
            <a:ext cx="1192077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Helvetica"/>
                <a:cs typeface="Helvetica"/>
              </a:rPr>
              <a:t>Committed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136498" y="2976161"/>
            <a:ext cx="942144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Helvetica"/>
                <a:cs typeface="Helvetica"/>
              </a:rPr>
              <a:t>Pending</a:t>
            </a:r>
          </a:p>
        </p:txBody>
      </p:sp>
      <p:pic>
        <p:nvPicPr>
          <p:cNvPr id="33" name="Picture 32" descr="Lock-256x256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106" y="2306070"/>
            <a:ext cx="451595" cy="451595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6309629" y="1140743"/>
            <a:ext cx="1034610" cy="415498"/>
          </a:xfrm>
          <a:prstGeom prst="rect">
            <a:avLst/>
          </a:prstGeom>
          <a:ln>
            <a:noFill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Helvetica"/>
                <a:cs typeface="Helvetica"/>
              </a:rPr>
              <a:t>Server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685909" y="1460656"/>
            <a:ext cx="1635664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Helvetica"/>
                <a:cs typeface="Helvetica"/>
              </a:rPr>
              <a:t>Encrypted state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6685909" y="1972487"/>
            <a:ext cx="376280" cy="376281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062189" y="1972487"/>
            <a:ext cx="376280" cy="376281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7438470" y="1972487"/>
            <a:ext cx="376280" cy="376281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814751" y="1970754"/>
            <a:ext cx="376280" cy="376281"/>
          </a:xfrm>
          <a:prstGeom prst="rect">
            <a:avLst/>
          </a:prstGeom>
          <a:solidFill>
            <a:srgbClr val="C4BD9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grpSp>
        <p:nvGrpSpPr>
          <p:cNvPr id="3" name="Group 132"/>
          <p:cNvGrpSpPr/>
          <p:nvPr/>
        </p:nvGrpSpPr>
        <p:grpSpPr>
          <a:xfrm>
            <a:off x="7055730" y="4682294"/>
            <a:ext cx="1622636" cy="852903"/>
            <a:chOff x="6489518" y="3915441"/>
            <a:chExt cx="1622636" cy="852903"/>
          </a:xfrm>
        </p:grpSpPr>
        <p:sp>
          <p:nvSpPr>
            <p:cNvPr id="32" name="Rectangle 31"/>
            <p:cNvSpPr/>
            <p:nvPr/>
          </p:nvSpPr>
          <p:spPr>
            <a:xfrm>
              <a:off x="6489518" y="3915441"/>
              <a:ext cx="1300884" cy="561661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641715" y="4067841"/>
              <a:ext cx="1300884" cy="561661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7"/>
            <p:cNvGrpSpPr/>
            <p:nvPr/>
          </p:nvGrpSpPr>
          <p:grpSpPr>
            <a:xfrm>
              <a:off x="6759565" y="4187430"/>
              <a:ext cx="1352589" cy="580914"/>
              <a:chOff x="4574605" y="4599588"/>
              <a:chExt cx="1352589" cy="580914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4626310" y="4618841"/>
                <a:ext cx="1300884" cy="561661"/>
              </a:xfrm>
              <a:prstGeom prst="rect">
                <a:avLst/>
              </a:prstGeom>
              <a:gradFill flip="none" rotWithShape="1">
                <a:gsLst>
                  <a:gs pos="0">
                    <a:schemeClr val="tx2">
                      <a:lumMod val="60000"/>
                      <a:lumOff val="40000"/>
                    </a:schemeClr>
                  </a:gs>
                  <a:gs pos="100000">
                    <a:srgbClr val="FFFFFF"/>
                  </a:gs>
                </a:gsLst>
                <a:lin ang="16200000" scaled="0"/>
                <a:tileRect/>
              </a:gra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4574605" y="4599588"/>
                <a:ext cx="84039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latin typeface="Helvetica"/>
                    <a:cs typeface="Helvetica"/>
                  </a:rPr>
                  <a:t>Client</a:t>
                </a:r>
              </a:p>
            </p:txBody>
          </p:sp>
        </p:grpSp>
      </p:grpSp>
      <p:grpSp>
        <p:nvGrpSpPr>
          <p:cNvPr id="49" name="Group 48"/>
          <p:cNvGrpSpPr/>
          <p:nvPr/>
        </p:nvGrpSpPr>
        <p:grpSpPr>
          <a:xfrm>
            <a:off x="1838241" y="3299326"/>
            <a:ext cx="1134065" cy="376281"/>
            <a:chOff x="2214521" y="3299326"/>
            <a:chExt cx="1134065" cy="376281"/>
          </a:xfrm>
        </p:grpSpPr>
        <p:sp>
          <p:nvSpPr>
            <p:cNvPr id="19" name="Rectangle 18"/>
            <p:cNvSpPr/>
            <p:nvPr/>
          </p:nvSpPr>
          <p:spPr>
            <a:xfrm>
              <a:off x="2590801" y="3299326"/>
              <a:ext cx="376280" cy="376281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bg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214521" y="3299326"/>
              <a:ext cx="376280" cy="376281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bg1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2972306" y="3299326"/>
              <a:ext cx="376280" cy="376281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bg1"/>
                </a:solidFill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2214705" y="3297125"/>
            <a:ext cx="1134065" cy="376281"/>
            <a:chOff x="2214521" y="3299326"/>
            <a:chExt cx="1134065" cy="376281"/>
          </a:xfrm>
        </p:grpSpPr>
        <p:sp>
          <p:nvSpPr>
            <p:cNvPr id="51" name="Rectangle 50"/>
            <p:cNvSpPr/>
            <p:nvPr/>
          </p:nvSpPr>
          <p:spPr>
            <a:xfrm>
              <a:off x="2590801" y="3299326"/>
              <a:ext cx="376280" cy="376281"/>
            </a:xfrm>
            <a:prstGeom prst="rect">
              <a:avLst/>
            </a:prstGeom>
            <a:solidFill>
              <a:srgbClr val="FFFFD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bg1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2214521" y="3299326"/>
              <a:ext cx="376280" cy="376281"/>
            </a:xfrm>
            <a:prstGeom prst="rect">
              <a:avLst/>
            </a:prstGeom>
            <a:solidFill>
              <a:srgbClr val="FFFFD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bg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972306" y="3299326"/>
              <a:ext cx="376280" cy="376281"/>
            </a:xfrm>
            <a:prstGeom prst="rect">
              <a:avLst/>
            </a:prstGeom>
            <a:solidFill>
              <a:srgbClr val="FFFFD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bg1"/>
                </a:solidFill>
              </a:endParaRP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1851125" y="3673406"/>
            <a:ext cx="928000" cy="1076715"/>
            <a:chOff x="1851125" y="3673406"/>
            <a:chExt cx="928000" cy="1076715"/>
          </a:xfrm>
        </p:grpSpPr>
        <p:sp>
          <p:nvSpPr>
            <p:cNvPr id="62" name="Oval 61"/>
            <p:cNvSpPr/>
            <p:nvPr/>
          </p:nvSpPr>
          <p:spPr>
            <a:xfrm>
              <a:off x="1851125" y="4059052"/>
              <a:ext cx="352710" cy="352710"/>
            </a:xfrm>
            <a:prstGeom prst="ellipse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Palatino"/>
                  <a:cs typeface="Palatino"/>
                </a:rPr>
                <a:t>T</a:t>
              </a:r>
            </a:p>
          </p:txBody>
        </p:sp>
        <p:cxnSp>
          <p:nvCxnSpPr>
            <p:cNvPr id="63" name="Straight Connector 62"/>
            <p:cNvCxnSpPr>
              <a:stCxn id="21" idx="2"/>
              <a:endCxn id="62" idx="0"/>
            </p:cNvCxnSpPr>
            <p:nvPr/>
          </p:nvCxnSpPr>
          <p:spPr>
            <a:xfrm rot="5400000">
              <a:off x="1838384" y="3864704"/>
              <a:ext cx="383445" cy="5251"/>
            </a:xfrm>
            <a:prstGeom prst="line">
              <a:avLst/>
            </a:prstGeom>
            <a:ln w="38100" cap="flat" cmpd="sng" algn="ctr">
              <a:solidFill>
                <a:srgbClr val="FF0000"/>
              </a:solidFill>
              <a:prstDash val="solid"/>
              <a:round/>
              <a:headEnd type="none" w="lg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>
              <a:endCxn id="62" idx="4"/>
            </p:cNvCxnSpPr>
            <p:nvPr/>
          </p:nvCxnSpPr>
          <p:spPr>
            <a:xfrm rot="16200000" flipV="1">
              <a:off x="1858314" y="4580929"/>
              <a:ext cx="338359" cy="26"/>
            </a:xfrm>
            <a:prstGeom prst="line">
              <a:avLst/>
            </a:prstGeom>
            <a:ln w="38100" cap="flat" cmpd="sng" algn="ctr">
              <a:solidFill>
                <a:srgbClr val="FF0000"/>
              </a:solidFill>
              <a:prstDash val="solid"/>
              <a:round/>
              <a:headEnd type="none" w="lg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hape 64"/>
            <p:cNvCxnSpPr>
              <a:stCxn id="62" idx="6"/>
              <a:endCxn id="51" idx="2"/>
            </p:cNvCxnSpPr>
            <p:nvPr/>
          </p:nvCxnSpPr>
          <p:spPr>
            <a:xfrm flipV="1">
              <a:off x="2203835" y="3673406"/>
              <a:ext cx="575290" cy="562001"/>
            </a:xfrm>
            <a:prstGeom prst="bentConnector2">
              <a:avLst/>
            </a:prstGeom>
            <a:ln w="38100" cap="flat" cmpd="sng" algn="ctr">
              <a:solidFill>
                <a:srgbClr val="FF0000"/>
              </a:solidFill>
              <a:prstDash val="solid"/>
              <a:round/>
              <a:headEnd type="none" w="lg" len="med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Rectangle 74"/>
          <p:cNvSpPr/>
          <p:nvPr/>
        </p:nvSpPr>
        <p:spPr>
          <a:xfrm>
            <a:off x="1844592" y="3299326"/>
            <a:ext cx="376280" cy="376281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190500">
              <a:srgbClr val="FFFF00">
                <a:alpha val="75000"/>
              </a:srgbClr>
            </a:glo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2.59259E-6 L -0.00017 -0.21065 " pathEditMode="relative" rAng="0" ptsTypes="AA">
                                      <p:cBhvr>
                                        <p:cTn id="1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7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control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SPORC: Group Collaboration using Untrusted Cloud Resources — OSDI 10/5/10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DB5E-6AB4-1E4D-9D51-F1BB6FC1347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333435"/>
            <a:ext cx="5706932" cy="191437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Challenges</a:t>
            </a:r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US" sz="2400" dirty="0" smtClean="0">
                <a:solidFill>
                  <a:srgbClr val="948A54"/>
                </a:solidFill>
                <a:latin typeface="Helvetica"/>
                <a:cs typeface="Helvetica"/>
              </a:rPr>
              <a:t>Server can’t do it — it’s untrusted!</a:t>
            </a:r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US" sz="2400" dirty="0" smtClean="0">
                <a:solidFill>
                  <a:srgbClr val="948A54"/>
                </a:solidFill>
                <a:latin typeface="Helvetica"/>
                <a:cs typeface="Helvetica"/>
              </a:rPr>
              <a:t>Preserving causality</a:t>
            </a:r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US" sz="2400" dirty="0" smtClean="0">
                <a:solidFill>
                  <a:srgbClr val="948A54"/>
                </a:solidFill>
                <a:latin typeface="Helvetica"/>
                <a:cs typeface="Helvetica"/>
              </a:rPr>
              <a:t>Concurrency makes it harder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3800739"/>
            <a:ext cx="8077200" cy="191437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Solutions</a:t>
            </a:r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US" sz="2400" dirty="0" smtClean="0">
                <a:solidFill>
                  <a:srgbClr val="948A54"/>
                </a:solidFill>
                <a:latin typeface="Helvetica"/>
                <a:cs typeface="Helvetica"/>
              </a:rPr>
              <a:t>Ops encrypted with symmetric key shared by clients </a:t>
            </a:r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US" sz="2400" dirty="0" smtClean="0">
                <a:solidFill>
                  <a:srgbClr val="948A54"/>
                </a:solidFill>
                <a:latin typeface="Helvetica"/>
                <a:cs typeface="Helvetica"/>
              </a:rPr>
              <a:t>ACL changes are ops too</a:t>
            </a:r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US" sz="2400" dirty="0" smtClean="0">
                <a:solidFill>
                  <a:srgbClr val="948A54"/>
                </a:solidFill>
                <a:latin typeface="Helvetica"/>
                <a:cs typeface="Helvetica"/>
              </a:rPr>
              <a:t>Concurrent ACL changes handled with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Helvetica"/>
                <a:cs typeface="Helvetica"/>
              </a:rPr>
              <a:t>barriers</a:t>
            </a:r>
          </a:p>
        </p:txBody>
      </p:sp>
      <p:grpSp>
        <p:nvGrpSpPr>
          <p:cNvPr id="8" name="Group 45"/>
          <p:cNvGrpSpPr/>
          <p:nvPr/>
        </p:nvGrpSpPr>
        <p:grpSpPr>
          <a:xfrm>
            <a:off x="6337738" y="1654181"/>
            <a:ext cx="1926270" cy="1593624"/>
            <a:chOff x="6429375" y="1784787"/>
            <a:chExt cx="1250574" cy="1034613"/>
          </a:xfrm>
        </p:grpSpPr>
        <p:sp>
          <p:nvSpPr>
            <p:cNvPr id="9" name="Can 8"/>
            <p:cNvSpPr/>
            <p:nvPr/>
          </p:nvSpPr>
          <p:spPr>
            <a:xfrm>
              <a:off x="6429375" y="1784787"/>
              <a:ext cx="1006063" cy="842605"/>
            </a:xfrm>
            <a:prstGeom prst="can">
              <a:avLst/>
            </a:prstGeom>
            <a:solidFill>
              <a:srgbClr val="FBBB02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0000"/>
                  </a:solidFill>
                  <a:latin typeface="Helvetica"/>
                  <a:cs typeface="Helvetica"/>
                </a:rPr>
                <a:t>Encrypted</a:t>
              </a:r>
            </a:p>
            <a:p>
              <a:pPr algn="ctr"/>
              <a:r>
                <a:rPr lang="en-US" sz="1600" dirty="0" smtClean="0">
                  <a:solidFill>
                    <a:srgbClr val="000000"/>
                  </a:solidFill>
                  <a:latin typeface="Helvetica"/>
                  <a:cs typeface="Helvetica"/>
                </a:rPr>
                <a:t>state</a:t>
              </a:r>
              <a:endParaRPr lang="en-US" sz="1600" dirty="0">
                <a:solidFill>
                  <a:srgbClr val="000000"/>
                </a:solidFill>
                <a:latin typeface="Helvetica"/>
                <a:cs typeface="Helvetica"/>
              </a:endParaRPr>
            </a:p>
          </p:txBody>
        </p:sp>
        <p:pic>
          <p:nvPicPr>
            <p:cNvPr id="10" name="Picture 9" descr="Lock-256x256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190926" y="2331720"/>
              <a:ext cx="489023" cy="48768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339610" y="5197127"/>
            <a:ext cx="4387454" cy="1046484"/>
          </a:xfrm>
          <a:prstGeom prst="rect">
            <a:avLst/>
          </a:prstGeom>
          <a:noFill/>
          <a:ln w="25400"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a user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SPORC: Group Collaboration using Untrusted Cloud Resources — OSDI 10/5/10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DB5E-6AB4-1E4D-9D51-F1BB6FC1347E}" type="slidenum">
              <a:rPr lang="en-US" smtClean="0"/>
              <a:pPr/>
              <a:t>16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H="1" flipV="1">
            <a:off x="393454" y="3594676"/>
            <a:ext cx="3860677" cy="1588"/>
          </a:xfrm>
          <a:prstGeom prst="line">
            <a:avLst/>
          </a:prstGeom>
          <a:ln w="38100" cap="flat" cmpd="sng" algn="ctr">
            <a:solidFill>
              <a:srgbClr val="0000FF"/>
            </a:solidFill>
            <a:prstDash val="solid"/>
            <a:round/>
            <a:headEnd type="none" w="lg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1748918" y="5503013"/>
            <a:ext cx="1149747" cy="493398"/>
            <a:chOff x="6571622" y="5074052"/>
            <a:chExt cx="1149747" cy="493398"/>
          </a:xfrm>
        </p:grpSpPr>
        <p:sp>
          <p:nvSpPr>
            <p:cNvPr id="17" name="Rectangle 16"/>
            <p:cNvSpPr/>
            <p:nvPr/>
          </p:nvSpPr>
          <p:spPr>
            <a:xfrm>
              <a:off x="6571622" y="5096053"/>
              <a:ext cx="1149747" cy="471397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571622" y="5074052"/>
              <a:ext cx="969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Alice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248557" y="5503013"/>
            <a:ext cx="1149747" cy="493398"/>
            <a:chOff x="6571622" y="5074052"/>
            <a:chExt cx="1149747" cy="493398"/>
          </a:xfrm>
        </p:grpSpPr>
        <p:sp>
          <p:nvSpPr>
            <p:cNvPr id="20" name="Rectangle 19"/>
            <p:cNvSpPr/>
            <p:nvPr/>
          </p:nvSpPr>
          <p:spPr>
            <a:xfrm>
              <a:off x="6571622" y="5096053"/>
              <a:ext cx="1149747" cy="471397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lumMod val="75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571622" y="5074052"/>
              <a:ext cx="969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Bob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748918" y="1170939"/>
            <a:ext cx="1149747" cy="493398"/>
            <a:chOff x="6571622" y="5074052"/>
            <a:chExt cx="1149747" cy="493398"/>
          </a:xfrm>
        </p:grpSpPr>
        <p:sp>
          <p:nvSpPr>
            <p:cNvPr id="23" name="Rectangle 22"/>
            <p:cNvSpPr/>
            <p:nvPr/>
          </p:nvSpPr>
          <p:spPr>
            <a:xfrm>
              <a:off x="6571622" y="5096053"/>
              <a:ext cx="1149747" cy="471397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lumMod val="60000"/>
                    <a:lumOff val="40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571622" y="5074052"/>
              <a:ext cx="969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Server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5455073" y="5503013"/>
            <a:ext cx="1149747" cy="471397"/>
            <a:chOff x="5806534" y="2951015"/>
            <a:chExt cx="1149747" cy="471397"/>
          </a:xfrm>
        </p:grpSpPr>
        <p:sp>
          <p:nvSpPr>
            <p:cNvPr id="45" name="Rectangle 44"/>
            <p:cNvSpPr/>
            <p:nvPr/>
          </p:nvSpPr>
          <p:spPr>
            <a:xfrm>
              <a:off x="5806534" y="2951015"/>
              <a:ext cx="1149747" cy="471397"/>
            </a:xfrm>
            <a:prstGeom prst="rect">
              <a:avLst/>
            </a:prstGeom>
            <a:gradFill flip="none" rotWithShape="1">
              <a:gsLst>
                <a:gs pos="0">
                  <a:schemeClr val="accent4">
                    <a:lumMod val="75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806534" y="2951015"/>
              <a:ext cx="969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Charlie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421923" y="5350080"/>
            <a:ext cx="13940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Helvetica"/>
                <a:cs typeface="Helvetica"/>
              </a:rPr>
              <a:t>Group members: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4727064" y="5197127"/>
            <a:ext cx="2492883" cy="1046484"/>
          </a:xfrm>
          <a:prstGeom prst="rect">
            <a:avLst/>
          </a:prstGeom>
          <a:noFill/>
          <a:ln w="25400">
            <a:solidFill>
              <a:schemeClr val="accent6">
                <a:lumMod val="75000"/>
              </a:schemeClr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6" name="Straight Connector 75"/>
          <p:cNvCxnSpPr/>
          <p:nvPr/>
        </p:nvCxnSpPr>
        <p:spPr>
          <a:xfrm rot="16200000" flipH="1">
            <a:off x="1222333" y="2923915"/>
            <a:ext cx="3859883" cy="1342313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lg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16200000" flipH="1">
            <a:off x="2336592" y="1809657"/>
            <a:ext cx="3837881" cy="3548830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lg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1" name="Group 30"/>
          <p:cNvGrpSpPr/>
          <p:nvPr/>
        </p:nvGrpSpPr>
        <p:grpSpPr>
          <a:xfrm>
            <a:off x="741950" y="3024557"/>
            <a:ext cx="1912912" cy="1191249"/>
            <a:chOff x="1559417" y="3729401"/>
            <a:chExt cx="1912912" cy="1191249"/>
          </a:xfrm>
          <a:effectLst>
            <a:outerShdw blurRad="50800" dist="38100" dir="2700000">
              <a:srgbClr val="000000">
                <a:alpha val="43000"/>
              </a:srgbClr>
            </a:outerShdw>
          </a:effectLst>
        </p:grpSpPr>
        <p:sp>
          <p:nvSpPr>
            <p:cNvPr id="32" name="TextBox 31"/>
            <p:cNvSpPr txBox="1"/>
            <p:nvPr/>
          </p:nvSpPr>
          <p:spPr>
            <a:xfrm>
              <a:off x="1559417" y="3729401"/>
              <a:ext cx="1912912" cy="39708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400" dirty="0" err="1" smtClean="0">
                  <a:latin typeface="Helvetica"/>
                  <a:cs typeface="Helvetica"/>
                </a:rPr>
                <a:t>ModifyUserOp</a:t>
              </a:r>
              <a:endParaRPr lang="en-US" sz="1400" dirty="0">
                <a:solidFill>
                  <a:srgbClr val="FF6600"/>
                </a:solidFill>
                <a:latin typeface="Helvetica"/>
                <a:cs typeface="Helvetica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559417" y="4126484"/>
              <a:ext cx="1912912" cy="3970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Helvetica"/>
                </a:rPr>
                <a:t>Add “Charlie”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1559417" y="4523567"/>
              <a:ext cx="1912912" cy="3970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 smtClean="0">
                  <a:solidFill>
                    <a:schemeClr val="tx1"/>
                  </a:solidFill>
                  <a:latin typeface="Helvetica"/>
                </a:rPr>
                <a:t>E</a:t>
              </a:r>
              <a:r>
                <a:rPr lang="en-US" sz="1600" baseline="-25000" dirty="0" err="1" smtClean="0">
                  <a:solidFill>
                    <a:schemeClr val="tx1"/>
                  </a:solidFill>
                  <a:latin typeface="Helvetica"/>
                </a:rPr>
                <a:t>Charlie_pk</a:t>
              </a:r>
              <a:r>
                <a:rPr lang="en-US" sz="1600" dirty="0" err="1" smtClean="0">
                  <a:solidFill>
                    <a:schemeClr val="tx1"/>
                  </a:solidFill>
                  <a:latin typeface="Helvetica"/>
                </a:rPr>
                <a:t>(k</a:t>
              </a:r>
              <a:r>
                <a:rPr lang="en-US" sz="1600" dirty="0" smtClean="0">
                  <a:solidFill>
                    <a:schemeClr val="tx1"/>
                  </a:solidFill>
                  <a:latin typeface="Helvetica"/>
                </a:rPr>
                <a:t>)</a:t>
              </a:r>
              <a:endParaRPr lang="en-US" sz="1600" dirty="0">
                <a:solidFill>
                  <a:schemeClr val="tx1"/>
                </a:solidFill>
                <a:latin typeface="Helvetic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339609" y="5197127"/>
            <a:ext cx="5986663" cy="1046484"/>
          </a:xfrm>
          <a:prstGeom prst="rect">
            <a:avLst/>
          </a:prstGeom>
          <a:noFill/>
          <a:ln w="25400"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a user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SPORC: Group Collaboration using Untrusted Cloud Resources — OSDI 10/5/10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DB5E-6AB4-1E4D-9D51-F1BB6FC1347E}" type="slidenum">
              <a:rPr lang="en-US" smtClean="0"/>
              <a:pPr/>
              <a:t>17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H="1" flipV="1">
            <a:off x="393454" y="3594676"/>
            <a:ext cx="3860677" cy="1588"/>
          </a:xfrm>
          <a:prstGeom prst="line">
            <a:avLst/>
          </a:prstGeom>
          <a:ln w="38100" cap="flat" cmpd="sng" algn="ctr">
            <a:solidFill>
              <a:srgbClr val="0000FF"/>
            </a:solidFill>
            <a:prstDash val="solid"/>
            <a:round/>
            <a:headEnd type="none" w="lg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oup 15"/>
          <p:cNvGrpSpPr/>
          <p:nvPr/>
        </p:nvGrpSpPr>
        <p:grpSpPr>
          <a:xfrm>
            <a:off x="1748918" y="5503013"/>
            <a:ext cx="1149747" cy="493398"/>
            <a:chOff x="6571622" y="5074052"/>
            <a:chExt cx="1149747" cy="493398"/>
          </a:xfrm>
        </p:grpSpPr>
        <p:sp>
          <p:nvSpPr>
            <p:cNvPr id="17" name="Rectangle 16"/>
            <p:cNvSpPr/>
            <p:nvPr/>
          </p:nvSpPr>
          <p:spPr>
            <a:xfrm>
              <a:off x="6571622" y="5096053"/>
              <a:ext cx="1149747" cy="471397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571622" y="5074052"/>
              <a:ext cx="969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Alice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grpSp>
        <p:nvGrpSpPr>
          <p:cNvPr id="6" name="Group 18"/>
          <p:cNvGrpSpPr/>
          <p:nvPr/>
        </p:nvGrpSpPr>
        <p:grpSpPr>
          <a:xfrm>
            <a:off x="3248557" y="5503013"/>
            <a:ext cx="1149747" cy="493398"/>
            <a:chOff x="6571622" y="5074052"/>
            <a:chExt cx="1149747" cy="493398"/>
          </a:xfrm>
        </p:grpSpPr>
        <p:sp>
          <p:nvSpPr>
            <p:cNvPr id="20" name="Rectangle 19"/>
            <p:cNvSpPr/>
            <p:nvPr/>
          </p:nvSpPr>
          <p:spPr>
            <a:xfrm>
              <a:off x="6571622" y="5096053"/>
              <a:ext cx="1149747" cy="471397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lumMod val="75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571622" y="5074052"/>
              <a:ext cx="969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Bob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grpSp>
        <p:nvGrpSpPr>
          <p:cNvPr id="8" name="Group 21"/>
          <p:cNvGrpSpPr/>
          <p:nvPr/>
        </p:nvGrpSpPr>
        <p:grpSpPr>
          <a:xfrm>
            <a:off x="1748918" y="1170939"/>
            <a:ext cx="1149747" cy="493398"/>
            <a:chOff x="6571622" y="5074052"/>
            <a:chExt cx="1149747" cy="493398"/>
          </a:xfrm>
        </p:grpSpPr>
        <p:sp>
          <p:nvSpPr>
            <p:cNvPr id="23" name="Rectangle 22"/>
            <p:cNvSpPr/>
            <p:nvPr/>
          </p:nvSpPr>
          <p:spPr>
            <a:xfrm>
              <a:off x="6571622" y="5096053"/>
              <a:ext cx="1149747" cy="471397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lumMod val="60000"/>
                    <a:lumOff val="40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571622" y="5074052"/>
              <a:ext cx="969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Server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grpSp>
        <p:nvGrpSpPr>
          <p:cNvPr id="9" name="Group 46"/>
          <p:cNvGrpSpPr/>
          <p:nvPr/>
        </p:nvGrpSpPr>
        <p:grpSpPr>
          <a:xfrm>
            <a:off x="4732161" y="5525809"/>
            <a:ext cx="1149747" cy="471397"/>
            <a:chOff x="5806534" y="2951015"/>
            <a:chExt cx="1149747" cy="471397"/>
          </a:xfrm>
        </p:grpSpPr>
        <p:sp>
          <p:nvSpPr>
            <p:cNvPr id="45" name="Rectangle 44"/>
            <p:cNvSpPr/>
            <p:nvPr/>
          </p:nvSpPr>
          <p:spPr>
            <a:xfrm>
              <a:off x="5806534" y="2951015"/>
              <a:ext cx="1149747" cy="471397"/>
            </a:xfrm>
            <a:prstGeom prst="rect">
              <a:avLst/>
            </a:prstGeom>
            <a:gradFill flip="none" rotWithShape="1">
              <a:gsLst>
                <a:gs pos="0">
                  <a:schemeClr val="accent4">
                    <a:lumMod val="75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806534" y="2951015"/>
              <a:ext cx="969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Charlie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421923" y="5350080"/>
            <a:ext cx="13940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Helvetica"/>
                <a:cs typeface="Helvetica"/>
              </a:rPr>
              <a:t>Group members: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Helvetica"/>
              <a:cs typeface="Helvetica"/>
            </a:endParaRPr>
          </a:p>
        </p:txBody>
      </p:sp>
      <p:cxnSp>
        <p:nvCxnSpPr>
          <p:cNvPr id="76" name="Straight Connector 75"/>
          <p:cNvCxnSpPr/>
          <p:nvPr/>
        </p:nvCxnSpPr>
        <p:spPr>
          <a:xfrm rot="16200000" flipH="1">
            <a:off x="1222333" y="2923915"/>
            <a:ext cx="3859883" cy="1342313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lg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43393" y="2792226"/>
            <a:ext cx="1912912" cy="39708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1400" dirty="0" err="1" smtClean="0">
                <a:latin typeface="Helvetica"/>
                <a:cs typeface="Helvetica"/>
              </a:rPr>
              <a:t>ModifyUserOp</a:t>
            </a:r>
            <a:endParaRPr lang="en-US" sz="1400" dirty="0">
              <a:solidFill>
                <a:srgbClr val="FF6600"/>
              </a:solidFill>
              <a:latin typeface="Helvetica"/>
              <a:cs typeface="Helvetica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743393" y="3189309"/>
            <a:ext cx="1912912" cy="39708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  <a:latin typeface="Helvetica"/>
              </a:rPr>
              <a:t>Rm</a:t>
            </a:r>
            <a:r>
              <a:rPr lang="en-US" sz="1600" dirty="0" smtClean="0">
                <a:solidFill>
                  <a:schemeClr val="tx1"/>
                </a:solidFill>
                <a:latin typeface="Helvetica"/>
              </a:rPr>
              <a:t> “Charlie”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43393" y="3586392"/>
            <a:ext cx="1912912" cy="39708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  <a:latin typeface="Helvetica"/>
              </a:rPr>
              <a:t>E</a:t>
            </a:r>
            <a:r>
              <a:rPr lang="en-US" sz="1600" baseline="-25000" dirty="0" err="1" smtClean="0">
                <a:solidFill>
                  <a:schemeClr val="tx1"/>
                </a:solidFill>
                <a:latin typeface="Helvetica"/>
              </a:rPr>
              <a:t>alice_pk</a:t>
            </a:r>
            <a:r>
              <a:rPr lang="en-US" sz="1600" dirty="0" err="1" smtClean="0">
                <a:solidFill>
                  <a:schemeClr val="tx1"/>
                </a:solidFill>
                <a:latin typeface="Helvetica"/>
              </a:rPr>
              <a:t>(k</a:t>
            </a:r>
            <a:r>
              <a:rPr lang="en-US" sz="1600" dirty="0" smtClean="0">
                <a:solidFill>
                  <a:schemeClr val="tx1"/>
                </a:solidFill>
                <a:latin typeface="Helvetica"/>
              </a:rPr>
              <a:t>’)</a:t>
            </a:r>
            <a:endParaRPr lang="en-US" sz="1600" dirty="0">
              <a:solidFill>
                <a:schemeClr val="tx1"/>
              </a:solidFill>
              <a:latin typeface="Helvetica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43393" y="3983475"/>
            <a:ext cx="1912912" cy="39708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  <a:latin typeface="Helvetica"/>
              </a:rPr>
              <a:t>E</a:t>
            </a:r>
            <a:r>
              <a:rPr lang="en-US" sz="1600" baseline="-25000" dirty="0" err="1" smtClean="0">
                <a:solidFill>
                  <a:schemeClr val="tx1"/>
                </a:solidFill>
                <a:latin typeface="Helvetica"/>
              </a:rPr>
              <a:t>bob_pk</a:t>
            </a:r>
            <a:r>
              <a:rPr lang="en-US" sz="1600" dirty="0" err="1" smtClean="0">
                <a:solidFill>
                  <a:schemeClr val="tx1"/>
                </a:solidFill>
                <a:latin typeface="Helvetica"/>
              </a:rPr>
              <a:t>(k</a:t>
            </a:r>
            <a:r>
              <a:rPr lang="en-US" sz="1600" dirty="0" smtClean="0">
                <a:solidFill>
                  <a:schemeClr val="tx1"/>
                </a:solidFill>
                <a:latin typeface="Helvetica"/>
              </a:rPr>
              <a:t>’)</a:t>
            </a:r>
            <a:endParaRPr lang="en-US" sz="1600" dirty="0">
              <a:solidFill>
                <a:schemeClr val="tx1"/>
              </a:solidFill>
              <a:latin typeface="Helvetica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43393" y="4380558"/>
            <a:ext cx="1912912" cy="39708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  <a:latin typeface="Helvetica"/>
              </a:rPr>
              <a:t>E</a:t>
            </a:r>
            <a:r>
              <a:rPr lang="en-US" sz="1600" baseline="-25000" dirty="0" err="1" smtClean="0">
                <a:solidFill>
                  <a:schemeClr val="tx1"/>
                </a:solidFill>
                <a:latin typeface="Helvetica"/>
              </a:rPr>
              <a:t>k’</a:t>
            </a:r>
            <a:r>
              <a:rPr lang="en-US" sz="1600" dirty="0" err="1" smtClean="0">
                <a:solidFill>
                  <a:schemeClr val="tx1"/>
                </a:solidFill>
                <a:latin typeface="Helvetica"/>
              </a:rPr>
              <a:t>(k</a:t>
            </a:r>
            <a:r>
              <a:rPr lang="en-US" sz="1600" dirty="0" smtClean="0">
                <a:solidFill>
                  <a:schemeClr val="tx1"/>
                </a:solidFill>
                <a:latin typeface="Helvetica"/>
              </a:rPr>
              <a:t>)</a:t>
            </a:r>
            <a:endParaRPr lang="en-US" sz="1600" dirty="0">
              <a:solidFill>
                <a:schemeClr val="tx1"/>
              </a:solidFill>
              <a:latin typeface="Helvetica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4732161" y="5529285"/>
            <a:ext cx="1402326" cy="690810"/>
            <a:chOff x="5122632" y="4415098"/>
            <a:chExt cx="1402326" cy="690810"/>
          </a:xfrm>
        </p:grpSpPr>
        <p:grpSp>
          <p:nvGrpSpPr>
            <p:cNvPr id="40" name="Group 46"/>
            <p:cNvGrpSpPr/>
            <p:nvPr/>
          </p:nvGrpSpPr>
          <p:grpSpPr>
            <a:xfrm>
              <a:off x="5122632" y="4415098"/>
              <a:ext cx="1149747" cy="471397"/>
              <a:chOff x="5806534" y="2951015"/>
              <a:chExt cx="1149747" cy="471397"/>
            </a:xfrm>
            <a:effectLst>
              <a:glow rad="190500">
                <a:srgbClr val="FF0000">
                  <a:alpha val="75000"/>
                </a:srgbClr>
              </a:glow>
            </a:effectLst>
          </p:grpSpPr>
          <p:sp>
            <p:nvSpPr>
              <p:cNvPr id="41" name="Rectangle 40"/>
              <p:cNvSpPr/>
              <p:nvPr/>
            </p:nvSpPr>
            <p:spPr>
              <a:xfrm>
                <a:off x="5806534" y="2951015"/>
                <a:ext cx="1149747" cy="471397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4">
                      <a:lumMod val="75000"/>
                    </a:schemeClr>
                  </a:gs>
                  <a:gs pos="100000">
                    <a:srgbClr val="FFFFFF"/>
                  </a:gs>
                </a:gsLst>
                <a:lin ang="16200000" scaled="0"/>
                <a:tileRect/>
              </a:gra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5806534" y="2951015"/>
                <a:ext cx="9695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Helvetica"/>
                    <a:cs typeface="Helvetica"/>
                  </a:rPr>
                  <a:t>Charlie</a:t>
                </a:r>
                <a:endParaRPr lang="en-US" dirty="0">
                  <a:latin typeface="Helvetica"/>
                  <a:cs typeface="Helvetica"/>
                </a:endParaRPr>
              </a:p>
            </p:txBody>
          </p:sp>
        </p:grpSp>
        <p:pic>
          <p:nvPicPr>
            <p:cNvPr id="39" name="Picture 38" descr="face-devil-md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019800" y="4667082"/>
              <a:ext cx="505158" cy="438826"/>
            </a:xfrm>
            <a:prstGeom prst="rect">
              <a:avLst/>
            </a:prstGeom>
          </p:spPr>
        </p:pic>
      </p:grpSp>
      <p:sp>
        <p:nvSpPr>
          <p:cNvPr id="50" name="Multiply 49"/>
          <p:cNvSpPr/>
          <p:nvPr/>
        </p:nvSpPr>
        <p:spPr>
          <a:xfrm>
            <a:off x="4984740" y="5350080"/>
            <a:ext cx="897168" cy="897168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5" grpId="0" animBg="1"/>
      <p:bldP spid="36" grpId="0" animBg="1"/>
      <p:bldP spid="38" grpId="0" animBg="1"/>
      <p:bldP spid="5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ounded Rectangular Callout 91"/>
          <p:cNvSpPr/>
          <p:nvPr/>
        </p:nvSpPr>
        <p:spPr>
          <a:xfrm>
            <a:off x="3832400" y="990599"/>
            <a:ext cx="4863368" cy="2819401"/>
          </a:xfrm>
          <a:prstGeom prst="wedgeRoundRectCallout">
            <a:avLst>
              <a:gd name="adj1" fmla="val -68812"/>
              <a:gd name="adj2" fmla="val -32662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5835255" y="1106633"/>
            <a:ext cx="1310161" cy="296628"/>
          </a:xfrm>
          <a:prstGeom prst="rect">
            <a:avLst/>
          </a:prstGeom>
          <a:solidFill>
            <a:srgbClr val="FF66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Helvetica"/>
                <a:cs typeface="Helvetica"/>
              </a:rPr>
              <a:t>BARRIER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7145416" y="1106633"/>
            <a:ext cx="1304435" cy="296628"/>
          </a:xfrm>
          <a:prstGeom prst="rect">
            <a:avLst/>
          </a:prstGeom>
          <a:solidFill>
            <a:srgbClr val="FF66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Helvetica"/>
                <a:cs typeface="Helvetica"/>
              </a:rPr>
              <a:t>BARRIER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39610" y="5197127"/>
            <a:ext cx="7597636" cy="1046484"/>
          </a:xfrm>
          <a:prstGeom prst="rect">
            <a:avLst/>
          </a:prstGeom>
          <a:noFill/>
          <a:ln w="25400"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Barriers: dealing with concurrency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SPORC: Group Collaboration using Untrusted Cloud Resources — OSDI 10/5/10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DB5E-6AB4-1E4D-9D51-F1BB6FC1347E}" type="slidenum">
              <a:rPr lang="en-US" smtClean="0"/>
              <a:pPr/>
              <a:t>18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H="1" flipV="1">
            <a:off x="393454" y="3594676"/>
            <a:ext cx="3860677" cy="1588"/>
          </a:xfrm>
          <a:prstGeom prst="line">
            <a:avLst/>
          </a:prstGeom>
          <a:ln w="38100" cap="flat" cmpd="sng" algn="ctr">
            <a:solidFill>
              <a:srgbClr val="0000FF"/>
            </a:solidFill>
            <a:prstDash val="solid"/>
            <a:round/>
            <a:headEnd type="none" w="lg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oup 15"/>
          <p:cNvGrpSpPr/>
          <p:nvPr/>
        </p:nvGrpSpPr>
        <p:grpSpPr>
          <a:xfrm>
            <a:off x="1748918" y="5503013"/>
            <a:ext cx="1149747" cy="493398"/>
            <a:chOff x="6571622" y="5074052"/>
            <a:chExt cx="1149747" cy="493398"/>
          </a:xfrm>
        </p:grpSpPr>
        <p:sp>
          <p:nvSpPr>
            <p:cNvPr id="17" name="Rectangle 16"/>
            <p:cNvSpPr/>
            <p:nvPr/>
          </p:nvSpPr>
          <p:spPr>
            <a:xfrm>
              <a:off x="6571622" y="5096053"/>
              <a:ext cx="1149747" cy="471397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571622" y="5074052"/>
              <a:ext cx="969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Alice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grpSp>
        <p:nvGrpSpPr>
          <p:cNvPr id="6" name="Group 18"/>
          <p:cNvGrpSpPr/>
          <p:nvPr/>
        </p:nvGrpSpPr>
        <p:grpSpPr>
          <a:xfrm>
            <a:off x="3248557" y="5503013"/>
            <a:ext cx="1149747" cy="493398"/>
            <a:chOff x="6571622" y="5074052"/>
            <a:chExt cx="1149747" cy="493398"/>
          </a:xfrm>
        </p:grpSpPr>
        <p:sp>
          <p:nvSpPr>
            <p:cNvPr id="20" name="Rectangle 19"/>
            <p:cNvSpPr/>
            <p:nvPr/>
          </p:nvSpPr>
          <p:spPr>
            <a:xfrm>
              <a:off x="6571622" y="5096053"/>
              <a:ext cx="1149747" cy="471397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lumMod val="75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571622" y="5074052"/>
              <a:ext cx="969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Bob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grpSp>
        <p:nvGrpSpPr>
          <p:cNvPr id="8" name="Group 21"/>
          <p:cNvGrpSpPr/>
          <p:nvPr/>
        </p:nvGrpSpPr>
        <p:grpSpPr>
          <a:xfrm>
            <a:off x="1748918" y="1170939"/>
            <a:ext cx="1149747" cy="493398"/>
            <a:chOff x="6571622" y="5074052"/>
            <a:chExt cx="1149747" cy="493398"/>
          </a:xfrm>
        </p:grpSpPr>
        <p:sp>
          <p:nvSpPr>
            <p:cNvPr id="23" name="Rectangle 22"/>
            <p:cNvSpPr/>
            <p:nvPr/>
          </p:nvSpPr>
          <p:spPr>
            <a:xfrm>
              <a:off x="6571622" y="5096053"/>
              <a:ext cx="1149747" cy="471397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lumMod val="60000"/>
                    <a:lumOff val="40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571622" y="5074052"/>
              <a:ext cx="969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Server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421923" y="5350080"/>
            <a:ext cx="13940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Helvetica"/>
                <a:cs typeface="Helvetica"/>
              </a:rPr>
              <a:t>Group members: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Helvetica"/>
              <a:cs typeface="Helvetica"/>
            </a:endParaRPr>
          </a:p>
        </p:txBody>
      </p:sp>
      <p:grpSp>
        <p:nvGrpSpPr>
          <p:cNvPr id="10" name="Group 42"/>
          <p:cNvGrpSpPr/>
          <p:nvPr/>
        </p:nvGrpSpPr>
        <p:grpSpPr>
          <a:xfrm>
            <a:off x="4732161" y="5526529"/>
            <a:ext cx="1402326" cy="690810"/>
            <a:chOff x="5122632" y="4415098"/>
            <a:chExt cx="1402326" cy="690810"/>
          </a:xfrm>
        </p:grpSpPr>
        <p:grpSp>
          <p:nvGrpSpPr>
            <p:cNvPr id="11" name="Group 46"/>
            <p:cNvGrpSpPr/>
            <p:nvPr/>
          </p:nvGrpSpPr>
          <p:grpSpPr>
            <a:xfrm>
              <a:off x="5122632" y="4415098"/>
              <a:ext cx="1149747" cy="471397"/>
              <a:chOff x="5806534" y="2951015"/>
              <a:chExt cx="1149747" cy="471397"/>
            </a:xfrm>
            <a:effectLst>
              <a:glow rad="190500">
                <a:srgbClr val="FF0000">
                  <a:alpha val="75000"/>
                </a:srgbClr>
              </a:glow>
            </a:effectLst>
          </p:grpSpPr>
          <p:sp>
            <p:nvSpPr>
              <p:cNvPr id="41" name="Rectangle 40"/>
              <p:cNvSpPr/>
              <p:nvPr/>
            </p:nvSpPr>
            <p:spPr>
              <a:xfrm>
                <a:off x="5806534" y="2951015"/>
                <a:ext cx="1149747" cy="471397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4">
                      <a:lumMod val="75000"/>
                    </a:schemeClr>
                  </a:gs>
                  <a:gs pos="100000">
                    <a:srgbClr val="FFFFFF"/>
                  </a:gs>
                </a:gsLst>
                <a:lin ang="16200000" scaled="0"/>
                <a:tileRect/>
              </a:gra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5806534" y="2951015"/>
                <a:ext cx="9695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Helvetica"/>
                    <a:cs typeface="Helvetica"/>
                  </a:rPr>
                  <a:t>Charlie</a:t>
                </a:r>
                <a:endParaRPr lang="en-US" dirty="0">
                  <a:latin typeface="Helvetica"/>
                  <a:cs typeface="Helvetica"/>
                </a:endParaRPr>
              </a:p>
            </p:txBody>
          </p:sp>
        </p:grpSp>
        <p:pic>
          <p:nvPicPr>
            <p:cNvPr id="39" name="Picture 38" descr="face-devil-md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019800" y="4667082"/>
              <a:ext cx="505158" cy="438826"/>
            </a:xfrm>
            <a:prstGeom prst="rect">
              <a:avLst/>
            </a:prstGeom>
          </p:spPr>
        </p:pic>
      </p:grpSp>
      <p:grpSp>
        <p:nvGrpSpPr>
          <p:cNvPr id="32" name="Group 31"/>
          <p:cNvGrpSpPr/>
          <p:nvPr/>
        </p:nvGrpSpPr>
        <p:grpSpPr>
          <a:xfrm>
            <a:off x="1219709" y="3989435"/>
            <a:ext cx="1310163" cy="993612"/>
            <a:chOff x="2475793" y="1417639"/>
            <a:chExt cx="1157292" cy="993612"/>
          </a:xfrm>
          <a:effectLst>
            <a:outerShdw blurRad="50800" dist="38100" dir="2700000">
              <a:srgbClr val="000000">
                <a:alpha val="43000"/>
              </a:srgbClr>
            </a:outerShdw>
          </a:effectLst>
        </p:grpSpPr>
        <p:sp>
          <p:nvSpPr>
            <p:cNvPr id="33" name="TextBox 32"/>
            <p:cNvSpPr txBox="1"/>
            <p:nvPr/>
          </p:nvSpPr>
          <p:spPr>
            <a:xfrm>
              <a:off x="2475793" y="1417639"/>
              <a:ext cx="1157291" cy="2966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200" dirty="0" err="1" smtClean="0">
                  <a:latin typeface="Helvetica"/>
                  <a:cs typeface="Helvetica"/>
                </a:rPr>
                <a:t>ModifyUserOp</a:t>
              </a:r>
              <a:endParaRPr lang="en-US" sz="1200" dirty="0">
                <a:solidFill>
                  <a:srgbClr val="FF6600"/>
                </a:solidFill>
                <a:latin typeface="Helvetica"/>
                <a:cs typeface="Helvetica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475794" y="1714267"/>
              <a:ext cx="1157291" cy="2966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 smtClean="0">
                  <a:solidFill>
                    <a:schemeClr val="tx1"/>
                  </a:solidFill>
                  <a:latin typeface="Helvetica"/>
                  <a:cs typeface="Helvetica"/>
                </a:rPr>
                <a:t>Rm</a:t>
              </a:r>
              <a:r>
                <a:rPr lang="en-US" sz="1400" dirty="0" smtClean="0">
                  <a:solidFill>
                    <a:schemeClr val="tx1"/>
                  </a:solidFill>
                  <a:latin typeface="Helvetica"/>
                  <a:cs typeface="Helvetica"/>
                </a:rPr>
                <a:t> “Charlie”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2475794" y="2010895"/>
              <a:ext cx="1157291" cy="4003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Helvetica"/>
                  <a:cs typeface="Helvetica"/>
                </a:rPr>
                <a:t>E</a:t>
              </a:r>
              <a:r>
                <a:rPr lang="en-US" sz="1600" baseline="-25000" dirty="0" smtClean="0">
                  <a:solidFill>
                    <a:srgbClr val="FF0000"/>
                  </a:solidFill>
                  <a:latin typeface="Helvetica"/>
                  <a:cs typeface="Helvetica"/>
                </a:rPr>
                <a:t>k1</a:t>
              </a:r>
              <a:r>
                <a:rPr lang="en-US" sz="1600" dirty="0" smtClean="0">
                  <a:solidFill>
                    <a:schemeClr val="tx1"/>
                  </a:solidFill>
                  <a:latin typeface="Helvetica"/>
                  <a:cs typeface="Helvetica"/>
                </a:rPr>
                <a:t>(k)</a:t>
              </a:r>
              <a:endParaRPr lang="en-US" sz="1600" dirty="0">
                <a:solidFill>
                  <a:schemeClr val="tx1"/>
                </a:solidFill>
                <a:latin typeface="Helvetica"/>
                <a:cs typeface="Helvetica"/>
              </a:endParaRPr>
            </a:p>
          </p:txBody>
        </p:sp>
      </p:grpSp>
      <p:grpSp>
        <p:nvGrpSpPr>
          <p:cNvPr id="48" name="Group 42"/>
          <p:cNvGrpSpPr/>
          <p:nvPr/>
        </p:nvGrpSpPr>
        <p:grpSpPr>
          <a:xfrm>
            <a:off x="6264084" y="5526529"/>
            <a:ext cx="1402326" cy="690810"/>
            <a:chOff x="5122632" y="4415098"/>
            <a:chExt cx="1402326" cy="690810"/>
          </a:xfrm>
        </p:grpSpPr>
        <p:grpSp>
          <p:nvGrpSpPr>
            <p:cNvPr id="49" name="Group 46"/>
            <p:cNvGrpSpPr/>
            <p:nvPr/>
          </p:nvGrpSpPr>
          <p:grpSpPr>
            <a:xfrm>
              <a:off x="5122632" y="4415098"/>
              <a:ext cx="1149747" cy="471397"/>
              <a:chOff x="5806534" y="2951015"/>
              <a:chExt cx="1149747" cy="471397"/>
            </a:xfrm>
            <a:effectLst>
              <a:glow rad="190500">
                <a:srgbClr val="FF0000">
                  <a:alpha val="75000"/>
                </a:srgbClr>
              </a:glow>
            </a:effectLst>
          </p:grpSpPr>
          <p:sp>
            <p:nvSpPr>
              <p:cNvPr id="52" name="Rectangle 51"/>
              <p:cNvSpPr/>
              <p:nvPr/>
            </p:nvSpPr>
            <p:spPr>
              <a:xfrm>
                <a:off x="5806534" y="2951015"/>
                <a:ext cx="1149747" cy="471397"/>
              </a:xfrm>
              <a:prstGeom prst="rect">
                <a:avLst/>
              </a:prstGeom>
              <a:gradFill flip="none" rotWithShape="1">
                <a:gsLst>
                  <a:gs pos="0">
                    <a:schemeClr val="bg2">
                      <a:lumMod val="25000"/>
                    </a:schemeClr>
                  </a:gs>
                  <a:gs pos="100000">
                    <a:srgbClr val="FFFFFF"/>
                  </a:gs>
                </a:gsLst>
                <a:lin ang="16200000" scaled="0"/>
                <a:tileRect/>
              </a:gra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5806534" y="2951015"/>
                <a:ext cx="9695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Helvetica"/>
                    <a:cs typeface="Helvetica"/>
                  </a:rPr>
                  <a:t>Eve</a:t>
                </a:r>
                <a:endParaRPr lang="en-US" dirty="0">
                  <a:latin typeface="Helvetica"/>
                  <a:cs typeface="Helvetica"/>
                </a:endParaRPr>
              </a:p>
            </p:txBody>
          </p:sp>
        </p:grpSp>
        <p:pic>
          <p:nvPicPr>
            <p:cNvPr id="51" name="Picture 50" descr="face-devil-md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019800" y="4667082"/>
              <a:ext cx="505158" cy="438826"/>
            </a:xfrm>
            <a:prstGeom prst="rect">
              <a:avLst/>
            </a:prstGeom>
          </p:spPr>
        </p:pic>
      </p:grpSp>
      <p:cxnSp>
        <p:nvCxnSpPr>
          <p:cNvPr id="54" name="Straight Connector 53"/>
          <p:cNvCxnSpPr>
            <a:stCxn id="20" idx="0"/>
          </p:cNvCxnSpPr>
          <p:nvPr/>
        </p:nvCxnSpPr>
        <p:spPr>
          <a:xfrm rot="16200000" flipV="1">
            <a:off x="1217313" y="2918896"/>
            <a:ext cx="3859883" cy="1352354"/>
          </a:xfrm>
          <a:prstGeom prst="line">
            <a:avLst/>
          </a:prstGeom>
          <a:ln w="38100" cap="flat" cmpd="sng" algn="ctr">
            <a:solidFill>
              <a:srgbClr val="0000FF"/>
            </a:solidFill>
            <a:prstDash val="solid"/>
            <a:round/>
            <a:headEnd type="none" w="lg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2871319" y="3989435"/>
            <a:ext cx="1310161" cy="993612"/>
            <a:chOff x="2475794" y="1417639"/>
            <a:chExt cx="1157291" cy="993612"/>
          </a:xfrm>
          <a:effectLst>
            <a:outerShdw blurRad="50800" dist="38100" dir="2700000">
              <a:srgbClr val="000000">
                <a:alpha val="43000"/>
              </a:srgbClr>
            </a:outerShdw>
          </a:effectLst>
        </p:grpSpPr>
        <p:sp>
          <p:nvSpPr>
            <p:cNvPr id="43" name="TextBox 42"/>
            <p:cNvSpPr txBox="1"/>
            <p:nvPr/>
          </p:nvSpPr>
          <p:spPr>
            <a:xfrm>
              <a:off x="2475794" y="1417639"/>
              <a:ext cx="1157291" cy="2966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200" dirty="0" err="1" smtClean="0">
                  <a:latin typeface="Helvetica"/>
                  <a:cs typeface="Helvetica"/>
                </a:rPr>
                <a:t>ModifyUserOp</a:t>
              </a:r>
              <a:endParaRPr lang="en-US" sz="1200" dirty="0">
                <a:solidFill>
                  <a:srgbClr val="FF6600"/>
                </a:solidFill>
                <a:latin typeface="Helvetica"/>
                <a:cs typeface="Helvetica"/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2475794" y="1714267"/>
              <a:ext cx="1157291" cy="2966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 smtClean="0">
                  <a:solidFill>
                    <a:schemeClr val="tx1"/>
                  </a:solidFill>
                  <a:latin typeface="Helvetica"/>
                  <a:cs typeface="Helvetica"/>
                </a:rPr>
                <a:t>Rm</a:t>
              </a:r>
              <a:r>
                <a:rPr lang="en-US" sz="1400" dirty="0" smtClean="0">
                  <a:solidFill>
                    <a:schemeClr val="tx1"/>
                  </a:solidFill>
                  <a:latin typeface="Helvetica"/>
                  <a:cs typeface="Helvetica"/>
                </a:rPr>
                <a:t> “Eve”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2475794" y="2010895"/>
              <a:ext cx="1157291" cy="4003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Helvetica"/>
                  <a:cs typeface="Helvetica"/>
                </a:rPr>
                <a:t>E</a:t>
              </a:r>
              <a:r>
                <a:rPr lang="en-US" sz="1600" baseline="-25000" dirty="0" smtClean="0">
                  <a:solidFill>
                    <a:srgbClr val="FF0000"/>
                  </a:solidFill>
                  <a:latin typeface="Helvetica"/>
                  <a:cs typeface="Helvetica"/>
                </a:rPr>
                <a:t>k2</a:t>
              </a:r>
              <a:r>
                <a:rPr lang="en-US" sz="1600" dirty="0" smtClean="0">
                  <a:solidFill>
                    <a:schemeClr val="tx1"/>
                  </a:solidFill>
                  <a:latin typeface="Helvetica"/>
                  <a:cs typeface="Helvetica"/>
                </a:rPr>
                <a:t>(k)</a:t>
              </a:r>
              <a:endParaRPr lang="en-US" sz="1600" dirty="0">
                <a:solidFill>
                  <a:schemeClr val="tx1"/>
                </a:solidFill>
                <a:latin typeface="Helvetica"/>
                <a:cs typeface="Helvetica"/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7139690" y="1399175"/>
            <a:ext cx="1310161" cy="1292964"/>
            <a:chOff x="4895773" y="3566375"/>
            <a:chExt cx="1310161" cy="1292964"/>
          </a:xfrm>
        </p:grpSpPr>
        <p:sp>
          <p:nvSpPr>
            <p:cNvPr id="58" name="TextBox 57"/>
            <p:cNvSpPr txBox="1"/>
            <p:nvPr/>
          </p:nvSpPr>
          <p:spPr>
            <a:xfrm>
              <a:off x="4895773" y="3566375"/>
              <a:ext cx="1310161" cy="59598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 anchor="b">
              <a:noAutofit/>
            </a:bodyPr>
            <a:lstStyle/>
            <a:p>
              <a:pPr algn="ctr"/>
              <a:r>
                <a:rPr lang="en-US" sz="1200" dirty="0" err="1" smtClean="0">
                  <a:latin typeface="Helvetica"/>
                  <a:cs typeface="Helvetica"/>
                </a:rPr>
                <a:t>ModifyUserOp</a:t>
              </a:r>
              <a:endParaRPr lang="en-US" sz="1200" dirty="0">
                <a:solidFill>
                  <a:srgbClr val="FF6600"/>
                </a:solidFill>
                <a:latin typeface="Helvetica"/>
                <a:cs typeface="Helvetica"/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4895773" y="4162355"/>
              <a:ext cx="1310161" cy="2966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 smtClean="0">
                  <a:solidFill>
                    <a:schemeClr val="tx1"/>
                  </a:solidFill>
                  <a:latin typeface="Helvetica"/>
                  <a:cs typeface="Helvetica"/>
                </a:rPr>
                <a:t>Rm</a:t>
              </a:r>
              <a:r>
                <a:rPr lang="en-US" sz="1400" dirty="0" smtClean="0">
                  <a:solidFill>
                    <a:schemeClr val="tx1"/>
                  </a:solidFill>
                  <a:latin typeface="Helvetica"/>
                  <a:cs typeface="Helvetica"/>
                </a:rPr>
                <a:t> “Eve”</a:t>
              </a: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4895773" y="4458983"/>
              <a:ext cx="1310161" cy="4003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Helvetica"/>
                  <a:cs typeface="Helvetica"/>
                </a:rPr>
                <a:t>E</a:t>
              </a:r>
              <a:r>
                <a:rPr lang="en-US" sz="1600" baseline="-25000" dirty="0" smtClean="0">
                  <a:solidFill>
                    <a:srgbClr val="FF0000"/>
                  </a:solidFill>
                  <a:latin typeface="Helvetica"/>
                  <a:cs typeface="Helvetica"/>
                </a:rPr>
                <a:t>k2</a:t>
              </a:r>
              <a:r>
                <a:rPr lang="en-US" sz="1600" dirty="0" smtClean="0">
                  <a:solidFill>
                    <a:schemeClr val="tx1"/>
                  </a:solidFill>
                  <a:latin typeface="Helvetica"/>
                  <a:cs typeface="Helvetica"/>
                </a:rPr>
                <a:t>(k)</a:t>
              </a:r>
              <a:endParaRPr lang="en-US" sz="1600" dirty="0">
                <a:solidFill>
                  <a:schemeClr val="tx1"/>
                </a:solidFill>
                <a:latin typeface="Helvetica"/>
                <a:cs typeface="Helvetica"/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4895773" y="3566375"/>
              <a:ext cx="402208" cy="27026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800000"/>
                  </a:solidFill>
                  <a:latin typeface="Helvetica"/>
                  <a:cs typeface="Helvetica"/>
                </a:rPr>
                <a:t>10</a:t>
              </a:r>
              <a:endParaRPr lang="en-US" sz="1400" dirty="0">
                <a:solidFill>
                  <a:srgbClr val="800000"/>
                </a:solidFill>
                <a:latin typeface="Helvetica"/>
                <a:cs typeface="Helvetica"/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4530532" y="1399175"/>
            <a:ext cx="2609158" cy="1292964"/>
            <a:chOff x="2916461" y="3384991"/>
            <a:chExt cx="2609158" cy="1292964"/>
          </a:xfrm>
        </p:grpSpPr>
        <p:grpSp>
          <p:nvGrpSpPr>
            <p:cNvPr id="63" name="Group 63"/>
            <p:cNvGrpSpPr/>
            <p:nvPr/>
          </p:nvGrpSpPr>
          <p:grpSpPr>
            <a:xfrm>
              <a:off x="4215458" y="3384991"/>
              <a:ext cx="1310161" cy="1292964"/>
              <a:chOff x="3585612" y="3566375"/>
              <a:chExt cx="1310161" cy="1292964"/>
            </a:xfrm>
          </p:grpSpPr>
          <p:sp>
            <p:nvSpPr>
              <p:cNvPr id="69" name="TextBox 68"/>
              <p:cNvSpPr txBox="1"/>
              <p:nvPr/>
            </p:nvSpPr>
            <p:spPr>
              <a:xfrm>
                <a:off x="3585612" y="3566375"/>
                <a:ext cx="1310161" cy="595980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 anchor="b">
                <a:noAutofit/>
              </a:bodyPr>
              <a:lstStyle/>
              <a:p>
                <a:pPr algn="ctr"/>
                <a:r>
                  <a:rPr lang="en-US" sz="1200" dirty="0" err="1" smtClean="0">
                    <a:latin typeface="Helvetica"/>
                    <a:cs typeface="Helvetica"/>
                  </a:rPr>
                  <a:t>ModifyUserOp</a:t>
                </a:r>
                <a:endParaRPr lang="en-US" sz="1200" dirty="0">
                  <a:solidFill>
                    <a:srgbClr val="FF6600"/>
                  </a:solidFill>
                  <a:latin typeface="Helvetica"/>
                  <a:cs typeface="Helvetica"/>
                </a:endParaRPr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3585612" y="4162355"/>
                <a:ext cx="1310161" cy="29662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err="1" smtClean="0">
                    <a:solidFill>
                      <a:schemeClr val="tx1"/>
                    </a:solidFill>
                    <a:latin typeface="Helvetica"/>
                    <a:cs typeface="Helvetica"/>
                  </a:rPr>
                  <a:t>Rm</a:t>
                </a:r>
                <a:r>
                  <a:rPr lang="en-US" sz="1400" dirty="0" smtClean="0">
                    <a:solidFill>
                      <a:schemeClr val="tx1"/>
                    </a:solidFill>
                    <a:latin typeface="Helvetica"/>
                    <a:cs typeface="Helvetica"/>
                  </a:rPr>
                  <a:t> “Charlie”</a:t>
                </a:r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3585612" y="4458983"/>
                <a:ext cx="1310161" cy="40035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  <a:latin typeface="Helvetica"/>
                    <a:cs typeface="Helvetica"/>
                  </a:rPr>
                  <a:t>E</a:t>
                </a:r>
                <a:r>
                  <a:rPr lang="en-US" sz="1600" baseline="-25000" dirty="0" smtClean="0">
                    <a:solidFill>
                      <a:srgbClr val="FF0000"/>
                    </a:solidFill>
                    <a:latin typeface="Helvetica"/>
                    <a:cs typeface="Helvetica"/>
                  </a:rPr>
                  <a:t>k1</a:t>
                </a:r>
                <a:r>
                  <a:rPr lang="en-US" sz="1600" dirty="0" smtClean="0">
                    <a:solidFill>
                      <a:schemeClr val="tx1"/>
                    </a:solidFill>
                    <a:latin typeface="Helvetica"/>
                    <a:cs typeface="Helvetica"/>
                  </a:rPr>
                  <a:t>(k)</a:t>
                </a:r>
                <a:endParaRPr lang="en-US" sz="1600" dirty="0">
                  <a:solidFill>
                    <a:schemeClr val="tx1"/>
                  </a:solidFill>
                  <a:latin typeface="Helvetica"/>
                  <a:cs typeface="Helvetica"/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3585612" y="3566375"/>
                <a:ext cx="402208" cy="27026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solidFill>
                      <a:srgbClr val="800000"/>
                    </a:solidFill>
                    <a:latin typeface="Helvetica"/>
                    <a:cs typeface="Helvetica"/>
                  </a:rPr>
                  <a:t>9</a:t>
                </a:r>
                <a:endParaRPr lang="en-US" sz="1400" dirty="0">
                  <a:solidFill>
                    <a:srgbClr val="800000"/>
                  </a:solidFill>
                  <a:latin typeface="Helvetica"/>
                  <a:cs typeface="Helvetica"/>
                </a:endParaRPr>
              </a:p>
            </p:txBody>
          </p:sp>
        </p:grpSp>
        <p:grpSp>
          <p:nvGrpSpPr>
            <p:cNvPr id="64" name="Group 65"/>
            <p:cNvGrpSpPr/>
            <p:nvPr/>
          </p:nvGrpSpPr>
          <p:grpSpPr>
            <a:xfrm>
              <a:off x="2916461" y="3384991"/>
              <a:ext cx="1292964" cy="1292964"/>
              <a:chOff x="2286615" y="3566375"/>
              <a:chExt cx="1292964" cy="1292964"/>
            </a:xfrm>
          </p:grpSpPr>
          <p:sp>
            <p:nvSpPr>
              <p:cNvPr id="67" name="Document 66"/>
              <p:cNvSpPr/>
              <p:nvPr/>
            </p:nvSpPr>
            <p:spPr>
              <a:xfrm rot="5400000">
                <a:off x="2286615" y="3566375"/>
                <a:ext cx="1292964" cy="1292964"/>
              </a:xfrm>
              <a:prstGeom prst="flowChartDocumen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  <a:prstDash val="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2310728" y="3566375"/>
                <a:ext cx="402208" cy="27026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solidFill>
                      <a:srgbClr val="800000"/>
                    </a:solidFill>
                    <a:latin typeface="Helvetica"/>
                    <a:cs typeface="Helvetica"/>
                  </a:rPr>
                  <a:t>8</a:t>
                </a:r>
                <a:endParaRPr lang="en-US" sz="1400" dirty="0">
                  <a:solidFill>
                    <a:srgbClr val="800000"/>
                  </a:solidFill>
                  <a:latin typeface="Helvetica"/>
                  <a:cs typeface="Helvetica"/>
                </a:endParaRPr>
              </a:p>
            </p:txBody>
          </p:sp>
        </p:grpSp>
      </p:grpSp>
      <p:sp>
        <p:nvSpPr>
          <p:cNvPr id="73" name="TextBox 72"/>
          <p:cNvSpPr txBox="1"/>
          <p:nvPr/>
        </p:nvSpPr>
        <p:spPr>
          <a:xfrm>
            <a:off x="3951462" y="176352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…</a:t>
            </a:r>
            <a:endParaRPr lang="en-US" sz="2400" b="1" dirty="0"/>
          </a:p>
        </p:txBody>
      </p:sp>
      <p:sp>
        <p:nvSpPr>
          <p:cNvPr id="74" name="Multiply 73"/>
          <p:cNvSpPr/>
          <p:nvPr/>
        </p:nvSpPr>
        <p:spPr>
          <a:xfrm>
            <a:off x="7232970" y="1641563"/>
            <a:ext cx="1123603" cy="112360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7146311" y="1402697"/>
            <a:ext cx="1310161" cy="1292964"/>
            <a:chOff x="4895773" y="3566375"/>
            <a:chExt cx="1310161" cy="1292964"/>
          </a:xfrm>
          <a:effectLst>
            <a:glow rad="190500">
              <a:srgbClr val="FFFF00">
                <a:alpha val="75000"/>
              </a:srgbClr>
            </a:glow>
          </a:effectLst>
        </p:grpSpPr>
        <p:sp>
          <p:nvSpPr>
            <p:cNvPr id="77" name="TextBox 76"/>
            <p:cNvSpPr txBox="1"/>
            <p:nvPr/>
          </p:nvSpPr>
          <p:spPr>
            <a:xfrm>
              <a:off x="4895773" y="3566375"/>
              <a:ext cx="1310161" cy="59598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 anchor="b">
              <a:noAutofit/>
            </a:bodyPr>
            <a:lstStyle/>
            <a:p>
              <a:pPr algn="ctr"/>
              <a:r>
                <a:rPr lang="en-US" sz="1200" dirty="0" err="1" smtClean="0">
                  <a:latin typeface="Helvetica"/>
                  <a:cs typeface="Helvetica"/>
                </a:rPr>
                <a:t>ModifyUserOp</a:t>
              </a:r>
              <a:endParaRPr lang="en-US" sz="1200" dirty="0">
                <a:solidFill>
                  <a:srgbClr val="FF6600"/>
                </a:solidFill>
                <a:latin typeface="Helvetica"/>
                <a:cs typeface="Helvetica"/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4895773" y="4162355"/>
              <a:ext cx="1310161" cy="2966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 smtClean="0">
                  <a:solidFill>
                    <a:schemeClr val="tx1"/>
                  </a:solidFill>
                  <a:latin typeface="Helvetica"/>
                  <a:cs typeface="Helvetica"/>
                </a:rPr>
                <a:t>Rm</a:t>
              </a:r>
              <a:r>
                <a:rPr lang="en-US" sz="1400" dirty="0" smtClean="0">
                  <a:solidFill>
                    <a:schemeClr val="tx1"/>
                  </a:solidFill>
                  <a:latin typeface="Helvetica"/>
                  <a:cs typeface="Helvetica"/>
                </a:rPr>
                <a:t> “Eve”</a:t>
              </a: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4895773" y="4458983"/>
              <a:ext cx="1310161" cy="4003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accent6">
                      <a:lumMod val="75000"/>
                    </a:schemeClr>
                  </a:solidFill>
                  <a:latin typeface="Helvetica"/>
                  <a:cs typeface="Helvetica"/>
                </a:rPr>
                <a:t>E</a:t>
              </a:r>
              <a:r>
                <a:rPr lang="en-US" sz="1600" baseline="-25000" dirty="0" smtClean="0">
                  <a:solidFill>
                    <a:schemeClr val="accent6">
                      <a:lumMod val="75000"/>
                    </a:schemeClr>
                  </a:solidFill>
                  <a:latin typeface="Helvetica"/>
                  <a:cs typeface="Helvetica"/>
                </a:rPr>
                <a:t>k2</a:t>
              </a:r>
              <a:r>
                <a:rPr lang="en-US" sz="1600" dirty="0" smtClean="0">
                  <a:solidFill>
                    <a:schemeClr val="accent6">
                      <a:lumMod val="75000"/>
                    </a:schemeClr>
                  </a:solidFill>
                  <a:latin typeface="Helvetica"/>
                  <a:cs typeface="Helvetica"/>
                </a:rPr>
                <a:t>(k1)</a:t>
              </a:r>
              <a:endParaRPr lang="en-US" sz="1600" dirty="0">
                <a:solidFill>
                  <a:schemeClr val="accent6">
                    <a:lumMod val="75000"/>
                  </a:schemeClr>
                </a:solidFill>
                <a:latin typeface="Helvetica"/>
                <a:cs typeface="Helvetica"/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4895773" y="3566375"/>
              <a:ext cx="402208" cy="27026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800000"/>
                  </a:solidFill>
                  <a:latin typeface="Helvetica"/>
                  <a:cs typeface="Helvetica"/>
                </a:rPr>
                <a:t>10</a:t>
              </a:r>
              <a:endParaRPr lang="en-US" sz="1400" dirty="0">
                <a:solidFill>
                  <a:srgbClr val="800000"/>
                </a:solidFill>
                <a:latin typeface="Helvetica"/>
                <a:cs typeface="Helvetica"/>
              </a:endParaRPr>
            </a:p>
          </p:txBody>
        </p:sp>
      </p:grpSp>
      <p:sp>
        <p:nvSpPr>
          <p:cNvPr id="104" name="Multiply 103"/>
          <p:cNvSpPr/>
          <p:nvPr/>
        </p:nvSpPr>
        <p:spPr>
          <a:xfrm>
            <a:off x="2980978" y="3906476"/>
            <a:ext cx="1123603" cy="112360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05" name="Group 104"/>
          <p:cNvGrpSpPr/>
          <p:nvPr/>
        </p:nvGrpSpPr>
        <p:grpSpPr>
          <a:xfrm>
            <a:off x="2871319" y="3989435"/>
            <a:ext cx="1310161" cy="993612"/>
            <a:chOff x="2475794" y="1417639"/>
            <a:chExt cx="1157291" cy="993612"/>
          </a:xfrm>
          <a:effectLst>
            <a:glow rad="190500">
              <a:srgbClr val="FFFF00">
                <a:alpha val="75000"/>
              </a:srgbClr>
            </a:glow>
          </a:effectLst>
        </p:grpSpPr>
        <p:sp>
          <p:nvSpPr>
            <p:cNvPr id="106" name="TextBox 105"/>
            <p:cNvSpPr txBox="1"/>
            <p:nvPr/>
          </p:nvSpPr>
          <p:spPr>
            <a:xfrm>
              <a:off x="2475794" y="1417639"/>
              <a:ext cx="1157291" cy="2966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200" dirty="0" err="1" smtClean="0">
                  <a:latin typeface="Helvetica"/>
                  <a:cs typeface="Helvetica"/>
                </a:rPr>
                <a:t>ModifyUserOp</a:t>
              </a:r>
              <a:endParaRPr lang="en-US" sz="1200" dirty="0">
                <a:solidFill>
                  <a:srgbClr val="FF6600"/>
                </a:solidFill>
                <a:latin typeface="Helvetica"/>
                <a:cs typeface="Helvetica"/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2475794" y="1714267"/>
              <a:ext cx="1157291" cy="2966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 smtClean="0">
                  <a:solidFill>
                    <a:schemeClr val="tx1"/>
                  </a:solidFill>
                  <a:latin typeface="Helvetica"/>
                  <a:cs typeface="Helvetica"/>
                </a:rPr>
                <a:t>Rm</a:t>
              </a:r>
              <a:r>
                <a:rPr lang="en-US" sz="1400" dirty="0" smtClean="0">
                  <a:solidFill>
                    <a:schemeClr val="tx1"/>
                  </a:solidFill>
                  <a:latin typeface="Helvetica"/>
                  <a:cs typeface="Helvetica"/>
                </a:rPr>
                <a:t> “Eve”</a:t>
              </a: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475794" y="2010895"/>
              <a:ext cx="1157291" cy="4003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FF6600"/>
                  </a:solidFill>
                  <a:latin typeface="Helvetica"/>
                  <a:cs typeface="Helvetica"/>
                </a:rPr>
                <a:t>E</a:t>
              </a:r>
              <a:r>
                <a:rPr lang="en-US" sz="1600" baseline="-25000" dirty="0" smtClean="0">
                  <a:solidFill>
                    <a:srgbClr val="FF6600"/>
                  </a:solidFill>
                  <a:latin typeface="Helvetica"/>
                  <a:cs typeface="Helvetica"/>
                </a:rPr>
                <a:t>k2</a:t>
              </a:r>
              <a:r>
                <a:rPr lang="en-US" sz="1600" dirty="0" smtClean="0">
                  <a:solidFill>
                    <a:srgbClr val="FF6600"/>
                  </a:solidFill>
                  <a:latin typeface="Helvetica"/>
                  <a:cs typeface="Helvetica"/>
                </a:rPr>
                <a:t>(k1)</a:t>
              </a:r>
              <a:endParaRPr lang="en-US" sz="1600" dirty="0">
                <a:solidFill>
                  <a:srgbClr val="FF6600"/>
                </a:solidFill>
                <a:latin typeface="Helvetica"/>
                <a:cs typeface="Helvetica"/>
              </a:endParaRPr>
            </a:p>
          </p:txBody>
        </p:sp>
      </p:grpSp>
      <p:sp>
        <p:nvSpPr>
          <p:cNvPr id="110" name="TextBox 109"/>
          <p:cNvSpPr txBox="1"/>
          <p:nvPr/>
        </p:nvSpPr>
        <p:spPr>
          <a:xfrm>
            <a:off x="5074652" y="3989435"/>
            <a:ext cx="3375199" cy="10855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rtlCol="0" anchor="ctr">
            <a:noAutofit/>
          </a:bodyPr>
          <a:lstStyle/>
          <a:p>
            <a:pPr lvl="0" indent="-342900" algn="ctr">
              <a:spcBef>
                <a:spcPct val="20000"/>
              </a:spcBef>
              <a:spcAft>
                <a:spcPts val="1200"/>
              </a:spcAft>
              <a:defRPr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Helvetica"/>
                <a:cs typeface="Helvetica"/>
              </a:rPr>
              <a:t>Clients check on the server</a:t>
            </a:r>
          </a:p>
        </p:txBody>
      </p:sp>
      <p:sp>
        <p:nvSpPr>
          <p:cNvPr id="123" name="Rectangle 122"/>
          <p:cNvSpPr/>
          <p:nvPr/>
        </p:nvSpPr>
        <p:spPr>
          <a:xfrm>
            <a:off x="5838437" y="2349287"/>
            <a:ext cx="343647" cy="34364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7145416" y="2349287"/>
            <a:ext cx="343647" cy="34364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37" name="Curved Connector 136"/>
          <p:cNvCxnSpPr>
            <a:stCxn id="124" idx="2"/>
            <a:endCxn id="67" idx="3"/>
          </p:cNvCxnSpPr>
          <p:nvPr/>
        </p:nvCxnSpPr>
        <p:spPr>
          <a:xfrm rot="5400000" flipH="1">
            <a:off x="6246729" y="1622424"/>
            <a:ext cx="795" cy="2140226"/>
          </a:xfrm>
          <a:prstGeom prst="curvedConnector3">
            <a:avLst>
              <a:gd name="adj1" fmla="val -75739874"/>
            </a:avLst>
          </a:prstGeom>
          <a:ln w="38100" cap="flat" cmpd="sng" algn="ctr">
            <a:solidFill>
              <a:schemeClr val="tx1"/>
            </a:solidFill>
            <a:prstDash val="solid"/>
            <a:round/>
            <a:headEnd type="none" w="lg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Curved Connector 153"/>
          <p:cNvCxnSpPr/>
          <p:nvPr/>
        </p:nvCxnSpPr>
        <p:spPr>
          <a:xfrm rot="5400000" flipH="1">
            <a:off x="6234778" y="1625414"/>
            <a:ext cx="795" cy="2140226"/>
          </a:xfrm>
          <a:prstGeom prst="curvedConnector3">
            <a:avLst>
              <a:gd name="adj1" fmla="val -75739874"/>
            </a:avLst>
          </a:prstGeom>
          <a:ln w="38100" cap="flat" cmpd="sng" algn="ctr">
            <a:solidFill>
              <a:schemeClr val="tx1"/>
            </a:solidFill>
            <a:prstDash val="solid"/>
            <a:round/>
            <a:headEnd type="none" w="lg" len="med"/>
            <a:tailEnd type="arrow"/>
          </a:ln>
          <a:effectLst>
            <a:glow rad="101600">
              <a:srgbClr val="FF0000">
                <a:alpha val="75000"/>
              </a:srgb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3" name="Group 92"/>
          <p:cNvGrpSpPr/>
          <p:nvPr/>
        </p:nvGrpSpPr>
        <p:grpSpPr>
          <a:xfrm>
            <a:off x="6371105" y="2677993"/>
            <a:ext cx="228600" cy="1088766"/>
            <a:chOff x="457200" y="1676400"/>
            <a:chExt cx="228600" cy="1088766"/>
          </a:xfrm>
        </p:grpSpPr>
        <p:sp>
          <p:nvSpPr>
            <p:cNvPr id="89" name="Rectangle 88"/>
            <p:cNvSpPr/>
            <p:nvPr/>
          </p:nvSpPr>
          <p:spPr>
            <a:xfrm>
              <a:off x="457200" y="1676400"/>
              <a:ext cx="228600" cy="108876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91" name="Straight Connector 90"/>
            <p:cNvCxnSpPr/>
            <p:nvPr/>
          </p:nvCxnSpPr>
          <p:spPr>
            <a:xfrm rot="16200000" flipH="1">
              <a:off x="79600" y="2230431"/>
              <a:ext cx="1001638" cy="1588"/>
            </a:xfrm>
            <a:prstGeom prst="line">
              <a:avLst/>
            </a:prstGeom>
            <a:ln w="63500" cap="flat" cmpd="sng" algn="ctr">
              <a:solidFill>
                <a:schemeClr val="bg1"/>
              </a:solidFill>
              <a:prstDash val="sysDash"/>
              <a:round/>
              <a:headEnd type="none" w="lg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8" name="Curved Connector 147"/>
          <p:cNvCxnSpPr>
            <a:stCxn id="124" idx="2"/>
            <a:endCxn id="71" idx="2"/>
          </p:cNvCxnSpPr>
          <p:nvPr/>
        </p:nvCxnSpPr>
        <p:spPr>
          <a:xfrm rot="5400000" flipH="1">
            <a:off x="6900527" y="2276222"/>
            <a:ext cx="795" cy="832630"/>
          </a:xfrm>
          <a:prstGeom prst="curvedConnector3">
            <a:avLst>
              <a:gd name="adj1" fmla="val -105810063"/>
            </a:avLst>
          </a:prstGeom>
          <a:ln w="38100" cap="flat" cmpd="sng" algn="ctr">
            <a:solidFill>
              <a:schemeClr val="tx1"/>
            </a:solidFill>
            <a:prstDash val="solid"/>
            <a:round/>
            <a:headEnd type="none" w="lg" len="med"/>
            <a:tailEnd type="arrow"/>
          </a:ln>
          <a:effectLst>
            <a:glow rad="101600">
              <a:srgbClr val="FFFF00">
                <a:alpha val="75000"/>
              </a:srgb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Curved Connector 131"/>
          <p:cNvCxnSpPr>
            <a:stCxn id="123" idx="2"/>
            <a:endCxn id="67" idx="3"/>
          </p:cNvCxnSpPr>
          <p:nvPr/>
        </p:nvCxnSpPr>
        <p:spPr>
          <a:xfrm rot="5400000" flipH="1">
            <a:off x="5593240" y="2275914"/>
            <a:ext cx="795" cy="833247"/>
          </a:xfrm>
          <a:prstGeom prst="curvedConnector3">
            <a:avLst>
              <a:gd name="adj1" fmla="val -111448050"/>
            </a:avLst>
          </a:prstGeom>
          <a:ln w="38100" cap="flat" cmpd="sng" algn="ctr">
            <a:solidFill>
              <a:schemeClr val="tx1"/>
            </a:solidFill>
            <a:prstDash val="solid"/>
            <a:round/>
            <a:headEnd type="none" w="lg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  <p:bldP spid="102" grpId="0" animBg="1"/>
      <p:bldP spid="103" grpId="0" animBg="1"/>
      <p:bldP spid="73" grpId="0"/>
      <p:bldP spid="74" grpId="0" animBg="1"/>
      <p:bldP spid="74" grpId="1" animBg="1"/>
      <p:bldP spid="104" grpId="0" animBg="1"/>
      <p:bldP spid="104" grpId="1" animBg="1"/>
      <p:bldP spid="1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Recovering from a fork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SPORC: Group Collaboration using Untrusted Cloud Resources — OSDI 10/5/10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DB5E-6AB4-1E4D-9D51-F1BB6FC1347E}" type="slidenum">
              <a:rPr lang="en-US" smtClean="0"/>
              <a:pPr/>
              <a:t>19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6462390" y="1976586"/>
            <a:ext cx="1777982" cy="1963660"/>
            <a:chOff x="5593792" y="1066800"/>
            <a:chExt cx="2522668" cy="2786116"/>
          </a:xfrm>
        </p:grpSpPr>
        <p:pic>
          <p:nvPicPr>
            <p:cNvPr id="7" name="Picture 6" descr="server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299428" y="1066800"/>
              <a:ext cx="1817032" cy="2786116"/>
            </a:xfrm>
            <a:prstGeom prst="rect">
              <a:avLst/>
            </a:prstGeom>
            <a:effectLst>
              <a:glow rad="101600">
                <a:srgbClr val="FF0000">
                  <a:alpha val="75000"/>
                </a:srgbClr>
              </a:glow>
            </a:effectLst>
          </p:spPr>
        </p:pic>
        <p:pic>
          <p:nvPicPr>
            <p:cNvPr id="8" name="Picture 7" descr="face-devil-md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593792" y="2552700"/>
              <a:ext cx="1496758" cy="1300216"/>
            </a:xfrm>
            <a:prstGeom prst="rect">
              <a:avLst/>
            </a:prstGeom>
          </p:spPr>
        </p:pic>
      </p:grpSp>
      <p:sp>
        <p:nvSpPr>
          <p:cNvPr id="32" name="TextBox 31"/>
          <p:cNvSpPr txBox="1"/>
          <p:nvPr/>
        </p:nvSpPr>
        <p:spPr>
          <a:xfrm>
            <a:off x="989020" y="1417638"/>
            <a:ext cx="1335741" cy="851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Alice’s history:</a:t>
            </a:r>
            <a:endParaRPr lang="en-US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62" name="Group 61"/>
          <p:cNvGrpSpPr/>
          <p:nvPr/>
        </p:nvGrpSpPr>
        <p:grpSpPr>
          <a:xfrm>
            <a:off x="2347912" y="1752098"/>
            <a:ext cx="1925264" cy="481316"/>
            <a:chOff x="1604384" y="1249151"/>
            <a:chExt cx="1925264" cy="481316"/>
          </a:xfrm>
        </p:grpSpPr>
        <p:sp>
          <p:nvSpPr>
            <p:cNvPr id="16" name="Rectangle 15"/>
            <p:cNvSpPr/>
            <p:nvPr/>
          </p:nvSpPr>
          <p:spPr>
            <a:xfrm>
              <a:off x="1604384" y="1249151"/>
              <a:ext cx="481316" cy="481316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085700" y="1249151"/>
              <a:ext cx="481316" cy="481316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567016" y="1249151"/>
              <a:ext cx="481316" cy="481316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048332" y="1249151"/>
              <a:ext cx="481316" cy="481316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4273176" y="1752098"/>
            <a:ext cx="1443949" cy="481316"/>
            <a:chOff x="3960820" y="1342854"/>
            <a:chExt cx="1668234" cy="556078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20" name="Rectangle 19"/>
            <p:cNvSpPr/>
            <p:nvPr/>
          </p:nvSpPr>
          <p:spPr>
            <a:xfrm>
              <a:off x="3960820" y="1342854"/>
              <a:ext cx="556078" cy="556078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516898" y="1342854"/>
              <a:ext cx="556078" cy="556078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072976" y="1342854"/>
              <a:ext cx="556078" cy="556078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989020" y="3465186"/>
            <a:ext cx="13357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Bob’s history:</a:t>
            </a:r>
            <a:endParaRPr lang="en-US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2347917" y="3789436"/>
            <a:ext cx="1925262" cy="481316"/>
            <a:chOff x="1604389" y="2432175"/>
            <a:chExt cx="1925262" cy="481316"/>
          </a:xfrm>
        </p:grpSpPr>
        <p:sp>
          <p:nvSpPr>
            <p:cNvPr id="35" name="Rectangle 34"/>
            <p:cNvSpPr/>
            <p:nvPr/>
          </p:nvSpPr>
          <p:spPr>
            <a:xfrm>
              <a:off x="1604389" y="2432175"/>
              <a:ext cx="481316" cy="481316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085705" y="2432175"/>
              <a:ext cx="481316" cy="481316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2567019" y="2432175"/>
              <a:ext cx="481316" cy="481316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048335" y="2432175"/>
              <a:ext cx="481316" cy="481316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4273179" y="3789436"/>
            <a:ext cx="962631" cy="481316"/>
            <a:chOff x="3960820" y="2392344"/>
            <a:chExt cx="1112156" cy="556078"/>
          </a:xfrm>
          <a:solidFill>
            <a:schemeClr val="accent3">
              <a:lumMod val="75000"/>
            </a:schemeClr>
          </a:solidFill>
        </p:grpSpPr>
        <p:sp>
          <p:nvSpPr>
            <p:cNvPr id="39" name="Rectangle 38"/>
            <p:cNvSpPr/>
            <p:nvPr/>
          </p:nvSpPr>
          <p:spPr>
            <a:xfrm>
              <a:off x="3960820" y="2392344"/>
              <a:ext cx="556078" cy="556078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4516898" y="2392344"/>
              <a:ext cx="556078" cy="556078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42" name="Content Placeholder 2"/>
          <p:cNvSpPr txBox="1">
            <a:spLocks/>
          </p:cNvSpPr>
          <p:nvPr/>
        </p:nvSpPr>
        <p:spPr>
          <a:xfrm>
            <a:off x="457200" y="5074055"/>
            <a:ext cx="8229600" cy="58477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200" noProof="0" dirty="0" smtClean="0">
                <a:solidFill>
                  <a:schemeClr val="accent6">
                    <a:lumMod val="75000"/>
                  </a:schemeClr>
                </a:solidFill>
                <a:latin typeface="Helvetica"/>
                <a:cs typeface="Helvetica"/>
              </a:rPr>
              <a:t>Can use OT to resolve malicious forks too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Helvetica"/>
              <a:ea typeface="+mn-ea"/>
              <a:cs typeface="Helvetica"/>
            </a:endParaRPr>
          </a:p>
        </p:txBody>
      </p:sp>
      <p:grpSp>
        <p:nvGrpSpPr>
          <p:cNvPr id="50" name="Group 49"/>
          <p:cNvGrpSpPr/>
          <p:nvPr/>
        </p:nvGrpSpPr>
        <p:grpSpPr>
          <a:xfrm>
            <a:off x="3800388" y="2233414"/>
            <a:ext cx="954107" cy="1537557"/>
            <a:chOff x="3800388" y="2233414"/>
            <a:chExt cx="954107" cy="1537557"/>
          </a:xfrm>
        </p:grpSpPr>
        <p:sp>
          <p:nvSpPr>
            <p:cNvPr id="47" name="TextBox 46"/>
            <p:cNvSpPr txBox="1"/>
            <p:nvPr/>
          </p:nvSpPr>
          <p:spPr>
            <a:xfrm>
              <a:off x="3800388" y="2756419"/>
              <a:ext cx="95410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Helvetica"/>
                  <a:cs typeface="Helvetica"/>
                </a:rPr>
                <a:t>Fork!</a:t>
              </a:r>
              <a:endParaRPr lang="en-US" sz="2400" b="1" dirty="0">
                <a:solidFill>
                  <a:srgbClr val="FF0000"/>
                </a:solidFill>
                <a:latin typeface="Helvetica"/>
                <a:cs typeface="Helvetica"/>
              </a:endParaRPr>
            </a:p>
          </p:txBody>
        </p:sp>
        <p:sp>
          <p:nvSpPr>
            <p:cNvPr id="45" name="Up Arrow 44"/>
            <p:cNvSpPr/>
            <p:nvPr/>
          </p:nvSpPr>
          <p:spPr>
            <a:xfrm>
              <a:off x="3999944" y="2233414"/>
              <a:ext cx="546469" cy="552887"/>
            </a:xfrm>
            <a:prstGeom prst="upArrow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48" name="Up Arrow 47"/>
            <p:cNvSpPr/>
            <p:nvPr/>
          </p:nvSpPr>
          <p:spPr>
            <a:xfrm flipV="1">
              <a:off x="3999941" y="3218084"/>
              <a:ext cx="546469" cy="552887"/>
            </a:xfrm>
            <a:prstGeom prst="upArrow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Cloud deployment: pro &amp; con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27532"/>
            <a:ext cx="8229600" cy="1261884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2800" dirty="0" smtClean="0"/>
              <a:t>Cloud deployment is attractive</a:t>
            </a:r>
          </a:p>
          <a:p>
            <a:r>
              <a:rPr lang="en-US" sz="2000" dirty="0" smtClean="0">
                <a:solidFill>
                  <a:srgbClr val="948A54"/>
                </a:solidFill>
              </a:rPr>
              <a:t>Scalable, highly available, globally accessible</a:t>
            </a:r>
          </a:p>
          <a:p>
            <a:r>
              <a:rPr lang="en-US" sz="2000" dirty="0" smtClean="0">
                <a:solidFill>
                  <a:srgbClr val="948A54"/>
                </a:solidFill>
              </a:rPr>
              <a:t>Real-time collaboration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DB5E-6AB4-1E4D-9D51-F1BB6FC1347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SPORC: Group Collaboration using Untrusted Cloud Resources — OSDI 10/5/10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321873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  <a:latin typeface="Helvetica"/>
                <a:cs typeface="Helvetica"/>
              </a:rPr>
              <a:t>For user-facing applications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Helvetica"/>
                <a:cs typeface="Helvetica"/>
              </a:rPr>
              <a:t>:</a:t>
            </a:r>
            <a:b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Helvetica"/>
                <a:cs typeface="Helvetica"/>
              </a:rPr>
            </a:b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Helvetica"/>
                <a:cs typeface="Helvetica"/>
              </a:rPr>
              <a:t>(e.g. word processing, calendaring, e-mail, IM)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4243524"/>
            <a:ext cx="8229600" cy="1760482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/>
          <a:p>
            <a:pPr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But, there’s a 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  <a:latin typeface="Helvetica"/>
                <a:cs typeface="Helvetica"/>
              </a:rPr>
              <a:t>price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…</a:t>
            </a:r>
          </a:p>
          <a:p>
            <a:pPr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Helvetica"/>
                <a:cs typeface="Helvetica"/>
              </a:rPr>
              <a:t>Must trust the cloud provider for confidentiality and integrity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Helvetica"/>
              <a:ea typeface="+mn-ea"/>
              <a:cs typeface="Helvetica"/>
            </a:endParaRPr>
          </a:p>
        </p:txBody>
      </p:sp>
      <p:pic>
        <p:nvPicPr>
          <p:cNvPr id="10" name="Picture 9" descr="docs_logo_sm.gif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40500" y="1789699"/>
            <a:ext cx="1790700" cy="440336"/>
          </a:xfrm>
          <a:prstGeom prst="rect">
            <a:avLst/>
          </a:prstGeom>
        </p:spPr>
      </p:pic>
      <p:pic>
        <p:nvPicPr>
          <p:cNvPr id="12" name="Picture 11" descr="inside-office-live-1.gif"/>
          <p:cNvPicPr>
            <a:picLocks noChangeAspect="1"/>
          </p:cNvPicPr>
          <p:nvPr/>
        </p:nvPicPr>
        <p:blipFill>
          <a:blip r:embed="rId4"/>
          <a:srcRect l="29500" t="38667" r="30000" b="46667"/>
          <a:stretch>
            <a:fillRect/>
          </a:stretch>
        </p:blipFill>
        <p:spPr>
          <a:xfrm>
            <a:off x="6540500" y="2911671"/>
            <a:ext cx="2057400" cy="558800"/>
          </a:xfrm>
          <a:prstGeom prst="rect">
            <a:avLst/>
          </a:prstGeom>
        </p:spPr>
      </p:pic>
      <p:pic>
        <p:nvPicPr>
          <p:cNvPr id="14" name="Picture 13" descr="calendar_logo_sm_en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40500" y="2359209"/>
            <a:ext cx="2298192" cy="44196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7446329" y="3640683"/>
            <a:ext cx="615553" cy="451406"/>
          </a:xfrm>
          <a:prstGeom prst="rect">
            <a:avLst/>
          </a:prstGeom>
        </p:spPr>
        <p:txBody>
          <a:bodyPr vert="vert" wrap="none">
            <a:spAutoFit/>
          </a:bodyPr>
          <a:lstStyle/>
          <a:p>
            <a:r>
              <a:rPr lang="en-US" sz="2800" b="1" dirty="0" smtClean="0">
                <a:latin typeface="Helvetica"/>
              </a:rPr>
              <a:t>…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SPORC: Group Collaboration using Untrusted Cloud Resources — OSDI 10/5/10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DB5E-6AB4-1E4D-9D51-F1BB6FC1347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227798"/>
            <a:ext cx="6190059" cy="523220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dirty="0" smtClean="0"/>
              <a:t>Client lib +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generic server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00324" y="1840503"/>
            <a:ext cx="82296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400" noProof="0" dirty="0" smtClean="0">
                <a:solidFill>
                  <a:schemeClr val="accent6">
                    <a:lumMod val="75000"/>
                  </a:schemeClr>
                </a:solidFill>
                <a:latin typeface="Helvetica"/>
                <a:cs typeface="Helvetica"/>
              </a:rPr>
              <a:t>App </a:t>
            </a:r>
            <a:r>
              <a:rPr lang="en-US" sz="2400" noProof="0" dirty="0" err="1" smtClean="0">
                <a:solidFill>
                  <a:schemeClr val="accent6">
                    <a:lumMod val="75000"/>
                  </a:schemeClr>
                </a:solidFill>
                <a:latin typeface="Helvetica"/>
                <a:cs typeface="Helvetica"/>
              </a:rPr>
              <a:t>devs</a:t>
            </a:r>
            <a:r>
              <a:rPr lang="en-US" sz="2400" noProof="0" dirty="0" smtClean="0">
                <a:solidFill>
                  <a:schemeClr val="accent6">
                    <a:lumMod val="75000"/>
                  </a:schemeClr>
                </a:solidFill>
                <a:latin typeface="Helvetica"/>
                <a:cs typeface="Helvetica"/>
              </a:rPr>
              <a:t> only need to define ops and provide a transformation function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Helvetica"/>
              <a:ea typeface="+mn-ea"/>
              <a:cs typeface="Helvetica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57200" y="4692325"/>
            <a:ext cx="8172724" cy="95410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indent="-342900">
              <a:spcBef>
                <a:spcPct val="20000"/>
              </a:spcBef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Demo apps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  <a:latin typeface="Helvetica"/>
                <a:cs typeface="Helvetica"/>
              </a:rPr>
              <a:t>: 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Helvetica"/>
                <a:cs typeface="Helvetica"/>
              </a:rPr>
              <a:t>key value store, browser-based collaborative text editor</a:t>
            </a:r>
            <a:endParaRPr lang="en-US" sz="2800" dirty="0" smtClean="0">
              <a:solidFill>
                <a:schemeClr val="bg2">
                  <a:lumMod val="25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3441700"/>
            <a:ext cx="8331200" cy="52322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Java CLI version + browser-based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 version (GWT)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Helvetica"/>
              <a:ea typeface="+mn-ea"/>
              <a:cs typeface="Helvet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SPORC: Group Collaboration using Untrusted Cloud Resources — OSDI 10/5/10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DB5E-6AB4-1E4D-9D51-F1BB6FC1347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193735"/>
            <a:ext cx="8229600" cy="243143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Setup</a:t>
            </a:r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rgbClr val="948A54"/>
                </a:solidFill>
                <a:latin typeface="Helvetica"/>
                <a:cs typeface="Helvetica"/>
              </a:rPr>
              <a:t>Tested Java CLI version</a:t>
            </a:r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rgbClr val="948A54"/>
                </a:solidFill>
                <a:latin typeface="Helvetica"/>
                <a:cs typeface="Helvetica"/>
              </a:rPr>
              <a:t>8-core 2.3 GHz AMD machines</a:t>
            </a:r>
          </a:p>
          <a:p>
            <a:pPr marL="800100" lvl="1" indent="-342900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rgbClr val="948A54"/>
                </a:solidFill>
                <a:latin typeface="Helvetica"/>
                <a:cs typeface="Helvetica"/>
              </a:rPr>
              <a:t>1 for server</a:t>
            </a:r>
          </a:p>
          <a:p>
            <a:pPr marL="800100" lvl="1" indent="-342900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rgbClr val="948A54"/>
                </a:solidFill>
                <a:latin typeface="Helvetica"/>
                <a:cs typeface="Helvetica"/>
              </a:rPr>
              <a:t>4 for clients (often &gt;1 instance per machine)</a:t>
            </a:r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rgbClr val="948A54"/>
                </a:solidFill>
                <a:latin typeface="Helvetica"/>
                <a:cs typeface="Helvetica"/>
              </a:rPr>
              <a:t>Gigabit LAN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3940439"/>
            <a:ext cx="8077200" cy="191437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Microbenchmarks</a:t>
            </a:r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US" sz="2400" dirty="0" smtClean="0">
                <a:solidFill>
                  <a:srgbClr val="948A54"/>
                </a:solidFill>
                <a:latin typeface="Helvetica"/>
                <a:cs typeface="Helvetica"/>
              </a:rPr>
              <a:t>Latency</a:t>
            </a:r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US" sz="2400" dirty="0" smtClean="0">
                <a:solidFill>
                  <a:srgbClr val="948A54"/>
                </a:solidFill>
                <a:latin typeface="Helvetica"/>
                <a:cs typeface="Helvetica"/>
              </a:rPr>
              <a:t>Server throughput</a:t>
            </a:r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US" sz="2400" dirty="0" smtClean="0">
                <a:solidFill>
                  <a:srgbClr val="948A54"/>
                </a:solidFill>
                <a:latin typeface="Helvetica"/>
                <a:cs typeface="Helvetica"/>
              </a:rPr>
              <a:t>Time-to-join (in paper)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3657600"/>
            <a:ext cx="9144000" cy="27791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Latency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SPORC: Group Collaboration using Untrusted Cloud Resources — OSDI 10/5/10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DB5E-6AB4-1E4D-9D51-F1BB6FC1347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57672" y="1743245"/>
            <a:ext cx="2729944" cy="954107"/>
          </a:xfrm>
        </p:spPr>
        <p:txBody>
          <a:bodyPr wrap="square">
            <a:spAutoFit/>
          </a:bodyPr>
          <a:lstStyle/>
          <a:p>
            <a:pPr marL="0" algn="ctr">
              <a:buNone/>
            </a:pPr>
            <a:r>
              <a:rPr lang="en-US" dirty="0" smtClean="0"/>
              <a:t>Low load</a:t>
            </a:r>
          </a:p>
          <a:p>
            <a:pPr marL="0" algn="ctr">
              <a:buNone/>
            </a:pP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(1 client writer)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57672" y="4546037"/>
            <a:ext cx="2729944" cy="95410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marL="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High load</a:t>
            </a:r>
          </a:p>
          <a:p>
            <a:pPr marL="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Helvetica"/>
                <a:cs typeface="Helvetica"/>
              </a:rPr>
              <a:t>(all clients are writers)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Helvetica"/>
              <a:ea typeface="+mn-ea"/>
              <a:cs typeface="Helvetica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3648464"/>
            <a:ext cx="9144000" cy="1588"/>
          </a:xfrm>
          <a:prstGeom prst="line">
            <a:avLst/>
          </a:prstGeom>
          <a:ln w="9525" cap="flat" cmpd="sng" algn="ctr">
            <a:solidFill>
              <a:schemeClr val="bg2">
                <a:lumMod val="25000"/>
              </a:schemeClr>
            </a:solidFill>
            <a:prstDash val="solid"/>
            <a:round/>
            <a:headEnd type="none" w="lg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96966" y="326169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27" name="Picture 26" descr="latency_simple_wave_loaded.pdf"/>
          <p:cNvPicPr>
            <a:picLocks noChangeAspect="1"/>
          </p:cNvPicPr>
          <p:nvPr/>
        </p:nvPicPr>
        <mc:AlternateContent xmlns:ma="http://schemas.microsoft.com/office/mac/drawingml/2008/main">
          <mc:Choice Requires="ma">
            <p:blipFill>
              <a:blip r:embed="rId3"/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  <p:blipFill>
              <a:blip r:embed="rId8"/>
              <a:stretch>
                <a:fillRect/>
              </a:stretch>
            </p:blipFill>
          </mc:Fallback>
        </mc:AlternateContent>
        <p:spPr>
          <a:xfrm>
            <a:off x="2909761" y="3779382"/>
            <a:ext cx="4286781" cy="2565112"/>
          </a:xfrm>
          <a:prstGeom prst="rect">
            <a:avLst/>
          </a:prstGeom>
        </p:spPr>
      </p:pic>
      <p:pic>
        <p:nvPicPr>
          <p:cNvPr id="28" name="Picture 27" descr="latency_simple_wave_unloaded.pdf"/>
          <p:cNvPicPr>
            <a:picLocks noChangeAspect="1"/>
          </p:cNvPicPr>
          <p:nvPr/>
        </p:nvPicPr>
        <mc:AlternateContent xmlns:ma="http://schemas.microsoft.com/office/mac/drawingml/2008/main">
          <mc:Choice Requires="ma">
            <p:blipFill>
              <a:blip r:embed="rId9"/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  <p:blipFill>
              <a:blip r:embed="rId10"/>
              <a:stretch>
                <a:fillRect/>
              </a:stretch>
            </p:blipFill>
          </mc:Fallback>
        </mc:AlternateContent>
        <p:spPr>
          <a:xfrm>
            <a:off x="2909761" y="1008080"/>
            <a:ext cx="4286781" cy="2565112"/>
          </a:xfrm>
          <a:prstGeom prst="rect">
            <a:avLst/>
          </a:prstGeom>
        </p:spPr>
      </p:pic>
      <p:sp>
        <p:nvSpPr>
          <p:cNvPr id="14" name="Content Placeholder 2"/>
          <p:cNvSpPr txBox="1">
            <a:spLocks/>
          </p:cNvSpPr>
          <p:nvPr/>
        </p:nvSpPr>
        <p:spPr>
          <a:xfrm>
            <a:off x="6496534" y="274638"/>
            <a:ext cx="2452561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48A54"/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(Text editor app)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3657600"/>
            <a:ext cx="9144000" cy="27791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Latency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SPORC: Group Collaboration using Untrusted Cloud Resources — OSDI 10/5/10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DB5E-6AB4-1E4D-9D51-F1BB6FC1347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57672" y="1743245"/>
            <a:ext cx="2729944" cy="954107"/>
          </a:xfrm>
        </p:spPr>
        <p:txBody>
          <a:bodyPr wrap="square">
            <a:spAutoFit/>
          </a:bodyPr>
          <a:lstStyle/>
          <a:p>
            <a:pPr marL="0" algn="ctr">
              <a:buNone/>
            </a:pPr>
            <a:r>
              <a:rPr lang="en-US" dirty="0" smtClean="0"/>
              <a:t>Low load</a:t>
            </a:r>
          </a:p>
          <a:p>
            <a:pPr marL="0" algn="ctr">
              <a:buNone/>
            </a:pP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(1 client writer)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57672" y="4546037"/>
            <a:ext cx="2729944" cy="95410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marL="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High load</a:t>
            </a:r>
          </a:p>
          <a:p>
            <a:pPr marL="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Helvetica"/>
                <a:cs typeface="Helvetica"/>
              </a:rPr>
              <a:t>(all clients are writers)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Helvetica"/>
              <a:ea typeface="+mn-ea"/>
              <a:cs typeface="Helvetica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3648464"/>
            <a:ext cx="9144000" cy="1588"/>
          </a:xfrm>
          <a:prstGeom prst="line">
            <a:avLst/>
          </a:prstGeom>
          <a:ln w="9525" cap="flat" cmpd="sng" algn="ctr">
            <a:solidFill>
              <a:schemeClr val="bg2">
                <a:lumMod val="25000"/>
              </a:schemeClr>
            </a:solidFill>
            <a:prstDash val="solid"/>
            <a:round/>
            <a:headEnd type="none" w="lg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96966" y="326169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24" name="Picture 23" descr="latency_breakdown_wave_loaded.pdf"/>
          <p:cNvPicPr>
            <a:picLocks noChangeAspect="1"/>
          </p:cNvPicPr>
          <p:nvPr/>
        </p:nvPicPr>
        <mc:AlternateContent xmlns:ma="http://schemas.microsoft.com/office/mac/drawingml/2008/main">
          <mc:Choice Requires="ma">
            <p:blipFill>
              <a:blip r:embed="rId3"/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2909761" y="3779367"/>
            <a:ext cx="4281130" cy="2561730"/>
          </a:xfrm>
          <a:prstGeom prst="rect">
            <a:avLst/>
          </a:prstGeom>
        </p:spPr>
      </p:pic>
      <p:pic>
        <p:nvPicPr>
          <p:cNvPr id="26" name="Picture 25" descr="latency_breakdown_wave_unloaded.pdf"/>
          <p:cNvPicPr>
            <a:picLocks noChangeAspect="1"/>
          </p:cNvPicPr>
          <p:nvPr/>
        </p:nvPicPr>
        <mc:AlternateContent xmlns:ma="http://schemas.microsoft.com/office/mac/drawingml/2008/main">
          <mc:Choice Requires="ma">
            <p:blipFill>
              <a:blip r:embed="rId5"/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  <p:blipFill>
              <a:blip r:embed="rId6"/>
              <a:stretch>
                <a:fillRect/>
              </a:stretch>
            </p:blipFill>
          </mc:Fallback>
        </mc:AlternateContent>
        <p:spPr>
          <a:xfrm>
            <a:off x="2904110" y="1008080"/>
            <a:ext cx="4286781" cy="2565112"/>
          </a:xfrm>
          <a:prstGeom prst="rect">
            <a:avLst/>
          </a:prstGeom>
        </p:spPr>
      </p:pic>
      <p:sp>
        <p:nvSpPr>
          <p:cNvPr id="14" name="Content Placeholder 2"/>
          <p:cNvSpPr txBox="1">
            <a:spLocks/>
          </p:cNvSpPr>
          <p:nvPr/>
        </p:nvSpPr>
        <p:spPr>
          <a:xfrm>
            <a:off x="6496534" y="274638"/>
            <a:ext cx="2452561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48A54"/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(Text editor app)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throughput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SPORC: Group Collaboration using Untrusted Cloud Resources — OSDI 10/5/10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DB5E-6AB4-1E4D-9D51-F1BB6FC1347E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7" name="Picture 6" descr="server-throughput-size.pdf"/>
          <p:cNvPicPr>
            <a:picLocks noChangeAspect="1"/>
          </p:cNvPicPr>
          <p:nvPr/>
        </p:nvPicPr>
        <mc:AlternateContent xmlns:ma="http://schemas.microsoft.com/office/mac/drawingml/2008/main">
          <mc:Choice Requires="ma">
            <p:blipFill>
              <a:blip r:embed="rId3"/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457200" y="1313504"/>
            <a:ext cx="8369283" cy="4786184"/>
          </a:xfrm>
          <a:prstGeom prst="rect">
            <a:avLst/>
          </a:prstGeom>
        </p:spPr>
      </p:pic>
      <p:pic>
        <p:nvPicPr>
          <p:cNvPr id="8" name="Picture 7" descr="server-throughput-size-simple.pdf"/>
          <p:cNvPicPr>
            <a:picLocks noChangeAspect="1"/>
          </p:cNvPicPr>
          <p:nvPr/>
        </p:nvPicPr>
        <mc:AlternateContent xmlns:ma="http://schemas.microsoft.com/office/mac/drawingml/2008/main">
          <mc:Choice Requires="ma">
            <p:blipFill>
              <a:blip r:embed="rId5"/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  <p:blipFill>
              <a:blip r:embed="rId6"/>
              <a:stretch>
                <a:fillRect/>
              </a:stretch>
            </p:blipFill>
          </mc:Fallback>
        </mc:AlternateContent>
        <p:spPr>
          <a:xfrm>
            <a:off x="463972" y="1317376"/>
            <a:ext cx="8362512" cy="478231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7590118" y="1313504"/>
            <a:ext cx="1477682" cy="400555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SPORC: Group Collaboration using Untrusted Cloud Resources — OSDI 10/5/10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DB5E-6AB4-1E4D-9D51-F1BB6FC1347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486282"/>
            <a:ext cx="8472794" cy="429348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54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P</a:t>
            </a:r>
            <a:r>
              <a:rPr lang="en-US" sz="3000" dirty="0" err="1" smtClean="0">
                <a:solidFill>
                  <a:schemeClr val="bg2">
                    <a:lumMod val="25000"/>
                  </a:schemeClr>
                </a:solidFill>
                <a:latin typeface="Helvetica"/>
                <a:cs typeface="Helvetica"/>
              </a:rPr>
              <a:t>ractical</a:t>
            </a:r>
            <a:r>
              <a:rPr lang="en-US" sz="3000" dirty="0" smtClean="0">
                <a:solidFill>
                  <a:schemeClr val="bg2">
                    <a:lumMod val="25000"/>
                  </a:schemeClr>
                </a:solidFill>
                <a:latin typeface="Helvetica"/>
                <a:cs typeface="Helvetica"/>
              </a:rPr>
              <a:t> cloud apps + </a:t>
            </a:r>
            <a:r>
              <a:rPr kumimoji="0" lang="en-US" sz="3000" b="0" i="0" u="none" strike="noStrike" kern="1200" cap="none" spc="0" normalizeH="0" noProof="0" dirty="0" smtClean="0">
                <a:ln>
                  <a:noFill/>
                </a:ln>
                <a:solidFill>
                  <a:srgbClr val="E46C0A"/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untrusted servers</a:t>
            </a:r>
          </a:p>
          <a:p>
            <a:pPr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540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000" dirty="0" smtClean="0">
                <a:solidFill>
                  <a:schemeClr val="bg2">
                    <a:lumMod val="25000"/>
                  </a:schemeClr>
                </a:solidFill>
                <a:latin typeface="Helvetica"/>
                <a:cs typeface="Helvetica"/>
              </a:rPr>
              <a:t>Operational transformation + fork* consistency</a:t>
            </a:r>
          </a:p>
          <a:p>
            <a:pPr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540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000" dirty="0" smtClean="0">
                <a:solidFill>
                  <a:schemeClr val="bg2">
                    <a:lumMod val="25000"/>
                  </a:schemeClr>
                </a:solidFill>
                <a:latin typeface="Helvetica"/>
                <a:cs typeface="Helvetica"/>
              </a:rPr>
              <a:t>Dynamic access control and key distribution</a:t>
            </a:r>
          </a:p>
          <a:p>
            <a:pPr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540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000" dirty="0" smtClean="0">
                <a:solidFill>
                  <a:schemeClr val="bg2">
                    <a:lumMod val="25000"/>
                  </a:schemeClr>
                </a:solidFill>
                <a:latin typeface="Helvetica"/>
                <a:cs typeface="Helvetica"/>
              </a:rPr>
              <a:t>Recovery from malicious forks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1720" y="1682496"/>
            <a:ext cx="5743388" cy="1143000"/>
          </a:xfrm>
        </p:spPr>
        <p:txBody>
          <a:bodyPr anchor="ctr"/>
          <a:lstStyle/>
          <a:p>
            <a:r>
              <a:rPr lang="en-US" b="1" dirty="0" smtClean="0"/>
              <a:t>Thank you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SPORC: Group Collaboration using Untrusted Cloud Resources — OSDI 10/5/10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DB5E-6AB4-1E4D-9D51-F1BB6FC1347E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331720" y="2591543"/>
            <a:ext cx="5794188" cy="58477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Questions?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331720" y="5097188"/>
            <a:ext cx="5794188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ajfeldma@cs.princeton.edu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Helvetica"/>
              <a:ea typeface="+mn-ea"/>
              <a:cs typeface="Helvetica"/>
            </a:endParaRPr>
          </a:p>
        </p:txBody>
      </p:sp>
      <p:pic>
        <p:nvPicPr>
          <p:cNvPr id="8" name="Picture 7" descr="spork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1968" r="18747"/>
          <a:stretch>
            <a:fillRect/>
          </a:stretch>
        </p:blipFill>
        <p:spPr>
          <a:xfrm>
            <a:off x="478118" y="556574"/>
            <a:ext cx="1674689" cy="527356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69519" y="5381480"/>
            <a:ext cx="3257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  <a:latin typeface="Helvetica"/>
                <a:cs typeface="Helvetica"/>
              </a:rPr>
              <a:t>*</a:t>
            </a:r>
            <a:endParaRPr lang="en-US" sz="2800" dirty="0">
              <a:solidFill>
                <a:schemeClr val="bg2">
                  <a:lumMod val="25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91663" y="6227147"/>
            <a:ext cx="385233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800" dirty="0" smtClean="0">
                <a:solidFill>
                  <a:schemeClr val="bg2">
                    <a:lumMod val="25000"/>
                  </a:schemeClr>
                </a:solidFill>
                <a:latin typeface="Helvetica"/>
                <a:cs typeface="Helvetica"/>
              </a:rPr>
              <a:t>*http://www.snowpeak.com/tableware/cutlery/titanium-original-spork-sct-004.html</a:t>
            </a:r>
            <a:endParaRPr lang="en-US" sz="800" dirty="0">
              <a:solidFill>
                <a:schemeClr val="bg2">
                  <a:lumMod val="25000"/>
                </a:schemeClr>
              </a:solidFill>
              <a:latin typeface="Helvetica"/>
              <a:cs typeface="Helvet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with Depot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SPORC: Group Collaboration using Untrusted Cloud Resources — OSDI 10/5/10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DB5E-6AB4-1E4D-9D51-F1BB6FC1347E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5550546"/>
            <a:ext cx="8229600" cy="58477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200" noProof="0" dirty="0" smtClean="0">
                <a:solidFill>
                  <a:schemeClr val="accent6">
                    <a:lumMod val="75000"/>
                  </a:schemeClr>
                </a:solidFill>
                <a:latin typeface="Helvetica"/>
                <a:cs typeface="Helvetica"/>
              </a:rPr>
              <a:t>Future work: 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Helvetica"/>
                <a:cs typeface="Helvetica"/>
              </a:rPr>
              <a:t>SPORC + Depot? ;-)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Helvetica"/>
              <a:ea typeface="+mn-ea"/>
              <a:cs typeface="Helvetica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048898" y="1239824"/>
          <a:ext cx="7046205" cy="311404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3727296"/>
                <a:gridCol w="1698289"/>
                <a:gridCol w="162062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SPORC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Depot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4A452A"/>
                          </a:solidFill>
                        </a:rPr>
                        <a:t>Consistency</a:t>
                      </a:r>
                      <a:r>
                        <a:rPr lang="en-US" baseline="0" dirty="0" smtClean="0">
                          <a:solidFill>
                            <a:srgbClr val="4A452A"/>
                          </a:solidFill>
                        </a:rPr>
                        <a:t> with </a:t>
                      </a:r>
                      <a:r>
                        <a:rPr lang="en-US" dirty="0" smtClean="0">
                          <a:solidFill>
                            <a:srgbClr val="4A452A"/>
                          </a:solidFill>
                        </a:rPr>
                        <a:t>malicious</a:t>
                      </a:r>
                      <a:r>
                        <a:rPr lang="en-US" baseline="0" dirty="0" smtClean="0">
                          <a:solidFill>
                            <a:srgbClr val="4A452A"/>
                          </a:solidFill>
                        </a:rPr>
                        <a:t> servers</a:t>
                      </a:r>
                      <a:endParaRPr lang="en-US" dirty="0">
                        <a:solidFill>
                          <a:srgbClr val="4A45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D500"/>
                          </a:solidFill>
                        </a:rPr>
                        <a:t>✔</a:t>
                      </a:r>
                      <a:endParaRPr lang="en-US" sz="2400" dirty="0">
                        <a:solidFill>
                          <a:srgbClr val="00D5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00D500"/>
                          </a:solidFill>
                        </a:rPr>
                        <a:t>✔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4A452A"/>
                          </a:solidFill>
                        </a:rPr>
                        <a:t>Consistency</a:t>
                      </a:r>
                      <a:r>
                        <a:rPr lang="en-US" baseline="0" dirty="0" smtClean="0">
                          <a:solidFill>
                            <a:srgbClr val="4A452A"/>
                          </a:solidFill>
                        </a:rPr>
                        <a:t> with malicious clients</a:t>
                      </a:r>
                      <a:endParaRPr lang="en-US" dirty="0">
                        <a:solidFill>
                          <a:srgbClr val="4A45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00D5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00D500"/>
                          </a:solidFill>
                        </a:rPr>
                        <a:t>✔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4A452A"/>
                          </a:solidFill>
                        </a:rPr>
                        <a:t>Fork</a:t>
                      </a:r>
                      <a:r>
                        <a:rPr lang="en-US" baseline="0" dirty="0" smtClean="0">
                          <a:solidFill>
                            <a:srgbClr val="4A452A"/>
                          </a:solidFill>
                        </a:rPr>
                        <a:t> recovery</a:t>
                      </a:r>
                      <a:endParaRPr lang="en-US" dirty="0">
                        <a:solidFill>
                          <a:srgbClr val="4A45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00D500"/>
                          </a:solidFill>
                        </a:rPr>
                        <a:t>✔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00D500"/>
                          </a:solidFill>
                        </a:rPr>
                        <a:t>✔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4A452A"/>
                          </a:solidFill>
                        </a:rPr>
                        <a:t>Work offline</a:t>
                      </a:r>
                      <a:endParaRPr lang="en-US" dirty="0">
                        <a:solidFill>
                          <a:srgbClr val="4A45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D500"/>
                          </a:solidFill>
                        </a:rPr>
                        <a:t>✔</a:t>
                      </a:r>
                      <a:endParaRPr lang="en-US" sz="2400" dirty="0">
                        <a:solidFill>
                          <a:srgbClr val="00D5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D500"/>
                          </a:solidFill>
                        </a:rPr>
                        <a:t>✔</a:t>
                      </a:r>
                      <a:endParaRPr lang="en-US" sz="2400" dirty="0">
                        <a:solidFill>
                          <a:srgbClr val="00D5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4A452A"/>
                          </a:solidFill>
                        </a:rPr>
                        <a:t>Dynamic</a:t>
                      </a:r>
                      <a:r>
                        <a:rPr lang="en-US" baseline="0" dirty="0" smtClean="0">
                          <a:solidFill>
                            <a:srgbClr val="4A452A"/>
                          </a:solidFill>
                        </a:rPr>
                        <a:t> access control</a:t>
                      </a:r>
                      <a:endParaRPr lang="en-US" dirty="0">
                        <a:solidFill>
                          <a:srgbClr val="4A45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D500"/>
                          </a:solidFill>
                        </a:rPr>
                        <a:t>✔</a:t>
                      </a:r>
                      <a:endParaRPr lang="en-US" sz="2400" dirty="0">
                        <a:solidFill>
                          <a:srgbClr val="00D5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00D5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4A452A"/>
                          </a:solidFill>
                        </a:rPr>
                        <a:t>Confidentiality and key distribution</a:t>
                      </a:r>
                      <a:endParaRPr lang="en-US" dirty="0">
                        <a:solidFill>
                          <a:srgbClr val="4A452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D500"/>
                          </a:solidFill>
                        </a:rPr>
                        <a:t>✔</a:t>
                      </a:r>
                      <a:endParaRPr lang="en-US" sz="2400" dirty="0">
                        <a:solidFill>
                          <a:srgbClr val="00D5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00D5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CE1">
                          <a:lumMod val="2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1048897" y="4599171"/>
            <a:ext cx="70462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Depot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exposes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conflicts, but leaves it to the app to resolve them</a:t>
            </a:r>
            <a:endParaRPr lang="en-US" sz="2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Time-to-join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SPORC: Group Collaboration using Untrusted Cloud Resources — OSDI 10/5/10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DB5E-6AB4-1E4D-9D51-F1BB6FC1347E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7" name="Picture 6" descr="join-times-error-bars.pdf"/>
          <p:cNvPicPr>
            <a:picLocks noChangeAspect="1"/>
          </p:cNvPicPr>
          <p:nvPr/>
        </p:nvPicPr>
        <mc:AlternateContent xmlns:ma="http://schemas.microsoft.com/office/mac/drawingml/2008/main">
          <mc:Choice Requires="ma">
            <p:blipFill>
              <a:blip r:embed="rId2"/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457200" y="1337661"/>
            <a:ext cx="8365981" cy="45326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SPORC goals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SPORC: Group Collaboration using Untrusted Cloud Resources — OSDI 10/5/10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DB5E-6AB4-1E4D-9D51-F1BB6FC1347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3672021"/>
            <a:ext cx="5706932" cy="2283702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Untrusted </a:t>
            </a:r>
            <a:r>
              <a:rPr lang="en-US" dirty="0" smtClean="0"/>
              <a:t>servers</a:t>
            </a:r>
          </a:p>
          <a:p>
            <a:r>
              <a:rPr lang="en-US" sz="2400" dirty="0" smtClean="0">
                <a:solidFill>
                  <a:srgbClr val="948A54"/>
                </a:solidFill>
              </a:rPr>
              <a:t>Can’t read user data</a:t>
            </a:r>
          </a:p>
          <a:p>
            <a:r>
              <a:rPr lang="en-US" sz="2400" dirty="0" smtClean="0">
                <a:solidFill>
                  <a:srgbClr val="948A54"/>
                </a:solidFill>
              </a:rPr>
              <a:t>Can’t tamper with user data without risking detection</a:t>
            </a:r>
          </a:p>
          <a:p>
            <a:r>
              <a:rPr lang="en-US" sz="2400" dirty="0" smtClean="0">
                <a:solidFill>
                  <a:srgbClr val="948A54"/>
                </a:solidFill>
              </a:rPr>
              <a:t>Clients can recover from tampering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5846639" y="1417638"/>
            <a:ext cx="2522668" cy="2786116"/>
            <a:chOff x="5593792" y="1066800"/>
            <a:chExt cx="2522668" cy="2786116"/>
          </a:xfrm>
        </p:grpSpPr>
        <p:pic>
          <p:nvPicPr>
            <p:cNvPr id="11" name="Picture 10" descr="server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299428" y="1066800"/>
              <a:ext cx="1817032" cy="2786116"/>
            </a:xfrm>
            <a:prstGeom prst="rect">
              <a:avLst/>
            </a:prstGeom>
            <a:effectLst>
              <a:glow rad="101600">
                <a:srgbClr val="FF0000">
                  <a:alpha val="75000"/>
                </a:srgbClr>
              </a:glow>
            </a:effectLst>
          </p:spPr>
        </p:pic>
        <p:pic>
          <p:nvPicPr>
            <p:cNvPr id="12" name="Picture 11" descr="face-devil-md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593792" y="2552700"/>
              <a:ext cx="1496758" cy="1300216"/>
            </a:xfrm>
            <a:prstGeom prst="rect">
              <a:avLst/>
            </a:prstGeom>
          </p:spPr>
        </p:pic>
      </p:grp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1379115"/>
            <a:ext cx="5706932" cy="191437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Practical </a:t>
            </a: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  <a:latin typeface="Helvetica"/>
                <a:cs typeface="Helvetica"/>
              </a:rPr>
              <a:t>cloud apps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Helvetica"/>
              <a:ea typeface="+mn-ea"/>
              <a:cs typeface="Helvetica"/>
            </a:endParaRPr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US" sz="2400" dirty="0" smtClean="0">
                <a:solidFill>
                  <a:srgbClr val="948A54"/>
                </a:solidFill>
                <a:latin typeface="Helvetica"/>
                <a:cs typeface="Helvetica"/>
              </a:rPr>
              <a:t>Flexible framework</a:t>
            </a:r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US" sz="2400" dirty="0" smtClean="0">
                <a:solidFill>
                  <a:srgbClr val="948A54"/>
                </a:solidFill>
                <a:latin typeface="Helvetica"/>
                <a:cs typeface="Helvetica"/>
              </a:rPr>
              <a:t>Real-time collaboration</a:t>
            </a:r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US" sz="2400" dirty="0" smtClean="0">
                <a:solidFill>
                  <a:srgbClr val="948A54"/>
                </a:solidFill>
                <a:latin typeface="Helvetica"/>
                <a:cs typeface="Helvetica"/>
              </a:rPr>
              <a:t>Work offline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Cloud 52"/>
          <p:cNvSpPr/>
          <p:nvPr/>
        </p:nvSpPr>
        <p:spPr>
          <a:xfrm>
            <a:off x="151465" y="1046483"/>
            <a:ext cx="5904359" cy="2880773"/>
          </a:xfrm>
          <a:prstGeom prst="cloud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1336283" y="1735104"/>
            <a:ext cx="2430582" cy="1346628"/>
            <a:chOff x="3293995" y="1233470"/>
            <a:chExt cx="2647314" cy="1285021"/>
          </a:xfrm>
        </p:grpSpPr>
        <p:sp>
          <p:nvSpPr>
            <p:cNvPr id="6" name="Rectangle 5"/>
            <p:cNvSpPr/>
            <p:nvPr/>
          </p:nvSpPr>
          <p:spPr>
            <a:xfrm>
              <a:off x="3293995" y="1233470"/>
              <a:ext cx="2647314" cy="1285021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lumMod val="60000"/>
                    <a:lumOff val="40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293995" y="1233471"/>
              <a:ext cx="969534" cy="3524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Server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servers untrusted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bg2">
                    <a:lumMod val="25000"/>
                  </a:schemeClr>
                </a:solidFill>
              </a:rPr>
              <a:t>SPORC: Group Collaboration using Untrusted Cloud Resources — OSDI 10/5/10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DB5E-6AB4-1E4D-9D51-F1BB6FC1347E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46" name="Group 45"/>
          <p:cNvGrpSpPr/>
          <p:nvPr/>
        </p:nvGrpSpPr>
        <p:grpSpPr>
          <a:xfrm>
            <a:off x="2516291" y="1961563"/>
            <a:ext cx="1250574" cy="1034613"/>
            <a:chOff x="6429375" y="1784787"/>
            <a:chExt cx="1250574" cy="1034613"/>
          </a:xfrm>
        </p:grpSpPr>
        <p:sp>
          <p:nvSpPr>
            <p:cNvPr id="38" name="Can 37"/>
            <p:cNvSpPr/>
            <p:nvPr/>
          </p:nvSpPr>
          <p:spPr>
            <a:xfrm>
              <a:off x="6429375" y="1784787"/>
              <a:ext cx="1006063" cy="842605"/>
            </a:xfrm>
            <a:prstGeom prst="can">
              <a:avLst/>
            </a:prstGeom>
            <a:solidFill>
              <a:srgbClr val="FBBB02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000000"/>
                  </a:solidFill>
                  <a:latin typeface="Helvetica"/>
                  <a:cs typeface="Helvetica"/>
                </a:rPr>
                <a:t>Encrypted</a:t>
              </a:r>
            </a:p>
            <a:p>
              <a:pPr algn="ctr"/>
              <a:r>
                <a:rPr lang="en-US" sz="1400" dirty="0" smtClean="0">
                  <a:solidFill>
                    <a:srgbClr val="000000"/>
                  </a:solidFill>
                  <a:latin typeface="Helvetica"/>
                  <a:cs typeface="Helvetica"/>
                </a:rPr>
                <a:t>state</a:t>
              </a:r>
              <a:endParaRPr lang="en-US" sz="1400" dirty="0">
                <a:solidFill>
                  <a:srgbClr val="000000"/>
                </a:solidFill>
                <a:latin typeface="Helvetica"/>
                <a:cs typeface="Helvetica"/>
              </a:endParaRPr>
            </a:p>
          </p:txBody>
        </p:sp>
        <p:pic>
          <p:nvPicPr>
            <p:cNvPr id="8" name="Picture 7" descr="Lock-256x256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190926" y="2331720"/>
              <a:ext cx="489023" cy="487680"/>
            </a:xfrm>
            <a:prstGeom prst="rect">
              <a:avLst/>
            </a:prstGeom>
          </p:spPr>
        </p:pic>
      </p:grpSp>
      <p:sp>
        <p:nvSpPr>
          <p:cNvPr id="48" name="Rectangle 47"/>
          <p:cNvSpPr/>
          <p:nvPr/>
        </p:nvSpPr>
        <p:spPr>
          <a:xfrm>
            <a:off x="1473435" y="2121693"/>
            <a:ext cx="892343" cy="6584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Helvetica"/>
                <a:cs typeface="Helvetica"/>
              </a:rPr>
              <a:t>App logic</a:t>
            </a:r>
            <a:endParaRPr lang="en-US" sz="1600" dirty="0">
              <a:latin typeface="Helvetica"/>
              <a:cs typeface="Helvetica"/>
            </a:endParaRPr>
          </a:p>
        </p:txBody>
      </p:sp>
      <p:sp>
        <p:nvSpPr>
          <p:cNvPr id="52" name="Content Placeholder 2"/>
          <p:cNvSpPr>
            <a:spLocks noGrp="1"/>
          </p:cNvSpPr>
          <p:nvPr>
            <p:ph idx="1"/>
          </p:nvPr>
        </p:nvSpPr>
        <p:spPr>
          <a:xfrm>
            <a:off x="4206432" y="1735105"/>
            <a:ext cx="4272464" cy="1348061"/>
          </a:xfrm>
        </p:spPr>
        <p:txBody>
          <a:bodyPr wrap="square">
            <a:spAutoFit/>
          </a:bodyPr>
          <a:lstStyle/>
          <a:p>
            <a:pPr marL="0" indent="-256032">
              <a:buNone/>
            </a:pPr>
            <a:r>
              <a:rPr lang="en-US" sz="2400" dirty="0" smtClean="0"/>
              <a:t>SPORC Server’s limited role:</a:t>
            </a:r>
          </a:p>
          <a:p>
            <a:pPr marL="256032" indent="-256032"/>
            <a:r>
              <a:rPr lang="en-US" sz="2400" dirty="0" smtClean="0">
                <a:solidFill>
                  <a:srgbClr val="948A54"/>
                </a:solidFill>
              </a:rPr>
              <a:t>Storage</a:t>
            </a:r>
          </a:p>
          <a:p>
            <a:pPr marL="256032" indent="-256032"/>
            <a:r>
              <a:rPr lang="en-US" sz="2400" dirty="0" smtClean="0">
                <a:solidFill>
                  <a:srgbClr val="948A54"/>
                </a:solidFill>
              </a:rPr>
              <a:t>Ordering </a:t>
            </a:r>
            <a:r>
              <a:rPr lang="en-US" sz="2400" dirty="0" err="1" smtClean="0">
                <a:solidFill>
                  <a:srgbClr val="948A54"/>
                </a:solidFill>
              </a:rPr>
              <a:t>msgs</a:t>
            </a:r>
            <a:endParaRPr lang="en-US" sz="2400" dirty="0" smtClean="0">
              <a:solidFill>
                <a:srgbClr val="948A54"/>
              </a:solidFill>
            </a:endParaRPr>
          </a:p>
        </p:txBody>
      </p:sp>
      <p:sp>
        <p:nvSpPr>
          <p:cNvPr id="45" name="Can 44"/>
          <p:cNvSpPr/>
          <p:nvPr/>
        </p:nvSpPr>
        <p:spPr>
          <a:xfrm>
            <a:off x="2514526" y="1961563"/>
            <a:ext cx="1003300" cy="842605"/>
          </a:xfrm>
          <a:prstGeom prst="ca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  <a:latin typeface="Helvetica"/>
                <a:cs typeface="Helvetica"/>
              </a:rPr>
              <a:t>State</a:t>
            </a:r>
            <a:endParaRPr lang="en-US" sz="1600" dirty="0">
              <a:solidFill>
                <a:srgbClr val="000000"/>
              </a:solidFill>
              <a:latin typeface="Helvetica"/>
              <a:cs typeface="Helvetica"/>
            </a:endParaRPr>
          </a:p>
        </p:txBody>
      </p:sp>
      <p:grpSp>
        <p:nvGrpSpPr>
          <p:cNvPr id="86" name="Group 85"/>
          <p:cNvGrpSpPr/>
          <p:nvPr/>
        </p:nvGrpSpPr>
        <p:grpSpPr>
          <a:xfrm>
            <a:off x="738434" y="4583592"/>
            <a:ext cx="2216177" cy="1152133"/>
            <a:chOff x="984224" y="4105667"/>
            <a:chExt cx="2216177" cy="1152133"/>
          </a:xfrm>
        </p:grpSpPr>
        <p:sp>
          <p:nvSpPr>
            <p:cNvPr id="26" name="Rectangle 25"/>
            <p:cNvSpPr/>
            <p:nvPr/>
          </p:nvSpPr>
          <p:spPr>
            <a:xfrm>
              <a:off x="990601" y="4135397"/>
              <a:ext cx="2209800" cy="1122403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984224" y="4105667"/>
              <a:ext cx="969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Client 1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sp>
        <p:nvSpPr>
          <p:cNvPr id="81" name="Can 80"/>
          <p:cNvSpPr/>
          <p:nvPr/>
        </p:nvSpPr>
        <p:spPr>
          <a:xfrm>
            <a:off x="1849535" y="4801920"/>
            <a:ext cx="1003300" cy="842605"/>
          </a:xfrm>
          <a:prstGeom prst="ca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  <a:latin typeface="Helvetica"/>
                <a:cs typeface="Helvetica"/>
              </a:rPr>
              <a:t>Copy of state</a:t>
            </a:r>
            <a:endParaRPr lang="en-US" sz="1600" dirty="0">
              <a:solidFill>
                <a:srgbClr val="000000"/>
              </a:solidFill>
              <a:latin typeface="Helvetica"/>
              <a:cs typeface="Helvetica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815625" y="4952924"/>
            <a:ext cx="892343" cy="6584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Helvetica"/>
                <a:cs typeface="Helvetica"/>
              </a:rPr>
              <a:t>App logic</a:t>
            </a:r>
            <a:endParaRPr lang="en-US" sz="1600" dirty="0">
              <a:latin typeface="Helvetica"/>
              <a:cs typeface="Helvetica"/>
            </a:endParaRPr>
          </a:p>
        </p:txBody>
      </p:sp>
      <p:grpSp>
        <p:nvGrpSpPr>
          <p:cNvPr id="87" name="Group 86"/>
          <p:cNvGrpSpPr/>
          <p:nvPr/>
        </p:nvGrpSpPr>
        <p:grpSpPr>
          <a:xfrm>
            <a:off x="3444802" y="4576517"/>
            <a:ext cx="2216177" cy="1152133"/>
            <a:chOff x="984224" y="4105667"/>
            <a:chExt cx="2216177" cy="1152133"/>
          </a:xfrm>
        </p:grpSpPr>
        <p:sp>
          <p:nvSpPr>
            <p:cNvPr id="88" name="Rectangle 87"/>
            <p:cNvSpPr/>
            <p:nvPr/>
          </p:nvSpPr>
          <p:spPr>
            <a:xfrm>
              <a:off x="990601" y="4135397"/>
              <a:ext cx="2209800" cy="1122403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lumMod val="75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984224" y="4105667"/>
              <a:ext cx="969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Client 2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sp>
        <p:nvSpPr>
          <p:cNvPr id="90" name="Can 89"/>
          <p:cNvSpPr/>
          <p:nvPr/>
        </p:nvSpPr>
        <p:spPr>
          <a:xfrm>
            <a:off x="4555903" y="4794845"/>
            <a:ext cx="1003300" cy="842605"/>
          </a:xfrm>
          <a:prstGeom prst="ca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  <a:latin typeface="Helvetica"/>
                <a:cs typeface="Helvetica"/>
              </a:rPr>
              <a:t>Copy of state</a:t>
            </a:r>
            <a:endParaRPr lang="en-US" sz="1600" dirty="0">
              <a:solidFill>
                <a:srgbClr val="000000"/>
              </a:solidFill>
              <a:latin typeface="Helvetica"/>
              <a:cs typeface="Helvetica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3521993" y="4945849"/>
            <a:ext cx="892343" cy="6584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Helvetica"/>
                <a:cs typeface="Helvetica"/>
              </a:rPr>
              <a:t>App logic</a:t>
            </a:r>
            <a:endParaRPr lang="en-US" sz="1600" dirty="0">
              <a:latin typeface="Helvetica"/>
              <a:cs typeface="Helvetica"/>
            </a:endParaRPr>
          </a:p>
        </p:txBody>
      </p:sp>
      <p:grpSp>
        <p:nvGrpSpPr>
          <p:cNvPr id="99" name="Group 98"/>
          <p:cNvGrpSpPr/>
          <p:nvPr/>
        </p:nvGrpSpPr>
        <p:grpSpPr>
          <a:xfrm>
            <a:off x="6266822" y="4791253"/>
            <a:ext cx="1454547" cy="776197"/>
            <a:chOff x="6046650" y="3913798"/>
            <a:chExt cx="1454547" cy="776197"/>
          </a:xfrm>
        </p:grpSpPr>
        <p:sp>
          <p:nvSpPr>
            <p:cNvPr id="92" name="Rectangle 91"/>
            <p:cNvSpPr/>
            <p:nvPr/>
          </p:nvSpPr>
          <p:spPr>
            <a:xfrm>
              <a:off x="6046650" y="3913798"/>
              <a:ext cx="1149747" cy="471397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6199050" y="4066198"/>
              <a:ext cx="1149747" cy="471397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6351450" y="4218598"/>
              <a:ext cx="1149747" cy="471397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6351450" y="4196597"/>
              <a:ext cx="969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Client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cxnSp>
        <p:nvCxnSpPr>
          <p:cNvPr id="105" name="Straight Connector 104"/>
          <p:cNvCxnSpPr/>
          <p:nvPr/>
        </p:nvCxnSpPr>
        <p:spPr>
          <a:xfrm>
            <a:off x="3522354" y="3351101"/>
            <a:ext cx="3305348" cy="1262221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arrow" w="lg" len="med"/>
            <a:tailEnd type="arrow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2669266" y="3351101"/>
            <a:ext cx="1750333" cy="1105076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arrow" w="lg" len="med"/>
            <a:tailEnd type="arrow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rot="5400000">
            <a:off x="1297398" y="3844451"/>
            <a:ext cx="1104281" cy="1588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arrow" w="lg" len="med"/>
            <a:tailEnd type="arrow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815625" y="5164568"/>
            <a:ext cx="892343" cy="231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Helvetica"/>
                <a:cs typeface="Helvetica"/>
              </a:rPr>
              <a:t>App logic</a:t>
            </a:r>
            <a:endParaRPr lang="en-US" sz="1100" dirty="0">
              <a:latin typeface="Helvetica"/>
              <a:cs typeface="Helvetica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517826" y="5164568"/>
            <a:ext cx="892343" cy="231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Helvetica"/>
                <a:cs typeface="Helvetica"/>
              </a:rPr>
              <a:t>App logic</a:t>
            </a:r>
            <a:endParaRPr lang="en-US" sz="1100" dirty="0">
              <a:latin typeface="Helvetica"/>
              <a:cs typeface="Helvetica"/>
            </a:endParaRPr>
          </a:p>
        </p:txBody>
      </p:sp>
      <p:grpSp>
        <p:nvGrpSpPr>
          <p:cNvPr id="70" name="Group 69"/>
          <p:cNvGrpSpPr/>
          <p:nvPr/>
        </p:nvGrpSpPr>
        <p:grpSpPr>
          <a:xfrm>
            <a:off x="4054032" y="2009833"/>
            <a:ext cx="1454547" cy="776197"/>
            <a:chOff x="6876422" y="2274093"/>
            <a:chExt cx="1454547" cy="776197"/>
          </a:xfrm>
        </p:grpSpPr>
        <p:sp>
          <p:nvSpPr>
            <p:cNvPr id="67" name="Rectangle 66"/>
            <p:cNvSpPr/>
            <p:nvPr/>
          </p:nvSpPr>
          <p:spPr>
            <a:xfrm>
              <a:off x="6876422" y="2274093"/>
              <a:ext cx="1149747" cy="471397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lumMod val="60000"/>
                    <a:lumOff val="40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7028822" y="2426493"/>
              <a:ext cx="1149747" cy="471397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lumMod val="60000"/>
                    <a:lumOff val="40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7181222" y="2578893"/>
              <a:ext cx="1149747" cy="471397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lumMod val="60000"/>
                    <a:lumOff val="40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7181222" y="2578893"/>
              <a:ext cx="89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Server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1" animBg="1"/>
      <p:bldP spid="48" grpId="0" animBg="1"/>
      <p:bldP spid="52" grpId="0" build="p"/>
      <p:bldP spid="45" grpId="0" animBg="1"/>
      <p:bldP spid="81" grpId="0" animBg="1"/>
      <p:bldP spid="85" grpId="0" animBg="1"/>
      <p:bldP spid="90" grpId="0" animBg="1"/>
      <p:bldP spid="91" grpId="0" animBg="1"/>
      <p:bldP spid="35" grpId="1" animBg="1"/>
      <p:bldP spid="39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599614" cy="1143000"/>
          </a:xfrm>
        </p:spPr>
        <p:txBody>
          <a:bodyPr/>
          <a:lstStyle/>
          <a:p>
            <a:r>
              <a:rPr lang="en-US" dirty="0" smtClean="0"/>
              <a:t>Problem #1: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bg2">
                    <a:lumMod val="25000"/>
                  </a:schemeClr>
                </a:solidFill>
              </a:rPr>
              <a:t>SPORC: Group Collaboration using Untrusted Cloud Resources — OSDI 10/5/10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DB5E-6AB4-1E4D-9D51-F1BB6FC1347E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9" name="Group 85"/>
          <p:cNvGrpSpPr/>
          <p:nvPr/>
        </p:nvGrpSpPr>
        <p:grpSpPr>
          <a:xfrm>
            <a:off x="738434" y="4583592"/>
            <a:ext cx="2216177" cy="1152133"/>
            <a:chOff x="984224" y="4105667"/>
            <a:chExt cx="2216177" cy="1152133"/>
          </a:xfrm>
        </p:grpSpPr>
        <p:sp>
          <p:nvSpPr>
            <p:cNvPr id="26" name="Rectangle 25"/>
            <p:cNvSpPr/>
            <p:nvPr/>
          </p:nvSpPr>
          <p:spPr>
            <a:xfrm>
              <a:off x="990601" y="4135397"/>
              <a:ext cx="2209800" cy="1122403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984224" y="4105667"/>
              <a:ext cx="969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Client 1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sp>
        <p:nvSpPr>
          <p:cNvPr id="81" name="Can 80"/>
          <p:cNvSpPr/>
          <p:nvPr/>
        </p:nvSpPr>
        <p:spPr>
          <a:xfrm>
            <a:off x="1849535" y="4801920"/>
            <a:ext cx="1003300" cy="842605"/>
          </a:xfrm>
          <a:prstGeom prst="can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glow rad="190500">
              <a:srgbClr val="FFFF00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  <a:latin typeface="Helvetica"/>
                <a:cs typeface="Helvetica"/>
              </a:rPr>
              <a:t>Copy of state</a:t>
            </a:r>
            <a:endParaRPr lang="en-US" sz="1600" dirty="0">
              <a:solidFill>
                <a:srgbClr val="000000"/>
              </a:solidFill>
              <a:latin typeface="Helvetica"/>
              <a:cs typeface="Helvetica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815625" y="4952924"/>
            <a:ext cx="892343" cy="6584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Helvetica"/>
                <a:cs typeface="Helvetica"/>
              </a:rPr>
              <a:t>App logic</a:t>
            </a:r>
            <a:endParaRPr lang="en-US" sz="1600" dirty="0">
              <a:latin typeface="Helvetica"/>
              <a:cs typeface="Helvetica"/>
            </a:endParaRPr>
          </a:p>
        </p:txBody>
      </p:sp>
      <p:grpSp>
        <p:nvGrpSpPr>
          <p:cNvPr id="10" name="Group 86"/>
          <p:cNvGrpSpPr/>
          <p:nvPr/>
        </p:nvGrpSpPr>
        <p:grpSpPr>
          <a:xfrm>
            <a:off x="3444802" y="4576517"/>
            <a:ext cx="2216177" cy="1152133"/>
            <a:chOff x="984224" y="4105667"/>
            <a:chExt cx="2216177" cy="1152133"/>
          </a:xfrm>
        </p:grpSpPr>
        <p:sp>
          <p:nvSpPr>
            <p:cNvPr id="88" name="Rectangle 87"/>
            <p:cNvSpPr/>
            <p:nvPr/>
          </p:nvSpPr>
          <p:spPr>
            <a:xfrm>
              <a:off x="990601" y="4135397"/>
              <a:ext cx="2209800" cy="1122403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lumMod val="75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984224" y="4105667"/>
              <a:ext cx="969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Client 2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sp>
        <p:nvSpPr>
          <p:cNvPr id="90" name="Can 89"/>
          <p:cNvSpPr/>
          <p:nvPr/>
        </p:nvSpPr>
        <p:spPr>
          <a:xfrm>
            <a:off x="4555903" y="4794845"/>
            <a:ext cx="1003300" cy="842605"/>
          </a:xfrm>
          <a:prstGeom prst="can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glow rad="190500">
              <a:srgbClr val="FFFF00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  <a:latin typeface="Helvetica"/>
                <a:cs typeface="Helvetica"/>
              </a:rPr>
              <a:t>Copy of state</a:t>
            </a:r>
            <a:endParaRPr lang="en-US" sz="1600" dirty="0">
              <a:solidFill>
                <a:srgbClr val="000000"/>
              </a:solidFill>
              <a:latin typeface="Helvetica"/>
              <a:cs typeface="Helvetica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3521993" y="4945849"/>
            <a:ext cx="892343" cy="6584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Helvetica"/>
                <a:cs typeface="Helvetica"/>
              </a:rPr>
              <a:t>App logic</a:t>
            </a:r>
            <a:endParaRPr lang="en-US" sz="1600" dirty="0">
              <a:latin typeface="Helvetica"/>
              <a:cs typeface="Helvetica"/>
            </a:endParaRPr>
          </a:p>
        </p:txBody>
      </p:sp>
      <p:grpSp>
        <p:nvGrpSpPr>
          <p:cNvPr id="11" name="Group 98"/>
          <p:cNvGrpSpPr/>
          <p:nvPr/>
        </p:nvGrpSpPr>
        <p:grpSpPr>
          <a:xfrm>
            <a:off x="6266822" y="4791253"/>
            <a:ext cx="1454547" cy="776197"/>
            <a:chOff x="6046650" y="3913798"/>
            <a:chExt cx="1454547" cy="776197"/>
          </a:xfrm>
        </p:grpSpPr>
        <p:sp>
          <p:nvSpPr>
            <p:cNvPr id="92" name="Rectangle 91"/>
            <p:cNvSpPr/>
            <p:nvPr/>
          </p:nvSpPr>
          <p:spPr>
            <a:xfrm>
              <a:off x="6046650" y="3913798"/>
              <a:ext cx="1149747" cy="471397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6199050" y="4066198"/>
              <a:ext cx="1149747" cy="471397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6351450" y="4218598"/>
              <a:ext cx="1149747" cy="471397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6351450" y="4196597"/>
              <a:ext cx="969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Client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sp>
        <p:nvSpPr>
          <p:cNvPr id="33" name="Content Placeholder 2"/>
          <p:cNvSpPr txBox="1">
            <a:spLocks/>
          </p:cNvSpPr>
          <p:nvPr/>
        </p:nvSpPr>
        <p:spPr>
          <a:xfrm>
            <a:off x="3621730" y="227606"/>
            <a:ext cx="4821141" cy="107721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marR="0" lvl="0" indent="-342900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200" noProof="0" dirty="0" smtClean="0">
                <a:solidFill>
                  <a:schemeClr val="accent6">
                    <a:lumMod val="75000"/>
                  </a:schemeClr>
                </a:solidFill>
                <a:latin typeface="Helvetica"/>
                <a:cs typeface="Helvetica"/>
              </a:rPr>
              <a:t>How do you keep clients’ 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Helvetica"/>
                <a:cs typeface="Helvetica"/>
              </a:rPr>
              <a:t>local copies consistent?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Helvetica"/>
              <a:ea typeface="+mn-ea"/>
              <a:cs typeface="Helvetica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140958" y="1304824"/>
            <a:ext cx="35697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Helvetica"/>
                <a:cs typeface="Helvetica"/>
              </a:rPr>
              <a:t>(esp. with offline access)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1336283" y="1735104"/>
            <a:ext cx="2430582" cy="1346628"/>
            <a:chOff x="3293995" y="1233470"/>
            <a:chExt cx="2647314" cy="1285021"/>
          </a:xfrm>
        </p:grpSpPr>
        <p:sp>
          <p:nvSpPr>
            <p:cNvPr id="32" name="Rectangle 31"/>
            <p:cNvSpPr/>
            <p:nvPr/>
          </p:nvSpPr>
          <p:spPr>
            <a:xfrm>
              <a:off x="3293995" y="1233470"/>
              <a:ext cx="2647314" cy="1285021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lumMod val="60000"/>
                    <a:lumOff val="40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293995" y="1233471"/>
              <a:ext cx="969534" cy="3524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Server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cxnSp>
        <p:nvCxnSpPr>
          <p:cNvPr id="36" name="Straight Connector 35"/>
          <p:cNvCxnSpPr/>
          <p:nvPr/>
        </p:nvCxnSpPr>
        <p:spPr>
          <a:xfrm>
            <a:off x="3522354" y="3351101"/>
            <a:ext cx="3305348" cy="1262221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arrow" w="lg" len="med"/>
            <a:tailEnd type="arrow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2669266" y="3351101"/>
            <a:ext cx="1750333" cy="1105076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arrow" w="lg" len="med"/>
            <a:tailEnd type="arrow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1297398" y="3844451"/>
            <a:ext cx="1104281" cy="1588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arrow" w="lg" len="med"/>
            <a:tailEnd type="arrow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2516291" y="1961563"/>
            <a:ext cx="1250574" cy="1034613"/>
            <a:chOff x="6429375" y="1784787"/>
            <a:chExt cx="1250574" cy="1034613"/>
          </a:xfrm>
        </p:grpSpPr>
        <p:sp>
          <p:nvSpPr>
            <p:cNvPr id="41" name="Can 40"/>
            <p:cNvSpPr/>
            <p:nvPr/>
          </p:nvSpPr>
          <p:spPr>
            <a:xfrm>
              <a:off x="6429375" y="1784787"/>
              <a:ext cx="1006063" cy="842605"/>
            </a:xfrm>
            <a:prstGeom prst="can">
              <a:avLst/>
            </a:prstGeom>
            <a:solidFill>
              <a:srgbClr val="FBBB02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000000"/>
                  </a:solidFill>
                  <a:latin typeface="Helvetica"/>
                  <a:cs typeface="Helvetica"/>
                </a:rPr>
                <a:t>Encrypted</a:t>
              </a:r>
            </a:p>
            <a:p>
              <a:pPr algn="ctr"/>
              <a:r>
                <a:rPr lang="en-US" sz="1400" dirty="0" smtClean="0">
                  <a:solidFill>
                    <a:srgbClr val="000000"/>
                  </a:solidFill>
                  <a:latin typeface="Helvetica"/>
                  <a:cs typeface="Helvetica"/>
                </a:rPr>
                <a:t>state</a:t>
              </a:r>
              <a:endParaRPr lang="en-US" sz="1400" dirty="0">
                <a:solidFill>
                  <a:srgbClr val="000000"/>
                </a:solidFill>
                <a:latin typeface="Helvetica"/>
                <a:cs typeface="Helvetica"/>
              </a:endParaRPr>
            </a:p>
          </p:txBody>
        </p:sp>
        <p:pic>
          <p:nvPicPr>
            <p:cNvPr id="42" name="Picture 41" descr="Lock-256x256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190926" y="2331720"/>
              <a:ext cx="489023" cy="48768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309665" cy="1143000"/>
          </a:xfrm>
        </p:spPr>
        <p:txBody>
          <a:bodyPr/>
          <a:lstStyle/>
          <a:p>
            <a:r>
              <a:rPr lang="en-US" dirty="0" smtClean="0"/>
              <a:t>Problem #2: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bg2">
                    <a:lumMod val="25000"/>
                  </a:schemeClr>
                </a:solidFill>
              </a:rPr>
              <a:t>SPORC: Group Collaboration using Untrusted Cloud Resources — OSDI 10/5/10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DB5E-6AB4-1E4D-9D51-F1BB6FC1347E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9" name="Group 85"/>
          <p:cNvGrpSpPr/>
          <p:nvPr/>
        </p:nvGrpSpPr>
        <p:grpSpPr>
          <a:xfrm>
            <a:off x="738434" y="4583592"/>
            <a:ext cx="2216177" cy="1152133"/>
            <a:chOff x="984224" y="4105667"/>
            <a:chExt cx="2216177" cy="1152133"/>
          </a:xfrm>
        </p:grpSpPr>
        <p:sp>
          <p:nvSpPr>
            <p:cNvPr id="26" name="Rectangle 25"/>
            <p:cNvSpPr/>
            <p:nvPr/>
          </p:nvSpPr>
          <p:spPr>
            <a:xfrm>
              <a:off x="990601" y="4135397"/>
              <a:ext cx="2209800" cy="1122403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984224" y="4105667"/>
              <a:ext cx="969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Client 1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sp>
        <p:nvSpPr>
          <p:cNvPr id="81" name="Can 80"/>
          <p:cNvSpPr/>
          <p:nvPr/>
        </p:nvSpPr>
        <p:spPr>
          <a:xfrm>
            <a:off x="1849535" y="4801920"/>
            <a:ext cx="1003300" cy="842605"/>
          </a:xfrm>
          <a:prstGeom prst="ca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  <a:latin typeface="Helvetica"/>
                <a:cs typeface="Helvetica"/>
              </a:rPr>
              <a:t>Copy of state</a:t>
            </a:r>
            <a:endParaRPr lang="en-US" sz="1600" dirty="0">
              <a:solidFill>
                <a:srgbClr val="000000"/>
              </a:solidFill>
              <a:latin typeface="Helvetica"/>
              <a:cs typeface="Helvetica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815625" y="4952924"/>
            <a:ext cx="892343" cy="6584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Helvetica"/>
                <a:cs typeface="Helvetica"/>
              </a:rPr>
              <a:t>App logic</a:t>
            </a:r>
            <a:endParaRPr lang="en-US" sz="1600" dirty="0">
              <a:latin typeface="Helvetica"/>
              <a:cs typeface="Helvetica"/>
            </a:endParaRPr>
          </a:p>
        </p:txBody>
      </p:sp>
      <p:grpSp>
        <p:nvGrpSpPr>
          <p:cNvPr id="10" name="Group 86"/>
          <p:cNvGrpSpPr/>
          <p:nvPr/>
        </p:nvGrpSpPr>
        <p:grpSpPr>
          <a:xfrm>
            <a:off x="3444802" y="4576517"/>
            <a:ext cx="2216177" cy="1152133"/>
            <a:chOff x="984224" y="4105667"/>
            <a:chExt cx="2216177" cy="1152133"/>
          </a:xfrm>
        </p:grpSpPr>
        <p:sp>
          <p:nvSpPr>
            <p:cNvPr id="88" name="Rectangle 87"/>
            <p:cNvSpPr/>
            <p:nvPr/>
          </p:nvSpPr>
          <p:spPr>
            <a:xfrm>
              <a:off x="990601" y="4135397"/>
              <a:ext cx="2209800" cy="1122403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lumMod val="75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984224" y="4105667"/>
              <a:ext cx="969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Client 2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sp>
        <p:nvSpPr>
          <p:cNvPr id="90" name="Can 89"/>
          <p:cNvSpPr/>
          <p:nvPr/>
        </p:nvSpPr>
        <p:spPr>
          <a:xfrm>
            <a:off x="4555903" y="4794845"/>
            <a:ext cx="1003300" cy="842605"/>
          </a:xfrm>
          <a:prstGeom prst="ca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  <a:latin typeface="Helvetica"/>
                <a:cs typeface="Helvetica"/>
              </a:rPr>
              <a:t>Copy of state</a:t>
            </a:r>
            <a:endParaRPr lang="en-US" sz="1600" dirty="0">
              <a:solidFill>
                <a:srgbClr val="000000"/>
              </a:solidFill>
              <a:latin typeface="Helvetica"/>
              <a:cs typeface="Helvetica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3521993" y="4945849"/>
            <a:ext cx="892343" cy="6584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Helvetica"/>
                <a:cs typeface="Helvetica"/>
              </a:rPr>
              <a:t>App logic</a:t>
            </a:r>
            <a:endParaRPr lang="en-US" sz="1600" dirty="0">
              <a:latin typeface="Helvetica"/>
              <a:cs typeface="Helvetica"/>
            </a:endParaRPr>
          </a:p>
        </p:txBody>
      </p:sp>
      <p:grpSp>
        <p:nvGrpSpPr>
          <p:cNvPr id="11" name="Group 98"/>
          <p:cNvGrpSpPr/>
          <p:nvPr/>
        </p:nvGrpSpPr>
        <p:grpSpPr>
          <a:xfrm>
            <a:off x="6266822" y="4791253"/>
            <a:ext cx="1454547" cy="776197"/>
            <a:chOff x="6046650" y="3913798"/>
            <a:chExt cx="1454547" cy="776197"/>
          </a:xfrm>
        </p:grpSpPr>
        <p:sp>
          <p:nvSpPr>
            <p:cNvPr id="92" name="Rectangle 91"/>
            <p:cNvSpPr/>
            <p:nvPr/>
          </p:nvSpPr>
          <p:spPr>
            <a:xfrm>
              <a:off x="6046650" y="3913798"/>
              <a:ext cx="1149747" cy="471397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6199050" y="4066198"/>
              <a:ext cx="1149747" cy="471397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6351450" y="4218598"/>
              <a:ext cx="1149747" cy="471397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6351450" y="4196597"/>
              <a:ext cx="969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Client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sp>
        <p:nvSpPr>
          <p:cNvPr id="33" name="Content Placeholder 2"/>
          <p:cNvSpPr txBox="1">
            <a:spLocks/>
          </p:cNvSpPr>
          <p:nvPr/>
        </p:nvSpPr>
        <p:spPr>
          <a:xfrm>
            <a:off x="3621024" y="228600"/>
            <a:ext cx="4354155" cy="107721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marR="0" lvl="0" indent="-342900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200" noProof="0" dirty="0" smtClean="0">
                <a:solidFill>
                  <a:schemeClr val="accent6">
                    <a:lumMod val="75000"/>
                  </a:schemeClr>
                </a:solidFill>
                <a:latin typeface="Helvetica"/>
                <a:cs typeface="Helvetica"/>
              </a:rPr>
              <a:t>How do you deal with a malicious server?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Helvetica"/>
              <a:ea typeface="+mn-ea"/>
              <a:cs typeface="Helvetica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1336283" y="1735104"/>
            <a:ext cx="2430582" cy="1346628"/>
            <a:chOff x="3293995" y="1233470"/>
            <a:chExt cx="2647314" cy="1285021"/>
          </a:xfrm>
          <a:effectLst>
            <a:glow rad="190500">
              <a:srgbClr val="FF0000">
                <a:alpha val="75000"/>
              </a:srgbClr>
            </a:glow>
          </a:effectLst>
        </p:grpSpPr>
        <p:sp>
          <p:nvSpPr>
            <p:cNvPr id="34" name="Rectangle 33"/>
            <p:cNvSpPr/>
            <p:nvPr/>
          </p:nvSpPr>
          <p:spPr>
            <a:xfrm>
              <a:off x="3293995" y="1233470"/>
              <a:ext cx="2647314" cy="1285021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lumMod val="60000"/>
                    <a:lumOff val="40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293995" y="1233471"/>
              <a:ext cx="969534" cy="3524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Server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cxnSp>
        <p:nvCxnSpPr>
          <p:cNvPr id="37" name="Straight Connector 36"/>
          <p:cNvCxnSpPr/>
          <p:nvPr/>
        </p:nvCxnSpPr>
        <p:spPr>
          <a:xfrm>
            <a:off x="3522354" y="3351101"/>
            <a:ext cx="3305348" cy="1262221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arrow" w="lg" len="med"/>
            <a:tailEnd type="arrow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669266" y="3351101"/>
            <a:ext cx="1750333" cy="1105076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arrow" w="lg" len="med"/>
            <a:tailEnd type="arrow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>
            <a:off x="1297398" y="3844451"/>
            <a:ext cx="1104281" cy="1588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arrow" w="lg" len="med"/>
            <a:tailEnd type="arrow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1" name="Group 40"/>
          <p:cNvGrpSpPr/>
          <p:nvPr/>
        </p:nvGrpSpPr>
        <p:grpSpPr>
          <a:xfrm>
            <a:off x="2516291" y="1961563"/>
            <a:ext cx="1250574" cy="1034613"/>
            <a:chOff x="6429375" y="1784787"/>
            <a:chExt cx="1250574" cy="1034613"/>
          </a:xfrm>
        </p:grpSpPr>
        <p:sp>
          <p:nvSpPr>
            <p:cNvPr id="42" name="Can 41"/>
            <p:cNvSpPr/>
            <p:nvPr/>
          </p:nvSpPr>
          <p:spPr>
            <a:xfrm>
              <a:off x="6429375" y="1784787"/>
              <a:ext cx="1006063" cy="842605"/>
            </a:xfrm>
            <a:prstGeom prst="can">
              <a:avLst/>
            </a:prstGeom>
            <a:solidFill>
              <a:srgbClr val="FBBB02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000000"/>
                  </a:solidFill>
                  <a:latin typeface="Helvetica"/>
                  <a:cs typeface="Helvetica"/>
                </a:rPr>
                <a:t>Encrypted</a:t>
              </a:r>
            </a:p>
            <a:p>
              <a:pPr algn="ctr"/>
              <a:r>
                <a:rPr lang="en-US" sz="1400" dirty="0" smtClean="0">
                  <a:solidFill>
                    <a:srgbClr val="000000"/>
                  </a:solidFill>
                  <a:latin typeface="Helvetica"/>
                  <a:cs typeface="Helvetica"/>
                </a:rPr>
                <a:t>state</a:t>
              </a:r>
              <a:endParaRPr lang="en-US" sz="1400" dirty="0">
                <a:solidFill>
                  <a:srgbClr val="000000"/>
                </a:solidFill>
                <a:latin typeface="Helvetica"/>
                <a:cs typeface="Helvetica"/>
              </a:endParaRPr>
            </a:p>
          </p:txBody>
        </p:sp>
        <p:pic>
          <p:nvPicPr>
            <p:cNvPr id="43" name="Picture 42" descr="Lock-256x256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190926" y="2331720"/>
              <a:ext cx="489023" cy="487680"/>
            </a:xfrm>
            <a:prstGeom prst="rect">
              <a:avLst/>
            </a:prstGeom>
          </p:spPr>
        </p:pic>
      </p:grpSp>
      <p:pic>
        <p:nvPicPr>
          <p:cNvPr id="31" name="Picture 30" descr="face-devil-m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6379" y="2369584"/>
            <a:ext cx="1120064" cy="9729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Keeping clients in sync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SPORC: Group Collaboration using Untrusted Cloud Resources — OSDI 10/5/10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DB5E-6AB4-1E4D-9D51-F1BB6FC1347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037741"/>
            <a:ext cx="8229600" cy="58477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lvl="0" indent="-342900">
              <a:spcBef>
                <a:spcPct val="20000"/>
              </a:spcBef>
              <a:spcAft>
                <a:spcPts val="1200"/>
              </a:spcAft>
              <a:defRPr/>
            </a:pPr>
            <a:r>
              <a:rPr lang="en-US" sz="3200" noProof="0" dirty="0" smtClean="0">
                <a:solidFill>
                  <a:schemeClr val="accent6">
                    <a:lumMod val="75000"/>
                  </a:schemeClr>
                </a:solidFill>
                <a:latin typeface="Helvetica"/>
                <a:cs typeface="Helvetica"/>
              </a:rPr>
              <a:t>Operational transformation (OT)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Helvetica"/>
                <a:cs typeface="Helvetica"/>
              </a:rPr>
              <a:t>[EG89]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Helvetica"/>
              <a:ea typeface="+mn-ea"/>
              <a:cs typeface="Helvetic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1574616"/>
            <a:ext cx="8052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Helvetica"/>
                <a:cs typeface="Helvetica"/>
              </a:rPr>
              <a:t>(Used in Google Docs,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  <a:latin typeface="Helvetica"/>
                <a:cs typeface="Helvetica"/>
              </a:rPr>
              <a:t>EtherPad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Helvetica"/>
                <a:cs typeface="Helvetica"/>
              </a:rPr>
              <a:t>, etc.)</a:t>
            </a:r>
          </a:p>
        </p:txBody>
      </p:sp>
      <p:sp>
        <p:nvSpPr>
          <p:cNvPr id="9" name="Rectangle 8"/>
          <p:cNvSpPr/>
          <p:nvPr/>
        </p:nvSpPr>
        <p:spPr>
          <a:xfrm>
            <a:off x="296807" y="2805115"/>
            <a:ext cx="3917712" cy="359568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rgbClr val="FFFFFF"/>
              </a:gs>
            </a:gsLst>
            <a:lin ang="16200000" scaled="0"/>
            <a:tileRect/>
          </a:gra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96806" y="2805114"/>
            <a:ext cx="969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Helvetica"/>
                <a:cs typeface="Helvetica"/>
              </a:rPr>
              <a:t>Alice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865042" y="2802643"/>
            <a:ext cx="3886200" cy="359815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rgbClr val="FFFFFF"/>
              </a:gs>
            </a:gsLst>
            <a:lin ang="16200000" scaled="0"/>
            <a:tileRect/>
          </a:gra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795452" y="2805114"/>
            <a:ext cx="969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Helvetica"/>
                <a:cs typeface="Helvetica"/>
              </a:rPr>
              <a:t>Bob</a:t>
            </a:r>
            <a:endParaRPr lang="en-US" dirty="0">
              <a:latin typeface="Helvetica"/>
              <a:cs typeface="Helvetica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3952781" y="2061831"/>
            <a:ext cx="1149747" cy="493398"/>
            <a:chOff x="6571622" y="5074052"/>
            <a:chExt cx="1149747" cy="493398"/>
          </a:xfrm>
        </p:grpSpPr>
        <p:sp>
          <p:nvSpPr>
            <p:cNvPr id="16" name="Rectangle 15"/>
            <p:cNvSpPr/>
            <p:nvPr/>
          </p:nvSpPr>
          <p:spPr>
            <a:xfrm>
              <a:off x="6571622" y="5096053"/>
              <a:ext cx="1149747" cy="471397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lumMod val="60000"/>
                    <a:lumOff val="40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571622" y="5074052"/>
              <a:ext cx="969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Server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301534" y="3797260"/>
            <a:ext cx="1365467" cy="682734"/>
            <a:chOff x="1604384" y="1249151"/>
            <a:chExt cx="962632" cy="481316"/>
          </a:xfrm>
        </p:grpSpPr>
        <p:sp>
          <p:nvSpPr>
            <p:cNvPr id="19" name="Rectangle 18"/>
            <p:cNvSpPr/>
            <p:nvPr/>
          </p:nvSpPr>
          <p:spPr>
            <a:xfrm>
              <a:off x="1604384" y="1249151"/>
              <a:ext cx="481316" cy="481316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  <a:latin typeface="Helvetica"/>
                  <a:cs typeface="Helvetica"/>
                </a:rPr>
                <a:t>ins </a:t>
              </a:r>
              <a:r>
                <a:rPr lang="en-US" sz="1200" b="1" dirty="0" smtClean="0">
                  <a:solidFill>
                    <a:schemeClr val="tx1"/>
                  </a:solidFill>
                  <a:latin typeface="Helvetica"/>
                  <a:cs typeface="Helvetica"/>
                </a:rPr>
                <a:t>“ABC”</a:t>
              </a:r>
              <a:endParaRPr lang="en-US" sz="1200" b="1" dirty="0">
                <a:solidFill>
                  <a:schemeClr val="tx1"/>
                </a:solidFill>
                <a:latin typeface="Helvetica"/>
                <a:cs typeface="Helvetica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085700" y="1249151"/>
              <a:ext cx="481316" cy="481316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  <a:latin typeface="Helvetica"/>
                  <a:cs typeface="Helvetica"/>
                </a:rPr>
                <a:t>ins </a:t>
              </a:r>
              <a:r>
                <a:rPr lang="en-US" sz="1200" b="1" dirty="0" smtClean="0">
                  <a:solidFill>
                    <a:schemeClr val="tx1"/>
                  </a:solidFill>
                  <a:latin typeface="Helvetica"/>
                  <a:cs typeface="Helvetica"/>
                </a:rPr>
                <a:t>“DE”</a:t>
              </a:r>
            </a:p>
          </p:txBody>
        </p:sp>
      </p:grpSp>
      <p:cxnSp>
        <p:nvCxnSpPr>
          <p:cNvPr id="24" name="Straight Connector 23"/>
          <p:cNvCxnSpPr/>
          <p:nvPr/>
        </p:nvCxnSpPr>
        <p:spPr>
          <a:xfrm flipV="1">
            <a:off x="2667000" y="2304132"/>
            <a:ext cx="1151127" cy="362868"/>
          </a:xfrm>
          <a:prstGeom prst="line">
            <a:avLst/>
          </a:prstGeom>
          <a:ln w="38100" cap="flat" cmpd="sng" algn="ctr">
            <a:solidFill>
              <a:schemeClr val="tx1">
                <a:alpha val="50000"/>
              </a:schemeClr>
            </a:solidFill>
            <a:prstDash val="solid"/>
            <a:round/>
            <a:headEnd type="arrow" w="lg" len="med"/>
            <a:tailEnd type="arrow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10800000">
            <a:off x="5213668" y="2304132"/>
            <a:ext cx="1187133" cy="362869"/>
          </a:xfrm>
          <a:prstGeom prst="line">
            <a:avLst/>
          </a:prstGeom>
          <a:ln w="38100" cap="flat" cmpd="sng" algn="ctr">
            <a:solidFill>
              <a:schemeClr val="tx1">
                <a:alpha val="50000"/>
              </a:schemeClr>
            </a:solidFill>
            <a:prstDash val="solid"/>
            <a:round/>
            <a:headEnd type="arrow" w="lg" len="med"/>
            <a:tailEnd type="arrow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7226544" y="3797260"/>
            <a:ext cx="674739" cy="674739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3">
                    <a:lumMod val="75000"/>
                  </a:schemeClr>
                </a:solidFill>
                <a:latin typeface="Helvetica"/>
                <a:cs typeface="Helvetica"/>
              </a:rPr>
              <a:t>del 4</a:t>
            </a:r>
          </a:p>
        </p:txBody>
      </p:sp>
      <p:sp>
        <p:nvSpPr>
          <p:cNvPr id="41" name="Rectangle 40"/>
          <p:cNvSpPr/>
          <p:nvPr/>
        </p:nvSpPr>
        <p:spPr>
          <a:xfrm>
            <a:off x="2667002" y="3797260"/>
            <a:ext cx="674739" cy="674739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Helvetica"/>
                <a:cs typeface="Helvetica"/>
              </a:rPr>
              <a:t>del 2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5861076" y="3797260"/>
            <a:ext cx="1365467" cy="682734"/>
            <a:chOff x="1604384" y="1249151"/>
            <a:chExt cx="962632" cy="481316"/>
          </a:xfrm>
        </p:grpSpPr>
        <p:sp>
          <p:nvSpPr>
            <p:cNvPr id="46" name="Rectangle 45"/>
            <p:cNvSpPr/>
            <p:nvPr/>
          </p:nvSpPr>
          <p:spPr>
            <a:xfrm>
              <a:off x="1604384" y="1249151"/>
              <a:ext cx="481316" cy="481316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  <a:latin typeface="Helvetica"/>
                  <a:cs typeface="Helvetica"/>
                </a:rPr>
                <a:t>ins </a:t>
              </a:r>
              <a:r>
                <a:rPr lang="en-US" sz="1200" b="1" dirty="0" smtClean="0">
                  <a:solidFill>
                    <a:schemeClr val="tx1"/>
                  </a:solidFill>
                  <a:latin typeface="Helvetica"/>
                  <a:cs typeface="Helvetica"/>
                </a:rPr>
                <a:t>“ABC”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2085700" y="1249151"/>
              <a:ext cx="481316" cy="481316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  <a:latin typeface="Helvetica"/>
                  <a:cs typeface="Helvetica"/>
                </a:rPr>
                <a:t>ins </a:t>
              </a:r>
              <a:r>
                <a:rPr lang="en-US" sz="1200" b="1" dirty="0" smtClean="0">
                  <a:solidFill>
                    <a:schemeClr val="tx1"/>
                  </a:solidFill>
                  <a:latin typeface="Helvetica"/>
                  <a:cs typeface="Helvetica"/>
                </a:rPr>
                <a:t>“DE”</a:t>
              </a:r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4791792" y="3931131"/>
            <a:ext cx="102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solidFill>
                  <a:srgbClr val="000000"/>
                </a:solidFill>
                <a:latin typeface="Helvetica"/>
                <a:cs typeface="Helvetica"/>
              </a:rPr>
              <a:t>Ops:</a:t>
            </a:r>
            <a:endParaRPr lang="en-US" sz="1600" dirty="0">
              <a:solidFill>
                <a:srgbClr val="000000"/>
              </a:solidFill>
              <a:latin typeface="Helvetica"/>
              <a:cs typeface="Helvetica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791792" y="3374915"/>
            <a:ext cx="102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latin typeface="Helvetica"/>
                <a:cs typeface="Helvetica"/>
              </a:rPr>
              <a:t>State:</a:t>
            </a:r>
            <a:endParaRPr lang="en-US" sz="1600" dirty="0">
              <a:latin typeface="Helvetica"/>
              <a:cs typeface="Helvetica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233206" y="3277508"/>
            <a:ext cx="20402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Helvetica"/>
                <a:cs typeface="Helvetica"/>
              </a:rPr>
              <a:t>ABCDE</a:t>
            </a:r>
            <a:endParaRPr lang="en-US" sz="2400" dirty="0">
              <a:latin typeface="Helvetica"/>
              <a:cs typeface="Helvetica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767004" y="3308285"/>
            <a:ext cx="20402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Helvetica"/>
                <a:cs typeface="Helvetica"/>
              </a:rPr>
              <a:t>ABCDE</a:t>
            </a:r>
            <a:endParaRPr lang="en-US" sz="2400" dirty="0">
              <a:latin typeface="Helvetica"/>
              <a:cs typeface="Helvetica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221117" y="3274040"/>
            <a:ext cx="20402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Helvetica"/>
                <a:cs typeface="Helvetica"/>
              </a:rPr>
              <a:t>ACDE</a:t>
            </a:r>
            <a:endParaRPr lang="en-US" sz="2400" dirty="0">
              <a:latin typeface="Helvetica"/>
              <a:cs typeface="Helvetica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767004" y="3308285"/>
            <a:ext cx="20402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Helvetica"/>
                <a:cs typeface="Helvetica"/>
              </a:rPr>
              <a:t>ABCE</a:t>
            </a:r>
            <a:endParaRPr lang="en-US" sz="2400" dirty="0">
              <a:latin typeface="Helvetica"/>
              <a:cs typeface="Helvetica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5861076" y="2329631"/>
            <a:ext cx="674739" cy="674739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3">
                    <a:lumMod val="75000"/>
                  </a:schemeClr>
                </a:solidFill>
                <a:latin typeface="Helvetica"/>
                <a:cs typeface="Helvetica"/>
              </a:rPr>
              <a:t>del 4</a:t>
            </a:r>
          </a:p>
        </p:txBody>
      </p:sp>
      <p:sp>
        <p:nvSpPr>
          <p:cNvPr id="60" name="Rectangle 59"/>
          <p:cNvSpPr/>
          <p:nvPr/>
        </p:nvSpPr>
        <p:spPr>
          <a:xfrm>
            <a:off x="2527595" y="2329631"/>
            <a:ext cx="674739" cy="674739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Helvetica"/>
                <a:cs typeface="Helvetica"/>
              </a:rPr>
              <a:t>del 2</a:t>
            </a:r>
          </a:p>
        </p:txBody>
      </p:sp>
      <p:sp>
        <p:nvSpPr>
          <p:cNvPr id="61" name="Rectangle 60"/>
          <p:cNvSpPr/>
          <p:nvPr/>
        </p:nvSpPr>
        <p:spPr>
          <a:xfrm>
            <a:off x="7226544" y="5682805"/>
            <a:ext cx="674739" cy="674739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Helvetica"/>
                <a:cs typeface="Helvetica"/>
              </a:rPr>
              <a:t>del 2</a:t>
            </a:r>
          </a:p>
        </p:txBody>
      </p:sp>
      <p:sp>
        <p:nvSpPr>
          <p:cNvPr id="62" name="Rectangle 61"/>
          <p:cNvSpPr/>
          <p:nvPr/>
        </p:nvSpPr>
        <p:spPr>
          <a:xfrm>
            <a:off x="2667000" y="5682805"/>
            <a:ext cx="674739" cy="674739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3">
                    <a:lumMod val="75000"/>
                  </a:schemeClr>
                </a:solidFill>
                <a:latin typeface="Helvetica"/>
                <a:cs typeface="Helvetica"/>
              </a:rPr>
              <a:t>del 4</a:t>
            </a:r>
          </a:p>
        </p:txBody>
      </p:sp>
      <p:sp>
        <p:nvSpPr>
          <p:cNvPr id="63" name="Rectangle 62"/>
          <p:cNvSpPr/>
          <p:nvPr/>
        </p:nvSpPr>
        <p:spPr>
          <a:xfrm>
            <a:off x="7901283" y="3805255"/>
            <a:ext cx="674739" cy="674739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1">
                <a:lumMod val="75000"/>
              </a:schemeClr>
            </a:solidFill>
          </a:ln>
          <a:effectLst>
            <a:glow rad="101600">
              <a:srgbClr val="FF0000">
                <a:alpha val="75000"/>
              </a:srgbClr>
            </a:glo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Helvetica"/>
                <a:cs typeface="Helvetica"/>
              </a:rPr>
              <a:t>del 2</a:t>
            </a:r>
          </a:p>
        </p:txBody>
      </p:sp>
      <p:sp>
        <p:nvSpPr>
          <p:cNvPr id="64" name="Rectangle 63"/>
          <p:cNvSpPr/>
          <p:nvPr/>
        </p:nvSpPr>
        <p:spPr>
          <a:xfrm>
            <a:off x="3341739" y="3805255"/>
            <a:ext cx="674739" cy="674739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75000"/>
              </a:schemeClr>
            </a:solidFill>
          </a:ln>
          <a:effectLst>
            <a:glow rad="101600">
              <a:srgbClr val="FF0000">
                <a:alpha val="75000"/>
              </a:srgbClr>
            </a:glo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3">
                    <a:lumMod val="75000"/>
                  </a:schemeClr>
                </a:solidFill>
                <a:latin typeface="Helvetica"/>
                <a:cs typeface="Helvetica"/>
              </a:rPr>
              <a:t>del 4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1229156" y="3280975"/>
            <a:ext cx="20402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Helvetica"/>
                <a:cs typeface="Helvetica"/>
              </a:rPr>
              <a:t>ACD</a:t>
            </a:r>
            <a:endParaRPr lang="en-US" sz="2400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767004" y="3308285"/>
            <a:ext cx="20402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Helvetica"/>
                <a:cs typeface="Helvetica"/>
              </a:rPr>
              <a:t>ACE</a:t>
            </a:r>
            <a:endParaRPr lang="en-US" sz="2400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901283" y="3805255"/>
            <a:ext cx="674739" cy="674739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Helvetica"/>
                <a:cs typeface="Helvetica"/>
              </a:rPr>
              <a:t>del 2</a:t>
            </a:r>
          </a:p>
        </p:txBody>
      </p:sp>
      <p:sp>
        <p:nvSpPr>
          <p:cNvPr id="68" name="Rectangle 67"/>
          <p:cNvSpPr/>
          <p:nvPr/>
        </p:nvSpPr>
        <p:spPr>
          <a:xfrm>
            <a:off x="3341739" y="3805255"/>
            <a:ext cx="674739" cy="674739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Helvetica"/>
                <a:cs typeface="Helvetica"/>
              </a:rPr>
              <a:t>del 3</a:t>
            </a:r>
          </a:p>
        </p:txBody>
      </p:sp>
      <p:grpSp>
        <p:nvGrpSpPr>
          <p:cNvPr id="77" name="Group 76"/>
          <p:cNvGrpSpPr/>
          <p:nvPr/>
        </p:nvGrpSpPr>
        <p:grpSpPr>
          <a:xfrm>
            <a:off x="2707966" y="4483757"/>
            <a:ext cx="971143" cy="1210806"/>
            <a:chOff x="2707966" y="3884099"/>
            <a:chExt cx="971143" cy="1210806"/>
          </a:xfrm>
        </p:grpSpPr>
        <p:sp>
          <p:nvSpPr>
            <p:cNvPr id="69" name="Oval 68"/>
            <p:cNvSpPr/>
            <p:nvPr/>
          </p:nvSpPr>
          <p:spPr>
            <a:xfrm>
              <a:off x="2707966" y="4178293"/>
              <a:ext cx="587072" cy="587072"/>
            </a:xfrm>
            <a:prstGeom prst="ellipse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  <a:latin typeface="Palatino"/>
                  <a:cs typeface="Palatino"/>
                </a:rPr>
                <a:t>T</a:t>
              </a:r>
              <a:endParaRPr lang="en-US" sz="3600" dirty="0">
                <a:solidFill>
                  <a:schemeClr val="tx1"/>
                </a:solidFill>
                <a:latin typeface="Palatino"/>
                <a:cs typeface="Palatino"/>
              </a:endParaRPr>
            </a:p>
          </p:txBody>
        </p:sp>
        <p:cxnSp>
          <p:nvCxnSpPr>
            <p:cNvPr id="71" name="Straight Connector 70"/>
            <p:cNvCxnSpPr>
              <a:stCxn id="62" idx="0"/>
              <a:endCxn id="69" idx="4"/>
            </p:cNvCxnSpPr>
            <p:nvPr/>
          </p:nvCxnSpPr>
          <p:spPr>
            <a:xfrm rot="16200000" flipV="1">
              <a:off x="2838166" y="4928701"/>
              <a:ext cx="329540" cy="2868"/>
            </a:xfrm>
            <a:prstGeom prst="line">
              <a:avLst/>
            </a:prstGeom>
            <a:ln w="38100" cap="flat" cmpd="sng" algn="ctr">
              <a:solidFill>
                <a:schemeClr val="tx1"/>
              </a:solidFill>
              <a:prstDash val="solid"/>
              <a:round/>
              <a:headEnd type="none" w="lg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>
              <a:stCxn id="41" idx="2"/>
              <a:endCxn id="69" idx="0"/>
            </p:cNvCxnSpPr>
            <p:nvPr/>
          </p:nvCxnSpPr>
          <p:spPr>
            <a:xfrm rot="5400000">
              <a:off x="2855840" y="4029761"/>
              <a:ext cx="294194" cy="2870"/>
            </a:xfrm>
            <a:prstGeom prst="line">
              <a:avLst/>
            </a:prstGeom>
            <a:ln w="38100" cap="flat" cmpd="sng" algn="ctr">
              <a:solidFill>
                <a:schemeClr val="tx1"/>
              </a:solidFill>
              <a:prstDash val="solid"/>
              <a:round/>
              <a:headEnd type="none" w="lg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hape 75"/>
            <p:cNvCxnSpPr>
              <a:stCxn id="69" idx="6"/>
              <a:endCxn id="68" idx="2"/>
            </p:cNvCxnSpPr>
            <p:nvPr/>
          </p:nvCxnSpPr>
          <p:spPr>
            <a:xfrm flipV="1">
              <a:off x="3295038" y="3892094"/>
              <a:ext cx="384071" cy="579735"/>
            </a:xfrm>
            <a:prstGeom prst="bentConnector2">
              <a:avLst/>
            </a:prstGeom>
            <a:ln w="38100" cap="flat" cmpd="sng" algn="ctr">
              <a:solidFill>
                <a:schemeClr val="tx1"/>
              </a:solidFill>
              <a:prstDash val="solid"/>
              <a:round/>
              <a:headEnd type="none" w="lg" len="med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oup 77"/>
          <p:cNvGrpSpPr/>
          <p:nvPr/>
        </p:nvGrpSpPr>
        <p:grpSpPr>
          <a:xfrm>
            <a:off x="7267509" y="4479994"/>
            <a:ext cx="971143" cy="1210806"/>
            <a:chOff x="2707966" y="3872341"/>
            <a:chExt cx="971143" cy="1210806"/>
          </a:xfrm>
        </p:grpSpPr>
        <p:sp>
          <p:nvSpPr>
            <p:cNvPr id="79" name="Oval 78"/>
            <p:cNvSpPr/>
            <p:nvPr/>
          </p:nvSpPr>
          <p:spPr>
            <a:xfrm>
              <a:off x="2707966" y="4178293"/>
              <a:ext cx="587072" cy="587072"/>
            </a:xfrm>
            <a:prstGeom prst="ellipse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  <a:latin typeface="Palatino"/>
                  <a:cs typeface="Palatino"/>
                </a:rPr>
                <a:t>T</a:t>
              </a:r>
              <a:endParaRPr lang="en-US" sz="3600" dirty="0">
                <a:solidFill>
                  <a:schemeClr val="tx1"/>
                </a:solidFill>
                <a:latin typeface="Palatino"/>
                <a:cs typeface="Palatino"/>
              </a:endParaRPr>
            </a:p>
          </p:txBody>
        </p:sp>
        <p:cxnSp>
          <p:nvCxnSpPr>
            <p:cNvPr id="80" name="Straight Connector 79"/>
            <p:cNvCxnSpPr>
              <a:endCxn id="79" idx="4"/>
            </p:cNvCxnSpPr>
            <p:nvPr/>
          </p:nvCxnSpPr>
          <p:spPr>
            <a:xfrm rot="16200000" flipV="1">
              <a:off x="2844045" y="4922822"/>
              <a:ext cx="317782" cy="2868"/>
            </a:xfrm>
            <a:prstGeom prst="line">
              <a:avLst/>
            </a:prstGeom>
            <a:ln w="38100" cap="flat" cmpd="sng" algn="ctr">
              <a:solidFill>
                <a:schemeClr val="tx1"/>
              </a:solidFill>
              <a:prstDash val="solid"/>
              <a:round/>
              <a:headEnd type="none" w="lg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>
              <a:endCxn id="79" idx="0"/>
            </p:cNvCxnSpPr>
            <p:nvPr/>
          </p:nvCxnSpPr>
          <p:spPr>
            <a:xfrm rot="5400000">
              <a:off x="2849961" y="4023882"/>
              <a:ext cx="305952" cy="2870"/>
            </a:xfrm>
            <a:prstGeom prst="line">
              <a:avLst/>
            </a:prstGeom>
            <a:ln w="38100" cap="flat" cmpd="sng" algn="ctr">
              <a:solidFill>
                <a:schemeClr val="tx1"/>
              </a:solidFill>
              <a:prstDash val="solid"/>
              <a:round/>
              <a:headEnd type="none" w="lg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hape 81"/>
            <p:cNvCxnSpPr>
              <a:stCxn id="79" idx="6"/>
            </p:cNvCxnSpPr>
            <p:nvPr/>
          </p:nvCxnSpPr>
          <p:spPr>
            <a:xfrm flipV="1">
              <a:off x="3295038" y="3880336"/>
              <a:ext cx="384071" cy="591493"/>
            </a:xfrm>
            <a:prstGeom prst="bentConnector2">
              <a:avLst/>
            </a:prstGeom>
            <a:ln w="38100" cap="flat" cmpd="sng" algn="ctr">
              <a:solidFill>
                <a:schemeClr val="tx1"/>
              </a:solidFill>
              <a:prstDash val="solid"/>
              <a:round/>
              <a:headEnd type="none" w="lg" len="med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3" name="TextBox 82"/>
          <p:cNvSpPr txBox="1"/>
          <p:nvPr/>
        </p:nvSpPr>
        <p:spPr>
          <a:xfrm>
            <a:off x="1221117" y="3280975"/>
            <a:ext cx="20402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Helvetica"/>
                <a:cs typeface="Helvetica"/>
              </a:rPr>
              <a:t>ACE</a:t>
            </a:r>
            <a:endParaRPr lang="en-US" sz="2400" dirty="0">
              <a:latin typeface="Helvetica"/>
              <a:cs typeface="Helvetica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5764102" y="3308285"/>
            <a:ext cx="20402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Helvetica"/>
                <a:cs typeface="Helvetica"/>
              </a:rPr>
              <a:t>ACE</a:t>
            </a:r>
            <a:endParaRPr lang="en-US" sz="2400" dirty="0">
              <a:latin typeface="Helvetica"/>
              <a:cs typeface="Helvetica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457200" y="5071486"/>
            <a:ext cx="8118822" cy="10855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Helvetica"/>
                <a:cs typeface="Helvetica"/>
              </a:rPr>
              <a:t>OT can sync arbitrarily divergent clients</a:t>
            </a:r>
            <a:endParaRPr lang="en-US" sz="3200" dirty="0">
              <a:solidFill>
                <a:schemeClr val="accent6">
                  <a:lumMod val="75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279286" y="3931131"/>
            <a:ext cx="102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solidFill>
                  <a:srgbClr val="000000"/>
                </a:solidFill>
                <a:latin typeface="Helvetica"/>
                <a:cs typeface="Helvetica"/>
              </a:rPr>
              <a:t>Ops:</a:t>
            </a:r>
            <a:endParaRPr lang="en-US" sz="1600" dirty="0">
              <a:solidFill>
                <a:srgbClr val="000000"/>
              </a:solidFill>
              <a:latin typeface="Helvetica"/>
              <a:cs typeface="Helvetica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279286" y="3374915"/>
            <a:ext cx="102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latin typeface="Helvetica"/>
                <a:cs typeface="Helvetica"/>
              </a:rPr>
              <a:t>State:</a:t>
            </a:r>
            <a:endParaRPr lang="en-US" sz="1600" dirty="0">
              <a:latin typeface="Helvetica"/>
              <a:cs typeface="Helvet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217 -0.00463 C 0.09127 -0.02385 0.14055 -0.04261 0.194 -0.04261 C 0.24744 -0.04238 0.33455 -0.01089 0.36318 -0.00255 " pathEditMode="relative" rAng="0" ptsTypes="aaA">
                                      <p:cBhvr>
                                        <p:cTn id="2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" y="-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7132E-7 -4.99768E-6 C -0.05188 -0.01899 -0.10359 -0.03751 -0.16727 -0.03682 C -0.23096 -0.03589 -0.35259 -0.00162 -0.38209 0.00533 " pathEditMode="relative" rAng="0" ptsTypes="aaA">
                                      <p:cBhvr>
                                        <p:cTn id="2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-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55" grpId="0"/>
      <p:bldP spid="56" grpId="0"/>
      <p:bldP spid="57" grpId="0"/>
      <p:bldP spid="57" grpId="1"/>
      <p:bldP spid="58" grpId="0"/>
      <p:bldP spid="58" grpId="1"/>
      <p:bldP spid="59" grpId="0" animBg="1"/>
      <p:bldP spid="59" grpId="1" animBg="1"/>
      <p:bldP spid="59" grpId="2" animBg="1"/>
      <p:bldP spid="60" grpId="0" animBg="1"/>
      <p:bldP spid="60" grpId="1" animBg="1"/>
      <p:bldP spid="60" grpId="2" animBg="1"/>
      <p:bldP spid="61" grpId="0" animBg="1"/>
      <p:bldP spid="62" grpId="0" animBg="1"/>
      <p:bldP spid="63" grpId="0" animBg="1"/>
      <p:bldP spid="63" grpId="1" animBg="1"/>
      <p:bldP spid="64" grpId="0" animBg="1"/>
      <p:bldP spid="64" grpId="1" animBg="1"/>
      <p:bldP spid="65" grpId="1"/>
      <p:bldP spid="65" grpId="2"/>
      <p:bldP spid="66" grpId="1"/>
      <p:bldP spid="66" grpId="2"/>
      <p:bldP spid="67" grpId="0" animBg="1"/>
      <p:bldP spid="68" grpId="0" animBg="1"/>
      <p:bldP spid="83" grpId="0"/>
      <p:bldP spid="84" grpId="0"/>
      <p:bldP spid="8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Dealing with a malicious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3625"/>
            <a:ext cx="5635858" cy="1117229"/>
          </a:xfrm>
        </p:spPr>
        <p:txBody>
          <a:bodyPr/>
          <a:lstStyle/>
          <a:p>
            <a:pPr>
              <a:spcAft>
                <a:spcPts val="600"/>
              </a:spcAft>
              <a:buNone/>
            </a:pPr>
            <a:r>
              <a:rPr lang="en-US" sz="2800" dirty="0" smtClean="0"/>
              <a:t>Digital signatures aren’t enough</a:t>
            </a:r>
          </a:p>
          <a:p>
            <a:pPr>
              <a:spcAft>
                <a:spcPts val="600"/>
              </a:spcAft>
              <a:buNone/>
            </a:pPr>
            <a:r>
              <a:rPr lang="en-US" sz="2800" dirty="0" smtClean="0"/>
              <a:t>Server can </a:t>
            </a:r>
            <a:r>
              <a:rPr lang="en-US" sz="2800" dirty="0" smtClean="0">
                <a:solidFill>
                  <a:srgbClr val="E46C0A"/>
                </a:solidFill>
              </a:rPr>
              <a:t>equivocate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SPORC: Group Collaboration using Untrusted Cloud Resources — OSDI 10/5/10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DB5E-6AB4-1E4D-9D51-F1BB6FC1347E}" type="slidenum">
              <a:rPr lang="en-US" smtClean="0"/>
              <a:pPr/>
              <a:t>8</a:t>
            </a:fld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 rot="10800000" flipV="1">
            <a:off x="6379200" y="2685432"/>
            <a:ext cx="700108" cy="652439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rot="10800000" flipH="1" flipV="1">
            <a:off x="7539226" y="2672732"/>
            <a:ext cx="700108" cy="652439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9" name="Group 98"/>
          <p:cNvGrpSpPr/>
          <p:nvPr/>
        </p:nvGrpSpPr>
        <p:grpSpPr>
          <a:xfrm>
            <a:off x="5438138" y="2672732"/>
            <a:ext cx="1119033" cy="373011"/>
            <a:chOff x="1803399" y="3950898"/>
            <a:chExt cx="1119033" cy="373011"/>
          </a:xfrm>
          <a:effectLst>
            <a:outerShdw blurRad="50800" dist="38100" dir="2700000">
              <a:srgbClr val="000000">
                <a:alpha val="43000"/>
              </a:srgbClr>
            </a:outerShdw>
          </a:effectLst>
        </p:grpSpPr>
        <p:sp>
          <p:nvSpPr>
            <p:cNvPr id="92" name="Rectangle 91"/>
            <p:cNvSpPr/>
            <p:nvPr/>
          </p:nvSpPr>
          <p:spPr>
            <a:xfrm>
              <a:off x="1803399" y="3950898"/>
              <a:ext cx="373011" cy="373011"/>
            </a:xfrm>
            <a:prstGeom prst="rect">
              <a:avLst/>
            </a:prstGeom>
            <a:solidFill>
              <a:srgbClr val="CCFFCC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Helvetica"/>
                  <a:cs typeface="Helvetica"/>
                </a:rPr>
                <a:t>A</a:t>
              </a:r>
              <a:endParaRPr lang="en-US" dirty="0">
                <a:solidFill>
                  <a:schemeClr val="tx1"/>
                </a:solidFill>
                <a:latin typeface="Helvetica"/>
                <a:cs typeface="Helvetica"/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2176410" y="3950898"/>
              <a:ext cx="373011" cy="373011"/>
            </a:xfrm>
            <a:prstGeom prst="rect">
              <a:avLst/>
            </a:prstGeom>
            <a:solidFill>
              <a:srgbClr val="FFE22E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Helvetica"/>
                  <a:cs typeface="Helvetica"/>
                </a:rPr>
                <a:t>B</a:t>
              </a:r>
              <a:endParaRPr lang="en-US" dirty="0">
                <a:solidFill>
                  <a:schemeClr val="tx1"/>
                </a:solidFill>
                <a:latin typeface="Helvetica"/>
                <a:cs typeface="Helvetica"/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2549421" y="3950898"/>
              <a:ext cx="373011" cy="373011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Helvetica"/>
                  <a:cs typeface="Helvetica"/>
                </a:rPr>
                <a:t>C</a:t>
              </a:r>
              <a:endParaRPr lang="en-US" dirty="0">
                <a:solidFill>
                  <a:schemeClr val="tx1"/>
                </a:solidFill>
                <a:latin typeface="Helvetica"/>
                <a:cs typeface="Helvetica"/>
              </a:endParaRPr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8041506" y="2672732"/>
            <a:ext cx="746022" cy="373011"/>
            <a:chOff x="7675116" y="2489202"/>
            <a:chExt cx="746022" cy="373011"/>
          </a:xfrm>
        </p:grpSpPr>
        <p:sp>
          <p:nvSpPr>
            <p:cNvPr id="95" name="Rectangle 94"/>
            <p:cNvSpPr/>
            <p:nvPr/>
          </p:nvSpPr>
          <p:spPr>
            <a:xfrm>
              <a:off x="8048127" y="2489202"/>
              <a:ext cx="373011" cy="373011"/>
            </a:xfrm>
            <a:prstGeom prst="rect">
              <a:avLst/>
            </a:prstGeom>
            <a:solidFill>
              <a:srgbClr val="CCFFCC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Helvetica"/>
                  <a:cs typeface="Helvetica"/>
                </a:rPr>
                <a:t>A</a:t>
              </a:r>
              <a:endParaRPr lang="en-US" dirty="0">
                <a:solidFill>
                  <a:schemeClr val="tx1"/>
                </a:solidFill>
                <a:latin typeface="Helvetica"/>
                <a:cs typeface="Helvetica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7675116" y="2489202"/>
              <a:ext cx="373011" cy="373011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Helvetica"/>
                  <a:cs typeface="Helvetica"/>
                </a:rPr>
                <a:t>C</a:t>
              </a:r>
              <a:endParaRPr lang="en-US" dirty="0">
                <a:solidFill>
                  <a:schemeClr val="tx1"/>
                </a:solidFill>
                <a:latin typeface="Helvetica"/>
                <a:cs typeface="Helvetica"/>
              </a:endParaRPr>
            </a:p>
          </p:txBody>
        </p:sp>
      </p:grpSp>
      <p:sp>
        <p:nvSpPr>
          <p:cNvPr id="104" name="Content Placeholder 2"/>
          <p:cNvSpPr txBox="1">
            <a:spLocks/>
          </p:cNvSpPr>
          <p:nvPr/>
        </p:nvSpPr>
        <p:spPr>
          <a:xfrm>
            <a:off x="453739" y="2521616"/>
            <a:ext cx="4521674" cy="261610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Helvetica"/>
                <a:cs typeface="Helvetica"/>
              </a:rPr>
              <a:t>fork* consistency </a:t>
            </a:r>
            <a:r>
              <a:rPr lang="en-US" dirty="0" smtClean="0">
                <a:solidFill>
                  <a:srgbClr val="EEECE1">
                    <a:lumMod val="50000"/>
                  </a:srgbClr>
                </a:solidFill>
                <a:latin typeface="Helvetica"/>
                <a:ea typeface="+mj-ea"/>
                <a:cs typeface="Helvetica"/>
              </a:rPr>
              <a:t>[LM07]</a:t>
            </a:r>
          </a:p>
          <a:p>
            <a:pPr marL="347472" indent="-342900">
              <a:spcBef>
                <a:spcPct val="20000"/>
              </a:spcBef>
              <a:buFont typeface="Arial"/>
              <a:buChar char="•"/>
              <a:defRPr/>
            </a:pP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Helvetica"/>
                <a:ea typeface="+mj-ea"/>
                <a:cs typeface="Helvetica"/>
              </a:rPr>
              <a:t>Honest server:</a:t>
            </a:r>
            <a:r>
              <a:rPr lang="en-US" sz="2000" dirty="0" smtClean="0">
                <a:solidFill>
                  <a:srgbClr val="EEECE1">
                    <a:lumMod val="50000"/>
                  </a:srgbClr>
                </a:solidFill>
                <a:latin typeface="Helvetica"/>
                <a:ea typeface="+mj-ea"/>
                <a:cs typeface="Helvetica"/>
              </a:rPr>
              <a:t> </a:t>
            </a:r>
            <a:r>
              <a:rPr lang="en-US" sz="2000" dirty="0" err="1" smtClean="0">
                <a:solidFill>
                  <a:srgbClr val="EEECE1">
                    <a:lumMod val="50000"/>
                  </a:srgbClr>
                </a:solidFill>
                <a:latin typeface="Helvetica"/>
                <a:ea typeface="+mj-ea"/>
                <a:cs typeface="Helvetica"/>
              </a:rPr>
              <a:t>linearizability</a:t>
            </a:r>
            <a:endParaRPr lang="en-US" sz="2000" dirty="0" smtClean="0">
              <a:solidFill>
                <a:srgbClr val="EEECE1">
                  <a:lumMod val="50000"/>
                </a:srgbClr>
              </a:solidFill>
              <a:latin typeface="Helvetica"/>
              <a:ea typeface="+mj-ea"/>
              <a:cs typeface="Helvetica"/>
            </a:endParaRPr>
          </a:p>
          <a:p>
            <a:pPr marL="347472" indent="-342900">
              <a:spcBef>
                <a:spcPct val="20000"/>
              </a:spcBef>
              <a:buFont typeface="Arial"/>
              <a:buChar char="•"/>
              <a:defRPr/>
            </a:pPr>
            <a:r>
              <a:rPr lang="en-US" sz="2000" dirty="0" smtClean="0">
                <a:solidFill>
                  <a:srgbClr val="4A452A"/>
                </a:solidFill>
                <a:latin typeface="Helvetica"/>
                <a:ea typeface="+mj-ea"/>
                <a:cs typeface="Helvetica"/>
              </a:rPr>
              <a:t>Malicious server: </a:t>
            </a:r>
            <a:r>
              <a:rPr lang="en-US" sz="2000" dirty="0" smtClean="0">
                <a:solidFill>
                  <a:srgbClr val="EEECE1">
                    <a:lumMod val="50000"/>
                  </a:srgbClr>
                </a:solidFill>
                <a:latin typeface="Helvetica"/>
                <a:ea typeface="+mj-ea"/>
                <a:cs typeface="Helvetica"/>
              </a:rPr>
              <a:t>Alice and Bob detect equivocation after exchanging 2 messages</a:t>
            </a:r>
          </a:p>
          <a:p>
            <a:pPr marL="347472" lvl="0" indent="-342900">
              <a:spcBef>
                <a:spcPct val="20000"/>
              </a:spcBef>
              <a:buFont typeface="Arial"/>
              <a:buChar char="•"/>
              <a:defRPr/>
            </a:pPr>
            <a:r>
              <a:rPr lang="en-US" sz="2000" dirty="0" smtClean="0">
                <a:solidFill>
                  <a:srgbClr val="948A54"/>
                </a:solidFill>
                <a:latin typeface="Helvetica"/>
                <a:cs typeface="Helvetica"/>
              </a:rPr>
              <a:t>Embed history hash in every message</a:t>
            </a:r>
          </a:p>
        </p:txBody>
      </p:sp>
      <p:sp>
        <p:nvSpPr>
          <p:cNvPr id="105" name="Content Placeholder 2"/>
          <p:cNvSpPr txBox="1">
            <a:spLocks/>
          </p:cNvSpPr>
          <p:nvPr/>
        </p:nvSpPr>
        <p:spPr>
          <a:xfrm>
            <a:off x="457200" y="5373763"/>
            <a:ext cx="8409450" cy="52322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46C0A"/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Server can still fork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E46C0A"/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the clients, but can’t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E46C0A"/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unfork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E46C0A"/>
              </a:solidFill>
              <a:effectLst/>
              <a:uLnTx/>
              <a:uFillTx/>
              <a:latin typeface="Helvetica"/>
              <a:ea typeface="+mn-ea"/>
              <a:cs typeface="Helvetica"/>
            </a:endParaRPr>
          </a:p>
        </p:txBody>
      </p:sp>
      <p:cxnSp>
        <p:nvCxnSpPr>
          <p:cNvPr id="107" name="Straight Connector 106"/>
          <p:cNvCxnSpPr/>
          <p:nvPr/>
        </p:nvCxnSpPr>
        <p:spPr>
          <a:xfrm rot="5400000">
            <a:off x="6582935" y="3660666"/>
            <a:ext cx="1468614" cy="1588"/>
          </a:xfrm>
          <a:prstGeom prst="line">
            <a:avLst/>
          </a:prstGeom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glow rad="101600">
              <a:srgbClr val="FF0000">
                <a:alpha val="75000"/>
              </a:srgbClr>
            </a:glo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2" name="Group 98"/>
          <p:cNvGrpSpPr/>
          <p:nvPr/>
        </p:nvGrpSpPr>
        <p:grpSpPr>
          <a:xfrm>
            <a:off x="5338474" y="3509536"/>
            <a:ext cx="1454547" cy="776197"/>
            <a:chOff x="6046650" y="3913798"/>
            <a:chExt cx="1454547" cy="776197"/>
          </a:xfrm>
        </p:grpSpPr>
        <p:sp>
          <p:nvSpPr>
            <p:cNvPr id="83" name="Rectangle 82"/>
            <p:cNvSpPr/>
            <p:nvPr/>
          </p:nvSpPr>
          <p:spPr>
            <a:xfrm>
              <a:off x="6046650" y="3913798"/>
              <a:ext cx="1149747" cy="471397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6199050" y="4066198"/>
              <a:ext cx="1149747" cy="471397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6351450" y="4218598"/>
              <a:ext cx="1149747" cy="471397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6351450" y="4196597"/>
              <a:ext cx="969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Client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6694738" y="1908690"/>
            <a:ext cx="1451670" cy="631609"/>
            <a:chOff x="6991662" y="1422328"/>
            <a:chExt cx="1451670" cy="631609"/>
          </a:xfrm>
        </p:grpSpPr>
        <p:grpSp>
          <p:nvGrpSpPr>
            <p:cNvPr id="88" name="Group 87"/>
            <p:cNvGrpSpPr/>
            <p:nvPr/>
          </p:nvGrpSpPr>
          <p:grpSpPr>
            <a:xfrm>
              <a:off x="6991662" y="1422328"/>
              <a:ext cx="1149747" cy="493398"/>
              <a:chOff x="6571622" y="5074052"/>
              <a:chExt cx="1149747" cy="493398"/>
            </a:xfrm>
            <a:effectLst>
              <a:glow rad="190500">
                <a:srgbClr val="FF0000">
                  <a:alpha val="75000"/>
                </a:srgbClr>
              </a:glow>
            </a:effectLst>
          </p:grpSpPr>
          <p:sp>
            <p:nvSpPr>
              <p:cNvPr id="89" name="Rectangle 88"/>
              <p:cNvSpPr/>
              <p:nvPr/>
            </p:nvSpPr>
            <p:spPr>
              <a:xfrm>
                <a:off x="6571622" y="5096053"/>
                <a:ext cx="1149747" cy="471397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lumMod val="60000"/>
                      <a:lumOff val="40000"/>
                    </a:schemeClr>
                  </a:gs>
                  <a:gs pos="100000">
                    <a:srgbClr val="FFFFFF"/>
                  </a:gs>
                </a:gsLst>
                <a:lin ang="16200000" scaled="0"/>
                <a:tileRect/>
              </a:gra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0" name="TextBox 89"/>
              <p:cNvSpPr txBox="1"/>
              <p:nvPr/>
            </p:nvSpPr>
            <p:spPr>
              <a:xfrm>
                <a:off x="6571622" y="5074052"/>
                <a:ext cx="9695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Helvetica"/>
                    <a:cs typeface="Helvetica"/>
                  </a:rPr>
                  <a:t>Server</a:t>
                </a:r>
                <a:endParaRPr lang="en-US" dirty="0">
                  <a:latin typeface="Helvetica"/>
                  <a:cs typeface="Helvetica"/>
                </a:endParaRPr>
              </a:p>
            </p:txBody>
          </p:sp>
        </p:grpSp>
        <p:pic>
          <p:nvPicPr>
            <p:cNvPr id="100" name="Picture 99" descr="face-devil-md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839486" y="1529383"/>
              <a:ext cx="603846" cy="524554"/>
            </a:xfrm>
            <a:prstGeom prst="rect">
              <a:avLst/>
            </a:prstGeom>
          </p:spPr>
        </p:pic>
      </p:grpSp>
      <p:grpSp>
        <p:nvGrpSpPr>
          <p:cNvPr id="111" name="Group 110"/>
          <p:cNvGrpSpPr/>
          <p:nvPr/>
        </p:nvGrpSpPr>
        <p:grpSpPr>
          <a:xfrm>
            <a:off x="7738343" y="3594487"/>
            <a:ext cx="1302147" cy="623797"/>
            <a:chOff x="7765653" y="3758347"/>
            <a:chExt cx="1302147" cy="623797"/>
          </a:xfrm>
        </p:grpSpPr>
        <p:sp>
          <p:nvSpPr>
            <p:cNvPr id="106" name="Rectangle 105"/>
            <p:cNvSpPr/>
            <p:nvPr/>
          </p:nvSpPr>
          <p:spPr>
            <a:xfrm>
              <a:off x="7765653" y="3758347"/>
              <a:ext cx="1149747" cy="471397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7918053" y="3910747"/>
              <a:ext cx="1149747" cy="471397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7918053" y="3888746"/>
              <a:ext cx="969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Client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/>
      <p:bldP spid="10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102"/>
          <p:cNvSpPr/>
          <p:nvPr/>
        </p:nvSpPr>
        <p:spPr>
          <a:xfrm>
            <a:off x="627700" y="1140743"/>
            <a:ext cx="3749165" cy="514035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rgbClr val="FFFFFF"/>
              </a:gs>
            </a:gsLst>
            <a:lin ang="16200000" scaled="0"/>
            <a:tileRect/>
          </a:gra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design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SPORC: Group Collaboration using Untrusted Cloud Resources — OSDI 10/5/10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DB5E-6AB4-1E4D-9D51-F1BB6FC1347E}" type="slidenum">
              <a:rPr lang="en-US" smtClean="0"/>
              <a:pPr/>
              <a:t>9</a:t>
            </a:fld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650490" y="2976693"/>
            <a:ext cx="3726375" cy="21101"/>
          </a:xfrm>
          <a:prstGeom prst="straightConnector1">
            <a:avLst/>
          </a:prstGeom>
          <a:ln w="38100" cap="sq" cmpd="sng" algn="ctr">
            <a:solidFill>
              <a:schemeClr val="tx1"/>
            </a:solidFill>
            <a:prstDash val="sysDash"/>
            <a:round/>
            <a:headEnd type="none" w="med" len="med"/>
            <a:tailEnd type="none" w="lg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17499" y="1143727"/>
            <a:ext cx="1404323" cy="4154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Helvetica"/>
                <a:cs typeface="Helvetica"/>
              </a:rPr>
              <a:t>Client app</a:t>
            </a:r>
            <a:endParaRPr lang="en-US" sz="2000" dirty="0">
              <a:latin typeface="Helvetica"/>
              <a:cs typeface="Helvetica"/>
            </a:endParaRPr>
          </a:p>
        </p:txBody>
      </p:sp>
      <p:sp>
        <p:nvSpPr>
          <p:cNvPr id="28" name="Can 27"/>
          <p:cNvSpPr/>
          <p:nvPr/>
        </p:nvSpPr>
        <p:spPr>
          <a:xfrm>
            <a:off x="3242862" y="1252279"/>
            <a:ext cx="1001713" cy="670112"/>
          </a:xfrm>
          <a:prstGeom prst="can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Helvetica"/>
                <a:cs typeface="Helvetica"/>
              </a:rPr>
              <a:t>Local </a:t>
            </a:r>
          </a:p>
          <a:p>
            <a:pPr algn="ctr"/>
            <a:r>
              <a:rPr lang="en-US" sz="1400" dirty="0" smtClean="0">
                <a:latin typeface="Helvetica"/>
                <a:cs typeface="Helvetica"/>
              </a:rPr>
              <a:t>state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27700" y="5867344"/>
            <a:ext cx="1424614" cy="40011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Helvetica"/>
                <a:cs typeface="Helvetica"/>
              </a:rPr>
              <a:t>SPORC lib</a:t>
            </a:r>
          </a:p>
        </p:txBody>
      </p:sp>
      <p:sp>
        <p:nvSpPr>
          <p:cNvPr id="67" name="Rectangle 66"/>
          <p:cNvSpPr/>
          <p:nvPr/>
        </p:nvSpPr>
        <p:spPr>
          <a:xfrm>
            <a:off x="3868295" y="2340387"/>
            <a:ext cx="376280" cy="37628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cxnSp>
        <p:nvCxnSpPr>
          <p:cNvPr id="47" name="Straight Connector 46"/>
          <p:cNvCxnSpPr>
            <a:endCxn id="67" idx="0"/>
          </p:cNvCxnSpPr>
          <p:nvPr/>
        </p:nvCxnSpPr>
        <p:spPr>
          <a:xfrm rot="5400000">
            <a:off x="3847836" y="2130993"/>
            <a:ext cx="417994" cy="795"/>
          </a:xfrm>
          <a:prstGeom prst="line">
            <a:avLst/>
          </a:pr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67" idx="2"/>
          </p:cNvCxnSpPr>
          <p:nvPr/>
        </p:nvCxnSpPr>
        <p:spPr>
          <a:xfrm rot="16200000" flipH="1">
            <a:off x="3646901" y="3126202"/>
            <a:ext cx="819865" cy="796"/>
          </a:xfrm>
          <a:prstGeom prst="line">
            <a:avLst/>
          </a:pr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3242862" y="2340388"/>
            <a:ext cx="376280" cy="37628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 rot="16200000" flipV="1">
            <a:off x="3222403" y="2130994"/>
            <a:ext cx="417994" cy="795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5400000" flipH="1" flipV="1">
            <a:off x="3021468" y="3126203"/>
            <a:ext cx="819865" cy="796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  <a:effectLst/>
      </a:spPr>
      <a:bodyPr rtlCol="0" anchor="ctr"/>
      <a:lstStyle>
        <a:defPPr algn="ctr">
          <a:defRPr dirty="0">
            <a:solidFill>
              <a:schemeClr val="tx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 cap="flat" cmpd="sng" algn="ctr">
          <a:solidFill>
            <a:schemeClr val="tx1"/>
          </a:solidFill>
          <a:prstDash val="solid"/>
          <a:round/>
          <a:headEnd type="none" w="lg" len="med"/>
          <a:tailEnd type="arrow" w="med" len="med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9210</TotalTime>
  <Words>1372</Words>
  <Application>Microsoft Macintosh PowerPoint</Application>
  <PresentationFormat>On-screen Show (4:3)</PresentationFormat>
  <Paragraphs>386</Paragraphs>
  <Slides>28</Slides>
  <Notes>24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SPORC</vt:lpstr>
      <vt:lpstr>Cloud deployment: pro &amp; con</vt:lpstr>
      <vt:lpstr>SPORC goals</vt:lpstr>
      <vt:lpstr>Making servers untrusted</vt:lpstr>
      <vt:lpstr>Problem #1:</vt:lpstr>
      <vt:lpstr>Problem #2:</vt:lpstr>
      <vt:lpstr>Keeping clients in sync</vt:lpstr>
      <vt:lpstr>Dealing with a malicious server</vt:lpstr>
      <vt:lpstr>System design</vt:lpstr>
      <vt:lpstr>System design</vt:lpstr>
      <vt:lpstr>System design</vt:lpstr>
      <vt:lpstr>System design</vt:lpstr>
      <vt:lpstr>System design</vt:lpstr>
      <vt:lpstr>System design</vt:lpstr>
      <vt:lpstr>Access control</vt:lpstr>
      <vt:lpstr>Adding a user</vt:lpstr>
      <vt:lpstr>Removing a user</vt:lpstr>
      <vt:lpstr>Barriers: dealing with concurrency</vt:lpstr>
      <vt:lpstr>Recovering from a fork</vt:lpstr>
      <vt:lpstr>Implementation</vt:lpstr>
      <vt:lpstr>Evaluation</vt:lpstr>
      <vt:lpstr>Latency</vt:lpstr>
      <vt:lpstr>Latency</vt:lpstr>
      <vt:lpstr>Server throughput</vt:lpstr>
      <vt:lpstr>Conclusion</vt:lpstr>
      <vt:lpstr>Thank you</vt:lpstr>
      <vt:lpstr>Comparison with Depot</vt:lpstr>
      <vt:lpstr>Time-to-join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Ariel Feldman</dc:creator>
  <cp:lastModifiedBy>Mike freedman</cp:lastModifiedBy>
  <cp:revision>734</cp:revision>
  <cp:lastPrinted>2010-09-28T18:47:19Z</cp:lastPrinted>
  <dcterms:created xsi:type="dcterms:W3CDTF">2010-10-13T23:54:35Z</dcterms:created>
  <dcterms:modified xsi:type="dcterms:W3CDTF">2010-10-13T23:57:10Z</dcterms:modified>
</cp:coreProperties>
</file>