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tags/tag34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notesSlides/notesSlide30.xml" ContentType="application/vnd.openxmlformats-officedocument.presentationml.notesSlide+xml"/>
  <Override PartName="/ppt/tags/tag36.xml" ContentType="application/vnd.openxmlformats-officedocument.presentationml.tags+xml"/>
  <Override PartName="/ppt/notesSlides/notesSlide31.xml" ContentType="application/vnd.openxmlformats-officedocument.presentationml.notesSlide+xml"/>
  <Override PartName="/ppt/tags/tag37.xml" ContentType="application/vnd.openxmlformats-officedocument.presentationml.tags+xml"/>
  <Override PartName="/ppt/notesSlides/notesSlide32.xml" ContentType="application/vnd.openxmlformats-officedocument.presentationml.notesSlide+xml"/>
  <Override PartName="/ppt/tags/tag38.xml" ContentType="application/vnd.openxmlformats-officedocument.presentationml.tags+xml"/>
  <Override PartName="/ppt/notesSlides/notesSlide33.xml" ContentType="application/vnd.openxmlformats-officedocument.presentationml.notesSlide+xml"/>
  <Override PartName="/ppt/tags/tag39.xml" ContentType="application/vnd.openxmlformats-officedocument.presentationml.tags+xml"/>
  <Override PartName="/ppt/notesSlides/notesSlide34.xml" ContentType="application/vnd.openxmlformats-officedocument.presentationml.notesSlide+xml"/>
  <Override PartName="/ppt/tags/tag40.xml" ContentType="application/vnd.openxmlformats-officedocument.presentationml.tags+xml"/>
  <Override PartName="/ppt/notesSlides/notesSlide35.xml" ContentType="application/vnd.openxmlformats-officedocument.presentationml.notesSlide+xml"/>
  <Override PartName="/ppt/tags/tag41.xml" ContentType="application/vnd.openxmlformats-officedocument.presentationml.tags+xml"/>
  <Override PartName="/ppt/notesSlides/notesSlide3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1"/>
  </p:sldMasterIdLst>
  <p:notesMasterIdLst>
    <p:notesMasterId r:id="rId55"/>
  </p:notesMasterIdLst>
  <p:handoutMasterIdLst>
    <p:handoutMasterId r:id="rId56"/>
  </p:handoutMasterIdLst>
  <p:sldIdLst>
    <p:sldId id="416" r:id="rId2"/>
    <p:sldId id="922" r:id="rId3"/>
    <p:sldId id="923" r:id="rId4"/>
    <p:sldId id="947" r:id="rId5"/>
    <p:sldId id="863" r:id="rId6"/>
    <p:sldId id="924" r:id="rId7"/>
    <p:sldId id="935" r:id="rId8"/>
    <p:sldId id="954" r:id="rId9"/>
    <p:sldId id="934" r:id="rId10"/>
    <p:sldId id="933" r:id="rId11"/>
    <p:sldId id="903" r:id="rId12"/>
    <p:sldId id="904" r:id="rId13"/>
    <p:sldId id="948" r:id="rId14"/>
    <p:sldId id="937" r:id="rId15"/>
    <p:sldId id="941" r:id="rId16"/>
    <p:sldId id="859" r:id="rId17"/>
    <p:sldId id="893" r:id="rId18"/>
    <p:sldId id="943" r:id="rId19"/>
    <p:sldId id="905" r:id="rId20"/>
    <p:sldId id="911" r:id="rId21"/>
    <p:sldId id="838" r:id="rId22"/>
    <p:sldId id="881" r:id="rId23"/>
    <p:sldId id="882" r:id="rId24"/>
    <p:sldId id="883" r:id="rId25"/>
    <p:sldId id="884" r:id="rId26"/>
    <p:sldId id="950" r:id="rId27"/>
    <p:sldId id="912" r:id="rId28"/>
    <p:sldId id="913" r:id="rId29"/>
    <p:sldId id="938" r:id="rId30"/>
    <p:sldId id="916" r:id="rId31"/>
    <p:sldId id="951" r:id="rId32"/>
    <p:sldId id="915" r:id="rId33"/>
    <p:sldId id="917" r:id="rId34"/>
    <p:sldId id="940" r:id="rId35"/>
    <p:sldId id="918" r:id="rId36"/>
    <p:sldId id="919" r:id="rId37"/>
    <p:sldId id="780" r:id="rId38"/>
    <p:sldId id="873" r:id="rId39"/>
    <p:sldId id="955" r:id="rId40"/>
    <p:sldId id="830" r:id="rId41"/>
    <p:sldId id="874" r:id="rId42"/>
    <p:sldId id="805" r:id="rId43"/>
    <p:sldId id="945" r:id="rId44"/>
    <p:sldId id="956" r:id="rId45"/>
    <p:sldId id="944" r:id="rId46"/>
    <p:sldId id="967" r:id="rId47"/>
    <p:sldId id="968" r:id="rId48"/>
    <p:sldId id="920" r:id="rId49"/>
    <p:sldId id="921" r:id="rId50"/>
    <p:sldId id="843" r:id="rId51"/>
    <p:sldId id="908" r:id="rId52"/>
    <p:sldId id="797" r:id="rId53"/>
    <p:sldId id="957" r:id="rId5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023"/>
    <a:srgbClr val="2EB916"/>
    <a:srgbClr val="60BD60"/>
    <a:srgbClr val="005100"/>
    <a:srgbClr val="57AC57"/>
    <a:srgbClr val="5FBB5F"/>
    <a:srgbClr val="006D00"/>
    <a:srgbClr val="66CCFF"/>
    <a:srgbClr val="FFFF66"/>
    <a:srgbClr val="FD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0" autoAdjust="0"/>
    <p:restoredTop sz="90690" autoAdjust="0"/>
  </p:normalViewPr>
  <p:slideViewPr>
    <p:cSldViewPr snapToObjects="1">
      <p:cViewPr>
        <p:scale>
          <a:sx n="100" d="100"/>
          <a:sy n="100" d="100"/>
        </p:scale>
        <p:origin x="-4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-2816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3AC2B-E102-224D-9F9C-BD463F94C5B0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BCE91-7E58-914B-A6DF-6D1153974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90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77AA9-3A82-1349-9BE1-537CC4B4F64C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7B928-BA8B-0D47-B427-63DFEBF4F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18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73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07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06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2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04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24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64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83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56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56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22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72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147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565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565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796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6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78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7B928-BA8B-0D47-B427-63DFEBF4F52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EFB800-22BF-7B42-89B1-A50494D209A5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9E835B-94E4-8743-876F-13286AD60925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36242B-66B7-8945-A3FE-7CE86051D267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900"/>
            <a:ext cx="8516016" cy="5258007"/>
          </a:xfrm>
        </p:spPr>
        <p:txBody>
          <a:bodyPr/>
          <a:lstStyle>
            <a:lvl1pPr marL="347472" indent="-347472" algn="l">
              <a:lnSpc>
                <a:spcPts val="3840"/>
              </a:lnSpc>
              <a:spcBef>
                <a:spcPts val="1872"/>
              </a:spcBef>
              <a:buFont typeface="Arial"/>
              <a:buChar char="•"/>
              <a:defRPr/>
            </a:lvl1pPr>
            <a:lvl5pPr>
              <a:defRPr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New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2CDB76-91B8-084C-8C6C-10E292AA3DE4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2BEA3F-38E6-7241-BA84-8EFCF9F7C7A0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7E6325-FD4A-6142-AA0E-7467EA37E3BC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94FA6B-E6B5-9C4A-845A-A5BBB3C191CA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D8B37-11F3-1742-A836-96F044BCA7B2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21B112-0BD6-2B49-9E3F-539C6337B672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C9B9BE-5B3A-1241-AC00-69BE35835E60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D2E066-10CA-844E-A832-12FFD0FF5FDB}" type="datetime1">
              <a:rPr lang="en-US" smtClean="0"/>
              <a:pPr/>
              <a:t>4/26/12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7E1BE1-66FE-2A42-9C3E-79818AEA5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3000">
              <a:schemeClr val="bg1"/>
            </a:gs>
            <a:gs pos="92000">
              <a:schemeClr val="bg1">
                <a:lumMod val="85000"/>
                <a:lumOff val="1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2165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78" y="1388900"/>
            <a:ext cx="8620438" cy="5258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Second main level</a:t>
            </a:r>
          </a:p>
          <a:p>
            <a:pPr lvl="0"/>
            <a:endParaRPr lang="en-US" dirty="0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7472" marR="0" indent="-347472" algn="l" defTabSz="457200" rtl="0" eaLnBrk="1" fontAlgn="auto" latinLnBrk="0" hangingPunct="1">
        <a:lnSpc>
          <a:spcPts val="3840"/>
        </a:lnSpc>
        <a:spcBef>
          <a:spcPts val="1872"/>
        </a:spcBef>
        <a:spcAft>
          <a:spcPts val="0"/>
        </a:spcAft>
        <a:buClrTx/>
        <a:buSzTx/>
        <a:buFont typeface="Arial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C6D9F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0.wmf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0.wmf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10.wmf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microsoft.com/office/2007/relationships/hdphoto" Target="../media/hdphoto4.wdp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10.wmf"/><Relationship Id="rId1" Type="http://schemas.openxmlformats.org/officeDocument/2006/relationships/tags" Target="../tags/tag35.x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10.wmf"/><Relationship Id="rId1" Type="http://schemas.openxmlformats.org/officeDocument/2006/relationships/tags" Target="../tags/tag36.x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microsoft.com/office/2007/relationships/hdphoto" Target="../media/hdphoto5.wdp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microsoft.com/office/2007/relationships/hdphoto" Target="../media/hdphoto5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15.png"/><Relationship Id="rId1" Type="http://schemas.openxmlformats.org/officeDocument/2006/relationships/tags" Target="../tags/tag38.xml"/><Relationship Id="rId2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16.emf"/><Relationship Id="rId1" Type="http://schemas.openxmlformats.org/officeDocument/2006/relationships/tags" Target="../tags/tag39.xml"/><Relationship Id="rId2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17.emf"/><Relationship Id="rId1" Type="http://schemas.openxmlformats.org/officeDocument/2006/relationships/tags" Target="../tags/tag40.xml"/><Relationship Id="rId2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43.x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/>
              <a:t>Serval</a:t>
            </a:r>
            <a:r>
              <a:rPr lang="en-US" dirty="0"/>
              <a:t>: An End-Host Stack for Service-Centric Networking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7162800" cy="228600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  <a:spcAft>
                <a:spcPts val="1200"/>
              </a:spcAft>
            </a:pPr>
            <a:r>
              <a:rPr lang="en-US" sz="3000" dirty="0" smtClean="0">
                <a:solidFill>
                  <a:srgbClr val="FFFF00"/>
                </a:solidFill>
              </a:rPr>
              <a:t>Erik Nordström</a:t>
            </a:r>
          </a:p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00"/>
                </a:solidFill>
              </a:rPr>
              <a:t>D</a:t>
            </a:r>
            <a:r>
              <a:rPr lang="en-US" sz="2300" dirty="0" smtClean="0">
                <a:solidFill>
                  <a:srgbClr val="FFFF00"/>
                </a:solidFill>
              </a:rPr>
              <a:t>avid </a:t>
            </a:r>
            <a:r>
              <a:rPr lang="en-US" sz="2300" dirty="0" err="1" smtClean="0">
                <a:solidFill>
                  <a:srgbClr val="FFFF00"/>
                </a:solidFill>
              </a:rPr>
              <a:t>Shue</a:t>
            </a:r>
            <a:r>
              <a:rPr lang="en-US" sz="2300" dirty="0" smtClean="0">
                <a:solidFill>
                  <a:srgbClr val="FFFF00"/>
                </a:solidFill>
              </a:rPr>
              <a:t>, </a:t>
            </a:r>
            <a:r>
              <a:rPr lang="en-US" sz="2300" dirty="0" err="1" smtClean="0">
                <a:solidFill>
                  <a:srgbClr val="FFFF00"/>
                </a:solidFill>
              </a:rPr>
              <a:t>Prem</a:t>
            </a:r>
            <a:r>
              <a:rPr lang="en-US" sz="2300" dirty="0" smtClean="0">
                <a:solidFill>
                  <a:srgbClr val="FFFF00"/>
                </a:solidFill>
              </a:rPr>
              <a:t> </a:t>
            </a:r>
            <a:r>
              <a:rPr lang="en-US" sz="2300" dirty="0" err="1" smtClean="0">
                <a:solidFill>
                  <a:srgbClr val="FFFF00"/>
                </a:solidFill>
              </a:rPr>
              <a:t>Gopalan</a:t>
            </a:r>
            <a:r>
              <a:rPr lang="en-US" sz="2300" dirty="0" smtClean="0">
                <a:solidFill>
                  <a:srgbClr val="FFFF00"/>
                </a:solidFill>
              </a:rPr>
              <a:t>, Rob Kiefer,</a:t>
            </a:r>
          </a:p>
          <a:p>
            <a:pPr>
              <a:lnSpc>
                <a:spcPct val="50000"/>
              </a:lnSpc>
              <a:spcAft>
                <a:spcPts val="1800"/>
              </a:spcAft>
            </a:pPr>
            <a:r>
              <a:rPr lang="en-US" sz="2300" dirty="0" smtClean="0">
                <a:solidFill>
                  <a:srgbClr val="FFFF00"/>
                </a:solidFill>
              </a:rPr>
              <a:t>Mat </a:t>
            </a:r>
            <a:r>
              <a:rPr lang="en-US" sz="2300" dirty="0" err="1" smtClean="0">
                <a:solidFill>
                  <a:srgbClr val="FFFF00"/>
                </a:solidFill>
              </a:rPr>
              <a:t>Arye</a:t>
            </a:r>
            <a:r>
              <a:rPr lang="en-US" sz="2300" dirty="0" smtClean="0">
                <a:solidFill>
                  <a:srgbClr val="FFFF00"/>
                </a:solidFill>
              </a:rPr>
              <a:t>, Steven </a:t>
            </a:r>
            <a:r>
              <a:rPr lang="en-US" sz="2300" dirty="0" err="1" smtClean="0">
                <a:solidFill>
                  <a:srgbClr val="FFFF00"/>
                </a:solidFill>
              </a:rPr>
              <a:t>Ko</a:t>
            </a:r>
            <a:r>
              <a:rPr lang="en-US" sz="2300" dirty="0" smtClean="0">
                <a:solidFill>
                  <a:srgbClr val="FFFF00"/>
                </a:solidFill>
              </a:rPr>
              <a:t>, Jen Rexford, Mike Freedman</a:t>
            </a:r>
          </a:p>
          <a:p>
            <a:pPr>
              <a:lnSpc>
                <a:spcPct val="50000"/>
              </a:lnSpc>
              <a:spcAft>
                <a:spcPts val="600"/>
              </a:spcAft>
            </a:pPr>
            <a:r>
              <a:rPr lang="en-US" sz="2600" dirty="0" smtClean="0">
                <a:solidFill>
                  <a:srgbClr val="FF6600"/>
                </a:solidFill>
              </a:rPr>
              <a:t>Princeton University</a:t>
            </a:r>
          </a:p>
        </p:txBody>
      </p:sp>
      <p:pic>
        <p:nvPicPr>
          <p:cNvPr id="14" name="Picture 13" descr="serval-only-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125170"/>
            <a:ext cx="4760721" cy="13643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30975" y="1184821"/>
            <a:ext cx="2355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serval-arch.org</a:t>
            </a:r>
            <a:endParaRPr 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13"/>
    </mc:Choice>
    <mc:Fallback xmlns="">
      <p:transition xmlns:p14="http://schemas.microsoft.com/office/powerpoint/2010/main" spd="slow" advTm="1061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rved Up Arrow 69"/>
          <p:cNvSpPr/>
          <p:nvPr/>
        </p:nvSpPr>
        <p:spPr>
          <a:xfrm rot="1145294">
            <a:off x="1815186" y="4716805"/>
            <a:ext cx="1428547" cy="457586"/>
          </a:xfrm>
          <a:prstGeom prst="curvedUpArrow">
            <a:avLst>
              <a:gd name="adj1" fmla="val 9949"/>
              <a:gd name="adj2" fmla="val 30553"/>
              <a:gd name="adj3" fmla="val 21533"/>
            </a:avLst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39312" y="3707093"/>
            <a:ext cx="932688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 noChangeAspect="1"/>
          </p:cNvCxnSpPr>
          <p:nvPr/>
        </p:nvCxnSpPr>
        <p:spPr>
          <a:xfrm rot="16200000" flipH="1">
            <a:off x="4305549" y="2944440"/>
            <a:ext cx="401483" cy="38056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72000" y="1987798"/>
            <a:ext cx="317223" cy="228602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227832" y="3052785"/>
            <a:ext cx="331832" cy="233518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050007" y="2801582"/>
            <a:ext cx="685774" cy="38199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9" idx="2"/>
          </p:cNvCxnSpPr>
          <p:nvPr/>
        </p:nvCxnSpPr>
        <p:spPr>
          <a:xfrm>
            <a:off x="2675996" y="2330890"/>
            <a:ext cx="473520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 rot="300000">
            <a:off x="1878686" y="3273287"/>
            <a:ext cx="1767614" cy="1405495"/>
          </a:xfrm>
          <a:prstGeom prst="cloud">
            <a:avLst/>
          </a:prstGeom>
          <a:solidFill>
            <a:srgbClr val="80000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 rot="300000">
            <a:off x="1337715" y="1420062"/>
            <a:ext cx="1478886" cy="1287114"/>
          </a:xfrm>
          <a:prstGeom prst="cloud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400870" y="2933980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01897" y="3553214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Cellular</a:t>
            </a:r>
          </a:p>
          <a:p>
            <a:pPr algn="ctr"/>
            <a:r>
              <a:rPr lang="en-US" sz="2200" dirty="0" smtClean="0"/>
              <a:t>Provider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416062" y="1659849"/>
            <a:ext cx="1360293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Enterprise</a:t>
            </a:r>
          </a:p>
          <a:p>
            <a:pPr algn="ctr"/>
            <a:r>
              <a:rPr lang="en-US" sz="2200" dirty="0" smtClean="0"/>
              <a:t>Network</a:t>
            </a:r>
            <a:endParaRPr lang="en-US" sz="2200" dirty="0"/>
          </a:p>
        </p:txBody>
      </p:sp>
      <p:sp>
        <p:nvSpPr>
          <p:cNvPr id="19" name="Cloud 18"/>
          <p:cNvSpPr/>
          <p:nvPr/>
        </p:nvSpPr>
        <p:spPr>
          <a:xfrm rot="300000">
            <a:off x="3142133" y="1833601"/>
            <a:ext cx="1478886" cy="1287114"/>
          </a:xfrm>
          <a:prstGeom prst="cloud">
            <a:avLst/>
          </a:prstGeom>
          <a:solidFill>
            <a:srgbClr val="E3C11A">
              <a:alpha val="15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60181" y="2533006"/>
            <a:ext cx="677373" cy="44474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63314" y="3157853"/>
            <a:ext cx="677373" cy="48922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/>
          <p:nvPr/>
        </p:nvGrpSpPr>
        <p:grpSpPr>
          <a:xfrm>
            <a:off x="2294460" y="4724400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Rounded Rectangle 23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8241" y="3222487"/>
            <a:ext cx="447283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4G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1497025" y="3733789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Rectangle 72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86" name="Arc 85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Arc 87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83" name="Arc 8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Arc 8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88"/>
          <p:cNvGrpSpPr/>
          <p:nvPr/>
        </p:nvGrpSpPr>
        <p:grpSpPr>
          <a:xfrm>
            <a:off x="2992450" y="4175114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Rectangle 89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103" name="Arc 10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Arc 10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100" name="Arc 99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Arc 101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105"/>
          <p:cNvGrpSpPr/>
          <p:nvPr/>
        </p:nvGrpSpPr>
        <p:grpSpPr>
          <a:xfrm>
            <a:off x="542925" y="2652608"/>
            <a:ext cx="365125" cy="368300"/>
            <a:chOff x="698500" y="1549400"/>
            <a:chExt cx="365125" cy="368300"/>
          </a:xfrm>
          <a:solidFill>
            <a:srgbClr val="F5DB1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7" name="Arc 106"/>
            <p:cNvSpPr/>
            <p:nvPr/>
          </p:nvSpPr>
          <p:spPr>
            <a:xfrm>
              <a:off x="698500" y="1549400"/>
              <a:ext cx="365125" cy="36830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8" name="Arc 107"/>
            <p:cNvSpPr/>
            <p:nvPr/>
          </p:nvSpPr>
          <p:spPr>
            <a:xfrm>
              <a:off x="749301" y="1600200"/>
              <a:ext cx="263524" cy="27305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9" name="Arc 108"/>
            <p:cNvSpPr/>
            <p:nvPr/>
          </p:nvSpPr>
          <p:spPr>
            <a:xfrm>
              <a:off x="790576" y="1651000"/>
              <a:ext cx="177799" cy="180975"/>
            </a:xfrm>
            <a:prstGeom prst="arc">
              <a:avLst>
                <a:gd name="adj1" fmla="val 16199987"/>
                <a:gd name="adj2" fmla="val 21511666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875031" y="1691006"/>
              <a:ext cx="45719" cy="45719"/>
            </a:xfrm>
            <a:prstGeom prst="ellipse">
              <a:avLst/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99" name="Title 9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Maintaining Connectivity to Service</a:t>
            </a:r>
            <a:endParaRPr lang="en-US" dirty="0"/>
          </a:p>
        </p:txBody>
      </p:sp>
      <p:sp>
        <p:nvSpPr>
          <p:cNvPr id="112" name="Cloud 111"/>
          <p:cNvSpPr/>
          <p:nvPr/>
        </p:nvSpPr>
        <p:spPr>
          <a:xfrm rot="360000">
            <a:off x="4527720" y="2162169"/>
            <a:ext cx="3640330" cy="3392015"/>
          </a:xfrm>
          <a:prstGeom prst="cloud">
            <a:avLst/>
          </a:prstGeom>
          <a:solidFill>
            <a:srgbClr val="0000FF">
              <a:alpha val="30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loud 112"/>
          <p:cNvSpPr/>
          <p:nvPr/>
        </p:nvSpPr>
        <p:spPr>
          <a:xfrm rot="325311">
            <a:off x="4788962" y="1137823"/>
            <a:ext cx="1584011" cy="1152119"/>
          </a:xfrm>
          <a:prstGeom prst="cloud">
            <a:avLst/>
          </a:prstGeom>
          <a:solidFill>
            <a:srgbClr val="0000FF">
              <a:alpha val="30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5410200" y="3545435"/>
            <a:ext cx="1798214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alpha val="30000"/>
                  </a:schemeClr>
                </a:solidFill>
              </a:rPr>
              <a:t>Datacenter</a:t>
            </a:r>
            <a:endParaRPr lang="en-US" sz="28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909572" y="1454398"/>
            <a:ext cx="1338828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alpha val="30000"/>
                  </a:schemeClr>
                </a:solidFill>
              </a:rPr>
              <a:t>Datacenter</a:t>
            </a:r>
            <a:endParaRPr lang="en-US" sz="20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9000" y="4467508"/>
            <a:ext cx="966931" cy="56169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Physical</a:t>
            </a:r>
          </a:p>
          <a:p>
            <a:pPr algn="ctr">
              <a:lnSpc>
                <a:spcPts val="1800"/>
              </a:lnSpc>
            </a:pPr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008524" y="2776394"/>
            <a:ext cx="917514" cy="56169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/>
              <a:t>Multi-</a:t>
            </a:r>
          </a:p>
          <a:p>
            <a:pPr algn="ctr">
              <a:lnSpc>
                <a:spcPts val="1800"/>
              </a:lnSpc>
            </a:pPr>
            <a:r>
              <a:rPr lang="en-US" dirty="0"/>
              <a:t>H</a:t>
            </a:r>
            <a:r>
              <a:rPr lang="en-US" dirty="0" smtClean="0"/>
              <a:t>oming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320980" y="2077330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Transit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Provider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551784" y="5316587"/>
            <a:ext cx="8363616" cy="1389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marR="0" lvl="0" indent="-347472" algn="l" defTabSz="457200" rtl="0" eaLnBrk="1" fontAlgn="auto" latinLnBrk="0" hangingPunct="1">
              <a:lnSpc>
                <a:spcPts val="3840"/>
              </a:lnSpc>
              <a:spcBef>
                <a:spcPts val="1872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Flows break when switching networks or interfaces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6D9F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35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2"/>
    </mc:Choice>
    <mc:Fallback xmlns="">
      <p:transition xmlns:p14="http://schemas.microsoft.com/office/powerpoint/2010/main" spd="slow" advTm="86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516016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Naming abstractions</a:t>
            </a:r>
          </a:p>
          <a:p>
            <a:pPr lvl="1"/>
            <a:r>
              <a:rPr lang="en-US" dirty="0" smtClean="0"/>
              <a:t>Services, flows</a:t>
            </a:r>
          </a:p>
          <a:p>
            <a:pPr lvl="1"/>
            <a:r>
              <a:rPr lang="en-US" dirty="0" smtClean="0"/>
              <a:t>Clean role separation in the network stack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Software architecture for services (</a:t>
            </a:r>
            <a:r>
              <a:rPr lang="en-US" dirty="0" err="1" smtClean="0"/>
              <a:t>Serval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Service-level control/data plane split</a:t>
            </a:r>
          </a:p>
          <a:p>
            <a:pPr lvl="1"/>
            <a:r>
              <a:rPr lang="en-US" dirty="0" smtClean="0"/>
              <a:t>Service-level events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9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53"/>
    </mc:Choice>
    <mc:Fallback xmlns="">
      <p:transition xmlns:p14="http://schemas.microsoft.com/office/powerpoint/2010/main" spd="slow" advTm="4065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Naming Abstractions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9"/>
    </mc:Choice>
    <mc:Fallback xmlns="">
      <p:transition xmlns:p14="http://schemas.microsoft.com/office/powerpoint/2010/main" spd="slow" advTm="399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(Overloaded) Abstractions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85929" y="2074500"/>
            <a:ext cx="990626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TCP/IP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992522" y="3359740"/>
            <a:ext cx="2377440" cy="64008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93580" y="3479725"/>
            <a:ext cx="2175325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err="1" smtClean="0"/>
              <a:t>demux</a:t>
            </a:r>
            <a:r>
              <a:rPr lang="en-US" sz="2400" dirty="0" smtClean="0"/>
              <a:t> (IP + port)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26217" y="4240461"/>
            <a:ext cx="1264589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992522" y="4120476"/>
            <a:ext cx="2377440" cy="640080"/>
          </a:xfrm>
          <a:prstGeom prst="rect">
            <a:avLst/>
          </a:prstGeom>
          <a:solidFill>
            <a:srgbClr val="00009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5441106" y="4240461"/>
            <a:ext cx="1480273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smtClean="0"/>
              <a:t>forward (IP)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992522" y="2607900"/>
            <a:ext cx="2377440" cy="64008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20319" y="2727885"/>
            <a:ext cx="2321850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onnect (IP + port)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6217" y="3479725"/>
            <a:ext cx="1405854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26217" y="2718214"/>
            <a:ext cx="1600468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06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8"/>
    </mc:Choice>
    <mc:Fallback xmlns="">
      <p:transition xmlns:p14="http://schemas.microsoft.com/office/powerpoint/2010/main" spd="slow" advTm="625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989297" y="4038600"/>
            <a:ext cx="3629062" cy="830997"/>
            <a:chOff x="4989297" y="4038600"/>
            <a:chExt cx="3629062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7538917" y="4038600"/>
              <a:ext cx="1079442" cy="830997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Service</a:t>
              </a:r>
            </a:p>
            <a:p>
              <a:r>
                <a:rPr lang="en-US" sz="2400" dirty="0" smtClean="0"/>
                <a:t>Access</a:t>
              </a:r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89297" y="4106437"/>
              <a:ext cx="2377440" cy="64008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Serval</a:t>
            </a:r>
            <a:r>
              <a:rPr lang="en-US" dirty="0" smtClean="0"/>
              <a:t> Abstractions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532097" cy="4525963"/>
          </a:xfrm>
        </p:spPr>
        <p:txBody>
          <a:bodyPr/>
          <a:lstStyle/>
          <a:p>
            <a:r>
              <a:rPr lang="en-US" dirty="0" err="1" smtClean="0"/>
              <a:t>Serval</a:t>
            </a:r>
            <a:r>
              <a:rPr lang="en-US" dirty="0" smtClean="0"/>
              <a:t> cleans the slate</a:t>
            </a:r>
          </a:p>
          <a:p>
            <a:pPr lvl="1"/>
            <a:r>
              <a:rPr lang="en-US" dirty="0" smtClean="0"/>
              <a:t>(But not completely)</a:t>
            </a:r>
          </a:p>
          <a:p>
            <a:r>
              <a:rPr lang="en-US" dirty="0" smtClean="0"/>
              <a:t>Network layer unmodified!</a:t>
            </a:r>
          </a:p>
          <a:p>
            <a:r>
              <a:rPr lang="en-US" dirty="0" smtClean="0"/>
              <a:t>Service Access Layer (SAL)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onnects to services</a:t>
            </a:r>
          </a:p>
          <a:p>
            <a:pPr lvl="1"/>
            <a:r>
              <a:rPr lang="en-US" dirty="0" smtClean="0"/>
              <a:t>Maintains connectivity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992522" y="3359740"/>
            <a:ext cx="2377440" cy="64008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992522" y="2607900"/>
            <a:ext cx="2377440" cy="64008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26217" y="3479725"/>
            <a:ext cx="1405854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26217" y="2718214"/>
            <a:ext cx="1600468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992522" y="4114800"/>
            <a:ext cx="3798284" cy="640080"/>
            <a:chOff x="4992522" y="4120476"/>
            <a:chExt cx="3798284" cy="640080"/>
          </a:xfrm>
        </p:grpSpPr>
        <p:sp>
          <p:nvSpPr>
            <p:cNvPr id="8" name="TextBox 7"/>
            <p:cNvSpPr txBox="1"/>
            <p:nvPr/>
          </p:nvSpPr>
          <p:spPr>
            <a:xfrm>
              <a:off x="7526217" y="4240461"/>
              <a:ext cx="1264589" cy="461665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Network</a:t>
              </a:r>
              <a:endParaRPr lang="en-US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92522" y="4120476"/>
              <a:ext cx="2377440" cy="640080"/>
            </a:xfrm>
            <a:prstGeom prst="rect">
              <a:avLst/>
            </a:prstGeom>
            <a:solidFill>
              <a:srgbClr val="00009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41106" y="4240461"/>
              <a:ext cx="1480273" cy="461665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400" dirty="0" smtClean="0"/>
                <a:t>forward (IP)</a:t>
              </a:r>
              <a:endParaRPr lang="en-US" sz="2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685929" y="2074500"/>
            <a:ext cx="943588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Serval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16"/>
    </mc:Choice>
    <mc:Fallback xmlns="">
      <p:transition xmlns:p14="http://schemas.microsoft.com/office/powerpoint/2010/main" spd="slow" advTm="4021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4.16667E-6 0.1111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Serval</a:t>
            </a:r>
            <a:r>
              <a:rPr lang="en-US" dirty="0" smtClean="0"/>
              <a:t> Abstractions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200" y="1388900"/>
            <a:ext cx="4507100" cy="5258007"/>
          </a:xfrm>
        </p:spPr>
        <p:txBody>
          <a:bodyPr/>
          <a:lstStyle/>
          <a:p>
            <a:r>
              <a:rPr lang="en-US" dirty="0" smtClean="0"/>
              <a:t>Service = </a:t>
            </a:r>
            <a:r>
              <a:rPr lang="en-US" dirty="0" err="1" smtClean="0"/>
              <a:t>ServiceID</a:t>
            </a:r>
            <a:endParaRPr lang="en-US" dirty="0" smtClean="0"/>
          </a:p>
          <a:p>
            <a:pPr lvl="1"/>
            <a:r>
              <a:rPr lang="en-US" b="1" dirty="0" smtClean="0"/>
              <a:t>Group</a:t>
            </a:r>
            <a:r>
              <a:rPr lang="en-US" dirty="0" smtClean="0"/>
              <a:t> of processes with identical functionality</a:t>
            </a:r>
          </a:p>
          <a:p>
            <a:r>
              <a:rPr lang="en-US" dirty="0" smtClean="0"/>
              <a:t>Flow = </a:t>
            </a:r>
            <a:r>
              <a:rPr lang="en-US" dirty="0" err="1" smtClean="0"/>
              <a:t>FlowID</a:t>
            </a:r>
            <a:endParaRPr lang="en-US" dirty="0" smtClean="0"/>
          </a:p>
          <a:p>
            <a:pPr lvl="1"/>
            <a:r>
              <a:rPr lang="en-US" dirty="0" smtClean="0"/>
              <a:t>Invariant </a:t>
            </a:r>
            <a:r>
              <a:rPr lang="en-US" dirty="0" err="1" smtClean="0"/>
              <a:t>demux</a:t>
            </a:r>
            <a:r>
              <a:rPr lang="en-US" dirty="0" smtClean="0"/>
              <a:t> key</a:t>
            </a:r>
          </a:p>
          <a:p>
            <a:pPr lvl="1"/>
            <a:r>
              <a:rPr lang="en-US" dirty="0" smtClean="0"/>
              <a:t>Host-local, ephemeral</a:t>
            </a:r>
          </a:p>
          <a:p>
            <a:r>
              <a:rPr lang="en-US" dirty="0" smtClean="0"/>
              <a:t>Location = IP address</a:t>
            </a:r>
          </a:p>
          <a:p>
            <a:pPr lvl="1"/>
            <a:r>
              <a:rPr lang="en-US" dirty="0" smtClean="0"/>
              <a:t>Location, interface</a:t>
            </a:r>
          </a:p>
          <a:p>
            <a:pPr lvl="1"/>
            <a:r>
              <a:rPr lang="en-US" dirty="0" smtClean="0"/>
              <a:t>Can change dynamically</a:t>
            </a:r>
          </a:p>
          <a:p>
            <a:pPr lvl="1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992522" y="3359740"/>
            <a:ext cx="2377440" cy="64008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4992522" y="2607900"/>
            <a:ext cx="2377440" cy="64008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981697" y="2727885"/>
            <a:ext cx="2399094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onnect (</a:t>
            </a:r>
            <a:r>
              <a:rPr lang="en-US" sz="2400" dirty="0" err="1" smtClean="0">
                <a:solidFill>
                  <a:schemeClr val="bg1"/>
                </a:solidFill>
              </a:rPr>
              <a:t>serviceID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6217" y="3479725"/>
            <a:ext cx="1405854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26217" y="2718214"/>
            <a:ext cx="1600468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989297" y="4106437"/>
            <a:ext cx="2377440" cy="64008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7" name="Group 6"/>
          <p:cNvGrpSpPr/>
          <p:nvPr/>
        </p:nvGrpSpPr>
        <p:grpSpPr>
          <a:xfrm>
            <a:off x="4895917" y="4137218"/>
            <a:ext cx="2456712" cy="461665"/>
            <a:chOff x="4895917" y="4137218"/>
            <a:chExt cx="2456712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4895917" y="4137218"/>
              <a:ext cx="2456712" cy="461665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pPr algn="ctr"/>
              <a:r>
                <a:rPr lang="en-US" sz="2400" dirty="0" err="1" smtClean="0"/>
                <a:t>demux</a:t>
              </a:r>
              <a:r>
                <a:rPr lang="en-US" sz="2400" dirty="0" smtClean="0"/>
                <a:t> (                 )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51204" y="4137218"/>
              <a:ext cx="1277077" cy="346249"/>
            </a:xfrm>
            <a:prstGeom prst="rect">
              <a:avLst/>
            </a:prstGeom>
            <a:noFill/>
          </p:spPr>
          <p:txBody>
            <a:bodyPr wrap="none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400" dirty="0" smtClean="0"/>
                <a:t>  </a:t>
              </a:r>
              <a:r>
                <a:rPr lang="en-US" sz="2200" dirty="0" err="1" smtClean="0"/>
                <a:t>serviceID</a:t>
              </a:r>
              <a:endParaRPr lang="en-US" sz="2200" dirty="0" smtClean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23811" y="4996785"/>
            <a:ext cx="1264589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990116" y="4876800"/>
            <a:ext cx="2377440" cy="640080"/>
          </a:xfrm>
          <a:prstGeom prst="rect">
            <a:avLst/>
          </a:prstGeom>
          <a:solidFill>
            <a:srgbClr val="00009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5438700" y="4996785"/>
            <a:ext cx="1480273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smtClean="0"/>
              <a:t>forward (IP)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538917" y="4038600"/>
            <a:ext cx="1079442" cy="83099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Service</a:t>
            </a:r>
          </a:p>
          <a:p>
            <a:r>
              <a:rPr lang="en-US" sz="2400" dirty="0" smtClean="0"/>
              <a:t>Access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019800" y="4419600"/>
            <a:ext cx="975938" cy="346249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400" dirty="0" smtClean="0"/>
              <a:t>  </a:t>
            </a:r>
            <a:r>
              <a:rPr lang="en-US" sz="2200" dirty="0" err="1" smtClean="0"/>
              <a:t>flowID</a:t>
            </a:r>
            <a:endParaRPr lang="en-US" sz="2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685929" y="2074500"/>
            <a:ext cx="943588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Serval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46"/>
    </mc:Choice>
    <mc:Fallback xmlns="">
      <p:transition xmlns:p14="http://schemas.microsoft.com/office/powerpoint/2010/main" spd="slow" advTm="11104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Clean Role Separation in the Stack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901"/>
            <a:ext cx="8516016" cy="12019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What you access (</a:t>
            </a:r>
            <a:r>
              <a:rPr lang="en-US" b="1" dirty="0" err="1">
                <a:solidFill>
                  <a:srgbClr val="FFFF00"/>
                </a:solidFill>
              </a:rPr>
              <a:t>serviceID</a:t>
            </a:r>
            <a:r>
              <a:rPr lang="en-US" dirty="0"/>
              <a:t>), over which flows (</a:t>
            </a:r>
            <a:r>
              <a:rPr lang="en-US" b="1" dirty="0" err="1">
                <a:solidFill>
                  <a:srgbClr val="22D500"/>
                </a:solidFill>
              </a:rPr>
              <a:t>flowIDs</a:t>
            </a:r>
            <a:r>
              <a:rPr lang="en-US" dirty="0"/>
              <a:t>), and at which service instance (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IP address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958" y="2672984"/>
            <a:ext cx="990626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TCP/IP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07913" y="2672984"/>
            <a:ext cx="941935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Serval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90160" y="3958224"/>
            <a:ext cx="2377440" cy="64008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355551" y="3958224"/>
            <a:ext cx="2377440" cy="64008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456609" y="4078209"/>
            <a:ext cx="2175325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err="1" smtClean="0"/>
              <a:t>demux</a:t>
            </a:r>
            <a:r>
              <a:rPr lang="en-US" sz="2400" dirty="0" smtClean="0"/>
              <a:t> (IP + port)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090160" y="5455920"/>
            <a:ext cx="2377440" cy="640080"/>
          </a:xfrm>
          <a:prstGeom prst="rect">
            <a:avLst/>
          </a:prstGeom>
          <a:solidFill>
            <a:srgbClr val="00009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2" name="Group 21"/>
          <p:cNvGrpSpPr/>
          <p:nvPr/>
        </p:nvGrpSpPr>
        <p:grpSpPr>
          <a:xfrm>
            <a:off x="2355551" y="5455920"/>
            <a:ext cx="2377440" cy="640080"/>
            <a:chOff x="1309522" y="5235526"/>
            <a:chExt cx="2377440" cy="640080"/>
          </a:xfrm>
        </p:grpSpPr>
        <p:sp>
          <p:nvSpPr>
            <p:cNvPr id="11" name="Rectangle 10"/>
            <p:cNvSpPr/>
            <p:nvPr/>
          </p:nvSpPr>
          <p:spPr>
            <a:xfrm>
              <a:off x="1309522" y="5235526"/>
              <a:ext cx="2377440" cy="640080"/>
            </a:xfrm>
            <a:prstGeom prst="rect">
              <a:avLst/>
            </a:prstGeom>
            <a:solidFill>
              <a:srgbClr val="00009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58106" y="5355511"/>
              <a:ext cx="1480273" cy="461665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400" dirty="0" smtClean="0"/>
                <a:t>forward (IP)</a:t>
              </a:r>
              <a:endParaRPr lang="en-US" sz="2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538744" y="5575905"/>
            <a:ext cx="1480273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smtClean="0"/>
              <a:t>forward (IP)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090160" y="3206384"/>
            <a:ext cx="2377440" cy="64008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2355551" y="3206384"/>
            <a:ext cx="2377440" cy="64008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383348" y="3326369"/>
            <a:ext cx="2321850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onnect (IP + port)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9335" y="3326369"/>
            <a:ext cx="2399094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onnect (</a:t>
            </a:r>
            <a:r>
              <a:rPr lang="en-US" sz="2400" dirty="0" err="1" smtClean="0">
                <a:solidFill>
                  <a:srgbClr val="000000"/>
                </a:solidFill>
              </a:rPr>
              <a:t>serviceID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996780" y="4708219"/>
            <a:ext cx="2470820" cy="640080"/>
            <a:chOff x="3593582" y="5932740"/>
            <a:chExt cx="2470820" cy="640080"/>
          </a:xfrm>
        </p:grpSpPr>
        <p:sp>
          <p:nvSpPr>
            <p:cNvPr id="20" name="Rectangle 19"/>
            <p:cNvSpPr/>
            <p:nvPr/>
          </p:nvSpPr>
          <p:spPr>
            <a:xfrm>
              <a:off x="3686962" y="5932740"/>
              <a:ext cx="2377440" cy="64008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3593582" y="5963521"/>
              <a:ext cx="2456712" cy="571951"/>
              <a:chOff x="5099835" y="6871803"/>
              <a:chExt cx="2456712" cy="571951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099835" y="6871803"/>
                <a:ext cx="2456712" cy="461665"/>
              </a:xfrm>
              <a:prstGeom prst="rect">
                <a:avLst/>
              </a:prstGeom>
              <a:noFill/>
            </p:spPr>
            <p:txBody>
              <a:bodyPr wrap="none" rIns="0" rtlCol="0">
                <a:spAutoFit/>
              </a:bodyPr>
              <a:lstStyle/>
              <a:p>
                <a:pPr algn="ctr"/>
                <a:r>
                  <a:rPr lang="en-US" sz="2400" dirty="0" err="1" smtClean="0"/>
                  <a:t>demux</a:t>
                </a:r>
                <a:r>
                  <a:rPr lang="en-US" sz="2400" dirty="0" smtClean="0"/>
                  <a:t> (                 )</a:t>
                </a:r>
                <a:endParaRPr lang="en-US" sz="2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53813" y="6871803"/>
                <a:ext cx="1279695" cy="571951"/>
              </a:xfrm>
              <a:prstGeom prst="rect">
                <a:avLst/>
              </a:prstGeom>
              <a:noFill/>
            </p:spPr>
            <p:txBody>
              <a:bodyPr wrap="none" rIns="0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2400" dirty="0" smtClean="0"/>
                  <a:t>  </a:t>
                </a:r>
                <a:r>
                  <a:rPr lang="en-US" sz="2200" dirty="0" err="1" smtClean="0"/>
                  <a:t>serviceID</a:t>
                </a:r>
                <a:endParaRPr lang="en-US" sz="2200" dirty="0" smtClean="0"/>
              </a:p>
              <a:p>
                <a:pPr algn="ctr">
                  <a:lnSpc>
                    <a:spcPts val="1800"/>
                  </a:lnSpc>
                </a:pPr>
                <a:r>
                  <a:rPr lang="en-US" sz="2200" dirty="0" smtClean="0"/>
                  <a:t>  </a:t>
                </a:r>
                <a:r>
                  <a:rPr lang="en-US" sz="2200" dirty="0" err="1" smtClean="0"/>
                  <a:t>flowID</a:t>
                </a:r>
                <a:endParaRPr lang="en-US" sz="2200" dirty="0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655493" y="4028440"/>
            <a:ext cx="1380456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45936" y="5479096"/>
            <a:ext cx="1264589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55493" y="3276600"/>
            <a:ext cx="1597913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655493" y="4656981"/>
            <a:ext cx="1082297" cy="64761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400" dirty="0" smtClean="0"/>
              <a:t>Service</a:t>
            </a:r>
          </a:p>
          <a:p>
            <a:pPr>
              <a:lnSpc>
                <a:spcPts val="2100"/>
              </a:lnSpc>
            </a:pPr>
            <a:r>
              <a:rPr lang="en-US" sz="2400" dirty="0" smtClean="0"/>
              <a:t>Access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8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71"/>
    </mc:Choice>
    <mc:Fallback xmlns="">
      <p:transition xmlns:p14="http://schemas.microsoft.com/office/powerpoint/2010/main" spd="slow" advTm="208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Names (</a:t>
            </a:r>
            <a:r>
              <a:rPr lang="en-US" dirty="0" err="1" smtClean="0"/>
              <a:t>ServiceIDs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9493"/>
            <a:ext cx="8516016" cy="4056107"/>
          </a:xfrm>
        </p:spPr>
        <p:txBody>
          <a:bodyPr>
            <a:normAutofit/>
          </a:bodyPr>
          <a:lstStyle/>
          <a:p>
            <a:r>
              <a:rPr lang="en-US" dirty="0" err="1" smtClean="0"/>
              <a:t>ServiceIDs</a:t>
            </a:r>
            <a:r>
              <a:rPr lang="en-US" dirty="0" smtClean="0"/>
              <a:t> allocated in blocks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refix ensures global uniqueness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</a:t>
            </a:r>
            <a:r>
              <a:rPr lang="en-US" dirty="0" smtClean="0"/>
              <a:t>refix-based aggregation and LPM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ServiceID</a:t>
            </a:r>
            <a:r>
              <a:rPr lang="en-US" dirty="0" smtClean="0"/>
              <a:t> late binds to service instance</a:t>
            </a:r>
          </a:p>
          <a:p>
            <a:pPr lvl="1"/>
            <a:r>
              <a:rPr lang="en-US" dirty="0" err="1" smtClean="0"/>
              <a:t>ServiceID</a:t>
            </a:r>
            <a:r>
              <a:rPr lang="en-US" dirty="0" smtClean="0"/>
              <a:t> in </a:t>
            </a:r>
            <a:r>
              <a:rPr lang="en-US" i="1" dirty="0" smtClean="0"/>
              <a:t>first</a:t>
            </a:r>
            <a:r>
              <a:rPr lang="en-US" dirty="0" smtClean="0"/>
              <a:t> packet of connection</a:t>
            </a:r>
          </a:p>
          <a:p>
            <a:pPr lvl="1"/>
            <a:r>
              <a:rPr lang="en-US" dirty="0" smtClean="0"/>
              <a:t>Service-level routing and forwarding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14400" y="1658893"/>
            <a:ext cx="7315200" cy="762000"/>
            <a:chOff x="1371600" y="1295400"/>
            <a:chExt cx="6705600" cy="762000"/>
          </a:xfrm>
        </p:grpSpPr>
        <p:sp>
          <p:nvSpPr>
            <p:cNvPr id="4" name="Rectangle 3"/>
            <p:cNvSpPr/>
            <p:nvPr/>
          </p:nvSpPr>
          <p:spPr>
            <a:xfrm>
              <a:off x="1371600" y="1295400"/>
              <a:ext cx="1955800" cy="762000"/>
            </a:xfrm>
            <a:prstGeom prst="rect">
              <a:avLst/>
            </a:prstGeom>
            <a:solidFill>
              <a:srgbClr val="0051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Provider prefix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27400" y="1295400"/>
              <a:ext cx="2235200" cy="762000"/>
            </a:xfrm>
            <a:prstGeom prst="rect">
              <a:avLst/>
            </a:prstGeom>
            <a:solidFill>
              <a:srgbClr val="60BD6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Provider-specific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2600" y="1295400"/>
              <a:ext cx="2514600" cy="762000"/>
            </a:xfrm>
            <a:prstGeom prst="rect">
              <a:avLst/>
            </a:prstGeom>
            <a:solidFill>
              <a:srgbClr val="2EB02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Self-certifying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880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72"/>
    </mc:Choice>
    <mc:Fallback xmlns="">
      <p:transition xmlns:p14="http://schemas.microsoft.com/office/powerpoint/2010/main" spd="slow" advTm="699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Service-Aware Network Stack</a:t>
            </a:r>
            <a:endParaRPr lang="en-US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92150" y="2640687"/>
            <a:ext cx="37501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connect</a:t>
            </a:r>
            <a:r>
              <a:rPr lang="en-US" sz="2800" dirty="0" smtClean="0"/>
              <a:t>(sock, </a:t>
            </a:r>
            <a:r>
              <a:rPr lang="en-US" sz="2800" b="1" dirty="0" err="1">
                <a:solidFill>
                  <a:srgbClr val="FFFF00"/>
                </a:solidFill>
              </a:rPr>
              <a:t>serviceID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278438" y="2209800"/>
            <a:ext cx="32292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bind</a:t>
            </a:r>
            <a:r>
              <a:rPr lang="en-US" sz="2800" dirty="0" smtClean="0">
                <a:solidFill>
                  <a:srgbClr val="FFFFFF"/>
                </a:solidFill>
              </a:rPr>
              <a:t>(sock, </a:t>
            </a:r>
            <a:r>
              <a:rPr lang="en-US" sz="2800" b="1" dirty="0" err="1">
                <a:solidFill>
                  <a:srgbClr val="FFFF00"/>
                </a:solidFill>
              </a:rPr>
              <a:t>serviceID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  <a:p>
            <a:r>
              <a:rPr lang="en-US" sz="2800" dirty="0">
                <a:solidFill>
                  <a:srgbClr val="FFFFFF"/>
                </a:solidFill>
              </a:rPr>
              <a:t>listen</a:t>
            </a:r>
            <a:r>
              <a:rPr lang="en-US" sz="2800" dirty="0" smtClean="0">
                <a:solidFill>
                  <a:srgbClr val="FFFFFF"/>
                </a:solidFill>
              </a:rPr>
              <a:t>(sock)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005122" y="4743450"/>
            <a:ext cx="3124200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Network stack must </a:t>
            </a:r>
            <a:r>
              <a:rPr lang="en-US" sz="2400" i="1" dirty="0">
                <a:solidFill>
                  <a:srgbClr val="000000"/>
                </a:solidFill>
              </a:rPr>
              <a:t>resolve </a:t>
            </a:r>
            <a:r>
              <a:rPr lang="en-US" sz="2400" dirty="0">
                <a:solidFill>
                  <a:srgbClr val="000000"/>
                </a:solidFill>
              </a:rPr>
              <a:t>service to instance for </a:t>
            </a:r>
            <a:r>
              <a:rPr lang="en-US" sz="2400" i="1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445260" y="4743450"/>
            <a:ext cx="2895600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Network stack must </a:t>
            </a:r>
            <a:r>
              <a:rPr lang="en-US" sz="2400" i="1" dirty="0">
                <a:solidFill>
                  <a:srgbClr val="000000"/>
                </a:solidFill>
              </a:rPr>
              <a:t>advertise </a:t>
            </a:r>
            <a:r>
              <a:rPr lang="en-US" sz="2400" dirty="0">
                <a:solidFill>
                  <a:srgbClr val="000000"/>
                </a:solidFill>
              </a:rPr>
              <a:t>service for </a:t>
            </a:r>
            <a:r>
              <a:rPr lang="en-US" sz="2400" i="1" dirty="0">
                <a:solidFill>
                  <a:srgbClr val="000000"/>
                </a:solidFill>
              </a:rPr>
              <a:t>server</a:t>
            </a:r>
          </a:p>
        </p:txBody>
      </p:sp>
      <p:cxnSp>
        <p:nvCxnSpPr>
          <p:cNvPr id="8" name="Straight Arrow Connector 11"/>
          <p:cNvCxnSpPr>
            <a:cxnSpLocks noChangeShapeType="1"/>
          </p:cNvCxnSpPr>
          <p:nvPr/>
        </p:nvCxnSpPr>
        <p:spPr bwMode="auto">
          <a:xfrm flipV="1">
            <a:off x="2567222" y="3335338"/>
            <a:ext cx="0" cy="1143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12"/>
          <p:cNvCxnSpPr>
            <a:cxnSpLocks noChangeShapeType="1"/>
          </p:cNvCxnSpPr>
          <p:nvPr/>
        </p:nvCxnSpPr>
        <p:spPr bwMode="auto">
          <a:xfrm flipV="1">
            <a:off x="6893060" y="3335338"/>
            <a:ext cx="0" cy="1143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575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24"/>
    </mc:Choice>
    <mc:Fallback xmlns="">
      <p:transition xmlns:p14="http://schemas.microsoft.com/office/powerpoint/2010/main" spd="slow" advTm="3502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8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0"/>
    </mc:Choice>
    <mc:Fallback xmlns="">
      <p:transition xmlns:p14="http://schemas.microsoft.com/office/powerpoint/2010/main" spd="slow" advTm="87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of the 1970s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>
          <a:xfrm>
            <a:off x="480359" y="5841346"/>
            <a:ext cx="8204199" cy="7880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Network designed for accessing </a:t>
            </a:r>
            <a:r>
              <a:rPr lang="en-US" dirty="0" smtClean="0">
                <a:solidFill>
                  <a:srgbClr val="FFFF00"/>
                </a:solidFill>
              </a:rPr>
              <a:t>hosts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1865583" y="3973989"/>
            <a:ext cx="522768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295400" y="3695393"/>
            <a:ext cx="570183" cy="557192"/>
          </a:xfrm>
          <a:prstGeom prst="ellipse">
            <a:avLst/>
          </a:prstGeom>
          <a:noFill/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300513" y="3973989"/>
            <a:ext cx="1139218" cy="106521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43081" y="1540477"/>
            <a:ext cx="17062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FF00"/>
                </a:solidFill>
              </a:rPr>
              <a:t>Killer Apps:  </a:t>
            </a:r>
          </a:p>
          <a:p>
            <a:pPr algn="ctr"/>
            <a:r>
              <a:rPr lang="en-US" sz="2600" dirty="0" smtClean="0">
                <a:solidFill>
                  <a:srgbClr val="FFFF00"/>
                </a:solidFill>
              </a:rPr>
              <a:t>telnet, ftp 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300513" y="3065347"/>
            <a:ext cx="1118849" cy="908642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V="1">
            <a:off x="4263731" y="4037251"/>
            <a:ext cx="1243794" cy="1813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5331526" y="3064552"/>
            <a:ext cx="520387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3" idx="4"/>
          </p:cNvCxnSpPr>
          <p:nvPr/>
        </p:nvCxnSpPr>
        <p:spPr>
          <a:xfrm rot="16200000" flipH="1">
            <a:off x="4682055" y="2511765"/>
            <a:ext cx="380005" cy="9012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4582459" y="1769077"/>
            <a:ext cx="570183" cy="557192"/>
          </a:xfrm>
          <a:prstGeom prst="ellipse">
            <a:avLst/>
          </a:prstGeom>
          <a:noFill/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stCxn id="65" idx="2"/>
          </p:cNvCxnSpPr>
          <p:nvPr/>
        </p:nvCxnSpPr>
        <p:spPr>
          <a:xfrm rot="10800000" flipV="1">
            <a:off x="6761838" y="3065345"/>
            <a:ext cx="524405" cy="1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286242" y="2786750"/>
            <a:ext cx="570183" cy="557192"/>
          </a:xfrm>
          <a:prstGeom prst="ellipse">
            <a:avLst/>
          </a:prstGeom>
          <a:noFill/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67" idx="2"/>
          </p:cNvCxnSpPr>
          <p:nvPr/>
        </p:nvCxnSpPr>
        <p:spPr>
          <a:xfrm rot="10800000">
            <a:off x="5349657" y="5039207"/>
            <a:ext cx="502257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851913" y="4760611"/>
            <a:ext cx="570183" cy="557192"/>
          </a:xfrm>
          <a:prstGeom prst="ellipse">
            <a:avLst/>
          </a:prstGeom>
          <a:noFill/>
          <a:ln w="222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Curved Connector 79"/>
          <p:cNvCxnSpPr>
            <a:stCxn id="5" idx="0"/>
            <a:endCxn id="63" idx="2"/>
          </p:cNvCxnSpPr>
          <p:nvPr/>
        </p:nvCxnSpPr>
        <p:spPr>
          <a:xfrm rot="5400000" flipH="1" flipV="1">
            <a:off x="2257615" y="1370550"/>
            <a:ext cx="1647720" cy="3001967"/>
          </a:xfrm>
          <a:prstGeom prst="curvedConnector2">
            <a:avLst/>
          </a:prstGeom>
          <a:ln w="38100" cap="flat" cmpd="sng" algn="ctr">
            <a:solidFill>
              <a:srgbClr val="E3D33A"/>
            </a:solidFill>
            <a:prstDash val="sysDot"/>
            <a:round/>
            <a:headEnd type="none" w="med" len="med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437493" y="4668213"/>
            <a:ext cx="914400" cy="741987"/>
            <a:chOff x="2697012" y="4298959"/>
            <a:chExt cx="914400" cy="741987"/>
          </a:xfrm>
          <a:solidFill>
            <a:srgbClr val="0F0F0F"/>
          </a:solidFill>
        </p:grpSpPr>
        <p:sp>
          <p:nvSpPr>
            <p:cNvPr id="9" name="Rectangle 8"/>
            <p:cNvSpPr/>
            <p:nvPr/>
          </p:nvSpPr>
          <p:spPr>
            <a:xfrm>
              <a:off x="2697012" y="4298959"/>
              <a:ext cx="914400" cy="741987"/>
            </a:xfrm>
            <a:prstGeom prst="rect">
              <a:avLst/>
            </a:prstGeom>
            <a:grpFill/>
            <a:ln w="3810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99250" y="4310880"/>
              <a:ext cx="909925" cy="71814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dirty="0" smtClean="0"/>
                <a:t>IMP 1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dirty="0" smtClean="0"/>
                <a:t>UCLA</a:t>
              </a:r>
              <a:endParaRPr lang="en-US" sz="2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49674" y="2694353"/>
            <a:ext cx="914400" cy="741987"/>
            <a:chOff x="4374357" y="3640588"/>
            <a:chExt cx="914400" cy="741987"/>
          </a:xfrm>
          <a:solidFill>
            <a:srgbClr val="0F0F0F"/>
          </a:solidFill>
        </p:grpSpPr>
        <p:sp>
          <p:nvSpPr>
            <p:cNvPr id="38" name="Rectangle 37"/>
            <p:cNvSpPr/>
            <p:nvPr/>
          </p:nvSpPr>
          <p:spPr>
            <a:xfrm>
              <a:off x="4374357" y="3640588"/>
              <a:ext cx="914400" cy="741987"/>
            </a:xfrm>
            <a:prstGeom prst="rect">
              <a:avLst/>
            </a:prstGeom>
            <a:grpFill/>
            <a:ln w="3810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76595" y="3652509"/>
              <a:ext cx="909925" cy="71814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dirty="0" smtClean="0"/>
                <a:t>IMP 4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dirty="0" smtClean="0"/>
                <a:t>Utah</a:t>
              </a:r>
              <a:endParaRPr lang="en-US" sz="24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19362" y="2694353"/>
            <a:ext cx="914400" cy="741987"/>
            <a:chOff x="4374357" y="3640588"/>
            <a:chExt cx="914400" cy="741987"/>
          </a:xfrm>
          <a:solidFill>
            <a:srgbClr val="0F0F0F"/>
          </a:solidFill>
        </p:grpSpPr>
        <p:sp>
          <p:nvSpPr>
            <p:cNvPr id="29" name="Rectangle 28"/>
            <p:cNvSpPr/>
            <p:nvPr/>
          </p:nvSpPr>
          <p:spPr>
            <a:xfrm>
              <a:off x="4374357" y="3640588"/>
              <a:ext cx="914400" cy="741987"/>
            </a:xfrm>
            <a:prstGeom prst="rect">
              <a:avLst/>
            </a:prstGeom>
            <a:grpFill/>
            <a:ln w="3810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76595" y="3652509"/>
              <a:ext cx="909925" cy="71814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dirty="0" smtClean="0"/>
                <a:t>IMP 2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dirty="0" smtClean="0"/>
                <a:t>SRI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386113" y="3602995"/>
            <a:ext cx="914400" cy="741987"/>
            <a:chOff x="4374357" y="3640588"/>
            <a:chExt cx="914400" cy="741987"/>
          </a:xfrm>
          <a:solidFill>
            <a:srgbClr val="0F0F0F"/>
          </a:solidFill>
        </p:grpSpPr>
        <p:sp>
          <p:nvSpPr>
            <p:cNvPr id="35" name="Rectangle 34"/>
            <p:cNvSpPr/>
            <p:nvPr/>
          </p:nvSpPr>
          <p:spPr>
            <a:xfrm>
              <a:off x="4374357" y="3640588"/>
              <a:ext cx="914400" cy="741987"/>
            </a:xfrm>
            <a:prstGeom prst="rect">
              <a:avLst/>
            </a:prstGeom>
            <a:grpFill/>
            <a:ln w="38100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76595" y="3652509"/>
              <a:ext cx="909925" cy="71814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dirty="0" smtClean="0"/>
                <a:t>IMP 3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dirty="0" smtClean="0"/>
                <a:t>UCSB</a:t>
              </a:r>
              <a:endParaRPr lang="en-US" sz="24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7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82"/>
    </mc:Choice>
    <mc:Fallback xmlns="">
      <p:transition xmlns:p14="http://schemas.microsoft.com/office/powerpoint/2010/main" spd="slow" advTm="3148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4953000"/>
            <a:ext cx="6096000" cy="8382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6096000" cy="14478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2819400"/>
            <a:ext cx="6096000" cy="685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554005" y="1443257"/>
            <a:ext cx="1752601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 Controller</a:t>
            </a:r>
            <a:endParaRPr lang="en-US" sz="2400" dirty="0"/>
          </a:p>
        </p:txBody>
      </p:sp>
      <p:sp>
        <p:nvSpPr>
          <p:cNvPr id="50" name="Can 49"/>
          <p:cNvSpPr/>
          <p:nvPr/>
        </p:nvSpPr>
        <p:spPr>
          <a:xfrm>
            <a:off x="5435600" y="2023477"/>
            <a:ext cx="76200" cy="749808"/>
          </a:xfrm>
          <a:prstGeom prst="can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Serval</a:t>
            </a:r>
            <a:r>
              <a:rPr lang="en-US" dirty="0" smtClean="0"/>
              <a:t> End-host Architecture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768289"/>
              </p:ext>
            </p:extLst>
          </p:nvPr>
        </p:nvGraphicFramePr>
        <p:xfrm>
          <a:off x="3809999" y="3636264"/>
          <a:ext cx="3694320" cy="1096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277147"/>
                <a:gridCol w="966870"/>
                <a:gridCol w="1450303"/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12069"/>
              </p:ext>
            </p:extLst>
          </p:nvPr>
        </p:nvGraphicFramePr>
        <p:xfrm>
          <a:off x="1643422" y="3636264"/>
          <a:ext cx="2014178" cy="1087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947378"/>
                <a:gridCol w="1066800"/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524000" y="1466198"/>
            <a:ext cx="1600200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grpSp>
        <p:nvGrpSpPr>
          <p:cNvPr id="30" name="Group 44"/>
          <p:cNvGrpSpPr/>
          <p:nvPr/>
        </p:nvGrpSpPr>
        <p:grpSpPr>
          <a:xfrm>
            <a:off x="1655614" y="2023477"/>
            <a:ext cx="1463713" cy="969908"/>
            <a:chOff x="2036614" y="1892808"/>
            <a:chExt cx="1463713" cy="969908"/>
          </a:xfrm>
        </p:grpSpPr>
        <p:sp>
          <p:nvSpPr>
            <p:cNvPr id="31" name="Can 30"/>
            <p:cNvSpPr/>
            <p:nvPr/>
          </p:nvSpPr>
          <p:spPr>
            <a:xfrm>
              <a:off x="2730370" y="1892808"/>
              <a:ext cx="76200" cy="749808"/>
            </a:xfrm>
            <a:prstGeom prst="can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36614" y="2481716"/>
              <a:ext cx="428740" cy="381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71587" y="2481716"/>
              <a:ext cx="428740" cy="381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54100" y="2481716"/>
              <a:ext cx="428740" cy="381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063785"/>
              </p:ext>
            </p:extLst>
          </p:nvPr>
        </p:nvGraphicFramePr>
        <p:xfrm>
          <a:off x="3226351" y="5089206"/>
          <a:ext cx="2834640" cy="6257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1417320"/>
                <a:gridCol w="1417320"/>
              </a:tblGrid>
              <a:tr h="2291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Dest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Address</a:t>
                      </a:r>
                      <a:endParaRPr lang="en-US" sz="1600" b="1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Next Hop</a:t>
                      </a:r>
                      <a:endParaRPr lang="en-US" sz="1600" b="1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90"/>
                    </a:solidFill>
                  </a:tcPr>
                </a:tc>
              </a:tr>
              <a:tr h="190977">
                <a:tc>
                  <a:txBody>
                    <a:bodyPr/>
                    <a:lstStyle/>
                    <a:p>
                      <a:endParaRPr lang="en-US" sz="400" b="1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400" b="1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0977">
                <a:tc>
                  <a:txBody>
                    <a:bodyPr/>
                    <a:lstStyle/>
                    <a:p>
                      <a:endParaRPr lang="en-US" sz="400" b="1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b="1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279765" y="5238690"/>
            <a:ext cx="2728331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IP Forwarding Table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18201" y="4127751"/>
            <a:ext cx="1786999" cy="37830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Flow Table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15905" y="4127751"/>
            <a:ext cx="2304138" cy="378309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Service Table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14882" y="2468880"/>
            <a:ext cx="1600318" cy="69463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400" dirty="0" smtClean="0"/>
              <a:t>Service</a:t>
            </a:r>
          </a:p>
          <a:p>
            <a:pPr algn="ctr">
              <a:lnSpc>
                <a:spcPts val="2300"/>
              </a:lnSpc>
            </a:pPr>
            <a:r>
              <a:rPr lang="en-US" sz="2400" dirty="0" smtClean="0"/>
              <a:t>Control API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273442" y="2612385"/>
            <a:ext cx="428740" cy="381000"/>
          </a:xfrm>
          <a:prstGeom prst="rect">
            <a:avLst/>
          </a:prstGeom>
          <a:solidFill>
            <a:srgbClr val="008000"/>
          </a:solidFill>
          <a:ln>
            <a:solidFill>
              <a:srgbClr val="4F6228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79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82"/>
    </mc:Choice>
    <mc:Fallback xmlns="">
      <p:transition xmlns:p14="http://schemas.microsoft.com/office/powerpoint/2010/main" spd="slow" advTm="5108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0" grpId="0" animBg="1"/>
      <p:bldP spid="41" grpId="0"/>
      <p:bldP spid="42" grpId="0"/>
      <p:bldP spid="43" grpId="0"/>
      <p:bldP spid="46" grpId="0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Plane: The Service 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21559"/>
              </p:ext>
            </p:extLst>
          </p:nvPr>
        </p:nvGraphicFramePr>
        <p:xfrm>
          <a:off x="611435" y="1453444"/>
          <a:ext cx="7948577" cy="49968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2012856"/>
                <a:gridCol w="2027548"/>
                <a:gridCol w="3908173"/>
              </a:tblGrid>
              <a:tr h="813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ServiceID</a:t>
                      </a:r>
                      <a:endParaRPr lang="en-US" sz="32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Action</a:t>
                      </a:r>
                      <a:endParaRPr lang="en-US" sz="3200" dirty="0"/>
                    </a:p>
                  </a:txBody>
                  <a:tcPr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Rule State</a:t>
                      </a:r>
                      <a:endParaRPr lang="en-US" sz="32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A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</a:t>
                      </a:r>
                      <a:r>
                        <a:rPr lang="en-US" sz="2600" dirty="0" err="1" smtClean="0"/>
                        <a:t>addr</a:t>
                      </a:r>
                      <a:r>
                        <a:rPr lang="en-US" sz="2600" dirty="0" smtClean="0"/>
                        <a:t> A1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B</a:t>
                      </a:r>
                      <a:endParaRPr lang="en-US" sz="2600" dirty="0" smtClean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[A2, A3, A4</a:t>
                      </a:r>
                      <a:r>
                        <a:rPr lang="en-US" sz="2600" baseline="0" dirty="0" smtClean="0"/>
                        <a:t>]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C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DEMUX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Send </a:t>
                      </a:r>
                      <a:r>
                        <a:rPr lang="en-US" sz="2600" baseline="0" dirty="0" smtClean="0"/>
                        <a:t>to listening </a:t>
                      </a:r>
                      <a:r>
                        <a:rPr lang="en-US" sz="2600" dirty="0" smtClean="0"/>
                        <a:t>sock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i="1" baseline="0" dirty="0" smtClean="0"/>
                        <a:t>s</a:t>
                      </a:r>
                      <a:endParaRPr lang="en-US" sz="2600" i="1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D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DELAY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Queue</a:t>
                      </a:r>
                      <a:r>
                        <a:rPr lang="en-US" sz="2600" baseline="0" dirty="0" smtClean="0"/>
                        <a:t> and notify service controller</a:t>
                      </a:r>
                      <a:endParaRPr lang="en-US" sz="2600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E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DROP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default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A5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06"/>
    </mc:Choice>
    <mc:Fallback xmlns="">
      <p:transition xmlns:p14="http://schemas.microsoft.com/office/powerpoint/2010/main" spd="slow" advTm="126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Plane: The Service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491537"/>
              </p:ext>
            </p:extLst>
          </p:nvPr>
        </p:nvGraphicFramePr>
        <p:xfrm>
          <a:off x="611435" y="1453444"/>
          <a:ext cx="7948577" cy="49968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2012856"/>
                <a:gridCol w="2027548"/>
                <a:gridCol w="3908173"/>
              </a:tblGrid>
              <a:tr h="813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ServiceID</a:t>
                      </a:r>
                      <a:endParaRPr lang="en-US" sz="32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Action</a:t>
                      </a:r>
                      <a:endParaRPr lang="en-US" sz="3200" dirty="0"/>
                    </a:p>
                  </a:txBody>
                  <a:tcPr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Rule State</a:t>
                      </a:r>
                      <a:endParaRPr lang="en-US" sz="32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A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</a:t>
                      </a:r>
                      <a:r>
                        <a:rPr lang="en-US" sz="2600" dirty="0" err="1" smtClean="0"/>
                        <a:t>addr</a:t>
                      </a:r>
                      <a:r>
                        <a:rPr lang="en-US" sz="2600" dirty="0" smtClean="0"/>
                        <a:t> A1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B</a:t>
                      </a:r>
                      <a:endParaRPr lang="en-US" sz="2600" dirty="0" smtClean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[A2, A3, A4</a:t>
                      </a:r>
                      <a:r>
                        <a:rPr lang="en-US" sz="2600" baseline="0" dirty="0" smtClean="0"/>
                        <a:t>]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C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DEMUX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Send </a:t>
                      </a:r>
                      <a:r>
                        <a:rPr lang="en-US" sz="2600" baseline="0" dirty="0" smtClean="0"/>
                        <a:t>to listening </a:t>
                      </a:r>
                      <a:r>
                        <a:rPr lang="en-US" sz="2600" dirty="0" smtClean="0"/>
                        <a:t>sock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i="1" baseline="0" dirty="0" smtClean="0"/>
                        <a:t>s</a:t>
                      </a:r>
                      <a:endParaRPr lang="en-US" sz="2600" i="1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D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DELAY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Queue</a:t>
                      </a:r>
                      <a:r>
                        <a:rPr lang="en-US" sz="2600" baseline="0" dirty="0" smtClean="0"/>
                        <a:t> and notify service controller</a:t>
                      </a:r>
                      <a:endParaRPr lang="en-US" sz="2600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E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DROP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default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A5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435" y="2286000"/>
            <a:ext cx="7948577" cy="685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3684350"/>
            <a:ext cx="7948577" cy="27926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810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64"/>
    </mc:Choice>
    <mc:Fallback xmlns="">
      <p:transition xmlns:p14="http://schemas.microsoft.com/office/powerpoint/2010/main" spd="slow" advTm="2166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Plane: The Service 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033020"/>
              </p:ext>
            </p:extLst>
          </p:nvPr>
        </p:nvGraphicFramePr>
        <p:xfrm>
          <a:off x="611435" y="1453444"/>
          <a:ext cx="7948577" cy="49968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2012856"/>
                <a:gridCol w="2027548"/>
                <a:gridCol w="3908173"/>
              </a:tblGrid>
              <a:tr h="813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ServiceID</a:t>
                      </a:r>
                      <a:endParaRPr lang="en-US" sz="32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Action</a:t>
                      </a:r>
                      <a:endParaRPr lang="en-US" sz="3200" dirty="0"/>
                    </a:p>
                  </a:txBody>
                  <a:tcPr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Rule State</a:t>
                      </a:r>
                      <a:endParaRPr lang="en-US" sz="32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A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</a:t>
                      </a:r>
                      <a:r>
                        <a:rPr lang="en-US" sz="2600" dirty="0" err="1" smtClean="0"/>
                        <a:t>addr</a:t>
                      </a:r>
                      <a:r>
                        <a:rPr lang="en-US" sz="2600" dirty="0" smtClean="0"/>
                        <a:t> A1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B</a:t>
                      </a:r>
                      <a:endParaRPr lang="en-US" sz="2600" dirty="0" smtClean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[A2, A3, A4</a:t>
                      </a:r>
                      <a:r>
                        <a:rPr lang="en-US" sz="2600" baseline="0" dirty="0" smtClean="0"/>
                        <a:t>]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C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DEMUX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Send </a:t>
                      </a:r>
                      <a:r>
                        <a:rPr lang="en-US" sz="2600" baseline="0" dirty="0" smtClean="0"/>
                        <a:t>to listening </a:t>
                      </a:r>
                      <a:r>
                        <a:rPr lang="en-US" sz="2600" dirty="0" smtClean="0"/>
                        <a:t>sock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i="1" baseline="0" dirty="0" smtClean="0"/>
                        <a:t>s</a:t>
                      </a:r>
                      <a:endParaRPr lang="en-US" sz="2600" i="1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D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DELAY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Queue</a:t>
                      </a:r>
                      <a:r>
                        <a:rPr lang="en-US" sz="2600" baseline="0" dirty="0" smtClean="0"/>
                        <a:t> and notify service controller</a:t>
                      </a:r>
                      <a:endParaRPr lang="en-US" sz="2600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E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DROP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default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A5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435" y="2286000"/>
            <a:ext cx="7948577" cy="1371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4293950"/>
            <a:ext cx="7948577" cy="21830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7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2"/>
    </mc:Choice>
    <mc:Fallback xmlns="">
      <p:transition xmlns:p14="http://schemas.microsoft.com/office/powerpoint/2010/main" spd="slow" advTm="1031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Plane: The Service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891217"/>
              </p:ext>
            </p:extLst>
          </p:nvPr>
        </p:nvGraphicFramePr>
        <p:xfrm>
          <a:off x="611435" y="1453444"/>
          <a:ext cx="7948577" cy="49968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2012856"/>
                <a:gridCol w="2027548"/>
                <a:gridCol w="3908173"/>
              </a:tblGrid>
              <a:tr h="813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ServiceID</a:t>
                      </a:r>
                      <a:endParaRPr lang="en-US" sz="32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Action</a:t>
                      </a:r>
                      <a:endParaRPr lang="en-US" sz="3200" dirty="0"/>
                    </a:p>
                  </a:txBody>
                  <a:tcPr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Rule State</a:t>
                      </a:r>
                      <a:endParaRPr lang="en-US" sz="32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A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</a:t>
                      </a:r>
                      <a:r>
                        <a:rPr lang="en-US" sz="2600" dirty="0" err="1" smtClean="0"/>
                        <a:t>addr</a:t>
                      </a:r>
                      <a:r>
                        <a:rPr lang="en-US" sz="2600" dirty="0" smtClean="0"/>
                        <a:t> A1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B</a:t>
                      </a:r>
                      <a:endParaRPr lang="en-US" sz="2600" dirty="0" smtClean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[A2, A3, A4</a:t>
                      </a:r>
                      <a:r>
                        <a:rPr lang="en-US" sz="2600" baseline="0" dirty="0" smtClean="0"/>
                        <a:t>]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C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DEMUX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Send </a:t>
                      </a:r>
                      <a:r>
                        <a:rPr lang="en-US" sz="2600" baseline="0" dirty="0" smtClean="0"/>
                        <a:t>to listening </a:t>
                      </a:r>
                      <a:r>
                        <a:rPr lang="en-US" sz="2600" dirty="0" smtClean="0"/>
                        <a:t>sock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i="1" baseline="0" dirty="0" smtClean="0"/>
                        <a:t>s</a:t>
                      </a:r>
                      <a:endParaRPr lang="en-US" sz="2600" i="1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D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DELAY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Queue</a:t>
                      </a:r>
                      <a:r>
                        <a:rPr lang="en-US" sz="2600" baseline="0" dirty="0" smtClean="0"/>
                        <a:t> and notify service controller</a:t>
                      </a:r>
                      <a:endParaRPr lang="en-US" sz="2600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E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DROP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default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A5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435" y="2286000"/>
            <a:ext cx="7948577" cy="1981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5105400"/>
            <a:ext cx="7948577" cy="13448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5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06"/>
    </mc:Choice>
    <mc:Fallback xmlns="">
      <p:transition xmlns:p14="http://schemas.microsoft.com/office/powerpoint/2010/main" spd="slow" advTm="202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Plane: The Service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342850"/>
              </p:ext>
            </p:extLst>
          </p:nvPr>
        </p:nvGraphicFramePr>
        <p:xfrm>
          <a:off x="611435" y="1453444"/>
          <a:ext cx="7948577" cy="49968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2012856"/>
                <a:gridCol w="2027548"/>
                <a:gridCol w="3908173"/>
              </a:tblGrid>
              <a:tr h="813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ServiceID</a:t>
                      </a:r>
                      <a:endParaRPr lang="en-US" sz="32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Action</a:t>
                      </a:r>
                      <a:endParaRPr lang="en-US" sz="3200" dirty="0"/>
                    </a:p>
                  </a:txBody>
                  <a:tcPr marT="0" marB="0" anchor="ctr"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Rule State</a:t>
                      </a:r>
                      <a:endParaRPr lang="en-US" sz="32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A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</a:t>
                      </a:r>
                      <a:r>
                        <a:rPr lang="en-US" sz="2600" dirty="0" err="1" smtClean="0"/>
                        <a:t>addr</a:t>
                      </a:r>
                      <a:r>
                        <a:rPr lang="en-US" sz="2600" dirty="0" smtClean="0"/>
                        <a:t> A1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B</a:t>
                      </a:r>
                      <a:endParaRPr lang="en-US" sz="2600" dirty="0" smtClean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dirty="0" smtClean="0"/>
                        <a:t>[A2, A3, A4</a:t>
                      </a:r>
                      <a:r>
                        <a:rPr lang="en-US" sz="2600" baseline="0" dirty="0" smtClean="0"/>
                        <a:t>]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</a:t>
                      </a:r>
                      <a:r>
                        <a:rPr lang="en-US" sz="2600" baseline="0" dirty="0" smtClean="0"/>
                        <a:t> C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DEMUX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Send </a:t>
                      </a:r>
                      <a:r>
                        <a:rPr lang="en-US" sz="2600" baseline="0" dirty="0" smtClean="0"/>
                        <a:t>to listening </a:t>
                      </a:r>
                      <a:r>
                        <a:rPr lang="en-US" sz="2600" dirty="0" smtClean="0"/>
                        <a:t>sock</a:t>
                      </a:r>
                      <a:r>
                        <a:rPr lang="en-US" sz="2600" baseline="0" dirty="0" smtClean="0"/>
                        <a:t> </a:t>
                      </a:r>
                      <a:r>
                        <a:rPr lang="en-US" sz="2600" i="1" baseline="0" dirty="0" smtClean="0"/>
                        <a:t>s</a:t>
                      </a:r>
                      <a:endParaRPr lang="en-US" sz="2600" i="1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D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DELAY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 smtClean="0"/>
                        <a:t>Queue</a:t>
                      </a:r>
                      <a:r>
                        <a:rPr lang="en-US" sz="2600" baseline="0" dirty="0" smtClean="0"/>
                        <a:t> and notify service controller</a:t>
                      </a:r>
                      <a:endParaRPr lang="en-US" sz="2600" dirty="0" smtClean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Prefix E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DROP</a:t>
                      </a:r>
                      <a:endParaRPr lang="en-US" sz="26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811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default</a:t>
                      </a:r>
                      <a:endParaRPr lang="en-US" sz="2600" dirty="0"/>
                    </a:p>
                  </a:txBody>
                  <a:tcPr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FORWARD</a:t>
                      </a:r>
                      <a:endParaRPr lang="en-US" sz="2600" dirty="0"/>
                    </a:p>
                  </a:txBody>
                  <a:tcPr marT="0" marB="0" anchor="ctr"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/>
                        <a:t>Send to A5</a:t>
                      </a:r>
                      <a:endParaRPr lang="en-US" sz="2600" dirty="0"/>
                    </a:p>
                  </a:txBody>
                  <a:tcPr marT="0" marB="0" anchor="ctr"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435" y="2286000"/>
            <a:ext cx="7948577" cy="2819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5791200"/>
            <a:ext cx="7948577" cy="6590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741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0"/>
    </mc:Choice>
    <mc:Fallback xmlns="">
      <p:transition xmlns:p14="http://schemas.microsoft.com/office/powerpoint/2010/main" spd="slow" advTm="56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419600" y="1966124"/>
            <a:ext cx="4701591" cy="5044276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7348593" y="5637426"/>
            <a:ext cx="676656" cy="182880"/>
          </a:xfrm>
          <a:prstGeom prst="can">
            <a:avLst>
              <a:gd name="adj" fmla="val 50000"/>
            </a:avLst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4969636" y="3559707"/>
            <a:ext cx="640080" cy="155448"/>
          </a:xfrm>
          <a:prstGeom prst="can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9"/>
          <p:cNvSpPr/>
          <p:nvPr/>
        </p:nvSpPr>
        <p:spPr>
          <a:xfrm>
            <a:off x="779520" y="4581643"/>
            <a:ext cx="640080" cy="155448"/>
          </a:xfrm>
          <a:prstGeom prst="can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1962904" y="3429000"/>
            <a:ext cx="2645529" cy="2163558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Internet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Access with </a:t>
            </a:r>
            <a:r>
              <a:rPr lang="en-US" dirty="0" err="1" smtClean="0"/>
              <a:t>Serval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4969636" y="3101477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6781800" y="2592185"/>
            <a:ext cx="594360" cy="137160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6781800" y="2143751"/>
            <a:ext cx="594360" cy="137160"/>
          </a:xfrm>
          <a:prstGeom prst="can">
            <a:avLst>
              <a:gd name="adj" fmla="val 50000"/>
            </a:avLst>
          </a:prstGeom>
          <a:solidFill>
            <a:srgbClr val="80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7348593" y="5141865"/>
            <a:ext cx="676656" cy="182880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7348593" y="4663237"/>
            <a:ext cx="676656" cy="182880"/>
          </a:xfrm>
          <a:prstGeom prst="can">
            <a:avLst>
              <a:gd name="adj" fmla="val 50000"/>
            </a:avLst>
          </a:prstGeom>
          <a:solidFill>
            <a:srgbClr val="80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771053" y="4123413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41"/>
          <p:cNvSpPr/>
          <p:nvPr/>
        </p:nvSpPr>
        <p:spPr>
          <a:xfrm>
            <a:off x="771053" y="3647335"/>
            <a:ext cx="640080" cy="155448"/>
          </a:xfrm>
          <a:prstGeom prst="can">
            <a:avLst>
              <a:gd name="adj" fmla="val 50000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stCxn id="42" idx="3"/>
            <a:endCxn id="41" idx="0"/>
          </p:cNvCxnSpPr>
          <p:nvPr/>
        </p:nvCxnSpPr>
        <p:spPr>
          <a:xfrm rot="5400000">
            <a:off x="891916" y="4001960"/>
            <a:ext cx="3983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3"/>
            <a:endCxn id="17" idx="0"/>
          </p:cNvCxnSpPr>
          <p:nvPr/>
        </p:nvCxnSpPr>
        <p:spPr>
          <a:xfrm rot="5400000">
            <a:off x="6889053" y="2470838"/>
            <a:ext cx="3798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34214"/>
            <a:ext cx="777235" cy="6409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65" name="Group 266"/>
          <p:cNvGrpSpPr/>
          <p:nvPr/>
        </p:nvGrpSpPr>
        <p:grpSpPr>
          <a:xfrm>
            <a:off x="6850380" y="1447800"/>
            <a:ext cx="457200" cy="548640"/>
            <a:chOff x="5143864" y="1665511"/>
            <a:chExt cx="457200" cy="5486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6" name="Can 65"/>
            <p:cNvSpPr>
              <a:spLocks/>
            </p:cNvSpPr>
            <p:nvPr/>
          </p:nvSpPr>
          <p:spPr>
            <a:xfrm>
              <a:off x="5143864" y="1665511"/>
              <a:ext cx="457200" cy="548640"/>
            </a:xfrm>
            <a:prstGeom prst="can">
              <a:avLst>
                <a:gd name="adj" fmla="val 18382"/>
              </a:avLst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Rectangle 66"/>
            <p:cNvSpPr>
              <a:spLocks/>
            </p:cNvSpPr>
            <p:nvPr/>
          </p:nvSpPr>
          <p:spPr>
            <a:xfrm>
              <a:off x="5212444" y="1785175"/>
              <a:ext cx="320040" cy="365760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>
                  <a:latin typeface="Tahoma"/>
                  <a:cs typeface="Tahoma"/>
                </a:rPr>
                <a:t>X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grpSp>
        <p:nvGrpSpPr>
          <p:cNvPr id="68" name="Group 267"/>
          <p:cNvGrpSpPr/>
          <p:nvPr/>
        </p:nvGrpSpPr>
        <p:grpSpPr>
          <a:xfrm>
            <a:off x="7458321" y="3987122"/>
            <a:ext cx="457200" cy="548640"/>
            <a:chOff x="5143864" y="1665511"/>
            <a:chExt cx="457200" cy="5486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9" name="Can 68"/>
            <p:cNvSpPr>
              <a:spLocks/>
            </p:cNvSpPr>
            <p:nvPr/>
          </p:nvSpPr>
          <p:spPr>
            <a:xfrm>
              <a:off x="5143864" y="1665511"/>
              <a:ext cx="457200" cy="548640"/>
            </a:xfrm>
            <a:prstGeom prst="can">
              <a:avLst>
                <a:gd name="adj" fmla="val 18382"/>
              </a:avLst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0" name="Rectangle 69"/>
            <p:cNvSpPr>
              <a:spLocks/>
            </p:cNvSpPr>
            <p:nvPr/>
          </p:nvSpPr>
          <p:spPr>
            <a:xfrm>
              <a:off x="5212444" y="1785175"/>
              <a:ext cx="320040" cy="365760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>
                  <a:latin typeface="Tahoma"/>
                  <a:cs typeface="Tahoma"/>
                </a:rPr>
                <a:t>X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cxnSp>
        <p:nvCxnSpPr>
          <p:cNvPr id="75" name="Straight Connector 74"/>
          <p:cNvCxnSpPr>
            <a:stCxn id="20" idx="3"/>
            <a:endCxn id="19" idx="0"/>
          </p:cNvCxnSpPr>
          <p:nvPr/>
        </p:nvCxnSpPr>
        <p:spPr>
          <a:xfrm rot="5400000">
            <a:off x="7493327" y="5039711"/>
            <a:ext cx="387188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18" idx="0"/>
          </p:cNvCxnSpPr>
          <p:nvPr/>
        </p:nvCxnSpPr>
        <p:spPr>
          <a:xfrm rot="5400000">
            <a:off x="6971035" y="2104385"/>
            <a:ext cx="215891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20" idx="0"/>
          </p:cNvCxnSpPr>
          <p:nvPr/>
        </p:nvCxnSpPr>
        <p:spPr>
          <a:xfrm rot="5400000">
            <a:off x="7577464" y="4645219"/>
            <a:ext cx="218915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n 10"/>
          <p:cNvSpPr/>
          <p:nvPr/>
        </p:nvSpPr>
        <p:spPr>
          <a:xfrm>
            <a:off x="5441877" y="4585513"/>
            <a:ext cx="640080" cy="155448"/>
          </a:xfrm>
          <a:prstGeom prst="can">
            <a:avLst>
              <a:gd name="adj" fmla="val 50000"/>
            </a:avLst>
          </a:prstGeom>
          <a:solidFill>
            <a:srgbClr val="000090"/>
          </a:solidFill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6781800" y="3057552"/>
            <a:ext cx="594360" cy="137160"/>
          </a:xfrm>
          <a:prstGeom prst="can">
            <a:avLst>
              <a:gd name="adj" fmla="val 50000"/>
            </a:avLst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40" idx="4"/>
            <a:endCxn id="11" idx="2"/>
          </p:cNvCxnSpPr>
          <p:nvPr/>
        </p:nvCxnSpPr>
        <p:spPr>
          <a:xfrm>
            <a:off x="1419600" y="4659367"/>
            <a:ext cx="4022277" cy="3870"/>
          </a:xfrm>
          <a:prstGeom prst="line">
            <a:avLst/>
          </a:prstGeom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1" idx="1"/>
          </p:cNvCxnSpPr>
          <p:nvPr/>
        </p:nvCxnSpPr>
        <p:spPr>
          <a:xfrm>
            <a:off x="5289676" y="3715155"/>
            <a:ext cx="472241" cy="870358"/>
          </a:xfrm>
          <a:prstGeom prst="line">
            <a:avLst/>
          </a:prstGeom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2"/>
            <a:endCxn id="11" idx="4"/>
          </p:cNvCxnSpPr>
          <p:nvPr/>
        </p:nvCxnSpPr>
        <p:spPr>
          <a:xfrm flipH="1">
            <a:off x="6081957" y="3126132"/>
            <a:ext cx="699843" cy="1537105"/>
          </a:xfrm>
          <a:prstGeom prst="line">
            <a:avLst/>
          </a:prstGeom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2"/>
            <a:endCxn id="11" idx="4"/>
          </p:cNvCxnSpPr>
          <p:nvPr/>
        </p:nvCxnSpPr>
        <p:spPr>
          <a:xfrm flipH="1" flipV="1">
            <a:off x="6081957" y="4663237"/>
            <a:ext cx="1266636" cy="1065629"/>
          </a:xfrm>
          <a:prstGeom prst="line">
            <a:avLst/>
          </a:prstGeom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0" idx="0"/>
          </p:cNvCxnSpPr>
          <p:nvPr/>
        </p:nvCxnSpPr>
        <p:spPr>
          <a:xfrm rot="5400000">
            <a:off x="909307" y="4469114"/>
            <a:ext cx="380506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5" idx="0"/>
          </p:cNvCxnSpPr>
          <p:nvPr/>
        </p:nvCxnSpPr>
        <p:spPr>
          <a:xfrm flipH="1">
            <a:off x="5289676" y="3257719"/>
            <a:ext cx="9261" cy="379712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3"/>
            <a:endCxn id="13" idx="0"/>
          </p:cNvCxnSpPr>
          <p:nvPr/>
        </p:nvCxnSpPr>
        <p:spPr>
          <a:xfrm rot="5400000">
            <a:off x="6880587" y="2927738"/>
            <a:ext cx="396787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3"/>
            <a:endCxn id="14" idx="0"/>
          </p:cNvCxnSpPr>
          <p:nvPr/>
        </p:nvCxnSpPr>
        <p:spPr>
          <a:xfrm rot="5400000">
            <a:off x="7484861" y="5526805"/>
            <a:ext cx="404121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51362" y="4663237"/>
            <a:ext cx="400069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a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29200" y="3757873"/>
            <a:ext cx="37402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ahoma"/>
                <a:cs typeface="Tahoma"/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88232" y="3200400"/>
            <a:ext cx="41149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d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00329" y="5715000"/>
            <a:ext cx="40067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e</a:t>
            </a:r>
            <a:endParaRPr lang="en-US" sz="3200" dirty="0">
              <a:latin typeface="Tahoma"/>
              <a:cs typeface="Tahoma"/>
            </a:endParaRPr>
          </a:p>
        </p:txBody>
      </p:sp>
      <p:cxnSp>
        <p:nvCxnSpPr>
          <p:cNvPr id="82" name="Straight Connector 81"/>
          <p:cNvCxnSpPr>
            <a:stCxn id="15" idx="3"/>
            <a:endCxn id="40" idx="4"/>
          </p:cNvCxnSpPr>
          <p:nvPr/>
        </p:nvCxnSpPr>
        <p:spPr>
          <a:xfrm flipH="1">
            <a:off x="1419600" y="3715155"/>
            <a:ext cx="3870076" cy="944212"/>
          </a:xfrm>
          <a:prstGeom prst="line">
            <a:avLst/>
          </a:prstGeom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27094" y="5715000"/>
            <a:ext cx="158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Datacenter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724400" y="2253655"/>
            <a:ext cx="1082297" cy="718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Router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65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92"/>
    </mc:Choice>
    <mc:Fallback xmlns="">
      <p:transition xmlns:p14="http://schemas.microsoft.com/office/powerpoint/2010/main" spd="slow" advTm="3359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Service Instance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2819400"/>
            <a:ext cx="6096000" cy="685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4953000"/>
            <a:ext cx="6096000" cy="8382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6096000" cy="14478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44793"/>
              </p:ext>
            </p:extLst>
          </p:nvPr>
        </p:nvGraphicFramePr>
        <p:xfrm>
          <a:off x="3809999" y="3636264"/>
          <a:ext cx="3694320" cy="1096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277147"/>
                <a:gridCol w="966870"/>
                <a:gridCol w="1450303"/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35461"/>
              </p:ext>
            </p:extLst>
          </p:nvPr>
        </p:nvGraphicFramePr>
        <p:xfrm>
          <a:off x="1643422" y="3636264"/>
          <a:ext cx="2014178" cy="1087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947378"/>
                <a:gridCol w="1066800"/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524000" y="1466198"/>
            <a:ext cx="1600200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4554005" y="1443257"/>
            <a:ext cx="1752601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 Controller</a:t>
            </a:r>
            <a:endParaRPr lang="en-US" sz="2400" dirty="0"/>
          </a:p>
        </p:txBody>
      </p:sp>
      <p:grpSp>
        <p:nvGrpSpPr>
          <p:cNvPr id="30" name="Group 44"/>
          <p:cNvGrpSpPr/>
          <p:nvPr/>
        </p:nvGrpSpPr>
        <p:grpSpPr>
          <a:xfrm>
            <a:off x="2173100" y="2023477"/>
            <a:ext cx="428740" cy="969908"/>
            <a:chOff x="2554100" y="1892808"/>
            <a:chExt cx="428740" cy="969908"/>
          </a:xfrm>
        </p:grpSpPr>
        <p:sp>
          <p:nvSpPr>
            <p:cNvPr id="31" name="Can 30"/>
            <p:cNvSpPr/>
            <p:nvPr/>
          </p:nvSpPr>
          <p:spPr>
            <a:xfrm>
              <a:off x="2730370" y="1892808"/>
              <a:ext cx="76200" cy="749808"/>
            </a:xfrm>
            <a:prstGeom prst="can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54100" y="2481716"/>
              <a:ext cx="428740" cy="381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S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51081" y="2310824"/>
            <a:ext cx="19896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/>
                <a:cs typeface="Consolas"/>
              </a:rPr>
              <a:t>b</a:t>
            </a:r>
            <a:r>
              <a:rPr lang="en-US" sz="3200" dirty="0" smtClean="0">
                <a:latin typeface="Consolas"/>
                <a:cs typeface="Consolas"/>
              </a:rPr>
              <a:t>ind(X)</a:t>
            </a:r>
          </a:p>
          <a:p>
            <a:r>
              <a:rPr lang="en-US" sz="3200" dirty="0">
                <a:latin typeface="Consolas"/>
                <a:cs typeface="Consolas"/>
              </a:rPr>
              <a:t>l</a:t>
            </a:r>
            <a:r>
              <a:rPr lang="en-US" sz="3200" dirty="0" smtClean="0">
                <a:latin typeface="Consolas"/>
                <a:cs typeface="Consolas"/>
              </a:rPr>
              <a:t>isten()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191000" y="4799962"/>
            <a:ext cx="2834640" cy="762638"/>
          </a:xfrm>
          <a:prstGeom prst="wedgeRoundRectCallout">
            <a:avLst>
              <a:gd name="adj1" fmla="val -27503"/>
              <a:gd name="adj2" fmla="val -12269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/>
              <a:t>Add DEMUX rule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03700" y="3810000"/>
            <a:ext cx="2806700" cy="584776"/>
            <a:chOff x="4203700" y="3810000"/>
            <a:chExt cx="2806700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4203700" y="3810000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3810000"/>
              <a:ext cx="100099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DMX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65233" y="3810000"/>
              <a:ext cx="34516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273442" y="2612385"/>
            <a:ext cx="428740" cy="381000"/>
          </a:xfrm>
          <a:prstGeom prst="rect">
            <a:avLst/>
          </a:prstGeom>
          <a:solidFill>
            <a:srgbClr val="008000"/>
          </a:solidFill>
          <a:ln>
            <a:solidFill>
              <a:srgbClr val="4F6228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5346818" y="2057762"/>
            <a:ext cx="291982" cy="1578502"/>
          </a:xfrm>
          <a:prstGeom prst="upArrow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60716" y="1378803"/>
            <a:ext cx="1368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Register</a:t>
            </a:r>
          </a:p>
          <a:p>
            <a:r>
              <a:rPr lang="en-US" sz="2400" dirty="0" smtClean="0"/>
              <a:t>Service </a:t>
            </a:r>
            <a:r>
              <a:rPr lang="en-US" sz="2400" b="1" dirty="0" smtClean="0"/>
              <a:t>X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106395" y="1600200"/>
            <a:ext cx="754321" cy="304800"/>
          </a:xfrm>
          <a:prstGeom prst="right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43421" y="3636264"/>
            <a:ext cx="2014179" cy="109648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79"/>
    </mc:Choice>
    <mc:Fallback xmlns="">
      <p:transition xmlns:p14="http://schemas.microsoft.com/office/powerpoint/2010/main" spd="slow" advTm="229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4" grpId="0" animBg="1"/>
      <p:bldP spid="15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a Service Instance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2819400"/>
            <a:ext cx="6096000" cy="685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4953000"/>
            <a:ext cx="6096000" cy="8382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6096000" cy="14478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685945"/>
              </p:ext>
            </p:extLst>
          </p:nvPr>
        </p:nvGraphicFramePr>
        <p:xfrm>
          <a:off x="3809999" y="3636264"/>
          <a:ext cx="3694320" cy="1096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277147"/>
                <a:gridCol w="966870"/>
                <a:gridCol w="1450303"/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249067"/>
              </p:ext>
            </p:extLst>
          </p:nvPr>
        </p:nvGraphicFramePr>
        <p:xfrm>
          <a:off x="1643422" y="3636264"/>
          <a:ext cx="2014178" cy="1087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947378"/>
                <a:gridCol w="1066800"/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524000" y="1466198"/>
            <a:ext cx="1600200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4554005" y="1443257"/>
            <a:ext cx="1752601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 Controller</a:t>
            </a:r>
            <a:endParaRPr lang="en-US" sz="2400" dirty="0"/>
          </a:p>
        </p:txBody>
      </p:sp>
      <p:grpSp>
        <p:nvGrpSpPr>
          <p:cNvPr id="30" name="Group 44"/>
          <p:cNvGrpSpPr/>
          <p:nvPr/>
        </p:nvGrpSpPr>
        <p:grpSpPr>
          <a:xfrm>
            <a:off x="2173100" y="2023477"/>
            <a:ext cx="428740" cy="969908"/>
            <a:chOff x="2554100" y="1892808"/>
            <a:chExt cx="428740" cy="969908"/>
          </a:xfrm>
        </p:grpSpPr>
        <p:sp>
          <p:nvSpPr>
            <p:cNvPr id="31" name="Can 30"/>
            <p:cNvSpPr/>
            <p:nvPr/>
          </p:nvSpPr>
          <p:spPr>
            <a:xfrm>
              <a:off x="2730370" y="1892808"/>
              <a:ext cx="76200" cy="749808"/>
            </a:xfrm>
            <a:prstGeom prst="can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54100" y="2481716"/>
              <a:ext cx="428740" cy="3810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S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51081" y="2310824"/>
            <a:ext cx="17640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/>
                <a:cs typeface="Consolas"/>
              </a:rPr>
              <a:t>c</a:t>
            </a:r>
            <a:r>
              <a:rPr lang="en-US" sz="3200" dirty="0" smtClean="0">
                <a:latin typeface="Consolas"/>
                <a:cs typeface="Consolas"/>
              </a:rPr>
              <a:t>lose()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191000" y="4799962"/>
            <a:ext cx="2834640" cy="762638"/>
          </a:xfrm>
          <a:prstGeom prst="wedgeRoundRectCallout">
            <a:avLst>
              <a:gd name="adj1" fmla="val -27503"/>
              <a:gd name="adj2" fmla="val -12269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 smtClean="0"/>
              <a:t>Remove DEMUX rule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03700" y="3810000"/>
            <a:ext cx="2806700" cy="584776"/>
            <a:chOff x="4203700" y="3810000"/>
            <a:chExt cx="2806700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4203700" y="3810000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3810000"/>
              <a:ext cx="100099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DMX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65233" y="3810000"/>
              <a:ext cx="34516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273442" y="2612385"/>
            <a:ext cx="428740" cy="381000"/>
          </a:xfrm>
          <a:prstGeom prst="rect">
            <a:avLst/>
          </a:prstGeom>
          <a:solidFill>
            <a:srgbClr val="008000"/>
          </a:solidFill>
          <a:ln>
            <a:solidFill>
              <a:srgbClr val="4F6228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5346818" y="2057762"/>
            <a:ext cx="291982" cy="1578502"/>
          </a:xfrm>
          <a:prstGeom prst="upArrow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60716" y="1378803"/>
            <a:ext cx="1503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Unregister</a:t>
            </a:r>
          </a:p>
          <a:p>
            <a:r>
              <a:rPr lang="en-US" sz="2400" dirty="0" smtClean="0"/>
              <a:t>Service </a:t>
            </a:r>
            <a:r>
              <a:rPr lang="en-US" sz="2400" b="1" dirty="0" smtClean="0"/>
              <a:t>X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106395" y="1600200"/>
            <a:ext cx="754321" cy="304800"/>
          </a:xfrm>
          <a:prstGeom prst="right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43421" y="3636264"/>
            <a:ext cx="2014179" cy="109648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46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5"/>
    </mc:Choice>
    <mc:Fallback xmlns="">
      <p:transition xmlns:p14="http://schemas.microsoft.com/office/powerpoint/2010/main" spd="slow" advTm="977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 animBg="1"/>
      <p:bldP spid="15" grpId="0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 rot="325311">
            <a:off x="4243448" y="1560522"/>
            <a:ext cx="2463134" cy="1629992"/>
          </a:xfrm>
          <a:prstGeom prst="cloud">
            <a:avLst/>
          </a:prstGeom>
          <a:solidFill>
            <a:srgbClr val="00009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Plane: The Service Controller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2306" y="3733800"/>
            <a:ext cx="1752601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Service Controller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0750" y="2251501"/>
            <a:ext cx="1744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Service </a:t>
            </a:r>
            <a:r>
              <a:rPr lang="en-US" sz="2400" b="1" dirty="0" smtClean="0"/>
              <a:t>X</a:t>
            </a:r>
          </a:p>
          <a:p>
            <a:r>
              <a:rPr lang="en-US" sz="2400" dirty="0" smtClean="0"/>
              <a:t>@ address </a:t>
            </a:r>
            <a:r>
              <a:rPr lang="en-US" sz="2400" b="1" dirty="0" smtClean="0"/>
              <a:t>a</a:t>
            </a:r>
          </a:p>
        </p:txBody>
      </p:sp>
      <p:sp>
        <p:nvSpPr>
          <p:cNvPr id="5" name="Right Arrow 4"/>
          <p:cNvSpPr/>
          <p:nvPr/>
        </p:nvSpPr>
        <p:spPr>
          <a:xfrm rot="8818005" flipH="1">
            <a:off x="2885138" y="3085999"/>
            <a:ext cx="1634408" cy="327634"/>
          </a:xfrm>
          <a:prstGeom prst="right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53534" y="2022901"/>
            <a:ext cx="1752601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 Controller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920213" y="4608000"/>
            <a:ext cx="4852187" cy="1405315"/>
            <a:chOff x="2920213" y="4608000"/>
            <a:chExt cx="4852187" cy="1405315"/>
          </a:xfrm>
        </p:grpSpPr>
        <p:pic>
          <p:nvPicPr>
            <p:cNvPr id="7" name="Picture 6" descr="newlogo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0549" y="5295900"/>
              <a:ext cx="3371851" cy="717415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 rot="12664871" flipH="1">
              <a:off x="2920213" y="4608000"/>
              <a:ext cx="1634408" cy="327634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37537" y="3657600"/>
            <a:ext cx="2963213" cy="685800"/>
            <a:chOff x="2370787" y="3276600"/>
            <a:chExt cx="2963213" cy="685800"/>
          </a:xfrm>
        </p:grpSpPr>
        <p:sp>
          <p:nvSpPr>
            <p:cNvPr id="8" name="Right Arrow 7"/>
            <p:cNvSpPr/>
            <p:nvPr/>
          </p:nvSpPr>
          <p:spPr>
            <a:xfrm rot="10800000" flipH="1">
              <a:off x="2370787" y="3477032"/>
              <a:ext cx="1634408" cy="327634"/>
            </a:xfrm>
            <a:prstGeom prst="rightArrow">
              <a:avLst/>
            </a:prstGeom>
            <a:solidFill>
              <a:srgbClr val="008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14800" y="3276600"/>
              <a:ext cx="1219200" cy="685800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DNS</a:t>
              </a:r>
              <a:endParaRPr lang="en-US" sz="32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327900" y="60833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6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xmlns:p14="http://schemas.microsoft.com/office/powerpoint/2010/main" spd="slow" advTm="3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5323" y="5862191"/>
            <a:ext cx="881335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900" dirty="0" smtClean="0"/>
              <a:t>Users agnostic of actual </a:t>
            </a:r>
            <a:r>
              <a:rPr lang="en-US" sz="2900" dirty="0" smtClean="0">
                <a:solidFill>
                  <a:srgbClr val="FFFF00"/>
                </a:solidFill>
              </a:rPr>
              <a:t>service </a:t>
            </a:r>
            <a:r>
              <a:rPr lang="en-US" sz="2900" dirty="0" smtClean="0"/>
              <a:t>location and host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33400" y="1600200"/>
            <a:ext cx="3795497" cy="3448050"/>
            <a:chOff x="685800" y="1504950"/>
            <a:chExt cx="3795497" cy="3448050"/>
          </a:xfrm>
        </p:grpSpPr>
        <p:grpSp>
          <p:nvGrpSpPr>
            <p:cNvPr id="28" name="Group 27"/>
            <p:cNvGrpSpPr/>
            <p:nvPr/>
          </p:nvGrpSpPr>
          <p:grpSpPr>
            <a:xfrm>
              <a:off x="685800" y="2790825"/>
              <a:ext cx="3795497" cy="876301"/>
              <a:chOff x="685800" y="2743200"/>
              <a:chExt cx="3795497" cy="876301"/>
            </a:xfrm>
          </p:grpSpPr>
          <p:pic>
            <p:nvPicPr>
              <p:cNvPr id="5" name="Picture 4" descr="logo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7775"/>
              <a:stretch/>
            </p:blipFill>
            <p:spPr>
              <a:xfrm>
                <a:off x="3578089" y="2743200"/>
                <a:ext cx="903208" cy="876300"/>
              </a:xfrm>
              <a:prstGeom prst="rect">
                <a:avLst/>
              </a:prstGeom>
            </p:spPr>
          </p:pic>
          <p:pic>
            <p:nvPicPr>
              <p:cNvPr id="18" name="Picture 17" descr="Dropbox_Icon_for_Windows_by_redwolf.jpe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125" b="97266" l="0" r="9921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0" b="4469"/>
              <a:stretch/>
            </p:blipFill>
            <p:spPr>
              <a:xfrm>
                <a:off x="2104821" y="2743200"/>
                <a:ext cx="950019" cy="876301"/>
              </a:xfrm>
              <a:prstGeom prst="rect">
                <a:avLst/>
              </a:prstGeom>
            </p:spPr>
          </p:pic>
          <p:pic>
            <p:nvPicPr>
              <p:cNvPr id="20" name="Picture 19" descr="Amazon%20Black_512x512.png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76" t="9596" r="5004" b="5960"/>
              <a:stretch/>
            </p:blipFill>
            <p:spPr>
              <a:xfrm>
                <a:off x="685800" y="2743201"/>
                <a:ext cx="895772" cy="876299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1374530" y="4076701"/>
              <a:ext cx="2418036" cy="876299"/>
              <a:chOff x="1455447" y="3924301"/>
              <a:chExt cx="2418036" cy="876299"/>
            </a:xfrm>
          </p:grpSpPr>
          <p:pic>
            <p:nvPicPr>
              <p:cNvPr id="21" name="Picture 20" descr="gmail.png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74" t="8273" r="8274" b="8983"/>
              <a:stretch/>
            </p:blipFill>
            <p:spPr>
              <a:xfrm>
                <a:off x="1455447" y="3924301"/>
                <a:ext cx="883810" cy="876299"/>
              </a:xfrm>
              <a:prstGeom prst="rect">
                <a:avLst/>
              </a:prstGeom>
            </p:spPr>
          </p:pic>
          <p:pic>
            <p:nvPicPr>
              <p:cNvPr id="25" name="Picture 24" descr="icloud_big_large_verge_medium_landscape.jpeg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896" b="97472" l="3438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0" t="1773" r="3297" b="3518"/>
              <a:stretch/>
            </p:blipFill>
            <p:spPr>
              <a:xfrm>
                <a:off x="3009900" y="3924301"/>
                <a:ext cx="863583" cy="876298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1365460" y="1504950"/>
              <a:ext cx="2436176" cy="876300"/>
              <a:chOff x="1459202" y="1504950"/>
              <a:chExt cx="2436176" cy="876300"/>
            </a:xfrm>
          </p:grpSpPr>
          <p:pic>
            <p:nvPicPr>
              <p:cNvPr id="19" name="Picture 18" descr="facebook_logo2-300x300.png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667" b="99667" l="2000" r="98667">
                            <a14:foregroundMark x1="64000" y1="89667" x2="66333" y2="17000"/>
                            <a14:foregroundMark x1="51000" y1="43000" x2="78333" y2="42333"/>
                            <a14:foregroundMark x1="60667" y1="35667" x2="77000" y2="12000"/>
                            <a14:foregroundMark x1="85000" y1="16000" x2="77000" y2="18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9202" y="1504950"/>
                <a:ext cx="876300" cy="876300"/>
              </a:xfrm>
              <a:prstGeom prst="rect">
                <a:avLst/>
              </a:prstGeom>
            </p:spPr>
          </p:pic>
          <p:pic>
            <p:nvPicPr>
              <p:cNvPr id="27" name="Picture 26" descr="d93153b2.png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96" t="10290" r="7202" b="8103"/>
              <a:stretch/>
            </p:blipFill>
            <p:spPr>
              <a:xfrm>
                <a:off x="2988004" y="1504950"/>
                <a:ext cx="907374" cy="876300"/>
              </a:xfrm>
              <a:prstGeom prst="rect">
                <a:avLst/>
              </a:prstGeom>
            </p:spPr>
          </p:pic>
        </p:grp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of the 2000s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4527720" y="1137823"/>
            <a:ext cx="3640330" cy="4416361"/>
            <a:chOff x="4527720" y="1137823"/>
            <a:chExt cx="3640330" cy="4416361"/>
          </a:xfrm>
        </p:grpSpPr>
        <p:sp>
          <p:nvSpPr>
            <p:cNvPr id="35" name="Cloud 34"/>
            <p:cNvSpPr/>
            <p:nvPr/>
          </p:nvSpPr>
          <p:spPr>
            <a:xfrm rot="360000">
              <a:off x="4527720" y="2162169"/>
              <a:ext cx="3640330" cy="3392015"/>
            </a:xfrm>
            <a:prstGeom prst="cloud">
              <a:avLst/>
            </a:prstGeom>
            <a:solidFill>
              <a:srgbClr val="000090"/>
            </a:solidFill>
            <a:ln>
              <a:solidFill>
                <a:srgbClr val="00000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loud 35"/>
            <p:cNvSpPr/>
            <p:nvPr/>
          </p:nvSpPr>
          <p:spPr>
            <a:xfrm rot="325311">
              <a:off x="4788962" y="1137823"/>
              <a:ext cx="1584011" cy="1152119"/>
            </a:xfrm>
            <a:prstGeom prst="cloud">
              <a:avLst/>
            </a:prstGeom>
            <a:solidFill>
              <a:srgbClr val="000090"/>
            </a:solidFill>
            <a:ln>
              <a:solidFill>
                <a:srgbClr val="00000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10200" y="3545435"/>
              <a:ext cx="1798214" cy="523220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Datacenter</a:t>
              </a:r>
              <a:endParaRPr lang="en-US" sz="28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09572" y="1454398"/>
              <a:ext cx="1338828" cy="400110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Datacenter</a:t>
              </a:r>
              <a:endParaRPr lang="en-US" sz="2000" dirty="0"/>
            </a:p>
          </p:txBody>
        </p:sp>
      </p:grpSp>
      <p:pic>
        <p:nvPicPr>
          <p:cNvPr id="9" name="Picture 8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5194523" y="2971800"/>
            <a:ext cx="3797077" cy="190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111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25"/>
    </mc:Choice>
    <mc:Fallback xmlns="">
      <p:transition xmlns:p14="http://schemas.microsoft.com/office/powerpoint/2010/main" spd="slow" advTm="3772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Plane: The Service Controller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4953000"/>
            <a:ext cx="6096000" cy="8382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6096000" cy="14478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065382"/>
              </p:ext>
            </p:extLst>
          </p:nvPr>
        </p:nvGraphicFramePr>
        <p:xfrm>
          <a:off x="3809999" y="3636264"/>
          <a:ext cx="3694320" cy="1096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277147"/>
                <a:gridCol w="966870"/>
                <a:gridCol w="1450303"/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070938"/>
              </p:ext>
            </p:extLst>
          </p:nvPr>
        </p:nvGraphicFramePr>
        <p:xfrm>
          <a:off x="1643422" y="3636264"/>
          <a:ext cx="2014178" cy="1087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947378"/>
                <a:gridCol w="1066800"/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4554005" y="1443257"/>
            <a:ext cx="1752601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 Controller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190998" y="4799962"/>
            <a:ext cx="2834640" cy="762638"/>
          </a:xfrm>
          <a:prstGeom prst="wedgeRoundRectCallout">
            <a:avLst>
              <a:gd name="adj1" fmla="val -27503"/>
              <a:gd name="adj2" fmla="val -12269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Add FORWARD rule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03700" y="3810000"/>
            <a:ext cx="2861803" cy="584776"/>
            <a:chOff x="4203700" y="3810000"/>
            <a:chExt cx="2861803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4203700" y="3810000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3810000"/>
              <a:ext cx="9907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FWD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65233" y="3810000"/>
              <a:ext cx="40027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d</a:t>
              </a:r>
              <a:endParaRPr lang="en-US" sz="3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4" name="Up Arrow 13"/>
          <p:cNvSpPr/>
          <p:nvPr/>
        </p:nvSpPr>
        <p:spPr>
          <a:xfrm flipV="1">
            <a:off x="5346818" y="2057762"/>
            <a:ext cx="291982" cy="1578502"/>
          </a:xfrm>
          <a:prstGeom prst="upArrow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860716" y="1378803"/>
            <a:ext cx="1736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Service </a:t>
            </a:r>
            <a:r>
              <a:rPr lang="en-US" sz="2400" b="1" dirty="0" smtClean="0"/>
              <a:t>X</a:t>
            </a:r>
          </a:p>
          <a:p>
            <a:r>
              <a:rPr lang="en-US" sz="2400" dirty="0" smtClean="0"/>
              <a:t>@ address </a:t>
            </a:r>
            <a:r>
              <a:rPr lang="en-US" sz="2400" b="1" dirty="0"/>
              <a:t>d</a:t>
            </a:r>
            <a:endParaRPr lang="en-US" sz="2400" b="1" dirty="0" smtClean="0"/>
          </a:p>
        </p:txBody>
      </p:sp>
      <p:sp>
        <p:nvSpPr>
          <p:cNvPr id="16" name="Right Arrow 15"/>
          <p:cNvSpPr/>
          <p:nvPr/>
        </p:nvSpPr>
        <p:spPr>
          <a:xfrm flipH="1">
            <a:off x="6106395" y="1600200"/>
            <a:ext cx="754321" cy="304800"/>
          </a:xfrm>
          <a:prstGeom prst="right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43421" y="3636264"/>
            <a:ext cx="2014179" cy="109648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6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6"/>
    </mc:Choice>
    <mc:Fallback xmlns="">
      <p:transition xmlns:p14="http://schemas.microsoft.com/office/powerpoint/2010/main" spd="slow" advTm="1333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419600" y="1966124"/>
            <a:ext cx="4701591" cy="5044276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13"/>
          <p:cNvSpPr/>
          <p:nvPr/>
        </p:nvSpPr>
        <p:spPr>
          <a:xfrm>
            <a:off x="7348593" y="5637426"/>
            <a:ext cx="676656" cy="182880"/>
          </a:xfrm>
          <a:prstGeom prst="can">
            <a:avLst>
              <a:gd name="adj" fmla="val 50000"/>
            </a:avLst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4969636" y="3559707"/>
            <a:ext cx="640080" cy="155448"/>
          </a:xfrm>
          <a:prstGeom prst="can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9"/>
          <p:cNvSpPr/>
          <p:nvPr/>
        </p:nvSpPr>
        <p:spPr>
          <a:xfrm>
            <a:off x="779520" y="4581643"/>
            <a:ext cx="640080" cy="155448"/>
          </a:xfrm>
          <a:prstGeom prst="can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1962904" y="3429000"/>
            <a:ext cx="2645529" cy="2163558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Internet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Access with </a:t>
            </a:r>
            <a:r>
              <a:rPr lang="en-US" dirty="0" err="1" smtClean="0"/>
              <a:t>Serval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4969636" y="3101477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6781800" y="2592185"/>
            <a:ext cx="594360" cy="137160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6781800" y="2143751"/>
            <a:ext cx="594360" cy="137160"/>
          </a:xfrm>
          <a:prstGeom prst="can">
            <a:avLst>
              <a:gd name="adj" fmla="val 50000"/>
            </a:avLst>
          </a:prstGeom>
          <a:solidFill>
            <a:srgbClr val="80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7348593" y="5141865"/>
            <a:ext cx="676656" cy="182880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7348593" y="4663237"/>
            <a:ext cx="676656" cy="182880"/>
          </a:xfrm>
          <a:prstGeom prst="can">
            <a:avLst>
              <a:gd name="adj" fmla="val 50000"/>
            </a:avLst>
          </a:prstGeom>
          <a:solidFill>
            <a:srgbClr val="80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771053" y="4123413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41"/>
          <p:cNvSpPr/>
          <p:nvPr/>
        </p:nvSpPr>
        <p:spPr>
          <a:xfrm>
            <a:off x="771053" y="3647335"/>
            <a:ext cx="640080" cy="155448"/>
          </a:xfrm>
          <a:prstGeom prst="can">
            <a:avLst>
              <a:gd name="adj" fmla="val 50000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stCxn id="42" idx="3"/>
            <a:endCxn id="41" idx="0"/>
          </p:cNvCxnSpPr>
          <p:nvPr/>
        </p:nvCxnSpPr>
        <p:spPr>
          <a:xfrm rot="5400000">
            <a:off x="891916" y="4001960"/>
            <a:ext cx="3983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3"/>
            <a:endCxn id="17" idx="0"/>
          </p:cNvCxnSpPr>
          <p:nvPr/>
        </p:nvCxnSpPr>
        <p:spPr>
          <a:xfrm rot="5400000">
            <a:off x="6889053" y="2470838"/>
            <a:ext cx="3798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34214"/>
            <a:ext cx="777235" cy="6409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65" name="Group 266"/>
          <p:cNvGrpSpPr/>
          <p:nvPr/>
        </p:nvGrpSpPr>
        <p:grpSpPr>
          <a:xfrm>
            <a:off x="6850380" y="1447800"/>
            <a:ext cx="457200" cy="548640"/>
            <a:chOff x="5143864" y="1665511"/>
            <a:chExt cx="457200" cy="5486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6" name="Can 65"/>
            <p:cNvSpPr>
              <a:spLocks/>
            </p:cNvSpPr>
            <p:nvPr/>
          </p:nvSpPr>
          <p:spPr>
            <a:xfrm>
              <a:off x="5143864" y="1665511"/>
              <a:ext cx="457200" cy="548640"/>
            </a:xfrm>
            <a:prstGeom prst="can">
              <a:avLst>
                <a:gd name="adj" fmla="val 18382"/>
              </a:avLst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Rectangle 66"/>
            <p:cNvSpPr>
              <a:spLocks/>
            </p:cNvSpPr>
            <p:nvPr/>
          </p:nvSpPr>
          <p:spPr>
            <a:xfrm>
              <a:off x="5212444" y="1785175"/>
              <a:ext cx="320040" cy="365760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>
                  <a:latin typeface="Tahoma"/>
                  <a:cs typeface="Tahoma"/>
                </a:rPr>
                <a:t>X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grpSp>
        <p:nvGrpSpPr>
          <p:cNvPr id="68" name="Group 267"/>
          <p:cNvGrpSpPr/>
          <p:nvPr/>
        </p:nvGrpSpPr>
        <p:grpSpPr>
          <a:xfrm>
            <a:off x="7458321" y="3987122"/>
            <a:ext cx="457200" cy="548640"/>
            <a:chOff x="5143864" y="1665511"/>
            <a:chExt cx="457200" cy="5486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9" name="Can 68"/>
            <p:cNvSpPr>
              <a:spLocks/>
            </p:cNvSpPr>
            <p:nvPr/>
          </p:nvSpPr>
          <p:spPr>
            <a:xfrm>
              <a:off x="5143864" y="1665511"/>
              <a:ext cx="457200" cy="548640"/>
            </a:xfrm>
            <a:prstGeom prst="can">
              <a:avLst>
                <a:gd name="adj" fmla="val 18382"/>
              </a:avLst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0" name="Rectangle 69"/>
            <p:cNvSpPr>
              <a:spLocks/>
            </p:cNvSpPr>
            <p:nvPr/>
          </p:nvSpPr>
          <p:spPr>
            <a:xfrm>
              <a:off x="5212444" y="1785175"/>
              <a:ext cx="320040" cy="365760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>
                  <a:latin typeface="Tahoma"/>
                  <a:cs typeface="Tahoma"/>
                </a:rPr>
                <a:t>X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cxnSp>
        <p:nvCxnSpPr>
          <p:cNvPr id="75" name="Straight Connector 74"/>
          <p:cNvCxnSpPr>
            <a:stCxn id="20" idx="3"/>
            <a:endCxn id="19" idx="0"/>
          </p:cNvCxnSpPr>
          <p:nvPr/>
        </p:nvCxnSpPr>
        <p:spPr>
          <a:xfrm rot="5400000">
            <a:off x="7493327" y="5039711"/>
            <a:ext cx="387188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18" idx="0"/>
          </p:cNvCxnSpPr>
          <p:nvPr/>
        </p:nvCxnSpPr>
        <p:spPr>
          <a:xfrm rot="5400000">
            <a:off x="6971035" y="2104385"/>
            <a:ext cx="215891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20" idx="0"/>
          </p:cNvCxnSpPr>
          <p:nvPr/>
        </p:nvCxnSpPr>
        <p:spPr>
          <a:xfrm rot="5400000">
            <a:off x="7577464" y="4645219"/>
            <a:ext cx="218915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n 10"/>
          <p:cNvSpPr/>
          <p:nvPr/>
        </p:nvSpPr>
        <p:spPr>
          <a:xfrm>
            <a:off x="5441877" y="4585513"/>
            <a:ext cx="640080" cy="155448"/>
          </a:xfrm>
          <a:prstGeom prst="can">
            <a:avLst>
              <a:gd name="adj" fmla="val 50000"/>
            </a:avLst>
          </a:prstGeom>
          <a:solidFill>
            <a:srgbClr val="000090"/>
          </a:solidFill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6781800" y="3057552"/>
            <a:ext cx="594360" cy="137160"/>
          </a:xfrm>
          <a:prstGeom prst="can">
            <a:avLst>
              <a:gd name="adj" fmla="val 50000"/>
            </a:avLst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40" idx="4"/>
            <a:endCxn id="11" idx="2"/>
          </p:cNvCxnSpPr>
          <p:nvPr/>
        </p:nvCxnSpPr>
        <p:spPr>
          <a:xfrm>
            <a:off x="1419600" y="4659367"/>
            <a:ext cx="4022277" cy="3870"/>
          </a:xfrm>
          <a:prstGeom prst="line">
            <a:avLst/>
          </a:prstGeom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1" idx="1"/>
          </p:cNvCxnSpPr>
          <p:nvPr/>
        </p:nvCxnSpPr>
        <p:spPr>
          <a:xfrm>
            <a:off x="5289676" y="3715155"/>
            <a:ext cx="472241" cy="870358"/>
          </a:xfrm>
          <a:prstGeom prst="line">
            <a:avLst/>
          </a:prstGeom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2"/>
            <a:endCxn id="11" idx="4"/>
          </p:cNvCxnSpPr>
          <p:nvPr/>
        </p:nvCxnSpPr>
        <p:spPr>
          <a:xfrm flipH="1">
            <a:off x="6081957" y="3126132"/>
            <a:ext cx="699843" cy="1537105"/>
          </a:xfrm>
          <a:prstGeom prst="line">
            <a:avLst/>
          </a:prstGeom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2"/>
            <a:endCxn id="11" idx="4"/>
          </p:cNvCxnSpPr>
          <p:nvPr/>
        </p:nvCxnSpPr>
        <p:spPr>
          <a:xfrm flipH="1" flipV="1">
            <a:off x="6081957" y="4663237"/>
            <a:ext cx="1266636" cy="1065629"/>
          </a:xfrm>
          <a:prstGeom prst="line">
            <a:avLst/>
          </a:prstGeom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0" idx="0"/>
          </p:cNvCxnSpPr>
          <p:nvPr/>
        </p:nvCxnSpPr>
        <p:spPr>
          <a:xfrm rot="5400000">
            <a:off x="909307" y="4469114"/>
            <a:ext cx="380506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5" idx="0"/>
          </p:cNvCxnSpPr>
          <p:nvPr/>
        </p:nvCxnSpPr>
        <p:spPr>
          <a:xfrm flipH="1">
            <a:off x="5289676" y="3257719"/>
            <a:ext cx="9261" cy="379712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3"/>
            <a:endCxn id="13" idx="0"/>
          </p:cNvCxnSpPr>
          <p:nvPr/>
        </p:nvCxnSpPr>
        <p:spPr>
          <a:xfrm rot="5400000">
            <a:off x="6880587" y="2927738"/>
            <a:ext cx="396787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3"/>
            <a:endCxn id="14" idx="0"/>
          </p:cNvCxnSpPr>
          <p:nvPr/>
        </p:nvCxnSpPr>
        <p:spPr>
          <a:xfrm rot="5400000">
            <a:off x="7484861" y="5526805"/>
            <a:ext cx="404121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51362" y="4663237"/>
            <a:ext cx="400069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a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29200" y="3757873"/>
            <a:ext cx="37402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ahoma"/>
                <a:cs typeface="Tahoma"/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888232" y="3200400"/>
            <a:ext cx="41149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d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00329" y="5715000"/>
            <a:ext cx="40067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e</a:t>
            </a:r>
            <a:endParaRPr lang="en-US" sz="3200" dirty="0">
              <a:latin typeface="Tahoma"/>
              <a:cs typeface="Tahoma"/>
            </a:endParaRPr>
          </a:p>
        </p:txBody>
      </p:sp>
      <p:cxnSp>
        <p:nvCxnSpPr>
          <p:cNvPr id="82" name="Straight Connector 81"/>
          <p:cNvCxnSpPr>
            <a:stCxn id="15" idx="3"/>
            <a:endCxn id="40" idx="4"/>
          </p:cNvCxnSpPr>
          <p:nvPr/>
        </p:nvCxnSpPr>
        <p:spPr>
          <a:xfrm flipH="1">
            <a:off x="1419600" y="3715155"/>
            <a:ext cx="3870076" cy="944212"/>
          </a:xfrm>
          <a:prstGeom prst="line">
            <a:avLst/>
          </a:prstGeom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27094" y="5715000"/>
            <a:ext cx="158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Datacenter</a:t>
            </a:r>
          </a:p>
        </p:txBody>
      </p:sp>
      <p:sp>
        <p:nvSpPr>
          <p:cNvPr id="61" name="Rectangular Callout 60"/>
          <p:cNvSpPr/>
          <p:nvPr/>
        </p:nvSpPr>
        <p:spPr>
          <a:xfrm>
            <a:off x="3352800" y="2412121"/>
            <a:ext cx="1384300" cy="496180"/>
          </a:xfrm>
          <a:prstGeom prst="wedgeRectCallout">
            <a:avLst>
              <a:gd name="adj1" fmla="val 59753"/>
              <a:gd name="adj2" fmla="val 95542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901139"/>
              </p:ext>
            </p:extLst>
          </p:nvPr>
        </p:nvGraphicFramePr>
        <p:xfrm>
          <a:off x="3390900" y="2447070"/>
          <a:ext cx="1295400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115"/>
                <a:gridCol w="659285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d,e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Left Arrow 8"/>
          <p:cNvSpPr/>
          <p:nvPr/>
        </p:nvSpPr>
        <p:spPr>
          <a:xfrm rot="19867792">
            <a:off x="5625304" y="2785947"/>
            <a:ext cx="1187523" cy="461231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2800" dirty="0" err="1" smtClean="0"/>
              <a:t>X@d</a:t>
            </a:r>
            <a:endParaRPr lang="en-US" sz="2800" dirty="0"/>
          </a:p>
        </p:txBody>
      </p:sp>
      <p:sp>
        <p:nvSpPr>
          <p:cNvPr id="72" name="Left Arrow 71"/>
          <p:cNvSpPr/>
          <p:nvPr/>
        </p:nvSpPr>
        <p:spPr>
          <a:xfrm rot="2507076">
            <a:off x="5576671" y="4081056"/>
            <a:ext cx="1866241" cy="461231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2800" dirty="0" err="1" smtClean="0"/>
              <a:t>X@e</a:t>
            </a:r>
            <a:endParaRPr lang="en-US" sz="2800" dirty="0"/>
          </a:p>
        </p:txBody>
      </p:sp>
      <p:sp>
        <p:nvSpPr>
          <p:cNvPr id="73" name="Left Arrow 72"/>
          <p:cNvSpPr/>
          <p:nvPr/>
        </p:nvSpPr>
        <p:spPr>
          <a:xfrm rot="20766917">
            <a:off x="2921151" y="3484540"/>
            <a:ext cx="1866241" cy="461231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r>
              <a:rPr lang="en-US" sz="2800" dirty="0" smtClean="0"/>
              <a:t>X/24@c</a:t>
            </a:r>
            <a:endParaRPr lang="en-US" sz="2800" dirty="0"/>
          </a:p>
        </p:txBody>
      </p:sp>
      <p:sp>
        <p:nvSpPr>
          <p:cNvPr id="74" name="Rectangular Callout 73"/>
          <p:cNvSpPr/>
          <p:nvPr/>
        </p:nvSpPr>
        <p:spPr>
          <a:xfrm>
            <a:off x="1447800" y="3085220"/>
            <a:ext cx="1117600" cy="496180"/>
          </a:xfrm>
          <a:prstGeom prst="wedgeRectCallout">
            <a:avLst>
              <a:gd name="adj1" fmla="val -58596"/>
              <a:gd name="adj2" fmla="val 159530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42068"/>
              </p:ext>
            </p:extLst>
          </p:nvPr>
        </p:nvGraphicFramePr>
        <p:xfrm>
          <a:off x="1485900" y="3120169"/>
          <a:ext cx="1028700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900"/>
                <a:gridCol w="304800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X/24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c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4724400" y="2286000"/>
            <a:ext cx="1082297" cy="718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Router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39000" y="1799431"/>
            <a:ext cx="1369185" cy="41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Consolas"/>
                <a:cs typeface="Consolas"/>
              </a:rPr>
              <a:t>b</a:t>
            </a:r>
            <a:r>
              <a:rPr lang="en-US" sz="2400" dirty="0" smtClean="0">
                <a:latin typeface="Consolas"/>
                <a:cs typeface="Consolas"/>
              </a:rPr>
              <a:t>ind(X)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46941" y="4338680"/>
            <a:ext cx="1369185" cy="41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latin typeface="Consolas"/>
                <a:cs typeface="Consolas"/>
              </a:rPr>
              <a:t>b</a:t>
            </a:r>
            <a:r>
              <a:rPr lang="en-US" sz="2400" dirty="0" smtClean="0">
                <a:latin typeface="Consolas"/>
                <a:cs typeface="Consolas"/>
              </a:rPr>
              <a:t>ind(X)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2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23"/>
    </mc:Choice>
    <mc:Fallback xmlns="">
      <p:transition xmlns:p14="http://schemas.microsoft.com/office/powerpoint/2010/main" spd="slow" advTm="4802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554005" y="1443257"/>
            <a:ext cx="1752601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 Controller</a:t>
            </a:r>
            <a:endParaRPr lang="en-US" sz="2400" dirty="0"/>
          </a:p>
        </p:txBody>
      </p:sp>
      <p:sp>
        <p:nvSpPr>
          <p:cNvPr id="34" name="Can 33"/>
          <p:cNvSpPr/>
          <p:nvPr/>
        </p:nvSpPr>
        <p:spPr>
          <a:xfrm>
            <a:off x="5435600" y="2023477"/>
            <a:ext cx="76200" cy="749808"/>
          </a:xfrm>
          <a:prstGeom prst="can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Service 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2819400"/>
            <a:ext cx="6096000" cy="685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4953000"/>
            <a:ext cx="6096000" cy="8382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6096000" cy="14478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070213"/>
              </p:ext>
            </p:extLst>
          </p:nvPr>
        </p:nvGraphicFramePr>
        <p:xfrm>
          <a:off x="3809999" y="3636264"/>
          <a:ext cx="3694320" cy="1096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277147"/>
                <a:gridCol w="966870"/>
                <a:gridCol w="1450303"/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900116"/>
              </p:ext>
            </p:extLst>
          </p:nvPr>
        </p:nvGraphicFramePr>
        <p:xfrm>
          <a:off x="1643422" y="3636264"/>
          <a:ext cx="2014178" cy="1087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947378"/>
                <a:gridCol w="1066800"/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524000" y="1466198"/>
            <a:ext cx="1600200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grpSp>
        <p:nvGrpSpPr>
          <p:cNvPr id="30" name="Group 44"/>
          <p:cNvGrpSpPr/>
          <p:nvPr/>
        </p:nvGrpSpPr>
        <p:grpSpPr>
          <a:xfrm>
            <a:off x="2198760" y="2023477"/>
            <a:ext cx="544440" cy="969908"/>
            <a:chOff x="2438400" y="1892808"/>
            <a:chExt cx="544440" cy="969908"/>
          </a:xfrm>
        </p:grpSpPr>
        <p:sp>
          <p:nvSpPr>
            <p:cNvPr id="31" name="Can 30"/>
            <p:cNvSpPr/>
            <p:nvPr/>
          </p:nvSpPr>
          <p:spPr>
            <a:xfrm>
              <a:off x="2667000" y="1892808"/>
              <a:ext cx="76200" cy="749808"/>
            </a:xfrm>
            <a:prstGeom prst="can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38400" y="2350228"/>
              <a:ext cx="544440" cy="51248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S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34753" y="2310824"/>
            <a:ext cx="1989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/>
                <a:cs typeface="Consolas"/>
              </a:rPr>
              <a:t>s</a:t>
            </a:r>
            <a:r>
              <a:rPr lang="en-US" sz="3200" dirty="0" smtClean="0">
                <a:latin typeface="Consolas"/>
                <a:cs typeface="Consolas"/>
              </a:rPr>
              <a:t>ocket()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03700" y="3810000"/>
            <a:ext cx="2819724" cy="584776"/>
            <a:chOff x="4203700" y="3810000"/>
            <a:chExt cx="2819724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4203700" y="3810000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3810000"/>
              <a:ext cx="9907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FWD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65233" y="3810000"/>
              <a:ext cx="3581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273442" y="2612385"/>
            <a:ext cx="428740" cy="381000"/>
          </a:xfrm>
          <a:prstGeom prst="rect">
            <a:avLst/>
          </a:prstGeom>
          <a:solidFill>
            <a:srgbClr val="008000"/>
          </a:solidFill>
          <a:ln>
            <a:solidFill>
              <a:srgbClr val="4F6228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951705" y="3810000"/>
            <a:ext cx="1345078" cy="584776"/>
            <a:chOff x="1951705" y="3810000"/>
            <a:chExt cx="1345078" cy="584776"/>
          </a:xfrm>
        </p:grpSpPr>
        <p:sp>
          <p:nvSpPr>
            <p:cNvPr id="26" name="TextBox 25"/>
            <p:cNvSpPr txBox="1"/>
            <p:nvPr/>
          </p:nvSpPr>
          <p:spPr>
            <a:xfrm>
              <a:off x="1951705" y="3810000"/>
              <a:ext cx="39265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2</a:t>
              </a:r>
              <a:endParaRPr lang="en-US" sz="3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1616" y="3810000"/>
              <a:ext cx="34516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13" name="Rounded Rectangular Callout 12"/>
          <p:cNvSpPr/>
          <p:nvPr/>
        </p:nvSpPr>
        <p:spPr>
          <a:xfrm>
            <a:off x="937534" y="4732746"/>
            <a:ext cx="2001382" cy="706846"/>
          </a:xfrm>
          <a:prstGeom prst="wedgeRoundRectCallout">
            <a:avLst>
              <a:gd name="adj1" fmla="val 25243"/>
              <a:gd name="adj2" fmla="val -12809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Allocates local </a:t>
            </a:r>
            <a:r>
              <a:rPr lang="en-US" sz="2400" dirty="0" err="1" smtClean="0"/>
              <a:t>flowID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6665233" y="5391155"/>
            <a:ext cx="457200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62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7"/>
    </mc:Choice>
    <mc:Fallback xmlns="">
      <p:transition xmlns:p14="http://schemas.microsoft.com/office/powerpoint/2010/main" spd="slow" advTm="928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Service 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2819400"/>
            <a:ext cx="6096000" cy="685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4953000"/>
            <a:ext cx="6096000" cy="8382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6096000" cy="14478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038147"/>
              </p:ext>
            </p:extLst>
          </p:nvPr>
        </p:nvGraphicFramePr>
        <p:xfrm>
          <a:off x="3809999" y="3636264"/>
          <a:ext cx="3694320" cy="1096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277147"/>
                <a:gridCol w="966870"/>
                <a:gridCol w="1450303"/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173210"/>
              </p:ext>
            </p:extLst>
          </p:nvPr>
        </p:nvGraphicFramePr>
        <p:xfrm>
          <a:off x="1643422" y="3636264"/>
          <a:ext cx="2014178" cy="1087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947378"/>
                <a:gridCol w="1066800"/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524000" y="1466198"/>
            <a:ext cx="1600200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grpSp>
        <p:nvGrpSpPr>
          <p:cNvPr id="30" name="Group 44"/>
          <p:cNvGrpSpPr/>
          <p:nvPr/>
        </p:nvGrpSpPr>
        <p:grpSpPr>
          <a:xfrm>
            <a:off x="2198760" y="2023477"/>
            <a:ext cx="544440" cy="969908"/>
            <a:chOff x="2438400" y="1892808"/>
            <a:chExt cx="544440" cy="969908"/>
          </a:xfrm>
        </p:grpSpPr>
        <p:sp>
          <p:nvSpPr>
            <p:cNvPr id="31" name="Can 30"/>
            <p:cNvSpPr/>
            <p:nvPr/>
          </p:nvSpPr>
          <p:spPr>
            <a:xfrm>
              <a:off x="2667000" y="1892808"/>
              <a:ext cx="76200" cy="749808"/>
            </a:xfrm>
            <a:prstGeom prst="can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38400" y="2350228"/>
              <a:ext cx="544440" cy="51248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S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43200" y="2310824"/>
            <a:ext cx="2440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nsolas"/>
                <a:cs typeface="Consolas"/>
              </a:rPr>
              <a:t>connect(X)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03700" y="3810000"/>
            <a:ext cx="2819724" cy="584776"/>
            <a:chOff x="4203700" y="3810000"/>
            <a:chExt cx="2819724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4203700" y="3810000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3810000"/>
              <a:ext cx="9907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FWD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65233" y="3810000"/>
              <a:ext cx="35819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51705" y="3810000"/>
            <a:ext cx="1345078" cy="584776"/>
            <a:chOff x="1951705" y="3810000"/>
            <a:chExt cx="1345078" cy="584776"/>
          </a:xfrm>
        </p:grpSpPr>
        <p:sp>
          <p:nvSpPr>
            <p:cNvPr id="26" name="TextBox 25"/>
            <p:cNvSpPr txBox="1"/>
            <p:nvPr/>
          </p:nvSpPr>
          <p:spPr>
            <a:xfrm>
              <a:off x="1951705" y="3810000"/>
              <a:ext cx="39265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2</a:t>
              </a:r>
              <a:endParaRPr lang="en-US" sz="3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1616" y="3810000"/>
              <a:ext cx="34516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s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665233" y="5391155"/>
            <a:ext cx="457200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5" name="Right Arrow 14"/>
          <p:cNvSpPr/>
          <p:nvPr/>
        </p:nvSpPr>
        <p:spPr>
          <a:xfrm>
            <a:off x="7810500" y="5975346"/>
            <a:ext cx="952500" cy="476247"/>
          </a:xfrm>
          <a:prstGeom prst="rightArrow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96708" y="5962644"/>
            <a:ext cx="450041" cy="488951"/>
          </a:xfrm>
          <a:prstGeom prst="rect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 rot="10800000" flipV="1">
            <a:off x="5591186" y="5962645"/>
            <a:ext cx="302368" cy="488951"/>
          </a:xfrm>
          <a:prstGeom prst="rect">
            <a:avLst/>
          </a:prstGeom>
          <a:solidFill>
            <a:srgbClr val="008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43" name="Rectangle 42"/>
          <p:cNvSpPr/>
          <p:nvPr/>
        </p:nvSpPr>
        <p:spPr>
          <a:xfrm>
            <a:off x="6626970" y="5962644"/>
            <a:ext cx="993030" cy="488949"/>
          </a:xfrm>
          <a:prstGeom prst="rect">
            <a:avLst/>
          </a:prstGeom>
          <a:solidFill>
            <a:srgbClr val="80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SYN</a:t>
            </a:r>
            <a:endParaRPr lang="en-US" sz="3200" dirty="0"/>
          </a:p>
        </p:txBody>
      </p:sp>
      <p:sp>
        <p:nvSpPr>
          <p:cNvPr id="44" name="Rectangle 43"/>
          <p:cNvSpPr/>
          <p:nvPr/>
        </p:nvSpPr>
        <p:spPr>
          <a:xfrm>
            <a:off x="5146749" y="5962645"/>
            <a:ext cx="450041" cy="488951"/>
          </a:xfrm>
          <a:prstGeom prst="rect">
            <a:avLst/>
          </a:prstGeom>
          <a:solidFill>
            <a:srgbClr val="00009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  <p:sp>
        <p:nvSpPr>
          <p:cNvPr id="45" name="Rectangle 44"/>
          <p:cNvSpPr/>
          <p:nvPr/>
        </p:nvSpPr>
        <p:spPr>
          <a:xfrm rot="10800000" flipV="1">
            <a:off x="5894770" y="5962646"/>
            <a:ext cx="302368" cy="488951"/>
          </a:xfrm>
          <a:prstGeom prst="rect">
            <a:avLst/>
          </a:prstGeom>
          <a:solidFill>
            <a:srgbClr val="008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-</a:t>
            </a:r>
          </a:p>
        </p:txBody>
      </p:sp>
      <p:sp>
        <p:nvSpPr>
          <p:cNvPr id="46" name="Rectangle 45"/>
          <p:cNvSpPr/>
          <p:nvPr/>
        </p:nvSpPr>
        <p:spPr>
          <a:xfrm rot="10800000" flipV="1">
            <a:off x="6204430" y="5962644"/>
            <a:ext cx="422540" cy="488951"/>
          </a:xfrm>
          <a:prstGeom prst="rect">
            <a:avLst/>
          </a:prstGeom>
          <a:solidFill>
            <a:srgbClr val="008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X</a:t>
            </a:r>
            <a:endParaRPr lang="en-US" sz="3200" dirty="0"/>
          </a:p>
        </p:txBody>
      </p:sp>
      <p:cxnSp>
        <p:nvCxnSpPr>
          <p:cNvPr id="49" name="Straight Arrow Connector 48"/>
          <p:cNvCxnSpPr>
            <a:stCxn id="26" idx="2"/>
            <a:endCxn id="40" idx="0"/>
          </p:cNvCxnSpPr>
          <p:nvPr/>
        </p:nvCxnSpPr>
        <p:spPr>
          <a:xfrm>
            <a:off x="2148033" y="4394776"/>
            <a:ext cx="3594337" cy="1567869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823200" y="5486400"/>
            <a:ext cx="74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 </a:t>
            </a:r>
            <a:r>
              <a:rPr lang="en-US" sz="2800" b="1" dirty="0" smtClean="0"/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51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67"/>
    </mc:Choice>
    <mc:Fallback xmlns="">
      <p:transition xmlns:p14="http://schemas.microsoft.com/office/powerpoint/2010/main" spd="slow" advTm="151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6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5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Balancing in Service Router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4953000"/>
            <a:ext cx="6096000" cy="8382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6096000" cy="14478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933180"/>
              </p:ext>
            </p:extLst>
          </p:nvPr>
        </p:nvGraphicFramePr>
        <p:xfrm>
          <a:off x="3809999" y="3636264"/>
          <a:ext cx="3694320" cy="1096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277147"/>
                <a:gridCol w="966870"/>
                <a:gridCol w="1450303"/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376277"/>
              </p:ext>
            </p:extLst>
          </p:nvPr>
        </p:nvGraphicFramePr>
        <p:xfrm>
          <a:off x="1643422" y="3636264"/>
          <a:ext cx="2014178" cy="1087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947378"/>
                <a:gridCol w="1066800"/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203700" y="3810000"/>
            <a:ext cx="2903944" cy="584776"/>
            <a:chOff x="4203700" y="3810000"/>
            <a:chExt cx="2903944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4203700" y="3810000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3810000"/>
              <a:ext cx="9907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FWD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3810000"/>
              <a:ext cx="70684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</a:rPr>
                <a:t>d</a:t>
              </a:r>
              <a:r>
                <a:rPr lang="en-US" sz="3200" dirty="0" err="1" smtClean="0">
                  <a:solidFill>
                    <a:schemeClr val="bg1"/>
                  </a:solidFill>
                </a:rPr>
                <a:t>,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e</a:t>
              </a:r>
              <a:endParaRPr lang="en-US" sz="3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643421" y="3636264"/>
            <a:ext cx="2014179" cy="109648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65233" y="5410200"/>
            <a:ext cx="457200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81200" y="5410200"/>
            <a:ext cx="457200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</a:t>
            </a:r>
            <a:endParaRPr lang="en-US" sz="32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7810500" y="4978407"/>
            <a:ext cx="952500" cy="965193"/>
            <a:chOff x="7810500" y="4978407"/>
            <a:chExt cx="952500" cy="965193"/>
          </a:xfrm>
        </p:grpSpPr>
        <p:sp>
          <p:nvSpPr>
            <p:cNvPr id="21" name="Right Arrow 20"/>
            <p:cNvSpPr/>
            <p:nvPr/>
          </p:nvSpPr>
          <p:spPr>
            <a:xfrm>
              <a:off x="7810500" y="5467353"/>
              <a:ext cx="952500" cy="476247"/>
            </a:xfrm>
            <a:prstGeom prst="rightArrow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23200" y="4978407"/>
              <a:ext cx="8109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To </a:t>
              </a:r>
              <a:r>
                <a:rPr lang="en-US" sz="2800" b="1" dirty="0"/>
                <a:t>e</a:t>
              </a:r>
              <a:endParaRPr lang="en-US" sz="2800" b="1" dirty="0" smtClean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7399" y="4978407"/>
            <a:ext cx="1204201" cy="965193"/>
            <a:chOff x="167399" y="4978407"/>
            <a:chExt cx="1204201" cy="965193"/>
          </a:xfrm>
        </p:grpSpPr>
        <p:sp>
          <p:nvSpPr>
            <p:cNvPr id="34" name="Right Arrow 33"/>
            <p:cNvSpPr/>
            <p:nvPr/>
          </p:nvSpPr>
          <p:spPr>
            <a:xfrm>
              <a:off x="304800" y="5467353"/>
              <a:ext cx="952500" cy="476247"/>
            </a:xfrm>
            <a:prstGeom prst="rightArrow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7399" y="4978407"/>
              <a:ext cx="12042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From </a:t>
              </a:r>
              <a:r>
                <a:rPr lang="en-US" sz="2800" b="1" dirty="0" smtClean="0"/>
                <a:t>a</a:t>
              </a:r>
            </a:p>
          </p:txBody>
        </p:sp>
      </p:grpSp>
      <p:sp>
        <p:nvSpPr>
          <p:cNvPr id="43" name="Bent-Up Arrow 42"/>
          <p:cNvSpPr/>
          <p:nvPr/>
        </p:nvSpPr>
        <p:spPr>
          <a:xfrm>
            <a:off x="2743200" y="4572000"/>
            <a:ext cx="1600200" cy="929627"/>
          </a:xfrm>
          <a:prstGeom prst="bentUpArrow">
            <a:avLst>
              <a:gd name="adj1" fmla="val 19535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Bent-Up Arrow 43"/>
          <p:cNvSpPr/>
          <p:nvPr/>
        </p:nvSpPr>
        <p:spPr>
          <a:xfrm rot="5400000">
            <a:off x="5517831" y="4616131"/>
            <a:ext cx="978538" cy="1066800"/>
          </a:xfrm>
          <a:prstGeom prst="bentUpArrow">
            <a:avLst>
              <a:gd name="adj1" fmla="val 21106"/>
              <a:gd name="adj2" fmla="val 25000"/>
              <a:gd name="adj3" fmla="val 237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5867400" y="6064236"/>
            <a:ext cx="2923292" cy="488953"/>
            <a:chOff x="4696708" y="5962644"/>
            <a:chExt cx="2923292" cy="488953"/>
          </a:xfrm>
        </p:grpSpPr>
        <p:sp>
          <p:nvSpPr>
            <p:cNvPr id="52" name="Rectangle 51"/>
            <p:cNvSpPr/>
            <p:nvPr/>
          </p:nvSpPr>
          <p:spPr>
            <a:xfrm>
              <a:off x="4696708" y="5962644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53" name="Rectangle 52"/>
            <p:cNvSpPr/>
            <p:nvPr/>
          </p:nvSpPr>
          <p:spPr>
            <a:xfrm rot="10800000" flipV="1">
              <a:off x="5591186" y="5962645"/>
              <a:ext cx="30236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 smtClean="0"/>
                <a:t>2</a:t>
              </a:r>
              <a:endParaRPr lang="en-US" sz="32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626970" y="5962644"/>
              <a:ext cx="993030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SYN</a:t>
              </a:r>
              <a:endParaRPr lang="en-US" sz="32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146749" y="5962645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e</a:t>
              </a:r>
              <a:endParaRPr lang="en-US" sz="3200" dirty="0"/>
            </a:p>
          </p:txBody>
        </p:sp>
        <p:sp>
          <p:nvSpPr>
            <p:cNvPr id="56" name="Rectangle 55"/>
            <p:cNvSpPr/>
            <p:nvPr/>
          </p:nvSpPr>
          <p:spPr>
            <a:xfrm rot="10800000" flipV="1">
              <a:off x="5894770" y="5962646"/>
              <a:ext cx="30236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-</a:t>
              </a:r>
            </a:p>
          </p:txBody>
        </p:sp>
        <p:sp>
          <p:nvSpPr>
            <p:cNvPr id="57" name="Rectangle 56"/>
            <p:cNvSpPr/>
            <p:nvPr/>
          </p:nvSpPr>
          <p:spPr>
            <a:xfrm rot="10800000" flipV="1">
              <a:off x="6204430" y="5962644"/>
              <a:ext cx="422540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X</a:t>
              </a:r>
              <a:endParaRPr lang="en-US" sz="32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0908" y="6064247"/>
            <a:ext cx="2923292" cy="488953"/>
            <a:chOff x="4696708" y="5962644"/>
            <a:chExt cx="2923292" cy="488953"/>
          </a:xfrm>
        </p:grpSpPr>
        <p:sp>
          <p:nvSpPr>
            <p:cNvPr id="59" name="Rectangle 58"/>
            <p:cNvSpPr/>
            <p:nvPr/>
          </p:nvSpPr>
          <p:spPr>
            <a:xfrm>
              <a:off x="4696708" y="5962644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60" name="Rectangle 59"/>
            <p:cNvSpPr/>
            <p:nvPr/>
          </p:nvSpPr>
          <p:spPr>
            <a:xfrm rot="10800000" flipV="1">
              <a:off x="5591186" y="5962645"/>
              <a:ext cx="30236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 smtClean="0"/>
                <a:t>2</a:t>
              </a:r>
              <a:endParaRPr lang="en-US" sz="32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626970" y="5962644"/>
              <a:ext cx="993030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SYN</a:t>
              </a:r>
              <a:endParaRPr lang="en-US" sz="3200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146749" y="5962645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c</a:t>
              </a:r>
            </a:p>
          </p:txBody>
        </p:sp>
        <p:sp>
          <p:nvSpPr>
            <p:cNvPr id="63" name="Rectangle 62"/>
            <p:cNvSpPr/>
            <p:nvPr/>
          </p:nvSpPr>
          <p:spPr>
            <a:xfrm rot="10800000" flipV="1">
              <a:off x="5894770" y="5962646"/>
              <a:ext cx="30236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-</a:t>
              </a:r>
            </a:p>
          </p:txBody>
        </p:sp>
        <p:sp>
          <p:nvSpPr>
            <p:cNvPr id="64" name="Rectangle 63"/>
            <p:cNvSpPr/>
            <p:nvPr/>
          </p:nvSpPr>
          <p:spPr>
            <a:xfrm rot="10800000" flipV="1">
              <a:off x="6204430" y="5962644"/>
              <a:ext cx="422540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X</a:t>
              </a:r>
              <a:endParaRPr lang="en-US" sz="3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17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44"/>
    </mc:Choice>
    <mc:Fallback xmlns="">
      <p:transition xmlns:p14="http://schemas.microsoft.com/office/powerpoint/2010/main" spd="slow" advTm="1444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Instance Providing Service 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2819400"/>
            <a:ext cx="6096000" cy="685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4953000"/>
            <a:ext cx="6096000" cy="8382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6096000" cy="14478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77283"/>
              </p:ext>
            </p:extLst>
          </p:nvPr>
        </p:nvGraphicFramePr>
        <p:xfrm>
          <a:off x="3809999" y="3636264"/>
          <a:ext cx="3694320" cy="1096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277147"/>
                <a:gridCol w="966870"/>
                <a:gridCol w="1450303"/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4785"/>
              </p:ext>
            </p:extLst>
          </p:nvPr>
        </p:nvGraphicFramePr>
        <p:xfrm>
          <a:off x="1643422" y="3636264"/>
          <a:ext cx="2014178" cy="1087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947378"/>
                <a:gridCol w="1066800"/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524000" y="1466198"/>
            <a:ext cx="1600200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03700" y="3810000"/>
            <a:ext cx="2806700" cy="584776"/>
            <a:chOff x="4203700" y="3810000"/>
            <a:chExt cx="2806700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4203700" y="3810000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3810000"/>
              <a:ext cx="100099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DMX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65233" y="3810000"/>
              <a:ext cx="34516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0908" y="6064247"/>
            <a:ext cx="2923292" cy="488953"/>
            <a:chOff x="4696708" y="5962644"/>
            <a:chExt cx="2923292" cy="488953"/>
          </a:xfrm>
        </p:grpSpPr>
        <p:sp>
          <p:nvSpPr>
            <p:cNvPr id="36" name="Rectangle 35"/>
            <p:cNvSpPr/>
            <p:nvPr/>
          </p:nvSpPr>
          <p:spPr>
            <a:xfrm>
              <a:off x="4696708" y="5962644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40" name="Rectangle 39"/>
            <p:cNvSpPr/>
            <p:nvPr/>
          </p:nvSpPr>
          <p:spPr>
            <a:xfrm rot="10800000" flipV="1">
              <a:off x="5591186" y="5962645"/>
              <a:ext cx="30236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 smtClean="0"/>
                <a:t>2</a:t>
              </a:r>
              <a:endParaRPr lang="en-US" sz="32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626970" y="5962644"/>
              <a:ext cx="993030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SYN</a:t>
              </a:r>
              <a:endParaRPr lang="en-US" sz="32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46749" y="5962645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e</a:t>
              </a:r>
              <a:endParaRPr lang="en-US" sz="3200" dirty="0"/>
            </a:p>
          </p:txBody>
        </p:sp>
        <p:sp>
          <p:nvSpPr>
            <p:cNvPr id="45" name="Rectangle 44"/>
            <p:cNvSpPr/>
            <p:nvPr/>
          </p:nvSpPr>
          <p:spPr>
            <a:xfrm rot="10800000" flipV="1">
              <a:off x="5894770" y="5962646"/>
              <a:ext cx="30236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-</a:t>
              </a:r>
            </a:p>
          </p:txBody>
        </p:sp>
        <p:sp>
          <p:nvSpPr>
            <p:cNvPr id="46" name="Rectangle 45"/>
            <p:cNvSpPr/>
            <p:nvPr/>
          </p:nvSpPr>
          <p:spPr>
            <a:xfrm rot="10800000" flipV="1">
              <a:off x="6204430" y="5962644"/>
              <a:ext cx="422540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X</a:t>
              </a:r>
              <a:endParaRPr lang="en-US" sz="3200" dirty="0"/>
            </a:p>
          </p:txBody>
        </p:sp>
      </p:grpSp>
      <p:grpSp>
        <p:nvGrpSpPr>
          <p:cNvPr id="34" name="Group 44"/>
          <p:cNvGrpSpPr/>
          <p:nvPr/>
        </p:nvGrpSpPr>
        <p:grpSpPr>
          <a:xfrm>
            <a:off x="2198760" y="2023477"/>
            <a:ext cx="544440" cy="969908"/>
            <a:chOff x="2438400" y="1892808"/>
            <a:chExt cx="544440" cy="969908"/>
          </a:xfrm>
        </p:grpSpPr>
        <p:sp>
          <p:nvSpPr>
            <p:cNvPr id="37" name="Can 36"/>
            <p:cNvSpPr/>
            <p:nvPr/>
          </p:nvSpPr>
          <p:spPr>
            <a:xfrm>
              <a:off x="2667000" y="1892808"/>
              <a:ext cx="76200" cy="749808"/>
            </a:xfrm>
            <a:prstGeom prst="can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38400" y="2350228"/>
              <a:ext cx="544440" cy="51248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S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Bent-Up Arrow 41"/>
          <p:cNvSpPr/>
          <p:nvPr/>
        </p:nvSpPr>
        <p:spPr>
          <a:xfrm>
            <a:off x="2743200" y="4572000"/>
            <a:ext cx="1600200" cy="929627"/>
          </a:xfrm>
          <a:prstGeom prst="bentUpArrow">
            <a:avLst>
              <a:gd name="adj1" fmla="val 19535"/>
              <a:gd name="adj2" fmla="val 25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81200" y="5410200"/>
            <a:ext cx="457200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</a:t>
            </a:r>
            <a:endParaRPr lang="en-US" sz="32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67399" y="4978407"/>
            <a:ext cx="1204201" cy="965193"/>
            <a:chOff x="167399" y="4978407"/>
            <a:chExt cx="1204201" cy="965193"/>
          </a:xfrm>
        </p:grpSpPr>
        <p:sp>
          <p:nvSpPr>
            <p:cNvPr id="57" name="Right Arrow 56"/>
            <p:cNvSpPr/>
            <p:nvPr/>
          </p:nvSpPr>
          <p:spPr>
            <a:xfrm>
              <a:off x="304800" y="5467353"/>
              <a:ext cx="952500" cy="476247"/>
            </a:xfrm>
            <a:prstGeom prst="rightArrow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7399" y="4978407"/>
              <a:ext cx="12042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From </a:t>
              </a:r>
              <a:r>
                <a:rPr lang="en-US" sz="2800" b="1" dirty="0" smtClean="0"/>
                <a:t>a</a:t>
              </a:r>
            </a:p>
          </p:txBody>
        </p:sp>
      </p:grpSp>
      <p:sp>
        <p:nvSpPr>
          <p:cNvPr id="64" name="Bent-Up Arrow 63"/>
          <p:cNvSpPr/>
          <p:nvPr/>
        </p:nvSpPr>
        <p:spPr>
          <a:xfrm flipH="1">
            <a:off x="2362200" y="3124200"/>
            <a:ext cx="1776340" cy="1066800"/>
          </a:xfrm>
          <a:prstGeom prst="bentUpArrow">
            <a:avLst>
              <a:gd name="adj1" fmla="val 18130"/>
              <a:gd name="adj2" fmla="val 20833"/>
              <a:gd name="adj3" fmla="val 225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0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50"/>
    </mc:Choice>
    <mc:Fallback xmlns="">
      <p:transition xmlns:p14="http://schemas.microsoft.com/office/powerpoint/2010/main" spd="slow" advTm="905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Instance Providing Service </a:t>
            </a:r>
            <a:r>
              <a:rPr lang="en-US" dirty="0"/>
              <a:t>X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2819400"/>
            <a:ext cx="6096000" cy="685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0" y="4953000"/>
            <a:ext cx="6096000" cy="8382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505200"/>
            <a:ext cx="6096000" cy="1447800"/>
          </a:xfrm>
          <a:prstGeom prst="rect">
            <a:avLst/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103860"/>
              </p:ext>
            </p:extLst>
          </p:nvPr>
        </p:nvGraphicFramePr>
        <p:xfrm>
          <a:off x="3809999" y="3636264"/>
          <a:ext cx="3694320" cy="10964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1277147"/>
                <a:gridCol w="966870"/>
                <a:gridCol w="1450303"/>
              </a:tblGrid>
              <a:tr h="2880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ServiceID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Action</a:t>
                      </a:r>
                      <a:endParaRPr lang="en-US" sz="1600" dirty="0"/>
                    </a:p>
                  </a:txBody>
                  <a:tcPr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Sock/</a:t>
                      </a:r>
                      <a:r>
                        <a:rPr lang="en-US" sz="1600" dirty="0" err="1" smtClean="0"/>
                        <a:t>Addr</a:t>
                      </a:r>
                      <a:endParaRPr lang="en-US" sz="16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8000"/>
                    </a:solidFill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223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382748"/>
              </p:ext>
            </p:extLst>
          </p:nvPr>
        </p:nvGraphicFramePr>
        <p:xfrm>
          <a:off x="1643422" y="3636264"/>
          <a:ext cx="2014178" cy="10874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tableStyleId>{F5AB1C69-6EDB-4FF4-983F-18BD219EF322}</a:tableStyleId>
              </a:tblPr>
              <a:tblGrid>
                <a:gridCol w="947378"/>
                <a:gridCol w="1066800"/>
              </a:tblGrid>
              <a:tr h="261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FlowID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Socket</a:t>
                      </a:r>
                      <a:endParaRPr lang="en-US" sz="16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207"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524000" y="1466198"/>
            <a:ext cx="1600200" cy="68580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61549" y="2310824"/>
            <a:ext cx="1989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/>
                <a:cs typeface="Consolas"/>
              </a:rPr>
              <a:t>a</a:t>
            </a:r>
            <a:r>
              <a:rPr lang="en-US" sz="3200" dirty="0" smtClean="0">
                <a:latin typeface="Consolas"/>
                <a:cs typeface="Consolas"/>
              </a:rPr>
              <a:t>ccept()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03700" y="3810000"/>
            <a:ext cx="2806700" cy="584776"/>
            <a:chOff x="4203700" y="3810000"/>
            <a:chExt cx="2806700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4203700" y="3810000"/>
              <a:ext cx="39766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05400" y="3810000"/>
              <a:ext cx="100099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DMX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65233" y="3810000"/>
              <a:ext cx="34516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51705" y="3810000"/>
            <a:ext cx="1460761" cy="584776"/>
            <a:chOff x="1951705" y="3810000"/>
            <a:chExt cx="1460761" cy="584776"/>
          </a:xfrm>
        </p:grpSpPr>
        <p:sp>
          <p:nvSpPr>
            <p:cNvPr id="26" name="TextBox 25"/>
            <p:cNvSpPr txBox="1"/>
            <p:nvPr/>
          </p:nvSpPr>
          <p:spPr>
            <a:xfrm>
              <a:off x="1951705" y="3810000"/>
              <a:ext cx="39265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1616" y="3810000"/>
              <a:ext cx="46085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bg1"/>
                  </a:solidFill>
                </a:rPr>
                <a:t>s</a:t>
              </a:r>
              <a:r>
                <a:rPr lang="en-US" sz="3200" baseline="-25000" dirty="0" err="1" smtClean="0">
                  <a:solidFill>
                    <a:schemeClr val="bg1"/>
                  </a:solidFill>
                </a:rPr>
                <a:t>c</a:t>
              </a:r>
              <a:endParaRPr lang="en-US" sz="3200" baseline="-250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44"/>
          <p:cNvGrpSpPr/>
          <p:nvPr/>
        </p:nvGrpSpPr>
        <p:grpSpPr>
          <a:xfrm>
            <a:off x="2198760" y="2023477"/>
            <a:ext cx="544440" cy="969908"/>
            <a:chOff x="2438400" y="1892808"/>
            <a:chExt cx="544440" cy="969908"/>
          </a:xfrm>
        </p:grpSpPr>
        <p:sp>
          <p:nvSpPr>
            <p:cNvPr id="37" name="Can 36"/>
            <p:cNvSpPr/>
            <p:nvPr/>
          </p:nvSpPr>
          <p:spPr>
            <a:xfrm>
              <a:off x="2667000" y="1892808"/>
              <a:ext cx="76200" cy="749808"/>
            </a:xfrm>
            <a:prstGeom prst="can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438400" y="2350228"/>
              <a:ext cx="544440" cy="51248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0000"/>
                  </a:solidFill>
                </a:rPr>
                <a:t>S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Group 44"/>
          <p:cNvGrpSpPr/>
          <p:nvPr/>
        </p:nvGrpSpPr>
        <p:grpSpPr>
          <a:xfrm>
            <a:off x="1589160" y="2023477"/>
            <a:ext cx="544440" cy="969908"/>
            <a:chOff x="2438400" y="1892808"/>
            <a:chExt cx="544440" cy="969908"/>
          </a:xfrm>
        </p:grpSpPr>
        <p:sp>
          <p:nvSpPr>
            <p:cNvPr id="41" name="Can 40"/>
            <p:cNvSpPr/>
            <p:nvPr/>
          </p:nvSpPr>
          <p:spPr>
            <a:xfrm>
              <a:off x="2667000" y="1892808"/>
              <a:ext cx="76200" cy="749808"/>
            </a:xfrm>
            <a:prstGeom prst="can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38400" y="2350228"/>
              <a:ext cx="544440" cy="51248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000000"/>
                  </a:solidFill>
                </a:rPr>
                <a:t>S</a:t>
              </a:r>
              <a:r>
                <a:rPr lang="en-US" sz="3200" baseline="-25000" dirty="0" err="1" smtClean="0">
                  <a:solidFill>
                    <a:srgbClr val="000000"/>
                  </a:solidFill>
                </a:rPr>
                <a:t>c</a:t>
              </a:r>
              <a:endParaRPr lang="en-US" sz="3200" baseline="-250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2" name="Straight Arrow Connector 31"/>
          <p:cNvCxnSpPr>
            <a:stCxn id="42" idx="2"/>
            <a:endCxn id="29" idx="1"/>
          </p:cNvCxnSpPr>
          <p:nvPr/>
        </p:nvCxnSpPr>
        <p:spPr>
          <a:xfrm>
            <a:off x="1861380" y="2993385"/>
            <a:ext cx="1090236" cy="1109003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929728" y="4862804"/>
            <a:ext cx="1669471" cy="733415"/>
          </a:xfrm>
          <a:prstGeom prst="straightConnector1">
            <a:avLst/>
          </a:prstGeom>
          <a:ln w="5080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981200" y="5410200"/>
            <a:ext cx="457200" cy="4572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</a:t>
            </a:r>
            <a:endParaRPr lang="en-US" sz="3200" dirty="0"/>
          </a:p>
        </p:txBody>
      </p:sp>
      <p:grpSp>
        <p:nvGrpSpPr>
          <p:cNvPr id="49" name="Group 55"/>
          <p:cNvGrpSpPr/>
          <p:nvPr/>
        </p:nvGrpSpPr>
        <p:grpSpPr>
          <a:xfrm>
            <a:off x="304800" y="4978407"/>
            <a:ext cx="952500" cy="965193"/>
            <a:chOff x="304800" y="4978407"/>
            <a:chExt cx="952500" cy="965193"/>
          </a:xfrm>
        </p:grpSpPr>
        <p:sp>
          <p:nvSpPr>
            <p:cNvPr id="50" name="Right Arrow 49"/>
            <p:cNvSpPr/>
            <p:nvPr/>
          </p:nvSpPr>
          <p:spPr>
            <a:xfrm rot="10800000">
              <a:off x="304800" y="5467353"/>
              <a:ext cx="952500" cy="476247"/>
            </a:xfrm>
            <a:prstGeom prst="rightArrow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3677" y="4978407"/>
              <a:ext cx="7755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To </a:t>
              </a:r>
              <a:r>
                <a:rPr lang="en-US" sz="2800" b="1" dirty="0" smtClean="0"/>
                <a:t>a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0908" y="6064247"/>
            <a:ext cx="3179261" cy="488953"/>
            <a:chOff x="4010908" y="5956286"/>
            <a:chExt cx="3179261" cy="488953"/>
          </a:xfrm>
        </p:grpSpPr>
        <p:sp>
          <p:nvSpPr>
            <p:cNvPr id="53" name="Rectangle 52"/>
            <p:cNvSpPr/>
            <p:nvPr/>
          </p:nvSpPr>
          <p:spPr>
            <a:xfrm>
              <a:off x="4010908" y="5956286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e</a:t>
              </a:r>
            </a:p>
          </p:txBody>
        </p:sp>
        <p:sp>
          <p:nvSpPr>
            <p:cNvPr id="54" name="Rectangle 53"/>
            <p:cNvSpPr/>
            <p:nvPr/>
          </p:nvSpPr>
          <p:spPr>
            <a:xfrm rot="10800000" flipV="1">
              <a:off x="4905386" y="5956287"/>
              <a:ext cx="30236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511339" y="5956286"/>
              <a:ext cx="1678830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SYN-ACK</a:t>
              </a:r>
              <a:endParaRPr lang="en-US" sz="32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60949" y="5956287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58" name="Rectangle 57"/>
            <p:cNvSpPr/>
            <p:nvPr/>
          </p:nvSpPr>
          <p:spPr>
            <a:xfrm rot="10800000" flipV="1">
              <a:off x="5208970" y="5956288"/>
              <a:ext cx="30236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3200" dirty="0" smtClean="0"/>
                <a:t>2</a:t>
              </a:r>
              <a:endParaRPr lang="en-US" sz="3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509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2"/>
    </mc:Choice>
    <mc:Fallback xmlns="">
      <p:transition xmlns:p14="http://schemas.microsoft.com/office/powerpoint/2010/main" spd="slow" advTm="822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419600" y="1966124"/>
            <a:ext cx="4701591" cy="5044276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7348593" y="5637426"/>
            <a:ext cx="676656" cy="182880"/>
          </a:xfrm>
          <a:prstGeom prst="can">
            <a:avLst>
              <a:gd name="adj" fmla="val 50000"/>
            </a:avLst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4969636" y="3559707"/>
            <a:ext cx="640080" cy="155448"/>
          </a:xfrm>
          <a:prstGeom prst="can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9"/>
          <p:cNvSpPr/>
          <p:nvPr/>
        </p:nvSpPr>
        <p:spPr>
          <a:xfrm>
            <a:off x="779520" y="4581643"/>
            <a:ext cx="640080" cy="155448"/>
          </a:xfrm>
          <a:prstGeom prst="can">
            <a:avLst>
              <a:gd name="adj" fmla="val 50000"/>
            </a:avLst>
          </a:prstGeom>
          <a:solidFill>
            <a:srgbClr val="0000FF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1962904" y="3429000"/>
            <a:ext cx="2645529" cy="2163558"/>
          </a:xfrm>
          <a:prstGeom prst="cloud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Internet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Access with </a:t>
            </a:r>
            <a:r>
              <a:rPr lang="en-US" dirty="0" err="1" smtClean="0"/>
              <a:t>Serval</a:t>
            </a:r>
            <a:endParaRPr lang="en-US" dirty="0"/>
          </a:p>
        </p:txBody>
      </p:sp>
      <p:sp>
        <p:nvSpPr>
          <p:cNvPr id="16" name="Can 15"/>
          <p:cNvSpPr/>
          <p:nvPr/>
        </p:nvSpPr>
        <p:spPr>
          <a:xfrm>
            <a:off x="4969636" y="3101477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6781800" y="2592185"/>
            <a:ext cx="594360" cy="137160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an 17"/>
          <p:cNvSpPr/>
          <p:nvPr/>
        </p:nvSpPr>
        <p:spPr>
          <a:xfrm>
            <a:off x="6781800" y="2143751"/>
            <a:ext cx="594360" cy="137160"/>
          </a:xfrm>
          <a:prstGeom prst="can">
            <a:avLst>
              <a:gd name="adj" fmla="val 50000"/>
            </a:avLst>
          </a:prstGeom>
          <a:solidFill>
            <a:srgbClr val="80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7348593" y="5141865"/>
            <a:ext cx="676656" cy="182880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rgbClr val="4F622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an 19"/>
          <p:cNvSpPr/>
          <p:nvPr/>
        </p:nvSpPr>
        <p:spPr>
          <a:xfrm>
            <a:off x="7348593" y="4663237"/>
            <a:ext cx="676656" cy="182880"/>
          </a:xfrm>
          <a:prstGeom prst="can">
            <a:avLst>
              <a:gd name="adj" fmla="val 50000"/>
            </a:avLst>
          </a:prstGeom>
          <a:solidFill>
            <a:srgbClr val="80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771053" y="4123413"/>
            <a:ext cx="640080" cy="155448"/>
          </a:xfrm>
          <a:prstGeom prst="can">
            <a:avLst>
              <a:gd name="adj" fmla="val 50000"/>
            </a:avLst>
          </a:prstGeom>
          <a:solidFill>
            <a:srgbClr val="008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41"/>
          <p:cNvSpPr/>
          <p:nvPr/>
        </p:nvSpPr>
        <p:spPr>
          <a:xfrm>
            <a:off x="771053" y="3647335"/>
            <a:ext cx="640080" cy="155448"/>
          </a:xfrm>
          <a:prstGeom prst="can">
            <a:avLst>
              <a:gd name="adj" fmla="val 50000"/>
            </a:avLst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>
            <a:stCxn id="42" idx="3"/>
            <a:endCxn id="41" idx="0"/>
          </p:cNvCxnSpPr>
          <p:nvPr/>
        </p:nvCxnSpPr>
        <p:spPr>
          <a:xfrm rot="5400000">
            <a:off x="891916" y="4001960"/>
            <a:ext cx="3983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8" idx="3"/>
            <a:endCxn id="17" idx="0"/>
          </p:cNvCxnSpPr>
          <p:nvPr/>
        </p:nvCxnSpPr>
        <p:spPr>
          <a:xfrm rot="5400000">
            <a:off x="6889053" y="2470838"/>
            <a:ext cx="379854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34214"/>
            <a:ext cx="777235" cy="64096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65" name="Group 266"/>
          <p:cNvGrpSpPr/>
          <p:nvPr/>
        </p:nvGrpSpPr>
        <p:grpSpPr>
          <a:xfrm>
            <a:off x="6850380" y="1447800"/>
            <a:ext cx="457200" cy="548640"/>
            <a:chOff x="5143864" y="1665511"/>
            <a:chExt cx="457200" cy="5486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6" name="Can 65"/>
            <p:cNvSpPr>
              <a:spLocks/>
            </p:cNvSpPr>
            <p:nvPr/>
          </p:nvSpPr>
          <p:spPr>
            <a:xfrm>
              <a:off x="5143864" y="1665511"/>
              <a:ext cx="457200" cy="548640"/>
            </a:xfrm>
            <a:prstGeom prst="can">
              <a:avLst>
                <a:gd name="adj" fmla="val 18382"/>
              </a:avLst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7" name="Rectangle 66"/>
            <p:cNvSpPr>
              <a:spLocks/>
            </p:cNvSpPr>
            <p:nvPr/>
          </p:nvSpPr>
          <p:spPr>
            <a:xfrm>
              <a:off x="5212444" y="1785175"/>
              <a:ext cx="320040" cy="365760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>
                  <a:latin typeface="Tahoma"/>
                  <a:cs typeface="Tahoma"/>
                </a:rPr>
                <a:t>X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grpSp>
        <p:nvGrpSpPr>
          <p:cNvPr id="68" name="Group 267"/>
          <p:cNvGrpSpPr/>
          <p:nvPr/>
        </p:nvGrpSpPr>
        <p:grpSpPr>
          <a:xfrm>
            <a:off x="7458321" y="3987122"/>
            <a:ext cx="457200" cy="548640"/>
            <a:chOff x="5143864" y="1665511"/>
            <a:chExt cx="457200" cy="5486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9" name="Can 68"/>
            <p:cNvSpPr>
              <a:spLocks/>
            </p:cNvSpPr>
            <p:nvPr/>
          </p:nvSpPr>
          <p:spPr>
            <a:xfrm>
              <a:off x="5143864" y="1665511"/>
              <a:ext cx="457200" cy="548640"/>
            </a:xfrm>
            <a:prstGeom prst="can">
              <a:avLst>
                <a:gd name="adj" fmla="val 18382"/>
              </a:avLst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0" name="Rectangle 69"/>
            <p:cNvSpPr>
              <a:spLocks/>
            </p:cNvSpPr>
            <p:nvPr/>
          </p:nvSpPr>
          <p:spPr>
            <a:xfrm>
              <a:off x="5212444" y="1785175"/>
              <a:ext cx="320040" cy="365760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>
                  <a:latin typeface="Tahoma"/>
                  <a:cs typeface="Tahoma"/>
                </a:rPr>
                <a:t>X</a:t>
              </a:r>
              <a:endParaRPr lang="en-US" sz="2400" dirty="0">
                <a:latin typeface="Tahoma"/>
                <a:cs typeface="Tahoma"/>
              </a:endParaRPr>
            </a:p>
          </p:txBody>
        </p:sp>
      </p:grpSp>
      <p:cxnSp>
        <p:nvCxnSpPr>
          <p:cNvPr id="75" name="Straight Connector 74"/>
          <p:cNvCxnSpPr>
            <a:stCxn id="20" idx="3"/>
            <a:endCxn id="19" idx="0"/>
          </p:cNvCxnSpPr>
          <p:nvPr/>
        </p:nvCxnSpPr>
        <p:spPr>
          <a:xfrm rot="5400000">
            <a:off x="7493327" y="5039711"/>
            <a:ext cx="387188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18" idx="0"/>
          </p:cNvCxnSpPr>
          <p:nvPr/>
        </p:nvCxnSpPr>
        <p:spPr>
          <a:xfrm rot="5400000">
            <a:off x="6971035" y="2104385"/>
            <a:ext cx="215891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20" idx="0"/>
          </p:cNvCxnSpPr>
          <p:nvPr/>
        </p:nvCxnSpPr>
        <p:spPr>
          <a:xfrm rot="5400000">
            <a:off x="7577464" y="4645219"/>
            <a:ext cx="218915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n 10"/>
          <p:cNvSpPr/>
          <p:nvPr/>
        </p:nvSpPr>
        <p:spPr>
          <a:xfrm>
            <a:off x="5441877" y="4585513"/>
            <a:ext cx="640080" cy="155448"/>
          </a:xfrm>
          <a:prstGeom prst="can">
            <a:avLst>
              <a:gd name="adj" fmla="val 50000"/>
            </a:avLst>
          </a:prstGeom>
          <a:solidFill>
            <a:srgbClr val="000090"/>
          </a:solidFill>
          <a:ln>
            <a:solidFill>
              <a:srgbClr val="0000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6781800" y="3057552"/>
            <a:ext cx="594360" cy="137160"/>
          </a:xfrm>
          <a:prstGeom prst="can">
            <a:avLst>
              <a:gd name="adj" fmla="val 50000"/>
            </a:avLst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stCxn id="40" idx="4"/>
            <a:endCxn id="11" idx="2"/>
          </p:cNvCxnSpPr>
          <p:nvPr/>
        </p:nvCxnSpPr>
        <p:spPr>
          <a:xfrm>
            <a:off x="1419600" y="4659367"/>
            <a:ext cx="4022277" cy="3870"/>
          </a:xfrm>
          <a:prstGeom prst="line">
            <a:avLst/>
          </a:prstGeom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3"/>
            <a:endCxn id="11" idx="1"/>
          </p:cNvCxnSpPr>
          <p:nvPr/>
        </p:nvCxnSpPr>
        <p:spPr>
          <a:xfrm>
            <a:off x="5289676" y="3715155"/>
            <a:ext cx="472241" cy="870358"/>
          </a:xfrm>
          <a:prstGeom prst="line">
            <a:avLst/>
          </a:prstGeom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2"/>
            <a:endCxn id="11" idx="4"/>
          </p:cNvCxnSpPr>
          <p:nvPr/>
        </p:nvCxnSpPr>
        <p:spPr>
          <a:xfrm flipH="1">
            <a:off x="6081957" y="3126132"/>
            <a:ext cx="699843" cy="1537105"/>
          </a:xfrm>
          <a:prstGeom prst="line">
            <a:avLst/>
          </a:prstGeom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2"/>
            <a:endCxn id="11" idx="4"/>
          </p:cNvCxnSpPr>
          <p:nvPr/>
        </p:nvCxnSpPr>
        <p:spPr>
          <a:xfrm flipH="1" flipV="1">
            <a:off x="6081957" y="4663237"/>
            <a:ext cx="1266636" cy="1065629"/>
          </a:xfrm>
          <a:prstGeom prst="line">
            <a:avLst/>
          </a:prstGeom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0" idx="0"/>
          </p:cNvCxnSpPr>
          <p:nvPr/>
        </p:nvCxnSpPr>
        <p:spPr>
          <a:xfrm rot="5400000">
            <a:off x="909307" y="4469114"/>
            <a:ext cx="380506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5" idx="0"/>
          </p:cNvCxnSpPr>
          <p:nvPr/>
        </p:nvCxnSpPr>
        <p:spPr>
          <a:xfrm flipH="1">
            <a:off x="5289676" y="3257719"/>
            <a:ext cx="9261" cy="379712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" idx="3"/>
            <a:endCxn id="13" idx="0"/>
          </p:cNvCxnSpPr>
          <p:nvPr/>
        </p:nvCxnSpPr>
        <p:spPr>
          <a:xfrm rot="5400000">
            <a:off x="6880587" y="2927738"/>
            <a:ext cx="396787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3"/>
            <a:endCxn id="14" idx="0"/>
          </p:cNvCxnSpPr>
          <p:nvPr/>
        </p:nvCxnSpPr>
        <p:spPr>
          <a:xfrm rot="5400000">
            <a:off x="7484861" y="5526805"/>
            <a:ext cx="404121" cy="1588"/>
          </a:xfrm>
          <a:prstGeom prst="line">
            <a:avLst/>
          </a:prstGeom>
          <a:ln w="15875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51362" y="4663237"/>
            <a:ext cx="400069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a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09627" y="3757873"/>
            <a:ext cx="37402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ahoma"/>
                <a:cs typeface="Tahoma"/>
              </a:rPr>
              <a:t>c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88232" y="3200400"/>
            <a:ext cx="41149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d</a:t>
            </a:r>
            <a:endParaRPr lang="en-US" sz="3200" dirty="0">
              <a:latin typeface="Tahoma"/>
              <a:cs typeface="Tahom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00329" y="5715000"/>
            <a:ext cx="400671" cy="5847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ahoma"/>
                <a:cs typeface="Tahoma"/>
              </a:rPr>
              <a:t>e</a:t>
            </a:r>
            <a:endParaRPr lang="en-US" sz="3200" dirty="0">
              <a:latin typeface="Tahoma"/>
              <a:cs typeface="Tahoma"/>
            </a:endParaRPr>
          </a:p>
        </p:txBody>
      </p:sp>
      <p:cxnSp>
        <p:nvCxnSpPr>
          <p:cNvPr id="82" name="Straight Connector 81"/>
          <p:cNvCxnSpPr>
            <a:stCxn id="15" idx="3"/>
            <a:endCxn id="40" idx="4"/>
          </p:cNvCxnSpPr>
          <p:nvPr/>
        </p:nvCxnSpPr>
        <p:spPr>
          <a:xfrm flipH="1">
            <a:off x="1419600" y="3715155"/>
            <a:ext cx="3870076" cy="944212"/>
          </a:xfrm>
          <a:prstGeom prst="line">
            <a:avLst/>
          </a:prstGeom>
          <a:ln w="254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332850" y="3263900"/>
            <a:ext cx="2376686" cy="2433712"/>
            <a:chOff x="5332850" y="3263900"/>
            <a:chExt cx="2376686" cy="2433712"/>
          </a:xfrm>
        </p:grpSpPr>
        <p:sp>
          <p:nvSpPr>
            <p:cNvPr id="12" name="Freeform 11"/>
            <p:cNvSpPr/>
            <p:nvPr/>
          </p:nvSpPr>
          <p:spPr>
            <a:xfrm>
              <a:off x="5369012" y="3263900"/>
              <a:ext cx="2263688" cy="2433712"/>
            </a:xfrm>
            <a:custGeom>
              <a:avLst/>
              <a:gdLst>
                <a:gd name="connsiteX0" fmla="*/ 17960 w 2278560"/>
                <a:gd name="connsiteY0" fmla="*/ 0 h 2433712"/>
                <a:gd name="connsiteX1" fmla="*/ 5260 w 2278560"/>
                <a:gd name="connsiteY1" fmla="*/ 342900 h 2433712"/>
                <a:gd name="connsiteX2" fmla="*/ 94160 w 2278560"/>
                <a:gd name="connsiteY2" fmla="*/ 508000 h 2433712"/>
                <a:gd name="connsiteX3" fmla="*/ 818060 w 2278560"/>
                <a:gd name="connsiteY3" fmla="*/ 1346200 h 2433712"/>
                <a:gd name="connsiteX4" fmla="*/ 1922960 w 2278560"/>
                <a:gd name="connsiteY4" fmla="*/ 2286000 h 2433712"/>
                <a:gd name="connsiteX5" fmla="*/ 2164260 w 2278560"/>
                <a:gd name="connsiteY5" fmla="*/ 2400300 h 2433712"/>
                <a:gd name="connsiteX6" fmla="*/ 2278560 w 2278560"/>
                <a:gd name="connsiteY6" fmla="*/ 1968500 h 2433712"/>
                <a:gd name="connsiteX0" fmla="*/ 33894 w 2294494"/>
                <a:gd name="connsiteY0" fmla="*/ 0 h 2433712"/>
                <a:gd name="connsiteX1" fmla="*/ 21194 w 2294494"/>
                <a:gd name="connsiteY1" fmla="*/ 342900 h 2433712"/>
                <a:gd name="connsiteX2" fmla="*/ 325994 w 2294494"/>
                <a:gd name="connsiteY2" fmla="*/ 774700 h 2433712"/>
                <a:gd name="connsiteX3" fmla="*/ 833994 w 2294494"/>
                <a:gd name="connsiteY3" fmla="*/ 1346200 h 2433712"/>
                <a:gd name="connsiteX4" fmla="*/ 1938894 w 2294494"/>
                <a:gd name="connsiteY4" fmla="*/ 2286000 h 2433712"/>
                <a:gd name="connsiteX5" fmla="*/ 2180194 w 2294494"/>
                <a:gd name="connsiteY5" fmla="*/ 2400300 h 2433712"/>
                <a:gd name="connsiteX6" fmla="*/ 2294494 w 2294494"/>
                <a:gd name="connsiteY6" fmla="*/ 1968500 h 2433712"/>
                <a:gd name="connsiteX0" fmla="*/ 3088 w 2263688"/>
                <a:gd name="connsiteY0" fmla="*/ 0 h 2433712"/>
                <a:gd name="connsiteX1" fmla="*/ 66588 w 2263688"/>
                <a:gd name="connsiteY1" fmla="*/ 368300 h 2433712"/>
                <a:gd name="connsiteX2" fmla="*/ 295188 w 2263688"/>
                <a:gd name="connsiteY2" fmla="*/ 774700 h 2433712"/>
                <a:gd name="connsiteX3" fmla="*/ 803188 w 2263688"/>
                <a:gd name="connsiteY3" fmla="*/ 1346200 h 2433712"/>
                <a:gd name="connsiteX4" fmla="*/ 1908088 w 2263688"/>
                <a:gd name="connsiteY4" fmla="*/ 2286000 h 2433712"/>
                <a:gd name="connsiteX5" fmla="*/ 2149388 w 2263688"/>
                <a:gd name="connsiteY5" fmla="*/ 2400300 h 2433712"/>
                <a:gd name="connsiteX6" fmla="*/ 2263688 w 2263688"/>
                <a:gd name="connsiteY6" fmla="*/ 1968500 h 243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3688" h="2433712">
                  <a:moveTo>
                    <a:pt x="3088" y="0"/>
                  </a:moveTo>
                  <a:cubicBezTo>
                    <a:pt x="-9612" y="129116"/>
                    <a:pt x="17905" y="239183"/>
                    <a:pt x="66588" y="368300"/>
                  </a:cubicBezTo>
                  <a:cubicBezTo>
                    <a:pt x="115271" y="497417"/>
                    <a:pt x="172421" y="611717"/>
                    <a:pt x="295188" y="774700"/>
                  </a:cubicBezTo>
                  <a:cubicBezTo>
                    <a:pt x="417955" y="937683"/>
                    <a:pt x="534371" y="1094317"/>
                    <a:pt x="803188" y="1346200"/>
                  </a:cubicBezTo>
                  <a:cubicBezTo>
                    <a:pt x="1072005" y="1598083"/>
                    <a:pt x="1683721" y="2110317"/>
                    <a:pt x="1908088" y="2286000"/>
                  </a:cubicBezTo>
                  <a:cubicBezTo>
                    <a:pt x="2132455" y="2461683"/>
                    <a:pt x="2090121" y="2453217"/>
                    <a:pt x="2149388" y="2400300"/>
                  </a:cubicBezTo>
                  <a:cubicBezTo>
                    <a:pt x="2208655" y="2347383"/>
                    <a:pt x="2236171" y="2157941"/>
                    <a:pt x="2263688" y="1968500"/>
                  </a:cubicBezTo>
                </a:path>
              </a:pathLst>
            </a:custGeom>
            <a:ln w="63500">
              <a:solidFill>
                <a:srgbClr val="00FF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99"/>
            <p:cNvSpPr/>
            <p:nvPr/>
          </p:nvSpPr>
          <p:spPr bwMode="auto">
            <a:xfrm rot="10440000">
              <a:off x="5332850" y="3427850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1" name="Isosceles Triangle 100"/>
            <p:cNvSpPr/>
            <p:nvPr/>
          </p:nvSpPr>
          <p:spPr bwMode="auto">
            <a:xfrm rot="8580000">
              <a:off x="5956629" y="4396402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2" name="Isosceles Triangle 101"/>
            <p:cNvSpPr/>
            <p:nvPr/>
          </p:nvSpPr>
          <p:spPr bwMode="auto">
            <a:xfrm rot="8100000">
              <a:off x="7149186" y="5440500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4" name="Isosceles Triangle 103"/>
            <p:cNvSpPr/>
            <p:nvPr/>
          </p:nvSpPr>
          <p:spPr bwMode="auto">
            <a:xfrm rot="480000">
              <a:off x="7563232" y="5127030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5720" y="4261140"/>
            <a:ext cx="7009589" cy="1546567"/>
            <a:chOff x="1988976" y="4261140"/>
            <a:chExt cx="5876333" cy="1546567"/>
          </a:xfrm>
        </p:grpSpPr>
        <p:sp>
          <p:nvSpPr>
            <p:cNvPr id="83" name="Freeform 82"/>
            <p:cNvSpPr/>
            <p:nvPr/>
          </p:nvSpPr>
          <p:spPr>
            <a:xfrm>
              <a:off x="2063045" y="4267200"/>
              <a:ext cx="5750660" cy="1540507"/>
            </a:xfrm>
            <a:custGeom>
              <a:avLst/>
              <a:gdLst>
                <a:gd name="connsiteX0" fmla="*/ 5804181 w 5824517"/>
                <a:gd name="connsiteY0" fmla="*/ 1100667 h 1672793"/>
                <a:gd name="connsiteX1" fmla="*/ 5775959 w 5824517"/>
                <a:gd name="connsiteY1" fmla="*/ 1524000 h 1672793"/>
                <a:gd name="connsiteX2" fmla="*/ 5380848 w 5824517"/>
                <a:gd name="connsiteY2" fmla="*/ 1608667 h 1672793"/>
                <a:gd name="connsiteX3" fmla="*/ 4209626 w 5824517"/>
                <a:gd name="connsiteY3" fmla="*/ 620889 h 1672793"/>
                <a:gd name="connsiteX4" fmla="*/ 3715737 w 5824517"/>
                <a:gd name="connsiteY4" fmla="*/ 550334 h 1672793"/>
                <a:gd name="connsiteX5" fmla="*/ 441959 w 5824517"/>
                <a:gd name="connsiteY5" fmla="*/ 536223 h 1672793"/>
                <a:gd name="connsiteX6" fmla="*/ 32737 w 5824517"/>
                <a:gd name="connsiteY6" fmla="*/ 0 h 1672793"/>
                <a:gd name="connsiteX0" fmla="*/ 5804181 w 5824517"/>
                <a:gd name="connsiteY0" fmla="*/ 1100667 h 1667592"/>
                <a:gd name="connsiteX1" fmla="*/ 5775959 w 5824517"/>
                <a:gd name="connsiteY1" fmla="*/ 1524000 h 1667592"/>
                <a:gd name="connsiteX2" fmla="*/ 5380848 w 5824517"/>
                <a:gd name="connsiteY2" fmla="*/ 1608667 h 1667592"/>
                <a:gd name="connsiteX3" fmla="*/ 4223738 w 5824517"/>
                <a:gd name="connsiteY3" fmla="*/ 691445 h 1667592"/>
                <a:gd name="connsiteX4" fmla="*/ 3715737 w 5824517"/>
                <a:gd name="connsiteY4" fmla="*/ 550334 h 1667592"/>
                <a:gd name="connsiteX5" fmla="*/ 441959 w 5824517"/>
                <a:gd name="connsiteY5" fmla="*/ 536223 h 1667592"/>
                <a:gd name="connsiteX6" fmla="*/ 32737 w 5824517"/>
                <a:gd name="connsiteY6" fmla="*/ 0 h 1667592"/>
                <a:gd name="connsiteX0" fmla="*/ 5781288 w 5801624"/>
                <a:gd name="connsiteY0" fmla="*/ 1100667 h 1667592"/>
                <a:gd name="connsiteX1" fmla="*/ 5753066 w 5801624"/>
                <a:gd name="connsiteY1" fmla="*/ 1524000 h 1667592"/>
                <a:gd name="connsiteX2" fmla="*/ 5357955 w 5801624"/>
                <a:gd name="connsiteY2" fmla="*/ 1608667 h 1667592"/>
                <a:gd name="connsiteX3" fmla="*/ 4200845 w 5801624"/>
                <a:gd name="connsiteY3" fmla="*/ 691445 h 1667592"/>
                <a:gd name="connsiteX4" fmla="*/ 3128399 w 5801624"/>
                <a:gd name="connsiteY4" fmla="*/ 550334 h 1667592"/>
                <a:gd name="connsiteX5" fmla="*/ 419066 w 5801624"/>
                <a:gd name="connsiteY5" fmla="*/ 536223 h 1667592"/>
                <a:gd name="connsiteX6" fmla="*/ 9844 w 5801624"/>
                <a:gd name="connsiteY6" fmla="*/ 0 h 1667592"/>
                <a:gd name="connsiteX0" fmla="*/ 5781288 w 5801624"/>
                <a:gd name="connsiteY0" fmla="*/ 1100667 h 1671752"/>
                <a:gd name="connsiteX1" fmla="*/ 5753066 w 5801624"/>
                <a:gd name="connsiteY1" fmla="*/ 1524000 h 1671752"/>
                <a:gd name="connsiteX2" fmla="*/ 5357955 w 5801624"/>
                <a:gd name="connsiteY2" fmla="*/ 1608667 h 1671752"/>
                <a:gd name="connsiteX3" fmla="*/ 4102067 w 5801624"/>
                <a:gd name="connsiteY3" fmla="*/ 635000 h 1671752"/>
                <a:gd name="connsiteX4" fmla="*/ 3128399 w 5801624"/>
                <a:gd name="connsiteY4" fmla="*/ 550334 h 1671752"/>
                <a:gd name="connsiteX5" fmla="*/ 419066 w 5801624"/>
                <a:gd name="connsiteY5" fmla="*/ 536223 h 1671752"/>
                <a:gd name="connsiteX6" fmla="*/ 9844 w 5801624"/>
                <a:gd name="connsiteY6" fmla="*/ 0 h 1671752"/>
                <a:gd name="connsiteX0" fmla="*/ 5781288 w 5801624"/>
                <a:gd name="connsiteY0" fmla="*/ 1100667 h 1666552"/>
                <a:gd name="connsiteX1" fmla="*/ 5753066 w 5801624"/>
                <a:gd name="connsiteY1" fmla="*/ 1524000 h 1666552"/>
                <a:gd name="connsiteX2" fmla="*/ 5357955 w 5801624"/>
                <a:gd name="connsiteY2" fmla="*/ 1608667 h 1666552"/>
                <a:gd name="connsiteX3" fmla="*/ 4130289 w 5801624"/>
                <a:gd name="connsiteY3" fmla="*/ 705556 h 1666552"/>
                <a:gd name="connsiteX4" fmla="*/ 3128399 w 5801624"/>
                <a:gd name="connsiteY4" fmla="*/ 550334 h 1666552"/>
                <a:gd name="connsiteX5" fmla="*/ 419066 w 5801624"/>
                <a:gd name="connsiteY5" fmla="*/ 536223 h 1666552"/>
                <a:gd name="connsiteX6" fmla="*/ 9844 w 5801624"/>
                <a:gd name="connsiteY6" fmla="*/ 0 h 1666552"/>
                <a:gd name="connsiteX0" fmla="*/ 5781288 w 5801624"/>
                <a:gd name="connsiteY0" fmla="*/ 1100667 h 1669672"/>
                <a:gd name="connsiteX1" fmla="*/ 5753066 w 5801624"/>
                <a:gd name="connsiteY1" fmla="*/ 1524000 h 1669672"/>
                <a:gd name="connsiteX2" fmla="*/ 5357955 w 5801624"/>
                <a:gd name="connsiteY2" fmla="*/ 1608667 h 1669672"/>
                <a:gd name="connsiteX3" fmla="*/ 4116178 w 5801624"/>
                <a:gd name="connsiteY3" fmla="*/ 663222 h 1669672"/>
                <a:gd name="connsiteX4" fmla="*/ 3128399 w 5801624"/>
                <a:gd name="connsiteY4" fmla="*/ 550334 h 1669672"/>
                <a:gd name="connsiteX5" fmla="*/ 419066 w 5801624"/>
                <a:gd name="connsiteY5" fmla="*/ 536223 h 1669672"/>
                <a:gd name="connsiteX6" fmla="*/ 9844 w 5801624"/>
                <a:gd name="connsiteY6" fmla="*/ 0 h 1669672"/>
                <a:gd name="connsiteX0" fmla="*/ 5781288 w 5785423"/>
                <a:gd name="connsiteY0" fmla="*/ 1100667 h 1683814"/>
                <a:gd name="connsiteX1" fmla="*/ 5668399 w 5785423"/>
                <a:gd name="connsiteY1" fmla="*/ 1566334 h 1683814"/>
                <a:gd name="connsiteX2" fmla="*/ 5357955 w 5785423"/>
                <a:gd name="connsiteY2" fmla="*/ 1608667 h 1683814"/>
                <a:gd name="connsiteX3" fmla="*/ 4116178 w 5785423"/>
                <a:gd name="connsiteY3" fmla="*/ 663222 h 1683814"/>
                <a:gd name="connsiteX4" fmla="*/ 3128399 w 5785423"/>
                <a:gd name="connsiteY4" fmla="*/ 550334 h 1683814"/>
                <a:gd name="connsiteX5" fmla="*/ 419066 w 5785423"/>
                <a:gd name="connsiteY5" fmla="*/ 536223 h 1683814"/>
                <a:gd name="connsiteX6" fmla="*/ 9844 w 5785423"/>
                <a:gd name="connsiteY6" fmla="*/ 0 h 1683814"/>
                <a:gd name="connsiteX0" fmla="*/ 5708968 w 5713103"/>
                <a:gd name="connsiteY0" fmla="*/ 1072444 h 1655591"/>
                <a:gd name="connsiteX1" fmla="*/ 5596079 w 5713103"/>
                <a:gd name="connsiteY1" fmla="*/ 1538111 h 1655591"/>
                <a:gd name="connsiteX2" fmla="*/ 5285635 w 5713103"/>
                <a:gd name="connsiteY2" fmla="*/ 1580444 h 1655591"/>
                <a:gd name="connsiteX3" fmla="*/ 4043858 w 5713103"/>
                <a:gd name="connsiteY3" fmla="*/ 634999 h 1655591"/>
                <a:gd name="connsiteX4" fmla="*/ 3056079 w 5713103"/>
                <a:gd name="connsiteY4" fmla="*/ 522111 h 1655591"/>
                <a:gd name="connsiteX5" fmla="*/ 346746 w 5713103"/>
                <a:gd name="connsiteY5" fmla="*/ 508000 h 1655591"/>
                <a:gd name="connsiteX6" fmla="*/ 36302 w 5713103"/>
                <a:gd name="connsiteY6" fmla="*/ 0 h 1655591"/>
                <a:gd name="connsiteX0" fmla="*/ 5685747 w 5689882"/>
                <a:gd name="connsiteY0" fmla="*/ 1072444 h 1655591"/>
                <a:gd name="connsiteX1" fmla="*/ 5572858 w 5689882"/>
                <a:gd name="connsiteY1" fmla="*/ 1538111 h 1655591"/>
                <a:gd name="connsiteX2" fmla="*/ 5262414 w 5689882"/>
                <a:gd name="connsiteY2" fmla="*/ 1580444 h 1655591"/>
                <a:gd name="connsiteX3" fmla="*/ 4020637 w 5689882"/>
                <a:gd name="connsiteY3" fmla="*/ 634999 h 1655591"/>
                <a:gd name="connsiteX4" fmla="*/ 3032858 w 5689882"/>
                <a:gd name="connsiteY4" fmla="*/ 522111 h 1655591"/>
                <a:gd name="connsiteX5" fmla="*/ 394081 w 5689882"/>
                <a:gd name="connsiteY5" fmla="*/ 522111 h 1655591"/>
                <a:gd name="connsiteX6" fmla="*/ 13081 w 5689882"/>
                <a:gd name="connsiteY6" fmla="*/ 0 h 1655591"/>
                <a:gd name="connsiteX0" fmla="*/ 5688924 w 5693059"/>
                <a:gd name="connsiteY0" fmla="*/ 1072444 h 1655591"/>
                <a:gd name="connsiteX1" fmla="*/ 5576035 w 5693059"/>
                <a:gd name="connsiteY1" fmla="*/ 1538111 h 1655591"/>
                <a:gd name="connsiteX2" fmla="*/ 5265591 w 5693059"/>
                <a:gd name="connsiteY2" fmla="*/ 1580444 h 1655591"/>
                <a:gd name="connsiteX3" fmla="*/ 4023814 w 5693059"/>
                <a:gd name="connsiteY3" fmla="*/ 634999 h 1655591"/>
                <a:gd name="connsiteX4" fmla="*/ 3036035 w 5693059"/>
                <a:gd name="connsiteY4" fmla="*/ 522111 h 1655591"/>
                <a:gd name="connsiteX5" fmla="*/ 397258 w 5693059"/>
                <a:gd name="connsiteY5" fmla="*/ 522111 h 1655591"/>
                <a:gd name="connsiteX6" fmla="*/ 16258 w 5693059"/>
                <a:gd name="connsiteY6" fmla="*/ 0 h 1655591"/>
                <a:gd name="connsiteX0" fmla="*/ 5688924 w 5696754"/>
                <a:gd name="connsiteY0" fmla="*/ 1072444 h 1630122"/>
                <a:gd name="connsiteX1" fmla="*/ 5618368 w 5696754"/>
                <a:gd name="connsiteY1" fmla="*/ 1453444 h 1630122"/>
                <a:gd name="connsiteX2" fmla="*/ 5265591 w 5696754"/>
                <a:gd name="connsiteY2" fmla="*/ 1580444 h 1630122"/>
                <a:gd name="connsiteX3" fmla="*/ 4023814 w 5696754"/>
                <a:gd name="connsiteY3" fmla="*/ 634999 h 1630122"/>
                <a:gd name="connsiteX4" fmla="*/ 3036035 w 5696754"/>
                <a:gd name="connsiteY4" fmla="*/ 522111 h 1630122"/>
                <a:gd name="connsiteX5" fmla="*/ 397258 w 5696754"/>
                <a:gd name="connsiteY5" fmla="*/ 522111 h 1630122"/>
                <a:gd name="connsiteX6" fmla="*/ 16258 w 5696754"/>
                <a:gd name="connsiteY6" fmla="*/ 0 h 1630122"/>
                <a:gd name="connsiteX0" fmla="*/ 5688924 w 5701477"/>
                <a:gd name="connsiteY0" fmla="*/ 1072444 h 1540507"/>
                <a:gd name="connsiteX1" fmla="*/ 5618368 w 5701477"/>
                <a:gd name="connsiteY1" fmla="*/ 1453444 h 1540507"/>
                <a:gd name="connsiteX2" fmla="*/ 5110368 w 5701477"/>
                <a:gd name="connsiteY2" fmla="*/ 1467555 h 1540507"/>
                <a:gd name="connsiteX3" fmla="*/ 4023814 w 5701477"/>
                <a:gd name="connsiteY3" fmla="*/ 634999 h 1540507"/>
                <a:gd name="connsiteX4" fmla="*/ 3036035 w 5701477"/>
                <a:gd name="connsiteY4" fmla="*/ 522111 h 1540507"/>
                <a:gd name="connsiteX5" fmla="*/ 397258 w 5701477"/>
                <a:gd name="connsiteY5" fmla="*/ 522111 h 1540507"/>
                <a:gd name="connsiteX6" fmla="*/ 16258 w 5701477"/>
                <a:gd name="connsiteY6" fmla="*/ 0 h 1540507"/>
                <a:gd name="connsiteX0" fmla="*/ 5745369 w 5750660"/>
                <a:gd name="connsiteY0" fmla="*/ 1072444 h 1540507"/>
                <a:gd name="connsiteX1" fmla="*/ 5618368 w 5750660"/>
                <a:gd name="connsiteY1" fmla="*/ 1453444 h 1540507"/>
                <a:gd name="connsiteX2" fmla="*/ 5110368 w 5750660"/>
                <a:gd name="connsiteY2" fmla="*/ 1467555 h 1540507"/>
                <a:gd name="connsiteX3" fmla="*/ 4023814 w 5750660"/>
                <a:gd name="connsiteY3" fmla="*/ 634999 h 1540507"/>
                <a:gd name="connsiteX4" fmla="*/ 3036035 w 5750660"/>
                <a:gd name="connsiteY4" fmla="*/ 522111 h 1540507"/>
                <a:gd name="connsiteX5" fmla="*/ 397258 w 5750660"/>
                <a:gd name="connsiteY5" fmla="*/ 522111 h 1540507"/>
                <a:gd name="connsiteX6" fmla="*/ 16258 w 5750660"/>
                <a:gd name="connsiteY6" fmla="*/ 0 h 154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0660" h="1540507">
                  <a:moveTo>
                    <a:pt x="5745369" y="1072444"/>
                  </a:moveTo>
                  <a:cubicBezTo>
                    <a:pt x="5766536" y="1241777"/>
                    <a:pt x="5724201" y="1387592"/>
                    <a:pt x="5618368" y="1453444"/>
                  </a:cubicBezTo>
                  <a:cubicBezTo>
                    <a:pt x="5512535" y="1519296"/>
                    <a:pt x="5376127" y="1603963"/>
                    <a:pt x="5110368" y="1467555"/>
                  </a:cubicBezTo>
                  <a:cubicBezTo>
                    <a:pt x="4844609" y="1331147"/>
                    <a:pt x="4369536" y="792573"/>
                    <a:pt x="4023814" y="634999"/>
                  </a:cubicBezTo>
                  <a:cubicBezTo>
                    <a:pt x="3678092" y="477425"/>
                    <a:pt x="3640461" y="540926"/>
                    <a:pt x="3036035" y="522111"/>
                  </a:cubicBezTo>
                  <a:cubicBezTo>
                    <a:pt x="2431609" y="503296"/>
                    <a:pt x="914665" y="566797"/>
                    <a:pt x="397258" y="522111"/>
                  </a:cubicBezTo>
                  <a:cubicBezTo>
                    <a:pt x="-120149" y="477425"/>
                    <a:pt x="16258" y="0"/>
                    <a:pt x="16258" y="0"/>
                  </a:cubicBezTo>
                </a:path>
              </a:pathLst>
            </a:custGeom>
            <a:ln w="63500">
              <a:solidFill>
                <a:srgbClr val="5996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Isosceles Triangle 105"/>
            <p:cNvSpPr/>
            <p:nvPr/>
          </p:nvSpPr>
          <p:spPr bwMode="auto">
            <a:xfrm rot="16200000">
              <a:off x="4208466" y="4709727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7" name="Isosceles Triangle 106"/>
            <p:cNvSpPr/>
            <p:nvPr/>
          </p:nvSpPr>
          <p:spPr bwMode="auto">
            <a:xfrm rot="16200000">
              <a:off x="2473190" y="4716186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8" name="Isosceles Triangle 107"/>
            <p:cNvSpPr/>
            <p:nvPr/>
          </p:nvSpPr>
          <p:spPr bwMode="auto">
            <a:xfrm rot="18660000">
              <a:off x="6522689" y="5198197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09" name="Isosceles Triangle 108"/>
            <p:cNvSpPr/>
            <p:nvPr/>
          </p:nvSpPr>
          <p:spPr bwMode="auto">
            <a:xfrm rot="11880000">
              <a:off x="7719005" y="5495978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10" name="Isosceles Triangle 109"/>
            <p:cNvSpPr/>
            <p:nvPr/>
          </p:nvSpPr>
          <p:spPr bwMode="auto">
            <a:xfrm>
              <a:off x="1988976" y="4261140"/>
              <a:ext cx="146304" cy="146304"/>
            </a:xfrm>
            <a:prstGeom prst="triangl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cxnSp>
        <p:nvCxnSpPr>
          <p:cNvPr id="134" name="Straight Connector 133"/>
          <p:cNvCxnSpPr/>
          <p:nvPr/>
        </p:nvCxnSpPr>
        <p:spPr>
          <a:xfrm>
            <a:off x="2295175" y="2482944"/>
            <a:ext cx="0" cy="1815785"/>
          </a:xfrm>
          <a:prstGeom prst="line">
            <a:avLst/>
          </a:prstGeom>
          <a:ln w="8890" cap="rnd" cmpd="sng" algn="ctr">
            <a:solidFill>
              <a:schemeClr val="tx1"/>
            </a:solidFill>
            <a:prstDash val="sysDash"/>
            <a:bevel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27094" y="5715000"/>
            <a:ext cx="158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Datacenter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76554" y="3213100"/>
            <a:ext cx="4071777" cy="1399580"/>
            <a:chOff x="2231920" y="3213100"/>
            <a:chExt cx="3016411" cy="1399580"/>
          </a:xfrm>
        </p:grpSpPr>
        <p:sp>
          <p:nvSpPr>
            <p:cNvPr id="9" name="Freeform 8"/>
            <p:cNvSpPr/>
            <p:nvPr/>
          </p:nvSpPr>
          <p:spPr>
            <a:xfrm>
              <a:off x="2231920" y="3213100"/>
              <a:ext cx="2987779" cy="1399580"/>
            </a:xfrm>
            <a:custGeom>
              <a:avLst/>
              <a:gdLst>
                <a:gd name="connsiteX0" fmla="*/ 3279 w 3264775"/>
                <a:gd name="connsiteY0" fmla="*/ 1028700 h 1417340"/>
                <a:gd name="connsiteX1" fmla="*/ 79479 w 3264775"/>
                <a:gd name="connsiteY1" fmla="*/ 1397000 h 1417340"/>
                <a:gd name="connsiteX2" fmla="*/ 536679 w 3264775"/>
                <a:gd name="connsiteY2" fmla="*/ 1270000 h 1417340"/>
                <a:gd name="connsiteX3" fmla="*/ 2848079 w 3264775"/>
                <a:gd name="connsiteY3" fmla="*/ 444500 h 1417340"/>
                <a:gd name="connsiteX4" fmla="*/ 3254479 w 3264775"/>
                <a:gd name="connsiteY4" fmla="*/ 0 h 1417340"/>
                <a:gd name="connsiteX0" fmla="*/ 3279 w 3255328"/>
                <a:gd name="connsiteY0" fmla="*/ 1028700 h 1412280"/>
                <a:gd name="connsiteX1" fmla="*/ 79479 w 3255328"/>
                <a:gd name="connsiteY1" fmla="*/ 1397000 h 1412280"/>
                <a:gd name="connsiteX2" fmla="*/ 536679 w 3255328"/>
                <a:gd name="connsiteY2" fmla="*/ 1270000 h 1412280"/>
                <a:gd name="connsiteX3" fmla="*/ 2365479 w 3255328"/>
                <a:gd name="connsiteY3" fmla="*/ 622300 h 1412280"/>
                <a:gd name="connsiteX4" fmla="*/ 3254479 w 3255328"/>
                <a:gd name="connsiteY4" fmla="*/ 0 h 1412280"/>
                <a:gd name="connsiteX0" fmla="*/ 3279 w 2989348"/>
                <a:gd name="connsiteY0" fmla="*/ 1016000 h 1399580"/>
                <a:gd name="connsiteX1" fmla="*/ 79479 w 2989348"/>
                <a:gd name="connsiteY1" fmla="*/ 1384300 h 1399580"/>
                <a:gd name="connsiteX2" fmla="*/ 536679 w 2989348"/>
                <a:gd name="connsiteY2" fmla="*/ 1257300 h 1399580"/>
                <a:gd name="connsiteX3" fmla="*/ 2365479 w 2989348"/>
                <a:gd name="connsiteY3" fmla="*/ 609600 h 1399580"/>
                <a:gd name="connsiteX4" fmla="*/ 2987779 w 2989348"/>
                <a:gd name="connsiteY4" fmla="*/ 0 h 1399580"/>
                <a:gd name="connsiteX0" fmla="*/ 3279 w 2987779"/>
                <a:gd name="connsiteY0" fmla="*/ 1016000 h 1399580"/>
                <a:gd name="connsiteX1" fmla="*/ 79479 w 2987779"/>
                <a:gd name="connsiteY1" fmla="*/ 1384300 h 1399580"/>
                <a:gd name="connsiteX2" fmla="*/ 536679 w 2987779"/>
                <a:gd name="connsiteY2" fmla="*/ 1257300 h 1399580"/>
                <a:gd name="connsiteX3" fmla="*/ 2365479 w 2987779"/>
                <a:gd name="connsiteY3" fmla="*/ 609600 h 1399580"/>
                <a:gd name="connsiteX4" fmla="*/ 2708379 w 2987779"/>
                <a:gd name="connsiteY4" fmla="*/ 368300 h 1399580"/>
                <a:gd name="connsiteX5" fmla="*/ 2987779 w 2987779"/>
                <a:gd name="connsiteY5" fmla="*/ 0 h 1399580"/>
                <a:gd name="connsiteX0" fmla="*/ 3279 w 2987779"/>
                <a:gd name="connsiteY0" fmla="*/ 1016000 h 1399580"/>
                <a:gd name="connsiteX1" fmla="*/ 79479 w 2987779"/>
                <a:gd name="connsiteY1" fmla="*/ 1384300 h 1399580"/>
                <a:gd name="connsiteX2" fmla="*/ 536679 w 2987779"/>
                <a:gd name="connsiteY2" fmla="*/ 1257300 h 1399580"/>
                <a:gd name="connsiteX3" fmla="*/ 2365479 w 2987779"/>
                <a:gd name="connsiteY3" fmla="*/ 609600 h 1399580"/>
                <a:gd name="connsiteX4" fmla="*/ 2898879 w 2987779"/>
                <a:gd name="connsiteY4" fmla="*/ 393700 h 1399580"/>
                <a:gd name="connsiteX5" fmla="*/ 2987779 w 2987779"/>
                <a:gd name="connsiteY5" fmla="*/ 0 h 139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7779" h="1399580">
                  <a:moveTo>
                    <a:pt x="3279" y="1016000"/>
                  </a:moveTo>
                  <a:cubicBezTo>
                    <a:pt x="-3071" y="1180041"/>
                    <a:pt x="-9421" y="1344083"/>
                    <a:pt x="79479" y="1384300"/>
                  </a:cubicBezTo>
                  <a:cubicBezTo>
                    <a:pt x="168379" y="1424517"/>
                    <a:pt x="155679" y="1386417"/>
                    <a:pt x="536679" y="1257300"/>
                  </a:cubicBezTo>
                  <a:cubicBezTo>
                    <a:pt x="917679" y="1128183"/>
                    <a:pt x="1971779" y="753533"/>
                    <a:pt x="2365479" y="609600"/>
                  </a:cubicBezTo>
                  <a:cubicBezTo>
                    <a:pt x="2759179" y="465667"/>
                    <a:pt x="2795162" y="495300"/>
                    <a:pt x="2898879" y="393700"/>
                  </a:cubicBezTo>
                  <a:cubicBezTo>
                    <a:pt x="3002596" y="292100"/>
                    <a:pt x="2941212" y="61383"/>
                    <a:pt x="2987779" y="0"/>
                  </a:cubicBezTo>
                </a:path>
              </a:pathLst>
            </a:custGeom>
            <a:ln w="63500">
              <a:solidFill>
                <a:srgbClr val="00FF00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/>
          </p:nvSpPr>
          <p:spPr bwMode="auto">
            <a:xfrm rot="4260000">
              <a:off x="3829669" y="4003933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99" name="Isosceles Triangle 98"/>
            <p:cNvSpPr/>
            <p:nvPr/>
          </p:nvSpPr>
          <p:spPr bwMode="auto">
            <a:xfrm rot="480000">
              <a:off x="5102027" y="3425627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135" name="Isosceles Triangle 134"/>
            <p:cNvSpPr/>
            <p:nvPr/>
          </p:nvSpPr>
          <p:spPr bwMode="auto">
            <a:xfrm rot="4260000">
              <a:off x="2654493" y="4399392"/>
              <a:ext cx="146304" cy="146304"/>
            </a:xfrm>
            <a:prstGeom prst="triangle">
              <a:avLst/>
            </a:prstGeom>
            <a:solidFill>
              <a:srgbClr val="00FF00"/>
            </a:solidFill>
            <a:ln w="9525" cap="flat" cmpd="sng" algn="ctr">
              <a:solidFill>
                <a:srgbClr val="0059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1411133" y="2143751"/>
            <a:ext cx="1752600" cy="320889"/>
            <a:chOff x="4585341" y="5956286"/>
            <a:chExt cx="2362200" cy="488952"/>
          </a:xfrm>
        </p:grpSpPr>
        <p:sp>
          <p:nvSpPr>
            <p:cNvPr id="174" name="Rectangle 173"/>
            <p:cNvSpPr/>
            <p:nvPr/>
          </p:nvSpPr>
          <p:spPr>
            <a:xfrm>
              <a:off x="4585341" y="5956286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941170" y="5956286"/>
              <a:ext cx="1006371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SYN</a:t>
              </a:r>
              <a:endParaRPr lang="en-US" sz="2400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5042541" y="5956287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c</a:t>
              </a:r>
              <a:endParaRPr lang="en-US" sz="2400" dirty="0"/>
            </a:p>
          </p:txBody>
        </p:sp>
        <p:sp>
          <p:nvSpPr>
            <p:cNvPr id="177" name="Rectangle 176"/>
            <p:cNvSpPr/>
            <p:nvPr/>
          </p:nvSpPr>
          <p:spPr>
            <a:xfrm rot="10800000" flipV="1">
              <a:off x="5492582" y="5956286"/>
              <a:ext cx="44858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X</a:t>
              </a:r>
              <a:endParaRPr lang="en-US" sz="2400" dirty="0"/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1728538" y="5073654"/>
            <a:ext cx="2315796" cy="320889"/>
            <a:chOff x="4585341" y="5956286"/>
            <a:chExt cx="3121289" cy="488952"/>
          </a:xfrm>
        </p:grpSpPr>
        <p:sp>
          <p:nvSpPr>
            <p:cNvPr id="184" name="Rectangle 183"/>
            <p:cNvSpPr/>
            <p:nvPr/>
          </p:nvSpPr>
          <p:spPr>
            <a:xfrm>
              <a:off x="4585341" y="5956286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941170" y="5956286"/>
              <a:ext cx="1765460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SYN-ACK</a:t>
              </a:r>
              <a:endParaRPr lang="en-US" sz="2400" dirty="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042541" y="5956287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 rot="10800000" flipV="1">
              <a:off x="5492582" y="5956286"/>
              <a:ext cx="44858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4712271" y="1772779"/>
            <a:ext cx="1752600" cy="320889"/>
            <a:chOff x="4585341" y="5956286"/>
            <a:chExt cx="2362200" cy="488952"/>
          </a:xfrm>
        </p:grpSpPr>
        <p:sp>
          <p:nvSpPr>
            <p:cNvPr id="189" name="Rectangle 188"/>
            <p:cNvSpPr/>
            <p:nvPr/>
          </p:nvSpPr>
          <p:spPr>
            <a:xfrm>
              <a:off x="4585341" y="5956286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a</a:t>
              </a:r>
              <a:endParaRPr lang="en-US" sz="2400" dirty="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941170" y="5956286"/>
              <a:ext cx="1006371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SYN</a:t>
              </a:r>
              <a:endParaRPr lang="en-US" sz="2400" dirty="0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042541" y="5956287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 rot="10800000" flipV="1">
              <a:off x="5492582" y="5956286"/>
              <a:ext cx="44858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 smtClean="0"/>
                <a:t>X</a:t>
              </a:r>
              <a:endParaRPr lang="en-US" sz="2400" dirty="0"/>
            </a:p>
          </p:txBody>
        </p:sp>
      </p:grpSp>
      <p:cxnSp>
        <p:nvCxnSpPr>
          <p:cNvPr id="193" name="Straight Connector 192"/>
          <p:cNvCxnSpPr/>
          <p:nvPr/>
        </p:nvCxnSpPr>
        <p:spPr>
          <a:xfrm>
            <a:off x="6081957" y="2093666"/>
            <a:ext cx="0" cy="2313778"/>
          </a:xfrm>
          <a:prstGeom prst="line">
            <a:avLst/>
          </a:prstGeom>
          <a:ln w="8890" cap="rnd" cmpd="sng" algn="ctr">
            <a:solidFill>
              <a:schemeClr val="tx1"/>
            </a:solidFill>
            <a:prstDash val="sysDash"/>
            <a:bevel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ular Callout 83"/>
          <p:cNvSpPr/>
          <p:nvPr/>
        </p:nvSpPr>
        <p:spPr>
          <a:xfrm>
            <a:off x="3352800" y="2412121"/>
            <a:ext cx="1384300" cy="496180"/>
          </a:xfrm>
          <a:prstGeom prst="wedgeRectCallout">
            <a:avLst>
              <a:gd name="adj1" fmla="val 59753"/>
              <a:gd name="adj2" fmla="val 95542"/>
            </a:avLst>
          </a:prstGeom>
          <a:solidFill>
            <a:srgbClr val="FFFFFF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43494"/>
              </p:ext>
            </p:extLst>
          </p:nvPr>
        </p:nvGraphicFramePr>
        <p:xfrm>
          <a:off x="3390900" y="2447070"/>
          <a:ext cx="1295400" cy="4289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115"/>
                <a:gridCol w="659285"/>
              </a:tblGrid>
              <a:tr h="42897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X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latin typeface="+mn-lt"/>
                          <a:cs typeface="+mn-cs"/>
                        </a:rPr>
                        <a:t>d,e</a:t>
                      </a:r>
                      <a:endParaRPr lang="en-US" sz="2800" b="0" dirty="0">
                        <a:solidFill>
                          <a:srgbClr val="0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18288" marB="0" anchor="ctr">
                    <a:lnL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7" name="Group 86"/>
          <p:cNvGrpSpPr/>
          <p:nvPr/>
        </p:nvGrpSpPr>
        <p:grpSpPr>
          <a:xfrm>
            <a:off x="1722804" y="5927511"/>
            <a:ext cx="2315796" cy="320889"/>
            <a:chOff x="4585341" y="5956286"/>
            <a:chExt cx="3121289" cy="488952"/>
          </a:xfrm>
        </p:grpSpPr>
        <p:sp>
          <p:nvSpPr>
            <p:cNvPr id="88" name="Rectangle 87"/>
            <p:cNvSpPr/>
            <p:nvPr/>
          </p:nvSpPr>
          <p:spPr>
            <a:xfrm>
              <a:off x="4585341" y="5956286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e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941170" y="5956286"/>
              <a:ext cx="1765460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data</a:t>
              </a:r>
              <a:endParaRPr lang="en-US" sz="24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42541" y="5956287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91" name="Rectangle 90"/>
            <p:cNvSpPr/>
            <p:nvPr/>
          </p:nvSpPr>
          <p:spPr>
            <a:xfrm rot="10800000" flipV="1">
              <a:off x="5492582" y="5956286"/>
              <a:ext cx="44858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sp>
        <p:nvSpPr>
          <p:cNvPr id="7" name="Right Arrow 6"/>
          <p:cNvSpPr/>
          <p:nvPr/>
        </p:nvSpPr>
        <p:spPr>
          <a:xfrm rot="10800000">
            <a:off x="2091813" y="6299776"/>
            <a:ext cx="1585947" cy="228600"/>
          </a:xfrm>
          <a:prstGeom prst="rightArrow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/>
          <p:cNvSpPr/>
          <p:nvPr/>
        </p:nvSpPr>
        <p:spPr>
          <a:xfrm rot="10800000">
            <a:off x="2067751" y="5410200"/>
            <a:ext cx="1585947" cy="228600"/>
          </a:xfrm>
          <a:prstGeom prst="rightArrow">
            <a:avLst/>
          </a:prstGeom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4724400" y="2286000"/>
            <a:ext cx="1082297" cy="718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/>
              <a:t>Service</a:t>
            </a:r>
          </a:p>
          <a:p>
            <a:pPr algn="ctr">
              <a:lnSpc>
                <a:spcPts val="2400"/>
              </a:lnSpc>
            </a:pPr>
            <a:r>
              <a:rPr lang="en-US" sz="2400" dirty="0" smtClean="0"/>
              <a:t>Router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24"/>
    </mc:Choice>
    <mc:Fallback xmlns="">
      <p:transition xmlns:p14="http://schemas.microsoft.com/office/powerpoint/2010/main" spd="slow" advTm="6012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14" y="4191000"/>
            <a:ext cx="1591921" cy="1591921"/>
          </a:xfrm>
          <a:prstGeom prst="rect">
            <a:avLst/>
          </a:prstGeom>
        </p:spPr>
      </p:pic>
      <p:pic>
        <p:nvPicPr>
          <p:cNvPr id="4" name="Picture 3" descr="server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14" y="1308100"/>
            <a:ext cx="1591921" cy="15919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hoc Service Discovery</a:t>
            </a:r>
            <a:endParaRPr lang="en-US" dirty="0"/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3" b="98500" l="26154" r="77385"/>
                    </a14:imgEffect>
                  </a14:imgLayer>
                </a14:imgProps>
              </a:ext>
            </a:extLst>
          </a:blip>
          <a:srcRect l="24655" r="23750"/>
          <a:stretch>
            <a:fillRect/>
          </a:stretch>
        </p:blipFill>
        <p:spPr bwMode="auto">
          <a:xfrm>
            <a:off x="2418337" y="2609603"/>
            <a:ext cx="1154617" cy="206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9" name="Shape 53"/>
          <p:cNvCxnSpPr>
            <a:stCxn id="87" idx="3"/>
            <a:endCxn id="98" idx="3"/>
          </p:cNvCxnSpPr>
          <p:nvPr/>
        </p:nvCxnSpPr>
        <p:spPr bwMode="auto">
          <a:xfrm flipV="1">
            <a:off x="3572954" y="2372587"/>
            <a:ext cx="3263911" cy="1269849"/>
          </a:xfrm>
          <a:prstGeom prst="curvedConnector2">
            <a:avLst/>
          </a:prstGeom>
          <a:solidFill>
            <a:schemeClr val="accent1"/>
          </a:solidFill>
          <a:ln w="44450" cap="flat" cmpd="sng" algn="ctr">
            <a:solidFill>
              <a:srgbClr val="5996FF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60156"/>
              </p:ext>
            </p:extLst>
          </p:nvPr>
        </p:nvGraphicFramePr>
        <p:xfrm>
          <a:off x="716987" y="5248252"/>
          <a:ext cx="5342927" cy="10763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2141"/>
                <a:gridCol w="1743670"/>
                <a:gridCol w="2097116"/>
              </a:tblGrid>
              <a:tr h="538174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Service</a:t>
                      </a:r>
                      <a:r>
                        <a:rPr lang="en-US" sz="2400" baseline="0" dirty="0" err="1" smtClean="0"/>
                        <a:t>ID</a:t>
                      </a:r>
                      <a:endParaRPr lang="en-US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Action</a:t>
                      </a:r>
                      <a:endParaRPr lang="en-US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Rule</a:t>
                      </a:r>
                      <a:r>
                        <a:rPr lang="en-US" sz="2400" baseline="0" dirty="0" smtClean="0"/>
                        <a:t> State</a:t>
                      </a:r>
                      <a:endParaRPr lang="en-US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</a:tr>
              <a:tr h="5381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default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FORWARD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“broadcast”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7" name="Group 96"/>
          <p:cNvGrpSpPr/>
          <p:nvPr/>
        </p:nvGrpSpPr>
        <p:grpSpPr>
          <a:xfrm>
            <a:off x="6557742" y="1762987"/>
            <a:ext cx="558245" cy="609600"/>
            <a:chOff x="21882655" y="29718000"/>
            <a:chExt cx="558245" cy="609600"/>
          </a:xfrm>
        </p:grpSpPr>
        <p:sp>
          <p:nvSpPr>
            <p:cNvPr id="98" name="Can 97"/>
            <p:cNvSpPr>
              <a:spLocks/>
            </p:cNvSpPr>
            <p:nvPr/>
          </p:nvSpPr>
          <p:spPr>
            <a:xfrm>
              <a:off x="21882655" y="29718000"/>
              <a:ext cx="558245" cy="609600"/>
            </a:xfrm>
            <a:prstGeom prst="can">
              <a:avLst/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9" name="Rectangle 98"/>
            <p:cNvSpPr>
              <a:spLocks noChangeAspect="1"/>
            </p:cNvSpPr>
            <p:nvPr/>
          </p:nvSpPr>
          <p:spPr>
            <a:xfrm>
              <a:off x="21975748" y="29892416"/>
              <a:ext cx="350851" cy="350851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300" dirty="0" smtClean="0"/>
                <a:t>X</a:t>
              </a:r>
              <a:endParaRPr lang="en-US" sz="23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697442" y="4681739"/>
            <a:ext cx="558245" cy="609600"/>
            <a:chOff x="21882655" y="29718000"/>
            <a:chExt cx="558245" cy="609600"/>
          </a:xfrm>
        </p:grpSpPr>
        <p:sp>
          <p:nvSpPr>
            <p:cNvPr id="101" name="Can 100"/>
            <p:cNvSpPr>
              <a:spLocks/>
            </p:cNvSpPr>
            <p:nvPr/>
          </p:nvSpPr>
          <p:spPr>
            <a:xfrm>
              <a:off x="21882655" y="29718000"/>
              <a:ext cx="558245" cy="609600"/>
            </a:xfrm>
            <a:prstGeom prst="can">
              <a:avLst/>
            </a:prstGeom>
            <a:gradFill>
              <a:gsLst>
                <a:gs pos="0">
                  <a:srgbClr val="FFF860"/>
                </a:gs>
                <a:gs pos="72000">
                  <a:srgbClr val="FDFFC9"/>
                </a:gs>
              </a:gsLst>
            </a:gra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2" name="Rectangle 101"/>
            <p:cNvSpPr>
              <a:spLocks noChangeAspect="1"/>
            </p:cNvSpPr>
            <p:nvPr/>
          </p:nvSpPr>
          <p:spPr>
            <a:xfrm>
              <a:off x="21975748" y="29892416"/>
              <a:ext cx="350851" cy="350851"/>
            </a:xfrm>
            <a:prstGeom prst="rect">
              <a:avLst/>
            </a:prstGeom>
            <a:solidFill>
              <a:srgbClr val="FF0000"/>
            </a:solidFill>
            <a:ln/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300" dirty="0" smtClean="0"/>
                <a:t>X</a:t>
              </a:r>
              <a:endParaRPr lang="en-US" sz="2300" dirty="0"/>
            </a:p>
          </p:txBody>
        </p:sp>
      </p:grpSp>
      <p:cxnSp>
        <p:nvCxnSpPr>
          <p:cNvPr id="103" name="Shape 57"/>
          <p:cNvCxnSpPr>
            <a:stCxn id="87" idx="3"/>
            <a:endCxn id="101" idx="1"/>
          </p:cNvCxnSpPr>
          <p:nvPr/>
        </p:nvCxnSpPr>
        <p:spPr bwMode="auto">
          <a:xfrm>
            <a:off x="3572954" y="3642436"/>
            <a:ext cx="3403611" cy="1039303"/>
          </a:xfrm>
          <a:prstGeom prst="curvedConnector2">
            <a:avLst/>
          </a:prstGeom>
          <a:solidFill>
            <a:schemeClr val="accent1"/>
          </a:solidFill>
          <a:ln w="44450" cap="flat" cmpd="sng" algn="ctr">
            <a:solidFill>
              <a:srgbClr val="5996FF"/>
            </a:solidFill>
            <a:prstDash val="sysDash"/>
            <a:round/>
            <a:headEnd type="none" w="med" len="med"/>
            <a:tailEnd type="arrow" w="med" len="med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1600200" y="2072344"/>
            <a:ext cx="23932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connect(X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cxnSp>
        <p:nvCxnSpPr>
          <p:cNvPr id="109" name="Straight Arrow Connector 108"/>
          <p:cNvCxnSpPr/>
          <p:nvPr/>
        </p:nvCxnSpPr>
        <p:spPr bwMode="auto">
          <a:xfrm flipH="1" flipV="1">
            <a:off x="3572955" y="4203494"/>
            <a:ext cx="2984787" cy="81887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flipH="1">
            <a:off x="3381425" y="2288254"/>
            <a:ext cx="2985262" cy="720807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189" name="TextBox 188"/>
          <p:cNvSpPr txBox="1"/>
          <p:nvPr/>
        </p:nvSpPr>
        <p:spPr>
          <a:xfrm>
            <a:off x="2968305" y="4556413"/>
            <a:ext cx="3812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6855875" y="5687342"/>
            <a:ext cx="3581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6802401" y="2758532"/>
            <a:ext cx="4002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43311" y="1178211"/>
            <a:ext cx="33608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Accessing service X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3978960" y="3492634"/>
            <a:ext cx="1752600" cy="320889"/>
            <a:chOff x="4585341" y="5956286"/>
            <a:chExt cx="2362200" cy="488952"/>
          </a:xfrm>
        </p:grpSpPr>
        <p:sp>
          <p:nvSpPr>
            <p:cNvPr id="78" name="Rectangle 77"/>
            <p:cNvSpPr/>
            <p:nvPr/>
          </p:nvSpPr>
          <p:spPr>
            <a:xfrm>
              <a:off x="4585341" y="5956286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941170" y="5956286"/>
              <a:ext cx="1006371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SYN</a:t>
              </a:r>
              <a:endParaRPr lang="en-US" sz="20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042541" y="5956287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*</a:t>
              </a:r>
            </a:p>
          </p:txBody>
        </p:sp>
        <p:sp>
          <p:nvSpPr>
            <p:cNvPr id="83" name="Rectangle 82"/>
            <p:cNvSpPr/>
            <p:nvPr/>
          </p:nvSpPr>
          <p:spPr>
            <a:xfrm rot="10800000" flipV="1">
              <a:off x="5492582" y="5956286"/>
              <a:ext cx="44858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X</a:t>
              </a:r>
              <a:endParaRPr lang="en-US" sz="2000" dirty="0"/>
            </a:p>
          </p:txBody>
        </p:sp>
      </p:grpSp>
      <p:grpSp>
        <p:nvGrpSpPr>
          <p:cNvPr id="85" name="Group 84"/>
          <p:cNvGrpSpPr/>
          <p:nvPr/>
        </p:nvGrpSpPr>
        <p:grpSpPr>
          <a:xfrm rot="20832861">
            <a:off x="3671037" y="2212142"/>
            <a:ext cx="2235326" cy="320889"/>
            <a:chOff x="4585341" y="5956286"/>
            <a:chExt cx="3012831" cy="488952"/>
          </a:xfrm>
        </p:grpSpPr>
        <p:sp>
          <p:nvSpPr>
            <p:cNvPr id="86" name="Rectangle 85"/>
            <p:cNvSpPr/>
            <p:nvPr/>
          </p:nvSpPr>
          <p:spPr>
            <a:xfrm>
              <a:off x="4585341" y="5956286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b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941169" y="5956286"/>
              <a:ext cx="1657003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SYN-ACK</a:t>
              </a:r>
              <a:endParaRPr lang="en-US" sz="20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042541" y="5956287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92" name="Rectangle 91"/>
            <p:cNvSpPr/>
            <p:nvPr/>
          </p:nvSpPr>
          <p:spPr>
            <a:xfrm rot="10800000" flipV="1">
              <a:off x="5492582" y="5956286"/>
              <a:ext cx="44858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grpSp>
        <p:nvGrpSpPr>
          <p:cNvPr id="95" name="Group 94"/>
          <p:cNvGrpSpPr/>
          <p:nvPr/>
        </p:nvGrpSpPr>
        <p:grpSpPr>
          <a:xfrm rot="829390">
            <a:off x="3867234" y="4708058"/>
            <a:ext cx="2235326" cy="320889"/>
            <a:chOff x="4585341" y="5956286"/>
            <a:chExt cx="3012831" cy="488952"/>
          </a:xfrm>
        </p:grpSpPr>
        <p:sp>
          <p:nvSpPr>
            <p:cNvPr id="96" name="Rectangle 95"/>
            <p:cNvSpPr/>
            <p:nvPr/>
          </p:nvSpPr>
          <p:spPr>
            <a:xfrm>
              <a:off x="4585341" y="5956286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</a:t>
              </a:r>
              <a:endParaRPr lang="en-US" sz="20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941169" y="5956286"/>
              <a:ext cx="1657003" cy="488949"/>
            </a:xfrm>
            <a:prstGeom prst="rect">
              <a:avLst/>
            </a:prstGeom>
            <a:solidFill>
              <a:srgbClr val="800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SYN-ACK</a:t>
              </a:r>
              <a:endParaRPr lang="en-US" sz="20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042541" y="5956287"/>
              <a:ext cx="450041" cy="488951"/>
            </a:xfrm>
            <a:prstGeom prst="rect">
              <a:avLst/>
            </a:prstGeom>
            <a:solidFill>
              <a:srgbClr val="00009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116" name="Rectangle 115"/>
            <p:cNvSpPr/>
            <p:nvPr/>
          </p:nvSpPr>
          <p:spPr>
            <a:xfrm rot="10800000" flipV="1">
              <a:off x="5492582" y="5956286"/>
              <a:ext cx="448588" cy="4889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07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34"/>
    </mc:Choice>
    <mc:Fallback xmlns="">
      <p:transition xmlns:p14="http://schemas.microsoft.com/office/powerpoint/2010/main" spd="slow" advTm="4673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Service Access Involve?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6100"/>
            <a:ext cx="7315200" cy="46309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Locating a nearby service datacenter</a:t>
            </a:r>
          </a:p>
          <a:p>
            <a:pPr lvl="1"/>
            <a:r>
              <a:rPr lang="en-US" dirty="0" smtClean="0">
                <a:solidFill>
                  <a:srgbClr val="C6D9F1">
                    <a:alpha val="20000"/>
                  </a:srgbClr>
                </a:solidFill>
              </a:rPr>
              <a:t>Map </a:t>
            </a:r>
            <a:r>
              <a:rPr lang="en-US" b="1" i="1" dirty="0" smtClean="0">
                <a:solidFill>
                  <a:srgbClr val="C6D9F1">
                    <a:alpha val="20000"/>
                  </a:srgbClr>
                </a:solidFill>
              </a:rPr>
              <a:t>service</a:t>
            </a:r>
            <a:r>
              <a:rPr lang="en-US" b="1" dirty="0" smtClean="0">
                <a:solidFill>
                  <a:srgbClr val="C6D9F1">
                    <a:alpha val="20000"/>
                  </a:srgbClr>
                </a:solidFill>
              </a:rPr>
              <a:t> </a:t>
            </a:r>
            <a:r>
              <a:rPr lang="en-US" dirty="0" smtClean="0">
                <a:solidFill>
                  <a:srgbClr val="C6D9F1">
                    <a:alpha val="20000"/>
                  </a:srgbClr>
                </a:solidFill>
              </a:rPr>
              <a:t>name to location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Connecting to service </a:t>
            </a:r>
          </a:p>
          <a:p>
            <a:pPr lvl="1"/>
            <a:r>
              <a:rPr lang="en-US" dirty="0" smtClean="0">
                <a:solidFill>
                  <a:srgbClr val="C6D9F1">
                    <a:alpha val="20000"/>
                  </a:srgbClr>
                </a:solidFill>
              </a:rPr>
              <a:t>Establish data </a:t>
            </a:r>
            <a:r>
              <a:rPr lang="en-US" b="1" i="1" dirty="0" smtClean="0">
                <a:solidFill>
                  <a:srgbClr val="C6D9F1">
                    <a:alpha val="20000"/>
                  </a:srgbClr>
                </a:solidFill>
              </a:rPr>
              <a:t>flow</a:t>
            </a:r>
            <a:r>
              <a:rPr lang="en-US" dirty="0" smtClean="0">
                <a:solidFill>
                  <a:srgbClr val="C6D9F1">
                    <a:alpha val="20000"/>
                  </a:srgbClr>
                </a:solidFill>
              </a:rPr>
              <a:t> to instance</a:t>
            </a:r>
          </a:p>
          <a:p>
            <a:pPr lvl="1"/>
            <a:r>
              <a:rPr lang="en-US" dirty="0">
                <a:solidFill>
                  <a:srgbClr val="C6D9F1">
                    <a:alpha val="20000"/>
                  </a:srgbClr>
                </a:solidFill>
              </a:rPr>
              <a:t>Load balance between pool of </a:t>
            </a:r>
            <a:r>
              <a:rPr lang="en-US" dirty="0" smtClean="0">
                <a:solidFill>
                  <a:srgbClr val="C6D9F1">
                    <a:alpha val="20000"/>
                  </a:srgbClr>
                </a:solidFill>
              </a:rPr>
              <a:t>replicas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Maintaining connectivity to service</a:t>
            </a:r>
          </a:p>
          <a:p>
            <a:pPr lvl="1"/>
            <a:r>
              <a:rPr lang="en-US" dirty="0" smtClean="0"/>
              <a:t>Migrate between interfaces and networks</a:t>
            </a:r>
          </a:p>
          <a:p>
            <a:pPr lvl="1"/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228600" y="1846100"/>
            <a:ext cx="749300" cy="655800"/>
          </a:xfrm>
          <a:custGeom>
            <a:avLst/>
            <a:gdLst>
              <a:gd name="connsiteX0" fmla="*/ 0 w 1600200"/>
              <a:gd name="connsiteY0" fmla="*/ 1447800 h 1447800"/>
              <a:gd name="connsiteX1" fmla="*/ 800100 w 1600200"/>
              <a:gd name="connsiteY1" fmla="*/ 0 h 1447800"/>
              <a:gd name="connsiteX2" fmla="*/ 1600200 w 1600200"/>
              <a:gd name="connsiteY2" fmla="*/ 1447800 h 1447800"/>
              <a:gd name="connsiteX3" fmla="*/ 0 w 1600200"/>
              <a:gd name="connsiteY3" fmla="*/ 1447800 h 1447800"/>
              <a:gd name="connsiteX0" fmla="*/ 0 w 1346200"/>
              <a:gd name="connsiteY0" fmla="*/ 1447800 h 1447800"/>
              <a:gd name="connsiteX1" fmla="*/ 800100 w 1346200"/>
              <a:gd name="connsiteY1" fmla="*/ 0 h 1447800"/>
              <a:gd name="connsiteX2" fmla="*/ 1346200 w 1346200"/>
              <a:gd name="connsiteY2" fmla="*/ 965200 h 1447800"/>
              <a:gd name="connsiteX3" fmla="*/ 0 w 1346200"/>
              <a:gd name="connsiteY3" fmla="*/ 1447800 h 1447800"/>
              <a:gd name="connsiteX0" fmla="*/ 0 w 1346200"/>
              <a:gd name="connsiteY0" fmla="*/ 1447800 h 1447800"/>
              <a:gd name="connsiteX1" fmla="*/ 800100 w 1346200"/>
              <a:gd name="connsiteY1" fmla="*/ 0 h 1447800"/>
              <a:gd name="connsiteX2" fmla="*/ 1346200 w 1346200"/>
              <a:gd name="connsiteY2" fmla="*/ 965200 h 1447800"/>
              <a:gd name="connsiteX3" fmla="*/ 1066800 w 1346200"/>
              <a:gd name="connsiteY3" fmla="*/ 1066800 h 1447800"/>
              <a:gd name="connsiteX4" fmla="*/ 0 w 1346200"/>
              <a:gd name="connsiteY4" fmla="*/ 1447800 h 1447800"/>
              <a:gd name="connsiteX0" fmla="*/ 0 w 1346200"/>
              <a:gd name="connsiteY0" fmla="*/ 1447800 h 1447800"/>
              <a:gd name="connsiteX1" fmla="*/ 800100 w 1346200"/>
              <a:gd name="connsiteY1" fmla="*/ 0 h 1447800"/>
              <a:gd name="connsiteX2" fmla="*/ 1346200 w 1346200"/>
              <a:gd name="connsiteY2" fmla="*/ 965200 h 1447800"/>
              <a:gd name="connsiteX3" fmla="*/ 1066800 w 1346200"/>
              <a:gd name="connsiteY3" fmla="*/ 1066800 h 1447800"/>
              <a:gd name="connsiteX4" fmla="*/ 787400 w 1346200"/>
              <a:gd name="connsiteY4" fmla="*/ 635000 h 1447800"/>
              <a:gd name="connsiteX5" fmla="*/ 0 w 1346200"/>
              <a:gd name="connsiteY5" fmla="*/ 1447800 h 1447800"/>
              <a:gd name="connsiteX0" fmla="*/ 0 w 1346200"/>
              <a:gd name="connsiteY0" fmla="*/ 1447800 h 1447800"/>
              <a:gd name="connsiteX1" fmla="*/ 800100 w 1346200"/>
              <a:gd name="connsiteY1" fmla="*/ 0 h 1447800"/>
              <a:gd name="connsiteX2" fmla="*/ 1346200 w 1346200"/>
              <a:gd name="connsiteY2" fmla="*/ 965200 h 1447800"/>
              <a:gd name="connsiteX3" fmla="*/ 1092200 w 1346200"/>
              <a:gd name="connsiteY3" fmla="*/ 952500 h 1447800"/>
              <a:gd name="connsiteX4" fmla="*/ 787400 w 1346200"/>
              <a:gd name="connsiteY4" fmla="*/ 635000 h 1447800"/>
              <a:gd name="connsiteX5" fmla="*/ 0 w 1346200"/>
              <a:gd name="connsiteY5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1447800">
                <a:moveTo>
                  <a:pt x="0" y="1447800"/>
                </a:moveTo>
                <a:lnTo>
                  <a:pt x="800100" y="0"/>
                </a:lnTo>
                <a:lnTo>
                  <a:pt x="1346200" y="965200"/>
                </a:lnTo>
                <a:lnTo>
                  <a:pt x="1092200" y="952500"/>
                </a:lnTo>
                <a:cubicBezTo>
                  <a:pt x="1079500" y="956733"/>
                  <a:pt x="800100" y="630767"/>
                  <a:pt x="787400" y="635000"/>
                </a:cubicBezTo>
                <a:lnTo>
                  <a:pt x="0" y="1447800"/>
                </a:lnTo>
                <a:close/>
              </a:path>
            </a:pathLst>
          </a:cu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3"/>
          <p:cNvSpPr/>
          <p:nvPr/>
        </p:nvSpPr>
        <p:spPr>
          <a:xfrm rot="10800000">
            <a:off x="228600" y="3048000"/>
            <a:ext cx="749300" cy="655800"/>
          </a:xfrm>
          <a:custGeom>
            <a:avLst/>
            <a:gdLst>
              <a:gd name="connsiteX0" fmla="*/ 0 w 1600200"/>
              <a:gd name="connsiteY0" fmla="*/ 1447800 h 1447800"/>
              <a:gd name="connsiteX1" fmla="*/ 800100 w 1600200"/>
              <a:gd name="connsiteY1" fmla="*/ 0 h 1447800"/>
              <a:gd name="connsiteX2" fmla="*/ 1600200 w 1600200"/>
              <a:gd name="connsiteY2" fmla="*/ 1447800 h 1447800"/>
              <a:gd name="connsiteX3" fmla="*/ 0 w 1600200"/>
              <a:gd name="connsiteY3" fmla="*/ 1447800 h 1447800"/>
              <a:gd name="connsiteX0" fmla="*/ 0 w 1346200"/>
              <a:gd name="connsiteY0" fmla="*/ 1447800 h 1447800"/>
              <a:gd name="connsiteX1" fmla="*/ 800100 w 1346200"/>
              <a:gd name="connsiteY1" fmla="*/ 0 h 1447800"/>
              <a:gd name="connsiteX2" fmla="*/ 1346200 w 1346200"/>
              <a:gd name="connsiteY2" fmla="*/ 965200 h 1447800"/>
              <a:gd name="connsiteX3" fmla="*/ 0 w 1346200"/>
              <a:gd name="connsiteY3" fmla="*/ 1447800 h 1447800"/>
              <a:gd name="connsiteX0" fmla="*/ 0 w 1346200"/>
              <a:gd name="connsiteY0" fmla="*/ 1447800 h 1447800"/>
              <a:gd name="connsiteX1" fmla="*/ 800100 w 1346200"/>
              <a:gd name="connsiteY1" fmla="*/ 0 h 1447800"/>
              <a:gd name="connsiteX2" fmla="*/ 1346200 w 1346200"/>
              <a:gd name="connsiteY2" fmla="*/ 965200 h 1447800"/>
              <a:gd name="connsiteX3" fmla="*/ 1066800 w 1346200"/>
              <a:gd name="connsiteY3" fmla="*/ 1066800 h 1447800"/>
              <a:gd name="connsiteX4" fmla="*/ 0 w 1346200"/>
              <a:gd name="connsiteY4" fmla="*/ 1447800 h 1447800"/>
              <a:gd name="connsiteX0" fmla="*/ 0 w 1346200"/>
              <a:gd name="connsiteY0" fmla="*/ 1447800 h 1447800"/>
              <a:gd name="connsiteX1" fmla="*/ 800100 w 1346200"/>
              <a:gd name="connsiteY1" fmla="*/ 0 h 1447800"/>
              <a:gd name="connsiteX2" fmla="*/ 1346200 w 1346200"/>
              <a:gd name="connsiteY2" fmla="*/ 965200 h 1447800"/>
              <a:gd name="connsiteX3" fmla="*/ 1066800 w 1346200"/>
              <a:gd name="connsiteY3" fmla="*/ 1066800 h 1447800"/>
              <a:gd name="connsiteX4" fmla="*/ 787400 w 1346200"/>
              <a:gd name="connsiteY4" fmla="*/ 635000 h 1447800"/>
              <a:gd name="connsiteX5" fmla="*/ 0 w 1346200"/>
              <a:gd name="connsiteY5" fmla="*/ 1447800 h 1447800"/>
              <a:gd name="connsiteX0" fmla="*/ 0 w 1346200"/>
              <a:gd name="connsiteY0" fmla="*/ 1447800 h 1447800"/>
              <a:gd name="connsiteX1" fmla="*/ 800100 w 1346200"/>
              <a:gd name="connsiteY1" fmla="*/ 0 h 1447800"/>
              <a:gd name="connsiteX2" fmla="*/ 1346200 w 1346200"/>
              <a:gd name="connsiteY2" fmla="*/ 965200 h 1447800"/>
              <a:gd name="connsiteX3" fmla="*/ 1092200 w 1346200"/>
              <a:gd name="connsiteY3" fmla="*/ 952500 h 1447800"/>
              <a:gd name="connsiteX4" fmla="*/ 787400 w 1346200"/>
              <a:gd name="connsiteY4" fmla="*/ 635000 h 1447800"/>
              <a:gd name="connsiteX5" fmla="*/ 0 w 1346200"/>
              <a:gd name="connsiteY5" fmla="*/ 14478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200" h="1447800">
                <a:moveTo>
                  <a:pt x="0" y="1447800"/>
                </a:moveTo>
                <a:lnTo>
                  <a:pt x="800100" y="0"/>
                </a:lnTo>
                <a:lnTo>
                  <a:pt x="1346200" y="965200"/>
                </a:lnTo>
                <a:lnTo>
                  <a:pt x="1092200" y="952500"/>
                </a:lnTo>
                <a:cubicBezTo>
                  <a:pt x="1079500" y="956733"/>
                  <a:pt x="800100" y="630767"/>
                  <a:pt x="787400" y="635000"/>
                </a:cubicBezTo>
                <a:lnTo>
                  <a:pt x="0" y="1447800"/>
                </a:lnTo>
                <a:close/>
              </a:path>
            </a:pathLst>
          </a:cu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63"/>
    </mc:Choice>
    <mc:Fallback xmlns="">
      <p:transition xmlns:p14="http://schemas.microsoft.com/office/powerpoint/2010/main" spd="slow" advTm="241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Service Access Involve?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6100"/>
            <a:ext cx="7315200" cy="46309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Locate a nearby service datacenter</a:t>
            </a:r>
          </a:p>
          <a:p>
            <a:pPr lvl="1"/>
            <a:r>
              <a:rPr lang="en-US" dirty="0" smtClean="0"/>
              <a:t>Map </a:t>
            </a:r>
            <a:r>
              <a:rPr lang="en-US" b="1" i="1" dirty="0" smtClean="0"/>
              <a:t>service</a:t>
            </a:r>
            <a:r>
              <a:rPr lang="en-US" b="1" dirty="0" smtClean="0"/>
              <a:t> </a:t>
            </a:r>
            <a:r>
              <a:rPr lang="en-US" dirty="0" smtClean="0"/>
              <a:t>name to location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Connect to service </a:t>
            </a:r>
          </a:p>
          <a:p>
            <a:pPr lvl="1"/>
            <a:r>
              <a:rPr lang="en-US" dirty="0" smtClean="0"/>
              <a:t>Establish data </a:t>
            </a:r>
            <a:r>
              <a:rPr lang="en-US" b="1" i="1" dirty="0" smtClean="0"/>
              <a:t>flow</a:t>
            </a:r>
            <a:r>
              <a:rPr lang="en-US" dirty="0" smtClean="0"/>
              <a:t> to instance</a:t>
            </a:r>
          </a:p>
          <a:p>
            <a:pPr lvl="1"/>
            <a:r>
              <a:rPr lang="en-US" dirty="0"/>
              <a:t>Load balance between pool of </a:t>
            </a:r>
            <a:r>
              <a:rPr lang="en-US" dirty="0" smtClean="0"/>
              <a:t>replicas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Maintain connectivity to service</a:t>
            </a:r>
          </a:p>
          <a:p>
            <a:pPr lvl="1"/>
            <a:r>
              <a:rPr lang="en-US" dirty="0" smtClean="0"/>
              <a:t>Migrate between interfaces and networks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1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57"/>
    </mc:Choice>
    <mc:Fallback xmlns="">
      <p:transition xmlns:p14="http://schemas.microsoft.com/office/powerpoint/2010/main" spd="slow" advTm="371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>
            <a:endCxn id="34" idx="1"/>
          </p:cNvCxnSpPr>
          <p:nvPr/>
        </p:nvCxnSpPr>
        <p:spPr>
          <a:xfrm flipV="1">
            <a:off x="4604957" y="2025173"/>
            <a:ext cx="1492608" cy="1588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 w="lg" len="lg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Migration of Flows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58675" y="1775424"/>
            <a:ext cx="2002536" cy="1420110"/>
          </a:xfrm>
          <a:prstGeom prst="rect">
            <a:avLst/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647" y="1775424"/>
            <a:ext cx="2006993" cy="1420110"/>
          </a:xfrm>
          <a:prstGeom prst="rect">
            <a:avLst/>
          </a:prstGeom>
          <a:solidFill>
            <a:srgbClr val="000090"/>
          </a:solidFill>
          <a:ln w="9525"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pic>
        <p:nvPicPr>
          <p:cNvPr id="17" name="Picture 16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015" y="1086622"/>
            <a:ext cx="879621" cy="72540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215" y="1086622"/>
            <a:ext cx="879621" cy="72540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19" name="Straight Connector 18"/>
          <p:cNvCxnSpPr/>
          <p:nvPr/>
        </p:nvCxnSpPr>
        <p:spPr>
          <a:xfrm flipV="1">
            <a:off x="3002136" y="2023585"/>
            <a:ext cx="1449365" cy="1588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 w="lg" len="lg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06742" y="2136708"/>
            <a:ext cx="984734" cy="829466"/>
          </a:xfrm>
          <a:prstGeom prst="line">
            <a:avLst/>
          </a:prstGeom>
          <a:ln w="50800">
            <a:solidFill>
              <a:schemeClr val="tx1"/>
            </a:solidFill>
            <a:prstDash val="sysDot"/>
            <a:headEnd type="none" w="lg" len="lg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37615" y="2129517"/>
            <a:ext cx="1097280" cy="320040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45427" y="2129517"/>
            <a:ext cx="1097280" cy="320040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9467" y="2118975"/>
            <a:ext cx="518091" cy="61555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400" dirty="0" err="1" smtClean="0"/>
              <a:t>s</a:t>
            </a:r>
            <a:r>
              <a:rPr lang="en-US" sz="3400" baseline="-25000" dirty="0" err="1" smtClean="0"/>
              <a:t>C</a:t>
            </a:r>
            <a:endParaRPr lang="en-US" sz="34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8019729" y="2118975"/>
            <a:ext cx="495995" cy="61555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400" dirty="0" err="1" smtClean="0"/>
              <a:t>s</a:t>
            </a:r>
            <a:r>
              <a:rPr lang="en-US" sz="3400" baseline="-25000" dirty="0" err="1" smtClean="0"/>
              <a:t>S</a:t>
            </a:r>
            <a:endParaRPr lang="en-US" sz="34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7218055" y="1660122"/>
            <a:ext cx="599226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400" baseline="-25000" dirty="0" smtClean="0"/>
              <a:t>S1</a:t>
            </a:r>
            <a:endParaRPr lang="en-US" sz="34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317878" y="1660122"/>
            <a:ext cx="682531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400" baseline="-25000" dirty="0" smtClean="0"/>
              <a:t>C1</a:t>
            </a:r>
            <a:endParaRPr lang="en-US" sz="3400" baseline="-25000" dirty="0"/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2308094" y="1833149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>
              <a:spcAft>
                <a:spcPts val="1200"/>
              </a:spcAft>
            </a:pPr>
            <a:r>
              <a:rPr lang="en-US" sz="2600" dirty="0" smtClean="0"/>
              <a:t>a1</a:t>
            </a:r>
            <a:endParaRPr lang="en-US" sz="2600" dirty="0"/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2308094" y="2753761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a2</a:t>
            </a:r>
            <a:endParaRPr lang="en-US" sz="2600" dirty="0"/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6097565" y="1833149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a3</a:t>
            </a:r>
            <a:endParaRPr lang="en-US" sz="2600" dirty="0"/>
          </a:p>
        </p:txBody>
      </p:sp>
      <p:sp>
        <p:nvSpPr>
          <p:cNvPr id="36" name="TextBox 35"/>
          <p:cNvSpPr txBox="1"/>
          <p:nvPr/>
        </p:nvSpPr>
        <p:spPr>
          <a:xfrm>
            <a:off x="1089566" y="3165039"/>
            <a:ext cx="1139154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Host C</a:t>
            </a:r>
            <a:endParaRPr lang="en-US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899533" y="3165039"/>
            <a:ext cx="1120820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Host S</a:t>
            </a:r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1052894" y="2357463"/>
            <a:ext cx="256032" cy="256032"/>
          </a:xfrm>
          <a:prstGeom prst="ellips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flipH="1">
            <a:off x="3276600" y="2113815"/>
            <a:ext cx="137160" cy="365760"/>
          </a:xfrm>
          <a:custGeom>
            <a:avLst/>
            <a:gdLst>
              <a:gd name="connsiteX0" fmla="*/ 140469 w 152015"/>
              <a:gd name="connsiteY0" fmla="*/ 0 h 427182"/>
              <a:gd name="connsiteX1" fmla="*/ 1924 w 152015"/>
              <a:gd name="connsiteY1" fmla="*/ 207818 h 427182"/>
              <a:gd name="connsiteX2" fmla="*/ 152015 w 152015"/>
              <a:gd name="connsiteY2" fmla="*/ 427182 h 42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015" h="427182">
                <a:moveTo>
                  <a:pt x="140469" y="0"/>
                </a:moveTo>
                <a:cubicBezTo>
                  <a:pt x="70234" y="68310"/>
                  <a:pt x="0" y="136621"/>
                  <a:pt x="1924" y="207818"/>
                </a:cubicBezTo>
                <a:cubicBezTo>
                  <a:pt x="3848" y="279015"/>
                  <a:pt x="77931" y="353098"/>
                  <a:pt x="152015" y="427182"/>
                </a:cubicBezTo>
              </a:path>
            </a:pathLst>
          </a:cu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6097565" y="2753761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a4</a:t>
            </a:r>
            <a:endParaRPr lang="en-US" sz="2600" dirty="0"/>
          </a:p>
        </p:txBody>
      </p:sp>
      <p:sp>
        <p:nvSpPr>
          <p:cNvPr id="42" name="Cloud 41"/>
          <p:cNvSpPr/>
          <p:nvPr/>
        </p:nvSpPr>
        <p:spPr>
          <a:xfrm>
            <a:off x="3665886" y="1559894"/>
            <a:ext cx="1743363" cy="1709050"/>
          </a:xfrm>
          <a:prstGeom prst="cloud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ightning Bolt 42"/>
          <p:cNvSpPr>
            <a:spLocks noChangeAspect="1"/>
          </p:cNvSpPr>
          <p:nvPr/>
        </p:nvSpPr>
        <p:spPr>
          <a:xfrm>
            <a:off x="3002136" y="1538492"/>
            <a:ext cx="789957" cy="789957"/>
          </a:xfrm>
          <a:prstGeom prst="lightningBol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62640" y="3886200"/>
            <a:ext cx="3890560" cy="914400"/>
            <a:chOff x="2662640" y="3886200"/>
            <a:chExt cx="3890560" cy="914400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2662640" y="4038600"/>
              <a:ext cx="3890560" cy="762000"/>
            </a:xfrm>
            <a:prstGeom prst="straightConnector1">
              <a:avLst/>
            </a:prstGeom>
            <a:ln w="254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4343400" y="3886200"/>
              <a:ext cx="841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RSYN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62640" y="4584700"/>
            <a:ext cx="3890560" cy="977900"/>
            <a:chOff x="2568115" y="4584700"/>
            <a:chExt cx="3890560" cy="977900"/>
          </a:xfrm>
        </p:grpSpPr>
        <p:cxnSp>
          <p:nvCxnSpPr>
            <p:cNvPr id="49" name="Straight Arrow Connector 48"/>
            <p:cNvCxnSpPr/>
            <p:nvPr/>
          </p:nvCxnSpPr>
          <p:spPr>
            <a:xfrm flipH="1">
              <a:off x="2568115" y="4800600"/>
              <a:ext cx="3890560" cy="762000"/>
            </a:xfrm>
            <a:prstGeom prst="straightConnector1">
              <a:avLst/>
            </a:prstGeom>
            <a:ln w="254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796951" y="4584700"/>
              <a:ext cx="1438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RSYN-ACK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62640" y="5410200"/>
            <a:ext cx="3890560" cy="838200"/>
            <a:chOff x="2662640" y="5410200"/>
            <a:chExt cx="3890560" cy="838200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2662640" y="5562600"/>
              <a:ext cx="3890560" cy="685800"/>
            </a:xfrm>
            <a:prstGeom prst="straightConnector1">
              <a:avLst/>
            </a:prstGeom>
            <a:ln w="254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343400" y="5410200"/>
              <a:ext cx="686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ACK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5044" y="3723382"/>
            <a:ext cx="6318156" cy="2906018"/>
            <a:chOff x="235044" y="3723382"/>
            <a:chExt cx="6318156" cy="2906018"/>
          </a:xfrm>
        </p:grpSpPr>
        <p:cxnSp>
          <p:nvCxnSpPr>
            <p:cNvPr id="47" name="Straight Arrow Connector 46"/>
            <p:cNvCxnSpPr/>
            <p:nvPr/>
          </p:nvCxnSpPr>
          <p:spPr>
            <a:xfrm>
              <a:off x="6553200" y="3886200"/>
              <a:ext cx="0" cy="2743200"/>
            </a:xfrm>
            <a:prstGeom prst="straightConnector1">
              <a:avLst/>
            </a:prstGeom>
            <a:ln w="508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662640" y="3886200"/>
              <a:ext cx="0" cy="2743200"/>
            </a:xfrm>
            <a:prstGeom prst="straightConnector1">
              <a:avLst/>
            </a:prstGeom>
            <a:ln w="508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35044" y="3723382"/>
              <a:ext cx="250815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Migrate flow</a:t>
              </a:r>
            </a:p>
            <a:p>
              <a:r>
                <a:rPr lang="en-US" sz="3200" b="1" i="1" dirty="0" smtClean="0"/>
                <a:t>a</a:t>
              </a:r>
              <a:r>
                <a:rPr lang="en-US" sz="3200" b="1" i="1" dirty="0"/>
                <a:t>1</a:t>
              </a:r>
              <a:r>
                <a:rPr lang="en-US" sz="3200" b="1" i="1" dirty="0" smtClean="0"/>
                <a:t> -&gt; a2</a:t>
              </a:r>
            </a:p>
          </p:txBody>
        </p:sp>
      </p:grpSp>
      <p:cxnSp>
        <p:nvCxnSpPr>
          <p:cNvPr id="44" name="Straight Connector 43"/>
          <p:cNvCxnSpPr>
            <a:stCxn id="38" idx="5"/>
            <a:endCxn id="33" idx="1"/>
          </p:cNvCxnSpPr>
          <p:nvPr/>
        </p:nvCxnSpPr>
        <p:spPr>
          <a:xfrm>
            <a:off x="1271431" y="2576000"/>
            <a:ext cx="1036663" cy="369785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813795" y="2357463"/>
            <a:ext cx="256032" cy="256032"/>
          </a:xfrm>
          <a:prstGeom prst="ellips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97"/>
    </mc:Choice>
    <mc:Fallback xmlns="">
      <p:transition xmlns:p14="http://schemas.microsoft.com/office/powerpoint/2010/main" spd="slow" advTm="3009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3" grpId="0" animBg="1"/>
      <p:bldP spid="43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Multipath with Multiple </a:t>
            </a:r>
            <a:r>
              <a:rPr lang="en-US" dirty="0" err="1" smtClean="0"/>
              <a:t>Subflows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58675" y="1775424"/>
            <a:ext cx="2002536" cy="1420110"/>
          </a:xfrm>
          <a:prstGeom prst="rect">
            <a:avLst/>
          </a:prstGeom>
          <a:solidFill>
            <a:srgbClr val="000090"/>
          </a:solidFill>
          <a:ln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647" y="1775424"/>
            <a:ext cx="2006993" cy="1420110"/>
          </a:xfrm>
          <a:prstGeom prst="rect">
            <a:avLst/>
          </a:prstGeom>
          <a:solidFill>
            <a:srgbClr val="000090"/>
          </a:solidFill>
          <a:ln w="9525">
            <a:solidFill>
              <a:srgbClr val="3366FF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cxnSp>
        <p:nvCxnSpPr>
          <p:cNvPr id="19" name="Straight Connector 18"/>
          <p:cNvCxnSpPr>
            <a:stCxn id="32" idx="3"/>
            <a:endCxn id="34" idx="1"/>
          </p:cNvCxnSpPr>
          <p:nvPr/>
        </p:nvCxnSpPr>
        <p:spPr>
          <a:xfrm>
            <a:off x="3002136" y="2025173"/>
            <a:ext cx="3095429" cy="1588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 w="lg" len="lg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237615" y="2129517"/>
            <a:ext cx="1097280" cy="320040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45427" y="2129517"/>
            <a:ext cx="1097280" cy="320040"/>
          </a:xfrm>
          <a:prstGeom prst="line">
            <a:avLst/>
          </a:prstGeom>
          <a:ln w="50800">
            <a:solidFill>
              <a:schemeClr val="tx1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9467" y="2118975"/>
            <a:ext cx="518091" cy="61555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400" dirty="0" err="1" smtClean="0"/>
              <a:t>s</a:t>
            </a:r>
            <a:r>
              <a:rPr lang="en-US" sz="3400" baseline="-25000" dirty="0" err="1" smtClean="0"/>
              <a:t>C</a:t>
            </a:r>
            <a:endParaRPr lang="en-US" sz="34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8019729" y="2118975"/>
            <a:ext cx="495995" cy="615553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400" dirty="0" err="1" smtClean="0"/>
              <a:t>s</a:t>
            </a:r>
            <a:r>
              <a:rPr lang="en-US" sz="3400" baseline="-25000" dirty="0" err="1" smtClean="0"/>
              <a:t>S</a:t>
            </a:r>
            <a:endParaRPr lang="en-US" sz="34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7218055" y="1660122"/>
            <a:ext cx="599226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400" baseline="-25000" dirty="0" smtClean="0"/>
              <a:t>S1</a:t>
            </a:r>
            <a:endParaRPr lang="en-US" sz="34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1317878" y="1660122"/>
            <a:ext cx="682531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400" baseline="-25000" dirty="0" smtClean="0"/>
              <a:t>C1</a:t>
            </a:r>
            <a:endParaRPr lang="en-US" sz="3400" baseline="-25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71431" y="2537331"/>
            <a:ext cx="6605910" cy="623891"/>
            <a:chOff x="1271431" y="2537331"/>
            <a:chExt cx="6605910" cy="623891"/>
          </a:xfrm>
        </p:grpSpPr>
        <p:cxnSp>
          <p:nvCxnSpPr>
            <p:cNvPr id="20" name="Straight Connector 19"/>
            <p:cNvCxnSpPr>
              <a:stCxn id="33" idx="3"/>
              <a:endCxn id="41" idx="1"/>
            </p:cNvCxnSpPr>
            <p:nvPr/>
          </p:nvCxnSpPr>
          <p:spPr>
            <a:xfrm>
              <a:off x="3002136" y="2945785"/>
              <a:ext cx="3095429" cy="1588"/>
            </a:xfrm>
            <a:prstGeom prst="line">
              <a:avLst/>
            </a:prstGeom>
            <a:ln w="50800" cap="flat">
              <a:solidFill>
                <a:srgbClr val="00FF00"/>
              </a:solidFill>
              <a:prstDash val="sysDash"/>
              <a:round/>
              <a:headEnd type="none" w="lg" len="lg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1660051" y="2148712"/>
              <a:ext cx="320040" cy="1097280"/>
            </a:xfrm>
            <a:prstGeom prst="line">
              <a:avLst/>
            </a:prstGeom>
            <a:ln w="50800" cap="flat">
              <a:solidFill>
                <a:srgbClr val="00FF00"/>
              </a:solidFill>
              <a:prstDash val="sysDash"/>
              <a:rou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780061" y="2537331"/>
              <a:ext cx="1097280" cy="320040"/>
            </a:xfrm>
            <a:prstGeom prst="line">
              <a:avLst/>
            </a:prstGeom>
            <a:ln w="50800" cap="flat">
              <a:solidFill>
                <a:srgbClr val="00FF00"/>
              </a:solidFill>
              <a:prstDash val="sysDash"/>
              <a:rou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218055" y="2576446"/>
              <a:ext cx="599226" cy="584776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f</a:t>
              </a:r>
              <a:r>
                <a:rPr lang="en-US" sz="3400" baseline="-25000" dirty="0" smtClean="0"/>
                <a:t>S2</a:t>
              </a:r>
              <a:endParaRPr lang="en-US" sz="3400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17878" y="2541811"/>
              <a:ext cx="682531" cy="584776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f</a:t>
              </a:r>
              <a:r>
                <a:rPr lang="en-US" sz="3400" baseline="-25000" dirty="0" smtClean="0"/>
                <a:t>C2</a:t>
              </a:r>
              <a:endParaRPr lang="en-US" sz="3400" baseline="-25000" dirty="0"/>
            </a:p>
          </p:txBody>
        </p:sp>
      </p:grpSp>
      <p:sp>
        <p:nvSpPr>
          <p:cNvPr id="32" name="Rectangle 31"/>
          <p:cNvSpPr>
            <a:spLocks noChangeAspect="1"/>
          </p:cNvSpPr>
          <p:nvPr/>
        </p:nvSpPr>
        <p:spPr>
          <a:xfrm>
            <a:off x="2308094" y="1833149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>
              <a:spcAft>
                <a:spcPts val="1200"/>
              </a:spcAft>
            </a:pPr>
            <a:r>
              <a:rPr lang="en-US" sz="2600" dirty="0" smtClean="0"/>
              <a:t>a1</a:t>
            </a:r>
            <a:endParaRPr lang="en-US" sz="2600" dirty="0"/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2308094" y="2753761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a2</a:t>
            </a:r>
            <a:endParaRPr lang="en-US" sz="2600" dirty="0"/>
          </a:p>
        </p:txBody>
      </p:sp>
      <p:sp>
        <p:nvSpPr>
          <p:cNvPr id="34" name="Rectangle 33"/>
          <p:cNvSpPr>
            <a:spLocks noChangeAspect="1"/>
          </p:cNvSpPr>
          <p:nvPr/>
        </p:nvSpPr>
        <p:spPr>
          <a:xfrm>
            <a:off x="6097565" y="1833149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a3</a:t>
            </a:r>
            <a:endParaRPr lang="en-US" sz="2600" dirty="0"/>
          </a:p>
        </p:txBody>
      </p:sp>
      <p:sp>
        <p:nvSpPr>
          <p:cNvPr id="36" name="TextBox 35"/>
          <p:cNvSpPr txBox="1"/>
          <p:nvPr/>
        </p:nvSpPr>
        <p:spPr>
          <a:xfrm>
            <a:off x="1089566" y="3165039"/>
            <a:ext cx="1139154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Host C</a:t>
            </a:r>
            <a:endParaRPr lang="en-US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899533" y="3165039"/>
            <a:ext cx="1120820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Host S</a:t>
            </a:r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1052894" y="2357463"/>
            <a:ext cx="256032" cy="256032"/>
          </a:xfrm>
          <a:prstGeom prst="ellips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813795" y="2357463"/>
            <a:ext cx="256032" cy="256032"/>
          </a:xfrm>
          <a:prstGeom prst="ellips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6097565" y="2753761"/>
            <a:ext cx="694042" cy="384048"/>
          </a:xfrm>
          <a:prstGeom prst="rect">
            <a:avLst/>
          </a:prstGeom>
          <a:solidFill>
            <a:srgbClr val="800000"/>
          </a:solidFill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440" tIns="0" rIns="91440" bIns="45720" rtlCol="0" anchor="ctr"/>
          <a:lstStyle/>
          <a:p>
            <a:pPr algn="ctr"/>
            <a:r>
              <a:rPr lang="en-US" sz="2600" dirty="0" smtClean="0"/>
              <a:t>a4</a:t>
            </a:r>
            <a:endParaRPr lang="en-US" sz="2600" dirty="0"/>
          </a:p>
        </p:txBody>
      </p:sp>
      <p:sp>
        <p:nvSpPr>
          <p:cNvPr id="42" name="Cloud 41"/>
          <p:cNvSpPr/>
          <p:nvPr/>
        </p:nvSpPr>
        <p:spPr>
          <a:xfrm>
            <a:off x="3665886" y="1559894"/>
            <a:ext cx="1743363" cy="1709050"/>
          </a:xfrm>
          <a:prstGeom prst="cloud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662640" y="3886200"/>
            <a:ext cx="3890560" cy="914400"/>
            <a:chOff x="2662640" y="3886200"/>
            <a:chExt cx="3890560" cy="914400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2662640" y="4038600"/>
              <a:ext cx="3890560" cy="762000"/>
            </a:xfrm>
            <a:prstGeom prst="straightConnector1">
              <a:avLst/>
            </a:prstGeom>
            <a:ln w="254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343400" y="3886200"/>
              <a:ext cx="67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SYN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62640" y="4572000"/>
            <a:ext cx="3796035" cy="990600"/>
            <a:chOff x="2662640" y="4572000"/>
            <a:chExt cx="3796035" cy="990600"/>
          </a:xfrm>
        </p:grpSpPr>
        <p:cxnSp>
          <p:nvCxnSpPr>
            <p:cNvPr id="45" name="Straight Arrow Connector 44"/>
            <p:cNvCxnSpPr/>
            <p:nvPr/>
          </p:nvCxnSpPr>
          <p:spPr>
            <a:xfrm flipH="1">
              <a:off x="2662640" y="4800600"/>
              <a:ext cx="3796035" cy="762000"/>
            </a:xfrm>
            <a:prstGeom prst="straightConnector1">
              <a:avLst/>
            </a:prstGeom>
            <a:ln w="254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038600" y="4572000"/>
              <a:ext cx="12710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SYN-ACK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62640" y="5410200"/>
            <a:ext cx="3890560" cy="838200"/>
            <a:chOff x="2662640" y="5410200"/>
            <a:chExt cx="3890560" cy="8382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2662640" y="5562600"/>
              <a:ext cx="3890560" cy="685800"/>
            </a:xfrm>
            <a:prstGeom prst="straightConnector1">
              <a:avLst/>
            </a:prstGeom>
            <a:ln w="254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343400" y="5410200"/>
              <a:ext cx="6867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ACK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2000" y="3886200"/>
            <a:ext cx="5791200" cy="2743200"/>
            <a:chOff x="762000" y="3886200"/>
            <a:chExt cx="5791200" cy="2743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662640" y="3886200"/>
              <a:ext cx="0" cy="2743200"/>
            </a:xfrm>
            <a:prstGeom prst="straightConnector1">
              <a:avLst/>
            </a:prstGeom>
            <a:ln w="508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553200" y="3886200"/>
              <a:ext cx="0" cy="2743200"/>
            </a:xfrm>
            <a:prstGeom prst="straightConnector1">
              <a:avLst/>
            </a:prstGeom>
            <a:ln w="50800">
              <a:solidFill>
                <a:srgbClr val="FFFF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62000" y="3886200"/>
              <a:ext cx="185393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Add flow</a:t>
              </a:r>
            </a:p>
            <a:p>
              <a:r>
                <a:rPr lang="en-US" sz="3200" b="1" i="1" dirty="0" smtClean="0"/>
                <a:t>a2 &lt;-&gt; a4</a:t>
              </a:r>
            </a:p>
          </p:txBody>
        </p:sp>
      </p:grpSp>
      <p:pic>
        <p:nvPicPr>
          <p:cNvPr id="50" name="Picture 49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215" y="1086622"/>
            <a:ext cx="879621" cy="72540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1" name="Picture 50" descr="j0424192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015" y="1086622"/>
            <a:ext cx="879621" cy="72540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25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40"/>
    </mc:Choice>
    <mc:Fallback xmlns="">
      <p:transition xmlns:p14="http://schemas.microsoft.com/office/powerpoint/2010/main" spd="slow" advTm="3114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16016" cy="5258007"/>
          </a:xfrm>
        </p:spPr>
        <p:txBody>
          <a:bodyPr/>
          <a:lstStyle/>
          <a:p>
            <a:r>
              <a:rPr lang="en-US" dirty="0" smtClean="0"/>
              <a:t>End-host network stack (28,000 LOC)</a:t>
            </a:r>
          </a:p>
          <a:p>
            <a:pPr lvl="1"/>
            <a:r>
              <a:rPr lang="en-US" dirty="0" smtClean="0"/>
              <a:t>Linux kernel module </a:t>
            </a:r>
          </a:p>
          <a:p>
            <a:pPr lvl="1"/>
            <a:r>
              <a:rPr lang="en-US" dirty="0" smtClean="0"/>
              <a:t>BSD sockets with AF_SERVAL protocol family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AF_INET sockets can be accessed simultaneously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Legacy </a:t>
            </a:r>
            <a:r>
              <a:rPr lang="en-US" dirty="0" err="1"/>
              <a:t>middleboxes</a:t>
            </a:r>
            <a:r>
              <a:rPr lang="en-US" dirty="0"/>
              <a:t> / NATs </a:t>
            </a:r>
            <a:r>
              <a:rPr lang="en-US" dirty="0" smtClean="0"/>
              <a:t>handled via </a:t>
            </a:r>
            <a:r>
              <a:rPr lang="en-US" dirty="0" err="1" smtClean="0"/>
              <a:t>encap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Translator for incremental deployment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nmodified apps and end-hosts</a:t>
            </a:r>
          </a:p>
          <a:p>
            <a:pPr lvl="1"/>
            <a:r>
              <a:rPr lang="en-US" dirty="0" err="1" smtClean="0"/>
              <a:t>Serval</a:t>
            </a:r>
            <a:r>
              <a:rPr lang="en-US" dirty="0" smtClean="0"/>
              <a:t> apps with unmodified services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32"/>
    </mc:Choice>
    <mc:Fallback xmlns="">
      <p:transition xmlns:p14="http://schemas.microsoft.com/office/powerpoint/2010/main" spd="slow" advTm="5143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Deployment</a:t>
            </a:r>
            <a:endParaRPr lang="en-US" dirty="0"/>
          </a:p>
        </p:txBody>
      </p:sp>
      <p:sp>
        <p:nvSpPr>
          <p:cNvPr id="64" name="Cloud 63"/>
          <p:cNvSpPr/>
          <p:nvPr/>
        </p:nvSpPr>
        <p:spPr>
          <a:xfrm rot="360000">
            <a:off x="5031559" y="2675416"/>
            <a:ext cx="3640330" cy="3392015"/>
          </a:xfrm>
          <a:prstGeom prst="cloud">
            <a:avLst/>
          </a:prstGeom>
          <a:solidFill>
            <a:srgbClr val="00009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loud 64"/>
          <p:cNvSpPr/>
          <p:nvPr/>
        </p:nvSpPr>
        <p:spPr>
          <a:xfrm rot="325311">
            <a:off x="5292801" y="1651070"/>
            <a:ext cx="1584011" cy="1152119"/>
          </a:xfrm>
          <a:prstGeom prst="cloud">
            <a:avLst/>
          </a:prstGeom>
          <a:solidFill>
            <a:srgbClr val="00009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28"/>
          <p:cNvGrpSpPr/>
          <p:nvPr/>
        </p:nvGrpSpPr>
        <p:grpSpPr>
          <a:xfrm>
            <a:off x="6688575" y="3378744"/>
            <a:ext cx="1237278" cy="1664934"/>
            <a:chOff x="4988770" y="3679247"/>
            <a:chExt cx="1237278" cy="1664934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grpSp>
          <p:nvGrpSpPr>
            <p:cNvPr id="68" name="Group 78"/>
            <p:cNvGrpSpPr/>
            <p:nvPr/>
          </p:nvGrpSpPr>
          <p:grpSpPr>
            <a:xfrm>
              <a:off x="5270500" y="3808786"/>
              <a:ext cx="660401" cy="551209"/>
              <a:chOff x="5232400" y="3770686"/>
              <a:chExt cx="660401" cy="551209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rot="10800000" flipV="1">
                <a:off x="5232400" y="37706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0800000" flipV="1">
                <a:off x="5257800" y="38722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77"/>
            <p:cNvGrpSpPr/>
            <p:nvPr/>
          </p:nvGrpSpPr>
          <p:grpSpPr>
            <a:xfrm>
              <a:off x="5245100" y="4621586"/>
              <a:ext cx="660401" cy="589309"/>
              <a:chOff x="5245100" y="4685086"/>
              <a:chExt cx="660401" cy="589309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rot="10800000">
                <a:off x="5245100" y="46850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5270500" y="48247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76"/>
            <p:cNvGrpSpPr/>
            <p:nvPr/>
          </p:nvGrpSpPr>
          <p:grpSpPr>
            <a:xfrm>
              <a:off x="5277442" y="4460914"/>
              <a:ext cx="635001" cy="101600"/>
              <a:chOff x="5277442" y="4471895"/>
              <a:chExt cx="635001" cy="10160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10800000">
                <a:off x="5277442" y="44718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>
                <a:off x="5277442" y="45734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Rectangle 70"/>
            <p:cNvSpPr/>
            <p:nvPr/>
          </p:nvSpPr>
          <p:spPr>
            <a:xfrm>
              <a:off x="5842000" y="4960133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842000" y="4319690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842000" y="3679247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4" name="Diagonal Stripe 73"/>
            <p:cNvSpPr/>
            <p:nvPr/>
          </p:nvSpPr>
          <p:spPr>
            <a:xfrm rot="18915890">
              <a:off x="4988770" y="4215401"/>
              <a:ext cx="594360" cy="594360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7380627" y="3255212"/>
            <a:ext cx="696573" cy="1920240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56"/>
          <p:cNvGrpSpPr/>
          <p:nvPr/>
        </p:nvGrpSpPr>
        <p:grpSpPr>
          <a:xfrm>
            <a:off x="6113442" y="2015618"/>
            <a:ext cx="231480" cy="371281"/>
            <a:chOff x="5089495" y="606891"/>
            <a:chExt cx="231480" cy="37128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cxnSp>
          <p:nvCxnSpPr>
            <p:cNvPr id="96" name="Straight Connector 95"/>
            <p:cNvCxnSpPr/>
            <p:nvPr/>
          </p:nvCxnSpPr>
          <p:spPr>
            <a:xfrm rot="10800000" flipV="1">
              <a:off x="5089495" y="606891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089495" y="789159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59"/>
          <p:cNvGrpSpPr/>
          <p:nvPr/>
        </p:nvGrpSpPr>
        <p:grpSpPr>
          <a:xfrm>
            <a:off x="6294120" y="1961047"/>
            <a:ext cx="182880" cy="480423"/>
            <a:chOff x="5270173" y="560254"/>
            <a:chExt cx="182880" cy="48042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9" name="Rectangle 98"/>
            <p:cNvSpPr/>
            <p:nvPr/>
          </p:nvSpPr>
          <p:spPr>
            <a:xfrm>
              <a:off x="5270173" y="857797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270173" y="560254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Diagonal Stripe 100"/>
          <p:cNvSpPr/>
          <p:nvPr/>
        </p:nvSpPr>
        <p:spPr>
          <a:xfrm rot="18915890">
            <a:off x="6008032" y="2064098"/>
            <a:ext cx="274320" cy="274320"/>
          </a:xfrm>
          <a:prstGeom prst="diagStrip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Left-Right Arrow Callout 101"/>
          <p:cNvSpPr/>
          <p:nvPr/>
        </p:nvSpPr>
        <p:spPr>
          <a:xfrm>
            <a:off x="4788481" y="3844381"/>
            <a:ext cx="990600" cy="61907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5302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Left-Right Arrow Callout 104"/>
          <p:cNvSpPr/>
          <p:nvPr/>
        </p:nvSpPr>
        <p:spPr>
          <a:xfrm>
            <a:off x="5101239" y="2074602"/>
            <a:ext cx="557697" cy="430061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5302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4297884" y="3200400"/>
            <a:ext cx="18880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Translator</a:t>
            </a:r>
          </a:p>
        </p:txBody>
      </p:sp>
      <p:pic>
        <p:nvPicPr>
          <p:cNvPr id="107" name="Picture 106" descr="large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8250" l="24500" r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4000"/>
          <a:stretch/>
        </p:blipFill>
        <p:spPr>
          <a:xfrm>
            <a:off x="357115" y="1206924"/>
            <a:ext cx="2713800" cy="5193876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661915" y="1841074"/>
            <a:ext cx="2081285" cy="3405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1295400" y="2794001"/>
            <a:ext cx="859704" cy="571501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3276600" y="3685759"/>
            <a:ext cx="1013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TCP/IP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1302256" y="3784602"/>
            <a:ext cx="859704" cy="304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1295400" y="4102100"/>
            <a:ext cx="859704" cy="3175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1558204" y="3615384"/>
            <a:ext cx="304800" cy="2667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Arrow Connector 122"/>
          <p:cNvCxnSpPr>
            <a:endCxn id="102" idx="1"/>
          </p:cNvCxnSpPr>
          <p:nvPr/>
        </p:nvCxnSpPr>
        <p:spPr>
          <a:xfrm>
            <a:off x="2082800" y="4140200"/>
            <a:ext cx="2705681" cy="13718"/>
          </a:xfrm>
          <a:prstGeom prst="straightConnector1">
            <a:avLst/>
          </a:prstGeom>
          <a:ln w="50800">
            <a:solidFill>
              <a:srgbClr val="FFFF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706881" y="3276600"/>
            <a:ext cx="45719" cy="4091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715000" y="3840480"/>
            <a:ext cx="106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Serval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7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0"/>
    </mc:Choice>
    <mc:Fallback xmlns="">
      <p:transition xmlns:p14="http://schemas.microsoft.com/office/powerpoint/2010/main" spd="slow" advTm="152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Deployment</a:t>
            </a:r>
            <a:endParaRPr lang="en-US" dirty="0"/>
          </a:p>
        </p:txBody>
      </p:sp>
      <p:sp>
        <p:nvSpPr>
          <p:cNvPr id="64" name="Cloud 63"/>
          <p:cNvSpPr/>
          <p:nvPr/>
        </p:nvSpPr>
        <p:spPr>
          <a:xfrm rot="360000">
            <a:off x="5031559" y="2675416"/>
            <a:ext cx="3640330" cy="3392015"/>
          </a:xfrm>
          <a:prstGeom prst="cloud">
            <a:avLst/>
          </a:prstGeom>
          <a:solidFill>
            <a:srgbClr val="00009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loud 64"/>
          <p:cNvSpPr/>
          <p:nvPr/>
        </p:nvSpPr>
        <p:spPr>
          <a:xfrm rot="325311">
            <a:off x="5292801" y="1651070"/>
            <a:ext cx="1584011" cy="1152119"/>
          </a:xfrm>
          <a:prstGeom prst="cloud">
            <a:avLst/>
          </a:prstGeom>
          <a:solidFill>
            <a:srgbClr val="00009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28"/>
          <p:cNvGrpSpPr/>
          <p:nvPr/>
        </p:nvGrpSpPr>
        <p:grpSpPr>
          <a:xfrm>
            <a:off x="6688575" y="3378744"/>
            <a:ext cx="1237278" cy="1664934"/>
            <a:chOff x="4988770" y="3679247"/>
            <a:chExt cx="1237278" cy="1664934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grpSp>
          <p:nvGrpSpPr>
            <p:cNvPr id="68" name="Group 78"/>
            <p:cNvGrpSpPr/>
            <p:nvPr/>
          </p:nvGrpSpPr>
          <p:grpSpPr>
            <a:xfrm>
              <a:off x="5270500" y="3808786"/>
              <a:ext cx="660401" cy="551209"/>
              <a:chOff x="5232400" y="3770686"/>
              <a:chExt cx="660401" cy="551209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rot="10800000" flipV="1">
                <a:off x="5232400" y="37706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10800000" flipV="1">
                <a:off x="5257800" y="38722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77"/>
            <p:cNvGrpSpPr/>
            <p:nvPr/>
          </p:nvGrpSpPr>
          <p:grpSpPr>
            <a:xfrm>
              <a:off x="5245100" y="4621586"/>
              <a:ext cx="660401" cy="589309"/>
              <a:chOff x="5245100" y="4685086"/>
              <a:chExt cx="660401" cy="589309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rot="10800000">
                <a:off x="5245100" y="46850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0800000">
                <a:off x="5270500" y="48247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76"/>
            <p:cNvGrpSpPr/>
            <p:nvPr/>
          </p:nvGrpSpPr>
          <p:grpSpPr>
            <a:xfrm>
              <a:off x="5277442" y="4460914"/>
              <a:ext cx="635001" cy="101600"/>
              <a:chOff x="5277442" y="4471895"/>
              <a:chExt cx="635001" cy="101600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10800000">
                <a:off x="5277442" y="44718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0800000">
                <a:off x="5277442" y="45734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Rectangle 70"/>
            <p:cNvSpPr/>
            <p:nvPr/>
          </p:nvSpPr>
          <p:spPr>
            <a:xfrm>
              <a:off x="5842000" y="4960133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842000" y="4319690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842000" y="3679247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74" name="Diagonal Stripe 73"/>
            <p:cNvSpPr/>
            <p:nvPr/>
          </p:nvSpPr>
          <p:spPr>
            <a:xfrm rot="18915890">
              <a:off x="4988770" y="4215401"/>
              <a:ext cx="594360" cy="594360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7380627" y="3255212"/>
            <a:ext cx="696573" cy="1920240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56"/>
          <p:cNvGrpSpPr/>
          <p:nvPr/>
        </p:nvGrpSpPr>
        <p:grpSpPr>
          <a:xfrm>
            <a:off x="6113442" y="2015618"/>
            <a:ext cx="231480" cy="371281"/>
            <a:chOff x="5089495" y="606891"/>
            <a:chExt cx="231480" cy="37128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cxnSp>
          <p:nvCxnSpPr>
            <p:cNvPr id="96" name="Straight Connector 95"/>
            <p:cNvCxnSpPr/>
            <p:nvPr/>
          </p:nvCxnSpPr>
          <p:spPr>
            <a:xfrm rot="10800000" flipV="1">
              <a:off x="5089495" y="606891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089495" y="789159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59"/>
          <p:cNvGrpSpPr/>
          <p:nvPr/>
        </p:nvGrpSpPr>
        <p:grpSpPr>
          <a:xfrm>
            <a:off x="6294120" y="1961047"/>
            <a:ext cx="182880" cy="480423"/>
            <a:chOff x="5270173" y="560254"/>
            <a:chExt cx="182880" cy="48042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9" name="Rectangle 98"/>
            <p:cNvSpPr/>
            <p:nvPr/>
          </p:nvSpPr>
          <p:spPr>
            <a:xfrm>
              <a:off x="5270173" y="857797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270173" y="560254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Diagonal Stripe 100"/>
          <p:cNvSpPr/>
          <p:nvPr/>
        </p:nvSpPr>
        <p:spPr>
          <a:xfrm rot="18915890">
            <a:off x="6008032" y="2064098"/>
            <a:ext cx="274320" cy="274320"/>
          </a:xfrm>
          <a:prstGeom prst="diagStrip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Left-Right Arrow Callout 101"/>
          <p:cNvSpPr/>
          <p:nvPr/>
        </p:nvSpPr>
        <p:spPr>
          <a:xfrm>
            <a:off x="4788481" y="3844381"/>
            <a:ext cx="990600" cy="61907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5302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5715000" y="3889620"/>
            <a:ext cx="1013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TCP/IP</a:t>
            </a:r>
          </a:p>
        </p:txBody>
      </p:sp>
      <p:sp>
        <p:nvSpPr>
          <p:cNvPr id="105" name="Left-Right Arrow Callout 104"/>
          <p:cNvSpPr/>
          <p:nvPr/>
        </p:nvSpPr>
        <p:spPr>
          <a:xfrm>
            <a:off x="5101239" y="2074602"/>
            <a:ext cx="557697" cy="430061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5302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4297884" y="3200400"/>
            <a:ext cx="18880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Translator</a:t>
            </a:r>
          </a:p>
        </p:txBody>
      </p:sp>
      <p:pic>
        <p:nvPicPr>
          <p:cNvPr id="107" name="Picture 106" descr="large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8250" l="24500" r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4000"/>
          <a:stretch/>
        </p:blipFill>
        <p:spPr>
          <a:xfrm>
            <a:off x="357115" y="1206924"/>
            <a:ext cx="2713800" cy="5193876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661915" y="1841074"/>
            <a:ext cx="2081285" cy="3405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48636" y="2450672"/>
            <a:ext cx="859704" cy="571501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110" name="Rectangle 109"/>
          <p:cNvSpPr/>
          <p:nvPr/>
        </p:nvSpPr>
        <p:spPr>
          <a:xfrm>
            <a:off x="1883496" y="3441273"/>
            <a:ext cx="859704" cy="304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1883496" y="4127073"/>
            <a:ext cx="859704" cy="3175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1883496" y="3746073"/>
            <a:ext cx="859704" cy="381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3200400" y="3602736"/>
            <a:ext cx="106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Serval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26198" y="4107144"/>
            <a:ext cx="1013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TCP/IP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2134630" y="3253005"/>
            <a:ext cx="304800" cy="2667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655492" y="3441273"/>
            <a:ext cx="859704" cy="304800"/>
          </a:xfrm>
          <a:prstGeom prst="rect">
            <a:avLst/>
          </a:prstGeom>
          <a:solidFill>
            <a:srgbClr val="80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648636" y="3758771"/>
            <a:ext cx="859704" cy="31750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Left-Right Arrow Callout 117"/>
          <p:cNvSpPr/>
          <p:nvPr/>
        </p:nvSpPr>
        <p:spPr>
          <a:xfrm>
            <a:off x="1825934" y="2450672"/>
            <a:ext cx="980766" cy="571501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5302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911440" y="3272055"/>
            <a:ext cx="304800" cy="2667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0" name="Straight Arrow Connector 119"/>
          <p:cNvCxnSpPr/>
          <p:nvPr/>
        </p:nvCxnSpPr>
        <p:spPr>
          <a:xfrm>
            <a:off x="1045296" y="2861124"/>
            <a:ext cx="0" cy="1037350"/>
          </a:xfrm>
          <a:prstGeom prst="straightConnector1">
            <a:avLst/>
          </a:prstGeom>
          <a:ln w="50800">
            <a:solidFill>
              <a:srgbClr val="FFFF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1216240" y="2861124"/>
            <a:ext cx="667256" cy="810008"/>
          </a:xfrm>
          <a:prstGeom prst="straightConnector1">
            <a:avLst/>
          </a:prstGeom>
          <a:ln w="50800">
            <a:solidFill>
              <a:srgbClr val="FFFF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2291844" y="2861124"/>
            <a:ext cx="0" cy="1418350"/>
          </a:xfrm>
          <a:prstGeom prst="straightConnector1">
            <a:avLst/>
          </a:prstGeom>
          <a:ln w="50800">
            <a:solidFill>
              <a:srgbClr val="FFFF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102" idx="1"/>
          </p:cNvCxnSpPr>
          <p:nvPr/>
        </p:nvCxnSpPr>
        <p:spPr>
          <a:xfrm>
            <a:off x="2627549" y="4153918"/>
            <a:ext cx="2160932" cy="0"/>
          </a:xfrm>
          <a:prstGeom prst="straightConnector1">
            <a:avLst/>
          </a:prstGeom>
          <a:ln w="50800">
            <a:solidFill>
              <a:srgbClr val="FFFF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464743" y="1802123"/>
            <a:ext cx="18880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Translator</a:t>
            </a:r>
          </a:p>
        </p:txBody>
      </p:sp>
    </p:spTree>
    <p:extLst>
      <p:ext uri="{BB962C8B-B14F-4D97-AF65-F5344CB8AC3E}">
        <p14:creationId xmlns:p14="http://schemas.microsoft.com/office/powerpoint/2010/main" val="264628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1"/>
    </mc:Choice>
    <mc:Fallback xmlns="">
      <p:transition xmlns:p14="http://schemas.microsoft.com/office/powerpoint/2010/main" spd="slow" advTm="180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Migration on Clients</a:t>
            </a:r>
            <a:endParaRPr lang="en-US" dirty="0"/>
          </a:p>
        </p:txBody>
      </p:sp>
      <p:pic>
        <p:nvPicPr>
          <p:cNvPr id="3" name="Picture 2" descr="serval-campus-walk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437"/>
            <a:ext cx="9144000" cy="57715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19200" y="1447800"/>
            <a:ext cx="3810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19200" y="1981200"/>
            <a:ext cx="381000" cy="381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21308" y="1258669"/>
            <a:ext cx="1041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WiFi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1308" y="1828800"/>
            <a:ext cx="164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Cellular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4787205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Single </a:t>
            </a:r>
            <a:r>
              <a:rPr lang="en-US" sz="4200" dirty="0" err="1" smtClean="0">
                <a:solidFill>
                  <a:schemeClr val="bg1"/>
                </a:solidFill>
              </a:rPr>
              <a:t>Serval</a:t>
            </a:r>
            <a:r>
              <a:rPr lang="en-US" sz="4200" dirty="0" smtClean="0">
                <a:solidFill>
                  <a:schemeClr val="bg1"/>
                </a:solidFill>
              </a:rPr>
              <a:t> TCP connection that never breaks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2667001"/>
            <a:ext cx="4384623" cy="9143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" y="2684336"/>
            <a:ext cx="4384623" cy="8797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Saves &gt; 900 MB cellular data per month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2700000">
                  <a:schemeClr val="tx1">
                    <a:alpha val="43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74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57"/>
    </mc:Choice>
    <mc:Fallback xmlns="">
      <p:transition xmlns:p14="http://schemas.microsoft.com/office/powerpoint/2010/main" spd="slow" advTm="739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gration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3475" r="9013"/>
          <a:stretch/>
        </p:blipFill>
        <p:spPr>
          <a:xfrm>
            <a:off x="228600" y="1904489"/>
            <a:ext cx="8496300" cy="4724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Migration on Servers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43176" y="1371600"/>
            <a:ext cx="605856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Load balancing across NICs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4193232"/>
            <a:ext cx="2662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Both flows use eth0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2743200"/>
            <a:ext cx="2025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Flow 1</a:t>
            </a:r>
          </a:p>
          <a:p>
            <a:pPr algn="ctr"/>
            <a:r>
              <a:rPr lang="en-US" sz="2400" dirty="0" smtClean="0"/>
              <a:t>moved to eth1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14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09"/>
    </mc:Choice>
    <mc:Fallback xmlns="">
      <p:transition xmlns:p14="http://schemas.microsoft.com/office/powerpoint/2010/main" spd="slow" advTm="364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Migration on Servers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264656"/>
            <a:ext cx="655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Migrating VMs</a:t>
            </a:r>
            <a:r>
              <a:rPr lang="en-US" sz="3200" dirty="0"/>
              <a:t> </a:t>
            </a:r>
            <a:r>
              <a:rPr lang="en-US" sz="3200" dirty="0" smtClean="0"/>
              <a:t>across subnets</a:t>
            </a:r>
          </a:p>
        </p:txBody>
      </p:sp>
      <p:pic>
        <p:nvPicPr>
          <p:cNvPr id="8" name="Picture 7" descr="vm-migration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r="8497"/>
          <a:stretch/>
        </p:blipFill>
        <p:spPr>
          <a:xfrm>
            <a:off x="239057" y="1651576"/>
            <a:ext cx="8600143" cy="498417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057400" y="4267200"/>
            <a:ext cx="2667000" cy="1066800"/>
          </a:xfrm>
          <a:prstGeom prst="wedgeRoundRectCallout">
            <a:avLst>
              <a:gd name="adj1" fmla="val 48797"/>
              <a:gd name="adj2" fmla="val -97818"/>
              <a:gd name="adj3" fmla="val 16667"/>
            </a:avLst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 changes subnet, acquiring new address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477000" y="3962400"/>
            <a:ext cx="2057400" cy="1143000"/>
          </a:xfrm>
          <a:prstGeom prst="wedgeRoundRectCallout">
            <a:avLst>
              <a:gd name="adj1" fmla="val -90144"/>
              <a:gd name="adj2" fmla="val 77326"/>
              <a:gd name="adj3" fmla="val 16667"/>
            </a:avLst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 migrates flow to new address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3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49"/>
    </mc:Choice>
    <mc:Fallback xmlns="">
      <p:transition xmlns:p14="http://schemas.microsoft.com/office/powerpoint/2010/main" spd="slow" advTm="2544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Performance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162010"/>
              </p:ext>
            </p:extLst>
          </p:nvPr>
        </p:nvGraphicFramePr>
        <p:xfrm>
          <a:off x="2514600" y="1828800"/>
          <a:ext cx="4114800" cy="207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3622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 (Mbit/s)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TCP/IP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934.5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Serval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933.8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Translator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932.1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33846" y="1244024"/>
            <a:ext cx="28763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TCP Throughput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29913"/>
              </p:ext>
            </p:extLst>
          </p:nvPr>
        </p:nvGraphicFramePr>
        <p:xfrm>
          <a:off x="1524000" y="4775776"/>
          <a:ext cx="6096000" cy="15544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/>
                <a:gridCol w="1778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Mbit/s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Kpkt</a:t>
                      </a:r>
                      <a:r>
                        <a:rPr lang="en-US" sz="2800" dirty="0" smtClean="0"/>
                        <a:t>/s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IP</a:t>
                      </a:r>
                      <a:r>
                        <a:rPr lang="en-US" sz="2800" b="1" baseline="0" dirty="0" smtClean="0"/>
                        <a:t> forwarding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987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388.4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Serval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872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142.8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1080" y="4191000"/>
            <a:ext cx="44418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Service Table Throughput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5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72"/>
    </mc:Choice>
    <mc:Fallback xmlns="">
      <p:transition xmlns:p14="http://schemas.microsoft.com/office/powerpoint/2010/main" spd="slow" advTm="596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are Easy to Port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83591"/>
              </p:ext>
            </p:extLst>
          </p:nvPr>
        </p:nvGraphicFramePr>
        <p:xfrm>
          <a:off x="685800" y="1447800"/>
          <a:ext cx="7772400" cy="466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999"/>
                <a:gridCol w="1981200"/>
                <a:gridCol w="19812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Application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Codebase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Changes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Iperf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5,934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TFTP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3,452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wget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87,164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207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Elinks</a:t>
                      </a:r>
                      <a:r>
                        <a:rPr lang="en-US" sz="2800" b="1" dirty="0" smtClean="0"/>
                        <a:t> browser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115,224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234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Firefox browser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4,615,324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Mongoose webserver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8,831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425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Memcached</a:t>
                      </a:r>
                      <a:r>
                        <a:rPr lang="en-US" sz="2800" b="1" baseline="0" dirty="0" smtClean="0"/>
                        <a:t> server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8,329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159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Memcached</a:t>
                      </a:r>
                      <a:r>
                        <a:rPr lang="en-US" sz="2800" b="1" baseline="0" dirty="0" smtClean="0"/>
                        <a:t> client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12,503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184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85800" y="4572000"/>
            <a:ext cx="7772400" cy="1539239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1981200"/>
            <a:ext cx="7772400" cy="2072639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53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92"/>
    </mc:Choice>
    <mc:Fallback xmlns="">
      <p:transition xmlns:p14="http://schemas.microsoft.com/office/powerpoint/2010/main" spd="slow" advTm="2999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(Overloaded) Abstractions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57199" y="1388900"/>
            <a:ext cx="4749259" cy="5258007"/>
          </a:xfrm>
        </p:spPr>
        <p:txBody>
          <a:bodyPr>
            <a:normAutofit/>
          </a:bodyPr>
          <a:lstStyle/>
          <a:p>
            <a:r>
              <a:rPr lang="en-US" dirty="0" smtClean="0"/>
              <a:t>Service is </a:t>
            </a:r>
            <a:r>
              <a:rPr lang="en-US" dirty="0" smtClean="0">
                <a:solidFill>
                  <a:srgbClr val="FFFF00"/>
                </a:solidFill>
              </a:rPr>
              <a:t>IP + port</a:t>
            </a:r>
          </a:p>
          <a:p>
            <a:pPr lvl="1"/>
            <a:r>
              <a:rPr lang="en-US" dirty="0" smtClean="0"/>
              <a:t>Exposes location</a:t>
            </a:r>
          </a:p>
          <a:p>
            <a:pPr lvl="1"/>
            <a:r>
              <a:rPr lang="en-US" dirty="0" smtClean="0"/>
              <a:t>Specifies app. protocol</a:t>
            </a:r>
          </a:p>
          <a:p>
            <a:pPr lvl="1"/>
            <a:r>
              <a:rPr lang="en-US" dirty="0" smtClean="0"/>
              <a:t>One service per IP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Flow is “</a:t>
            </a:r>
            <a:r>
              <a:rPr lang="en-US" dirty="0" smtClean="0">
                <a:solidFill>
                  <a:srgbClr val="FF0000"/>
                </a:solidFill>
              </a:rPr>
              <a:t>five tuple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Binds flow to interface and location</a:t>
            </a:r>
          </a:p>
          <a:p>
            <a:pPr lvl="1"/>
            <a:r>
              <a:rPr lang="en-US" dirty="0" smtClean="0"/>
              <a:t>Cannot migrate between interfaces or networks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98807" y="2190744"/>
            <a:ext cx="990626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TCP/IP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105400" y="3475984"/>
            <a:ext cx="2377440" cy="640080"/>
          </a:xfrm>
          <a:prstGeom prst="rect">
            <a:avLst/>
          </a:prstGeom>
          <a:solidFill>
            <a:srgbClr val="80000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06458" y="3595969"/>
            <a:ext cx="2175325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 err="1" smtClean="0"/>
              <a:t>demux</a:t>
            </a:r>
            <a:r>
              <a:rPr lang="en-US" sz="2400" dirty="0" smtClean="0"/>
              <a:t> (IP + port)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543800" y="4356705"/>
            <a:ext cx="1264589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105400" y="4236720"/>
            <a:ext cx="2377440" cy="640080"/>
          </a:xfrm>
          <a:prstGeom prst="rect">
            <a:avLst/>
          </a:prstGeom>
          <a:solidFill>
            <a:srgbClr val="000090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/>
          <p:cNvSpPr/>
          <p:nvPr/>
        </p:nvSpPr>
        <p:spPr>
          <a:xfrm>
            <a:off x="5105400" y="2724144"/>
            <a:ext cx="2377440" cy="640080"/>
          </a:xfrm>
          <a:prstGeom prst="rect">
            <a:avLst/>
          </a:prstGeom>
          <a:solidFill>
            <a:srgbClr val="B5B500"/>
          </a:solidFill>
          <a:ln>
            <a:solidFill>
              <a:srgbClr val="C1C14D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133197" y="2844129"/>
            <a:ext cx="2321850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400" dirty="0" smtClean="0">
                <a:solidFill>
                  <a:srgbClr val="000000"/>
                </a:solidFill>
              </a:rPr>
              <a:t>onnect (IP + port)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3595969"/>
            <a:ext cx="1405854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2834458"/>
            <a:ext cx="1600468" cy="46166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Application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52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25"/>
    </mc:Choice>
    <mc:Fallback xmlns="">
      <p:transition xmlns:p14="http://schemas.microsoft.com/office/powerpoint/2010/main" spd="slow" advTm="5102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to the Edges!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193"/>
            <a:ext cx="8516016" cy="5258007"/>
          </a:xfrm>
        </p:spPr>
        <p:txBody>
          <a:bodyPr>
            <a:normAutofit/>
          </a:bodyPr>
          <a:lstStyle/>
          <a:p>
            <a:r>
              <a:rPr lang="en-US" dirty="0" smtClean="0"/>
              <a:t>SDN about network-wide visibility and control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Today’s “SDN” (</a:t>
            </a:r>
            <a:r>
              <a:rPr lang="en-US" dirty="0" err="1" smtClean="0"/>
              <a:t>OpenFlow</a:t>
            </a:r>
            <a:r>
              <a:rPr lang="en-US" dirty="0" smtClean="0"/>
              <a:t>) primarily focuses on layer-2 / layer-3 abstractions</a:t>
            </a:r>
          </a:p>
          <a:p>
            <a:r>
              <a:rPr lang="en-US" dirty="0" err="1" smtClean="0"/>
              <a:t>Serval</a:t>
            </a:r>
            <a:r>
              <a:rPr lang="en-US" dirty="0" smtClean="0"/>
              <a:t> extends SDN model to the network edge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New programming abstractions for services, flows, hosts, and interfaces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Service-level control/data plane split</a:t>
            </a:r>
          </a:p>
          <a:p>
            <a:r>
              <a:rPr lang="en-US" dirty="0" smtClean="0"/>
              <a:t>Joint service and network control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04"/>
    </mc:Choice>
    <mc:Fallback xmlns="">
      <p:transition xmlns:p14="http://schemas.microsoft.com/office/powerpoint/2010/main" spd="slow" advTm="4230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New naming abstractions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Clean role separation in the stack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Makes it easier to build and manage services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Software architecture for services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Flexible service resolution and discovery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Maintains </a:t>
            </a:r>
            <a:r>
              <a:rPr lang="en-US" dirty="0"/>
              <a:t>robust </a:t>
            </a:r>
            <a:r>
              <a:rPr lang="en-US" dirty="0" smtClean="0"/>
              <a:t>connectivity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Joint service and network management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08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2"/>
    </mc:Choice>
    <mc:Fallback xmlns="">
      <p:transition xmlns:p14="http://schemas.microsoft.com/office/powerpoint/2010/main" spd="slow" advTm="2192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111" y="4648200"/>
            <a:ext cx="9144000" cy="113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Papers, demos, source code (GPL) online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serval-only-bl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38" y="1066800"/>
            <a:ext cx="6007125" cy="172155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645086" y="2971800"/>
            <a:ext cx="3838198" cy="1877437"/>
            <a:chOff x="2590800" y="3083748"/>
            <a:chExt cx="3838198" cy="1877437"/>
          </a:xfrm>
        </p:grpSpPr>
        <p:grpSp>
          <p:nvGrpSpPr>
            <p:cNvPr id="8" name="Group 7"/>
            <p:cNvGrpSpPr/>
            <p:nvPr/>
          </p:nvGrpSpPr>
          <p:grpSpPr>
            <a:xfrm>
              <a:off x="2590800" y="3124200"/>
              <a:ext cx="914400" cy="1600200"/>
              <a:chOff x="2438400" y="3124200"/>
              <a:chExt cx="914400" cy="1600200"/>
            </a:xfrm>
          </p:grpSpPr>
          <p:pic>
            <p:nvPicPr>
              <p:cNvPr id="2" name="Picture 1" descr="twitter_newbird_blu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8400" y="38100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" name="Picture 5" descr="logo-web-300x300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0800" y="3124200"/>
                <a:ext cx="685800" cy="685800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505201" y="3083748"/>
              <a:ext cx="2923797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3200" dirty="0" err="1" smtClean="0"/>
                <a:t>serval-arch.org</a:t>
              </a:r>
              <a:endParaRPr lang="en-US" sz="3200" dirty="0" smtClean="0"/>
            </a:p>
            <a:p>
              <a:pPr lvl="0" algn="ctr">
                <a:spcBef>
                  <a:spcPct val="0"/>
                </a:spcBef>
                <a:defRPr/>
              </a:pPr>
              <a:endParaRPr lang="en-US" sz="2000" dirty="0" smtClean="0"/>
            </a:p>
            <a:p>
              <a:pPr lvl="0" algn="ctr">
                <a:spcBef>
                  <a:spcPct val="0"/>
                </a:spcBef>
                <a:defRPr/>
              </a:pPr>
              <a:r>
                <a:rPr lang="en-US" sz="3200" dirty="0" smtClean="0"/>
                <a:t>@</a:t>
              </a:r>
              <a:r>
                <a:rPr lang="en-US" sz="3200" dirty="0" err="1" smtClean="0"/>
                <a:t>servalnetwork</a:t>
              </a:r>
              <a:endParaRPr lang="en-US" sz="3200" dirty="0" smtClean="0"/>
            </a:p>
            <a:p>
              <a:endParaRPr lang="en-US" sz="3200" dirty="0" smtClean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6"/>
    </mc:Choice>
    <mc:Fallback xmlns="">
      <p:transition xmlns:p14="http://schemas.microsoft.com/office/powerpoint/2010/main" spd="slow" advTm="1122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Locator/identifier separation</a:t>
            </a:r>
          </a:p>
          <a:p>
            <a:pPr lvl="1"/>
            <a:r>
              <a:rPr lang="en-US" dirty="0" smtClean="0"/>
              <a:t>HIP, i3, HAIR, DOA, LISP, LNA</a:t>
            </a:r>
          </a:p>
          <a:p>
            <a:r>
              <a:rPr lang="en-US" dirty="0" smtClean="0"/>
              <a:t>Data-</a:t>
            </a:r>
            <a:r>
              <a:rPr lang="en-US" dirty="0"/>
              <a:t>o</a:t>
            </a:r>
            <a:r>
              <a:rPr lang="en-US" dirty="0" smtClean="0"/>
              <a:t>riented networking</a:t>
            </a:r>
          </a:p>
          <a:p>
            <a:pPr lvl="1"/>
            <a:r>
              <a:rPr lang="en-US" dirty="0" smtClean="0"/>
              <a:t>DONA, </a:t>
            </a:r>
            <a:r>
              <a:rPr lang="en-US" dirty="0" err="1" smtClean="0"/>
              <a:t>CCNx</a:t>
            </a:r>
            <a:endParaRPr lang="en-US" dirty="0" smtClean="0"/>
          </a:p>
          <a:p>
            <a:r>
              <a:rPr lang="en-US" dirty="0" smtClean="0"/>
              <a:t>Support for mobility and migration</a:t>
            </a:r>
          </a:p>
          <a:p>
            <a:pPr lvl="1"/>
            <a:r>
              <a:rPr lang="en-US" dirty="0" smtClean="0"/>
              <a:t>TCP Migrate, Mobile IP, ROAM</a:t>
            </a:r>
          </a:p>
          <a:p>
            <a:r>
              <a:rPr lang="en-US" dirty="0" smtClean="0"/>
              <a:t>Multipath and multi-homing</a:t>
            </a:r>
          </a:p>
          <a:p>
            <a:pPr lvl="1"/>
            <a:r>
              <a:rPr lang="en-US" dirty="0" smtClean="0"/>
              <a:t>MPTCP, SCTP, Shim6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39312" y="3711035"/>
            <a:ext cx="932688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 noChangeAspect="1"/>
          </p:cNvCxnSpPr>
          <p:nvPr/>
        </p:nvCxnSpPr>
        <p:spPr>
          <a:xfrm rot="16200000" flipH="1">
            <a:off x="4305549" y="2948382"/>
            <a:ext cx="401483" cy="38056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72000" y="1987798"/>
            <a:ext cx="317223" cy="228602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227832" y="3056727"/>
            <a:ext cx="331832" cy="233518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050007" y="2805524"/>
            <a:ext cx="685774" cy="38199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9" idx="2"/>
          </p:cNvCxnSpPr>
          <p:nvPr/>
        </p:nvCxnSpPr>
        <p:spPr>
          <a:xfrm>
            <a:off x="2675996" y="2334832"/>
            <a:ext cx="473520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 rot="300000">
            <a:off x="1878686" y="3277229"/>
            <a:ext cx="1767614" cy="1405495"/>
          </a:xfrm>
          <a:prstGeom prst="cloud">
            <a:avLst/>
          </a:prstGeom>
          <a:solidFill>
            <a:srgbClr val="80000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 rot="300000">
            <a:off x="1337715" y="1424004"/>
            <a:ext cx="1478886" cy="1287114"/>
          </a:xfrm>
          <a:prstGeom prst="cloud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400870" y="2937922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01897" y="3557156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Cellular</a:t>
            </a:r>
          </a:p>
          <a:p>
            <a:pPr algn="ctr"/>
            <a:r>
              <a:rPr lang="en-US" sz="2200" dirty="0" smtClean="0"/>
              <a:t>Provider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416062" y="1663791"/>
            <a:ext cx="1360293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Enterprise</a:t>
            </a:r>
          </a:p>
          <a:p>
            <a:pPr algn="ctr"/>
            <a:r>
              <a:rPr lang="en-US" sz="2200" dirty="0" smtClean="0"/>
              <a:t>Network</a:t>
            </a:r>
            <a:endParaRPr lang="en-US" sz="2200" dirty="0"/>
          </a:p>
        </p:txBody>
      </p:sp>
      <p:sp>
        <p:nvSpPr>
          <p:cNvPr id="19" name="Cloud 18"/>
          <p:cNvSpPr/>
          <p:nvPr/>
        </p:nvSpPr>
        <p:spPr>
          <a:xfrm rot="300000">
            <a:off x="3142133" y="1837543"/>
            <a:ext cx="1478886" cy="1287114"/>
          </a:xfrm>
          <a:prstGeom prst="cloud">
            <a:avLst/>
          </a:prstGeom>
          <a:solidFill>
            <a:srgbClr val="E3C11A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60181" y="2536948"/>
            <a:ext cx="677373" cy="44474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63314" y="3161795"/>
            <a:ext cx="677373" cy="48922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/>
          <p:nvPr/>
        </p:nvGrpSpPr>
        <p:grpSpPr>
          <a:xfrm>
            <a:off x="2294460" y="4724400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Rounded Rectangle 23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8241" y="3226429"/>
            <a:ext cx="447283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4G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20980" y="2077330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/>
              <a:t>Transit</a:t>
            </a:r>
          </a:p>
          <a:p>
            <a:pPr algn="ctr"/>
            <a:r>
              <a:rPr lang="en-US" sz="2200" dirty="0" smtClean="0"/>
              <a:t>Provider</a:t>
            </a:r>
            <a:endParaRPr lang="en-US" sz="2200" dirty="0"/>
          </a:p>
        </p:txBody>
      </p:sp>
      <p:grpSp>
        <p:nvGrpSpPr>
          <p:cNvPr id="57" name="Group 71"/>
          <p:cNvGrpSpPr/>
          <p:nvPr/>
        </p:nvGrpSpPr>
        <p:grpSpPr>
          <a:xfrm>
            <a:off x="1497025" y="3737731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Rectangle 72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86" name="Arc 85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Arc 87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83" name="Arc 8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Arc 8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1" name="Group 88"/>
          <p:cNvGrpSpPr/>
          <p:nvPr/>
        </p:nvGrpSpPr>
        <p:grpSpPr>
          <a:xfrm>
            <a:off x="2992450" y="4179056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Rectangle 89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103" name="Arc 10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Arc 10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100" name="Arc 99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Arc 101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8" name="Group 105"/>
          <p:cNvGrpSpPr/>
          <p:nvPr/>
        </p:nvGrpSpPr>
        <p:grpSpPr>
          <a:xfrm>
            <a:off x="542925" y="2656550"/>
            <a:ext cx="365125" cy="368300"/>
            <a:chOff x="698500" y="1549400"/>
            <a:chExt cx="365125" cy="368300"/>
          </a:xfrm>
          <a:solidFill>
            <a:srgbClr val="F5DB1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7" name="Arc 106"/>
            <p:cNvSpPr/>
            <p:nvPr/>
          </p:nvSpPr>
          <p:spPr>
            <a:xfrm>
              <a:off x="698500" y="1549400"/>
              <a:ext cx="365125" cy="36830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8" name="Arc 107"/>
            <p:cNvSpPr/>
            <p:nvPr/>
          </p:nvSpPr>
          <p:spPr>
            <a:xfrm>
              <a:off x="749301" y="1600200"/>
              <a:ext cx="263524" cy="27305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9" name="Arc 108"/>
            <p:cNvSpPr/>
            <p:nvPr/>
          </p:nvSpPr>
          <p:spPr>
            <a:xfrm>
              <a:off x="790576" y="1651000"/>
              <a:ext cx="177799" cy="180975"/>
            </a:xfrm>
            <a:prstGeom prst="arc">
              <a:avLst>
                <a:gd name="adj1" fmla="val 16199987"/>
                <a:gd name="adj2" fmla="val 21511666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875031" y="1691006"/>
              <a:ext cx="45719" cy="45719"/>
            </a:xfrm>
            <a:prstGeom prst="ellipse">
              <a:avLst/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99" name="Title 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Access Today</a:t>
            </a:r>
            <a:endParaRPr lang="en-US" dirty="0"/>
          </a:p>
        </p:txBody>
      </p:sp>
      <p:sp>
        <p:nvSpPr>
          <p:cNvPr id="112" name="Cloud 111"/>
          <p:cNvSpPr/>
          <p:nvPr/>
        </p:nvSpPr>
        <p:spPr>
          <a:xfrm rot="360000">
            <a:off x="4527720" y="2162169"/>
            <a:ext cx="3640330" cy="3392015"/>
          </a:xfrm>
          <a:prstGeom prst="cloud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loud 112"/>
          <p:cNvSpPr/>
          <p:nvPr/>
        </p:nvSpPr>
        <p:spPr>
          <a:xfrm rot="325311">
            <a:off x="4788962" y="1137823"/>
            <a:ext cx="1584011" cy="1152119"/>
          </a:xfrm>
          <a:prstGeom prst="cloud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5410200" y="3545435"/>
            <a:ext cx="1798214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Datacenter</a:t>
            </a:r>
            <a:endParaRPr lang="en-US" sz="2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4909572" y="1454398"/>
            <a:ext cx="1338828" cy="40011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Datacenter</a:t>
            </a:r>
            <a:endParaRPr lang="en-US" sz="2000" dirty="0"/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2675996" y="4724400"/>
            <a:ext cx="503044" cy="31401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8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6"/>
    </mc:Choice>
    <mc:Fallback xmlns="">
      <p:transition xmlns:p14="http://schemas.microsoft.com/office/powerpoint/2010/main" spd="slow" advTm="69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Straight Connector 152"/>
          <p:cNvCxnSpPr>
            <a:cxnSpLocks noChangeAspect="1"/>
          </p:cNvCxnSpPr>
          <p:nvPr/>
        </p:nvCxnSpPr>
        <p:spPr>
          <a:xfrm rot="16200000" flipH="1">
            <a:off x="4305549" y="2944440"/>
            <a:ext cx="401483" cy="38056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39312" y="3711035"/>
            <a:ext cx="932688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72000" y="1987798"/>
            <a:ext cx="317223" cy="228602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227832" y="3056727"/>
            <a:ext cx="331832" cy="233518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050007" y="2805524"/>
            <a:ext cx="685774" cy="38199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9" idx="2"/>
          </p:cNvCxnSpPr>
          <p:nvPr/>
        </p:nvCxnSpPr>
        <p:spPr>
          <a:xfrm>
            <a:off x="2675996" y="2334832"/>
            <a:ext cx="473520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 rot="300000">
            <a:off x="1878686" y="3277229"/>
            <a:ext cx="1767614" cy="1405495"/>
          </a:xfrm>
          <a:prstGeom prst="cloud">
            <a:avLst/>
          </a:prstGeom>
          <a:solidFill>
            <a:srgbClr val="800000">
              <a:alpha val="30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 rot="300000">
            <a:off x="1337715" y="1424004"/>
            <a:ext cx="1478886" cy="1287114"/>
          </a:xfrm>
          <a:prstGeom prst="cloud">
            <a:avLst/>
          </a:prstGeom>
          <a:solidFill>
            <a:srgbClr val="008000">
              <a:alpha val="30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400870" y="2937922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  <a:alpha val="3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01897" y="3557156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Cellular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Provider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6062" y="1663791"/>
            <a:ext cx="1360293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Enterprise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Network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 rot="300000">
            <a:off x="3142133" y="1837543"/>
            <a:ext cx="1478886" cy="1287114"/>
          </a:xfrm>
          <a:prstGeom prst="cloud">
            <a:avLst/>
          </a:prstGeom>
          <a:solidFill>
            <a:srgbClr val="E3C11A">
              <a:alpha val="15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60181" y="2536948"/>
            <a:ext cx="677373" cy="444746"/>
          </a:xfrm>
          <a:prstGeom prst="straightConnector1">
            <a:avLst/>
          </a:prstGeom>
          <a:ln>
            <a:solidFill>
              <a:srgbClr val="FFFF00">
                <a:alpha val="20000"/>
              </a:srgbClr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63314" y="3161795"/>
            <a:ext cx="677373" cy="489221"/>
          </a:xfrm>
          <a:prstGeom prst="straightConnector1">
            <a:avLst/>
          </a:prstGeom>
          <a:ln>
            <a:solidFill>
              <a:srgbClr val="FFFF00">
                <a:alpha val="20000"/>
              </a:srgbClr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/>
          <p:nvPr/>
        </p:nvGrpSpPr>
        <p:grpSpPr>
          <a:xfrm>
            <a:off x="2294460" y="4724400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Rounded Rectangle 23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  <a:alpha val="30000"/>
              </a:schemeClr>
            </a:solidFill>
            <a:ln>
              <a:solidFill>
                <a:srgbClr val="7F7F7F">
                  <a:alpha val="3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>
                  <a:alpha val="3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8241" y="3226429"/>
            <a:ext cx="447283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>
                    <a:alpha val="20000"/>
                  </a:srgbClr>
                </a:solidFill>
              </a:rPr>
              <a:t>4G</a:t>
            </a:r>
            <a:endParaRPr lang="en-US" b="1" dirty="0">
              <a:solidFill>
                <a:srgbClr val="FFFF00">
                  <a:alpha val="20000"/>
                </a:srgb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20980" y="2077330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Transit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Provider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1497025" y="3737731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Rectangle 72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86" name="Arc 85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Arc 87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83" name="Arc 8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Arc 8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88"/>
          <p:cNvGrpSpPr/>
          <p:nvPr/>
        </p:nvGrpSpPr>
        <p:grpSpPr>
          <a:xfrm>
            <a:off x="2992450" y="4179056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Rectangle 89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103" name="Arc 10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Arc 10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100" name="Arc 99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Arc 101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105"/>
          <p:cNvGrpSpPr/>
          <p:nvPr/>
        </p:nvGrpSpPr>
        <p:grpSpPr>
          <a:xfrm>
            <a:off x="542925" y="2656550"/>
            <a:ext cx="365125" cy="368300"/>
            <a:chOff x="698500" y="1549400"/>
            <a:chExt cx="365125" cy="368300"/>
          </a:xfrm>
          <a:solidFill>
            <a:srgbClr val="F5DB12">
              <a:alpha val="20000"/>
            </a:srgb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7" name="Arc 106"/>
            <p:cNvSpPr/>
            <p:nvPr/>
          </p:nvSpPr>
          <p:spPr>
            <a:xfrm>
              <a:off x="698500" y="1549400"/>
              <a:ext cx="365125" cy="36830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8" name="Arc 107"/>
            <p:cNvSpPr/>
            <p:nvPr/>
          </p:nvSpPr>
          <p:spPr>
            <a:xfrm>
              <a:off x="749301" y="1600200"/>
              <a:ext cx="263524" cy="27305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9" name="Arc 108"/>
            <p:cNvSpPr/>
            <p:nvPr/>
          </p:nvSpPr>
          <p:spPr>
            <a:xfrm>
              <a:off x="790576" y="1651000"/>
              <a:ext cx="177799" cy="180975"/>
            </a:xfrm>
            <a:prstGeom prst="arc">
              <a:avLst>
                <a:gd name="adj1" fmla="val 16199987"/>
                <a:gd name="adj2" fmla="val 21511666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875031" y="1691006"/>
              <a:ext cx="45719" cy="45719"/>
            </a:xfrm>
            <a:prstGeom prst="ellipse">
              <a:avLst/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99" name="Title 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Service Location</a:t>
            </a:r>
            <a:endParaRPr lang="en-US" dirty="0"/>
          </a:p>
        </p:txBody>
      </p:sp>
      <p:sp>
        <p:nvSpPr>
          <p:cNvPr id="112" name="Cloud 111"/>
          <p:cNvSpPr/>
          <p:nvPr/>
        </p:nvSpPr>
        <p:spPr>
          <a:xfrm rot="360000">
            <a:off x="4527720" y="2162169"/>
            <a:ext cx="3640330" cy="3392015"/>
          </a:xfrm>
          <a:prstGeom prst="cloud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loud 112"/>
          <p:cNvSpPr/>
          <p:nvPr/>
        </p:nvSpPr>
        <p:spPr>
          <a:xfrm rot="325311">
            <a:off x="4788962" y="1137823"/>
            <a:ext cx="1584011" cy="1152119"/>
          </a:xfrm>
          <a:prstGeom prst="cloud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2675996" y="4724400"/>
            <a:ext cx="503044" cy="314015"/>
          </a:xfrm>
          <a:prstGeom prst="straightConnector1">
            <a:avLst/>
          </a:prstGeom>
          <a:ln>
            <a:solidFill>
              <a:srgbClr val="FFFF00">
                <a:alpha val="20000"/>
              </a:srgbClr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28"/>
          <p:cNvGrpSpPr/>
          <p:nvPr/>
        </p:nvGrpSpPr>
        <p:grpSpPr>
          <a:xfrm>
            <a:off x="4997072" y="2796595"/>
            <a:ext cx="1237278" cy="1664934"/>
            <a:chOff x="4988770" y="3679247"/>
            <a:chExt cx="1237278" cy="1664934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grpSp>
          <p:nvGrpSpPr>
            <p:cNvPr id="114" name="Group 78"/>
            <p:cNvGrpSpPr/>
            <p:nvPr/>
          </p:nvGrpSpPr>
          <p:grpSpPr>
            <a:xfrm>
              <a:off x="5270500" y="3808786"/>
              <a:ext cx="660401" cy="551209"/>
              <a:chOff x="5232400" y="3770686"/>
              <a:chExt cx="660401" cy="551209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10800000" flipV="1">
                <a:off x="5232400" y="37706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 flipV="1">
                <a:off x="5257800" y="38722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77"/>
            <p:cNvGrpSpPr/>
            <p:nvPr/>
          </p:nvGrpSpPr>
          <p:grpSpPr>
            <a:xfrm>
              <a:off x="5245100" y="4621586"/>
              <a:ext cx="660401" cy="589309"/>
              <a:chOff x="5245100" y="4685086"/>
              <a:chExt cx="660401" cy="589309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rot="10800000">
                <a:off x="5245100" y="46850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0800000">
                <a:off x="5270500" y="48247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76"/>
            <p:cNvGrpSpPr/>
            <p:nvPr/>
          </p:nvGrpSpPr>
          <p:grpSpPr>
            <a:xfrm>
              <a:off x="5277442" y="4460914"/>
              <a:ext cx="635001" cy="101600"/>
              <a:chOff x="5277442" y="4471895"/>
              <a:chExt cx="635001" cy="101600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 rot="10800000">
                <a:off x="5277442" y="44718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0800000">
                <a:off x="5277442" y="45734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Rectangle 118"/>
            <p:cNvSpPr/>
            <p:nvPr/>
          </p:nvSpPr>
          <p:spPr>
            <a:xfrm>
              <a:off x="5842000" y="4960133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842000" y="4319690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842000" y="3679247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2" name="Diagonal Stripe 121"/>
            <p:cNvSpPr/>
            <p:nvPr/>
          </p:nvSpPr>
          <p:spPr>
            <a:xfrm rot="18915890">
              <a:off x="4988770" y="4215401"/>
              <a:ext cx="594360" cy="594360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839670" y="4648200"/>
            <a:ext cx="1713530" cy="5685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t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dirty="0" smtClean="0"/>
              <a:t>Load-Balanced</a:t>
            </a:r>
          </a:p>
          <a:p>
            <a:pPr algn="ctr">
              <a:lnSpc>
                <a:spcPts val="2200"/>
              </a:lnSpc>
            </a:pPr>
            <a:r>
              <a:rPr lang="en-US" sz="2000" dirty="0" smtClean="0"/>
              <a:t>Web Service</a:t>
            </a:r>
            <a:endParaRPr lang="en-US" sz="2000" dirty="0"/>
          </a:p>
        </p:txBody>
      </p:sp>
      <p:sp>
        <p:nvSpPr>
          <p:cNvPr id="136" name="Rectangle 135"/>
          <p:cNvSpPr/>
          <p:nvPr/>
        </p:nvSpPr>
        <p:spPr>
          <a:xfrm>
            <a:off x="5689124" y="2673063"/>
            <a:ext cx="696573" cy="1920240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56"/>
          <p:cNvGrpSpPr/>
          <p:nvPr/>
        </p:nvGrpSpPr>
        <p:grpSpPr>
          <a:xfrm>
            <a:off x="5275242" y="1502371"/>
            <a:ext cx="231480" cy="371281"/>
            <a:chOff x="5089495" y="606891"/>
            <a:chExt cx="231480" cy="37128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cxnSp>
          <p:nvCxnSpPr>
            <p:cNvPr id="145" name="Straight Connector 144"/>
            <p:cNvCxnSpPr/>
            <p:nvPr/>
          </p:nvCxnSpPr>
          <p:spPr>
            <a:xfrm rot="10800000" flipV="1">
              <a:off x="5089495" y="606891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5089495" y="789159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59"/>
          <p:cNvGrpSpPr/>
          <p:nvPr/>
        </p:nvGrpSpPr>
        <p:grpSpPr>
          <a:xfrm>
            <a:off x="5455920" y="1447800"/>
            <a:ext cx="182880" cy="480423"/>
            <a:chOff x="5270173" y="560254"/>
            <a:chExt cx="182880" cy="48042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48" name="Rectangle 147"/>
            <p:cNvSpPr/>
            <p:nvPr/>
          </p:nvSpPr>
          <p:spPr>
            <a:xfrm>
              <a:off x="5270173" y="857797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270173" y="560254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Diagonal Stripe 149"/>
          <p:cNvSpPr/>
          <p:nvPr/>
        </p:nvSpPr>
        <p:spPr>
          <a:xfrm rot="18915890">
            <a:off x="5169832" y="1550851"/>
            <a:ext cx="274320" cy="274320"/>
          </a:xfrm>
          <a:prstGeom prst="diagStrip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2" name="Content Placeholder 2"/>
          <p:cNvSpPr txBox="1">
            <a:spLocks/>
          </p:cNvSpPr>
          <p:nvPr/>
        </p:nvSpPr>
        <p:spPr>
          <a:xfrm>
            <a:off x="551784" y="5316587"/>
            <a:ext cx="8363616" cy="1389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marR="0" lvl="0" indent="-347472" algn="l" defTabSz="457200" rtl="0" eaLnBrk="1" fontAlgn="auto" latinLnBrk="0" hangingPunct="1">
              <a:lnSpc>
                <a:spcPts val="3840"/>
              </a:lnSpc>
              <a:spcBef>
                <a:spcPts val="1872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 binds </a:t>
            </a:r>
            <a:r>
              <a:rPr lang="en-US" sz="2800" dirty="0" smtClean="0"/>
              <a:t>service to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 at client (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binding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Caching and ignoring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srgbClr val="C6D9F1"/>
                </a:solidFill>
              </a:rPr>
              <a:t>TTL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exacerbate</a:t>
            </a:r>
            <a:r>
              <a:rPr lang="en-US" sz="2400" dirty="0" smtClean="0">
                <a:solidFill>
                  <a:srgbClr val="C6D9F1"/>
                </a:solidFill>
              </a:rPr>
              <a:t>s the problem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400" dirty="0" smtClean="0">
                <a:solidFill>
                  <a:srgbClr val="C6D9F1"/>
                </a:solidFill>
              </a:rPr>
              <a:t>Slow failover when instance or load balancer fail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C6D9F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6D9F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>
            <a:stCxn id="98" idx="0"/>
            <a:endCxn id="150" idx="2"/>
          </p:cNvCxnSpPr>
          <p:nvPr/>
        </p:nvCxnSpPr>
        <p:spPr>
          <a:xfrm flipV="1">
            <a:off x="4233262" y="1687563"/>
            <a:ext cx="976744" cy="758316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98" idx="2"/>
          </p:cNvCxnSpPr>
          <p:nvPr/>
        </p:nvCxnSpPr>
        <p:spPr>
          <a:xfrm>
            <a:off x="4233262" y="3136718"/>
            <a:ext cx="795938" cy="504279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3640785" y="2445879"/>
            <a:ext cx="1184954" cy="690839"/>
          </a:xfrm>
          <a:prstGeom prst="rect">
            <a:avLst/>
          </a:prstGeom>
          <a:solidFill>
            <a:srgbClr val="800000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DNS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5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27"/>
    </mc:Choice>
    <mc:Fallback xmlns="">
      <p:transition xmlns:p14="http://schemas.microsoft.com/office/powerpoint/2010/main" spd="slow" advTm="3012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Straight Connector 152"/>
          <p:cNvCxnSpPr>
            <a:cxnSpLocks noChangeAspect="1"/>
          </p:cNvCxnSpPr>
          <p:nvPr/>
        </p:nvCxnSpPr>
        <p:spPr>
          <a:xfrm rot="16200000" flipH="1">
            <a:off x="4305549" y="2944440"/>
            <a:ext cx="401483" cy="38056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639312" y="3711035"/>
            <a:ext cx="932688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72000" y="1987798"/>
            <a:ext cx="317223" cy="228602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227832" y="3056727"/>
            <a:ext cx="331832" cy="233518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050007" y="2805524"/>
            <a:ext cx="685774" cy="38199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9" idx="2"/>
          </p:cNvCxnSpPr>
          <p:nvPr/>
        </p:nvCxnSpPr>
        <p:spPr>
          <a:xfrm>
            <a:off x="2675996" y="2334832"/>
            <a:ext cx="473520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 rot="300000">
            <a:off x="1878686" y="3277229"/>
            <a:ext cx="1767614" cy="1405495"/>
          </a:xfrm>
          <a:prstGeom prst="cloud">
            <a:avLst/>
          </a:prstGeom>
          <a:solidFill>
            <a:srgbClr val="800000">
              <a:alpha val="30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 rot="300000">
            <a:off x="1337715" y="1424004"/>
            <a:ext cx="1478886" cy="1287114"/>
          </a:xfrm>
          <a:prstGeom prst="cloud">
            <a:avLst/>
          </a:prstGeom>
          <a:solidFill>
            <a:srgbClr val="008000">
              <a:alpha val="30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400870" y="2937922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  <a:alpha val="3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01897" y="3557156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Cellular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Provider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6062" y="1663791"/>
            <a:ext cx="1360293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Enterprise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Network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 rot="300000">
            <a:off x="3142133" y="1837543"/>
            <a:ext cx="1478886" cy="1287114"/>
          </a:xfrm>
          <a:prstGeom prst="cloud">
            <a:avLst/>
          </a:prstGeom>
          <a:solidFill>
            <a:srgbClr val="E3C11A">
              <a:alpha val="15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60181" y="2536948"/>
            <a:ext cx="677373" cy="444746"/>
          </a:xfrm>
          <a:prstGeom prst="straightConnector1">
            <a:avLst/>
          </a:prstGeom>
          <a:ln>
            <a:solidFill>
              <a:srgbClr val="FFFF00">
                <a:alpha val="20000"/>
              </a:srgbClr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63314" y="3161795"/>
            <a:ext cx="677373" cy="489221"/>
          </a:xfrm>
          <a:prstGeom prst="straightConnector1">
            <a:avLst/>
          </a:prstGeom>
          <a:ln>
            <a:solidFill>
              <a:srgbClr val="FFFF00">
                <a:alpha val="20000"/>
              </a:srgbClr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/>
          <p:nvPr/>
        </p:nvGrpSpPr>
        <p:grpSpPr>
          <a:xfrm>
            <a:off x="2294460" y="4724400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Rounded Rectangle 23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  <a:alpha val="30000"/>
              </a:schemeClr>
            </a:solidFill>
            <a:ln>
              <a:solidFill>
                <a:srgbClr val="7F7F7F">
                  <a:alpha val="3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>
                  <a:alpha val="3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8241" y="3226429"/>
            <a:ext cx="447283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>
                    <a:alpha val="20000"/>
                  </a:srgbClr>
                </a:solidFill>
              </a:rPr>
              <a:t>4G</a:t>
            </a:r>
            <a:endParaRPr lang="en-US" b="1" dirty="0">
              <a:solidFill>
                <a:srgbClr val="FFFF00">
                  <a:alpha val="20000"/>
                </a:srgb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20980" y="2077330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Transit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Provider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1497025" y="3737731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Rectangle 72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86" name="Arc 85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Arc 87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83" name="Arc 8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Arc 8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88"/>
          <p:cNvGrpSpPr/>
          <p:nvPr/>
        </p:nvGrpSpPr>
        <p:grpSpPr>
          <a:xfrm>
            <a:off x="2992450" y="4179056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Rectangle 89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103" name="Arc 10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Arc 10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100" name="Arc 99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Arc 101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105"/>
          <p:cNvGrpSpPr/>
          <p:nvPr/>
        </p:nvGrpSpPr>
        <p:grpSpPr>
          <a:xfrm>
            <a:off x="542925" y="2656550"/>
            <a:ext cx="365125" cy="368300"/>
            <a:chOff x="698500" y="1549400"/>
            <a:chExt cx="365125" cy="368300"/>
          </a:xfrm>
          <a:solidFill>
            <a:srgbClr val="F5DB12">
              <a:alpha val="20000"/>
            </a:srgb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7" name="Arc 106"/>
            <p:cNvSpPr/>
            <p:nvPr/>
          </p:nvSpPr>
          <p:spPr>
            <a:xfrm>
              <a:off x="698500" y="1549400"/>
              <a:ext cx="365125" cy="36830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8" name="Arc 107"/>
            <p:cNvSpPr/>
            <p:nvPr/>
          </p:nvSpPr>
          <p:spPr>
            <a:xfrm>
              <a:off x="749301" y="1600200"/>
              <a:ext cx="263524" cy="27305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9" name="Arc 108"/>
            <p:cNvSpPr/>
            <p:nvPr/>
          </p:nvSpPr>
          <p:spPr>
            <a:xfrm>
              <a:off x="790576" y="1651000"/>
              <a:ext cx="177799" cy="180975"/>
            </a:xfrm>
            <a:prstGeom prst="arc">
              <a:avLst>
                <a:gd name="adj1" fmla="val 16199987"/>
                <a:gd name="adj2" fmla="val 21511666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875031" y="1691006"/>
              <a:ext cx="45719" cy="45719"/>
            </a:xfrm>
            <a:prstGeom prst="ellipse">
              <a:avLst/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99" name="Title 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to Service</a:t>
            </a:r>
            <a:endParaRPr lang="en-US" dirty="0"/>
          </a:p>
        </p:txBody>
      </p:sp>
      <p:sp>
        <p:nvSpPr>
          <p:cNvPr id="112" name="Cloud 111"/>
          <p:cNvSpPr/>
          <p:nvPr/>
        </p:nvSpPr>
        <p:spPr>
          <a:xfrm rot="360000">
            <a:off x="4527720" y="2162169"/>
            <a:ext cx="3640330" cy="3392015"/>
          </a:xfrm>
          <a:prstGeom prst="cloud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loud 112"/>
          <p:cNvSpPr/>
          <p:nvPr/>
        </p:nvSpPr>
        <p:spPr>
          <a:xfrm rot="325311">
            <a:off x="4788962" y="1137823"/>
            <a:ext cx="1584011" cy="1152119"/>
          </a:xfrm>
          <a:prstGeom prst="cloud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2675996" y="4724400"/>
            <a:ext cx="503044" cy="314015"/>
          </a:xfrm>
          <a:prstGeom prst="straightConnector1">
            <a:avLst/>
          </a:prstGeom>
          <a:ln>
            <a:solidFill>
              <a:srgbClr val="FFFF00">
                <a:alpha val="20000"/>
              </a:srgbClr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28"/>
          <p:cNvGrpSpPr/>
          <p:nvPr/>
        </p:nvGrpSpPr>
        <p:grpSpPr>
          <a:xfrm>
            <a:off x="4997072" y="2796595"/>
            <a:ext cx="1237278" cy="1664934"/>
            <a:chOff x="4988770" y="3679247"/>
            <a:chExt cx="1237278" cy="1664934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grpSp>
          <p:nvGrpSpPr>
            <p:cNvPr id="114" name="Group 78"/>
            <p:cNvGrpSpPr/>
            <p:nvPr/>
          </p:nvGrpSpPr>
          <p:grpSpPr>
            <a:xfrm>
              <a:off x="5270500" y="3808786"/>
              <a:ext cx="660401" cy="551209"/>
              <a:chOff x="5232400" y="3770686"/>
              <a:chExt cx="660401" cy="551209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10800000" flipV="1">
                <a:off x="5232400" y="37706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 flipV="1">
                <a:off x="5257800" y="38722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77"/>
            <p:cNvGrpSpPr/>
            <p:nvPr/>
          </p:nvGrpSpPr>
          <p:grpSpPr>
            <a:xfrm>
              <a:off x="5245100" y="4621586"/>
              <a:ext cx="660401" cy="589309"/>
              <a:chOff x="5245100" y="4685086"/>
              <a:chExt cx="660401" cy="589309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rot="10800000">
                <a:off x="5245100" y="46850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0800000">
                <a:off x="5270500" y="4824786"/>
                <a:ext cx="635001" cy="449609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76"/>
            <p:cNvGrpSpPr/>
            <p:nvPr/>
          </p:nvGrpSpPr>
          <p:grpSpPr>
            <a:xfrm>
              <a:off x="5277442" y="4460914"/>
              <a:ext cx="635001" cy="101600"/>
              <a:chOff x="5277442" y="4471895"/>
              <a:chExt cx="635001" cy="101600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 rot="10800000">
                <a:off x="5277442" y="44718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0800000">
                <a:off x="5277442" y="4573495"/>
                <a:ext cx="635001" cy="0"/>
              </a:xfrm>
              <a:prstGeom prst="lin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Rectangle 118"/>
            <p:cNvSpPr/>
            <p:nvPr/>
          </p:nvSpPr>
          <p:spPr>
            <a:xfrm>
              <a:off x="5842000" y="4960133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842000" y="4319690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842000" y="3679247"/>
              <a:ext cx="384048" cy="384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22" name="Diagonal Stripe 121"/>
            <p:cNvSpPr/>
            <p:nvPr/>
          </p:nvSpPr>
          <p:spPr>
            <a:xfrm rot="18915890">
              <a:off x="4988770" y="4215401"/>
              <a:ext cx="594360" cy="594360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839670" y="4648200"/>
            <a:ext cx="1713530" cy="5685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tIns="0" bIns="0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dirty="0" smtClean="0"/>
              <a:t>Load-Balanced</a:t>
            </a:r>
          </a:p>
          <a:p>
            <a:pPr algn="ctr">
              <a:lnSpc>
                <a:spcPts val="2200"/>
              </a:lnSpc>
            </a:pPr>
            <a:r>
              <a:rPr lang="en-US" sz="2000" dirty="0" smtClean="0"/>
              <a:t>Web Service</a:t>
            </a:r>
            <a:endParaRPr lang="en-US" sz="2000" dirty="0"/>
          </a:p>
        </p:txBody>
      </p:sp>
      <p:sp>
        <p:nvSpPr>
          <p:cNvPr id="136" name="Rectangle 135"/>
          <p:cNvSpPr/>
          <p:nvPr/>
        </p:nvSpPr>
        <p:spPr>
          <a:xfrm>
            <a:off x="5689124" y="2673063"/>
            <a:ext cx="696573" cy="1920240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4" name="Group 56"/>
          <p:cNvGrpSpPr/>
          <p:nvPr/>
        </p:nvGrpSpPr>
        <p:grpSpPr>
          <a:xfrm>
            <a:off x="5275242" y="1502371"/>
            <a:ext cx="231480" cy="371281"/>
            <a:chOff x="5089495" y="606891"/>
            <a:chExt cx="231480" cy="37128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cxnSp>
          <p:nvCxnSpPr>
            <p:cNvPr id="145" name="Straight Connector 144"/>
            <p:cNvCxnSpPr/>
            <p:nvPr/>
          </p:nvCxnSpPr>
          <p:spPr>
            <a:xfrm rot="10800000" flipV="1">
              <a:off x="5089495" y="606891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10800000">
              <a:off x="5089495" y="789159"/>
              <a:ext cx="231480" cy="18901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59"/>
          <p:cNvGrpSpPr/>
          <p:nvPr/>
        </p:nvGrpSpPr>
        <p:grpSpPr>
          <a:xfrm>
            <a:off x="5455920" y="1447800"/>
            <a:ext cx="182880" cy="480423"/>
            <a:chOff x="5270173" y="560254"/>
            <a:chExt cx="182880" cy="48042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48" name="Rectangle 147"/>
            <p:cNvSpPr/>
            <p:nvPr/>
          </p:nvSpPr>
          <p:spPr>
            <a:xfrm>
              <a:off x="5270173" y="857797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270173" y="560254"/>
              <a:ext cx="182880" cy="182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Diagonal Stripe 149"/>
          <p:cNvSpPr/>
          <p:nvPr/>
        </p:nvSpPr>
        <p:spPr>
          <a:xfrm rot="18915890">
            <a:off x="5169832" y="1550851"/>
            <a:ext cx="274320" cy="274320"/>
          </a:xfrm>
          <a:prstGeom prst="diagStripe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2" name="Content Placeholder 2"/>
          <p:cNvSpPr txBox="1">
            <a:spLocks/>
          </p:cNvSpPr>
          <p:nvPr/>
        </p:nvSpPr>
        <p:spPr>
          <a:xfrm>
            <a:off x="551784" y="5316587"/>
            <a:ext cx="8363616" cy="1389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marR="0" lvl="0" indent="-347472" algn="l" defTabSz="457200" rtl="0" eaLnBrk="1" fontAlgn="auto" latinLnBrk="0" hangingPunct="1">
              <a:lnSpc>
                <a:spcPts val="3840"/>
              </a:lnSpc>
              <a:spcBef>
                <a:spcPts val="1872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/>
              <a:t>D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atacenter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LB </a:t>
            </a:r>
            <a:r>
              <a:rPr lang="en-US" sz="2800" dirty="0" smtClean="0"/>
              <a:t>maps single IP to multiple servers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 do this for every packet on path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C6D9F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-&gt; fate sharing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400" baseline="0" dirty="0" smtClean="0">
                <a:solidFill>
                  <a:srgbClr val="C6D9F1"/>
                </a:solidFill>
              </a:rPr>
              <a:t>Increases</a:t>
            </a:r>
            <a:r>
              <a:rPr lang="en-US" sz="2400" dirty="0" smtClean="0">
                <a:solidFill>
                  <a:srgbClr val="C6D9F1"/>
                </a:solidFill>
              </a:rPr>
              <a:t> complexity and cost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6D9F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7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92"/>
    </mc:Choice>
    <mc:Fallback xmlns="">
      <p:transition xmlns:p14="http://schemas.microsoft.com/office/powerpoint/2010/main" spd="slow" advTm="3299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39312" y="3711035"/>
            <a:ext cx="932688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 noChangeAspect="1"/>
          </p:cNvCxnSpPr>
          <p:nvPr/>
        </p:nvCxnSpPr>
        <p:spPr>
          <a:xfrm rot="16200000" flipH="1">
            <a:off x="4305549" y="2948382"/>
            <a:ext cx="401483" cy="38056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72000" y="1987798"/>
            <a:ext cx="317223" cy="228602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227832" y="3056727"/>
            <a:ext cx="331832" cy="233518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2050007" y="2805524"/>
            <a:ext cx="685774" cy="38199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19" idx="2"/>
          </p:cNvCxnSpPr>
          <p:nvPr/>
        </p:nvCxnSpPr>
        <p:spPr>
          <a:xfrm>
            <a:off x="2675996" y="2334832"/>
            <a:ext cx="473520" cy="0"/>
          </a:xfrm>
          <a:prstGeom prst="line">
            <a:avLst/>
          </a:prstGeom>
          <a:ln w="28575" cap="flat" cmpd="sng" algn="ctr">
            <a:solidFill>
              <a:schemeClr val="tx1">
                <a:lumMod val="50000"/>
                <a:lumOff val="50000"/>
                <a:alpha val="30000"/>
              </a:schemeClr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loud 10"/>
          <p:cNvSpPr/>
          <p:nvPr/>
        </p:nvSpPr>
        <p:spPr>
          <a:xfrm rot="300000">
            <a:off x="1878686" y="3277229"/>
            <a:ext cx="1767614" cy="1405495"/>
          </a:xfrm>
          <a:prstGeom prst="cloud">
            <a:avLst/>
          </a:prstGeom>
          <a:solidFill>
            <a:srgbClr val="800000">
              <a:alpha val="30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 rot="300000">
            <a:off x="1337715" y="1424004"/>
            <a:ext cx="1478886" cy="1287114"/>
          </a:xfrm>
          <a:prstGeom prst="cloud">
            <a:avLst/>
          </a:prstGeom>
          <a:solidFill>
            <a:srgbClr val="008000">
              <a:alpha val="30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400870" y="2937922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Rounded Rectangle 14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  <a:alpha val="30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01897" y="3557156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Cellular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Provider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6062" y="1663791"/>
            <a:ext cx="1360293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Enterprise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Network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 rot="300000">
            <a:off x="3142133" y="1837543"/>
            <a:ext cx="1478886" cy="1287114"/>
          </a:xfrm>
          <a:prstGeom prst="cloud">
            <a:avLst/>
          </a:prstGeom>
          <a:solidFill>
            <a:srgbClr val="E3C11A">
              <a:alpha val="15000"/>
            </a:srgbClr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60181" y="2536948"/>
            <a:ext cx="677373" cy="444746"/>
          </a:xfrm>
          <a:prstGeom prst="straightConnector1">
            <a:avLst/>
          </a:prstGeom>
          <a:ln>
            <a:solidFill>
              <a:srgbClr val="FFFF00">
                <a:alpha val="20000"/>
              </a:srgbClr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63314" y="3161795"/>
            <a:ext cx="677373" cy="489221"/>
          </a:xfrm>
          <a:prstGeom prst="straightConnector1">
            <a:avLst/>
          </a:prstGeom>
          <a:ln>
            <a:solidFill>
              <a:srgbClr val="FFFF00">
                <a:alpha val="20000"/>
              </a:srgbClr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/>
          <p:nvPr/>
        </p:nvGrpSpPr>
        <p:grpSpPr>
          <a:xfrm>
            <a:off x="2294460" y="4724400"/>
            <a:ext cx="289427" cy="589691"/>
            <a:chOff x="413896" y="3549490"/>
            <a:chExt cx="289427" cy="5896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Rounded Rectangle 23"/>
            <p:cNvSpPr/>
            <p:nvPr/>
          </p:nvSpPr>
          <p:spPr>
            <a:xfrm>
              <a:off x="413896" y="3549490"/>
              <a:ext cx="289427" cy="589691"/>
            </a:xfrm>
            <a:prstGeom prst="roundRect">
              <a:avLst/>
            </a:prstGeom>
            <a:solidFill>
              <a:schemeClr val="tx1">
                <a:lumMod val="75000"/>
                <a:lumOff val="25000"/>
                <a:alpha val="30000"/>
              </a:schemeClr>
            </a:solidFill>
            <a:ln>
              <a:solidFill>
                <a:srgbClr val="7F7F7F">
                  <a:alpha val="3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9650" y="3593262"/>
              <a:ext cx="217918" cy="413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F7F7F">
                  <a:alpha val="3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88241" y="3226429"/>
            <a:ext cx="447283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>
                    <a:alpha val="20000"/>
                  </a:srgbClr>
                </a:solidFill>
              </a:rPr>
              <a:t>4G</a:t>
            </a:r>
            <a:endParaRPr lang="en-US" b="1" dirty="0">
              <a:solidFill>
                <a:srgbClr val="FFFF00">
                  <a:alpha val="20000"/>
                </a:srgb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20980" y="2077330"/>
            <a:ext cx="1159292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Transit</a:t>
            </a:r>
          </a:p>
          <a:p>
            <a:pPr algn="ctr"/>
            <a:r>
              <a:rPr lang="en-US" sz="2200" dirty="0" smtClean="0">
                <a:solidFill>
                  <a:schemeClr val="tx1">
                    <a:alpha val="30000"/>
                  </a:schemeClr>
                </a:solidFill>
              </a:rPr>
              <a:t>Provider</a:t>
            </a:r>
            <a:endParaRPr lang="en-US" sz="2200" dirty="0">
              <a:solidFill>
                <a:schemeClr val="tx1">
                  <a:alpha val="30000"/>
                </a:schemeClr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1497025" y="3737731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Rectangle 72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86" name="Arc 85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Arc 87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83" name="Arc 8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Arc 8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Arc 8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88"/>
          <p:cNvGrpSpPr/>
          <p:nvPr/>
        </p:nvGrpSpPr>
        <p:grpSpPr>
          <a:xfrm>
            <a:off x="2992450" y="4179056"/>
            <a:ext cx="646100" cy="942787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Rectangle 89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accent1">
                  <a:alpha val="3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103" name="Arc 102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Arc 103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Arc 104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100" name="Arc 99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c 100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Arc 101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chemeClr val="accent1">
                    <a:alpha val="3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105"/>
          <p:cNvGrpSpPr/>
          <p:nvPr/>
        </p:nvGrpSpPr>
        <p:grpSpPr>
          <a:xfrm>
            <a:off x="542925" y="2656550"/>
            <a:ext cx="365125" cy="368300"/>
            <a:chOff x="698500" y="1549400"/>
            <a:chExt cx="365125" cy="368300"/>
          </a:xfrm>
          <a:solidFill>
            <a:srgbClr val="F5DB12">
              <a:alpha val="20000"/>
            </a:srgb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7" name="Arc 106"/>
            <p:cNvSpPr/>
            <p:nvPr/>
          </p:nvSpPr>
          <p:spPr>
            <a:xfrm>
              <a:off x="698500" y="1549400"/>
              <a:ext cx="365125" cy="36830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8" name="Arc 107"/>
            <p:cNvSpPr/>
            <p:nvPr/>
          </p:nvSpPr>
          <p:spPr>
            <a:xfrm>
              <a:off x="749301" y="1600200"/>
              <a:ext cx="263524" cy="273050"/>
            </a:xfrm>
            <a:prstGeom prst="arc">
              <a:avLst>
                <a:gd name="adj1" fmla="val 16199987"/>
                <a:gd name="adj2" fmla="val 157344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09" name="Arc 108"/>
            <p:cNvSpPr/>
            <p:nvPr/>
          </p:nvSpPr>
          <p:spPr>
            <a:xfrm>
              <a:off x="790576" y="1651000"/>
              <a:ext cx="177799" cy="180975"/>
            </a:xfrm>
            <a:prstGeom prst="arc">
              <a:avLst>
                <a:gd name="adj1" fmla="val 16199987"/>
                <a:gd name="adj2" fmla="val 21511666"/>
              </a:avLst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875031" y="1691006"/>
              <a:ext cx="45719" cy="45719"/>
            </a:xfrm>
            <a:prstGeom prst="ellipse">
              <a:avLst/>
            </a:prstGeom>
            <a:grpFill/>
            <a:ln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99" name="Title 9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Connectivity to Service</a:t>
            </a:r>
            <a:endParaRPr lang="en-US" dirty="0"/>
          </a:p>
        </p:txBody>
      </p:sp>
      <p:sp>
        <p:nvSpPr>
          <p:cNvPr id="112" name="Cloud 111"/>
          <p:cNvSpPr/>
          <p:nvPr/>
        </p:nvSpPr>
        <p:spPr>
          <a:xfrm rot="360000">
            <a:off x="4527720" y="2162169"/>
            <a:ext cx="3640330" cy="3392015"/>
          </a:xfrm>
          <a:prstGeom prst="cloud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Cloud 112"/>
          <p:cNvSpPr/>
          <p:nvPr/>
        </p:nvSpPr>
        <p:spPr>
          <a:xfrm rot="325311">
            <a:off x="4788962" y="1137823"/>
            <a:ext cx="1584011" cy="1152119"/>
          </a:xfrm>
          <a:prstGeom prst="cloud">
            <a:avLst/>
          </a:prstGeom>
          <a:solidFill>
            <a:srgbClr val="0000FF"/>
          </a:solidFill>
          <a:ln>
            <a:solidFill>
              <a:srgbClr val="00000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/>
          <p:cNvCxnSpPr/>
          <p:nvPr/>
        </p:nvCxnSpPr>
        <p:spPr>
          <a:xfrm flipV="1">
            <a:off x="2675996" y="4724400"/>
            <a:ext cx="503044" cy="314015"/>
          </a:xfrm>
          <a:prstGeom prst="straightConnector1">
            <a:avLst/>
          </a:prstGeom>
          <a:ln>
            <a:solidFill>
              <a:srgbClr val="FFFF00">
                <a:alpha val="20000"/>
              </a:srgbClr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an 67"/>
          <p:cNvSpPr/>
          <p:nvPr/>
        </p:nvSpPr>
        <p:spPr>
          <a:xfrm>
            <a:off x="5486400" y="1371600"/>
            <a:ext cx="237744" cy="164592"/>
          </a:xfrm>
          <a:prstGeom prst="can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an 69"/>
          <p:cNvSpPr/>
          <p:nvPr/>
        </p:nvSpPr>
        <p:spPr>
          <a:xfrm>
            <a:off x="5486400" y="1607261"/>
            <a:ext cx="237744" cy="164592"/>
          </a:xfrm>
          <a:prstGeom prst="can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Can 70"/>
          <p:cNvSpPr/>
          <p:nvPr/>
        </p:nvSpPr>
        <p:spPr>
          <a:xfrm>
            <a:off x="5713222" y="1837385"/>
            <a:ext cx="237744" cy="164592"/>
          </a:xfrm>
          <a:prstGeom prst="can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urved Down Arrow 71"/>
          <p:cNvSpPr/>
          <p:nvPr/>
        </p:nvSpPr>
        <p:spPr>
          <a:xfrm rot="2786848">
            <a:off x="5775609" y="1617745"/>
            <a:ext cx="274320" cy="125332"/>
          </a:xfrm>
          <a:prstGeom prst="curvedDownArrow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Can 81"/>
          <p:cNvSpPr>
            <a:spLocks noChangeAspect="1"/>
          </p:cNvSpPr>
          <p:nvPr/>
        </p:nvSpPr>
        <p:spPr>
          <a:xfrm>
            <a:off x="6812046" y="2697480"/>
            <a:ext cx="427839" cy="296266"/>
          </a:xfrm>
          <a:prstGeom prst="can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Can 88"/>
          <p:cNvSpPr>
            <a:spLocks noChangeAspect="1"/>
          </p:cNvSpPr>
          <p:nvPr/>
        </p:nvSpPr>
        <p:spPr>
          <a:xfrm>
            <a:off x="6812046" y="3124200"/>
            <a:ext cx="427839" cy="296266"/>
          </a:xfrm>
          <a:prstGeom prst="can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an 97"/>
          <p:cNvSpPr>
            <a:spLocks noChangeAspect="1"/>
          </p:cNvSpPr>
          <p:nvPr/>
        </p:nvSpPr>
        <p:spPr>
          <a:xfrm>
            <a:off x="7420761" y="3666134"/>
            <a:ext cx="427839" cy="296266"/>
          </a:xfrm>
          <a:prstGeom prst="can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Curved Down Arrow 105"/>
          <p:cNvSpPr/>
          <p:nvPr/>
        </p:nvSpPr>
        <p:spPr>
          <a:xfrm rot="2786848">
            <a:off x="7331034" y="3198936"/>
            <a:ext cx="533496" cy="272613"/>
          </a:xfrm>
          <a:prstGeom prst="curvedDownArrow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052692" y="1878379"/>
            <a:ext cx="1712841" cy="55998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tIns="0" bIns="0" rtlCol="0">
            <a:spAutoFit/>
          </a:bodyPr>
          <a:lstStyle/>
          <a:p>
            <a:pPr algn="ctr">
              <a:lnSpc>
                <a:spcPts val="1400"/>
              </a:lnSpc>
              <a:spcAft>
                <a:spcPts val="1200"/>
              </a:spcAft>
            </a:pPr>
            <a:r>
              <a:rPr lang="en-US" sz="3000" dirty="0" smtClean="0"/>
              <a:t>VM </a:t>
            </a:r>
          </a:p>
          <a:p>
            <a:pPr algn="ctr">
              <a:lnSpc>
                <a:spcPts val="1400"/>
              </a:lnSpc>
              <a:spcAft>
                <a:spcPts val="600"/>
              </a:spcAft>
            </a:pPr>
            <a:r>
              <a:rPr lang="en-US" sz="3000" dirty="0" smtClean="0"/>
              <a:t>Migration</a:t>
            </a:r>
            <a:endParaRPr lang="en-US" sz="3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5410200" y="3545435"/>
            <a:ext cx="1798214" cy="52322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Datacenter</a:t>
            </a:r>
            <a:endParaRPr lang="en-US" sz="2800" dirty="0"/>
          </a:p>
        </p:txBody>
      </p:sp>
      <p:sp>
        <p:nvSpPr>
          <p:cNvPr id="133" name="Content Placeholder 2"/>
          <p:cNvSpPr txBox="1">
            <a:spLocks/>
          </p:cNvSpPr>
          <p:nvPr/>
        </p:nvSpPr>
        <p:spPr>
          <a:xfrm>
            <a:off x="551784" y="5316587"/>
            <a:ext cx="8363616" cy="1389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marR="0" lvl="0" indent="-347472" algn="l" defTabSz="457200" rtl="0" eaLnBrk="1" fontAlgn="auto" latinLnBrk="0" hangingPunct="1">
              <a:lnSpc>
                <a:spcPts val="3840"/>
              </a:lnSpc>
              <a:spcBef>
                <a:spcPts val="1872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Migrate VMs to balance load in the cloud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400" baseline="0" dirty="0" smtClean="0">
                <a:solidFill>
                  <a:srgbClr val="C6D9F1"/>
                </a:solidFill>
              </a:rPr>
              <a:t>Requires flat</a:t>
            </a:r>
            <a:r>
              <a:rPr lang="en-US" sz="2400" dirty="0" smtClean="0">
                <a:solidFill>
                  <a:srgbClr val="C6D9F1"/>
                </a:solidFill>
              </a:rPr>
              <a:t> addressing or tunneling within datacenter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6D9F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7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62"/>
    </mc:Choice>
    <mc:Fallback xmlns="">
      <p:transition xmlns:p14="http://schemas.microsoft.com/office/powerpoint/2010/main" spd="slow" advTm="2356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2.8|1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73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.8|5.3|6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4|13.8|6.7|5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29.4|26|4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29.4|26|42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29.4|26|4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5|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29.4|26|42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29.4|26|42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25.6|3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2|6.4|2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2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26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5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7|12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8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|1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2|2.5|14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0.3|2.7|6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4|7.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7.4|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2.7|1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4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CCFFCC"/>
          </a:solidFill>
          <a:headEnd type="none"/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76624</TotalTime>
  <Words>1802</Words>
  <Application>Microsoft Macintosh PowerPoint</Application>
  <PresentationFormat>On-screen Show (4:3)</PresentationFormat>
  <Paragraphs>745</Paragraphs>
  <Slides>53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Serval: An End-Host Stack for Service-Centric Networking</vt:lpstr>
      <vt:lpstr>The Internet of the 1970s</vt:lpstr>
      <vt:lpstr>The Internet of the 2000s</vt:lpstr>
      <vt:lpstr>What does Service Access Involve?</vt:lpstr>
      <vt:lpstr>Today’s (Overloaded) Abstractions</vt:lpstr>
      <vt:lpstr>Service Access Today</vt:lpstr>
      <vt:lpstr>Finding a Service Location</vt:lpstr>
      <vt:lpstr>Connecting to Service</vt:lpstr>
      <vt:lpstr>Maintaining Connectivity to Service</vt:lpstr>
      <vt:lpstr>Maintaining Connectivity to Service</vt:lpstr>
      <vt:lpstr>Contributions </vt:lpstr>
      <vt:lpstr>Naming Abstractions</vt:lpstr>
      <vt:lpstr>Today’s (Overloaded) Abstractions</vt:lpstr>
      <vt:lpstr>Serval Abstractions</vt:lpstr>
      <vt:lpstr>Serval Abstractions</vt:lpstr>
      <vt:lpstr>A Clean Role Separation in the Stack </vt:lpstr>
      <vt:lpstr>Service Names (ServiceIDs)</vt:lpstr>
      <vt:lpstr>A Service-Aware Network Stack</vt:lpstr>
      <vt:lpstr>Software Architecture</vt:lpstr>
      <vt:lpstr>Serval End-host Architecture</vt:lpstr>
      <vt:lpstr>Data Plane: The Service Table</vt:lpstr>
      <vt:lpstr>Data Plane: The Service Table</vt:lpstr>
      <vt:lpstr>Data Plane: The Service Table</vt:lpstr>
      <vt:lpstr>Data Plane: The Service Table</vt:lpstr>
      <vt:lpstr>Data Plane: The Service Table</vt:lpstr>
      <vt:lpstr>Service Access with Serval</vt:lpstr>
      <vt:lpstr>Adding a Service Instance</vt:lpstr>
      <vt:lpstr>Removing a Service Instance</vt:lpstr>
      <vt:lpstr>Control Plane: The Service Controller</vt:lpstr>
      <vt:lpstr>Control Plane: The Service Controller</vt:lpstr>
      <vt:lpstr>Service Access with Serval</vt:lpstr>
      <vt:lpstr>Connecting to Service X</vt:lpstr>
      <vt:lpstr>Connecting to Service X</vt:lpstr>
      <vt:lpstr>Load Balancing in Service Router</vt:lpstr>
      <vt:lpstr>Service Instance Providing Service X</vt:lpstr>
      <vt:lpstr>Service Instance Providing Service X</vt:lpstr>
      <vt:lpstr>Service Access with Serval</vt:lpstr>
      <vt:lpstr>Ad hoc Service Discovery</vt:lpstr>
      <vt:lpstr>What does Service Access Involve?</vt:lpstr>
      <vt:lpstr>Migration of Flows</vt:lpstr>
      <vt:lpstr>Multipath with Multiple Subflows</vt:lpstr>
      <vt:lpstr>Prototype</vt:lpstr>
      <vt:lpstr>Incremental Deployment</vt:lpstr>
      <vt:lpstr>Incremental Deployment</vt:lpstr>
      <vt:lpstr>Use of Migration on Clients</vt:lpstr>
      <vt:lpstr>Uses of Migration on Servers</vt:lpstr>
      <vt:lpstr>Uses of Migration on Servers</vt:lpstr>
      <vt:lpstr>Competitive Performance</vt:lpstr>
      <vt:lpstr>Applications are Easy to Port</vt:lpstr>
      <vt:lpstr>SDN to the Edges!</vt:lpstr>
      <vt:lpstr>Summary of Contributions</vt:lpstr>
      <vt:lpstr>PowerPoint Presentation</vt:lpstr>
      <vt:lpstr>Related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</dc:creator>
  <cp:lastModifiedBy>Erik Nordström</cp:lastModifiedBy>
  <cp:revision>3923</cp:revision>
  <cp:lastPrinted>2012-04-26T17:23:42Z</cp:lastPrinted>
  <dcterms:created xsi:type="dcterms:W3CDTF">2012-04-23T09:48:57Z</dcterms:created>
  <dcterms:modified xsi:type="dcterms:W3CDTF">2012-04-26T17:48:49Z</dcterms:modified>
</cp:coreProperties>
</file>