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14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5.xml" ContentType="application/vnd.openxmlformats-officedocument.presentationml.slide+xml"/>
  <Override PartName="/docProps/app.xml" ContentType="application/vnd.openxmlformats-officedocument.extended-properties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3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7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31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tags/tag1.xml" ContentType="application/vnd.openxmlformats-officedocument.presentationml.tags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827" r:id="rId1"/>
  </p:sldMasterIdLst>
  <p:notesMasterIdLst>
    <p:notesMasterId r:id="rId38"/>
  </p:notesMasterIdLst>
  <p:sldIdLst>
    <p:sldId id="256" r:id="rId2"/>
    <p:sldId id="283" r:id="rId3"/>
    <p:sldId id="285" r:id="rId4"/>
    <p:sldId id="336" r:id="rId5"/>
    <p:sldId id="291" r:id="rId6"/>
    <p:sldId id="289" r:id="rId7"/>
    <p:sldId id="314" r:id="rId8"/>
    <p:sldId id="339" r:id="rId9"/>
    <p:sldId id="292" r:id="rId10"/>
    <p:sldId id="299" r:id="rId11"/>
    <p:sldId id="300" r:id="rId12"/>
    <p:sldId id="301" r:id="rId13"/>
    <p:sldId id="304" r:id="rId14"/>
    <p:sldId id="305" r:id="rId15"/>
    <p:sldId id="310" r:id="rId16"/>
    <p:sldId id="309" r:id="rId17"/>
    <p:sldId id="312" r:id="rId18"/>
    <p:sldId id="311" r:id="rId19"/>
    <p:sldId id="306" r:id="rId20"/>
    <p:sldId id="321" r:id="rId21"/>
    <p:sldId id="338" r:id="rId22"/>
    <p:sldId id="322" r:id="rId23"/>
    <p:sldId id="323" r:id="rId24"/>
    <p:sldId id="324" r:id="rId25"/>
    <p:sldId id="327" r:id="rId26"/>
    <p:sldId id="331" r:id="rId27"/>
    <p:sldId id="340" r:id="rId28"/>
    <p:sldId id="341" r:id="rId29"/>
    <p:sldId id="329" r:id="rId30"/>
    <p:sldId id="337" r:id="rId31"/>
    <p:sldId id="267" r:id="rId32"/>
    <p:sldId id="268" r:id="rId33"/>
    <p:sldId id="269" r:id="rId34"/>
    <p:sldId id="270" r:id="rId35"/>
    <p:sldId id="271" r:id="rId36"/>
    <p:sldId id="272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E6B9B8"/>
    <a:srgbClr val="000000"/>
    <a:srgbClr val="FFFFFF"/>
    <a:srgbClr val="727970"/>
    <a:srgbClr val="800080"/>
    <a:srgbClr val="00FF00"/>
    <a:srgbClr val="4DB817"/>
    <a:srgbClr val="224F77"/>
    <a:srgbClr val="3A8A15"/>
    <a:srgbClr val="3B8D2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3156" autoAdjust="0"/>
    <p:restoredTop sz="83403" autoAdjust="0"/>
  </p:normalViewPr>
  <p:slideViewPr>
    <p:cSldViewPr snapToGrid="0" snapToObjects="1">
      <p:cViewPr>
        <p:scale>
          <a:sx n="90" d="100"/>
          <a:sy n="90" d="100"/>
        </p:scale>
        <p:origin x="-1280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5" Type="http://schemas.openxmlformats.org/officeDocument/2006/relationships/slide" Target="slides/slide3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7" Type="http://schemas.openxmlformats.org/officeDocument/2006/relationships/slide" Target="slides/slide6.xml"/><Relationship Id="rId36" Type="http://schemas.openxmlformats.org/officeDocument/2006/relationships/slide" Target="slides/slide35.xml"/><Relationship Id="rId4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42" Type="http://schemas.openxmlformats.org/officeDocument/2006/relationships/theme" Target="theme/theme1.xml"/><Relationship Id="rId29" Type="http://schemas.openxmlformats.org/officeDocument/2006/relationships/slide" Target="slides/slide28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38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4B00F-BE5C-6A4F-B9ED-B3B55F196850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7B928-BA8B-0D47-B427-63DFEBF4F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9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6CDD6-C816-D94E-8804-734637F8337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09" charset="0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6CDD6-C816-D94E-8804-734637F8337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known as “heavy hitter” or “iceberg” detection problem.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F7B928-BA8B-0D47-B427-63DFEBF4F52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2008/12/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A00C7AE-6703-B84C-8827-332A34700C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9E0096-02FA-904F-A22E-D90E0D57EE12}" type="datetimeFigureOut">
              <a:rPr lang="en-US" smtClean="0"/>
              <a:pPr/>
              <a:t>7/29/10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7E1BE1-66FE-2A42-9C3E-79818AEA5E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gradFill flip="none" rotWithShape="1">
          <a:gsLst>
            <a:gs pos="78000">
              <a:schemeClr val="bg1"/>
            </a:gs>
            <a:gs pos="95000">
              <a:schemeClr val="bg1">
                <a:lumMod val="85000"/>
                <a:lumOff val="15000"/>
              </a:schemeClr>
            </a:gs>
            <a:gs pos="100000">
              <a:schemeClr val="bg1">
                <a:lumMod val="75000"/>
                <a:lumOff val="2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2165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2">
              <a:lumMod val="20000"/>
              <a:lumOff val="8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C6D9F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1.jpe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78000">
              <a:schemeClr val="bg1"/>
            </a:gs>
            <a:gs pos="95000">
              <a:schemeClr val="bg1">
                <a:lumMod val="85000"/>
                <a:lumOff val="15000"/>
              </a:schemeClr>
            </a:gs>
            <a:gs pos="100000">
              <a:srgbClr val="373737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1541" y="701164"/>
            <a:ext cx="8856137" cy="2515111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4800" dirty="0" smtClean="0"/>
              <a:t>Collaborative, Privacy-Preserving</a:t>
            </a:r>
            <a:br>
              <a:rPr lang="en-US" sz="4800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4800" dirty="0" smtClean="0"/>
              <a:t>Data Aggregation at Scale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41" y="3682999"/>
            <a:ext cx="8856137" cy="3063875"/>
          </a:xfrm>
        </p:spPr>
        <p:txBody>
          <a:bodyPr>
            <a:noAutofit/>
          </a:bodyPr>
          <a:lstStyle/>
          <a:p>
            <a:r>
              <a:rPr lang="en-US" sz="3400" dirty="0" smtClean="0">
                <a:solidFill>
                  <a:srgbClr val="FF6600"/>
                </a:solidFill>
              </a:rPr>
              <a:t>Michael J. Freedman</a:t>
            </a:r>
          </a:p>
          <a:p>
            <a:r>
              <a:rPr lang="en-US" sz="3400" dirty="0" smtClean="0">
                <a:solidFill>
                  <a:srgbClr val="FF6600"/>
                </a:solidFill>
              </a:rPr>
              <a:t>Princeton University</a:t>
            </a:r>
          </a:p>
          <a:p>
            <a:endParaRPr lang="en-US" sz="600" dirty="0" smtClean="0">
              <a:solidFill>
                <a:srgbClr val="FF6600"/>
              </a:solidFill>
            </a:endParaRPr>
          </a:p>
          <a:p>
            <a:endParaRPr lang="en-US" sz="2800" dirty="0" smtClean="0">
              <a:solidFill>
                <a:srgbClr val="FF6600"/>
              </a:solidFill>
            </a:endParaRPr>
          </a:p>
          <a:p>
            <a:r>
              <a:rPr lang="en-US" sz="2800" dirty="0" smtClean="0">
                <a:solidFill>
                  <a:srgbClr val="E8EDF4"/>
                </a:solidFill>
              </a:rPr>
              <a:t>Joint work with:   Benny </a:t>
            </a:r>
            <a:r>
              <a:rPr lang="en-US" sz="2800" dirty="0" err="1" smtClean="0">
                <a:solidFill>
                  <a:srgbClr val="E8EDF4"/>
                </a:solidFill>
              </a:rPr>
              <a:t>Applebaum</a:t>
            </a:r>
            <a:r>
              <a:rPr lang="en-US" sz="2800" dirty="0" smtClean="0">
                <a:solidFill>
                  <a:srgbClr val="E8EDF4"/>
                </a:solidFill>
              </a:rPr>
              <a:t>, Haakon </a:t>
            </a:r>
            <a:r>
              <a:rPr lang="en-US" sz="2800" dirty="0" err="1" smtClean="0">
                <a:solidFill>
                  <a:srgbClr val="E8EDF4"/>
                </a:solidFill>
              </a:rPr>
              <a:t>Ringberg</a:t>
            </a:r>
            <a:r>
              <a:rPr lang="en-US" sz="2800" dirty="0" smtClean="0">
                <a:solidFill>
                  <a:srgbClr val="E8EDF4"/>
                </a:solidFill>
              </a:rPr>
              <a:t>, </a:t>
            </a:r>
          </a:p>
          <a:p>
            <a:r>
              <a:rPr lang="en-US" sz="2800" dirty="0" smtClean="0">
                <a:solidFill>
                  <a:srgbClr val="E8EDF4"/>
                </a:solidFill>
              </a:rPr>
              <a:t>Matthew Caesar,  and Jennifer Rexford</a:t>
            </a:r>
          </a:p>
          <a:p>
            <a:endParaRPr lang="en-US" sz="2800" dirty="0" smtClean="0">
              <a:solidFill>
                <a:srgbClr val="FF6600"/>
              </a:solidFill>
            </a:endParaRPr>
          </a:p>
        </p:txBody>
      </p:sp>
    </p:spTree>
  </p:cSld>
  <p:clrMapOvr>
    <a:masterClrMapping/>
  </p:clrMapOvr>
  <p:transition advTm="11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Aggregation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825"/>
            <a:ext cx="8686800" cy="52578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Many participants, each with (key, value) observation</a:t>
            </a:r>
          </a:p>
          <a:p>
            <a:r>
              <a:rPr lang="en-US" sz="2900" dirty="0" smtClean="0"/>
              <a:t>Goal:  Aggregate observations by key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9000" y="2921000"/>
          <a:ext cx="4794250" cy="259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/>
                <a:gridCol w="317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Values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1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a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b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dirty="0" smtClean="0"/>
                        <a:t>v</a:t>
                      </a:r>
                      <a:r>
                        <a:rPr lang="en-US" sz="2800" baseline="-25000" dirty="0" smtClean="0"/>
                        <a:t>i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j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k</a:t>
                      </a:r>
                      <a:r>
                        <a:rPr lang="en-US" sz="2800" baseline="0" dirty="0" smtClean="0"/>
                        <a:t> )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k</a:t>
                      </a:r>
                      <a:r>
                        <a:rPr lang="en-US" sz="2800" baseline="-25000" dirty="0" err="1" smtClean="0"/>
                        <a:t>n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dirty="0" err="1" smtClean="0"/>
                        <a:t>v</a:t>
                      </a:r>
                      <a:r>
                        <a:rPr lang="en-US" sz="2800" baseline="-25000" dirty="0" err="1" smtClean="0"/>
                        <a:t>x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06875" y="3444875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6875" y="3962400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6875" y="5021301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31499" y="3426083"/>
            <a:ext cx="62632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Herculanum"/>
                <a:cs typeface="Herculanum"/>
              </a:rPr>
              <a:t>F </a:t>
            </a:r>
            <a:r>
              <a:rPr lang="en-US" sz="3000" dirty="0" smtClean="0">
                <a:solidFill>
                  <a:srgbClr val="000090"/>
                </a:solidFill>
                <a:latin typeface=""/>
                <a:cs typeface=""/>
              </a:rPr>
              <a:t>(</a:t>
            </a:r>
            <a:endParaRPr lang="en-US" sz="3000" dirty="0">
              <a:solidFill>
                <a:srgbClr val="000090"/>
              </a:solidFill>
              <a:latin typeface=""/>
              <a:cs typeface="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31499" y="3950732"/>
            <a:ext cx="62632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Herculanum"/>
                <a:cs typeface="Herculanum"/>
              </a:rPr>
              <a:t>F </a:t>
            </a:r>
            <a:r>
              <a:rPr lang="en-US" sz="3000" dirty="0" smtClean="0">
                <a:solidFill>
                  <a:srgbClr val="000090"/>
                </a:solidFill>
                <a:latin typeface=""/>
                <a:cs typeface=""/>
              </a:rPr>
              <a:t>(  </a:t>
            </a:r>
            <a:endParaRPr lang="en-US" sz="3000" dirty="0">
              <a:solidFill>
                <a:srgbClr val="000090"/>
              </a:solidFill>
              <a:latin typeface=""/>
              <a:cs typeface="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31499" y="4973676"/>
            <a:ext cx="62632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Herculanum"/>
                <a:cs typeface="Herculanum"/>
              </a:rPr>
              <a:t>F </a:t>
            </a:r>
            <a:r>
              <a:rPr lang="en-US" sz="3000" dirty="0" smtClean="0">
                <a:solidFill>
                  <a:srgbClr val="000090"/>
                </a:solidFill>
                <a:latin typeface=""/>
                <a:cs typeface=""/>
              </a:rPr>
              <a:t>(</a:t>
            </a:r>
            <a:endParaRPr lang="en-US" sz="3000" dirty="0">
              <a:solidFill>
                <a:srgbClr val="000090"/>
              </a:solidFill>
              <a:latin typeface=""/>
              <a:cs typeface="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2025" y="3410208"/>
            <a:ext cx="3013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Calibri"/>
                <a:cs typeface="Calibri"/>
              </a:rPr>
              <a:t>)</a:t>
            </a:r>
            <a:endParaRPr lang="en-US" sz="3000" dirty="0">
              <a:solidFill>
                <a:srgbClr val="000090"/>
              </a:solidFill>
              <a:latin typeface="Calibri"/>
              <a:cs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42025" y="3943608"/>
            <a:ext cx="3013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Calibri"/>
                <a:cs typeface="Calibri"/>
              </a:rPr>
              <a:t>)</a:t>
            </a:r>
            <a:endParaRPr lang="en-US" sz="3000" dirty="0">
              <a:solidFill>
                <a:srgbClr val="000090"/>
              </a:solidFill>
              <a:latin typeface="Calibri"/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2025" y="4969133"/>
            <a:ext cx="30132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90"/>
                </a:solidFill>
                <a:latin typeface="Calibri"/>
                <a:cs typeface="Calibri"/>
              </a:rPr>
              <a:t>)</a:t>
            </a:r>
            <a:endParaRPr lang="en-US" sz="3000" dirty="0">
              <a:solidFill>
                <a:srgbClr val="000090"/>
              </a:solidFill>
              <a:latin typeface="Calibri"/>
              <a:cs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885" y="5686424"/>
            <a:ext cx="5967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PDA:	 	Only release the value column 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22325" y="6198631"/>
            <a:ext cx="7511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CR-PDA:	Plus keys whose values satisfy some </a:t>
            </a:r>
            <a:r>
              <a:rPr lang="en-US" sz="2800" dirty="0" err="1" smtClean="0"/>
              <a:t>func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Aggregation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825"/>
            <a:ext cx="8686800" cy="52578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Many participants, each with (key, value) observation</a:t>
            </a:r>
          </a:p>
          <a:p>
            <a:r>
              <a:rPr lang="en-US" sz="2900" dirty="0" smtClean="0"/>
              <a:t>Goal:  Aggregate observations by key</a:t>
            </a:r>
          </a:p>
          <a:p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9000" y="2921000"/>
          <a:ext cx="4794250" cy="259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/>
                <a:gridCol w="317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Values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1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( 1, 1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( 1, 1, 1 )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k</a:t>
                      </a:r>
                      <a:r>
                        <a:rPr lang="en-US" sz="2800" baseline="-25000" dirty="0" err="1" smtClean="0"/>
                        <a:t>n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( 1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06875" y="3444875"/>
            <a:ext cx="4998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6875" y="3962400"/>
            <a:ext cx="4998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6875" y="5021301"/>
            <a:ext cx="4998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  <a:latin typeface="Lucida Grande"/>
                <a:ea typeface="Lucida Grande"/>
                <a:cs typeface="Lucida Grande"/>
              </a:rPr>
              <a:t>Σ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32885" y="5686424"/>
            <a:ext cx="59679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800" dirty="0" smtClean="0"/>
              <a:t>PDA:	 	Only release the value column 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22325" y="6198631"/>
            <a:ext cx="80994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800" dirty="0" smtClean="0"/>
              <a:t>CR-PDA:	Plus keys whose values satisfy some </a:t>
            </a:r>
            <a:r>
              <a:rPr lang="en-US" sz="2800" dirty="0" err="1" smtClean="0"/>
              <a:t>func</a:t>
            </a:r>
            <a:endParaRPr lang="en-US" sz="28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6085313" y="3306485"/>
            <a:ext cx="603250" cy="718443"/>
            <a:chOff x="857251" y="4573915"/>
            <a:chExt cx="603250" cy="718443"/>
          </a:xfrm>
        </p:grpSpPr>
        <p:sp>
          <p:nvSpPr>
            <p:cNvPr id="17" name="TextBox 16"/>
            <p:cNvSpPr txBox="1"/>
            <p:nvPr/>
          </p:nvSpPr>
          <p:spPr>
            <a:xfrm>
              <a:off x="857251" y="4738360"/>
              <a:ext cx="6032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90"/>
                  </a:solidFill>
                </a:rPr>
                <a:t>≥ </a:t>
              </a:r>
              <a:r>
                <a:rPr lang="en-US" sz="3000" dirty="0" err="1" smtClean="0">
                  <a:solidFill>
                    <a:srgbClr val="000090"/>
                  </a:solidFill>
                </a:rPr>
                <a:t>τ</a:t>
              </a:r>
              <a:endParaRPr lang="en-US" sz="3000" dirty="0">
                <a:solidFill>
                  <a:srgbClr val="00009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01935" y="4573915"/>
              <a:ext cx="31539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000090"/>
                  </a:solidFill>
                </a:rPr>
                <a:t>?</a:t>
              </a:r>
              <a:endParaRPr lang="en-US" sz="22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85313" y="3839885"/>
            <a:ext cx="603250" cy="718443"/>
            <a:chOff x="857251" y="4573915"/>
            <a:chExt cx="603250" cy="718443"/>
          </a:xfrm>
        </p:grpSpPr>
        <p:sp>
          <p:nvSpPr>
            <p:cNvPr id="20" name="TextBox 19"/>
            <p:cNvSpPr txBox="1"/>
            <p:nvPr/>
          </p:nvSpPr>
          <p:spPr>
            <a:xfrm>
              <a:off x="857251" y="4738360"/>
              <a:ext cx="6032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90"/>
                  </a:solidFill>
                </a:rPr>
                <a:t>≥ </a:t>
              </a:r>
              <a:r>
                <a:rPr lang="en-US" sz="3000" dirty="0" err="1" smtClean="0">
                  <a:solidFill>
                    <a:srgbClr val="000090"/>
                  </a:solidFill>
                </a:rPr>
                <a:t>τ</a:t>
              </a:r>
              <a:endParaRPr lang="en-US" sz="3000" dirty="0">
                <a:solidFill>
                  <a:srgbClr val="00009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901935" y="4573915"/>
              <a:ext cx="31539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000090"/>
                  </a:solidFill>
                </a:rPr>
                <a:t>?</a:t>
              </a:r>
              <a:endParaRPr lang="en-US" sz="2200" dirty="0">
                <a:solidFill>
                  <a:srgbClr val="00009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085313" y="4872731"/>
            <a:ext cx="603250" cy="718443"/>
            <a:chOff x="857251" y="4573915"/>
            <a:chExt cx="603250" cy="718443"/>
          </a:xfrm>
        </p:grpSpPr>
        <p:sp>
          <p:nvSpPr>
            <p:cNvPr id="23" name="TextBox 22"/>
            <p:cNvSpPr txBox="1"/>
            <p:nvPr/>
          </p:nvSpPr>
          <p:spPr>
            <a:xfrm>
              <a:off x="857251" y="4738360"/>
              <a:ext cx="60325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0090"/>
                  </a:solidFill>
                </a:rPr>
                <a:t>≥ </a:t>
              </a:r>
              <a:r>
                <a:rPr lang="en-US" sz="3000" dirty="0" err="1" smtClean="0">
                  <a:solidFill>
                    <a:srgbClr val="000090"/>
                  </a:solidFill>
                </a:rPr>
                <a:t>τ</a:t>
              </a:r>
              <a:endParaRPr lang="en-US" sz="3000" dirty="0">
                <a:solidFill>
                  <a:srgbClr val="00009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01935" y="4573915"/>
              <a:ext cx="31539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solidFill>
                    <a:srgbClr val="000090"/>
                  </a:solidFill>
                </a:rPr>
                <a:t>?</a:t>
              </a:r>
              <a:endParaRPr lang="en-US" sz="2200" dirty="0">
                <a:solidFill>
                  <a:srgbClr val="000090"/>
                </a:solidFill>
              </a:endParaRPr>
            </a:p>
          </p:txBody>
        </p:sp>
      </p:grpSp>
      <p:sp>
        <p:nvSpPr>
          <p:cNvPr id="25" name="Rounded Rectangle 24"/>
          <p:cNvSpPr/>
          <p:nvPr/>
        </p:nvSpPr>
        <p:spPr>
          <a:xfrm>
            <a:off x="2159000" y="3956539"/>
            <a:ext cx="4794250" cy="559455"/>
          </a:xfrm>
          <a:prstGeom prst="roundRect">
            <a:avLst/>
          </a:prstGeom>
          <a:solidFill>
            <a:srgbClr val="00FF00">
              <a:alpha val="30000"/>
            </a:srgb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ounded Rectangle 146"/>
          <p:cNvSpPr>
            <a:spLocks noChangeArrowheads="1"/>
          </p:cNvSpPr>
          <p:nvPr/>
        </p:nvSpPr>
        <p:spPr bwMode="auto">
          <a:xfrm>
            <a:off x="6716785" y="3695039"/>
            <a:ext cx="1282701" cy="1066800"/>
          </a:xfrm>
          <a:prstGeom prst="roundRect">
            <a:avLst>
              <a:gd name="adj" fmla="val 16667"/>
            </a:avLst>
          </a:prstGeom>
          <a:noFill/>
          <a:ln w="57150">
            <a:noFill/>
            <a:round/>
            <a:headEnd/>
            <a:tailEnd/>
          </a:ln>
        </p:spPr>
        <p:txBody>
          <a:bodyPr lIns="0" rIns="0" anchor="ctr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sz="6000" dirty="0" err="1">
                <a:solidFill>
                  <a:srgbClr val="00FF00"/>
                </a:solidFill>
                <a:latin typeface="Comic Sans MS" pitchFamily="-112" charset="0"/>
                <a:sym typeface="Wingdings" pitchFamily="-112" charset="2"/>
              </a:rPr>
              <a:t></a:t>
            </a:r>
            <a:endParaRPr lang="en-US" sz="6000" dirty="0">
              <a:solidFill>
                <a:srgbClr val="00FF00"/>
              </a:solidFill>
              <a:latin typeface="Comic Sans MS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573" y="1375781"/>
            <a:ext cx="9163051" cy="5371094"/>
          </a:xfrm>
        </p:spPr>
        <p:txBody>
          <a:bodyPr>
            <a:noAutofit/>
          </a:bodyPr>
          <a:lstStyle/>
          <a:p>
            <a:pPr marL="279400" indent="-279400">
              <a:spcAft>
                <a:spcPts val="2400"/>
              </a:spcAft>
            </a:pPr>
            <a:r>
              <a:rPr lang="en-US" sz="2700" dirty="0" smtClean="0">
                <a:solidFill>
                  <a:srgbClr val="FFFF00"/>
                </a:solidFill>
              </a:rPr>
              <a:t>Keyword privacy:  </a:t>
            </a:r>
            <a:r>
              <a:rPr lang="en-US" sz="2700" dirty="0" smtClean="0"/>
              <a:t>No party learns anything about keys</a:t>
            </a:r>
          </a:p>
          <a:p>
            <a:pPr marL="279400" indent="-279400">
              <a:spcAft>
                <a:spcPts val="2400"/>
              </a:spcAft>
            </a:pPr>
            <a:r>
              <a:rPr lang="en-US" sz="2700" dirty="0" smtClean="0">
                <a:solidFill>
                  <a:srgbClr val="FFFF00"/>
                </a:solidFill>
              </a:rPr>
              <a:t>Participant privacy:  </a:t>
            </a:r>
            <a:r>
              <a:rPr lang="en-US" sz="2700" dirty="0" smtClean="0"/>
              <a:t>No party learns who submitted what</a:t>
            </a:r>
          </a:p>
          <a:p>
            <a:pPr marL="279400" indent="-279400">
              <a:spcAft>
                <a:spcPts val="2400"/>
              </a:spcAft>
            </a:pPr>
            <a:r>
              <a:rPr lang="en-US" sz="2700" dirty="0" smtClean="0">
                <a:solidFill>
                  <a:srgbClr val="FFFF00"/>
                </a:solidFill>
              </a:rPr>
              <a:t>Efficiency: </a:t>
            </a:r>
            <a:r>
              <a:rPr lang="en-US" sz="2700" dirty="0" smtClean="0"/>
              <a:t> Scale to many participants, each with many inputs</a:t>
            </a:r>
          </a:p>
          <a:p>
            <a:pPr marL="279400" indent="-279400">
              <a:spcAft>
                <a:spcPts val="2400"/>
              </a:spcAft>
            </a:pPr>
            <a:r>
              <a:rPr lang="en-US" sz="2700" dirty="0" smtClean="0">
                <a:solidFill>
                  <a:srgbClr val="FFFF00"/>
                </a:solidFill>
              </a:rPr>
              <a:t>Flexibility:  </a:t>
            </a:r>
            <a:r>
              <a:rPr lang="en-US" sz="2700" dirty="0" smtClean="0"/>
              <a:t>Support variety of computations over values</a:t>
            </a:r>
          </a:p>
          <a:p>
            <a:pPr marL="279400" indent="-279400"/>
            <a:r>
              <a:rPr lang="en-US" sz="2700" dirty="0" smtClean="0">
                <a:solidFill>
                  <a:srgbClr val="FFFF00"/>
                </a:solidFill>
              </a:rPr>
              <a:t>Lack of coordination:  </a:t>
            </a:r>
          </a:p>
          <a:p>
            <a:pPr lvl="1"/>
            <a:r>
              <a:rPr lang="en-US" sz="2400" dirty="0" smtClean="0"/>
              <a:t>No synchrony required, individuals cannot prevent progress</a:t>
            </a:r>
          </a:p>
          <a:p>
            <a:pPr lvl="1"/>
            <a:r>
              <a:rPr lang="en-US" sz="2400" dirty="0" smtClean="0"/>
              <a:t>All participants need not be online at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41376" y="1280531"/>
          <a:ext cx="7889876" cy="2853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143000"/>
                <a:gridCol w="1190624"/>
                <a:gridCol w="1444626"/>
                <a:gridCol w="1142999"/>
                <a:gridCol w="1206502"/>
              </a:tblGrid>
              <a:tr h="841375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Approach</a:t>
                      </a: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Keyword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Participant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Efficiency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Flexibility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Lack of</a:t>
                      </a:r>
                    </a:p>
                    <a:p>
                      <a:pPr algn="ctr"/>
                      <a:r>
                        <a:rPr lang="en-US" sz="2000" dirty="0" err="1" smtClean="0"/>
                        <a:t>Coord</a:t>
                      </a:r>
                      <a:endParaRPr lang="en-US" sz="2000" dirty="0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Garbled</a:t>
                      </a:r>
                    </a:p>
                    <a:p>
                      <a:pPr algn="ctr"/>
                      <a:r>
                        <a:rPr lang="en-US" sz="2000" dirty="0" smtClean="0"/>
                        <a:t>Circuit</a:t>
                      </a:r>
                    </a:p>
                    <a:p>
                      <a:pPr algn="ctr"/>
                      <a:r>
                        <a:rPr lang="en-US" sz="2000" dirty="0" smtClean="0"/>
                        <a:t>Evaluation</a:t>
                      </a:r>
                      <a:endParaRPr lang="en-US" sz="2000" dirty="0"/>
                    </a:p>
                  </a:txBody>
                  <a:tcPr marL="0" marR="0" marB="9144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Multiparty</a:t>
                      </a:r>
                    </a:p>
                    <a:p>
                      <a:pPr algn="ctr"/>
                      <a:r>
                        <a:rPr lang="en-US" sz="2000" dirty="0" smtClean="0"/>
                        <a:t>Set</a:t>
                      </a:r>
                      <a:r>
                        <a:rPr lang="en-US" sz="2000" baseline="0" dirty="0" smtClean="0"/>
                        <a:t> Intersection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5126" y="2540000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637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Very Poor	Yes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5126" y="3463454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28600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Poor	No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493016" y="2877552"/>
            <a:ext cx="189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Decentralized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eft-Right Arrow 3"/>
          <p:cNvSpPr/>
          <p:nvPr/>
        </p:nvSpPr>
        <p:spPr>
          <a:xfrm>
            <a:off x="1301750" y="1447224"/>
            <a:ext cx="6778625" cy="825500"/>
          </a:xfrm>
          <a:prstGeom prst="left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73125" y="2383849"/>
            <a:ext cx="15269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Security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6895358" y="2383849"/>
            <a:ext cx="175039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Efficiency</a:t>
            </a:r>
            <a:endParaRPr lang="en-US" sz="3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63574" y="3667125"/>
            <a:ext cx="8299683" cy="2905124"/>
          </a:xfrm>
        </p:spPr>
        <p:txBody>
          <a:bodyPr>
            <a:noAutofit/>
          </a:bodyPr>
          <a:lstStyle/>
          <a:p>
            <a:pPr marL="279400" indent="-279400">
              <a:spcAft>
                <a:spcPts val="600"/>
              </a:spcAft>
            </a:pPr>
            <a:r>
              <a:rPr lang="en-US" sz="2800" dirty="0" smtClean="0"/>
              <a:t>Weaken security assumptions?</a:t>
            </a:r>
          </a:p>
          <a:p>
            <a:pPr marL="679450" lvl="1" indent="-279400"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Assume honest but curious participants?</a:t>
            </a:r>
          </a:p>
          <a:p>
            <a:pPr marL="679450" lvl="1" indent="-279400">
              <a:spcAft>
                <a:spcPts val="18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Assume no collusion among malicious participants? </a:t>
            </a:r>
          </a:p>
          <a:p>
            <a:pPr marL="279400" indent="-279400">
              <a:spcAft>
                <a:spcPts val="1200"/>
              </a:spcAft>
            </a:pPr>
            <a:r>
              <a:rPr lang="en-US" sz="2800" dirty="0" smtClean="0"/>
              <a:t>In large/open setting, easy to operate multiple nodes (so-called “Sybil attack”)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Centralization?</a:t>
            </a:r>
            <a:endParaRPr lang="en-US" dirty="0"/>
          </a:p>
        </p:txBody>
      </p:sp>
      <p:sp>
        <p:nvSpPr>
          <p:cNvPr id="19" name="Rectangle 18"/>
          <p:cNvSpPr>
            <a:spLocks noChangeAspect="1"/>
          </p:cNvSpPr>
          <p:nvPr/>
        </p:nvSpPr>
        <p:spPr>
          <a:xfrm>
            <a:off x="6721904" y="2792254"/>
            <a:ext cx="1325880" cy="1325880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1"/>
            <a:endCxn id="38" idx="6"/>
          </p:cNvCxnSpPr>
          <p:nvPr/>
        </p:nvCxnSpPr>
        <p:spPr>
          <a:xfrm rot="10800000" flipV="1">
            <a:off x="4137820" y="3455193"/>
            <a:ext cx="2584085" cy="538163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34" idx="6"/>
          </p:cNvCxnSpPr>
          <p:nvPr/>
        </p:nvCxnSpPr>
        <p:spPr>
          <a:xfrm rot="10800000">
            <a:off x="3660776" y="2830514"/>
            <a:ext cx="3013511" cy="624681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1"/>
            <a:endCxn id="35" idx="6"/>
          </p:cNvCxnSpPr>
          <p:nvPr/>
        </p:nvCxnSpPr>
        <p:spPr>
          <a:xfrm rot="10800000" flipV="1">
            <a:off x="2834482" y="3455193"/>
            <a:ext cx="3887422" cy="213519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998750" y="4264224"/>
            <a:ext cx="2772188" cy="6155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FFFFFF"/>
                </a:solidFill>
              </a:rPr>
              <a:t>DB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2" name="Cloud 31"/>
          <p:cNvSpPr/>
          <p:nvPr/>
        </p:nvSpPr>
        <p:spPr>
          <a:xfrm>
            <a:off x="438150" y="1882013"/>
            <a:ext cx="4159250" cy="3610737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60000"/>
                </a:schemeClr>
              </a:gs>
              <a:gs pos="35000">
                <a:schemeClr val="accent1">
                  <a:tint val="37000"/>
                  <a:satMod val="300000"/>
                  <a:alpha val="60000"/>
                </a:schemeClr>
              </a:gs>
              <a:gs pos="100000">
                <a:schemeClr val="accent1">
                  <a:tint val="15000"/>
                  <a:satMod val="350000"/>
                  <a:alpha val="60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2185194" y="4470401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4" name="Oval 33"/>
          <p:cNvSpPr>
            <a:spLocks noChangeAspect="1"/>
          </p:cNvSpPr>
          <p:nvPr/>
        </p:nvSpPr>
        <p:spPr>
          <a:xfrm>
            <a:off x="3011487" y="25058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5" name="Oval 34"/>
          <p:cNvSpPr>
            <a:spLocks noChangeAspect="1"/>
          </p:cNvSpPr>
          <p:nvPr/>
        </p:nvSpPr>
        <p:spPr>
          <a:xfrm>
            <a:off x="2185194" y="33440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1535906" y="25058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886618" y="3821113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3488531" y="3668713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238631" y="5603875"/>
            <a:ext cx="2772188" cy="6155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FFFFFF"/>
                </a:solidFill>
              </a:rPr>
              <a:t>Participants</a:t>
            </a:r>
            <a:endParaRPr lang="en-US" sz="34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41376" y="1280531"/>
          <a:ext cx="7889876" cy="4535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143000"/>
                <a:gridCol w="1190624"/>
                <a:gridCol w="1444626"/>
                <a:gridCol w="1142999"/>
                <a:gridCol w="1206502"/>
              </a:tblGrid>
              <a:tr h="841375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Approach</a:t>
                      </a: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Keyword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Participant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Efficiency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Flexibility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Lack of</a:t>
                      </a:r>
                    </a:p>
                    <a:p>
                      <a:pPr algn="ctr"/>
                      <a:r>
                        <a:rPr lang="en-US" sz="2000" dirty="0" err="1" smtClean="0"/>
                        <a:t>Coord</a:t>
                      </a:r>
                      <a:endParaRPr lang="en-US" sz="2000" dirty="0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Garbled</a:t>
                      </a:r>
                    </a:p>
                    <a:p>
                      <a:pPr algn="ctr"/>
                      <a:r>
                        <a:rPr lang="en-US" sz="2000" dirty="0" smtClean="0"/>
                        <a:t>Circuit</a:t>
                      </a:r>
                    </a:p>
                    <a:p>
                      <a:pPr algn="ctr"/>
                      <a:r>
                        <a:rPr lang="en-US" sz="2000" dirty="0" smtClean="0"/>
                        <a:t>Evaluation</a:t>
                      </a:r>
                      <a:endParaRPr lang="en-US" sz="2000" dirty="0"/>
                    </a:p>
                  </a:txBody>
                  <a:tcPr marL="0" marR="0" marB="9144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Multiparty</a:t>
                      </a:r>
                    </a:p>
                    <a:p>
                      <a:pPr algn="ctr"/>
                      <a:r>
                        <a:rPr lang="en-US" sz="2000" dirty="0" smtClean="0"/>
                        <a:t>Set</a:t>
                      </a:r>
                      <a:r>
                        <a:rPr lang="en-US" sz="2000" baseline="0" dirty="0" smtClean="0"/>
                        <a:t> Intersection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Hashing</a:t>
                      </a:r>
                    </a:p>
                    <a:p>
                      <a:pPr algn="ctr"/>
                      <a:r>
                        <a:rPr lang="en-US" sz="2000" dirty="0" smtClean="0"/>
                        <a:t>Inputs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Network</a:t>
                      </a:r>
                    </a:p>
                    <a:p>
                      <a:pPr algn="ctr"/>
                      <a:r>
                        <a:rPr lang="en-US" sz="2000" dirty="0" err="1" smtClean="0"/>
                        <a:t>Anonymization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5126" y="2555875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637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Very Poor	Yes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5126" y="3479329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28600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Poor	No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5126" y="4323408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002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No	No	Very Good	Yes	Yes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5126" y="5183362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002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No	Yes	Very Good	Yes	Yes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93016" y="2877552"/>
            <a:ext cx="189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Decentralized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48832" y="4741010"/>
            <a:ext cx="1603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Centralized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44017" y="4132908"/>
            <a:ext cx="697359" cy="1588"/>
          </a:xfrm>
          <a:prstGeom prst="line">
            <a:avLst/>
          </a:prstGeom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Towards semi-centralization</a:t>
            </a:r>
            <a:endParaRPr lang="en-US" dirty="0"/>
          </a:p>
        </p:txBody>
      </p:sp>
      <p:sp>
        <p:nvSpPr>
          <p:cNvPr id="17" name="Cloud 16"/>
          <p:cNvSpPr/>
          <p:nvPr/>
        </p:nvSpPr>
        <p:spPr>
          <a:xfrm>
            <a:off x="438150" y="1882013"/>
            <a:ext cx="4159250" cy="3610737"/>
          </a:xfrm>
          <a:prstGeom prst="cloud">
            <a:avLst/>
          </a:prstGeom>
          <a:gradFill flip="none" rotWithShape="1">
            <a:gsLst>
              <a:gs pos="0">
                <a:schemeClr val="accent1">
                  <a:tint val="50000"/>
                  <a:satMod val="300000"/>
                  <a:alpha val="60000"/>
                </a:schemeClr>
              </a:gs>
              <a:gs pos="35000">
                <a:schemeClr val="accent1">
                  <a:tint val="37000"/>
                  <a:satMod val="300000"/>
                  <a:alpha val="60000"/>
                </a:schemeClr>
              </a:gs>
              <a:gs pos="100000">
                <a:schemeClr val="accent1">
                  <a:tint val="15000"/>
                  <a:satMod val="350000"/>
                  <a:alpha val="60000"/>
                </a:schemeClr>
              </a:gs>
            </a:gsLst>
            <a:lin ang="162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185194" y="4470401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3011487" y="25058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2185194" y="33440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1535906" y="25058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886618" y="3821113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3488531" y="3668713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>
            <a:spLocks noChangeAspect="1"/>
          </p:cNvSpPr>
          <p:nvPr/>
        </p:nvSpPr>
        <p:spPr>
          <a:xfrm>
            <a:off x="5481944" y="2863121"/>
            <a:ext cx="987584" cy="987584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>
            <a:stCxn id="19" idx="1"/>
            <a:endCxn id="15" idx="6"/>
          </p:cNvCxnSpPr>
          <p:nvPr/>
        </p:nvCxnSpPr>
        <p:spPr>
          <a:xfrm rot="10800000" flipV="1">
            <a:off x="4137820" y="3356913"/>
            <a:ext cx="1344125" cy="636444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1"/>
            <a:endCxn id="11" idx="6"/>
          </p:cNvCxnSpPr>
          <p:nvPr/>
        </p:nvCxnSpPr>
        <p:spPr>
          <a:xfrm rot="10800000">
            <a:off x="3660776" y="2830513"/>
            <a:ext cx="1821169" cy="526400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1"/>
            <a:endCxn id="12" idx="6"/>
          </p:cNvCxnSpPr>
          <p:nvPr/>
        </p:nvCxnSpPr>
        <p:spPr>
          <a:xfrm rot="10800000" flipV="1">
            <a:off x="2834482" y="3356913"/>
            <a:ext cx="2647462" cy="311800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238631" y="5603875"/>
            <a:ext cx="2772188" cy="6155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FFFFFF"/>
                </a:solidFill>
              </a:rPr>
              <a:t>Participants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21" name="Flowchart: Magnetic Disk 170"/>
          <p:cNvSpPr>
            <a:spLocks noChangeAspect="1"/>
          </p:cNvSpPr>
          <p:nvPr/>
        </p:nvSpPr>
        <p:spPr>
          <a:xfrm>
            <a:off x="7670284" y="2782888"/>
            <a:ext cx="973962" cy="1148050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21" idx="2"/>
            <a:endCxn id="19" idx="3"/>
          </p:cNvCxnSpPr>
          <p:nvPr/>
        </p:nvCxnSpPr>
        <p:spPr>
          <a:xfrm rot="10800000">
            <a:off x="6469528" y="3356913"/>
            <a:ext cx="1200756" cy="158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597400" y="3978023"/>
            <a:ext cx="2772188" cy="6155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FFFFFF"/>
                </a:solidFill>
              </a:rPr>
              <a:t>Proxy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01663" y="3978023"/>
            <a:ext cx="1942337" cy="6155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400" b="1" dirty="0" smtClean="0">
                <a:solidFill>
                  <a:srgbClr val="FFFFFF"/>
                </a:solidFill>
              </a:rPr>
              <a:t>DB</a:t>
            </a:r>
            <a:endParaRPr lang="en-US" sz="3400" b="1" dirty="0">
              <a:solidFill>
                <a:srgbClr val="FFFFFF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5014427" y="4953000"/>
            <a:ext cx="3502819" cy="163281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FFFF"/>
                </a:solidFill>
              </a:rPr>
              <a:t>Assumption:   Proxy and DB do not collude</a:t>
            </a:r>
            <a:endParaRPr lang="en-US" sz="32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solutions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41376" y="1280531"/>
          <a:ext cx="7889876" cy="537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2125"/>
                <a:gridCol w="1143000"/>
                <a:gridCol w="1190624"/>
                <a:gridCol w="1444626"/>
                <a:gridCol w="1142999"/>
                <a:gridCol w="1206502"/>
              </a:tblGrid>
              <a:tr h="841375"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Approach</a:t>
                      </a: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Keyword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Participant</a:t>
                      </a:r>
                    </a:p>
                    <a:p>
                      <a:pPr algn="ctr"/>
                      <a:r>
                        <a:rPr lang="en-US" sz="2000" dirty="0" smtClean="0"/>
                        <a:t>Privacy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Efficiency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 smtClean="0"/>
                    </a:p>
                    <a:p>
                      <a:pPr algn="ctr"/>
                      <a:r>
                        <a:rPr lang="en-US" sz="2000" dirty="0" smtClean="0"/>
                        <a:t>Flexibility</a:t>
                      </a:r>
                      <a:endParaRPr lang="en-US" sz="2000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Lack of</a:t>
                      </a:r>
                    </a:p>
                    <a:p>
                      <a:pPr algn="ctr"/>
                      <a:r>
                        <a:rPr lang="en-US" sz="2000" dirty="0" err="1" smtClean="0"/>
                        <a:t>Coord</a:t>
                      </a:r>
                      <a:endParaRPr lang="en-US" sz="2000" dirty="0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Garbled</a:t>
                      </a:r>
                    </a:p>
                    <a:p>
                      <a:pPr algn="ctr"/>
                      <a:r>
                        <a:rPr lang="en-US" sz="2000" dirty="0" smtClean="0"/>
                        <a:t>Circuit</a:t>
                      </a:r>
                    </a:p>
                    <a:p>
                      <a:pPr algn="ctr"/>
                      <a:r>
                        <a:rPr lang="en-US" sz="2000" dirty="0" smtClean="0"/>
                        <a:t>Evaluation</a:t>
                      </a:r>
                      <a:endParaRPr lang="en-US" sz="2000" dirty="0"/>
                    </a:p>
                  </a:txBody>
                  <a:tcPr marL="0" marR="0" marB="9144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Multiparty</a:t>
                      </a:r>
                    </a:p>
                    <a:p>
                      <a:pPr algn="ctr"/>
                      <a:r>
                        <a:rPr lang="en-US" sz="2000" dirty="0" smtClean="0"/>
                        <a:t>Set</a:t>
                      </a:r>
                      <a:r>
                        <a:rPr lang="en-US" sz="2000" baseline="0" dirty="0" smtClean="0"/>
                        <a:t> Intersection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Hashing</a:t>
                      </a:r>
                    </a:p>
                    <a:p>
                      <a:pPr algn="ctr"/>
                      <a:r>
                        <a:rPr lang="en-US" sz="2000" dirty="0" smtClean="0"/>
                        <a:t>Inputs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Network</a:t>
                      </a:r>
                    </a:p>
                    <a:p>
                      <a:pPr algn="ctr"/>
                      <a:r>
                        <a:rPr lang="en-US" sz="2000" dirty="0" err="1" smtClean="0"/>
                        <a:t>Anonymization</a:t>
                      </a:r>
                      <a:endParaRPr lang="en-US" sz="2000" dirty="0"/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</a:tr>
              <a:tr h="84137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800000"/>
                          </a:solidFill>
                        </a:rPr>
                        <a:t>This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800000"/>
                          </a:solidFill>
                        </a:rPr>
                        <a:t>Work</a:t>
                      </a:r>
                      <a:endParaRPr lang="en-US" sz="2000" dirty="0">
                        <a:solidFill>
                          <a:srgbClr val="800000"/>
                        </a:solidFill>
                      </a:endParaRPr>
                    </a:p>
                  </a:txBody>
                  <a:tcPr marL="0" marR="0" marT="9144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marL="0" marR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05126" y="2555875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637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Very Poor	Yes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5126" y="3479329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28600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Yes	Yes	Poor	No	No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05126" y="4323408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002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No	No	Very Good	Yes	Yes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5126" y="5183362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00025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chemeClr val="bg1"/>
                </a:solidFill>
              </a:rPr>
              <a:t>No	Yes	Very Good	Yes	Yes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05126" y="6011565"/>
            <a:ext cx="603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206500" algn="l"/>
                <a:tab pos="2286000" algn="l"/>
                <a:tab pos="3714750" algn="l"/>
                <a:tab pos="5032375" algn="l"/>
              </a:tabLst>
            </a:pPr>
            <a:r>
              <a:rPr lang="en-US" sz="2400" dirty="0" smtClean="0">
                <a:solidFill>
                  <a:srgbClr val="800000"/>
                </a:solidFill>
              </a:rPr>
              <a:t>Yes	Yes	Good	Yes	Yes</a:t>
            </a:r>
            <a:endParaRPr lang="en-US" sz="2400" dirty="0">
              <a:solidFill>
                <a:srgbClr val="8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93016" y="2877552"/>
            <a:ext cx="1891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Decentralized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-348832" y="4741010"/>
            <a:ext cx="16031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Centralized</a:t>
            </a:r>
            <a:endParaRPr lang="en-US" sz="2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144017" y="4132908"/>
            <a:ext cx="697359" cy="1588"/>
          </a:xfrm>
          <a:prstGeom prst="line">
            <a:avLst/>
          </a:prstGeom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44017" y="5821066"/>
            <a:ext cx="697359" cy="1588"/>
          </a:xfrm>
          <a:prstGeom prst="line">
            <a:avLst/>
          </a:prstGeom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Guarantees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199" y="1520825"/>
            <a:ext cx="8750301" cy="5257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Privacy of PDA against </a:t>
            </a:r>
            <a:r>
              <a:rPr lang="en-US" sz="2800" dirty="0" smtClean="0">
                <a:solidFill>
                  <a:srgbClr val="FFFF00"/>
                </a:solidFill>
              </a:rPr>
              <a:t>malicious entities and participants </a:t>
            </a:r>
          </a:p>
          <a:p>
            <a:pPr lvl="1"/>
            <a:r>
              <a:rPr lang="en-US" sz="2500" dirty="0" smtClean="0"/>
              <a:t>Malicious participant may collude with either malicious proxy or DB, but not both</a:t>
            </a:r>
          </a:p>
          <a:p>
            <a:pPr lvl="1"/>
            <a:r>
              <a:rPr lang="en-US" sz="2500" dirty="0" smtClean="0"/>
              <a:t>May violate </a:t>
            </a:r>
            <a:r>
              <a:rPr lang="en-US" sz="2500" i="1" dirty="0" smtClean="0"/>
              <a:t>correctness </a:t>
            </a:r>
            <a:r>
              <a:rPr lang="en-US" sz="2500" dirty="0" smtClean="0"/>
              <a:t>in almost arbitrary ways</a:t>
            </a:r>
          </a:p>
          <a:p>
            <a:endParaRPr lang="en-US" sz="2800" dirty="0" smtClean="0"/>
          </a:p>
          <a:p>
            <a:r>
              <a:rPr lang="en-US" sz="2800" dirty="0" smtClean="0"/>
              <a:t>Privacy of CR-PDA against </a:t>
            </a:r>
            <a:r>
              <a:rPr lang="en-US" sz="2800" dirty="0" smtClean="0">
                <a:solidFill>
                  <a:srgbClr val="FFFF00"/>
                </a:solidFill>
              </a:rPr>
              <a:t>honest-but-curious entities and malicious participants </a:t>
            </a:r>
          </a:p>
        </p:txBody>
      </p:sp>
      <p:sp>
        <p:nvSpPr>
          <p:cNvPr id="4" name="Rectangle 3"/>
          <p:cNvSpPr/>
          <p:nvPr/>
        </p:nvSpPr>
        <p:spPr>
          <a:xfrm>
            <a:off x="314324" y="3635375"/>
            <a:ext cx="8496301" cy="1397001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5"/>
          <p:cNvSpPr>
            <a:spLocks noGrp="1"/>
          </p:cNvSpPr>
          <p:nvPr>
            <p:ph type="ctrTitle"/>
          </p:nvPr>
        </p:nvSpPr>
        <p:spPr>
          <a:xfrm>
            <a:off x="685800" y="854075"/>
            <a:ext cx="7772400" cy="2393950"/>
          </a:xfrm>
        </p:spPr>
        <p:txBody>
          <a:bodyPr>
            <a:normAutofit/>
          </a:bodyPr>
          <a:lstStyle/>
          <a:p>
            <a:pPr>
              <a:spcAft>
                <a:spcPts val="5400"/>
              </a:spcAft>
            </a:pPr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dirty="0" smtClean="0"/>
              <a:t>Network Anomaly Detection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</a:t>
            </a:r>
            <a:r>
              <a:rPr lang="en-US" dirty="0" err="1" smtClean="0"/>
              <a:t>Strawman</a:t>
            </a:r>
            <a:r>
              <a:rPr lang="en-US" dirty="0" smtClean="0"/>
              <a:t> #0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 flipV="1">
            <a:off x="1853914" y="2436677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1" y="3805238"/>
            <a:ext cx="6064624" cy="1993900"/>
          </a:xfrm>
        </p:spPr>
        <p:txBody>
          <a:bodyPr>
            <a:normAutofit/>
          </a:bodyPr>
          <a:lstStyle/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Client sends input </a:t>
            </a:r>
            <a:r>
              <a:rPr lang="en-US" sz="3200" dirty="0" err="1" smtClean="0"/>
              <a:t>k</a:t>
            </a:r>
            <a:endParaRPr lang="en-US" sz="3200" dirty="0" smtClean="0"/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15797" y="1753472"/>
            <a:ext cx="13240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</a:t>
            </a:r>
            <a:r>
              <a:rPr lang="en-US" dirty="0" err="1" smtClean="0"/>
              <a:t>Strawman</a:t>
            </a:r>
            <a:r>
              <a:rPr lang="en-US" dirty="0" smtClean="0"/>
              <a:t> #1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 flipV="1">
            <a:off x="1853914" y="2436677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1" y="3805238"/>
            <a:ext cx="6064624" cy="1993900"/>
          </a:xfrm>
        </p:spPr>
        <p:txBody>
          <a:bodyPr>
            <a:normAutofit/>
          </a:bodyPr>
          <a:lstStyle/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Client sends encrypted input </a:t>
            </a:r>
            <a:r>
              <a:rPr lang="en-US" sz="3200" dirty="0" err="1" smtClean="0"/>
              <a:t>k</a:t>
            </a:r>
            <a:endParaRPr lang="en-US" sz="3200" dirty="0" smtClean="0"/>
          </a:p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Proxy batches and retransmits</a:t>
            </a:r>
          </a:p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DB decrypts </a:t>
            </a:r>
            <a:r>
              <a:rPr lang="en-US" dirty="0" smtClean="0"/>
              <a:t>input</a:t>
            </a:r>
            <a:endParaRPr lang="en-US" sz="3200" dirty="0"/>
          </a:p>
        </p:txBody>
      </p:sp>
      <p:sp>
        <p:nvSpPr>
          <p:cNvPr id="21" name="Bent-Up Arrow 20"/>
          <p:cNvSpPr/>
          <p:nvPr/>
        </p:nvSpPr>
        <p:spPr>
          <a:xfrm rot="10800000">
            <a:off x="6432113" y="4229954"/>
            <a:ext cx="1112056" cy="1013012"/>
          </a:xfrm>
          <a:prstGeom prst="bentUpArrow">
            <a:avLst>
              <a:gd name="adj1" fmla="val 13562"/>
              <a:gd name="adj2" fmla="val 20207"/>
              <a:gd name="adj3" fmla="val 2021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 err="1" smtClean="0"/>
              <a:t>ds</a:t>
            </a:r>
            <a:endParaRPr lang="en-US" dirty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942061" y="3630613"/>
          <a:ext cx="1912114" cy="1181666"/>
        </p:xfrm>
        <a:graphic>
          <a:graphicData uri="http://schemas.openxmlformats.org/drawingml/2006/table">
            <a:tbl>
              <a:tblPr/>
              <a:tblGrid>
                <a:gridCol w="1125386"/>
                <a:gridCol w="786728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1.1.1.1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2.2.2.2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6942061" y="4089400"/>
            <a:ext cx="1912113" cy="375122"/>
          </a:xfrm>
          <a:prstGeom prst="roundRect">
            <a:avLst/>
          </a:prstGeom>
          <a:solidFill>
            <a:srgbClr val="FF0000">
              <a:alpha val="3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168764" y="5258841"/>
            <a:ext cx="1816362" cy="1429907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Violates keyword privacy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15797" y="1753472"/>
            <a:ext cx="13240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err="1" smtClean="0">
                <a:solidFill>
                  <a:srgbClr val="FFFFFF"/>
                </a:solidFill>
              </a:rPr>
              <a:t>DB</a:t>
            </a:r>
            <a:r>
              <a:rPr lang="en-US" sz="3000" dirty="0" err="1" smtClean="0">
                <a:solidFill>
                  <a:srgbClr val="FFFFFF"/>
                </a:solidFill>
              </a:rPr>
              <a:t>(k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sp>
        <p:nvSpPr>
          <p:cNvPr id="30" name="Rectangle 29"/>
          <p:cNvSpPr/>
          <p:nvPr/>
        </p:nvSpPr>
        <p:spPr>
          <a:xfrm>
            <a:off x="5370474" y="1753472"/>
            <a:ext cx="13240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err="1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err="1" smtClean="0">
                <a:solidFill>
                  <a:srgbClr val="FFFFFF"/>
                </a:solidFill>
              </a:rPr>
              <a:t>DB</a:t>
            </a:r>
            <a:r>
              <a:rPr lang="en-US" sz="3000" dirty="0" err="1" smtClean="0">
                <a:solidFill>
                  <a:srgbClr val="FFFFFF"/>
                </a:solidFill>
              </a:rPr>
              <a:t>(k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1" grpId="0" animBg="1"/>
      <p:bldP spid="23" grpId="0" animBg="1"/>
      <p:bldP spid="25" grpId="0" animBg="1"/>
      <p:bldP spid="29" grpId="0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Bent-Up Arrow 26"/>
          <p:cNvSpPr/>
          <p:nvPr/>
        </p:nvSpPr>
        <p:spPr>
          <a:xfrm rot="10800000">
            <a:off x="6432113" y="4245829"/>
            <a:ext cx="1112056" cy="1013012"/>
          </a:xfrm>
          <a:prstGeom prst="bentUpArrow">
            <a:avLst>
              <a:gd name="adj1" fmla="val 13562"/>
              <a:gd name="adj2" fmla="val 20207"/>
              <a:gd name="adj3" fmla="val 2021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 err="1" smtClean="0"/>
              <a:t>ds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</a:t>
            </a:r>
            <a:r>
              <a:rPr lang="en-US" dirty="0" err="1" smtClean="0"/>
              <a:t>Strawman</a:t>
            </a:r>
            <a:r>
              <a:rPr lang="en-US" dirty="0" smtClean="0"/>
              <a:t> #2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 flipV="1">
            <a:off x="1853914" y="2436677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1" y="3805238"/>
            <a:ext cx="6413874" cy="1993900"/>
          </a:xfrm>
        </p:spPr>
        <p:txBody>
          <a:bodyPr>
            <a:normAutofit/>
          </a:bodyPr>
          <a:lstStyle/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Client sends hashes of </a:t>
            </a:r>
            <a:r>
              <a:rPr lang="en-US" sz="3200" dirty="0" err="1" smtClean="0"/>
              <a:t>k</a:t>
            </a:r>
            <a:endParaRPr lang="en-US" sz="3200" dirty="0" smtClean="0"/>
          </a:p>
          <a:p>
            <a:pPr>
              <a:buFont typeface="Tw Cen MT" pitchFamily="-109" charset="-18"/>
              <a:buAutoNum type="arabicPeriod"/>
            </a:pPr>
            <a:r>
              <a:rPr lang="en-US" dirty="0" smtClean="0"/>
              <a:t> Proxy batches and retransmits</a:t>
            </a:r>
          </a:p>
          <a:p>
            <a:pPr>
              <a:buFont typeface="Tw Cen MT" pitchFamily="-109" charset="-18"/>
              <a:buAutoNum type="arabicPeriod"/>
            </a:pPr>
            <a:r>
              <a:rPr lang="en-US" dirty="0" smtClean="0"/>
              <a:t> DB decrypts input</a:t>
            </a:r>
          </a:p>
          <a:p>
            <a:pPr marL="342900" indent="-342900">
              <a:buFont typeface="Tw Cen MT" pitchFamily="-109" charset="-18"/>
              <a:buAutoNum type="arabicPeriod"/>
            </a:pPr>
            <a:endParaRPr lang="en-US" sz="3200" dirty="0" smtClean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942061" y="3630613"/>
          <a:ext cx="1912114" cy="1181666"/>
        </p:xfrm>
        <a:graphic>
          <a:graphicData uri="http://schemas.openxmlformats.org/drawingml/2006/table">
            <a:tbl>
              <a:tblPr/>
              <a:tblGrid>
                <a:gridCol w="1125386"/>
                <a:gridCol w="786728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H (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H(1.1.1.1)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H(2.2.2.2)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sp>
        <p:nvSpPr>
          <p:cNvPr id="23" name="Rounded Rectangle 22"/>
          <p:cNvSpPr/>
          <p:nvPr/>
        </p:nvSpPr>
        <p:spPr>
          <a:xfrm>
            <a:off x="6942061" y="4089400"/>
            <a:ext cx="1912113" cy="375122"/>
          </a:xfrm>
          <a:prstGeom prst="roundRect">
            <a:avLst/>
          </a:prstGeom>
          <a:solidFill>
            <a:srgbClr val="FF0000">
              <a:alpha val="3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108602" y="5274717"/>
            <a:ext cx="4895545" cy="118640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Still violates keyword privacy:</a:t>
            </a:r>
          </a:p>
          <a:p>
            <a:pPr algn="ctr"/>
            <a:r>
              <a:rPr lang="en-US" sz="2800" b="1" dirty="0" err="1" smtClean="0">
                <a:solidFill>
                  <a:srgbClr val="FFFFFF"/>
                </a:solidFill>
              </a:rPr>
              <a:t>IPs</a:t>
            </a:r>
            <a:r>
              <a:rPr lang="en-US" sz="2800" b="1" dirty="0" smtClean="0">
                <a:solidFill>
                  <a:srgbClr val="FFFFFF"/>
                </a:solidFill>
              </a:rPr>
              <a:t> drawn from small domains</a:t>
            </a:r>
            <a:endParaRPr lang="en-US" sz="2800" b="1" dirty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80913" y="1753472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H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24" name="Rectangle 23"/>
          <p:cNvSpPr/>
          <p:nvPr/>
        </p:nvSpPr>
        <p:spPr>
          <a:xfrm>
            <a:off x="5443394" y="1753472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H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3" grpId="0" animBg="1"/>
      <p:bldP spid="2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PDA </a:t>
            </a:r>
            <a:r>
              <a:rPr lang="en-US" dirty="0" err="1" smtClean="0"/>
              <a:t>Strawman</a:t>
            </a:r>
            <a:r>
              <a:rPr lang="en-US" dirty="0" smtClean="0"/>
              <a:t> #3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 rot="10800000" flipV="1">
            <a:off x="1853914" y="2436677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78449" y="8341599"/>
            <a:ext cx="2513725" cy="81475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ts val="2700"/>
              </a:lnSpc>
            </a:pP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5. Proxy recovers </a:t>
            </a:r>
            <a:r>
              <a:rPr lang="en-US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from </a:t>
            </a:r>
            <a:r>
              <a:rPr lang="en-US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2400" baseline="-25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24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(k</a:t>
            </a:r>
            <a:r>
              <a:rPr lang="en-US" sz="24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1" y="3805238"/>
            <a:ext cx="6064624" cy="1993900"/>
          </a:xfrm>
        </p:spPr>
        <p:txBody>
          <a:bodyPr/>
          <a:lstStyle/>
          <a:p>
            <a:pPr marL="342900" indent="-342900">
              <a:buFont typeface="Tw Cen MT" pitchFamily="-109" charset="-18"/>
              <a:buAutoNum type="arabicPeriod"/>
            </a:pPr>
            <a:r>
              <a:rPr lang="en-US" sz="3200" dirty="0" smtClean="0"/>
              <a:t> Client sends keyed hashes of </a:t>
            </a:r>
            <a:r>
              <a:rPr lang="en-US" sz="3200" dirty="0" err="1" smtClean="0"/>
              <a:t>k</a:t>
            </a:r>
            <a:endParaRPr lang="en-US" sz="3200" dirty="0" smtClean="0"/>
          </a:p>
          <a:p>
            <a:pPr marL="663575" lvl="1" indent="-342900"/>
            <a:r>
              <a:rPr lang="en-US" dirty="0" smtClean="0">
                <a:solidFill>
                  <a:schemeClr val="tx1"/>
                </a:solidFill>
              </a:rPr>
              <a:t>Keyed hash function (PRF)</a:t>
            </a:r>
          </a:p>
          <a:p>
            <a:pPr marL="663575" lvl="1" indent="-342900"/>
            <a:r>
              <a:rPr lang="en-US" dirty="0" smtClean="0">
                <a:solidFill>
                  <a:srgbClr val="FFFFFF"/>
                </a:solidFill>
              </a:rPr>
              <a:t>Key </a:t>
            </a:r>
            <a:r>
              <a:rPr lang="en-US" dirty="0" err="1" smtClean="0">
                <a:solidFill>
                  <a:srgbClr val="FFFFFF"/>
                </a:solidFill>
              </a:rPr>
              <a:t>s</a:t>
            </a:r>
            <a:r>
              <a:rPr lang="en-US" dirty="0" smtClean="0">
                <a:solidFill>
                  <a:srgbClr val="FFFFFF"/>
                </a:solidFill>
              </a:rPr>
              <a:t> known only by proxy</a:t>
            </a:r>
          </a:p>
          <a:p>
            <a:pPr lvl="1" indent="-342900">
              <a:buFont typeface="Tw Cen MT" pitchFamily="-109" charset="-18"/>
              <a:buAutoNum type="arabicPeriod"/>
            </a:pPr>
            <a:endParaRPr lang="en-US" sz="2800" dirty="0" smtClean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942061" y="3630613"/>
          <a:ext cx="1912114" cy="1181666"/>
        </p:xfrm>
        <a:graphic>
          <a:graphicData uri="http://schemas.openxmlformats.org/drawingml/2006/table">
            <a:tbl>
              <a:tblPr/>
              <a:tblGrid>
                <a:gridCol w="1125386"/>
                <a:gridCol w="786728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 (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(1.1.1.1)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(2.2.2.2)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1980913" y="1753472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 </a:t>
            </a:r>
            <a:r>
              <a:rPr lang="en-US" sz="3000" dirty="0" smtClean="0">
                <a:solidFill>
                  <a:srgbClr val="FFFFFF"/>
                </a:solidFill>
              </a:rPr>
              <a:t>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24" name="Rectangle 23"/>
          <p:cNvSpPr/>
          <p:nvPr/>
        </p:nvSpPr>
        <p:spPr>
          <a:xfrm>
            <a:off x="5443394" y="1753472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27" name="Rounded Rectangle 26"/>
          <p:cNvSpPr/>
          <p:nvPr/>
        </p:nvSpPr>
        <p:spPr>
          <a:xfrm>
            <a:off x="5309632" y="5333207"/>
            <a:ext cx="3429000" cy="124936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3200" dirty="0" smtClean="0">
                <a:solidFill>
                  <a:srgbClr val="FFFFFF"/>
                </a:solidFill>
                <a:latin typeface="Calibri"/>
                <a:cs typeface="Calibri"/>
              </a:rPr>
              <a:t>But how do clients </a:t>
            </a:r>
          </a:p>
          <a:p>
            <a:pPr algn="ctr"/>
            <a:r>
              <a:rPr lang="en-US" sz="3200" dirty="0" smtClean="0">
                <a:solidFill>
                  <a:srgbClr val="FFFFFF"/>
                </a:solidFill>
                <a:latin typeface="Calibri"/>
                <a:cs typeface="Calibri"/>
              </a:rPr>
              <a:t>learn F</a:t>
            </a:r>
            <a:r>
              <a:rPr lang="en-US" sz="3200" baseline="-25000" dirty="0" smtClean="0">
                <a:solidFill>
                  <a:srgbClr val="FFFFFF"/>
                </a:solidFill>
                <a:latin typeface="Calibri"/>
                <a:cs typeface="Calibri"/>
              </a:rPr>
              <a:t>s </a:t>
            </a:r>
            <a:r>
              <a:rPr lang="en-US" sz="3200" dirty="0" smtClean="0">
                <a:solidFill>
                  <a:srgbClr val="FFFFFF"/>
                </a:solidFill>
                <a:latin typeface="Calibri"/>
                <a:cs typeface="Calibri"/>
              </a:rPr>
              <a:t>(IP)) ?</a:t>
            </a:r>
            <a:endParaRPr lang="en-US" sz="32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Basic PDA Protocol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0" y="3805238"/>
            <a:ext cx="7985500" cy="2862262"/>
          </a:xfrm>
        </p:spPr>
        <p:txBody>
          <a:bodyPr>
            <a:noAutofit/>
          </a:bodyPr>
          <a:lstStyle/>
          <a:p>
            <a:pPr>
              <a:buFont typeface="Tw Cen MT" pitchFamily="-109" charset="-18"/>
              <a:buAutoNum type="arabicPeriod"/>
            </a:pPr>
            <a:r>
              <a:rPr lang="en-US" dirty="0" smtClean="0"/>
              <a:t> Client sends keyed hashes of </a:t>
            </a:r>
            <a:r>
              <a:rPr lang="en-US" dirty="0" err="1" smtClean="0"/>
              <a:t>k</a:t>
            </a:r>
            <a:endParaRPr lang="en-US" dirty="0" smtClean="0"/>
          </a:p>
          <a:p>
            <a:pPr marL="663575" lvl="1" indent="-342900"/>
            <a:r>
              <a:rPr lang="en-US" sz="2600" dirty="0" err="1" smtClean="0"/>
              <a:t>F</a:t>
            </a:r>
            <a:r>
              <a:rPr lang="en-US" sz="2600" baseline="-25000" dirty="0" err="1" smtClean="0"/>
              <a:t>s</a:t>
            </a:r>
            <a:r>
              <a:rPr lang="en-US" sz="2600" dirty="0" err="1" smtClean="0"/>
              <a:t>(x</a:t>
            </a:r>
            <a:r>
              <a:rPr lang="en-US" sz="2600" dirty="0" smtClean="0"/>
              <a:t>) learned by client through </a:t>
            </a:r>
          </a:p>
          <a:p>
            <a:pPr marL="663575" lvl="1" indent="-342900">
              <a:buNone/>
            </a:pPr>
            <a:r>
              <a:rPr lang="en-US" sz="2600" dirty="0" smtClean="0"/>
              <a:t>	Oblivious PRF protocol</a:t>
            </a:r>
          </a:p>
          <a:p>
            <a:pPr marL="434975" indent="-514350">
              <a:buFont typeface="+mj-lt"/>
              <a:buAutoNum type="arabicPeriod"/>
            </a:pPr>
            <a:r>
              <a:rPr lang="en-US" dirty="0" smtClean="0"/>
              <a:t>Proxy batches and retransmits keyed hash</a:t>
            </a:r>
          </a:p>
          <a:p>
            <a:pPr marL="434975" indent="-514350">
              <a:buFont typeface="+mj-lt"/>
              <a:buAutoNum type="arabicPeriod"/>
            </a:pPr>
            <a:r>
              <a:rPr lang="en-US" dirty="0" smtClean="0"/>
              <a:t>DB decrypts input</a:t>
            </a:r>
          </a:p>
          <a:p>
            <a:pPr marL="663575" lvl="1" indent="-342900">
              <a:buNone/>
            </a:pPr>
            <a:endParaRPr lang="en-US" sz="3200" dirty="0" smtClean="0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942061" y="3630613"/>
          <a:ext cx="1912114" cy="1181666"/>
        </p:xfrm>
        <a:graphic>
          <a:graphicData uri="http://schemas.openxmlformats.org/drawingml/2006/table">
            <a:tbl>
              <a:tblPr/>
              <a:tblGrid>
                <a:gridCol w="1125386"/>
                <a:gridCol w="786728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 (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(1.1.1.1)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(2.2.2.2)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5443394" y="1753472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32" name="Freeform 31"/>
          <p:cNvSpPr/>
          <p:nvPr/>
        </p:nvSpPr>
        <p:spPr>
          <a:xfrm>
            <a:off x="1984747" y="2437574"/>
            <a:ext cx="2093460" cy="320040"/>
          </a:xfrm>
          <a:custGeom>
            <a:avLst/>
            <a:gdLst>
              <a:gd name="connsiteX0" fmla="*/ 0 w 920750"/>
              <a:gd name="connsiteY0" fmla="*/ 0 h 923396"/>
              <a:gd name="connsiteX1" fmla="*/ 476250 w 920750"/>
              <a:gd name="connsiteY1" fmla="*/ 920750 h 923396"/>
              <a:gd name="connsiteX2" fmla="*/ 920750 w 920750"/>
              <a:gd name="connsiteY2" fmla="*/ 15875 h 92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0" h="923396">
                <a:moveTo>
                  <a:pt x="0" y="0"/>
                </a:moveTo>
                <a:cubicBezTo>
                  <a:pt x="161396" y="459052"/>
                  <a:pt x="322792" y="918104"/>
                  <a:pt x="476250" y="920750"/>
                </a:cubicBezTo>
                <a:cubicBezTo>
                  <a:pt x="629708" y="923396"/>
                  <a:pt x="775229" y="469635"/>
                  <a:pt x="920750" y="15875"/>
                </a:cubicBezTo>
              </a:path>
            </a:pathLst>
          </a:custGeom>
          <a:noFill/>
          <a:ln w="50800" cap="flat" cmpd="sng" algn="ctr">
            <a:solidFill>
              <a:srgbClr val="FFFFFF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33" name="Freeform 32"/>
          <p:cNvSpPr/>
          <p:nvPr/>
        </p:nvSpPr>
        <p:spPr>
          <a:xfrm rot="10800000">
            <a:off x="2016498" y="1943016"/>
            <a:ext cx="2093460" cy="320040"/>
          </a:xfrm>
          <a:custGeom>
            <a:avLst/>
            <a:gdLst>
              <a:gd name="connsiteX0" fmla="*/ 0 w 920750"/>
              <a:gd name="connsiteY0" fmla="*/ 0 h 923396"/>
              <a:gd name="connsiteX1" fmla="*/ 476250 w 920750"/>
              <a:gd name="connsiteY1" fmla="*/ 920750 h 923396"/>
              <a:gd name="connsiteX2" fmla="*/ 920750 w 920750"/>
              <a:gd name="connsiteY2" fmla="*/ 15875 h 9233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0750" h="923396">
                <a:moveTo>
                  <a:pt x="0" y="0"/>
                </a:moveTo>
                <a:cubicBezTo>
                  <a:pt x="161396" y="459052"/>
                  <a:pt x="322792" y="918104"/>
                  <a:pt x="476250" y="920750"/>
                </a:cubicBezTo>
                <a:cubicBezTo>
                  <a:pt x="629708" y="923396"/>
                  <a:pt x="775229" y="469635"/>
                  <a:pt x="920750" y="15875"/>
                </a:cubicBezTo>
              </a:path>
            </a:pathLst>
          </a:custGeom>
          <a:noFill/>
          <a:ln w="50800" cap="flat" cmpd="sng" algn="ctr">
            <a:solidFill>
              <a:srgbClr val="FFFFFF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FFFF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96788" y="2039222"/>
            <a:ext cx="20672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FFFF"/>
                </a:solidFill>
              </a:rPr>
              <a:t>OPRF</a:t>
            </a:r>
            <a:endParaRPr lang="en-US" sz="3200" dirty="0"/>
          </a:p>
        </p:txBody>
      </p:sp>
      <p:sp>
        <p:nvSpPr>
          <p:cNvPr id="43" name="Rectangle 42"/>
          <p:cNvSpPr/>
          <p:nvPr/>
        </p:nvSpPr>
        <p:spPr>
          <a:xfrm>
            <a:off x="1996788" y="1317497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7494730" y="1215349"/>
            <a:ext cx="1194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sp>
        <p:nvSpPr>
          <p:cNvPr id="18" name="TextBox 17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24" grpId="0"/>
      <p:bldP spid="32" grpId="0" animBg="1"/>
      <p:bldP spid="33" grpId="0" animBg="1"/>
      <p:bldP spid="42" grpId="0"/>
      <p:bldP spid="43" grpId="0"/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6942061" y="3630613"/>
          <a:ext cx="1912114" cy="1181666"/>
        </p:xfrm>
        <a:graphic>
          <a:graphicData uri="http://schemas.openxmlformats.org/drawingml/2006/table">
            <a:tbl>
              <a:tblPr/>
              <a:tblGrid>
                <a:gridCol w="1125386"/>
                <a:gridCol w="786728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 (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(1.1.1.1)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(2.2.2.2)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215903" y="176037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/>
              <a:t>retransmits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CR-PDA Protocol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33000" y="3852862"/>
            <a:ext cx="9287250" cy="3513137"/>
          </a:xfrm>
        </p:spPr>
        <p:txBody>
          <a:bodyPr>
            <a:noAutofit/>
          </a:bodyPr>
          <a:lstStyle/>
          <a:p>
            <a:pPr marL="434975" indent="-434975" defTabSz="396875">
              <a:spcBef>
                <a:spcPts val="300"/>
              </a:spcBef>
              <a:buFont typeface="Tw Cen MT" pitchFamily="-109" charset="-18"/>
              <a:buAutoNum type="arabicPeriod"/>
            </a:pPr>
            <a:r>
              <a:rPr lang="en-US" sz="2800" dirty="0" smtClean="0"/>
              <a:t>Client sends keyed hashes of </a:t>
            </a:r>
            <a:r>
              <a:rPr lang="en-US" sz="2800" dirty="0" err="1" smtClean="0"/>
              <a:t>k</a:t>
            </a:r>
            <a:r>
              <a:rPr lang="en-US" sz="2800" dirty="0" smtClean="0"/>
              <a:t>,</a:t>
            </a:r>
          </a:p>
          <a:p>
            <a:pPr marL="434975" indent="-434975" defTabSz="396875">
              <a:spcBef>
                <a:spcPts val="300"/>
              </a:spcBef>
              <a:buNone/>
            </a:pPr>
            <a:r>
              <a:rPr lang="en-US" sz="2800" dirty="0" smtClean="0">
                <a:solidFill>
                  <a:srgbClr val="E6B9B8"/>
                </a:solidFill>
              </a:rPr>
              <a:t>	and encrypted </a:t>
            </a:r>
            <a:r>
              <a:rPr lang="en-US" sz="2800" dirty="0" err="1" smtClean="0">
                <a:solidFill>
                  <a:srgbClr val="E6B9B8"/>
                </a:solidFill>
              </a:rPr>
              <a:t>k</a:t>
            </a:r>
            <a:r>
              <a:rPr lang="en-US" sz="2800" dirty="0" smtClean="0">
                <a:solidFill>
                  <a:srgbClr val="E6B9B8"/>
                </a:solidFill>
              </a:rPr>
              <a:t> for recovery</a:t>
            </a:r>
          </a:p>
          <a:p>
            <a:pPr marL="450850" indent="-450850" defTabSz="396875">
              <a:spcBef>
                <a:spcPts val="300"/>
              </a:spcBef>
              <a:buFont typeface="+mj-lt"/>
              <a:buAutoNum type="arabicPeriod" startAt="2"/>
            </a:pPr>
            <a:r>
              <a:rPr lang="en-US" sz="2800" dirty="0" smtClean="0"/>
              <a:t>Proxy retransmits keyed hash</a:t>
            </a:r>
          </a:p>
          <a:p>
            <a:pPr marL="434975" indent="-434975" defTabSz="396875">
              <a:spcBef>
                <a:spcPts val="300"/>
              </a:spcBef>
              <a:buFont typeface="+mj-lt"/>
              <a:buAutoNum type="arabicPeriod" startAt="2"/>
            </a:pPr>
            <a:r>
              <a:rPr lang="en-US" sz="2800" dirty="0" smtClean="0"/>
              <a:t>DB decrypts input</a:t>
            </a:r>
          </a:p>
          <a:p>
            <a:pPr marL="434975" indent="-434975" defTabSz="396875">
              <a:spcBef>
                <a:spcPts val="300"/>
              </a:spcBef>
              <a:buFont typeface="+mj-lt"/>
              <a:buAutoNum type="arabicPeriod" startAt="2"/>
            </a:pP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Identify rows to release and transmit E</a:t>
            </a:r>
            <a:r>
              <a:rPr lang="en-US" sz="28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 to proxy</a:t>
            </a:r>
          </a:p>
          <a:p>
            <a:pPr marL="434975" indent="-434975" defTabSz="396875">
              <a:spcBef>
                <a:spcPts val="300"/>
              </a:spcBef>
              <a:buFont typeface="+mj-lt"/>
              <a:buAutoNum type="arabicPeriod" startAt="2"/>
            </a:pP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Proxy decrypts </a:t>
            </a:r>
            <a:r>
              <a:rPr lang="en-US" sz="28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28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and releases</a:t>
            </a:r>
          </a:p>
          <a:p>
            <a:pPr marL="434975" indent="-434975" defTabSz="396875">
              <a:spcBef>
                <a:spcPts val="300"/>
              </a:spcBef>
              <a:buFont typeface="+mj-lt"/>
              <a:buAutoNum type="arabicPeriod" startAt="2"/>
            </a:pPr>
            <a:endParaRPr lang="en-US" sz="2800" dirty="0" smtClean="0"/>
          </a:p>
          <a:p>
            <a:pPr marL="434975" lvl="1" indent="-434975" defTabSz="396875">
              <a:spcBef>
                <a:spcPts val="300"/>
              </a:spcBef>
              <a:buNone/>
            </a:pPr>
            <a:endParaRPr lang="en-US" dirty="0" smtClean="0"/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123788" y="1317497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7494730" y="1215349"/>
            <a:ext cx="1194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1881830" y="2433498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788" y="179212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DB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5226396" y="2747860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3547" y="2766913"/>
            <a:ext cx="15051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6096000" y="3630613"/>
          <a:ext cx="2903865" cy="1181666"/>
        </p:xfrm>
        <a:graphic>
          <a:graphicData uri="http://schemas.openxmlformats.org/drawingml/2006/table">
            <a:tbl>
              <a:tblPr/>
              <a:tblGrid>
                <a:gridCol w="1205304"/>
                <a:gridCol w="585972"/>
                <a:gridCol w="1112589"/>
              </a:tblGrid>
              <a:tr h="450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22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 (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#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Enc’d</a:t>
                      </a: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 </a:t>
                      </a:r>
                      <a:r>
                        <a:rPr kumimoji="0" lang="en-US" sz="2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-109" charset="-18"/>
                        </a:rPr>
                        <a:t>k</a:t>
                      </a:r>
                      <a:endParaRPr kumimoji="0" 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(1.1.1.1)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E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PRX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(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1.1.1.1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  <a:tr h="3601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F</a:t>
                      </a:r>
                      <a:r>
                        <a:rPr kumimoji="0" lang="en-US" sz="17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s</a:t>
                      </a: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(2.2.2.2)</a:t>
                      </a:r>
                      <a:endParaRPr kumimoji="0" lang="en-US" sz="17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w Cen MT" pitchFamily="-109" charset="-18"/>
                        </a:rPr>
                        <a:t>9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w Cen MT" pitchFamily="-109" charset="-1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E</a:t>
                      </a:r>
                      <a:r>
                        <a:rPr kumimoji="0" lang="en-US" sz="18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PRX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(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2.2.2.2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w Cen MT" pitchFamily="-109" charset="-18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F3F7"/>
                    </a:solidFill>
                  </a:tcPr>
                </a:tc>
              </a:tr>
            </a:tbl>
          </a:graphicData>
        </a:graphic>
      </p:graphicFrame>
      <p:sp>
        <p:nvSpPr>
          <p:cNvPr id="31" name="Rounded Rectangle 30"/>
          <p:cNvSpPr/>
          <p:nvPr/>
        </p:nvSpPr>
        <p:spPr>
          <a:xfrm>
            <a:off x="6096000" y="4453032"/>
            <a:ext cx="2903865" cy="375122"/>
          </a:xfrm>
          <a:prstGeom prst="roundRect">
            <a:avLst/>
          </a:prstGeom>
          <a:solidFill>
            <a:srgbClr val="FF0000">
              <a:alpha val="30000"/>
            </a:srgb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19" grpId="0"/>
      <p:bldP spid="27" grpId="0"/>
      <p:bldP spid="3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212080" y="176037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/>
              <a:t>retransmits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Properties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47472" y="5261751"/>
            <a:ext cx="8796528" cy="1596250"/>
          </a:xfrm>
        </p:spPr>
        <p:txBody>
          <a:bodyPr>
            <a:noAutofit/>
          </a:bodyPr>
          <a:lstStyle/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Any coalition of HBC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coalition of proxy and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database</a:t>
            </a:r>
          </a:p>
          <a:p>
            <a:pPr marL="292100" indent="-292100" defTabSz="396875">
              <a:spcBef>
                <a:spcPts val="300"/>
              </a:spcBef>
              <a:buNone/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indent="-292100" defTabSz="396875">
              <a:spcBef>
                <a:spcPts val="300"/>
              </a:spcBef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lvl="1" indent="-292100" defTabSz="396875">
              <a:spcBef>
                <a:spcPts val="300"/>
              </a:spcBef>
            </a:pPr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123788" y="1317497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7494730" y="1215349"/>
            <a:ext cx="1194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1881830" y="2433498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788" y="179212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DB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5226396" y="2747860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3547" y="2766913"/>
            <a:ext cx="15051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Content Placeholder 48"/>
          <p:cNvSpPr txBox="1">
            <a:spLocks/>
          </p:cNvSpPr>
          <p:nvPr/>
        </p:nvSpPr>
        <p:spPr>
          <a:xfrm>
            <a:off x="347472" y="3794760"/>
            <a:ext cx="8811001" cy="1195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9400" marR="0" lvl="0" indent="-2794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Keyword privacy: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noProof="0" dirty="0" smtClean="0"/>
              <a:t>Nothing learned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about unreleased keys</a:t>
            </a:r>
          </a:p>
          <a:p>
            <a:pPr marL="279400" marR="0" lvl="0" indent="-2794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Participant privacy:  </a:t>
            </a:r>
            <a:r>
              <a:rPr lang="en-US" sz="2800" noProof="0" dirty="0" smtClean="0"/>
              <a:t>Key </a:t>
            </a:r>
            <a:r>
              <a:rPr lang="en-US" sz="2800" noProof="0" dirty="0" err="1" smtClean="0">
                <a:sym typeface="Wingdings"/>
              </a:rPr>
              <a:t>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noProof="0" dirty="0" smtClean="0"/>
              <a:t>Participant not learned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3575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6D9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212080" y="176037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/>
              <a:t>retransmits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Properties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47472" y="5261751"/>
            <a:ext cx="8796528" cy="1596250"/>
          </a:xfrm>
        </p:spPr>
        <p:txBody>
          <a:bodyPr>
            <a:noAutofit/>
          </a:bodyPr>
          <a:lstStyle/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Any coalition of HBC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coalition of proxy and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database</a:t>
            </a:r>
          </a:p>
          <a:p>
            <a:pPr marL="292100" indent="-292100" defTabSz="396875">
              <a:spcBef>
                <a:spcPts val="300"/>
              </a:spcBef>
              <a:buNone/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indent="-292100" defTabSz="396875">
              <a:spcBef>
                <a:spcPts val="300"/>
              </a:spcBef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lvl="1" indent="-292100" defTabSz="396875">
              <a:spcBef>
                <a:spcPts val="300"/>
              </a:spcBef>
            </a:pPr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123788" y="1317497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7494730" y="1215349"/>
            <a:ext cx="1194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1881830" y="2433498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788" y="179212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DB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5226396" y="2747860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3547" y="2766913"/>
            <a:ext cx="15051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4" name="Content Placeholder 48"/>
          <p:cNvSpPr txBox="1">
            <a:spLocks/>
          </p:cNvSpPr>
          <p:nvPr/>
        </p:nvSpPr>
        <p:spPr>
          <a:xfrm>
            <a:off x="347472" y="3794760"/>
            <a:ext cx="8811001" cy="1195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79400" marR="0" lvl="0" indent="-2794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Keyword privacy: 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noProof="0" dirty="0" smtClean="0"/>
              <a:t>Nothing learned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about unreleased keys</a:t>
            </a:r>
          </a:p>
          <a:p>
            <a:pPr marL="279400" marR="0" lvl="0" indent="-2794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Participant privacy:  </a:t>
            </a:r>
            <a:r>
              <a:rPr lang="en-US" sz="2800" noProof="0" dirty="0" smtClean="0"/>
              <a:t>Key </a:t>
            </a:r>
            <a:r>
              <a:rPr lang="en-US" sz="2800" noProof="0" dirty="0" err="1" smtClean="0">
                <a:sym typeface="Wingdings"/>
              </a:rPr>
              <a:t></a:t>
            </a:r>
            <a:r>
              <a:rPr lang="en-US" sz="2800" dirty="0" err="1" smtClean="0">
                <a:sym typeface="Wingdings"/>
              </a:rPr>
              <a:t></a:t>
            </a:r>
            <a:r>
              <a:rPr lang="en-US" sz="2800" dirty="0" smtClean="0">
                <a:sym typeface="Wingdings"/>
              </a:rPr>
              <a:t> </a:t>
            </a:r>
            <a:r>
              <a:rPr lang="en-US" sz="2800" noProof="0" dirty="0" smtClean="0"/>
              <a:t>Participant not learned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63575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6D9F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033889" y="5559777"/>
            <a:ext cx="2441222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34191" y="5257422"/>
            <a:ext cx="3368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malicious participants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2807406" y="6201278"/>
            <a:ext cx="5445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HBC coalition of DB and participants</a:t>
            </a:r>
            <a:endParaRPr lang="en-US" sz="28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33609" y="6505221"/>
            <a:ext cx="2160391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5212080" y="176037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/>
              <a:t>retransmits</a:t>
            </a:r>
            <a:endParaRPr lang="en-US" sz="3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Robust PDA Protocol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822534" y="1917967"/>
            <a:ext cx="1003464" cy="1040599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ln w="12700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>
          <a:xfrm>
            <a:off x="4259270" y="1966745"/>
            <a:ext cx="943043" cy="943043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750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Participant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2834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Proxy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92382" y="2959847"/>
            <a:ext cx="2295144" cy="523220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FFFF"/>
                </a:solidFill>
              </a:rPr>
              <a:t>DB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17" name="Flowchart: Magnetic Disk 170"/>
          <p:cNvSpPr>
            <a:spLocks noChangeAspect="1"/>
          </p:cNvSpPr>
          <p:nvPr/>
        </p:nvSpPr>
        <p:spPr>
          <a:xfrm>
            <a:off x="7635586" y="1890131"/>
            <a:ext cx="930035" cy="109627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Content Placeholder 48"/>
          <p:cNvSpPr>
            <a:spLocks noGrp="1"/>
          </p:cNvSpPr>
          <p:nvPr>
            <p:ph sz="quarter" idx="1"/>
          </p:nvPr>
        </p:nvSpPr>
        <p:spPr>
          <a:xfrm>
            <a:off x="347472" y="5261751"/>
            <a:ext cx="8796528" cy="1596250"/>
          </a:xfrm>
        </p:spPr>
        <p:txBody>
          <a:bodyPr>
            <a:noAutofit/>
          </a:bodyPr>
          <a:lstStyle/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Any coalition of HBC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coalition of proxy and participants</a:t>
            </a:r>
          </a:p>
          <a:p>
            <a:pPr marL="292100" indent="-292100" defTabSz="396875">
              <a:spcBef>
                <a:spcPts val="300"/>
              </a:spcBef>
            </a:pPr>
            <a:r>
              <a:rPr lang="en-US" sz="2800" dirty="0" smtClean="0">
                <a:solidFill>
                  <a:srgbClr val="FFFFFF"/>
                </a:solidFill>
              </a:rPr>
              <a:t>HBC database</a:t>
            </a:r>
          </a:p>
          <a:p>
            <a:pPr marL="292100" indent="-292100" defTabSz="396875">
              <a:spcBef>
                <a:spcPts val="300"/>
              </a:spcBef>
              <a:buNone/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indent="-292100" defTabSz="396875">
              <a:spcBef>
                <a:spcPts val="300"/>
              </a:spcBef>
            </a:pPr>
            <a:endParaRPr lang="en-US" sz="2800" dirty="0" smtClean="0">
              <a:solidFill>
                <a:srgbClr val="FFFFFF"/>
              </a:solidFill>
            </a:endParaRPr>
          </a:p>
          <a:p>
            <a:pPr marL="292100" lvl="1" indent="-292100" defTabSz="396875">
              <a:spcBef>
                <a:spcPts val="300"/>
              </a:spcBef>
            </a:pPr>
            <a:endParaRPr lang="en-US" dirty="0" smtClean="0">
              <a:solidFill>
                <a:srgbClr val="FFFFFF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0800000" flipV="1">
            <a:off x="5230229" y="2433499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123788" y="1317497"/>
            <a:ext cx="20672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rgbClr val="FFFFFF"/>
                </a:solidFill>
              </a:rPr>
              <a:t>E</a:t>
            </a:r>
            <a:r>
              <a:rPr lang="en-US" sz="3000" baseline="-25000" dirty="0" smtClean="0">
                <a:solidFill>
                  <a:srgbClr val="FFFFFF"/>
                </a:solidFill>
              </a:rPr>
              <a:t>DB</a:t>
            </a:r>
            <a:r>
              <a:rPr lang="en-US" sz="3000" dirty="0" smtClean="0">
                <a:solidFill>
                  <a:srgbClr val="FFFFFF"/>
                </a:solidFill>
              </a:rPr>
              <a:t>( 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 )</a:t>
            </a:r>
            <a:endParaRPr lang="en-US" sz="3000" dirty="0"/>
          </a:p>
        </p:txBody>
      </p:sp>
      <p:sp>
        <p:nvSpPr>
          <p:cNvPr id="44" name="Rectangle 43"/>
          <p:cNvSpPr/>
          <p:nvPr/>
        </p:nvSpPr>
        <p:spPr>
          <a:xfrm>
            <a:off x="7494730" y="1215349"/>
            <a:ext cx="119446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rgbClr val="FFFFFF"/>
                </a:solidFill>
              </a:rPr>
              <a:t>F</a:t>
            </a:r>
            <a:r>
              <a:rPr lang="en-US" sz="3000" baseline="-25000" dirty="0" smtClean="0">
                <a:solidFill>
                  <a:srgbClr val="FFFFFF"/>
                </a:solidFill>
              </a:rPr>
              <a:t>s</a:t>
            </a:r>
            <a:r>
              <a:rPr lang="en-US" sz="3000" dirty="0" smtClean="0">
                <a:solidFill>
                  <a:srgbClr val="FFFFFF"/>
                </a:solidFill>
              </a:rPr>
              <a:t> (</a:t>
            </a:r>
            <a:r>
              <a:rPr lang="en-US" sz="3000" dirty="0" err="1" smtClean="0">
                <a:solidFill>
                  <a:srgbClr val="FFFFFF"/>
                </a:solidFill>
              </a:rPr>
              <a:t>k</a:t>
            </a:r>
            <a:r>
              <a:rPr lang="en-US" sz="3000" dirty="0" smtClean="0">
                <a:solidFill>
                  <a:srgbClr val="FFFFFF"/>
                </a:solidFill>
              </a:rPr>
              <a:t>)</a:t>
            </a:r>
            <a:endParaRPr lang="en-US" sz="3000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1881830" y="2433498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123788" y="1792120"/>
            <a:ext cx="235931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DB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(E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rot="10800000" flipV="1">
            <a:off x="5226396" y="2747860"/>
            <a:ext cx="2377440" cy="3178"/>
          </a:xfrm>
          <a:prstGeom prst="straightConnector1">
            <a:avLst/>
          </a:prstGeom>
          <a:ln w="508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5713547" y="2766913"/>
            <a:ext cx="150513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E</a:t>
            </a:r>
            <a:r>
              <a:rPr lang="en-US" sz="3000" baseline="-25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PRX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3000" dirty="0" err="1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k</a:t>
            </a:r>
            <a:r>
              <a:rPr lang="en-US" sz="3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)</a:t>
            </a:r>
            <a:endParaRPr lang="en-US" sz="3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43395" y="2525067"/>
            <a:ext cx="10072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Secret </a:t>
            </a:r>
            <a:r>
              <a:rPr lang="en-US" sz="2000" b="1" dirty="0" err="1" smtClean="0"/>
              <a:t>s</a:t>
            </a:r>
            <a:endParaRPr lang="en-US" sz="2000" b="1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033889" y="5559777"/>
            <a:ext cx="2441222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34191" y="5257422"/>
            <a:ext cx="33689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malicious participants</a:t>
            </a:r>
            <a:endParaRPr lang="en-US" sz="2800" dirty="0"/>
          </a:p>
        </p:txBody>
      </p:sp>
      <p:sp>
        <p:nvSpPr>
          <p:cNvPr id="36" name="TextBox 35"/>
          <p:cNvSpPr txBox="1"/>
          <p:nvPr/>
        </p:nvSpPr>
        <p:spPr>
          <a:xfrm>
            <a:off x="2807406" y="6201278"/>
            <a:ext cx="5445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HBC coalition of DB and participants</a:t>
            </a:r>
            <a:endParaRPr lang="en-US" sz="28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633609" y="6505221"/>
            <a:ext cx="2160391" cy="1588"/>
          </a:xfrm>
          <a:prstGeom prst="line">
            <a:avLst/>
          </a:prstGeom>
          <a:ln w="635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48"/>
          <p:cNvSpPr txBox="1">
            <a:spLocks/>
          </p:cNvSpPr>
          <p:nvPr/>
        </p:nvSpPr>
        <p:spPr>
          <a:xfrm>
            <a:off x="346284" y="3701345"/>
            <a:ext cx="8219337" cy="13493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lvl="0" indent="-285750" defTabSz="285750">
              <a:spcBef>
                <a:spcPts val="300"/>
              </a:spcBef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ORPF   </a:t>
            </a:r>
            <a:r>
              <a:rPr lang="en-US" sz="2800" dirty="0" err="1" smtClean="0">
                <a:solidFill>
                  <a:srgbClr val="FFFF00"/>
                </a:solidFill>
                <a:sym typeface="Wingdings"/>
              </a:rPr>
              <a:t></a:t>
            </a:r>
            <a:r>
              <a:rPr lang="en-US" sz="2800" dirty="0" smtClean="0">
                <a:solidFill>
                  <a:srgbClr val="FFFF00"/>
                </a:solidFill>
                <a:sym typeface="Wingdings"/>
              </a:rPr>
              <a:t>   </a:t>
            </a:r>
            <a:r>
              <a:rPr lang="en-US" sz="2800" dirty="0" smtClean="0">
                <a:solidFill>
                  <a:srgbClr val="FFFF00"/>
                </a:solidFill>
              </a:rPr>
              <a:t>Encrypted OPRF Protocol</a:t>
            </a:r>
          </a:p>
          <a:p>
            <a:pPr marL="285750" lvl="0" indent="-285750" defTabSz="285750">
              <a:spcBef>
                <a:spcPts val="300"/>
              </a:spcBef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C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iphertext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re-randomization by proxy</a:t>
            </a:r>
          </a:p>
          <a:p>
            <a:pPr marL="285750" lvl="0" indent="-285750" defTabSz="285750">
              <a:spcBef>
                <a:spcPts val="300"/>
              </a:spcBef>
              <a:buFont typeface="Arial"/>
              <a:buChar char="•"/>
            </a:pPr>
            <a:r>
              <a:rPr lang="en-US" sz="2800" dirty="0" smtClean="0">
                <a:solidFill>
                  <a:srgbClr val="FFFF00"/>
                </a:solidFill>
              </a:rPr>
              <a:t>Proof by participant that submitted </a:t>
            </a:r>
            <a:r>
              <a:rPr lang="en-US" sz="2800" dirty="0" err="1" smtClean="0">
                <a:solidFill>
                  <a:srgbClr val="FFFF00"/>
                </a:solidFill>
              </a:rPr>
              <a:t>k’s</a:t>
            </a:r>
            <a:r>
              <a:rPr lang="en-US" sz="2800" dirty="0" smtClean="0">
                <a:solidFill>
                  <a:srgbClr val="FFFF00"/>
                </a:solidFill>
              </a:rPr>
              <a:t> match</a:t>
            </a: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lvl="0" indent="-285750" defTabSz="285750">
              <a:spcBef>
                <a:spcPts val="300"/>
              </a:spcBef>
              <a:buFont typeface="Arial"/>
              <a:buChar char="•"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0" indent="-285750" algn="l" defTabSz="285750" rtl="0" eaLnBrk="1" fontAlgn="auto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/>
              <a:buChar char="•"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85750" marR="0" lvl="1" indent="-285750" algn="l" defTabSz="285750" rtl="0" eaLnBrk="1" fontAlgn="auto" latinLnBrk="0" hangingPunct="1">
              <a:lnSpc>
                <a:spcPct val="100000"/>
              </a:lnSpc>
              <a:spcBef>
                <a:spcPts val="300"/>
              </a:spcBef>
              <a:buClrTx/>
              <a:buSzTx/>
              <a:buFont typeface="Arial"/>
              <a:buChar char="–"/>
              <a:tabLst/>
              <a:defRPr/>
            </a:pPr>
            <a:endParaRPr kumimoji="0" lang="en-US" sz="280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14324" y="3659012"/>
            <a:ext cx="7180406" cy="594360"/>
          </a:xfrm>
          <a:prstGeom prst="rect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Encrypted-OPRF protocol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264656"/>
            <a:ext cx="8686800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Problem: in basic OPRF protocol, participant learns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s</a:t>
            </a:r>
            <a:r>
              <a:rPr lang="en-US" sz="2800" dirty="0" err="1" smtClean="0"/>
              <a:t>(k</a:t>
            </a:r>
            <a:r>
              <a:rPr lang="en-U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Encrypted-OPRF protocol: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Client learns blinded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dirty="0" err="1" smtClean="0"/>
              <a:t>(k</a:t>
            </a:r>
            <a:r>
              <a:rPr lang="en-US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Client encrypts to DB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Proxy can </a:t>
            </a:r>
            <a:r>
              <a:rPr lang="en-US" sz="2400" dirty="0" err="1" smtClean="0"/>
              <a:t>unblind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dirty="0" err="1" smtClean="0"/>
              <a:t>(k</a:t>
            </a:r>
            <a:r>
              <a:rPr lang="en-US" sz="2400" dirty="0" smtClean="0"/>
              <a:t>) “under the encryption”</a:t>
            </a:r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</a:pPr>
            <a:endParaRPr lang="en-US" sz="2800" dirty="0" smtClean="0"/>
          </a:p>
          <a:p>
            <a:pPr>
              <a:spcAft>
                <a:spcPts val="600"/>
              </a:spcAft>
            </a:pPr>
            <a:endParaRPr lang="en-US" sz="2800" dirty="0" smtClean="0"/>
          </a:p>
          <a:p>
            <a:pPr>
              <a:spcAft>
                <a:spcPts val="600"/>
              </a:spcAft>
              <a:buNone/>
            </a:pPr>
            <a:endParaRPr lang="en-US" sz="2800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2517183" y="4256323"/>
            <a:ext cx="4071336" cy="770414"/>
            <a:chOff x="679416" y="4208814"/>
            <a:chExt cx="3518684" cy="770414"/>
          </a:xfrm>
        </p:grpSpPr>
        <p:sp>
          <p:nvSpPr>
            <p:cNvPr id="7" name="TextBox 6"/>
            <p:cNvSpPr txBox="1"/>
            <p:nvPr/>
          </p:nvSpPr>
          <p:spPr>
            <a:xfrm>
              <a:off x="679416" y="4209787"/>
              <a:ext cx="35186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(                      ) </a:t>
              </a:r>
              <a:r>
                <a:rPr lang="en-US" sz="4400" baseline="30000" dirty="0" err="1" smtClean="0"/>
                <a:t>r</a:t>
              </a:r>
              <a:endParaRPr lang="en-US" sz="4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33851" y="4208814"/>
              <a:ext cx="3931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-1</a:t>
              </a:r>
            </a:p>
            <a:p>
              <a:endParaRPr lang="en-US" sz="20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711817" y="4303948"/>
            <a:ext cx="3223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Enc (              )            </a:t>
            </a:r>
            <a:endParaRPr lang="en-US" sz="40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716652" y="4303948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(        ) </a:t>
            </a:r>
            <a:r>
              <a:rPr lang="en-US" sz="4000" baseline="30000" dirty="0" err="1" smtClean="0"/>
              <a:t>r</a:t>
            </a:r>
            <a:endParaRPr lang="en-US" sz="4000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784366" y="4334726"/>
            <a:ext cx="132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F</a:t>
            </a:r>
            <a:r>
              <a:rPr lang="en-US" sz="3600" baseline="-25000" dirty="0" err="1" smtClean="0"/>
              <a:t>s</a:t>
            </a:r>
            <a:r>
              <a:rPr lang="en-US" sz="3600" dirty="0" err="1" smtClean="0"/>
              <a:t>(k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4005496" y="5454875"/>
            <a:ext cx="1195960" cy="538123"/>
            <a:chOff x="448417" y="5086463"/>
            <a:chExt cx="1195960" cy="538123"/>
          </a:xfrm>
        </p:grpSpPr>
        <p:sp>
          <p:nvSpPr>
            <p:cNvPr id="18" name="TextBox 17"/>
            <p:cNvSpPr txBox="1"/>
            <p:nvPr/>
          </p:nvSpPr>
          <p:spPr>
            <a:xfrm>
              <a:off x="448417" y="5086463"/>
              <a:ext cx="11959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FF00"/>
                  </a:solidFill>
                </a:rPr>
                <a:t>(</a:t>
              </a:r>
              <a:r>
                <a:rPr lang="en-US" sz="2400" dirty="0" err="1" smtClean="0">
                  <a:solidFill>
                    <a:srgbClr val="FFFF00"/>
                  </a:solidFill>
                </a:rPr>
                <a:t>π</a:t>
              </a:r>
              <a:r>
                <a:rPr lang="en-US" sz="2400" dirty="0" smtClean="0">
                  <a:solidFill>
                    <a:srgbClr val="FFFF00"/>
                  </a:solidFill>
                </a:rPr>
                <a:t>       </a:t>
              </a:r>
              <a:r>
                <a:rPr lang="en-US" sz="2400" dirty="0" err="1" smtClean="0">
                  <a:solidFill>
                    <a:srgbClr val="FFFF00"/>
                  </a:solidFill>
                </a:rPr>
                <a:t>s</a:t>
              </a:r>
              <a:r>
                <a:rPr lang="en-US" sz="2400" baseline="-25000" dirty="0" err="1" smtClean="0">
                  <a:solidFill>
                    <a:srgbClr val="FFFF00"/>
                  </a:solidFill>
                </a:rPr>
                <a:t>i</a:t>
              </a:r>
              <a:r>
                <a:rPr lang="en-US" sz="2400" dirty="0" smtClean="0">
                  <a:solidFill>
                    <a:srgbClr val="FFFF00"/>
                  </a:solidFill>
                </a:rPr>
                <a:t>)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flipH="1">
              <a:off x="759319" y="5255254"/>
              <a:ext cx="6535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>
                  <a:solidFill>
                    <a:srgbClr val="FFFF00"/>
                  </a:solidFill>
                </a:rPr>
                <a:t>k</a:t>
              </a:r>
              <a:r>
                <a:rPr lang="en-US" baseline="-25000" dirty="0" err="1" smtClean="0">
                  <a:solidFill>
                    <a:srgbClr val="FFFF00"/>
                  </a:solidFill>
                </a:rPr>
                <a:t>i</a:t>
              </a:r>
              <a:r>
                <a:rPr lang="en-US" dirty="0" smtClean="0">
                  <a:solidFill>
                    <a:srgbClr val="FFFF00"/>
                  </a:solidFill>
                </a:rPr>
                <a:t>=1</a:t>
              </a:r>
              <a:endParaRPr lang="en-US" dirty="0">
                <a:solidFill>
                  <a:srgbClr val="FFFF00"/>
                </a:solidFill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2351358" y="5578958"/>
            <a:ext cx="1280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El </a:t>
            </a:r>
            <a:r>
              <a:rPr lang="en-US" sz="2400" dirty="0" err="1" smtClean="0">
                <a:solidFill>
                  <a:srgbClr val="FFFF00"/>
                </a:solidFill>
              </a:rPr>
              <a:t>Gamal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47866" y="5578958"/>
            <a:ext cx="22439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2400" dirty="0" err="1" smtClean="0">
                <a:solidFill>
                  <a:srgbClr val="FFFF00"/>
                </a:solidFill>
              </a:rPr>
              <a:t>g</a:t>
            </a:r>
            <a:r>
              <a:rPr lang="en-US" sz="2400" dirty="0" smtClean="0">
                <a:solidFill>
                  <a:srgbClr val="FFFF00"/>
                </a:solidFill>
              </a:rPr>
              <a:t>                mod </a:t>
            </a:r>
            <a:r>
              <a:rPr lang="en-US" sz="2400" dirty="0" err="1" smtClean="0">
                <a:solidFill>
                  <a:srgbClr val="FFFF00"/>
                </a:solidFill>
              </a:rPr>
              <a:t>p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endParaRPr lang="en-US" sz="2400" dirty="0">
              <a:solidFill>
                <a:srgbClr val="FFFF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rot="16200000" flipV="1">
            <a:off x="4163167" y="5334909"/>
            <a:ext cx="583287" cy="3"/>
          </a:xfrm>
          <a:prstGeom prst="straightConnector1">
            <a:avLst/>
          </a:prstGeom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2874674" y="5334909"/>
            <a:ext cx="583287" cy="3"/>
          </a:xfrm>
          <a:prstGeom prst="straightConnector1">
            <a:avLst/>
          </a:prstGeom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Multiply 35"/>
          <p:cNvSpPr/>
          <p:nvPr/>
        </p:nvSpPr>
        <p:spPr>
          <a:xfrm>
            <a:off x="4604538" y="4286128"/>
            <a:ext cx="2126462" cy="646331"/>
          </a:xfrm>
          <a:prstGeom prst="mathMultiply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65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6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5" grpId="0"/>
      <p:bldP spid="4" grpId="0"/>
      <p:bldP spid="21" grpId="0"/>
      <p:bldP spid="25" grpId="0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Collaborative anomaly detection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473200"/>
            <a:ext cx="8258175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smtClean="0"/>
              <a:t>Some attacks look like normal traffic</a:t>
            </a:r>
          </a:p>
          <a:p>
            <a:pPr lvl="1">
              <a:lnSpc>
                <a:spcPct val="90000"/>
              </a:lnSpc>
            </a:pPr>
            <a:r>
              <a:rPr lang="en-US" i="1" dirty="0" smtClean="0"/>
              <a:t>e.g.</a:t>
            </a:r>
            <a:r>
              <a:rPr lang="en-US" dirty="0" smtClean="0"/>
              <a:t>, SQL-injection, application-level </a:t>
            </a:r>
            <a:r>
              <a:rPr lang="en-US" dirty="0" err="1" smtClean="0"/>
              <a:t>DoS</a:t>
            </a:r>
            <a:r>
              <a:rPr lang="en-US" dirty="0" smtClean="0"/>
              <a:t> </a:t>
            </a:r>
            <a:r>
              <a:rPr lang="en-US" baseline="30000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[</a:t>
            </a:r>
            <a:r>
              <a:rPr lang="en-US" sz="2000" dirty="0" err="1" smtClean="0">
                <a:solidFill>
                  <a:srgbClr val="FFFF00"/>
                </a:solidFill>
              </a:rPr>
              <a:t>Srivatsa</a:t>
            </a:r>
            <a:r>
              <a:rPr lang="en-US" sz="2000" dirty="0" smtClean="0">
                <a:solidFill>
                  <a:srgbClr val="FFFF00"/>
                </a:solidFill>
              </a:rPr>
              <a:t> TWEB ‘08]</a:t>
            </a:r>
            <a:endParaRPr lang="en-US" sz="2000" baseline="30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>
              <a:lnSpc>
                <a:spcPct val="90000"/>
              </a:lnSpc>
            </a:pPr>
            <a:r>
              <a:rPr lang="en-US" sz="3000" dirty="0" smtClean="0"/>
              <a:t>Is it a </a:t>
            </a:r>
            <a:r>
              <a:rPr lang="en-US" sz="3000" dirty="0" err="1" smtClean="0"/>
              <a:t>DDoS</a:t>
            </a:r>
            <a:r>
              <a:rPr lang="en-US" sz="3000" dirty="0" smtClean="0"/>
              <a:t> attack or a flash crowd? </a:t>
            </a:r>
            <a:r>
              <a:rPr lang="en-US" sz="3000" baseline="30000" dirty="0" smtClean="0">
                <a:solidFill>
                  <a:srgbClr val="FFFF00"/>
                </a:solidFill>
              </a:rPr>
              <a:t> </a:t>
            </a:r>
            <a:r>
              <a:rPr lang="en-US" sz="2000" dirty="0" smtClean="0">
                <a:solidFill>
                  <a:srgbClr val="FFFF00"/>
                </a:solidFill>
              </a:rPr>
              <a:t>[Jung WWW ‘02]</a:t>
            </a: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854075" y="4329511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Yahoo!</a:t>
            </a:r>
            <a:endParaRPr lang="en-US" sz="3600" dirty="0"/>
          </a:p>
        </p:txBody>
      </p:sp>
      <p:sp>
        <p:nvSpPr>
          <p:cNvPr id="18" name="Cloud 17"/>
          <p:cNvSpPr/>
          <p:nvPr/>
        </p:nvSpPr>
        <p:spPr>
          <a:xfrm>
            <a:off x="3527165" y="3788570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Google</a:t>
            </a:r>
            <a:endParaRPr lang="en-US" sz="3600" dirty="0"/>
          </a:p>
        </p:txBody>
      </p:sp>
      <p:sp>
        <p:nvSpPr>
          <p:cNvPr id="21" name="Cloud 20"/>
          <p:cNvSpPr/>
          <p:nvPr/>
        </p:nvSpPr>
        <p:spPr>
          <a:xfrm>
            <a:off x="5960078" y="4329511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  Bing</a:t>
            </a:r>
            <a:endParaRPr lang="en-US" sz="3600" dirty="0"/>
          </a:p>
        </p:txBody>
      </p:sp>
      <p:sp>
        <p:nvSpPr>
          <p:cNvPr id="23" name="Rectangular Callout 22"/>
          <p:cNvSpPr/>
          <p:nvPr/>
        </p:nvSpPr>
        <p:spPr>
          <a:xfrm>
            <a:off x="7043696" y="3322929"/>
            <a:ext cx="1984978" cy="931281"/>
          </a:xfrm>
          <a:prstGeom prst="wedgeRectCallout">
            <a:avLst>
              <a:gd name="adj1" fmla="val -33435"/>
              <a:gd name="adj2" fmla="val 9924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 smtClean="0"/>
              <a:t>I’m not sure </a:t>
            </a:r>
          </a:p>
          <a:p>
            <a:pPr algn="ctr"/>
            <a:r>
              <a:rPr lang="en-US" sz="2500" dirty="0" smtClean="0"/>
              <a:t>about Beasty!</a:t>
            </a:r>
            <a:endParaRPr lang="en-US" sz="2500" dirty="0"/>
          </a:p>
        </p:txBody>
      </p:sp>
      <p:sp>
        <p:nvSpPr>
          <p:cNvPr id="25" name="Rectangular Callout 24"/>
          <p:cNvSpPr/>
          <p:nvPr/>
        </p:nvSpPr>
        <p:spPr>
          <a:xfrm>
            <a:off x="5022590" y="3257708"/>
            <a:ext cx="1397000" cy="594360"/>
          </a:xfrm>
          <a:prstGeom prst="wedgeRectCallout">
            <a:avLst>
              <a:gd name="adj1" fmla="val -44632"/>
              <a:gd name="adj2" fmla="val 9855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I’m not sure </a:t>
            </a:r>
          </a:p>
          <a:p>
            <a:pPr algn="ctr"/>
            <a:r>
              <a:rPr lang="en-US" sz="1600" dirty="0" smtClean="0"/>
              <a:t>about Beasty!</a:t>
            </a:r>
            <a:endParaRPr lang="en-US" sz="1600" dirty="0"/>
          </a:p>
        </p:txBody>
      </p:sp>
      <p:sp>
        <p:nvSpPr>
          <p:cNvPr id="16" name="Lightning Bolt 15"/>
          <p:cNvSpPr>
            <a:spLocks noChangeArrowheads="1"/>
          </p:cNvSpPr>
          <p:nvPr/>
        </p:nvSpPr>
        <p:spPr bwMode="auto">
          <a:xfrm rot="16397698">
            <a:off x="5027563" y="5112691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sp>
        <p:nvSpPr>
          <p:cNvPr id="26" name="Lightning Bolt 25"/>
          <p:cNvSpPr>
            <a:spLocks noChangeArrowheads="1"/>
          </p:cNvSpPr>
          <p:nvPr/>
        </p:nvSpPr>
        <p:spPr bwMode="auto">
          <a:xfrm rot="9968472">
            <a:off x="3203726" y="5134332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sp>
        <p:nvSpPr>
          <p:cNvPr id="27" name="Lightning Bolt 26"/>
          <p:cNvSpPr>
            <a:spLocks noChangeArrowheads="1"/>
          </p:cNvSpPr>
          <p:nvPr/>
        </p:nvSpPr>
        <p:spPr bwMode="auto">
          <a:xfrm rot="13482769">
            <a:off x="4113729" y="4896358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pic>
        <p:nvPicPr>
          <p:cNvPr id="37897" name="Picture 11" descr="Bsd_daemo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1038" y="5515770"/>
            <a:ext cx="1125162" cy="112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Rectangular Callout 27"/>
          <p:cNvSpPr/>
          <p:nvPr/>
        </p:nvSpPr>
        <p:spPr>
          <a:xfrm>
            <a:off x="2130165" y="3852068"/>
            <a:ext cx="1397000" cy="594360"/>
          </a:xfrm>
          <a:prstGeom prst="wedgeRectCallout">
            <a:avLst>
              <a:gd name="adj1" fmla="val -44632"/>
              <a:gd name="adj2" fmla="val 9855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I’m not sure </a:t>
            </a:r>
          </a:p>
          <a:p>
            <a:pPr algn="ctr"/>
            <a:r>
              <a:rPr lang="en-US" sz="1600" dirty="0" smtClean="0"/>
              <a:t>about Beasty!</a:t>
            </a:r>
            <a:endParaRPr lang="en-US" sz="1600" dirty="0"/>
          </a:p>
        </p:txBody>
      </p:sp>
    </p:spTree>
    <p:custDataLst>
      <p:tags r:id="rId1"/>
    </p:custDataLst>
  </p:cSld>
  <p:clrMapOvr>
    <a:masterClrMapping/>
  </p:clrMapOvr>
  <p:transition advTm="362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23" grpId="0" animBg="1"/>
      <p:bldP spid="25" grpId="0" animBg="1"/>
      <p:bldP spid="16" grpId="0" animBg="1"/>
      <p:bldP spid="26" grpId="0" animBg="1"/>
      <p:bldP spid="27" grpId="0" animBg="1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Encrypted-OPRF protocol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50" y="1264656"/>
            <a:ext cx="8877300" cy="525780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Problem: in basic OPRF protocol, participant learns </a:t>
            </a:r>
            <a:r>
              <a:rPr lang="en-US" sz="2800" dirty="0" err="1" smtClean="0"/>
              <a:t>F</a:t>
            </a:r>
            <a:r>
              <a:rPr lang="en-US" sz="2800" baseline="-25000" dirty="0" err="1" smtClean="0"/>
              <a:t>s</a:t>
            </a:r>
            <a:r>
              <a:rPr lang="en-US" sz="2800" dirty="0" err="1" smtClean="0"/>
              <a:t>(k</a:t>
            </a:r>
            <a:r>
              <a:rPr lang="en-US" sz="2800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en-US" sz="2800" dirty="0" smtClean="0">
                <a:solidFill>
                  <a:srgbClr val="FFFF00"/>
                </a:solidFill>
              </a:rPr>
              <a:t>Encrypted-OPRF protocol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Client learns blinded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dirty="0" err="1" smtClean="0"/>
              <a:t>(k</a:t>
            </a:r>
            <a:r>
              <a:rPr lang="en-US" sz="2400" dirty="0" smtClean="0"/>
              <a:t>)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Client encrypts to DB</a:t>
            </a:r>
          </a:p>
          <a:p>
            <a:pPr lvl="1">
              <a:spcAft>
                <a:spcPts val="600"/>
              </a:spcAft>
            </a:pPr>
            <a:r>
              <a:rPr lang="en-US" sz="2400" dirty="0" smtClean="0"/>
              <a:t>Proxy can </a:t>
            </a:r>
            <a:r>
              <a:rPr lang="en-US" sz="2400" dirty="0" err="1" smtClean="0"/>
              <a:t>unblind</a:t>
            </a:r>
            <a:r>
              <a:rPr lang="en-US" sz="2400" dirty="0" smtClean="0"/>
              <a:t> </a:t>
            </a:r>
            <a:r>
              <a:rPr lang="en-US" sz="2400" dirty="0" err="1" smtClean="0"/>
              <a:t>F</a:t>
            </a:r>
            <a:r>
              <a:rPr lang="en-US" sz="2400" baseline="-25000" dirty="0" err="1" smtClean="0"/>
              <a:t>s</a:t>
            </a:r>
            <a:r>
              <a:rPr lang="en-US" sz="2400" dirty="0" err="1" smtClean="0"/>
              <a:t>(k</a:t>
            </a:r>
            <a:r>
              <a:rPr lang="en-US" sz="2400" dirty="0" smtClean="0"/>
              <a:t>) “under the encryption”</a:t>
            </a:r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 lvl="1">
              <a:spcAft>
                <a:spcPts val="600"/>
              </a:spcAft>
            </a:pPr>
            <a:endParaRPr lang="en-US" sz="2000" dirty="0" smtClean="0"/>
          </a:p>
          <a:p>
            <a:pPr>
              <a:spcAft>
                <a:spcPts val="600"/>
              </a:spcAft>
              <a:buNone/>
            </a:pPr>
            <a:endParaRPr lang="en-US" sz="28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OPRF runs OT protocol for each bit of input </a:t>
            </a:r>
            <a:r>
              <a:rPr lang="en-US" sz="2800" dirty="0" err="1" smtClean="0"/>
              <a:t>k</a:t>
            </a:r>
            <a:endParaRPr lang="en-US" sz="2800" dirty="0" smtClean="0"/>
          </a:p>
          <a:p>
            <a:pPr>
              <a:spcAft>
                <a:spcPts val="600"/>
              </a:spcAft>
            </a:pPr>
            <a:r>
              <a:rPr lang="en-US" sz="2800" dirty="0" smtClean="0"/>
              <a:t>OT protocols expensive, so use batch OT protocol </a:t>
            </a:r>
            <a:r>
              <a:rPr lang="en-US" sz="1800" dirty="0" smtClean="0">
                <a:solidFill>
                  <a:srgbClr val="FFFF00"/>
                </a:solidFill>
              </a:rPr>
              <a:t>[</a:t>
            </a:r>
            <a:r>
              <a:rPr lang="en-US" sz="1800" dirty="0" err="1" smtClean="0">
                <a:solidFill>
                  <a:srgbClr val="FFFF00"/>
                </a:solidFill>
              </a:rPr>
              <a:t>Ishai</a:t>
            </a:r>
            <a:r>
              <a:rPr lang="en-US" sz="1800" dirty="0" smtClean="0">
                <a:solidFill>
                  <a:srgbClr val="FFFF00"/>
                </a:solidFill>
              </a:rPr>
              <a:t> et al]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grpSp>
        <p:nvGrpSpPr>
          <p:cNvPr id="8" name="Group 15"/>
          <p:cNvGrpSpPr/>
          <p:nvPr/>
        </p:nvGrpSpPr>
        <p:grpSpPr>
          <a:xfrm>
            <a:off x="2517183" y="4256323"/>
            <a:ext cx="4071336" cy="770414"/>
            <a:chOff x="679416" y="4208814"/>
            <a:chExt cx="3518684" cy="770414"/>
          </a:xfrm>
        </p:grpSpPr>
        <p:sp>
          <p:nvSpPr>
            <p:cNvPr id="7" name="TextBox 6"/>
            <p:cNvSpPr txBox="1"/>
            <p:nvPr/>
          </p:nvSpPr>
          <p:spPr>
            <a:xfrm>
              <a:off x="679416" y="4209787"/>
              <a:ext cx="3518684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/>
                <a:t>(                      ) </a:t>
              </a:r>
              <a:r>
                <a:rPr lang="en-US" sz="4400" baseline="30000" dirty="0" err="1" smtClean="0"/>
                <a:t>r</a:t>
              </a:r>
              <a:endParaRPr lang="en-US" sz="4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33851" y="4208814"/>
              <a:ext cx="39318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-1</a:t>
              </a:r>
            </a:p>
            <a:p>
              <a:endParaRPr lang="en-US" sz="2000" b="1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711817" y="4303948"/>
            <a:ext cx="3223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Enc (              )            </a:t>
            </a:r>
            <a:endParaRPr lang="en-US" sz="4000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3716652" y="4303948"/>
            <a:ext cx="16594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(        ) </a:t>
            </a:r>
            <a:r>
              <a:rPr lang="en-US" sz="4000" baseline="30000" dirty="0" err="1" smtClean="0"/>
              <a:t>r</a:t>
            </a:r>
            <a:endParaRPr lang="en-US" sz="4000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784366" y="4334726"/>
            <a:ext cx="1321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F</a:t>
            </a:r>
            <a:r>
              <a:rPr lang="en-US" sz="3600" baseline="-25000" dirty="0" err="1" smtClean="0"/>
              <a:t>s</a:t>
            </a:r>
            <a:r>
              <a:rPr lang="en-US" sz="3600" dirty="0" err="1" smtClean="0"/>
              <a:t>(k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20" name="Multiply 19"/>
          <p:cNvSpPr/>
          <p:nvPr/>
        </p:nvSpPr>
        <p:spPr>
          <a:xfrm>
            <a:off x="4604538" y="4286128"/>
            <a:ext cx="2126462" cy="646331"/>
          </a:xfrm>
          <a:prstGeom prst="mathMultiply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65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65000"/>
                </a:schemeClr>
              </a:gs>
            </a:gsLst>
            <a:lin ang="16200000" scaled="0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Scalable Protocol Architecture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19" idx="1"/>
            <a:endCxn id="15" idx="6"/>
          </p:cNvCxnSpPr>
          <p:nvPr/>
        </p:nvCxnSpPr>
        <p:spPr>
          <a:xfrm rot="10800000">
            <a:off x="1495425" y="3502819"/>
            <a:ext cx="1212850" cy="253206"/>
          </a:xfrm>
          <a:prstGeom prst="straightConnector1">
            <a:avLst/>
          </a:prstGeom>
          <a:ln w="47625" cap="flat" cmpd="sng" algn="ctr">
            <a:solidFill>
              <a:srgbClr val="3366FF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16-Point Star 12"/>
          <p:cNvSpPr>
            <a:spLocks noChangeAspect="1"/>
          </p:cNvSpPr>
          <p:nvPr/>
        </p:nvSpPr>
        <p:spPr>
          <a:xfrm>
            <a:off x="7556500" y="2820194"/>
            <a:ext cx="571500" cy="571500"/>
          </a:xfrm>
          <a:prstGeom prst="star16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16-Point Star 13"/>
          <p:cNvSpPr>
            <a:spLocks noChangeAspect="1"/>
          </p:cNvSpPr>
          <p:nvPr/>
        </p:nvSpPr>
        <p:spPr>
          <a:xfrm>
            <a:off x="8210550" y="2743994"/>
            <a:ext cx="571500" cy="571500"/>
          </a:xfrm>
          <a:prstGeom prst="star16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846137" y="3178175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>
            <a:spLocks noChangeAspect="1"/>
          </p:cNvSpPr>
          <p:nvPr/>
        </p:nvSpPr>
        <p:spPr>
          <a:xfrm>
            <a:off x="2708275" y="2787650"/>
            <a:ext cx="533400" cy="533400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spect="1"/>
          </p:cNvSpPr>
          <p:nvPr/>
        </p:nvSpPr>
        <p:spPr>
          <a:xfrm>
            <a:off x="2708275" y="2085975"/>
            <a:ext cx="533400" cy="533400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spect="1"/>
          </p:cNvSpPr>
          <p:nvPr/>
        </p:nvSpPr>
        <p:spPr>
          <a:xfrm>
            <a:off x="2708275" y="3489325"/>
            <a:ext cx="533400" cy="533400"/>
          </a:xfrm>
          <a:prstGeom prst="rect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Flowchart: Magnetic Disk 170"/>
          <p:cNvSpPr>
            <a:spLocks noChangeAspect="1"/>
          </p:cNvSpPr>
          <p:nvPr/>
        </p:nvSpPr>
        <p:spPr>
          <a:xfrm>
            <a:off x="6019800" y="2343852"/>
            <a:ext cx="548640" cy="647001"/>
          </a:xfrm>
          <a:prstGeom prst="flowChartMagneticDisk">
            <a:avLst/>
          </a:prstGeom>
          <a:gradFill flip="none" rotWithShape="1">
            <a:gsLst>
              <a:gs pos="0">
                <a:srgbClr val="79FF56"/>
              </a:gs>
              <a:gs pos="100000">
                <a:srgbClr val="CCFFCC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Flowchart: Magnetic Disk 170"/>
          <p:cNvSpPr>
            <a:spLocks noChangeAspect="1"/>
          </p:cNvSpPr>
          <p:nvPr/>
        </p:nvSpPr>
        <p:spPr>
          <a:xfrm>
            <a:off x="6019800" y="3209926"/>
            <a:ext cx="548640" cy="647001"/>
          </a:xfrm>
          <a:prstGeom prst="flowChartMagneticDisk">
            <a:avLst/>
          </a:prstGeom>
          <a:gradFill flip="none" rotWithShape="1">
            <a:gsLst>
              <a:gs pos="0">
                <a:srgbClr val="78FF57"/>
              </a:gs>
              <a:gs pos="100000">
                <a:srgbClr val="CCFFCF"/>
              </a:gs>
            </a:gsLst>
            <a:lin ang="16200000" scaled="0"/>
            <a:tileRect/>
          </a:gradFill>
          <a:ln w="25400" cap="flat" cmpd="sng" algn="ctr">
            <a:solidFill>
              <a:schemeClr val="tx1">
                <a:lumMod val="85000"/>
                <a:lumOff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2" name="Trapezoid 21"/>
          <p:cNvSpPr>
            <a:spLocks noChangeAspect="1"/>
          </p:cNvSpPr>
          <p:nvPr/>
        </p:nvSpPr>
        <p:spPr>
          <a:xfrm rot="16200000">
            <a:off x="4664202" y="2232898"/>
            <a:ext cx="570501" cy="370729"/>
          </a:xfrm>
          <a:prstGeom prst="trapezoid">
            <a:avLst/>
          </a:prstGeom>
          <a:gradFill>
            <a:gsLst>
              <a:gs pos="0">
                <a:srgbClr val="78FF57"/>
              </a:gs>
              <a:gs pos="100000">
                <a:srgbClr val="CCFFCF"/>
              </a:gs>
            </a:gsLst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3" name="Trapezoid 22"/>
          <p:cNvSpPr>
            <a:spLocks noChangeAspect="1"/>
          </p:cNvSpPr>
          <p:nvPr/>
        </p:nvSpPr>
        <p:spPr>
          <a:xfrm rot="16200000">
            <a:off x="4664202" y="2893298"/>
            <a:ext cx="570501" cy="370729"/>
          </a:xfrm>
          <a:prstGeom prst="trapezoid">
            <a:avLst/>
          </a:prstGeom>
          <a:gradFill>
            <a:gsLst>
              <a:gs pos="0">
                <a:srgbClr val="78FF57"/>
              </a:gs>
              <a:gs pos="100000">
                <a:srgbClr val="CCFFCF"/>
              </a:gs>
            </a:gsLst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4" name="Trapezoid 23"/>
          <p:cNvSpPr>
            <a:spLocks noChangeAspect="1"/>
          </p:cNvSpPr>
          <p:nvPr/>
        </p:nvSpPr>
        <p:spPr>
          <a:xfrm rot="16200000">
            <a:off x="4664202" y="3553698"/>
            <a:ext cx="570501" cy="370729"/>
          </a:xfrm>
          <a:prstGeom prst="trapezoid">
            <a:avLst/>
          </a:prstGeom>
          <a:gradFill>
            <a:gsLst>
              <a:gs pos="0">
                <a:srgbClr val="78FF57"/>
              </a:gs>
              <a:gs pos="100000">
                <a:srgbClr val="CCFFCF"/>
              </a:gs>
            </a:gsLst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18000" y="1974849"/>
            <a:ext cx="2508250" cy="2206625"/>
          </a:xfrm>
          <a:prstGeom prst="rect">
            <a:avLst/>
          </a:prstGeom>
          <a:noFill/>
          <a:ln w="25400">
            <a:solidFill>
              <a:srgbClr val="00FF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307452" y="1819275"/>
            <a:ext cx="1301750" cy="2473325"/>
          </a:xfrm>
          <a:prstGeom prst="rect">
            <a:avLst/>
          </a:prstGeom>
          <a:noFill/>
          <a:ln w="25400"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48550" y="2667794"/>
            <a:ext cx="1477963" cy="838200"/>
          </a:xfrm>
          <a:prstGeom prst="rect">
            <a:avLst/>
          </a:prstGeom>
          <a:noFill/>
          <a:ln w="25400">
            <a:solidFill>
              <a:srgbClr val="3366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553244" y="2201069"/>
            <a:ext cx="649288" cy="649288"/>
          </a:xfrm>
          <a:prstGeom prst="ellipse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EFF9D"/>
              </a:gs>
            </a:gsLst>
            <a:lin ang="16200000" scaled="0"/>
            <a:tileRect/>
          </a:gra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2800" b="1" dirty="0">
              <a:ln w="12700">
                <a:noFill/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18" idx="1"/>
            <a:endCxn id="29" idx="6"/>
          </p:cNvCxnSpPr>
          <p:nvPr/>
        </p:nvCxnSpPr>
        <p:spPr>
          <a:xfrm rot="10800000" flipV="1">
            <a:off x="1202533" y="2352675"/>
            <a:ext cx="1505743" cy="173038"/>
          </a:xfrm>
          <a:prstGeom prst="straightConnector1">
            <a:avLst/>
          </a:prstGeom>
          <a:ln w="47625" cap="flat" cmpd="sng" algn="ctr">
            <a:solidFill>
              <a:srgbClr val="3366FF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0" idx="2"/>
            <a:endCxn id="22" idx="2"/>
          </p:cNvCxnSpPr>
          <p:nvPr/>
        </p:nvCxnSpPr>
        <p:spPr>
          <a:xfrm rot="10800000">
            <a:off x="5134818" y="2418263"/>
            <a:ext cx="884983" cy="249091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3" idx="0"/>
            <a:endCxn id="17" idx="3"/>
          </p:cNvCxnSpPr>
          <p:nvPr/>
        </p:nvCxnSpPr>
        <p:spPr>
          <a:xfrm rot="10800000">
            <a:off x="3241676" y="3054350"/>
            <a:ext cx="1522413" cy="24312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ash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2" idx="0"/>
            <a:endCxn id="17" idx="3"/>
          </p:cNvCxnSpPr>
          <p:nvPr/>
        </p:nvCxnSpPr>
        <p:spPr>
          <a:xfrm rot="10800000" flipV="1">
            <a:off x="3241676" y="2418262"/>
            <a:ext cx="1522413" cy="636088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ash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4" idx="0"/>
            <a:endCxn id="19" idx="3"/>
          </p:cNvCxnSpPr>
          <p:nvPr/>
        </p:nvCxnSpPr>
        <p:spPr>
          <a:xfrm rot="10800000" flipV="1">
            <a:off x="3241676" y="3739061"/>
            <a:ext cx="1522413" cy="16963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ash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  <a:endCxn id="23" idx="2"/>
          </p:cNvCxnSpPr>
          <p:nvPr/>
        </p:nvCxnSpPr>
        <p:spPr>
          <a:xfrm rot="10800000" flipV="1">
            <a:off x="5134818" y="2667352"/>
            <a:ext cx="884983" cy="411309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1" idx="2"/>
            <a:endCxn id="22" idx="2"/>
          </p:cNvCxnSpPr>
          <p:nvPr/>
        </p:nvCxnSpPr>
        <p:spPr>
          <a:xfrm rot="10800000">
            <a:off x="5134818" y="2418263"/>
            <a:ext cx="884983" cy="1115165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0" idx="2"/>
            <a:endCxn id="24" idx="2"/>
          </p:cNvCxnSpPr>
          <p:nvPr/>
        </p:nvCxnSpPr>
        <p:spPr>
          <a:xfrm rot="10800000" flipV="1">
            <a:off x="5134818" y="2667352"/>
            <a:ext cx="884983" cy="1071709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1" idx="2"/>
            <a:endCxn id="24" idx="2"/>
          </p:cNvCxnSpPr>
          <p:nvPr/>
        </p:nvCxnSpPr>
        <p:spPr>
          <a:xfrm rot="10800000" flipV="1">
            <a:off x="5134818" y="3533426"/>
            <a:ext cx="884983" cy="205635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1" idx="2"/>
            <a:endCxn id="23" idx="2"/>
          </p:cNvCxnSpPr>
          <p:nvPr/>
        </p:nvCxnSpPr>
        <p:spPr>
          <a:xfrm rot="10800000">
            <a:off x="5134818" y="3078663"/>
            <a:ext cx="884983" cy="454765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ot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2" idx="0"/>
            <a:endCxn id="18" idx="3"/>
          </p:cNvCxnSpPr>
          <p:nvPr/>
        </p:nvCxnSpPr>
        <p:spPr>
          <a:xfrm rot="10800000">
            <a:off x="3241676" y="2352676"/>
            <a:ext cx="1522413" cy="65587"/>
          </a:xfrm>
          <a:prstGeom prst="straightConnector1">
            <a:avLst/>
          </a:prstGeom>
          <a:ln w="47625" cap="flat" cmpd="sng" algn="ctr">
            <a:solidFill>
              <a:srgbClr val="00FF00"/>
            </a:solidFill>
            <a:prstDash val="sysDash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27" idx="1"/>
            <a:endCxn id="25" idx="3"/>
          </p:cNvCxnSpPr>
          <p:nvPr/>
        </p:nvCxnSpPr>
        <p:spPr>
          <a:xfrm rot="10800000">
            <a:off x="6826250" y="3078162"/>
            <a:ext cx="622300" cy="8732"/>
          </a:xfrm>
          <a:prstGeom prst="straightConnector1">
            <a:avLst/>
          </a:prstGeom>
          <a:ln w="47625" cap="flat" cmpd="sng" algn="ctr">
            <a:solidFill>
              <a:srgbClr val="3366FF"/>
            </a:solidFill>
            <a:prstDash val="solid"/>
            <a:round/>
            <a:headEnd type="arrow" w="med" len="med"/>
            <a:tailEnd type="none" w="med" len="med"/>
          </a:ln>
          <a:effectLst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-158751" y="4028044"/>
            <a:ext cx="2295525" cy="461665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Participants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24070" y="4397375"/>
            <a:ext cx="2068514" cy="830997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Client-Facing</a:t>
            </a:r>
          </a:p>
          <a:p>
            <a:pPr algn="ctr"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Proxies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361055" y="5413027"/>
            <a:ext cx="11945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Share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secret </a:t>
            </a:r>
            <a:r>
              <a:rPr lang="en-US" sz="2400" i="1" dirty="0" err="1" smtClean="0">
                <a:solidFill>
                  <a:srgbClr val="FFFF00"/>
                </a:solidFill>
              </a:rPr>
              <a:t>s</a:t>
            </a:r>
            <a:endParaRPr lang="en-US" sz="2400" i="1" dirty="0">
              <a:solidFill>
                <a:srgbClr val="FFFF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270750" y="4028044"/>
            <a:ext cx="2068514" cy="1200328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FFFF"/>
                </a:solidFill>
              </a:rPr>
              <a:t>Proxy Decryption</a:t>
            </a:r>
            <a:br>
              <a:rPr lang="en-US" sz="2400" dirty="0">
                <a:solidFill>
                  <a:srgbClr val="FFFFFF"/>
                </a:solidFill>
              </a:rPr>
            </a:br>
            <a:r>
              <a:rPr lang="en-US" sz="2400" dirty="0">
                <a:solidFill>
                  <a:srgbClr val="FFFFFF"/>
                </a:solidFill>
              </a:rPr>
              <a:t>Oracles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24710" y="5413027"/>
            <a:ext cx="11605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Share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PRX key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653790" y="4398109"/>
            <a:ext cx="2295525" cy="83026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FFFF"/>
                </a:solidFill>
              </a:rPr>
              <a:t>Front-End</a:t>
            </a:r>
          </a:p>
          <a:p>
            <a:pPr algn="ctr">
              <a:defRPr/>
            </a:pPr>
            <a:r>
              <a:rPr lang="en-US" sz="2400" dirty="0">
                <a:solidFill>
                  <a:srgbClr val="FFFFFF"/>
                </a:solidFill>
              </a:rPr>
              <a:t>DB Tier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285801" y="5413027"/>
            <a:ext cx="10315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Share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DB key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68757" y="4398109"/>
            <a:ext cx="2295525" cy="830263"/>
          </a:xfrm>
          <a:prstGeom prst="rect">
            <a:avLst/>
          </a:prstGeom>
          <a:noFill/>
          <a:ln w="38100"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 smtClean="0">
                <a:solidFill>
                  <a:srgbClr val="FFFFFF"/>
                </a:solidFill>
              </a:rPr>
              <a:t>Back-</a:t>
            </a:r>
            <a:r>
              <a:rPr lang="en-US" sz="2400" dirty="0">
                <a:solidFill>
                  <a:srgbClr val="FFFFFF"/>
                </a:solidFill>
              </a:rPr>
              <a:t>End</a:t>
            </a:r>
          </a:p>
          <a:p>
            <a:pPr algn="ctr">
              <a:defRPr/>
            </a:pPr>
            <a:r>
              <a:rPr lang="en-US" sz="2400" dirty="0">
                <a:solidFill>
                  <a:srgbClr val="FFFFFF"/>
                </a:solidFill>
              </a:rPr>
              <a:t>DB</a:t>
            </a:r>
            <a:r>
              <a:rPr lang="en-US" sz="2400" dirty="0" smtClean="0">
                <a:solidFill>
                  <a:srgbClr val="FFFFFF"/>
                </a:solidFill>
              </a:rPr>
              <a:t> Storage</a:t>
            </a: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713355" y="5413027"/>
            <a:ext cx="16063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Partition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F</a:t>
            </a:r>
            <a:r>
              <a:rPr lang="en-US" sz="2400" baseline="-25000" dirty="0" smtClean="0">
                <a:solidFill>
                  <a:srgbClr val="FFFF00"/>
                </a:solidFill>
              </a:rPr>
              <a:t>s</a:t>
            </a:r>
            <a:r>
              <a:rPr lang="en-US" sz="2400" dirty="0" smtClean="0">
                <a:solidFill>
                  <a:srgbClr val="FFFF00"/>
                </a:solidFill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</a:rPr>
              <a:t>keyspace</a:t>
            </a:r>
            <a:endParaRPr lang="en-US" sz="2400" dirty="0" smtClean="0">
              <a:solidFill>
                <a:srgbClr val="FFFF00"/>
              </a:solidFill>
            </a:endParaRPr>
          </a:p>
        </p:txBody>
      </p:sp>
      <p:cxnSp>
        <p:nvCxnSpPr>
          <p:cNvPr id="79" name="Straight Connector 78"/>
          <p:cNvCxnSpPr/>
          <p:nvPr/>
        </p:nvCxnSpPr>
        <p:spPr>
          <a:xfrm rot="5400000">
            <a:off x="3114220" y="5347435"/>
            <a:ext cx="1691640" cy="1588"/>
          </a:xfrm>
          <a:prstGeom prst="line">
            <a:avLst/>
          </a:prstGeom>
          <a:ln>
            <a:solidFill>
              <a:srgbClr val="72797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>
            <a:off x="1109206" y="5347435"/>
            <a:ext cx="1691640" cy="1588"/>
          </a:xfrm>
          <a:prstGeom prst="line">
            <a:avLst/>
          </a:prstGeom>
          <a:ln>
            <a:solidFill>
              <a:srgbClr val="72797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>
            <a:off x="4773079" y="5347435"/>
            <a:ext cx="1691640" cy="1588"/>
          </a:xfrm>
          <a:prstGeom prst="line">
            <a:avLst/>
          </a:prstGeom>
          <a:ln>
            <a:solidFill>
              <a:srgbClr val="72797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6601936" y="5347435"/>
            <a:ext cx="1691640" cy="1588"/>
          </a:xfrm>
          <a:prstGeom prst="line">
            <a:avLst/>
          </a:prstGeom>
          <a:ln>
            <a:solidFill>
              <a:srgbClr val="72797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48" grpId="0"/>
      <p:bldP spid="47" grpId="0"/>
      <p:bldP spid="73" grpId="0"/>
      <p:bldP spid="30" grpId="0"/>
      <p:bldP spid="74" grpId="0"/>
      <p:bldP spid="43" grpId="0"/>
      <p:bldP spid="75" grpId="0"/>
      <p:bldP spid="49" grpId="0"/>
      <p:bldP spid="7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Evaluation</a:t>
            </a:r>
          </a:p>
        </p:txBody>
      </p:sp>
      <p:sp>
        <p:nvSpPr>
          <p:cNvPr id="70659" name="Content Placeholder 6"/>
          <p:cNvSpPr>
            <a:spLocks noGrp="1"/>
          </p:cNvSpPr>
          <p:nvPr>
            <p:ph sz="quarter" idx="1"/>
          </p:nvPr>
        </p:nvSpPr>
        <p:spPr>
          <a:xfrm>
            <a:off x="708024" y="1282700"/>
            <a:ext cx="8435975" cy="320675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800" dirty="0" smtClean="0"/>
              <a:t>Scalable architecture implemented</a:t>
            </a:r>
          </a:p>
          <a:p>
            <a:pPr lvl="1"/>
            <a:r>
              <a:rPr lang="en-US" sz="2400" dirty="0" smtClean="0"/>
              <a:t>Basic CR-PDA  / PDA protocol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2400" dirty="0" smtClean="0"/>
              <a:t>	+ and encrypted-OPRF protocol </a:t>
            </a:r>
            <a:r>
              <a:rPr lang="en-US" sz="2400" dirty="0" err="1" smtClean="0"/>
              <a:t>w</a:t>
            </a:r>
            <a:r>
              <a:rPr lang="en-US" sz="2400" dirty="0" smtClean="0"/>
              <a:t>/ Batch OT</a:t>
            </a:r>
          </a:p>
          <a:p>
            <a:pPr lvl="1">
              <a:spcAft>
                <a:spcPts val="2400"/>
              </a:spcAft>
            </a:pPr>
            <a:r>
              <a:rPr lang="en-US" sz="2400" dirty="0"/>
              <a:t>~5000 lines of</a:t>
            </a:r>
            <a:r>
              <a:rPr lang="en-US" sz="2400" dirty="0" smtClean="0"/>
              <a:t> threaded C</a:t>
            </a:r>
            <a:r>
              <a:rPr lang="en-US" sz="2400" dirty="0"/>
              <a:t>+</a:t>
            </a:r>
            <a:r>
              <a:rPr lang="en-US" sz="2400" dirty="0" smtClean="0"/>
              <a:t>+,   </a:t>
            </a:r>
            <a:r>
              <a:rPr lang="en-US" sz="2400" dirty="0" err="1" smtClean="0"/>
              <a:t>GnuPG</a:t>
            </a:r>
            <a:r>
              <a:rPr lang="en-US" sz="2400" dirty="0" smtClean="0"/>
              <a:t> for crypto</a:t>
            </a:r>
          </a:p>
          <a:p>
            <a:r>
              <a:rPr lang="en-US" sz="2800" dirty="0" err="1" smtClean="0"/>
              <a:t>Testbed</a:t>
            </a:r>
            <a:r>
              <a:rPr lang="en-US" sz="2800" dirty="0" smtClean="0"/>
              <a:t> of 2 GHz Linux machines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38275" y="4759325"/>
          <a:ext cx="6096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19812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Algorithm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Parameter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Value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RSA</a:t>
                      </a:r>
                      <a:r>
                        <a:rPr lang="en-US" sz="2400" baseline="0" dirty="0" smtClean="0"/>
                        <a:t> / </a:t>
                      </a:r>
                      <a:r>
                        <a:rPr lang="en-US" sz="2400" baseline="0" dirty="0" err="1" smtClean="0"/>
                        <a:t>ElGamal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 size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1024 bits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Oblivious Transfer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80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key size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256 bits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8"/>
          <p:cNvSpPr>
            <a:spLocks noGrp="1"/>
          </p:cNvSpPr>
          <p:nvPr>
            <p:ph type="title"/>
          </p:nvPr>
        </p:nvSpPr>
        <p:spPr>
          <a:xfrm>
            <a:off x="50165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Throughput vs. participant batch size</a:t>
            </a:r>
            <a:endParaRPr lang="en-US" dirty="0"/>
          </a:p>
        </p:txBody>
      </p:sp>
      <p:pic>
        <p:nvPicPr>
          <p:cNvPr id="71683" name="Content Placeholder 7" descr="num_ips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68450" y="1476375"/>
            <a:ext cx="6019800" cy="4572000"/>
          </a:xfrm>
        </p:spPr>
      </p:pic>
      <p:sp>
        <p:nvSpPr>
          <p:cNvPr id="26" name="Content Placeholder 17"/>
          <p:cNvSpPr txBox="1">
            <a:spLocks/>
          </p:cNvSpPr>
          <p:nvPr/>
        </p:nvSpPr>
        <p:spPr bwMode="auto">
          <a:xfrm>
            <a:off x="1339850" y="6096000"/>
            <a:ext cx="6477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3000" dirty="0">
                <a:latin typeface="Calibri"/>
                <a:cs typeface="Calibri"/>
              </a:rPr>
              <a:t>Single CPU core for DB and proxy each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109788" y="5318125"/>
            <a:ext cx="890588" cy="381000"/>
          </a:xfrm>
          <a:prstGeom prst="roundRect">
            <a:avLst/>
          </a:prstGeom>
          <a:solidFill>
            <a:srgbClr val="FFFF00">
              <a:alpha val="35000"/>
            </a:srgbClr>
          </a:solidFill>
          <a:ln w="38100">
            <a:solidFill>
              <a:srgbClr val="4DB817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317750" y="1682750"/>
            <a:ext cx="4919472" cy="190500"/>
          </a:xfrm>
          <a:prstGeom prst="roundRect">
            <a:avLst/>
          </a:prstGeom>
          <a:solidFill>
            <a:srgbClr val="0000FF">
              <a:alpha val="35000"/>
            </a:srgbClr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2" animBg="1"/>
      <p:bldP spid="1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8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dirty="0" smtClean="0"/>
              <a:t>Maximum throughput per server</a:t>
            </a:r>
            <a:endParaRPr lang="en-US" dirty="0"/>
          </a:p>
        </p:txBody>
      </p:sp>
      <p:pic>
        <p:nvPicPr>
          <p:cNvPr id="72708" name="Content Placeholder 13" descr="num_clients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2768" y="1472184"/>
            <a:ext cx="6016752" cy="4572000"/>
          </a:xfrm>
        </p:spPr>
      </p:pic>
      <p:sp>
        <p:nvSpPr>
          <p:cNvPr id="15" name="Content Placeholder 17"/>
          <p:cNvSpPr txBox="1">
            <a:spLocks/>
          </p:cNvSpPr>
          <p:nvPr/>
        </p:nvSpPr>
        <p:spPr bwMode="auto">
          <a:xfrm>
            <a:off x="1489075" y="6096000"/>
            <a:ext cx="6400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19088" indent="-319088" algn="ctr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3000" dirty="0">
                <a:latin typeface="Calibri"/>
                <a:cs typeface="Calibri"/>
              </a:rPr>
              <a:t>Four CPU cores for DB and proxy</a:t>
            </a:r>
            <a:r>
              <a:rPr lang="en-US" sz="3000" dirty="0" smtClean="0">
                <a:latin typeface="Calibri"/>
                <a:cs typeface="Calibri"/>
              </a:rPr>
              <a:t> (each)</a:t>
            </a:r>
            <a:endParaRPr lang="en-US" sz="30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8"/>
          <p:cNvSpPr>
            <a:spLocks noGrp="1"/>
          </p:cNvSpPr>
          <p:nvPr>
            <p:ph type="title"/>
          </p:nvPr>
        </p:nvSpPr>
        <p:spPr>
          <a:xfrm>
            <a:off x="517525" y="228600"/>
            <a:ext cx="8153400" cy="990600"/>
          </a:xfrm>
        </p:spPr>
        <p:txBody>
          <a:bodyPr/>
          <a:lstStyle/>
          <a:p>
            <a:r>
              <a:rPr lang="en-US" dirty="0" smtClean="0"/>
              <a:t>Throughput scalability</a:t>
            </a:r>
            <a:endParaRPr lang="en-US" dirty="0"/>
          </a:p>
        </p:txBody>
      </p:sp>
      <p:pic>
        <p:nvPicPr>
          <p:cNvPr id="73731" name="Content Placeholder 7" descr="distributed.png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2768" y="1472184"/>
            <a:ext cx="6016752" cy="4573588"/>
          </a:xfrm>
        </p:spPr>
      </p:pic>
      <p:sp>
        <p:nvSpPr>
          <p:cNvPr id="73733" name="Content Placeholder 17"/>
          <p:cNvSpPr>
            <a:spLocks noGrp="1"/>
          </p:cNvSpPr>
          <p:nvPr>
            <p:ph type="body" sz="half" idx="4294967295"/>
          </p:nvPr>
        </p:nvSpPr>
        <p:spPr>
          <a:xfrm>
            <a:off x="936625" y="6099048"/>
            <a:ext cx="7315200" cy="685800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en-US" dirty="0" smtClean="0"/>
              <a:t>Number CPU </a:t>
            </a:r>
            <a:r>
              <a:rPr lang="en-US" dirty="0"/>
              <a:t>cores</a:t>
            </a:r>
            <a:r>
              <a:rPr lang="en-US" dirty="0" smtClean="0"/>
              <a:t> per DB </a:t>
            </a:r>
            <a:r>
              <a:rPr lang="en-US" dirty="0"/>
              <a:t>and </a:t>
            </a:r>
            <a:r>
              <a:rPr lang="en-US" dirty="0" smtClean="0"/>
              <a:t>proxy (each)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6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81000" y="1250950"/>
            <a:ext cx="8610600" cy="5368926"/>
          </a:xfrm>
        </p:spPr>
        <p:txBody>
          <a:bodyPr>
            <a:normAutofit fontScale="92500"/>
          </a:bodyPr>
          <a:lstStyle/>
          <a:p>
            <a:pPr>
              <a:spcBef>
                <a:spcPts val="168"/>
              </a:spcBef>
            </a:pPr>
            <a:r>
              <a:rPr lang="en-US" sz="3000" dirty="0" smtClean="0">
                <a:solidFill>
                  <a:srgbClr val="FFFF00"/>
                </a:solidFill>
              </a:rPr>
              <a:t>Privacy-Preserving Data Aggregation protects:</a:t>
            </a:r>
          </a:p>
          <a:p>
            <a:pPr lvl="1" eaLnBrk="1" hangingPunct="1">
              <a:spcBef>
                <a:spcPts val="168"/>
              </a:spcBef>
            </a:pPr>
            <a:r>
              <a:rPr lang="en-US" sz="2600" dirty="0" smtClean="0"/>
              <a:t>Participants: Do not </a:t>
            </a:r>
            <a:r>
              <a:rPr lang="en-US" sz="2600" dirty="0"/>
              <a:t>reveal who</a:t>
            </a:r>
            <a:r>
              <a:rPr lang="en-US" sz="2600" dirty="0" smtClean="0"/>
              <a:t> submitted what</a:t>
            </a:r>
          </a:p>
          <a:p>
            <a:pPr lvl="1" eaLnBrk="1" hangingPunct="1">
              <a:spcBef>
                <a:spcPts val="168"/>
              </a:spcBef>
              <a:spcAft>
                <a:spcPts val="1800"/>
              </a:spcAft>
            </a:pPr>
            <a:r>
              <a:rPr lang="en-US" sz="2600" dirty="0" smtClean="0"/>
              <a:t>Keywords: Only </a:t>
            </a:r>
            <a:r>
              <a:rPr lang="en-US" sz="2600" dirty="0"/>
              <a:t>reveal</a:t>
            </a:r>
            <a:r>
              <a:rPr lang="en-US" sz="2600" dirty="0" smtClean="0"/>
              <a:t> values / released keys</a:t>
            </a:r>
          </a:p>
          <a:p>
            <a:pPr>
              <a:spcBef>
                <a:spcPts val="168"/>
              </a:spcBef>
            </a:pPr>
            <a:r>
              <a:rPr lang="en-US" sz="3000" dirty="0">
                <a:solidFill>
                  <a:srgbClr val="FFFF00"/>
                </a:solidFill>
              </a:rPr>
              <a:t>Novel composition of crypto </a:t>
            </a:r>
            <a:r>
              <a:rPr lang="en-US" sz="3000" dirty="0" smtClean="0">
                <a:solidFill>
                  <a:srgbClr val="FFFF00"/>
                </a:solidFill>
              </a:rPr>
              <a:t>primitives</a:t>
            </a:r>
          </a:p>
          <a:p>
            <a:pPr lvl="1">
              <a:spcBef>
                <a:spcPts val="168"/>
              </a:spcBef>
              <a:spcAft>
                <a:spcPts val="1800"/>
              </a:spcAft>
            </a:pPr>
            <a:r>
              <a:rPr lang="en-US" sz="2600" dirty="0" smtClean="0">
                <a:solidFill>
                  <a:schemeClr val="tx1"/>
                </a:solidFill>
              </a:rPr>
              <a:t>Based on assumption that 2+ known parties don’t collude</a:t>
            </a:r>
          </a:p>
          <a:p>
            <a:pPr>
              <a:spcBef>
                <a:spcPts val="168"/>
              </a:spcBef>
            </a:pPr>
            <a:r>
              <a:rPr lang="en-US" sz="3000" dirty="0" smtClean="0">
                <a:solidFill>
                  <a:srgbClr val="FFFF00"/>
                </a:solidFill>
              </a:rPr>
              <a:t>Efficient </a:t>
            </a:r>
            <a:r>
              <a:rPr lang="en-US" sz="3000" dirty="0">
                <a:solidFill>
                  <a:srgbClr val="FFFF00"/>
                </a:solidFill>
              </a:rPr>
              <a:t>implementation of architecture</a:t>
            </a:r>
            <a:endParaRPr lang="en-US" sz="3000" dirty="0" smtClean="0">
              <a:solidFill>
                <a:srgbClr val="FFFF00"/>
              </a:solidFill>
            </a:endParaRPr>
          </a:p>
          <a:p>
            <a:pPr lvl="1">
              <a:spcBef>
                <a:spcPts val="168"/>
              </a:spcBef>
            </a:pPr>
            <a:r>
              <a:rPr lang="en-US" sz="2600" dirty="0" smtClean="0"/>
              <a:t>Scales </a:t>
            </a:r>
            <a:r>
              <a:rPr lang="en-US" sz="2600" dirty="0"/>
              <a:t>linearly with computing </a:t>
            </a:r>
            <a:r>
              <a:rPr lang="en-US" sz="2600" dirty="0" smtClean="0"/>
              <a:t>resources</a:t>
            </a:r>
          </a:p>
          <a:p>
            <a:pPr lvl="1">
              <a:spcBef>
                <a:spcPts val="168"/>
              </a:spcBef>
              <a:spcAft>
                <a:spcPts val="1800"/>
              </a:spcAft>
            </a:pPr>
            <a:r>
              <a:rPr lang="en-US" sz="2600" dirty="0" smtClean="0"/>
              <a:t>Ex: Millions of suspected </a:t>
            </a:r>
            <a:r>
              <a:rPr lang="en-US" sz="2600" dirty="0" err="1" smtClean="0"/>
              <a:t>IPs</a:t>
            </a:r>
            <a:r>
              <a:rPr lang="en-US" sz="2600" dirty="0" smtClean="0"/>
              <a:t> in hours</a:t>
            </a:r>
          </a:p>
          <a:p>
            <a:pPr>
              <a:spcBef>
                <a:spcPts val="168"/>
              </a:spcBef>
            </a:pPr>
            <a:r>
              <a:rPr lang="en-US" sz="3000" dirty="0" smtClean="0">
                <a:solidFill>
                  <a:srgbClr val="FFFF00"/>
                </a:solidFill>
              </a:rPr>
              <a:t>Of independent interest…</a:t>
            </a:r>
            <a:r>
              <a:rPr lang="en-US" sz="3000" dirty="0" smtClean="0"/>
              <a:t>	</a:t>
            </a:r>
          </a:p>
          <a:p>
            <a:pPr lvl="1">
              <a:spcBef>
                <a:spcPts val="168"/>
              </a:spcBef>
            </a:pPr>
            <a:r>
              <a:rPr lang="en-US" sz="2600" dirty="0" smtClean="0"/>
              <a:t>Introduced encrypted OPRF protocol</a:t>
            </a:r>
          </a:p>
          <a:p>
            <a:pPr lvl="1">
              <a:spcBef>
                <a:spcPts val="168"/>
              </a:spcBef>
            </a:pPr>
            <a:r>
              <a:rPr lang="en-US" sz="2600" dirty="0" smtClean="0"/>
              <a:t>First implementation/validation of Batch OT protocol</a:t>
            </a:r>
            <a:endParaRPr lang="en-US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Connector 21"/>
          <p:cNvCxnSpPr/>
          <p:nvPr/>
        </p:nvCxnSpPr>
        <p:spPr>
          <a:xfrm rot="16200000" flipV="1">
            <a:off x="2294445" y="3843625"/>
            <a:ext cx="879778" cy="769668"/>
          </a:xfrm>
          <a:prstGeom prst="line">
            <a:avLst/>
          </a:prstGeom>
          <a:ln w="730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3119176" y="3813971"/>
            <a:ext cx="847129" cy="726582"/>
          </a:xfrm>
          <a:prstGeom prst="line">
            <a:avLst/>
          </a:prstGeom>
          <a:ln w="730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3119169" y="3333751"/>
            <a:ext cx="3383232" cy="1435253"/>
          </a:xfrm>
          <a:prstGeom prst="line">
            <a:avLst/>
          </a:prstGeom>
          <a:ln w="73025" cap="flat" cmpd="sng" algn="ctr">
            <a:solidFill>
              <a:schemeClr val="accent3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Collaborative anomaly detection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457325"/>
            <a:ext cx="8686801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/>
              <a:t>Targets (victims) could correlate attacks/attackers</a:t>
            </a:r>
            <a:endParaRPr lang="en-US" sz="3000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2000" dirty="0" smtClean="0">
                <a:solidFill>
                  <a:srgbClr val="FFFF00"/>
                </a:solidFill>
              </a:rPr>
              <a:t>	[</a:t>
            </a:r>
            <a:r>
              <a:rPr lang="en-US" sz="2000" dirty="0" err="1" smtClean="0">
                <a:solidFill>
                  <a:srgbClr val="FFFF00"/>
                </a:solidFill>
              </a:rPr>
              <a:t>Katti</a:t>
            </a:r>
            <a:r>
              <a:rPr lang="en-US" sz="2000" dirty="0" smtClean="0">
                <a:solidFill>
                  <a:srgbClr val="FFFF00"/>
                </a:solidFill>
              </a:rPr>
              <a:t> IMC ’05], [</a:t>
            </a:r>
            <a:r>
              <a:rPr lang="en-US" sz="2000" dirty="0" err="1" smtClean="0">
                <a:solidFill>
                  <a:srgbClr val="FFFF00"/>
                </a:solidFill>
              </a:rPr>
              <a:t>Allman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</a:rPr>
              <a:t>Hotnets</a:t>
            </a:r>
            <a:r>
              <a:rPr lang="en-US" sz="2000" dirty="0" smtClean="0">
                <a:solidFill>
                  <a:srgbClr val="FFFF00"/>
                </a:solidFill>
              </a:rPr>
              <a:t> ‘06], [</a:t>
            </a:r>
            <a:r>
              <a:rPr lang="en-US" sz="2000" dirty="0" err="1" smtClean="0">
                <a:solidFill>
                  <a:srgbClr val="FFFF00"/>
                </a:solidFill>
              </a:rPr>
              <a:t>Kannan</a:t>
            </a:r>
            <a:r>
              <a:rPr lang="en-US" sz="2000" dirty="0" smtClean="0">
                <a:solidFill>
                  <a:srgbClr val="FFFF00"/>
                </a:solidFill>
              </a:rPr>
              <a:t> SRUTI ‘06], [Moore INFOC ‘03]</a:t>
            </a:r>
            <a:endParaRPr lang="en-US" sz="2000" baseline="30000" dirty="0" smtClean="0">
              <a:solidFill>
                <a:schemeClr val="bg2"/>
              </a:solidFill>
            </a:endParaRPr>
          </a:p>
          <a:p>
            <a:pPr>
              <a:lnSpc>
                <a:spcPct val="90000"/>
              </a:lnSpc>
            </a:pPr>
            <a:endParaRPr lang="en-US" sz="1400" dirty="0" smtClean="0"/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14" name="Cloud 13"/>
          <p:cNvSpPr/>
          <p:nvPr/>
        </p:nvSpPr>
        <p:spPr>
          <a:xfrm>
            <a:off x="854075" y="4329511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Yahoo!</a:t>
            </a:r>
            <a:endParaRPr lang="en-US" sz="3600" dirty="0"/>
          </a:p>
        </p:txBody>
      </p:sp>
      <p:sp>
        <p:nvSpPr>
          <p:cNvPr id="18" name="Cloud 17"/>
          <p:cNvSpPr/>
          <p:nvPr/>
        </p:nvSpPr>
        <p:spPr>
          <a:xfrm>
            <a:off x="3527165" y="3788570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Google</a:t>
            </a:r>
            <a:endParaRPr lang="en-US" sz="3600" dirty="0"/>
          </a:p>
        </p:txBody>
      </p:sp>
      <p:sp>
        <p:nvSpPr>
          <p:cNvPr id="21" name="Cloud 20"/>
          <p:cNvSpPr/>
          <p:nvPr/>
        </p:nvSpPr>
        <p:spPr>
          <a:xfrm>
            <a:off x="5960078" y="4329511"/>
            <a:ext cx="2371985" cy="1197768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  Bing</a:t>
            </a:r>
            <a:endParaRPr lang="en-US" sz="3600" dirty="0"/>
          </a:p>
        </p:txBody>
      </p:sp>
      <p:sp>
        <p:nvSpPr>
          <p:cNvPr id="16" name="Lightning Bolt 15"/>
          <p:cNvSpPr>
            <a:spLocks noChangeArrowheads="1"/>
          </p:cNvSpPr>
          <p:nvPr/>
        </p:nvSpPr>
        <p:spPr bwMode="auto">
          <a:xfrm rot="16397698">
            <a:off x="5027563" y="5112691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sp>
        <p:nvSpPr>
          <p:cNvPr id="26" name="Lightning Bolt 25"/>
          <p:cNvSpPr>
            <a:spLocks noChangeArrowheads="1"/>
          </p:cNvSpPr>
          <p:nvPr/>
        </p:nvSpPr>
        <p:spPr bwMode="auto">
          <a:xfrm rot="9968472">
            <a:off x="3203726" y="5134332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sp>
        <p:nvSpPr>
          <p:cNvPr id="27" name="Lightning Bolt 26"/>
          <p:cNvSpPr>
            <a:spLocks noChangeArrowheads="1"/>
          </p:cNvSpPr>
          <p:nvPr/>
        </p:nvSpPr>
        <p:spPr bwMode="auto">
          <a:xfrm rot="13482769">
            <a:off x="4113729" y="4896358"/>
            <a:ext cx="990297" cy="826376"/>
          </a:xfrm>
          <a:prstGeom prst="lightningBolt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l"/>
            <a:endParaRPr lang="en-US"/>
          </a:p>
        </p:txBody>
      </p:sp>
      <p:pic>
        <p:nvPicPr>
          <p:cNvPr id="37897" name="Picture 11" descr="Bsd_daemo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1038" y="5515770"/>
            <a:ext cx="1125162" cy="112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ctangle 18"/>
          <p:cNvSpPr/>
          <p:nvPr/>
        </p:nvSpPr>
        <p:spPr>
          <a:xfrm>
            <a:off x="479685" y="2762250"/>
            <a:ext cx="2936875" cy="13176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500" dirty="0" smtClean="0"/>
              <a:t>“</a:t>
            </a:r>
            <a:r>
              <a:rPr lang="en-US" sz="2500" i="1" dirty="0" smtClean="0"/>
              <a:t>Fool us once, shame on you. Fool us N times, shame on us.</a:t>
            </a:r>
            <a:r>
              <a:rPr lang="en-US" sz="2500" dirty="0" smtClean="0"/>
              <a:t>”</a:t>
            </a:r>
            <a:endParaRPr lang="en-US" sz="2500" baseline="30000" dirty="0"/>
          </a:p>
        </p:txBody>
      </p:sp>
    </p:spTree>
    <p:custDataLst>
      <p:tags r:id="rId1"/>
    </p:custDataLst>
  </p:cSld>
  <p:clrMapOvr>
    <a:masterClrMapping/>
  </p:clrMapOvr>
  <p:transition advTm="3627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854075"/>
            <a:ext cx="7772400" cy="2393950"/>
          </a:xfrm>
        </p:spPr>
        <p:txBody>
          <a:bodyPr>
            <a:normAutofit/>
          </a:bodyPr>
          <a:lstStyle/>
          <a:p>
            <a:pPr>
              <a:spcAft>
                <a:spcPts val="5400"/>
              </a:spcAft>
            </a:pPr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dirty="0" smtClean="0"/>
              <a:t>Network Anomaly Detection</a:t>
            </a:r>
            <a:endParaRPr lang="en-US" dirty="0"/>
          </a:p>
        </p:txBody>
      </p:sp>
      <p:sp>
        <p:nvSpPr>
          <p:cNvPr id="3" name="Title 5"/>
          <p:cNvSpPr txBox="1">
            <a:spLocks/>
          </p:cNvSpPr>
          <p:nvPr/>
        </p:nvSpPr>
        <p:spPr>
          <a:xfrm>
            <a:off x="584199" y="3714750"/>
            <a:ext cx="8035925" cy="239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Solution: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Aggregate suspect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IPs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from many ISPs</a:t>
            </a:r>
          </a:p>
          <a:p>
            <a:pPr>
              <a:spcBef>
                <a:spcPct val="0"/>
              </a:spcBef>
              <a:buFont typeface="Arial"/>
              <a:buChar char="•"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Flag those </a:t>
            </a:r>
            <a:r>
              <a:rPr kumimoji="0" lang="en-US" sz="3600" b="0" i="0" u="none" strike="noStrike" kern="1200" cap="none" spc="0" normalizeH="0" noProof="0" dirty="0" err="1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IPs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that appear &gt; threshold </a:t>
            </a:r>
            <a:r>
              <a:rPr lang="en-US" sz="3600" dirty="0" err="1" smtClean="0"/>
              <a:t>τ</a:t>
            </a:r>
            <a:endParaRPr lang="en-US" sz="3600" dirty="0" smtClean="0"/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0475" y="3282950"/>
            <a:ext cx="2844800" cy="812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rcRect b="4075"/>
          <a:stretch>
            <a:fillRect/>
          </a:stretch>
        </p:blipFill>
        <p:spPr>
          <a:xfrm>
            <a:off x="4907697" y="3282950"/>
            <a:ext cx="3274278" cy="813816"/>
          </a:xfrm>
          <a:prstGeom prst="rect">
            <a:avLst/>
          </a:prstGeom>
        </p:spPr>
      </p:pic>
      <p:sp>
        <p:nvSpPr>
          <p:cNvPr id="8" name="Title 5"/>
          <p:cNvSpPr>
            <a:spLocks noGrp="1"/>
          </p:cNvSpPr>
          <p:nvPr>
            <p:ph type="ctrTitle"/>
          </p:nvPr>
        </p:nvSpPr>
        <p:spPr>
          <a:xfrm>
            <a:off x="685800" y="854075"/>
            <a:ext cx="7772400" cy="2393950"/>
          </a:xfrm>
        </p:spPr>
        <p:txBody>
          <a:bodyPr>
            <a:normAutofit/>
          </a:bodyPr>
          <a:lstStyle/>
          <a:p>
            <a:pPr>
              <a:spcAft>
                <a:spcPts val="5400"/>
              </a:spcAft>
            </a:pPr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dirty="0" smtClean="0"/>
              <a:t>Distributed Ranking</a:t>
            </a:r>
            <a:endParaRPr lang="en-US" dirty="0"/>
          </a:p>
        </p:txBody>
      </p:sp>
      <p:sp>
        <p:nvSpPr>
          <p:cNvPr id="9" name="Title 5"/>
          <p:cNvSpPr txBox="1">
            <a:spLocks/>
          </p:cNvSpPr>
          <p:nvPr/>
        </p:nvSpPr>
        <p:spPr>
          <a:xfrm>
            <a:off x="457200" y="4191000"/>
            <a:ext cx="8416925" cy="239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  <a:defRPr/>
            </a:pPr>
            <a:r>
              <a:rPr kumimoji="0" lang="en-US" sz="4757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Solution: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389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Collect domain statistics from many users</a:t>
            </a:r>
            <a:endParaRPr kumimoji="0" lang="en-US" sz="3892" b="0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/>
              <a:buChar char="•"/>
              <a:tabLst/>
              <a:defRPr/>
            </a:pPr>
            <a:r>
              <a:rPr kumimoji="0" lang="en-US" sz="3892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Aggregate data by domain</a:t>
            </a:r>
            <a:endParaRPr kumimoji="0" lang="en-US" sz="3892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95325" y="965200"/>
            <a:ext cx="7772400" cy="2393950"/>
          </a:xfrm>
        </p:spPr>
        <p:txBody>
          <a:bodyPr>
            <a:normAutofit/>
          </a:bodyPr>
          <a:lstStyle/>
          <a:p>
            <a:pPr>
              <a:spcAft>
                <a:spcPts val="5400"/>
              </a:spcAft>
            </a:pPr>
            <a:r>
              <a:rPr lang="en-US" dirty="0" smtClean="0"/>
              <a:t>Problem:</a:t>
            </a:r>
            <a:br>
              <a:rPr lang="en-US" dirty="0" smtClean="0"/>
            </a:br>
            <a:r>
              <a:rPr lang="en-US" sz="600" dirty="0" smtClean="0"/>
              <a:t/>
            </a:r>
            <a:br>
              <a:rPr lang="en-US" sz="600" dirty="0" smtClean="0"/>
            </a:br>
            <a:r>
              <a:rPr lang="en-US" sz="6000" dirty="0" smtClean="0"/>
              <a:t>…</a:t>
            </a:r>
            <a:endParaRPr lang="en-US" sz="6000" dirty="0"/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457200" y="4208639"/>
            <a:ext cx="8270875" cy="2393950"/>
          </a:xfrm>
          <a:prstGeom prst="rect">
            <a:avLst/>
          </a:prstGeom>
        </p:spPr>
        <p:txBody>
          <a:bodyPr vert="horz" lIns="182880" tIns="45720" rIns="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Solution:</a:t>
            </a:r>
          </a:p>
          <a:p>
            <a:pPr lvl="0">
              <a:spcBef>
                <a:spcPct val="0"/>
              </a:spcBef>
              <a:spcAft>
                <a:spcPts val="600"/>
              </a:spcAft>
              <a:buFont typeface="Arial"/>
              <a:buChar char="•"/>
              <a:defRPr/>
            </a:pPr>
            <a:r>
              <a:rPr lang="en-US" sz="3459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Aggregate (id, data) from many sources</a:t>
            </a:r>
          </a:p>
          <a:p>
            <a:pPr lvl="0">
              <a:spcBef>
                <a:spcPct val="0"/>
              </a:spcBef>
              <a:spcAft>
                <a:spcPts val="1200"/>
              </a:spcAft>
              <a:buFont typeface="Arial"/>
              <a:buChar char="•"/>
              <a:defRPr/>
            </a:pPr>
            <a:r>
              <a:rPr kumimoji="0" lang="en-US" sz="3459" b="0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0000"/>
                    <a:lumOff val="8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Analyze data grouped by id</a:t>
            </a:r>
            <a:endParaRPr kumimoji="0" lang="en-US" sz="3459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But what about privacy?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279400" indent="-279400">
              <a:spcAft>
                <a:spcPts val="1800"/>
              </a:spcAft>
            </a:pPr>
            <a:r>
              <a:rPr lang="en-US" dirty="0" smtClean="0">
                <a:solidFill>
                  <a:srgbClr val="FFFF00"/>
                </a:solidFill>
              </a:rPr>
              <a:t>What inputs are submitted?</a:t>
            </a:r>
          </a:p>
          <a:p>
            <a:pPr marL="279400" indent="-279400">
              <a:spcAft>
                <a:spcPts val="1800"/>
              </a:spcAft>
            </a:pPr>
            <a:r>
              <a:rPr lang="en-US" dirty="0" smtClean="0">
                <a:solidFill>
                  <a:srgbClr val="FFFF00"/>
                </a:solidFill>
              </a:rPr>
              <a:t>Who submitted what?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Aggregation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0825"/>
            <a:ext cx="8686800" cy="5257800"/>
          </a:xfrm>
        </p:spPr>
        <p:txBody>
          <a:bodyPr>
            <a:normAutofit/>
          </a:bodyPr>
          <a:lstStyle/>
          <a:p>
            <a:r>
              <a:rPr lang="en-US" sz="2900" dirty="0" smtClean="0"/>
              <a:t>Many participants, each with (key, value) observation</a:t>
            </a:r>
          </a:p>
          <a:p>
            <a:r>
              <a:rPr lang="en-US" sz="2900" dirty="0" smtClean="0"/>
              <a:t>Goal:  Aggregate observations by key</a:t>
            </a:r>
          </a:p>
          <a:p>
            <a:endParaRPr lang="en-US" sz="2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9000" y="2921000"/>
          <a:ext cx="4794250" cy="2590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50"/>
                <a:gridCol w="317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Key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Values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1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a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b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baseline="-25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k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dirty="0" smtClean="0"/>
                        <a:t>v</a:t>
                      </a:r>
                      <a:r>
                        <a:rPr lang="en-US" sz="2800" baseline="-25000" dirty="0" smtClean="0"/>
                        <a:t>i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j</a:t>
                      </a:r>
                      <a:r>
                        <a:rPr lang="en-US" sz="2800" baseline="0" dirty="0" smtClean="0"/>
                        <a:t>, </a:t>
                      </a:r>
                      <a:r>
                        <a:rPr lang="en-US" sz="2800" baseline="0" dirty="0" err="1" smtClean="0"/>
                        <a:t>v</a:t>
                      </a:r>
                      <a:r>
                        <a:rPr lang="en-US" sz="2800" baseline="-25000" dirty="0" err="1" smtClean="0"/>
                        <a:t>k</a:t>
                      </a:r>
                      <a:r>
                        <a:rPr lang="en-US" sz="2800" baseline="0" dirty="0" smtClean="0"/>
                        <a:t> )</a:t>
                      </a:r>
                      <a:endParaRPr lang="en-US" sz="28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k</a:t>
                      </a:r>
                      <a:r>
                        <a:rPr lang="en-US" sz="2800" baseline="-25000" dirty="0" err="1" smtClean="0"/>
                        <a:t>n</a:t>
                      </a:r>
                      <a:endParaRPr lang="en-US" sz="28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aseline="0" dirty="0" smtClean="0"/>
                        <a:t>      </a:t>
                      </a:r>
                      <a:r>
                        <a:rPr lang="en-US" sz="2800" baseline="0" dirty="0" smtClean="0">
                          <a:latin typeface="Herculanum"/>
                          <a:cs typeface="Herculanum"/>
                        </a:rPr>
                        <a:t>  </a:t>
                      </a:r>
                      <a:r>
                        <a:rPr lang="en-US" sz="2800" baseline="0" dirty="0" smtClean="0"/>
                        <a:t>  ( </a:t>
                      </a:r>
                      <a:r>
                        <a:rPr lang="en-US" sz="2800" dirty="0" err="1" smtClean="0"/>
                        <a:t>v</a:t>
                      </a:r>
                      <a:r>
                        <a:rPr lang="en-US" sz="2800" baseline="-25000" dirty="0" err="1" smtClean="0"/>
                        <a:t>x</a:t>
                      </a:r>
                      <a:r>
                        <a:rPr lang="en-US" sz="2800" baseline="-25000" dirty="0" smtClean="0"/>
                        <a:t> </a:t>
                      </a:r>
                      <a:r>
                        <a:rPr lang="en-US" sz="2800" baseline="0" dirty="0" smtClean="0"/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06875" y="3444875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6875" y="3962400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6875" y="5021301"/>
            <a:ext cx="53091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smtClean="0">
                <a:solidFill>
                  <a:srgbClr val="800000"/>
                </a:solidFill>
                <a:latin typeface="Herculanum"/>
                <a:cs typeface="Herculanum"/>
              </a:rPr>
              <a:t>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endParaRPr lang="en-US" sz="3000" dirty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2.3|14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12.3|1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44158</TotalTime>
  <Words>1770</Words>
  <Application>Microsoft Macintosh PowerPoint</Application>
  <PresentationFormat>On-screen Show (4:3)</PresentationFormat>
  <Paragraphs>484</Paragraphs>
  <Slides>36</Slides>
  <Notes>15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Collaborative, Privacy-Preserving  Data Aggregation at Scale</vt:lpstr>
      <vt:lpstr>Problem:  Network Anomaly Detection</vt:lpstr>
      <vt:lpstr>Collaborative anomaly detection</vt:lpstr>
      <vt:lpstr>Collaborative anomaly detection</vt:lpstr>
      <vt:lpstr>Problem:  Network Anomaly Detection</vt:lpstr>
      <vt:lpstr>Problem:  Distributed Ranking</vt:lpstr>
      <vt:lpstr>Problem:  …</vt:lpstr>
      <vt:lpstr>But what about privacy?</vt:lpstr>
      <vt:lpstr>Data Aggregation Problem</vt:lpstr>
      <vt:lpstr>Data Aggregation Problem</vt:lpstr>
      <vt:lpstr>Data Aggregation Problem</vt:lpstr>
      <vt:lpstr>Goals</vt:lpstr>
      <vt:lpstr>Potential solutions</vt:lpstr>
      <vt:lpstr>Slide 14</vt:lpstr>
      <vt:lpstr>Towards Centralization?</vt:lpstr>
      <vt:lpstr>Potential solutions</vt:lpstr>
      <vt:lpstr>Towards semi-centralization</vt:lpstr>
      <vt:lpstr>Potential solutions</vt:lpstr>
      <vt:lpstr>Privacy Guarantees</vt:lpstr>
      <vt:lpstr>PDA Strawman #0</vt:lpstr>
      <vt:lpstr>PDA Strawman #1</vt:lpstr>
      <vt:lpstr>PDA Strawman #2</vt:lpstr>
      <vt:lpstr>PDA Strawman #3</vt:lpstr>
      <vt:lpstr>Our Basic PDA Protocol</vt:lpstr>
      <vt:lpstr>Basic CR-PDA Protocol</vt:lpstr>
      <vt:lpstr>Privacy Properties</vt:lpstr>
      <vt:lpstr>Privacy Properties</vt:lpstr>
      <vt:lpstr>More Robust PDA Protocol</vt:lpstr>
      <vt:lpstr>Encrypted-OPRF protocol</vt:lpstr>
      <vt:lpstr>Encrypted-OPRF protocol</vt:lpstr>
      <vt:lpstr>Scalable Protocol Architecture</vt:lpstr>
      <vt:lpstr>Evaluation</vt:lpstr>
      <vt:lpstr>Throughput vs. participant batch size</vt:lpstr>
      <vt:lpstr>Maximum throughput per server</vt:lpstr>
      <vt:lpstr>Throughput scalability</vt:lpstr>
      <vt:lpstr>Summary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 service-centric network with SCAFFOLD</dc:title>
  <dc:subject/>
  <dc:creator>Mike Freedman</dc:creator>
  <cp:keywords/>
  <dc:description/>
  <cp:lastModifiedBy>Mike freedman</cp:lastModifiedBy>
  <cp:revision>264</cp:revision>
  <dcterms:created xsi:type="dcterms:W3CDTF">2010-07-29T06:38:22Z</dcterms:created>
  <dcterms:modified xsi:type="dcterms:W3CDTF">2010-07-29T06:40:48Z</dcterms:modified>
  <cp:category/>
</cp:coreProperties>
</file>