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4" r:id="rId3"/>
    <p:sldId id="284" r:id="rId4"/>
    <p:sldId id="285" r:id="rId5"/>
    <p:sldId id="309" r:id="rId6"/>
    <p:sldId id="310" r:id="rId7"/>
    <p:sldId id="280" r:id="rId8"/>
    <p:sldId id="320" r:id="rId9"/>
    <p:sldId id="287" r:id="rId10"/>
    <p:sldId id="331" r:id="rId11"/>
    <p:sldId id="330" r:id="rId12"/>
    <p:sldId id="286" r:id="rId13"/>
    <p:sldId id="288" r:id="rId14"/>
    <p:sldId id="290" r:id="rId15"/>
    <p:sldId id="292" r:id="rId16"/>
    <p:sldId id="294" r:id="rId17"/>
    <p:sldId id="295" r:id="rId18"/>
    <p:sldId id="328" r:id="rId19"/>
    <p:sldId id="329" r:id="rId20"/>
    <p:sldId id="317" r:id="rId21"/>
    <p:sldId id="316" r:id="rId22"/>
    <p:sldId id="318" r:id="rId23"/>
    <p:sldId id="313" r:id="rId24"/>
    <p:sldId id="272" r:id="rId25"/>
    <p:sldId id="334" r:id="rId26"/>
    <p:sldId id="332" r:id="rId27"/>
    <p:sldId id="333" r:id="rId28"/>
    <p:sldId id="271" r:id="rId29"/>
    <p:sldId id="32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0"/>
  </p:normalViewPr>
  <p:slideViewPr>
    <p:cSldViewPr>
      <p:cViewPr varScale="1">
        <p:scale>
          <a:sx n="82" d="100"/>
          <a:sy n="82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BCAA3-3749-4DE6-AAEA-5C65F26D1752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A818B-97C3-4EB3-B03D-93DB148FD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A818B-97C3-4EB3-B03D-93DB148FD7C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Sid\Desktop\Castel SantAngelo and Bridge, Rome, Ita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9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Bridging the Theory-Practice Gap in Multi-Commodity Flow Routing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2286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ysClr val="windowText" lastClr="000000"/>
                </a:solidFill>
              </a:rPr>
              <a:t>Siddhartha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Sen</a:t>
            </a:r>
            <a:r>
              <a:rPr lang="en-US" b="1" dirty="0" smtClean="0">
                <a:solidFill>
                  <a:sysClr val="windowText" lastClr="000000"/>
                </a:solidFill>
              </a:rPr>
              <a:t>, DISC 2011</a:t>
            </a:r>
          </a:p>
          <a:p>
            <a:endParaRPr lang="en-US" sz="1400" dirty="0" smtClean="0">
              <a:solidFill>
                <a:sysClr val="windowText" lastClr="000000"/>
              </a:solidFill>
            </a:endParaRP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Joint work with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Sunghwan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Ihm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Kay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Ousterhout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and Mike Freedman</a:t>
            </a:r>
          </a:p>
          <a:p>
            <a:r>
              <a:rPr lang="en-US" sz="2800" dirty="0" smtClean="0">
                <a:solidFill>
                  <a:srgbClr val="FF6600"/>
                </a:solidFill>
              </a:rPr>
              <a:t>Princeton University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Demonstrate why prior solutions fail, both theoretically and practically</a:t>
            </a:r>
          </a:p>
          <a:p>
            <a:endParaRPr lang="en-US" sz="1800" dirty="0" smtClean="0"/>
          </a:p>
          <a:p>
            <a:r>
              <a:rPr lang="en-US" dirty="0" smtClean="0"/>
              <a:t>Propose theoretical + practical fixes</a:t>
            </a:r>
          </a:p>
          <a:p>
            <a:endParaRPr lang="en-US" sz="1800" dirty="0" smtClean="0"/>
          </a:p>
          <a:p>
            <a:r>
              <a:rPr lang="en-US" dirty="0" smtClean="0"/>
              <a:t>Devise algorithms in new framework</a:t>
            </a:r>
          </a:p>
        </p:txBody>
      </p:sp>
      <p:sp>
        <p:nvSpPr>
          <p:cNvPr id="4" name="Rectangle 3"/>
          <p:cNvSpPr/>
          <p:nvPr/>
        </p:nvSpPr>
        <p:spPr>
          <a:xfrm>
            <a:off x="-76200" y="4800600"/>
            <a:ext cx="9296400" cy="13716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 smtClean="0">
                <a:solidFill>
                  <a:schemeClr val="tx1"/>
                </a:solidFill>
              </a:rPr>
              <a:t>Goal</a:t>
            </a:r>
            <a:r>
              <a:rPr lang="en-US" sz="4000" i="1" dirty="0" smtClean="0">
                <a:solidFill>
                  <a:schemeClr val="tx1"/>
                </a:solidFill>
              </a:rPr>
              <a:t>: Provably optimal + practical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i="1" dirty="0" smtClean="0">
                <a:solidFill>
                  <a:schemeClr val="tx1"/>
                </a:solidFill>
              </a:rPr>
              <a:t>multi-commodity flow routing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4114800" cy="1143000"/>
          </a:xfrm>
        </p:spPr>
        <p:txBody>
          <a:bodyPr/>
          <a:lstStyle/>
          <a:p>
            <a:r>
              <a:rPr lang="en-US" sz="4000" b="1" dirty="0" smtClean="0"/>
              <a:t>Problems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25" y="1219200"/>
            <a:ext cx="4419600" cy="5181600"/>
          </a:xfrm>
        </p:spPr>
        <p:txBody>
          <a:bodyPr>
            <a:normAutofit fontScale="92500" lnSpcReduction="20000"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600" dirty="0" smtClean="0"/>
              <a:t>Dynamic workloads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sz="15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/>
                </a:solidFill>
              </a:rPr>
              <a:t>Fractionally splitting flows</a:t>
            </a: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400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00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/>
                </a:solidFill>
              </a:rPr>
              <a:t>Switch </a:t>
            </a:r>
            <a:r>
              <a:rPr lang="en-US" sz="2600" dirty="0" smtClean="0">
                <a:solidFill>
                  <a:schemeClr val="bg1"/>
                </a:solidFill>
                <a:sym typeface="Symbol"/>
              </a:rPr>
              <a:t> end host</a:t>
            </a:r>
            <a:endParaRPr lang="en-US" sz="2200" dirty="0" smtClean="0">
              <a:solidFill>
                <a:schemeClr val="bg1"/>
              </a:solidFill>
              <a:sym typeface="Symbol"/>
            </a:endParaRPr>
          </a:p>
          <a:p>
            <a:pPr marL="566738" lvl="1" indent="-225425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Limited processing, high-speed matching on packet headers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625" y="1143000"/>
            <a:ext cx="4495800" cy="4525963"/>
          </a:xfrm>
        </p:spPr>
        <p:txBody>
          <a:bodyPr>
            <a:noAutofit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Routers Plus Preprocessing (RPP) model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Poly-time preprocessing is free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In-band messages are free</a:t>
            </a:r>
          </a:p>
          <a:p>
            <a:pPr marL="625475" lvl="1" indent="-225425"/>
            <a:endParaRPr lang="en-US" sz="900" dirty="0" smtClean="0">
              <a:solidFill>
                <a:schemeClr val="bg1"/>
              </a:solidFill>
            </a:endParaRPr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Splitting technique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Group flows by target, split aggregate flow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Group contiguous packets into </a:t>
            </a:r>
            <a:r>
              <a:rPr lang="en-US" sz="2200" b="1" i="1" dirty="0" err="1" smtClean="0">
                <a:solidFill>
                  <a:schemeClr val="bg1"/>
                </a:solidFill>
              </a:rPr>
              <a:t>flowlets</a:t>
            </a:r>
            <a:r>
              <a:rPr lang="en-US" sz="2200" i="1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to reduce reordering</a:t>
            </a:r>
          </a:p>
          <a:p>
            <a:pPr marL="347663" indent="-347663">
              <a:buFont typeface="+mj-lt"/>
              <a:buAutoNum type="arabicPeriod"/>
            </a:pPr>
            <a:endParaRPr lang="en-US" sz="900" dirty="0" smtClean="0">
              <a:solidFill>
                <a:schemeClr val="bg1"/>
              </a:solidFill>
            </a:endParaRPr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Add forwarding table rules to programmable switches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Match TCP </a:t>
            </a:r>
            <a:r>
              <a:rPr lang="en-US" sz="2200" dirty="0" err="1" smtClean="0">
                <a:solidFill>
                  <a:schemeClr val="bg1"/>
                </a:solidFill>
              </a:rPr>
              <a:t>seq</a:t>
            </a:r>
            <a:r>
              <a:rPr lang="en-US" sz="2200" dirty="0" smtClean="0">
                <a:solidFill>
                  <a:schemeClr val="bg1"/>
                </a:solidFill>
              </a:rPr>
              <a:t> num header, use bit tricks to create </a:t>
            </a:r>
            <a:r>
              <a:rPr lang="en-US" sz="2200" dirty="0" err="1" smtClean="0">
                <a:solidFill>
                  <a:schemeClr val="bg1"/>
                </a:solidFill>
              </a:rPr>
              <a:t>flowlets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71637"/>
            <a:ext cx="40685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37275" y="-34725"/>
            <a:ext cx="0" cy="693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solutions don’t scale</a:t>
            </a:r>
            <a:endParaRPr lang="en-US" dirty="0"/>
          </a:p>
        </p:txBody>
      </p:sp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>
            <a:spLocks noChangeAspect="1"/>
          </p:cNvSpPr>
          <p:nvPr/>
        </p:nvSpPr>
        <p:spPr>
          <a:xfrm>
            <a:off x="3657600" y="3352800"/>
            <a:ext cx="1676400" cy="609600"/>
          </a:xfrm>
          <a:prstGeom prst="rect">
            <a:avLst/>
          </a:prstGeom>
          <a:gradFill>
            <a:gsLst>
              <a:gs pos="0">
                <a:srgbClr val="5496EF"/>
              </a:gs>
              <a:gs pos="90000">
                <a:srgbClr val="A9C9FF"/>
              </a:gs>
            </a:gsLst>
          </a:gra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Controller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98" idx="2"/>
            <a:endCxn id="203" idx="0"/>
          </p:cNvCxnSpPr>
          <p:nvPr/>
        </p:nvCxnSpPr>
        <p:spPr>
          <a:xfrm rot="5400000">
            <a:off x="1952879" y="2643351"/>
            <a:ext cx="1223872" cy="386197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8" idx="2"/>
            <a:endCxn id="209" idx="0"/>
          </p:cNvCxnSpPr>
          <p:nvPr/>
        </p:nvCxnSpPr>
        <p:spPr>
          <a:xfrm rot="5400000">
            <a:off x="2433753" y="3124225"/>
            <a:ext cx="1223872" cy="290022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98" idx="2"/>
            <a:endCxn id="219" idx="0"/>
          </p:cNvCxnSpPr>
          <p:nvPr/>
        </p:nvCxnSpPr>
        <p:spPr>
          <a:xfrm rot="5400000">
            <a:off x="3106978" y="3797450"/>
            <a:ext cx="1223872" cy="1553773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98" idx="2"/>
            <a:endCxn id="225" idx="0"/>
          </p:cNvCxnSpPr>
          <p:nvPr/>
        </p:nvCxnSpPr>
        <p:spPr>
          <a:xfrm rot="5400000">
            <a:off x="3587852" y="4278324"/>
            <a:ext cx="1223872" cy="592025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8" idx="2"/>
            <a:endCxn id="235" idx="0"/>
          </p:cNvCxnSpPr>
          <p:nvPr/>
        </p:nvCxnSpPr>
        <p:spPr>
          <a:xfrm rot="16200000" flipH="1">
            <a:off x="4261076" y="4197124"/>
            <a:ext cx="1223872" cy="754424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98" idx="2"/>
            <a:endCxn id="241" idx="0"/>
          </p:cNvCxnSpPr>
          <p:nvPr/>
        </p:nvCxnSpPr>
        <p:spPr>
          <a:xfrm rot="16200000" flipH="1">
            <a:off x="4741950" y="3716250"/>
            <a:ext cx="1223872" cy="171617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2"/>
            <a:endCxn id="251" idx="0"/>
          </p:cNvCxnSpPr>
          <p:nvPr/>
        </p:nvCxnSpPr>
        <p:spPr>
          <a:xfrm rot="16200000" flipH="1">
            <a:off x="5415174" y="3043026"/>
            <a:ext cx="1223872" cy="306262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98" idx="2"/>
            <a:endCxn id="257" idx="0"/>
          </p:cNvCxnSpPr>
          <p:nvPr/>
        </p:nvCxnSpPr>
        <p:spPr>
          <a:xfrm rot="16200000" flipH="1">
            <a:off x="5896048" y="2562152"/>
            <a:ext cx="1223872" cy="4024368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solutions don’t scale</a:t>
            </a:r>
            <a:endParaRPr lang="en-US" dirty="0"/>
          </a:p>
        </p:txBody>
      </p:sp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>
            <a:spLocks noChangeAspect="1"/>
          </p:cNvSpPr>
          <p:nvPr/>
        </p:nvSpPr>
        <p:spPr>
          <a:xfrm>
            <a:off x="3657600" y="3352800"/>
            <a:ext cx="1676400" cy="609600"/>
          </a:xfrm>
          <a:prstGeom prst="rect">
            <a:avLst/>
          </a:prstGeom>
          <a:gradFill>
            <a:gsLst>
              <a:gs pos="0">
                <a:srgbClr val="5496EF"/>
              </a:gs>
              <a:gs pos="90000">
                <a:srgbClr val="A9C9FF"/>
              </a:gs>
            </a:gsLst>
          </a:gra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Controller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98" idx="2"/>
            <a:endCxn id="203" idx="0"/>
          </p:cNvCxnSpPr>
          <p:nvPr/>
        </p:nvCxnSpPr>
        <p:spPr>
          <a:xfrm rot="5400000">
            <a:off x="1952879" y="2643351"/>
            <a:ext cx="1223872" cy="386197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8" idx="2"/>
            <a:endCxn id="209" idx="0"/>
          </p:cNvCxnSpPr>
          <p:nvPr/>
        </p:nvCxnSpPr>
        <p:spPr>
          <a:xfrm rot="5400000">
            <a:off x="2433753" y="3124225"/>
            <a:ext cx="1223872" cy="290022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98" idx="2"/>
            <a:endCxn id="219" idx="0"/>
          </p:cNvCxnSpPr>
          <p:nvPr/>
        </p:nvCxnSpPr>
        <p:spPr>
          <a:xfrm rot="5400000">
            <a:off x="3106978" y="3797450"/>
            <a:ext cx="1223872" cy="1553773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98" idx="2"/>
            <a:endCxn id="225" idx="0"/>
          </p:cNvCxnSpPr>
          <p:nvPr/>
        </p:nvCxnSpPr>
        <p:spPr>
          <a:xfrm rot="5400000">
            <a:off x="3587852" y="4278324"/>
            <a:ext cx="1223872" cy="592025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8" idx="2"/>
            <a:endCxn id="235" idx="0"/>
          </p:cNvCxnSpPr>
          <p:nvPr/>
        </p:nvCxnSpPr>
        <p:spPr>
          <a:xfrm rot="16200000" flipH="1">
            <a:off x="4261076" y="4197124"/>
            <a:ext cx="1223872" cy="754424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98" idx="2"/>
            <a:endCxn id="241" idx="0"/>
          </p:cNvCxnSpPr>
          <p:nvPr/>
        </p:nvCxnSpPr>
        <p:spPr>
          <a:xfrm rot="16200000" flipH="1">
            <a:off x="4741950" y="3716250"/>
            <a:ext cx="1223872" cy="171617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2"/>
            <a:endCxn id="251" idx="0"/>
          </p:cNvCxnSpPr>
          <p:nvPr/>
        </p:nvCxnSpPr>
        <p:spPr>
          <a:xfrm rot="16200000" flipH="1">
            <a:off x="5415174" y="3043026"/>
            <a:ext cx="1223872" cy="306262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98" idx="2"/>
            <a:endCxn id="257" idx="0"/>
          </p:cNvCxnSpPr>
          <p:nvPr/>
        </p:nvCxnSpPr>
        <p:spPr>
          <a:xfrm rot="16200000" flipH="1">
            <a:off x="5896048" y="2562152"/>
            <a:ext cx="1223872" cy="4024368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8" idx="2"/>
            <a:endCxn id="207" idx="0"/>
          </p:cNvCxnSpPr>
          <p:nvPr/>
        </p:nvCxnSpPr>
        <p:spPr>
          <a:xfrm rot="5400000">
            <a:off x="2322087" y="2274143"/>
            <a:ext cx="485456" cy="386197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98" idx="2"/>
            <a:endCxn id="213" idx="0"/>
          </p:cNvCxnSpPr>
          <p:nvPr/>
        </p:nvCxnSpPr>
        <p:spPr>
          <a:xfrm rot="5400000">
            <a:off x="2802961" y="2755017"/>
            <a:ext cx="485456" cy="290022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8" idx="2"/>
            <a:endCxn id="223" idx="0"/>
          </p:cNvCxnSpPr>
          <p:nvPr/>
        </p:nvCxnSpPr>
        <p:spPr>
          <a:xfrm rot="5400000">
            <a:off x="3476185" y="3428241"/>
            <a:ext cx="485456" cy="1553774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98" idx="2"/>
            <a:endCxn id="229" idx="0"/>
          </p:cNvCxnSpPr>
          <p:nvPr/>
        </p:nvCxnSpPr>
        <p:spPr>
          <a:xfrm rot="5400000">
            <a:off x="3957060" y="3909116"/>
            <a:ext cx="485456" cy="592025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8" idx="2"/>
            <a:endCxn id="239" idx="0"/>
          </p:cNvCxnSpPr>
          <p:nvPr/>
        </p:nvCxnSpPr>
        <p:spPr>
          <a:xfrm rot="16200000" flipH="1">
            <a:off x="4630283" y="3827917"/>
            <a:ext cx="485456" cy="75442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98" idx="2"/>
            <a:endCxn id="245" idx="0"/>
          </p:cNvCxnSpPr>
          <p:nvPr/>
        </p:nvCxnSpPr>
        <p:spPr>
          <a:xfrm rot="16200000" flipH="1">
            <a:off x="5111158" y="3347042"/>
            <a:ext cx="485456" cy="171617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98" idx="2"/>
            <a:endCxn id="255" idx="0"/>
          </p:cNvCxnSpPr>
          <p:nvPr/>
        </p:nvCxnSpPr>
        <p:spPr>
          <a:xfrm rot="16200000" flipH="1">
            <a:off x="5784382" y="2673818"/>
            <a:ext cx="485456" cy="306262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98" idx="2"/>
            <a:endCxn id="261" idx="0"/>
          </p:cNvCxnSpPr>
          <p:nvPr/>
        </p:nvCxnSpPr>
        <p:spPr>
          <a:xfrm rot="16200000" flipH="1">
            <a:off x="6265256" y="2192944"/>
            <a:ext cx="485456" cy="4024368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98" idx="0"/>
            <a:endCxn id="266" idx="2"/>
          </p:cNvCxnSpPr>
          <p:nvPr/>
        </p:nvCxnSpPr>
        <p:spPr>
          <a:xfrm rot="16200000" flipV="1">
            <a:off x="3155749" y="2012748"/>
            <a:ext cx="452713" cy="2227391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98" idx="0"/>
            <a:endCxn id="267" idx="2"/>
          </p:cNvCxnSpPr>
          <p:nvPr/>
        </p:nvCxnSpPr>
        <p:spPr>
          <a:xfrm rot="16200000" flipV="1">
            <a:off x="3905913" y="2762912"/>
            <a:ext cx="452713" cy="727063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98" idx="0"/>
            <a:endCxn id="268" idx="2"/>
          </p:cNvCxnSpPr>
          <p:nvPr/>
        </p:nvCxnSpPr>
        <p:spPr>
          <a:xfrm rot="5400000" flipH="1" flipV="1">
            <a:off x="4694546" y="2701342"/>
            <a:ext cx="452713" cy="850205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98" idx="0"/>
            <a:endCxn id="269" idx="2"/>
          </p:cNvCxnSpPr>
          <p:nvPr/>
        </p:nvCxnSpPr>
        <p:spPr>
          <a:xfrm rot="5400000" flipH="1" flipV="1">
            <a:off x="5444710" y="1951178"/>
            <a:ext cx="452713" cy="2350532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7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Billboard solutions require link utilization information…</a:t>
            </a:r>
            <a:endParaRPr lang="en-US" dirty="0"/>
          </a:p>
        </p:txBody>
      </p:sp>
      <p:grpSp>
        <p:nvGrpSpPr>
          <p:cNvPr id="170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17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2" name="Picture 17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74" name="Straight Connector 173"/>
            <p:cNvCxnSpPr>
              <a:stCxn id="171" idx="0"/>
              <a:endCxn id="172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73" idx="0"/>
              <a:endCxn id="172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6" name="Picture 17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7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8" name="Picture 17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80" name="Straight Connector 179"/>
            <p:cNvCxnSpPr>
              <a:stCxn id="177" idx="0"/>
              <a:endCxn id="178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9" idx="0"/>
              <a:endCxn id="178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2" name="Picture 18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83" name="Straight Connector 182"/>
            <p:cNvCxnSpPr>
              <a:stCxn id="172" idx="0"/>
              <a:endCxn id="176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8" idx="0"/>
              <a:endCxn id="176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72" idx="0"/>
              <a:endCxn id="182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78" idx="0"/>
              <a:endCxn id="182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88" name="Picture 1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1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0" name="Straight Connector 189"/>
            <p:cNvCxnSpPr>
              <a:stCxn id="187" idx="0"/>
              <a:endCxn id="188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89" idx="0"/>
              <a:endCxn id="188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2" name="Picture 1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94" name="Picture 1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6" name="Straight Connector 195"/>
            <p:cNvCxnSpPr>
              <a:stCxn id="193" idx="0"/>
              <a:endCxn id="194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95" idx="0"/>
              <a:endCxn id="194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8" name="Picture 1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99" name="Straight Connector 198"/>
            <p:cNvCxnSpPr>
              <a:stCxn id="188" idx="0"/>
              <a:endCxn id="192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94" idx="0"/>
              <a:endCxn id="192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8" idx="0"/>
              <a:endCxn id="198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194" idx="0"/>
              <a:endCxn id="198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88" name="Picture 2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0" name="Straight Connector 289"/>
            <p:cNvCxnSpPr>
              <a:stCxn id="287" idx="0"/>
              <a:endCxn id="288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289" idx="0"/>
              <a:endCxn id="288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2" name="Picture 2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94" name="Picture 2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6" name="Straight Connector 295"/>
            <p:cNvCxnSpPr>
              <a:stCxn id="293" idx="0"/>
              <a:endCxn id="294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95" idx="0"/>
              <a:endCxn id="294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8" name="Picture 2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99" name="Straight Connector 298"/>
            <p:cNvCxnSpPr>
              <a:stCxn id="288" idx="0"/>
              <a:endCxn id="292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294" idx="0"/>
              <a:endCxn id="292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288" idx="0"/>
              <a:endCxn id="298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94" idx="0"/>
              <a:endCxn id="298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04" name="Picture 30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0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06" name="Straight Connector 305"/>
            <p:cNvCxnSpPr>
              <a:stCxn id="303" idx="0"/>
              <a:endCxn id="304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>
              <a:stCxn id="305" idx="0"/>
              <a:endCxn id="304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8" name="Picture 30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0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10" name="Picture 30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1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12" name="Straight Connector 311"/>
            <p:cNvCxnSpPr>
              <a:stCxn id="309" idx="0"/>
              <a:endCxn id="310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11" idx="0"/>
              <a:endCxn id="310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4" name="Picture 31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15" name="Straight Connector 314"/>
            <p:cNvCxnSpPr>
              <a:stCxn id="304" idx="0"/>
              <a:endCxn id="308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stCxn id="310" idx="0"/>
              <a:endCxn id="308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04" idx="0"/>
              <a:endCxn id="314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10" idx="0"/>
              <a:endCxn id="314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9" name="Picture 3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0" name="Picture 31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1" name="Picture 32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2" name="Picture 32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323" name="Straight Connector 322"/>
            <p:cNvCxnSpPr>
              <a:stCxn id="176" idx="0"/>
              <a:endCxn id="319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198" idx="0"/>
              <a:endCxn id="319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98" idx="0"/>
              <a:endCxn id="319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308" idx="0"/>
              <a:endCxn id="319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176" idx="0"/>
              <a:endCxn id="320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192" idx="0"/>
              <a:endCxn id="320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298" idx="0"/>
              <a:endCxn id="320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314" idx="0"/>
              <a:endCxn id="320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182" idx="0"/>
              <a:endCxn id="321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192" idx="0"/>
              <a:endCxn id="321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>
              <a:stCxn id="292" idx="0"/>
              <a:endCxn id="321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314" idx="0"/>
              <a:endCxn id="321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>
              <a:stCxn id="182" idx="0"/>
              <a:endCxn id="322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198" idx="0"/>
              <a:endCxn id="322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92" idx="0"/>
              <a:endCxn id="322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08" idx="0"/>
              <a:endCxn id="322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9" name="TextBox 338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41" name="Straight Connector 340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rot="16200000" flipV="1">
            <a:off x="2340783" y="2837239"/>
            <a:ext cx="1547769" cy="1635366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rot="5400000" flipH="1" flipV="1">
            <a:off x="3132136" y="4414633"/>
            <a:ext cx="581530" cy="961748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>
            <a:stCxn id="319" idx="2"/>
            <a:endCxn id="171" idx="0"/>
          </p:cNvCxnSpPr>
          <p:nvPr/>
        </p:nvCxnSpPr>
        <p:spPr>
          <a:xfrm rot="5400000">
            <a:off x="-128887" y="3393175"/>
            <a:ext cx="2890384" cy="1904209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Arrow Connector 363"/>
          <p:cNvCxnSpPr>
            <a:stCxn id="176" idx="2"/>
            <a:endCxn id="171" idx="0"/>
          </p:cNvCxnSpPr>
          <p:nvPr/>
        </p:nvCxnSpPr>
        <p:spPr>
          <a:xfrm rot="5400000">
            <a:off x="-93849" y="5062791"/>
            <a:ext cx="1185729" cy="26963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/>
          <p:cNvCxnSpPr>
            <a:stCxn id="172" idx="2"/>
            <a:endCxn id="171" idx="0"/>
          </p:cNvCxnSpPr>
          <p:nvPr/>
        </p:nvCxnSpPr>
        <p:spPr>
          <a:xfrm rot="5400000">
            <a:off x="275359" y="5432000"/>
            <a:ext cx="447312" cy="269630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Arrow Connector 369"/>
          <p:cNvCxnSpPr>
            <a:stCxn id="198" idx="2"/>
            <a:endCxn id="171" idx="0"/>
          </p:cNvCxnSpPr>
          <p:nvPr/>
        </p:nvCxnSpPr>
        <p:spPr>
          <a:xfrm rot="5400000">
            <a:off x="1541124" y="3427819"/>
            <a:ext cx="1185729" cy="3539575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Arrow Connector 372"/>
          <p:cNvCxnSpPr>
            <a:stCxn id="188" idx="2"/>
            <a:endCxn id="171" idx="0"/>
          </p:cNvCxnSpPr>
          <p:nvPr/>
        </p:nvCxnSpPr>
        <p:spPr>
          <a:xfrm rot="5400000">
            <a:off x="1429458" y="4277902"/>
            <a:ext cx="447312" cy="2577827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1" name="Oval Callout 100"/>
          <p:cNvSpPr/>
          <p:nvPr/>
        </p:nvSpPr>
        <p:spPr>
          <a:xfrm>
            <a:off x="228600" y="1830729"/>
            <a:ext cx="1981200" cy="1030146"/>
          </a:xfrm>
          <a:prstGeom prst="wedgeEllipseCallout">
            <a:avLst>
              <a:gd name="adj1" fmla="val 26268"/>
              <a:gd name="adj2" fmla="val 12579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45720" rIns="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in-band</a:t>
            </a: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 message</a:t>
            </a:r>
            <a:endParaRPr lang="en-US" sz="2800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27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 and use path-based (exponential) representations</a:t>
            </a:r>
            <a:endParaRPr lang="en-US" dirty="0"/>
          </a:p>
        </p:txBody>
      </p:sp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17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2" name="Picture 17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74" name="Straight Connector 173"/>
            <p:cNvCxnSpPr>
              <a:stCxn id="171" idx="0"/>
              <a:endCxn id="172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73" idx="0"/>
              <a:endCxn id="172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6" name="Picture 17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7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8" name="Picture 17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80" name="Straight Connector 179"/>
            <p:cNvCxnSpPr>
              <a:stCxn id="177" idx="0"/>
              <a:endCxn id="178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9" idx="0"/>
              <a:endCxn id="178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2" name="Picture 18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83" name="Straight Connector 182"/>
            <p:cNvCxnSpPr>
              <a:stCxn id="172" idx="0"/>
              <a:endCxn id="176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8" idx="0"/>
              <a:endCxn id="176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72" idx="0"/>
              <a:endCxn id="182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78" idx="0"/>
              <a:endCxn id="182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88" name="Picture 1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1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0" name="Straight Connector 189"/>
            <p:cNvCxnSpPr>
              <a:stCxn id="187" idx="0"/>
              <a:endCxn id="188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89" idx="0"/>
              <a:endCxn id="188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2" name="Picture 1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94" name="Picture 1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6" name="Straight Connector 195"/>
            <p:cNvCxnSpPr>
              <a:stCxn id="193" idx="0"/>
              <a:endCxn id="194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95" idx="0"/>
              <a:endCxn id="194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8" name="Picture 1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99" name="Straight Connector 198"/>
            <p:cNvCxnSpPr>
              <a:stCxn id="188" idx="0"/>
              <a:endCxn id="192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94" idx="0"/>
              <a:endCxn id="192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8" idx="0"/>
              <a:endCxn id="198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194" idx="0"/>
              <a:endCxn id="198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88" name="Picture 2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0" name="Straight Connector 289"/>
            <p:cNvCxnSpPr>
              <a:stCxn id="287" idx="0"/>
              <a:endCxn id="288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289" idx="0"/>
              <a:endCxn id="288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2" name="Picture 2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94" name="Picture 2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6" name="Straight Connector 295"/>
            <p:cNvCxnSpPr>
              <a:stCxn id="293" idx="0"/>
              <a:endCxn id="294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95" idx="0"/>
              <a:endCxn id="294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8" name="Picture 2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99" name="Straight Connector 298"/>
            <p:cNvCxnSpPr>
              <a:stCxn id="288" idx="0"/>
              <a:endCxn id="292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294" idx="0"/>
              <a:endCxn id="292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288" idx="0"/>
              <a:endCxn id="298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94" idx="0"/>
              <a:endCxn id="298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04" name="Picture 30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0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06" name="Straight Connector 305"/>
            <p:cNvCxnSpPr>
              <a:stCxn id="303" idx="0"/>
              <a:endCxn id="304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>
              <a:stCxn id="305" idx="0"/>
              <a:endCxn id="304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8" name="Picture 30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0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10" name="Picture 30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1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12" name="Straight Connector 311"/>
            <p:cNvCxnSpPr>
              <a:stCxn id="309" idx="0"/>
              <a:endCxn id="310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11" idx="0"/>
              <a:endCxn id="310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4" name="Picture 31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15" name="Straight Connector 314"/>
            <p:cNvCxnSpPr>
              <a:stCxn id="304" idx="0"/>
              <a:endCxn id="308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stCxn id="310" idx="0"/>
              <a:endCxn id="308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04" idx="0"/>
              <a:endCxn id="314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10" idx="0"/>
              <a:endCxn id="314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9" name="Picture 3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0" name="Picture 31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1" name="Picture 32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2" name="Picture 32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323" name="Straight Connector 322"/>
            <p:cNvCxnSpPr>
              <a:stCxn id="176" idx="0"/>
              <a:endCxn id="319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198" idx="0"/>
              <a:endCxn id="319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98" idx="0"/>
              <a:endCxn id="319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308" idx="0"/>
              <a:endCxn id="319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176" idx="0"/>
              <a:endCxn id="320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192" idx="0"/>
              <a:endCxn id="320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298" idx="0"/>
              <a:endCxn id="320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314" idx="0"/>
              <a:endCxn id="320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182" idx="0"/>
              <a:endCxn id="321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192" idx="0"/>
              <a:endCxn id="321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>
              <a:stCxn id="292" idx="0"/>
              <a:endCxn id="321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314" idx="0"/>
              <a:endCxn id="321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>
              <a:stCxn id="182" idx="0"/>
              <a:endCxn id="322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198" idx="0"/>
              <a:endCxn id="322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92" idx="0"/>
              <a:endCxn id="322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08" idx="0"/>
              <a:endCxn id="322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9" name="TextBox 338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41" name="Straight Connector 340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rot="16200000" flipV="1">
            <a:off x="2340783" y="2837239"/>
            <a:ext cx="1547769" cy="1635366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rot="5400000" flipH="1" flipV="1">
            <a:off x="3132136" y="4414633"/>
            <a:ext cx="581530" cy="961748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72" idx="0"/>
            <a:endCxn id="182" idx="2"/>
          </p:cNvCxnSpPr>
          <p:nvPr/>
        </p:nvCxnSpPr>
        <p:spPr>
          <a:xfrm rot="5400000" flipH="1" flipV="1">
            <a:off x="823939" y="4414633"/>
            <a:ext cx="581530" cy="961748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82" idx="0"/>
            <a:endCxn id="321" idx="2"/>
          </p:cNvCxnSpPr>
          <p:nvPr/>
        </p:nvCxnSpPr>
        <p:spPr>
          <a:xfrm rot="5400000" flipH="1" flipV="1">
            <a:off x="2696907" y="1798759"/>
            <a:ext cx="1547769" cy="3750427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92" idx="0"/>
            <a:endCxn id="321" idx="2"/>
          </p:cNvCxnSpPr>
          <p:nvPr/>
        </p:nvCxnSpPr>
        <p:spPr>
          <a:xfrm rot="5400000" flipH="1" flipV="1">
            <a:off x="3370131" y="2471983"/>
            <a:ext cx="1547769" cy="2403979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88" idx="0"/>
            <a:endCxn id="192" idx="2"/>
          </p:cNvCxnSpPr>
          <p:nvPr/>
        </p:nvCxnSpPr>
        <p:spPr>
          <a:xfrm rot="16200000" flipV="1">
            <a:off x="2651262" y="4895506"/>
            <a:ext cx="581530" cy="1"/>
          </a:xfrm>
          <a:prstGeom prst="line">
            <a:avLst/>
          </a:prstGeom>
          <a:ln w="92075">
            <a:solidFill>
              <a:srgbClr val="00009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12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Routers solutions are local and hence scalable…</a:t>
            </a:r>
            <a:endParaRPr lang="en-US" dirty="0"/>
          </a:p>
        </p:txBody>
      </p:sp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17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2" name="Picture 17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74" name="Straight Connector 173"/>
            <p:cNvCxnSpPr>
              <a:stCxn id="171" idx="0"/>
              <a:endCxn id="172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73" idx="0"/>
              <a:endCxn id="172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6" name="Picture 17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7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8" name="Picture 17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80" name="Straight Connector 179"/>
            <p:cNvCxnSpPr>
              <a:stCxn id="177" idx="0"/>
              <a:endCxn id="178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9" idx="0"/>
              <a:endCxn id="178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2" name="Picture 18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83" name="Straight Connector 182"/>
            <p:cNvCxnSpPr>
              <a:stCxn id="172" idx="0"/>
              <a:endCxn id="176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8" idx="0"/>
              <a:endCxn id="176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72" idx="0"/>
              <a:endCxn id="182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78" idx="0"/>
              <a:endCxn id="182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88" name="Picture 1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1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0" name="Straight Connector 189"/>
            <p:cNvCxnSpPr>
              <a:stCxn id="187" idx="0"/>
              <a:endCxn id="188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89" idx="0"/>
              <a:endCxn id="188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2" name="Picture 1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94" name="Picture 1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6" name="Straight Connector 195"/>
            <p:cNvCxnSpPr>
              <a:stCxn id="193" idx="0"/>
              <a:endCxn id="194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95" idx="0"/>
              <a:endCxn id="194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8" name="Picture 1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99" name="Straight Connector 198"/>
            <p:cNvCxnSpPr>
              <a:stCxn id="188" idx="0"/>
              <a:endCxn id="192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94" idx="0"/>
              <a:endCxn id="192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8" idx="0"/>
              <a:endCxn id="198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194" idx="0"/>
              <a:endCxn id="198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88" name="Picture 2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0" name="Straight Connector 289"/>
            <p:cNvCxnSpPr>
              <a:stCxn id="287" idx="0"/>
              <a:endCxn id="288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289" idx="0"/>
              <a:endCxn id="288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2" name="Picture 2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94" name="Picture 2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6" name="Straight Connector 295"/>
            <p:cNvCxnSpPr>
              <a:stCxn id="293" idx="0"/>
              <a:endCxn id="294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95" idx="0"/>
              <a:endCxn id="294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8" name="Picture 2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99" name="Straight Connector 298"/>
            <p:cNvCxnSpPr>
              <a:stCxn id="288" idx="0"/>
              <a:endCxn id="292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294" idx="0"/>
              <a:endCxn id="292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288" idx="0"/>
              <a:endCxn id="298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94" idx="0"/>
              <a:endCxn id="298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04" name="Picture 30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0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06" name="Straight Connector 305"/>
            <p:cNvCxnSpPr>
              <a:stCxn id="303" idx="0"/>
              <a:endCxn id="304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>
              <a:stCxn id="305" idx="0"/>
              <a:endCxn id="304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8" name="Picture 30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0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10" name="Picture 30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1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12" name="Straight Connector 311"/>
            <p:cNvCxnSpPr>
              <a:stCxn id="309" idx="0"/>
              <a:endCxn id="310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11" idx="0"/>
              <a:endCxn id="310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4" name="Picture 31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15" name="Straight Connector 314"/>
            <p:cNvCxnSpPr>
              <a:stCxn id="304" idx="0"/>
              <a:endCxn id="308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stCxn id="310" idx="0"/>
              <a:endCxn id="308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04" idx="0"/>
              <a:endCxn id="314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10" idx="0"/>
              <a:endCxn id="314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9" name="Picture 3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0" name="Picture 31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1" name="Picture 32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2" name="Picture 32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323" name="Straight Connector 322"/>
            <p:cNvCxnSpPr>
              <a:stCxn id="176" idx="0"/>
              <a:endCxn id="319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198" idx="0"/>
              <a:endCxn id="319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98" idx="0"/>
              <a:endCxn id="319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308" idx="0"/>
              <a:endCxn id="319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176" idx="0"/>
              <a:endCxn id="320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192" idx="0"/>
              <a:endCxn id="320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298" idx="0"/>
              <a:endCxn id="320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314" idx="0"/>
              <a:endCxn id="320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182" idx="0"/>
              <a:endCxn id="321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192" idx="0"/>
              <a:endCxn id="321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>
              <a:stCxn id="292" idx="0"/>
              <a:endCxn id="321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314" idx="0"/>
              <a:endCxn id="321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>
              <a:stCxn id="182" idx="0"/>
              <a:endCxn id="322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198" idx="0"/>
              <a:endCxn id="322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92" idx="0"/>
              <a:endCxn id="322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08" idx="0"/>
              <a:endCxn id="322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0" name="Straight Arrow Connector 99"/>
          <p:cNvCxnSpPr>
            <a:stCxn id="322" idx="2"/>
            <a:endCxn id="182" idx="0"/>
          </p:cNvCxnSpPr>
          <p:nvPr/>
        </p:nvCxnSpPr>
        <p:spPr>
          <a:xfrm rot="5400000">
            <a:off x="3447071" y="1048594"/>
            <a:ext cx="1547769" cy="5250754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321" idx="2"/>
            <a:endCxn id="182" idx="0"/>
          </p:cNvCxnSpPr>
          <p:nvPr/>
        </p:nvCxnSpPr>
        <p:spPr>
          <a:xfrm rot="5400000">
            <a:off x="2696908" y="1798758"/>
            <a:ext cx="1547769" cy="3750427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82" idx="2"/>
            <a:endCxn id="178" idx="0"/>
          </p:cNvCxnSpPr>
          <p:nvPr/>
        </p:nvCxnSpPr>
        <p:spPr>
          <a:xfrm rot="5400000">
            <a:off x="1304813" y="4895507"/>
            <a:ext cx="581530" cy="1588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72" idx="0"/>
            <a:endCxn id="182" idx="2"/>
          </p:cNvCxnSpPr>
          <p:nvPr/>
        </p:nvCxnSpPr>
        <p:spPr>
          <a:xfrm rot="5400000" flipH="1" flipV="1">
            <a:off x="823939" y="4414633"/>
            <a:ext cx="581530" cy="961748"/>
          </a:xfrm>
          <a:prstGeom prst="straightConnector1">
            <a:avLst/>
          </a:prstGeom>
          <a:ln w="47625" cap="flat" cmpd="sng" algn="ctr">
            <a:solidFill>
              <a:srgbClr val="000090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1131425" y="4038600"/>
            <a:ext cx="914400" cy="9144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17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2" name="Picture 17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74" name="Straight Connector 173"/>
            <p:cNvCxnSpPr>
              <a:stCxn id="171" idx="0"/>
              <a:endCxn id="172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73" idx="0"/>
              <a:endCxn id="172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6" name="Picture 17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7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78" name="Picture 17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7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80" name="Straight Connector 179"/>
            <p:cNvCxnSpPr>
              <a:stCxn id="177" idx="0"/>
              <a:endCxn id="178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9" idx="0"/>
              <a:endCxn id="178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2" name="Picture 18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83" name="Straight Connector 182"/>
            <p:cNvCxnSpPr>
              <a:stCxn id="172" idx="0"/>
              <a:endCxn id="176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8" idx="0"/>
              <a:endCxn id="176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72" idx="0"/>
              <a:endCxn id="182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78" idx="0"/>
              <a:endCxn id="182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88" name="Picture 1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1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0" name="Straight Connector 189"/>
            <p:cNvCxnSpPr>
              <a:stCxn id="187" idx="0"/>
              <a:endCxn id="188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89" idx="0"/>
              <a:endCxn id="188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2" name="Picture 1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1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194" name="Picture 1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1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196" name="Straight Connector 195"/>
            <p:cNvCxnSpPr>
              <a:stCxn id="193" idx="0"/>
              <a:endCxn id="194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95" idx="0"/>
              <a:endCxn id="194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8" name="Picture 1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199" name="Straight Connector 198"/>
            <p:cNvCxnSpPr>
              <a:stCxn id="188" idx="0"/>
              <a:endCxn id="192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94" idx="0"/>
              <a:endCxn id="192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8" idx="0"/>
              <a:endCxn id="198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194" idx="0"/>
              <a:endCxn id="198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88" name="Picture 28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8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0" name="Straight Connector 289"/>
            <p:cNvCxnSpPr>
              <a:stCxn id="287" idx="0"/>
              <a:endCxn id="288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289" idx="0"/>
              <a:endCxn id="288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2" name="Picture 2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9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94" name="Picture 29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9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96" name="Straight Connector 295"/>
            <p:cNvCxnSpPr>
              <a:stCxn id="293" idx="0"/>
              <a:endCxn id="294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95" idx="0"/>
              <a:endCxn id="294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8" name="Picture 29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99" name="Straight Connector 298"/>
            <p:cNvCxnSpPr>
              <a:stCxn id="288" idx="0"/>
              <a:endCxn id="292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294" idx="0"/>
              <a:endCxn id="292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288" idx="0"/>
              <a:endCxn id="298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94" idx="0"/>
              <a:endCxn id="298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04" name="Picture 30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0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06" name="Straight Connector 305"/>
            <p:cNvCxnSpPr>
              <a:stCxn id="303" idx="0"/>
              <a:endCxn id="304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>
              <a:stCxn id="305" idx="0"/>
              <a:endCxn id="304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8" name="Picture 30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0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10" name="Picture 30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1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12" name="Straight Connector 311"/>
            <p:cNvCxnSpPr>
              <a:stCxn id="309" idx="0"/>
              <a:endCxn id="310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11" idx="0"/>
              <a:endCxn id="310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4" name="Picture 31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15" name="Straight Connector 314"/>
            <p:cNvCxnSpPr>
              <a:stCxn id="304" idx="0"/>
              <a:endCxn id="308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stCxn id="310" idx="0"/>
              <a:endCxn id="308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04" idx="0"/>
              <a:endCxn id="314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10" idx="0"/>
              <a:endCxn id="314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9" name="Picture 3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0" name="Picture 31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1" name="Picture 32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2" name="Picture 32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323" name="Straight Connector 322"/>
            <p:cNvCxnSpPr>
              <a:stCxn id="176" idx="0"/>
              <a:endCxn id="319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198" idx="0"/>
              <a:endCxn id="319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98" idx="0"/>
              <a:endCxn id="319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308" idx="0"/>
              <a:endCxn id="319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176" idx="0"/>
              <a:endCxn id="320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192" idx="0"/>
              <a:endCxn id="320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298" idx="0"/>
              <a:endCxn id="320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314" idx="0"/>
              <a:endCxn id="320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182" idx="0"/>
              <a:endCxn id="321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192" idx="0"/>
              <a:endCxn id="321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>
              <a:stCxn id="292" idx="0"/>
              <a:endCxn id="321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314" idx="0"/>
              <a:endCxn id="321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>
              <a:stCxn id="182" idx="0"/>
              <a:endCxn id="322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198" idx="0"/>
              <a:endCxn id="322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92" idx="0"/>
              <a:endCxn id="322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08" idx="0"/>
              <a:endCxn id="322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98" idx="0"/>
          </p:cNvCxnSpPr>
          <p:nvPr/>
        </p:nvCxnSpPr>
        <p:spPr>
          <a:xfrm rot="16200000" flipV="1">
            <a:off x="3471070" y="1706953"/>
            <a:ext cx="1566818" cy="391498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294" idx="0"/>
            <a:endCxn id="298" idx="2"/>
          </p:cNvCxnSpPr>
          <p:nvPr/>
        </p:nvCxnSpPr>
        <p:spPr>
          <a:xfrm rot="5400000" flipH="1" flipV="1">
            <a:off x="5921207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293" idx="0"/>
            <a:endCxn id="294" idx="2"/>
          </p:cNvCxnSpPr>
          <p:nvPr/>
        </p:nvCxnSpPr>
        <p:spPr>
          <a:xfrm rot="5400000" flipH="1" flipV="1">
            <a:off x="5882327" y="5460827"/>
            <a:ext cx="447312" cy="21197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129" name="Straight Connector 128"/>
          <p:cNvCxnSpPr>
            <a:stCxn id="187" idx="0"/>
            <a:endCxn id="188" idx="2"/>
          </p:cNvCxnSpPr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88" idx="0"/>
            <a:endCxn id="192" idx="2"/>
          </p:cNvCxnSpPr>
          <p:nvPr/>
        </p:nvCxnSpPr>
        <p:spPr>
          <a:xfrm rot="16200000" flipV="1">
            <a:off x="2651262" y="4895506"/>
            <a:ext cx="581530" cy="1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292" idx="0"/>
            <a:endCxn id="321" idx="2"/>
          </p:cNvCxnSpPr>
          <p:nvPr/>
        </p:nvCxnSpPr>
        <p:spPr>
          <a:xfrm rot="5400000" flipH="1" flipV="1">
            <a:off x="4524229" y="3626081"/>
            <a:ext cx="1547769" cy="95783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92" idx="0"/>
            <a:endCxn id="321" idx="2"/>
          </p:cNvCxnSpPr>
          <p:nvPr/>
        </p:nvCxnSpPr>
        <p:spPr>
          <a:xfrm rot="5400000" flipH="1" flipV="1">
            <a:off x="3370131" y="2471983"/>
            <a:ext cx="1547769" cy="24039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294" idx="0"/>
            <a:endCxn id="292" idx="2"/>
          </p:cNvCxnSpPr>
          <p:nvPr/>
        </p:nvCxnSpPr>
        <p:spPr>
          <a:xfrm rot="16200000" flipV="1">
            <a:off x="5440332" y="4414632"/>
            <a:ext cx="581530" cy="96175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293" idx="0"/>
            <a:endCxn id="294" idx="2"/>
          </p:cNvCxnSpPr>
          <p:nvPr/>
        </p:nvCxnSpPr>
        <p:spPr>
          <a:xfrm rot="5400000" flipH="1" flipV="1">
            <a:off x="5882327" y="5460827"/>
            <a:ext cx="447312" cy="21197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Multiply 148"/>
          <p:cNvSpPr/>
          <p:nvPr/>
        </p:nvSpPr>
        <p:spPr>
          <a:xfrm>
            <a:off x="5551025" y="5527875"/>
            <a:ext cx="914400" cy="914400"/>
          </a:xfrm>
          <a:prstGeom prst="mathMultiply">
            <a:avLst>
              <a:gd name="adj1" fmla="val 1238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457200" y="2999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… but lack knowledge of global routes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4114800" cy="1143000"/>
          </a:xfrm>
        </p:spPr>
        <p:txBody>
          <a:bodyPr/>
          <a:lstStyle/>
          <a:p>
            <a:r>
              <a:rPr lang="en-US" sz="4000" b="1" dirty="0" smtClean="0"/>
              <a:t>Problems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25" y="1219200"/>
            <a:ext cx="4419600" cy="5181600"/>
          </a:xfrm>
        </p:spPr>
        <p:txBody>
          <a:bodyPr>
            <a:normAutofit fontScale="92500" lnSpcReduction="20000"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600" dirty="0" smtClean="0">
                <a:solidFill>
                  <a:sysClr val="windowText" lastClr="000000"/>
                </a:solidFill>
              </a:rPr>
              <a:t>Dynamic workloads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sz="15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/>
                </a:solidFill>
              </a:rPr>
              <a:t>Fractionally splitting flows</a:t>
            </a: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400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00" dirty="0" smtClean="0">
              <a:solidFill>
                <a:schemeClr val="bg1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/>
                </a:solidFill>
              </a:rPr>
              <a:t>Switch </a:t>
            </a:r>
            <a:r>
              <a:rPr lang="en-US" sz="2600" dirty="0" smtClean="0">
                <a:solidFill>
                  <a:schemeClr val="bg1"/>
                </a:solidFill>
                <a:sym typeface="Symbol"/>
              </a:rPr>
              <a:t> end host</a:t>
            </a:r>
            <a:endParaRPr lang="en-US" sz="2200" dirty="0" smtClean="0">
              <a:solidFill>
                <a:schemeClr val="bg1"/>
              </a:solidFill>
              <a:sym typeface="Symbol"/>
            </a:endParaRPr>
          </a:p>
          <a:p>
            <a:pPr marL="566738" lvl="1" indent="-225425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Limited processing, high-speed matching on packet headers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625" y="1143000"/>
            <a:ext cx="4495800" cy="4525963"/>
          </a:xfrm>
        </p:spPr>
        <p:txBody>
          <a:bodyPr>
            <a:noAutofit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ysClr val="windowText" lastClr="000000"/>
                </a:solidFill>
              </a:rPr>
              <a:t>Routers Plus Preprocessing (RPP) model</a:t>
            </a:r>
          </a:p>
          <a:p>
            <a:pPr marL="566738" lvl="1" indent="-225425"/>
            <a:r>
              <a:rPr lang="en-US" sz="2200" dirty="0" smtClean="0">
                <a:solidFill>
                  <a:sysClr val="windowText" lastClr="000000"/>
                </a:solidFill>
              </a:rPr>
              <a:t>Poly-time preprocessing is free</a:t>
            </a:r>
          </a:p>
          <a:p>
            <a:pPr marL="566738" lvl="1" indent="-225425"/>
            <a:r>
              <a:rPr lang="en-US" sz="2200" dirty="0" smtClean="0">
                <a:solidFill>
                  <a:sysClr val="windowText" lastClr="000000"/>
                </a:solidFill>
              </a:rPr>
              <a:t>In-band messages are free</a:t>
            </a:r>
          </a:p>
          <a:p>
            <a:pPr marL="625475" lvl="1" indent="-225425"/>
            <a:endParaRPr lang="en-US" sz="9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Splitting technique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Group flows by target, split aggregate flow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Group contiguous packets into </a:t>
            </a:r>
            <a:r>
              <a:rPr lang="en-US" sz="2200" b="1" i="1" dirty="0" err="1" smtClean="0">
                <a:solidFill>
                  <a:schemeClr val="bg1"/>
                </a:solidFill>
              </a:rPr>
              <a:t>flowlets</a:t>
            </a:r>
            <a:r>
              <a:rPr lang="en-US" sz="2200" i="1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to reduce reordering</a:t>
            </a:r>
          </a:p>
          <a:p>
            <a:pPr marL="347663" indent="-347663">
              <a:buFont typeface="+mj-lt"/>
              <a:buAutoNum type="arabicPeriod"/>
            </a:pPr>
            <a:endParaRPr lang="en-US" sz="900" dirty="0" smtClean="0">
              <a:solidFill>
                <a:schemeClr val="bg1"/>
              </a:solidFill>
            </a:endParaRPr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Add forwarding table rules to programmable switches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Match TCP </a:t>
            </a:r>
            <a:r>
              <a:rPr lang="en-US" sz="2200" dirty="0" err="1" smtClean="0">
                <a:solidFill>
                  <a:schemeClr val="bg1"/>
                </a:solidFill>
              </a:rPr>
              <a:t>seq</a:t>
            </a:r>
            <a:r>
              <a:rPr lang="en-US" sz="2200" dirty="0" smtClean="0">
                <a:solidFill>
                  <a:schemeClr val="bg1"/>
                </a:solidFill>
              </a:rPr>
              <a:t> num header, use bit tricks to create </a:t>
            </a:r>
            <a:r>
              <a:rPr lang="en-US" sz="2200" dirty="0" err="1" smtClean="0">
                <a:solidFill>
                  <a:schemeClr val="bg1"/>
                </a:solidFill>
              </a:rPr>
              <a:t>flowlets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71637"/>
            <a:ext cx="40685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37275" y="-34725"/>
            <a:ext cx="0" cy="693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4114800" cy="1143000"/>
          </a:xfrm>
        </p:spPr>
        <p:txBody>
          <a:bodyPr/>
          <a:lstStyle/>
          <a:p>
            <a:r>
              <a:rPr lang="en-US" sz="4000" b="1" dirty="0" smtClean="0"/>
              <a:t>Problems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25" y="1219200"/>
            <a:ext cx="4419600" cy="5181600"/>
          </a:xfrm>
        </p:spPr>
        <p:txBody>
          <a:bodyPr>
            <a:normAutofit fontScale="92500" lnSpcReduction="20000"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Dynamic workloads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sz="15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600" dirty="0" smtClean="0"/>
              <a:t>Splitting flows</a:t>
            </a: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400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00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/>
                </a:solidFill>
              </a:rPr>
              <a:t>Switch </a:t>
            </a:r>
            <a:r>
              <a:rPr lang="en-US" sz="2600" dirty="0" smtClean="0">
                <a:solidFill>
                  <a:schemeClr val="bg1"/>
                </a:solidFill>
                <a:sym typeface="Symbol"/>
              </a:rPr>
              <a:t> end host</a:t>
            </a:r>
            <a:endParaRPr lang="en-US" sz="2200" dirty="0" smtClean="0">
              <a:solidFill>
                <a:schemeClr val="bg1"/>
              </a:solidFill>
              <a:sym typeface="Symbol"/>
            </a:endParaRPr>
          </a:p>
          <a:p>
            <a:pPr marL="566738" lvl="1" indent="-225425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Limited processing, high-speed matching on packet headers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625" y="1143000"/>
            <a:ext cx="4495800" cy="4525963"/>
          </a:xfrm>
        </p:spPr>
        <p:txBody>
          <a:bodyPr>
            <a:noAutofit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Routers Plus Preprocessing (RPP) model</a:t>
            </a:r>
          </a:p>
          <a:p>
            <a:pPr marL="566738" lvl="1" indent="-225425"/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Poly-time preprocessing is free</a:t>
            </a:r>
          </a:p>
          <a:p>
            <a:pPr marL="566738" lvl="1" indent="-225425"/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In-band messages are free</a:t>
            </a:r>
          </a:p>
          <a:p>
            <a:pPr marL="625475" lvl="1" indent="-225425"/>
            <a:endParaRPr lang="en-US" sz="9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Splitting technique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Group flows by target, split aggregate flow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Group contiguous packets into </a:t>
            </a:r>
            <a:r>
              <a:rPr lang="en-US" sz="2200" b="1" i="1" dirty="0" err="1" smtClean="0">
                <a:solidFill>
                  <a:schemeClr val="bg1"/>
                </a:solidFill>
              </a:rPr>
              <a:t>flowlets</a:t>
            </a:r>
            <a:r>
              <a:rPr lang="en-US" sz="2200" i="1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to reduce reordering</a:t>
            </a:r>
          </a:p>
          <a:p>
            <a:pPr marL="347663" indent="-347663">
              <a:buFont typeface="+mj-lt"/>
              <a:buAutoNum type="arabicPeriod"/>
            </a:pPr>
            <a:endParaRPr lang="en-US" sz="900" dirty="0" smtClean="0">
              <a:solidFill>
                <a:schemeClr val="bg1"/>
              </a:solidFill>
            </a:endParaRPr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Add forwarding table rules to programmable switches</a:t>
            </a:r>
          </a:p>
          <a:p>
            <a:pPr marL="566738" lvl="1" indent="-225425"/>
            <a:r>
              <a:rPr lang="en-US" sz="2200" dirty="0" smtClean="0">
                <a:solidFill>
                  <a:schemeClr val="bg1"/>
                </a:solidFill>
              </a:rPr>
              <a:t>Match TCP </a:t>
            </a:r>
            <a:r>
              <a:rPr lang="en-US" sz="2200" dirty="0" err="1" smtClean="0">
                <a:solidFill>
                  <a:schemeClr val="bg1"/>
                </a:solidFill>
              </a:rPr>
              <a:t>seq</a:t>
            </a:r>
            <a:r>
              <a:rPr lang="en-US" sz="2200" dirty="0" smtClean="0">
                <a:solidFill>
                  <a:schemeClr val="bg1"/>
                </a:solidFill>
              </a:rPr>
              <a:t> num header, use bit tricks to create </a:t>
            </a:r>
            <a:r>
              <a:rPr lang="en-US" sz="2200" dirty="0" err="1" smtClean="0">
                <a:solidFill>
                  <a:schemeClr val="bg1"/>
                </a:solidFill>
              </a:rPr>
              <a:t>flowlets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71637"/>
            <a:ext cx="40685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37275" y="-34725"/>
            <a:ext cx="0" cy="693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Routing flows in data center networks</a:t>
            </a:r>
            <a:endParaRPr lang="en-US" dirty="0"/>
          </a:p>
        </p:txBody>
      </p:sp>
      <p:grpSp>
        <p:nvGrpSpPr>
          <p:cNvPr id="201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" name="TextBox 285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22" name="Straight Connector 321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rot="5400000" flipH="1" flipV="1">
            <a:off x="823938" y="4414633"/>
            <a:ext cx="581530" cy="961748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 rot="5400000" flipH="1" flipV="1">
            <a:off x="1427399" y="2106519"/>
            <a:ext cx="1547769" cy="313490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rot="5400000" flipH="1" flipV="1">
            <a:off x="2696907" y="1798759"/>
            <a:ext cx="1547769" cy="375042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rot="5400000" flipH="1" flipV="1">
            <a:off x="3447071" y="1048595"/>
            <a:ext cx="1547769" cy="5250754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rot="16200000" flipV="1">
            <a:off x="2651262" y="4895506"/>
            <a:ext cx="581530" cy="1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 rot="5400000" flipH="1" flipV="1">
            <a:off x="3132136" y="4414633"/>
            <a:ext cx="581530" cy="961748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/>
          <p:nvPr/>
        </p:nvCxnSpPr>
        <p:spPr>
          <a:xfrm rot="16200000" flipV="1">
            <a:off x="2312208" y="2856289"/>
            <a:ext cx="1547769" cy="1635366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/>
          <p:nvPr/>
        </p:nvCxnSpPr>
        <p:spPr>
          <a:xfrm rot="5400000" flipH="1" flipV="1">
            <a:off x="2581497" y="3260617"/>
            <a:ext cx="1547769" cy="826711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rot="5400000" flipH="1" flipV="1">
            <a:off x="3370131" y="2471983"/>
            <a:ext cx="1547769" cy="24039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 rot="5400000" flipH="1" flipV="1">
            <a:off x="4601169" y="2202694"/>
            <a:ext cx="1547769" cy="294255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splitting + collisions</a:t>
            </a:r>
            <a:endParaRPr lang="en-US" dirty="0"/>
          </a:p>
        </p:txBody>
      </p:sp>
      <p:grpSp>
        <p:nvGrpSpPr>
          <p:cNvPr id="321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32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24" name="Picture 32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2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26" name="Straight Connector 325"/>
            <p:cNvCxnSpPr>
              <a:stCxn id="323" idx="0"/>
              <a:endCxn id="324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325" idx="0"/>
              <a:endCxn id="324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9" name="Picture 3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3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31" name="Picture 33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3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33" name="Straight Connector 332"/>
            <p:cNvCxnSpPr>
              <a:stCxn id="330" idx="0"/>
              <a:endCxn id="331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332" idx="0"/>
              <a:endCxn id="331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6" name="Picture 33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37" name="Straight Connector 336"/>
            <p:cNvCxnSpPr>
              <a:stCxn id="324" idx="0"/>
              <a:endCxn id="329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31" idx="0"/>
              <a:endCxn id="329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stCxn id="324" idx="0"/>
              <a:endCxn id="336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>
              <a:stCxn id="331" idx="0"/>
              <a:endCxn id="336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42" name="Picture 34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34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44" name="Straight Connector 343"/>
            <p:cNvCxnSpPr>
              <a:stCxn id="341" idx="0"/>
              <a:endCxn id="342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>
              <a:stCxn id="343" idx="0"/>
              <a:endCxn id="342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6" name="Picture 34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4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48" name="Picture 34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4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50" name="Straight Connector 349"/>
            <p:cNvCxnSpPr>
              <a:stCxn id="347" idx="0"/>
              <a:endCxn id="348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>
              <a:stCxn id="349" idx="0"/>
              <a:endCxn id="348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2" name="Picture 35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53" name="Straight Connector 352"/>
            <p:cNvCxnSpPr>
              <a:stCxn id="342" idx="0"/>
              <a:endCxn id="346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>
              <a:stCxn id="348" idx="0"/>
              <a:endCxn id="346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>
              <a:stCxn id="342" idx="0"/>
              <a:endCxn id="352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>
              <a:stCxn id="348" idx="0"/>
              <a:endCxn id="352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7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58" name="Picture 35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35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60" name="Straight Connector 359"/>
            <p:cNvCxnSpPr>
              <a:stCxn id="357" idx="0"/>
              <a:endCxn id="358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359" idx="0"/>
              <a:endCxn id="358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2" name="Picture 36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6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64" name="Picture 36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6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66" name="Straight Connector 365"/>
            <p:cNvCxnSpPr>
              <a:stCxn id="363" idx="0"/>
              <a:endCxn id="364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>
              <a:stCxn id="365" idx="0"/>
              <a:endCxn id="364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8" name="Picture 3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69" name="Straight Connector 368"/>
            <p:cNvCxnSpPr>
              <a:stCxn id="358" idx="0"/>
              <a:endCxn id="362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>
              <a:stCxn id="364" idx="0"/>
              <a:endCxn id="362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>
              <a:stCxn id="358" idx="0"/>
              <a:endCxn id="368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>
              <a:stCxn id="364" idx="0"/>
              <a:endCxn id="368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3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74" name="Picture 37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75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76" name="Straight Connector 375"/>
            <p:cNvCxnSpPr>
              <a:stCxn id="373" idx="0"/>
              <a:endCxn id="374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>
              <a:stCxn id="375" idx="0"/>
              <a:endCxn id="374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8" name="Picture 37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379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380" name="Picture 37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81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382" name="Straight Connector 381"/>
            <p:cNvCxnSpPr>
              <a:stCxn id="379" idx="0"/>
              <a:endCxn id="380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>
              <a:stCxn id="381" idx="0"/>
              <a:endCxn id="380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4" name="Picture 383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385" name="Straight Connector 384"/>
            <p:cNvCxnSpPr>
              <a:stCxn id="374" idx="0"/>
              <a:endCxn id="378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>
              <a:stCxn id="380" idx="0"/>
              <a:endCxn id="378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>
              <a:stCxn id="374" idx="0"/>
              <a:endCxn id="384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>
              <a:stCxn id="380" idx="0"/>
              <a:endCxn id="384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9" name="Picture 38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90" name="Picture 389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91" name="Picture 39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392" name="Picture 391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393" name="Straight Connector 392"/>
            <p:cNvCxnSpPr>
              <a:stCxn id="329" idx="0"/>
              <a:endCxn id="389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352" idx="0"/>
              <a:endCxn id="389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>
              <a:stCxn id="368" idx="0"/>
              <a:endCxn id="389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>
              <a:stCxn id="378" idx="0"/>
              <a:endCxn id="389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>
              <a:stCxn id="329" idx="0"/>
              <a:endCxn id="390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>
              <a:stCxn id="346" idx="0"/>
              <a:endCxn id="390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>
              <a:stCxn id="368" idx="0"/>
              <a:endCxn id="390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>
              <a:stCxn id="384" idx="0"/>
              <a:endCxn id="390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>
              <a:stCxn id="336" idx="0"/>
              <a:endCxn id="391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>
              <a:stCxn id="346" idx="0"/>
              <a:endCxn id="391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>
              <a:stCxn id="362" idx="0"/>
              <a:endCxn id="391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>
              <a:stCxn id="384" idx="0"/>
              <a:endCxn id="391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>
              <a:stCxn id="336" idx="0"/>
              <a:endCxn id="392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>
              <a:stCxn id="352" idx="0"/>
              <a:endCxn id="392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>
              <a:stCxn id="362" idx="0"/>
              <a:endCxn id="392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>
              <a:stCxn id="378" idx="0"/>
              <a:endCxn id="392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9" name="TextBox 408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410" name="TextBox 409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411" name="Straight Connector 410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rot="5400000" flipH="1" flipV="1">
            <a:off x="4901344" y="5441591"/>
            <a:ext cx="447312" cy="2504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" name="TextBox 413"/>
          <p:cNvSpPr txBox="1"/>
          <p:nvPr/>
        </p:nvSpPr>
        <p:spPr>
          <a:xfrm>
            <a:off x="4889230" y="6130725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C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415" name="Straight Connector 414"/>
          <p:cNvCxnSpPr/>
          <p:nvPr/>
        </p:nvCxnSpPr>
        <p:spPr>
          <a:xfrm rot="5400000" flipH="1" flipV="1">
            <a:off x="5440333" y="4414633"/>
            <a:ext cx="581530" cy="9617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/>
          <p:cNvCxnSpPr/>
          <p:nvPr/>
        </p:nvCxnSpPr>
        <p:spPr>
          <a:xfrm rot="16200000" flipV="1">
            <a:off x="2823967" y="5461219"/>
            <a:ext cx="447312" cy="21119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TextBox 416"/>
          <p:cNvSpPr txBox="1"/>
          <p:nvPr/>
        </p:nvSpPr>
        <p:spPr>
          <a:xfrm>
            <a:off x="3575505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D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418" name="Straight Connector 417"/>
          <p:cNvCxnSpPr/>
          <p:nvPr/>
        </p:nvCxnSpPr>
        <p:spPr>
          <a:xfrm rot="16200000" flipV="1">
            <a:off x="2272058" y="2861714"/>
            <a:ext cx="1547769" cy="1635366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 rot="16200000" flipV="1">
            <a:off x="2340783" y="2848814"/>
            <a:ext cx="1547769" cy="1635366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 rot="5400000" flipH="1" flipV="1">
            <a:off x="3574131" y="5460827"/>
            <a:ext cx="447312" cy="211976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 rot="5400000" flipH="1" flipV="1">
            <a:off x="3224736" y="4414633"/>
            <a:ext cx="581530" cy="961748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rot="16200000" flipH="1">
            <a:off x="3466306" y="1702189"/>
            <a:ext cx="1547769" cy="3943563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" name="TextBox 424"/>
          <p:cNvSpPr txBox="1"/>
          <p:nvPr/>
        </p:nvSpPr>
        <p:spPr>
          <a:xfrm>
            <a:off x="3054750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E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426" name="TextBox 425"/>
          <p:cNvSpPr txBox="1"/>
          <p:nvPr/>
        </p:nvSpPr>
        <p:spPr>
          <a:xfrm>
            <a:off x="4045693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F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428" name="Straight Connector 427"/>
          <p:cNvCxnSpPr/>
          <p:nvPr/>
        </p:nvCxnSpPr>
        <p:spPr>
          <a:xfrm rot="5400000" flipH="1" flipV="1">
            <a:off x="3592514" y="4895507"/>
            <a:ext cx="581530" cy="0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6200000" flipV="1">
            <a:off x="3804950" y="5441984"/>
            <a:ext cx="447312" cy="249662"/>
          </a:xfrm>
          <a:prstGeom prst="line">
            <a:avLst/>
          </a:prstGeom>
          <a:ln w="635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 flipH="1" flipV="1">
            <a:off x="3124461" y="4379708"/>
            <a:ext cx="581530" cy="961748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 flipH="1" flipV="1">
            <a:off x="3652289" y="4895507"/>
            <a:ext cx="581530" cy="0"/>
          </a:xfrm>
          <a:prstGeom prst="line">
            <a:avLst/>
          </a:prstGeom>
          <a:ln w="635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Oval 430"/>
          <p:cNvSpPr/>
          <p:nvPr/>
        </p:nvSpPr>
        <p:spPr>
          <a:xfrm>
            <a:off x="3551500" y="5151700"/>
            <a:ext cx="727275" cy="8681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 rot="1426778">
            <a:off x="2523497" y="5115649"/>
            <a:ext cx="545611" cy="9144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9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Proactive splitting</a:t>
            </a:r>
            <a:endParaRPr lang="en-US" dirty="0"/>
          </a:p>
        </p:txBody>
      </p:sp>
      <p:sp>
        <p:nvSpPr>
          <p:cNvPr id="286" name="TextBox 285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22" name="Straight Connector 321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901344" y="5441591"/>
            <a:ext cx="447312" cy="2504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889230" y="6130725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C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rot="16200000" flipV="1">
            <a:off x="2823967" y="5461219"/>
            <a:ext cx="447312" cy="21119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575505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D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15" name="Straight Connector 114"/>
          <p:cNvCxnSpPr>
            <a:stCxn id="235" idx="0"/>
            <a:endCxn id="245" idx="2"/>
          </p:cNvCxnSpPr>
          <p:nvPr/>
        </p:nvCxnSpPr>
        <p:spPr>
          <a:xfrm flipV="1">
            <a:off x="5250224" y="4604742"/>
            <a:ext cx="961748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2891227" y="4592042"/>
            <a:ext cx="961748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054750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E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045693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F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21" name="Straight Connector 120"/>
          <p:cNvCxnSpPr>
            <a:stCxn id="207" idx="0"/>
            <a:endCxn id="266" idx="2"/>
          </p:cNvCxnSpPr>
          <p:nvPr/>
        </p:nvCxnSpPr>
        <p:spPr>
          <a:xfrm flipV="1">
            <a:off x="633830" y="2900087"/>
            <a:ext cx="1634579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213" idx="2"/>
            <a:endCxn id="203" idx="0"/>
          </p:cNvCxnSpPr>
          <p:nvPr/>
        </p:nvCxnSpPr>
        <p:spPr>
          <a:xfrm flipH="1">
            <a:off x="633830" y="4604742"/>
            <a:ext cx="961748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207" idx="2"/>
            <a:endCxn id="203" idx="0"/>
          </p:cNvCxnSpPr>
          <p:nvPr/>
        </p:nvCxnSpPr>
        <p:spPr>
          <a:xfrm>
            <a:off x="633830" y="4604742"/>
            <a:ext cx="0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207" idx="0"/>
            <a:endCxn id="267" idx="2"/>
          </p:cNvCxnSpPr>
          <p:nvPr/>
        </p:nvCxnSpPr>
        <p:spPr>
          <a:xfrm flipV="1">
            <a:off x="633830" y="2900087"/>
            <a:ext cx="3134907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213" idx="0"/>
            <a:endCxn id="268" idx="2"/>
          </p:cNvCxnSpPr>
          <p:nvPr/>
        </p:nvCxnSpPr>
        <p:spPr>
          <a:xfrm flipV="1">
            <a:off x="1595578" y="2900087"/>
            <a:ext cx="3750427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213" idx="0"/>
            <a:endCxn id="269" idx="2"/>
          </p:cNvCxnSpPr>
          <p:nvPr/>
        </p:nvCxnSpPr>
        <p:spPr>
          <a:xfrm flipV="1">
            <a:off x="1595578" y="2900087"/>
            <a:ext cx="5250754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235" idx="0"/>
            <a:endCxn id="239" idx="2"/>
          </p:cNvCxnSpPr>
          <p:nvPr/>
        </p:nvCxnSpPr>
        <p:spPr>
          <a:xfrm flipH="1" flipV="1">
            <a:off x="5250222" y="4604742"/>
            <a:ext cx="2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239" idx="0"/>
            <a:endCxn id="269" idx="2"/>
          </p:cNvCxnSpPr>
          <p:nvPr/>
        </p:nvCxnSpPr>
        <p:spPr>
          <a:xfrm flipV="1">
            <a:off x="5250222" y="2900087"/>
            <a:ext cx="1596110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239" idx="0"/>
            <a:endCxn id="268" idx="2"/>
          </p:cNvCxnSpPr>
          <p:nvPr/>
        </p:nvCxnSpPr>
        <p:spPr>
          <a:xfrm flipV="1">
            <a:off x="5250222" y="2900087"/>
            <a:ext cx="95783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245" idx="0"/>
            <a:endCxn id="266" idx="2"/>
          </p:cNvCxnSpPr>
          <p:nvPr/>
        </p:nvCxnSpPr>
        <p:spPr>
          <a:xfrm flipH="1" flipV="1">
            <a:off x="2268409" y="2900087"/>
            <a:ext cx="3943563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45" idx="0"/>
            <a:endCxn id="267" idx="2"/>
          </p:cNvCxnSpPr>
          <p:nvPr/>
        </p:nvCxnSpPr>
        <p:spPr>
          <a:xfrm flipH="1" flipV="1">
            <a:off x="3768737" y="2900087"/>
            <a:ext cx="2443235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 flipV="1">
            <a:off x="2913525" y="4604742"/>
            <a:ext cx="1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 flipV="1">
            <a:off x="3000651" y="4604742"/>
            <a:ext cx="961749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3925425" y="4604742"/>
            <a:ext cx="0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226" idx="0"/>
            <a:endCxn id="225" idx="2"/>
          </p:cNvCxnSpPr>
          <p:nvPr/>
        </p:nvCxnSpPr>
        <p:spPr>
          <a:xfrm flipH="1" flipV="1">
            <a:off x="3903775" y="5343159"/>
            <a:ext cx="249662" cy="44731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224" idx="0"/>
            <a:endCxn id="225" idx="2"/>
          </p:cNvCxnSpPr>
          <p:nvPr/>
        </p:nvCxnSpPr>
        <p:spPr>
          <a:xfrm flipV="1">
            <a:off x="3691799" y="5343159"/>
            <a:ext cx="211976" cy="447312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218" idx="0"/>
            <a:endCxn id="219" idx="2"/>
          </p:cNvCxnSpPr>
          <p:nvPr/>
        </p:nvCxnSpPr>
        <p:spPr>
          <a:xfrm flipV="1">
            <a:off x="2691580" y="5343159"/>
            <a:ext cx="250447" cy="447312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897576" y="2900087"/>
            <a:ext cx="2403979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3973625" y="2887387"/>
            <a:ext cx="2942557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 flipV="1">
            <a:off x="2287459" y="2887387"/>
            <a:ext cx="1635366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2967426" y="2900087"/>
            <a:ext cx="826711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 flipV="1">
            <a:off x="2243009" y="2900087"/>
            <a:ext cx="1635366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2922976" y="2893737"/>
            <a:ext cx="826711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2986476" y="2900087"/>
            <a:ext cx="2403979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V="1">
            <a:off x="3878375" y="2887387"/>
            <a:ext cx="2942557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H="1" flipV="1">
            <a:off x="2889250" y="4604742"/>
            <a:ext cx="961749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flipV="1">
            <a:off x="3873500" y="4604742"/>
            <a:ext cx="0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flipH="1">
            <a:off x="3007002" y="4598392"/>
            <a:ext cx="961748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>
            <a:off x="2971800" y="4604742"/>
            <a:ext cx="1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Oval 310"/>
          <p:cNvSpPr/>
          <p:nvPr/>
        </p:nvSpPr>
        <p:spPr>
          <a:xfrm>
            <a:off x="3551500" y="5151700"/>
            <a:ext cx="727275" cy="8681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 rot="1426778">
            <a:off x="2523497" y="5115649"/>
            <a:ext cx="545611" cy="9144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" grpId="0" animBg="1"/>
      <p:bldP spid="3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9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Proactive splitting</a:t>
            </a:r>
            <a:endParaRPr lang="en-US" dirty="0"/>
          </a:p>
        </p:txBody>
      </p:sp>
      <p:sp>
        <p:nvSpPr>
          <p:cNvPr id="286" name="TextBox 285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22" name="Straight Connector 321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901344" y="5441591"/>
            <a:ext cx="447312" cy="2504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889230" y="6130725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C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rot="16200000" flipV="1">
            <a:off x="2823967" y="5461219"/>
            <a:ext cx="447312" cy="21119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575505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D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15" name="Straight Connector 114"/>
          <p:cNvCxnSpPr>
            <a:stCxn id="235" idx="0"/>
            <a:endCxn id="245" idx="2"/>
          </p:cNvCxnSpPr>
          <p:nvPr/>
        </p:nvCxnSpPr>
        <p:spPr>
          <a:xfrm flipV="1">
            <a:off x="5250224" y="4604742"/>
            <a:ext cx="961748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2891227" y="4592042"/>
            <a:ext cx="961748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054750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E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045693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F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21" name="Straight Connector 120"/>
          <p:cNvCxnSpPr>
            <a:stCxn id="207" idx="0"/>
            <a:endCxn id="266" idx="2"/>
          </p:cNvCxnSpPr>
          <p:nvPr/>
        </p:nvCxnSpPr>
        <p:spPr>
          <a:xfrm flipV="1">
            <a:off x="633830" y="2900087"/>
            <a:ext cx="1634579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213" idx="2"/>
            <a:endCxn id="203" idx="0"/>
          </p:cNvCxnSpPr>
          <p:nvPr/>
        </p:nvCxnSpPr>
        <p:spPr>
          <a:xfrm flipH="1">
            <a:off x="633830" y="4604742"/>
            <a:ext cx="961748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207" idx="2"/>
            <a:endCxn id="203" idx="0"/>
          </p:cNvCxnSpPr>
          <p:nvPr/>
        </p:nvCxnSpPr>
        <p:spPr>
          <a:xfrm>
            <a:off x="633830" y="4604742"/>
            <a:ext cx="0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207" idx="0"/>
            <a:endCxn id="267" idx="2"/>
          </p:cNvCxnSpPr>
          <p:nvPr/>
        </p:nvCxnSpPr>
        <p:spPr>
          <a:xfrm flipV="1">
            <a:off x="633830" y="2900087"/>
            <a:ext cx="3134907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213" idx="0"/>
            <a:endCxn id="268" idx="2"/>
          </p:cNvCxnSpPr>
          <p:nvPr/>
        </p:nvCxnSpPr>
        <p:spPr>
          <a:xfrm flipV="1">
            <a:off x="1595578" y="2900087"/>
            <a:ext cx="3750427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213" idx="0"/>
            <a:endCxn id="269" idx="2"/>
          </p:cNvCxnSpPr>
          <p:nvPr/>
        </p:nvCxnSpPr>
        <p:spPr>
          <a:xfrm flipV="1">
            <a:off x="1595578" y="2900087"/>
            <a:ext cx="5250754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235" idx="0"/>
            <a:endCxn id="239" idx="2"/>
          </p:cNvCxnSpPr>
          <p:nvPr/>
        </p:nvCxnSpPr>
        <p:spPr>
          <a:xfrm flipH="1" flipV="1">
            <a:off x="5250222" y="4604742"/>
            <a:ext cx="2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239" idx="0"/>
            <a:endCxn id="269" idx="2"/>
          </p:cNvCxnSpPr>
          <p:nvPr/>
        </p:nvCxnSpPr>
        <p:spPr>
          <a:xfrm flipV="1">
            <a:off x="5250222" y="2900087"/>
            <a:ext cx="1596110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239" idx="0"/>
            <a:endCxn id="268" idx="2"/>
          </p:cNvCxnSpPr>
          <p:nvPr/>
        </p:nvCxnSpPr>
        <p:spPr>
          <a:xfrm flipV="1">
            <a:off x="5250222" y="2900087"/>
            <a:ext cx="95783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245" idx="0"/>
            <a:endCxn id="266" idx="2"/>
          </p:cNvCxnSpPr>
          <p:nvPr/>
        </p:nvCxnSpPr>
        <p:spPr>
          <a:xfrm flipH="1" flipV="1">
            <a:off x="2268409" y="2900087"/>
            <a:ext cx="3943563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45" idx="0"/>
            <a:endCxn id="267" idx="2"/>
          </p:cNvCxnSpPr>
          <p:nvPr/>
        </p:nvCxnSpPr>
        <p:spPr>
          <a:xfrm flipH="1" flipV="1">
            <a:off x="3768737" y="2900087"/>
            <a:ext cx="2443235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 flipV="1">
            <a:off x="2901950" y="4604742"/>
            <a:ext cx="1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 flipV="1">
            <a:off x="3000651" y="4604742"/>
            <a:ext cx="961749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3937000" y="4604742"/>
            <a:ext cx="0" cy="581530"/>
          </a:xfrm>
          <a:prstGeom prst="line">
            <a:avLst/>
          </a:prstGeom>
          <a:ln w="539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226" idx="0"/>
            <a:endCxn id="225" idx="2"/>
          </p:cNvCxnSpPr>
          <p:nvPr/>
        </p:nvCxnSpPr>
        <p:spPr>
          <a:xfrm flipH="1" flipV="1">
            <a:off x="3903775" y="5343159"/>
            <a:ext cx="249662" cy="44731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224" idx="0"/>
            <a:endCxn id="225" idx="2"/>
          </p:cNvCxnSpPr>
          <p:nvPr/>
        </p:nvCxnSpPr>
        <p:spPr>
          <a:xfrm flipV="1">
            <a:off x="3691799" y="5343159"/>
            <a:ext cx="211976" cy="447312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218" idx="0"/>
            <a:endCxn id="219" idx="2"/>
          </p:cNvCxnSpPr>
          <p:nvPr/>
        </p:nvCxnSpPr>
        <p:spPr>
          <a:xfrm flipV="1">
            <a:off x="2691580" y="5343159"/>
            <a:ext cx="250447" cy="447312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897576" y="2900087"/>
            <a:ext cx="2403979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3973625" y="2887387"/>
            <a:ext cx="2942557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 flipV="1">
            <a:off x="2287459" y="2887387"/>
            <a:ext cx="1635366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2967426" y="2900087"/>
            <a:ext cx="826711" cy="1547769"/>
          </a:xfrm>
          <a:prstGeom prst="line">
            <a:avLst/>
          </a:prstGeom>
          <a:ln w="3810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 flipV="1">
            <a:off x="2243009" y="2900087"/>
            <a:ext cx="1635366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2922976" y="2893737"/>
            <a:ext cx="826711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2986476" y="2900087"/>
            <a:ext cx="2403979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V="1">
            <a:off x="3878375" y="2887387"/>
            <a:ext cx="2942557" cy="1547769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H="1" flipV="1">
            <a:off x="2889250" y="4604742"/>
            <a:ext cx="961749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flipV="1">
            <a:off x="3873500" y="4604742"/>
            <a:ext cx="0" cy="581530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flipH="1">
            <a:off x="3007002" y="4598392"/>
            <a:ext cx="961748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>
            <a:off x="2971800" y="4604742"/>
            <a:ext cx="1" cy="581530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Oval 310"/>
          <p:cNvSpPr/>
          <p:nvPr/>
        </p:nvSpPr>
        <p:spPr>
          <a:xfrm>
            <a:off x="3551500" y="5151700"/>
            <a:ext cx="727275" cy="8681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 rot="1426778">
            <a:off x="2523497" y="5115649"/>
            <a:ext cx="545611" cy="9144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1295400" y="1828800"/>
            <a:ext cx="6553200" cy="3352800"/>
          </a:xfrm>
          <a:prstGeom prst="rect">
            <a:avLst/>
          </a:prstGeom>
          <a:ln w="12700"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158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Problems:</a:t>
            </a:r>
          </a:p>
          <a:p>
            <a:pPr marL="1158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1158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Split every flow?</a:t>
            </a:r>
          </a:p>
          <a:p>
            <a:pPr marL="858838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Inefficient</a:t>
            </a:r>
          </a:p>
          <a:p>
            <a:pPr marL="1158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What granularity to split at?</a:t>
            </a:r>
            <a:endParaRPr lang="en-US" sz="3200" b="1" i="1" dirty="0" smtClean="0">
              <a:solidFill>
                <a:srgbClr val="FF0000"/>
              </a:solidFill>
            </a:endParaRPr>
          </a:p>
          <a:p>
            <a:pPr marL="858838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solidFill>
                  <a:prstClr val="black"/>
                </a:solidFill>
              </a:rPr>
              <a:t> Per-packet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 t</a:t>
            </a:r>
            <a:r>
              <a:rPr lang="en-US" sz="2800" dirty="0" smtClean="0">
                <a:solidFill>
                  <a:prstClr val="black"/>
                </a:solidFill>
              </a:rPr>
              <a:t>oo much reordering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4114800" cy="1143000"/>
          </a:xfrm>
        </p:spPr>
        <p:txBody>
          <a:bodyPr/>
          <a:lstStyle/>
          <a:p>
            <a:r>
              <a:rPr lang="en-US" sz="4000" b="1" dirty="0" smtClean="0"/>
              <a:t>Problems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25" y="1219200"/>
            <a:ext cx="4419600" cy="5181600"/>
          </a:xfrm>
        </p:spPr>
        <p:txBody>
          <a:bodyPr>
            <a:normAutofit fontScale="92500" lnSpcReduction="20000"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Dynamic workloads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dirty="0" smtClean="0"/>
          </a:p>
          <a:p>
            <a:pPr marL="347663" indent="-347663">
              <a:buFont typeface="+mj-lt"/>
              <a:buAutoNum type="arabicPeriod"/>
            </a:pPr>
            <a:endParaRPr lang="en-US" sz="15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600" dirty="0" smtClean="0"/>
              <a:t>Splitting flows</a:t>
            </a: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400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endParaRPr lang="en-US" sz="300" dirty="0" smtClean="0">
              <a:solidFill>
                <a:prstClr val="black"/>
              </a:solidFill>
            </a:endParaRPr>
          </a:p>
          <a:p>
            <a:pPr marL="347663" lvl="0" indent="-347663">
              <a:buFont typeface="+mj-lt"/>
              <a:buAutoNum type="arabicPeriod"/>
            </a:pPr>
            <a:r>
              <a:rPr lang="en-US" sz="2600" dirty="0" smtClean="0">
                <a:solidFill>
                  <a:prstClr val="black"/>
                </a:solidFill>
              </a:rPr>
              <a:t>Switch </a:t>
            </a:r>
            <a:r>
              <a:rPr lang="en-US" sz="2600" dirty="0" smtClean="0">
                <a:solidFill>
                  <a:prstClr val="black"/>
                </a:solidFill>
                <a:sym typeface="Symbol"/>
              </a:rPr>
              <a:t> end host</a:t>
            </a:r>
            <a:endParaRPr lang="en-US" sz="2200" dirty="0" smtClean="0">
              <a:solidFill>
                <a:schemeClr val="bg1"/>
              </a:solidFill>
              <a:sym typeface="Symbol"/>
            </a:endParaRPr>
          </a:p>
          <a:p>
            <a:pPr marL="566738" lvl="1" indent="-225425">
              <a:lnSpc>
                <a:spcPct val="120000"/>
              </a:lnSpc>
            </a:pPr>
            <a:r>
              <a:rPr lang="en-US" dirty="0" smtClean="0">
                <a:solidFill>
                  <a:prstClr val="black"/>
                </a:solidFill>
              </a:rPr>
              <a:t>Limited processing, high-speed matching on packet headers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625" y="1143000"/>
            <a:ext cx="4495800" cy="4525963"/>
          </a:xfrm>
        </p:spPr>
        <p:txBody>
          <a:bodyPr>
            <a:noAutofit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Routers Plus Preprocessing (RPP) model</a:t>
            </a:r>
          </a:p>
          <a:p>
            <a:pPr marL="566738" lvl="1" indent="-225425"/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Poly-time preprocessing is free</a:t>
            </a:r>
          </a:p>
          <a:p>
            <a:pPr marL="566738" lvl="1" indent="-225425"/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In-band messages are free</a:t>
            </a:r>
          </a:p>
          <a:p>
            <a:pPr marL="625475" lvl="1" indent="-225425"/>
            <a:endParaRPr lang="en-US" sz="9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/>
              <a:t>Splitting technique</a:t>
            </a:r>
          </a:p>
          <a:p>
            <a:pPr marL="566738" lvl="1" indent="-225425"/>
            <a:r>
              <a:rPr lang="en-US" sz="2200" dirty="0" smtClean="0"/>
              <a:t>Group flows by target, split aggregate flow</a:t>
            </a:r>
          </a:p>
          <a:p>
            <a:pPr marL="566738" lvl="1" indent="-225425"/>
            <a:r>
              <a:rPr lang="en-US" sz="2200" dirty="0" smtClean="0"/>
              <a:t>Group contiguous packets into </a:t>
            </a:r>
            <a:r>
              <a:rPr lang="en-US" sz="2200" b="1" i="1" dirty="0" err="1" smtClean="0">
                <a:solidFill>
                  <a:srgbClr val="FF6600"/>
                </a:solidFill>
              </a:rPr>
              <a:t>flowlets</a:t>
            </a:r>
            <a:r>
              <a:rPr lang="en-US" sz="2200" i="1" dirty="0" smtClean="0"/>
              <a:t> </a:t>
            </a:r>
            <a:r>
              <a:rPr lang="en-US" sz="2200" dirty="0" smtClean="0"/>
              <a:t>to reduce reordering</a:t>
            </a:r>
          </a:p>
          <a:p>
            <a:pPr marL="347663" indent="-347663">
              <a:buFont typeface="+mj-lt"/>
              <a:buAutoNum type="arabicPeriod"/>
            </a:pPr>
            <a:endParaRPr lang="en-US" sz="900" dirty="0" smtClean="0"/>
          </a:p>
          <a:p>
            <a:pPr marL="347663" indent="-347663">
              <a:buFont typeface="+mj-lt"/>
              <a:buAutoNum type="arabicPeriod"/>
            </a:pPr>
            <a:r>
              <a:rPr lang="en-US" sz="2400" dirty="0" smtClean="0"/>
              <a:t>Add forwarding table rules to programmable switches</a:t>
            </a:r>
          </a:p>
          <a:p>
            <a:pPr marL="566738" lvl="1" indent="-225425"/>
            <a:r>
              <a:rPr lang="en-US" sz="2200" dirty="0" smtClean="0">
                <a:solidFill>
                  <a:prstClr val="black"/>
                </a:solidFill>
              </a:rPr>
              <a:t>Match TCP </a:t>
            </a:r>
            <a:r>
              <a:rPr lang="en-US" sz="2200" dirty="0" err="1" smtClean="0">
                <a:solidFill>
                  <a:prstClr val="black"/>
                </a:solidFill>
              </a:rPr>
              <a:t>seq</a:t>
            </a:r>
            <a:r>
              <a:rPr lang="en-US" sz="2200" dirty="0" smtClean="0">
                <a:solidFill>
                  <a:prstClr val="black"/>
                </a:solidFill>
              </a:rPr>
              <a:t> num header, use bit tricks to create </a:t>
            </a:r>
            <a:r>
              <a:rPr lang="en-US" sz="2200" dirty="0" err="1" smtClean="0">
                <a:solidFill>
                  <a:prstClr val="black"/>
                </a:solidFill>
              </a:rPr>
              <a:t>flowlets</a:t>
            </a:r>
            <a:endParaRPr lang="en-US" sz="2200" dirty="0" smtClean="0">
              <a:solidFill>
                <a:prstClr val="black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71637"/>
            <a:ext cx="40685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37275" y="-34725"/>
            <a:ext cx="0" cy="693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theoretical and practical innovations needed to bridge theory-practice gap</a:t>
            </a:r>
          </a:p>
          <a:p>
            <a:endParaRPr lang="en-US" dirty="0" smtClean="0"/>
          </a:p>
          <a:p>
            <a:r>
              <a:rPr lang="en-US" cap="small" dirty="0" err="1" smtClean="0"/>
              <a:t>LocalFlow</a:t>
            </a:r>
            <a:r>
              <a:rPr lang="en-US" dirty="0" smtClean="0"/>
              <a:t>: optimal algorithm in new framework for data center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Granularity of splitting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7800" y="3821668"/>
            <a:ext cx="59436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89069" y="4186535"/>
            <a:ext cx="1540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Per-Packet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4186535"/>
            <a:ext cx="1312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Per-Flow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438400"/>
            <a:ext cx="2144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Optimal routing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High reordering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51513" y="2438400"/>
            <a:ext cx="2582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Suboptimal routing</a:t>
            </a:r>
          </a:p>
          <a:p>
            <a:r>
              <a:rPr lang="en-US" sz="2400" dirty="0" smtClean="0">
                <a:solidFill>
                  <a:srgbClr val="006600"/>
                </a:solidFill>
              </a:rPr>
              <a:t>Low reordering</a:t>
            </a:r>
            <a:endParaRPr lang="en-US" sz="2400" dirty="0">
              <a:solidFill>
                <a:srgbClr val="006600"/>
              </a:solidFill>
            </a:endParaRPr>
          </a:p>
        </p:txBody>
      </p:sp>
      <p:sp>
        <p:nvSpPr>
          <p:cNvPr id="11" name="Up Arrow Callout 10"/>
          <p:cNvSpPr/>
          <p:nvPr/>
        </p:nvSpPr>
        <p:spPr>
          <a:xfrm>
            <a:off x="3763700" y="3863050"/>
            <a:ext cx="1494100" cy="1623350"/>
          </a:xfrm>
          <a:prstGeom prst="upArrowCallout">
            <a:avLst>
              <a:gd name="adj1" fmla="val 19296"/>
              <a:gd name="adj2" fmla="val 20722"/>
              <a:gd name="adj3" fmla="val 25000"/>
              <a:gd name="adj4" fmla="val 3197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err="1" smtClean="0"/>
              <a:t>flowlets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 rate splitting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828800"/>
          <a:ext cx="59436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760135"/>
                <a:gridCol w="1430865"/>
              </a:tblGrid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Flow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TCP </a:t>
                      </a:r>
                      <a:r>
                        <a:rPr lang="en-US" sz="2800" dirty="0" err="1" smtClean="0"/>
                        <a:t>seq</a:t>
                      </a:r>
                      <a:r>
                        <a:rPr lang="en-US" sz="2800" dirty="0" smtClean="0"/>
                        <a:t> num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Link</a:t>
                      </a:r>
                      <a:endParaRPr lang="en-US" sz="2800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 </a:t>
                      </a:r>
                      <a:r>
                        <a:rPr lang="en-US" sz="2800" dirty="0" smtClean="0">
                          <a:sym typeface="Symbol"/>
                        </a:rPr>
                        <a:t> B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*…0*****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 </a:t>
                      </a:r>
                      <a:r>
                        <a:rPr lang="en-US" sz="2800" dirty="0" smtClean="0">
                          <a:sym typeface="Symbol"/>
                        </a:rPr>
                        <a:t> B</a:t>
                      </a:r>
                      <a:endParaRPr 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*…10****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 </a:t>
                      </a:r>
                      <a:r>
                        <a:rPr lang="en-US" sz="2800" dirty="0" smtClean="0">
                          <a:sym typeface="Symbol"/>
                        </a:rPr>
                        <a:t> B</a:t>
                      </a:r>
                      <a:endParaRPr 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*…11****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1981200" y="2057400"/>
            <a:ext cx="1295400" cy="685800"/>
          </a:xfrm>
          <a:prstGeom prst="wedgeEllipseCallout">
            <a:avLst>
              <a:gd name="adj1" fmla="val 87220"/>
              <a:gd name="adj2" fmla="val 4203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1/2</a:t>
            </a:r>
            <a:endParaRPr lang="en-US" sz="2800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1981200" y="3048000"/>
            <a:ext cx="1295400" cy="685800"/>
          </a:xfrm>
          <a:prstGeom prst="wedgeEllipseCallout">
            <a:avLst>
              <a:gd name="adj1" fmla="val 86880"/>
              <a:gd name="adj2" fmla="val -184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1/4</a:t>
            </a:r>
            <a:endParaRPr lang="en-US" sz="2800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1981200" y="4038600"/>
            <a:ext cx="1295400" cy="685800"/>
          </a:xfrm>
          <a:prstGeom prst="wedgeEllipseCallout">
            <a:avLst>
              <a:gd name="adj1" fmla="val 88325"/>
              <a:gd name="adj2" fmla="val -5247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1/4</a:t>
            </a:r>
            <a:endParaRPr lang="en-US" sz="2800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941425" y="4179426"/>
            <a:ext cx="228600" cy="685800"/>
          </a:xfrm>
          <a:prstGeom prst="leftBrace">
            <a:avLst>
              <a:gd name="adj1" fmla="val 41751"/>
              <a:gd name="adj2" fmla="val 50000"/>
            </a:avLst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Callout 9"/>
          <p:cNvSpPr/>
          <p:nvPr/>
        </p:nvSpPr>
        <p:spPr>
          <a:xfrm>
            <a:off x="4161100" y="4759125"/>
            <a:ext cx="1782500" cy="1524000"/>
          </a:xfrm>
          <a:prstGeom prst="upArrowCallout">
            <a:avLst>
              <a:gd name="adj1" fmla="val 14367"/>
              <a:gd name="adj2" fmla="val 15127"/>
              <a:gd name="adj3" fmla="val 15127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flowlet</a:t>
            </a:r>
            <a:r>
              <a:rPr lang="en-US" sz="2400" dirty="0" smtClean="0"/>
              <a:t> = </a:t>
            </a:r>
          </a:p>
          <a:p>
            <a:pPr algn="ctr"/>
            <a:r>
              <a:rPr lang="en-US" sz="2400" dirty="0" smtClean="0"/>
              <a:t>16 packets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d\Desktop\TRACE.CAPAC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105" y="1836278"/>
            <a:ext cx="7835095" cy="441212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err="1" smtClean="0"/>
              <a:t>LocalFlow</a:t>
            </a:r>
            <a:r>
              <a:rPr lang="en-US" dirty="0" smtClean="0"/>
              <a:t>: Frequency of splitting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81201" y="3634450"/>
            <a:ext cx="422792" cy="58645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2819400" y="2335305"/>
            <a:ext cx="2514601" cy="1169895"/>
          </a:xfrm>
          <a:prstGeom prst="wedgeEllipseCallout">
            <a:avLst>
              <a:gd name="adj1" fmla="val -66710"/>
              <a:gd name="adj2" fmla="val 6554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Group flows by target</a:t>
            </a:r>
            <a:endParaRPr lang="en-US" sz="2800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d\Desktop\TRACE.CAPAC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105" y="1836278"/>
            <a:ext cx="7835095" cy="441212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err="1" smtClean="0"/>
              <a:t>LocalFlow</a:t>
            </a:r>
            <a:r>
              <a:rPr lang="en-US" dirty="0" smtClean="0"/>
              <a:t>: Frequency of splitting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3048000" y="3051005"/>
            <a:ext cx="3048001" cy="1169895"/>
          </a:xfrm>
          <a:prstGeom prst="wedgeEllipseCallout">
            <a:avLst>
              <a:gd name="adj1" fmla="val -38540"/>
              <a:gd name="adj2" fmla="val 9919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sym typeface="Symbol"/>
              </a:rPr>
              <a:t>-a</a:t>
            </a:r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pproximate splitting</a:t>
            </a:r>
            <a:endParaRPr lang="en-US" sz="2800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4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Network utilization suffers</a:t>
            </a:r>
            <a:br>
              <a:rPr lang="en-US" dirty="0" smtClean="0"/>
            </a:br>
            <a:r>
              <a:rPr lang="en-US" dirty="0" smtClean="0"/>
              <a:t>when flows collide…</a:t>
            </a:r>
            <a:endParaRPr lang="en-US" dirty="0"/>
          </a:p>
        </p:txBody>
      </p:sp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" name="TextBox 285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22" name="Straight Connector 321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901344" y="5441591"/>
            <a:ext cx="447312" cy="2504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889230" y="6130725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C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rot="5400000" flipH="1" flipV="1">
            <a:off x="5440333" y="4414633"/>
            <a:ext cx="581530" cy="9617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6200000" flipV="1">
            <a:off x="2823967" y="5461219"/>
            <a:ext cx="447312" cy="21119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575505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D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 rot="16200000" flipV="1">
            <a:off x="2272058" y="2861714"/>
            <a:ext cx="1547769" cy="1635366"/>
          </a:xfrm>
          <a:prstGeom prst="line">
            <a:avLst/>
          </a:prstGeom>
          <a:ln w="539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6200000" flipV="1">
            <a:off x="2340783" y="2848814"/>
            <a:ext cx="1547769" cy="1635366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6200000" flipV="1">
            <a:off x="3804950" y="5441984"/>
            <a:ext cx="447312" cy="249662"/>
          </a:xfrm>
          <a:prstGeom prst="line">
            <a:avLst/>
          </a:prstGeom>
          <a:ln w="635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 flipH="1" flipV="1">
            <a:off x="3574131" y="5460827"/>
            <a:ext cx="447312" cy="211976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 flipH="1" flipV="1">
            <a:off x="3224736" y="4414633"/>
            <a:ext cx="581530" cy="961748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3466306" y="1702189"/>
            <a:ext cx="1547769" cy="3943563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054750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E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045693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F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 rot="5400000" flipH="1" flipV="1">
            <a:off x="3124461" y="4379708"/>
            <a:ext cx="581530" cy="961748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 flipH="1" flipV="1">
            <a:off x="3592514" y="4895507"/>
            <a:ext cx="581530" cy="0"/>
          </a:xfrm>
          <a:prstGeom prst="line">
            <a:avLst/>
          </a:prstGeom>
          <a:ln w="3810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 flipH="1" flipV="1">
            <a:off x="3652289" y="4895507"/>
            <a:ext cx="581530" cy="0"/>
          </a:xfrm>
          <a:prstGeom prst="line">
            <a:avLst/>
          </a:prstGeom>
          <a:ln w="635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539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3551500" y="5151700"/>
            <a:ext cx="727275" cy="8681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rot="1426778">
            <a:off x="2523497" y="5115649"/>
            <a:ext cx="545611" cy="9144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Explosion 1 117"/>
          <p:cNvSpPr/>
          <p:nvPr/>
        </p:nvSpPr>
        <p:spPr>
          <a:xfrm>
            <a:off x="2015925" y="2546430"/>
            <a:ext cx="533400" cy="589345"/>
          </a:xfrm>
          <a:prstGeom prst="irregularSeal1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xplosion 1 118"/>
          <p:cNvSpPr/>
          <p:nvPr/>
        </p:nvSpPr>
        <p:spPr>
          <a:xfrm>
            <a:off x="3622875" y="4114800"/>
            <a:ext cx="533400" cy="589345"/>
          </a:xfrm>
          <a:prstGeom prst="irregularSeal1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144" grpId="1"/>
      <p:bldP spid="110" grpId="0" animBg="1"/>
      <p:bldP spid="111" grpId="0" animBg="1"/>
      <p:bldP spid="118" grpId="0" animBg="1"/>
      <p:bldP spid="1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" name="TextBox 285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22" name="Straight Connector 321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901344" y="5441591"/>
            <a:ext cx="447312" cy="2504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889230" y="6130725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C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rot="16200000" flipV="1">
            <a:off x="4959458" y="4895506"/>
            <a:ext cx="581530" cy="2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575505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D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rot="16200000" flipV="1">
            <a:off x="2340783" y="2837239"/>
            <a:ext cx="1547769" cy="1635366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5274393" y="2875916"/>
            <a:ext cx="1547769" cy="1596110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054750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E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045693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F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 rot="5400000" flipH="1" flipV="1">
            <a:off x="3132136" y="4414633"/>
            <a:ext cx="581530" cy="961748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 flipH="1" flipV="1">
            <a:off x="4601169" y="2202694"/>
            <a:ext cx="1547769" cy="2942557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 flipH="1" flipV="1">
            <a:off x="3574131" y="5460827"/>
            <a:ext cx="447312" cy="211976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 flipH="1" flipV="1">
            <a:off x="3613010" y="4895507"/>
            <a:ext cx="581530" cy="0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6200000" flipV="1">
            <a:off x="2823967" y="5461219"/>
            <a:ext cx="447312" cy="21119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6200000" flipV="1">
            <a:off x="3804950" y="5441984"/>
            <a:ext cx="447312" cy="249662"/>
          </a:xfrm>
          <a:prstGeom prst="line">
            <a:avLst/>
          </a:prstGeom>
          <a:ln w="920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6200000" flipV="1">
            <a:off x="2572819" y="4817063"/>
            <a:ext cx="738416" cy="1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3132136" y="4414632"/>
            <a:ext cx="581530" cy="961749"/>
          </a:xfrm>
          <a:prstGeom prst="line">
            <a:avLst/>
          </a:prstGeom>
          <a:ln w="920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itle 1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but there is available capacity!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0"/>
          <p:cNvGrpSpPr/>
          <p:nvPr/>
        </p:nvGrpSpPr>
        <p:grpSpPr>
          <a:xfrm>
            <a:off x="171850" y="2743200"/>
            <a:ext cx="8790330" cy="3458396"/>
            <a:chOff x="-2439075" y="624626"/>
            <a:chExt cx="17411597" cy="5710154"/>
          </a:xfrm>
        </p:grpSpPr>
        <p:pic>
          <p:nvPicPr>
            <p:cNvPr id="20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9075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3" name="Picture 20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0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86678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05" name="Straight Connector 204"/>
            <p:cNvCxnSpPr>
              <a:stCxn id="202" idx="0"/>
              <a:endCxn id="203" idx="2"/>
            </p:cNvCxnSpPr>
            <p:nvPr/>
          </p:nvCxnSpPr>
          <p:spPr>
            <a:xfrm rot="5400000" flipH="1" flipV="1">
              <a:off x="-2160317" y="5019658"/>
              <a:ext cx="738556" cy="53407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4" idx="0"/>
              <a:endCxn id="203" idx="2"/>
            </p:cNvCxnSpPr>
            <p:nvPr/>
          </p:nvCxnSpPr>
          <p:spPr>
            <a:xfrm rot="16200000" flipV="1">
              <a:off x="-1684119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7" name="Picture 20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9811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0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19878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09" name="Picture 20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1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11" name="Straight Connector 210"/>
            <p:cNvCxnSpPr>
              <a:stCxn id="208" idx="0"/>
              <a:endCxn id="209" idx="2"/>
            </p:cNvCxnSpPr>
            <p:nvPr/>
          </p:nvCxnSpPr>
          <p:spPr>
            <a:xfrm rot="5400000" flipH="1" flipV="1">
              <a:off x="-198219" y="5076756"/>
              <a:ext cx="738556" cy="419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10" idx="0"/>
              <a:endCxn id="209" idx="2"/>
            </p:cNvCxnSpPr>
            <p:nvPr/>
          </p:nvCxnSpPr>
          <p:spPr>
            <a:xfrm rot="16200000" flipV="1">
              <a:off x="258982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3" name="Picture 21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762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14" name="Straight Connector 213"/>
            <p:cNvCxnSpPr>
              <a:stCxn id="203" idx="0"/>
              <a:endCxn id="207" idx="2"/>
            </p:cNvCxnSpPr>
            <p:nvPr/>
          </p:nvCxnSpPr>
          <p:spPr>
            <a:xfrm rot="5400000" flipH="1" flipV="1">
              <a:off x="-2004082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09" idx="0"/>
              <a:endCxn id="207" idx="2"/>
            </p:cNvCxnSpPr>
            <p:nvPr/>
          </p:nvCxnSpPr>
          <p:spPr>
            <a:xfrm rot="16200000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03" idx="0"/>
              <a:endCxn id="213" idx="2"/>
            </p:cNvCxnSpPr>
            <p:nvPr/>
          </p:nvCxnSpPr>
          <p:spPr>
            <a:xfrm rot="5400000" flipH="1" flipV="1">
              <a:off x="-1051585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09" idx="0"/>
              <a:endCxn id="213" idx="2"/>
            </p:cNvCxnSpPr>
            <p:nvPr/>
          </p:nvCxnSpPr>
          <p:spPr>
            <a:xfrm rot="5400000" flipH="1" flipV="1">
              <a:off x="-99082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709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19" name="Picture 21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2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85323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1" name="Straight Connector 220"/>
            <p:cNvCxnSpPr>
              <a:stCxn id="218" idx="0"/>
              <a:endCxn id="219" idx="2"/>
            </p:cNvCxnSpPr>
            <p:nvPr/>
          </p:nvCxnSpPr>
          <p:spPr>
            <a:xfrm rot="5400000" flipH="1" flipV="1">
              <a:off x="2430681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20" idx="0"/>
              <a:endCxn id="219" idx="2"/>
            </p:cNvCxnSpPr>
            <p:nvPr/>
          </p:nvCxnSpPr>
          <p:spPr>
            <a:xfrm rot="16200000" flipV="1">
              <a:off x="2887884" y="5077531"/>
              <a:ext cx="738556" cy="418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3" name="Picture 222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2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23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25" name="Picture 22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2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6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27" name="Straight Connector 226"/>
            <p:cNvCxnSpPr>
              <a:stCxn id="224" idx="0"/>
              <a:endCxn id="225" idx="2"/>
            </p:cNvCxnSpPr>
            <p:nvPr/>
          </p:nvCxnSpPr>
          <p:spPr>
            <a:xfrm rot="5400000" flipH="1" flipV="1">
              <a:off x="4373782" y="5076756"/>
              <a:ext cx="738556" cy="4198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6" idx="0"/>
              <a:endCxn id="225" idx="2"/>
            </p:cNvCxnSpPr>
            <p:nvPr/>
          </p:nvCxnSpPr>
          <p:spPr>
            <a:xfrm rot="16200000" flipV="1">
              <a:off x="4830980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9" name="Picture 22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30" name="Straight Connector 229"/>
            <p:cNvCxnSpPr>
              <a:stCxn id="219" idx="0"/>
              <a:endCxn id="223" idx="2"/>
            </p:cNvCxnSpPr>
            <p:nvPr/>
          </p:nvCxnSpPr>
          <p:spPr>
            <a:xfrm rot="5400000" flipH="1" flipV="1">
              <a:off x="2567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5" idx="0"/>
              <a:endCxn id="223" idx="2"/>
            </p:cNvCxnSpPr>
            <p:nvPr/>
          </p:nvCxnSpPr>
          <p:spPr>
            <a:xfrm rot="16200000" flipV="1">
              <a:off x="3520416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19" idx="0"/>
              <a:endCxn id="229" idx="2"/>
            </p:cNvCxnSpPr>
            <p:nvPr/>
          </p:nvCxnSpPr>
          <p:spPr>
            <a:xfrm rot="5400000" flipH="1" flipV="1">
              <a:off x="3520416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25" idx="0"/>
              <a:endCxn id="229" idx="2"/>
            </p:cNvCxnSpPr>
            <p:nvPr/>
          </p:nvCxnSpPr>
          <p:spPr>
            <a:xfrm rot="5400000" flipH="1" flipV="1">
              <a:off x="4472918" y="4178298"/>
              <a:ext cx="96016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4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9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35" name="Picture 23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0" y="4658380"/>
              <a:ext cx="914399" cy="259036"/>
            </a:xfrm>
            <a:prstGeom prst="rect">
              <a:avLst/>
            </a:prstGeom>
            <a:effectLst/>
          </p:spPr>
        </p:pic>
        <p:pic>
          <p:nvPicPr>
            <p:cNvPr id="23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573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37" name="Straight Connector 236"/>
            <p:cNvCxnSpPr>
              <a:stCxn id="234" idx="0"/>
              <a:endCxn id="235" idx="2"/>
            </p:cNvCxnSpPr>
            <p:nvPr/>
          </p:nvCxnSpPr>
          <p:spPr>
            <a:xfrm rot="5400000" flipH="1" flipV="1">
              <a:off x="7002682" y="5038656"/>
              <a:ext cx="738556" cy="4960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36" idx="0"/>
              <a:endCxn id="235" idx="2"/>
            </p:cNvCxnSpPr>
            <p:nvPr/>
          </p:nvCxnSpPr>
          <p:spPr>
            <a:xfrm rot="16200000" flipV="1">
              <a:off x="7459882" y="5077533"/>
              <a:ext cx="738556" cy="4183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9" name="Picture 23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799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4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4122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41" name="Picture 24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4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38522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43" name="Straight Connector 242"/>
            <p:cNvCxnSpPr>
              <a:stCxn id="240" idx="0"/>
              <a:endCxn id="241" idx="2"/>
            </p:cNvCxnSpPr>
            <p:nvPr/>
          </p:nvCxnSpPr>
          <p:spPr>
            <a:xfrm rot="5400000" flipH="1" flipV="1">
              <a:off x="8945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2" idx="0"/>
              <a:endCxn id="241" idx="2"/>
            </p:cNvCxnSpPr>
            <p:nvPr/>
          </p:nvCxnSpPr>
          <p:spPr>
            <a:xfrm rot="16200000" flipV="1">
              <a:off x="9402983" y="5039431"/>
              <a:ext cx="738556" cy="494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5" name="Picture 24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67801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46" name="Straight Connector 245"/>
            <p:cNvCxnSpPr>
              <a:stCxn id="235" idx="0"/>
              <a:endCxn id="239" idx="2"/>
            </p:cNvCxnSpPr>
            <p:nvPr/>
          </p:nvCxnSpPr>
          <p:spPr>
            <a:xfrm rot="5400000" flipH="1" flipV="1">
              <a:off x="7139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1" idx="0"/>
              <a:endCxn id="239" idx="2"/>
            </p:cNvCxnSpPr>
            <p:nvPr/>
          </p:nvCxnSpPr>
          <p:spPr>
            <a:xfrm rot="16200000" flipV="1">
              <a:off x="8092417" y="3225797"/>
              <a:ext cx="960164" cy="1905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35" idx="0"/>
              <a:endCxn id="245" idx="2"/>
            </p:cNvCxnSpPr>
            <p:nvPr/>
          </p:nvCxnSpPr>
          <p:spPr>
            <a:xfrm rot="5400000" flipH="1" flipV="1">
              <a:off x="8092417" y="3225798"/>
              <a:ext cx="960164" cy="19049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41" idx="0"/>
              <a:endCxn id="245" idx="2"/>
            </p:cNvCxnSpPr>
            <p:nvPr/>
          </p:nvCxnSpPr>
          <p:spPr>
            <a:xfrm rot="5400000" flipH="1" flipV="1">
              <a:off x="9044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0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149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1" name="Picture 25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2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93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3" name="Straight Connector 252"/>
            <p:cNvCxnSpPr>
              <a:stCxn id="250" idx="0"/>
              <a:endCxn id="251" idx="2"/>
            </p:cNvCxnSpPr>
            <p:nvPr/>
          </p:nvCxnSpPr>
          <p:spPr>
            <a:xfrm rot="5400000" flipH="1" flipV="1">
              <a:off x="11574683" y="5038654"/>
              <a:ext cx="738556" cy="496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0"/>
              <a:endCxn id="251" idx="2"/>
            </p:cNvCxnSpPr>
            <p:nvPr/>
          </p:nvCxnSpPr>
          <p:spPr>
            <a:xfrm rot="16200000" flipV="1">
              <a:off x="12031883" y="5077533"/>
              <a:ext cx="738556" cy="418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5" name="Picture 254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801" y="3439181"/>
              <a:ext cx="914398" cy="259035"/>
            </a:xfrm>
            <a:prstGeom prst="rect">
              <a:avLst/>
            </a:prstGeom>
            <a:effectLst/>
          </p:spPr>
        </p:pic>
        <p:pic>
          <p:nvPicPr>
            <p:cNvPr id="256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6121" y="5655972"/>
              <a:ext cx="762001" cy="678808"/>
            </a:xfrm>
            <a:prstGeom prst="rect">
              <a:avLst/>
            </a:prstGeom>
            <a:noFill/>
            <a:effectLst/>
          </p:spPr>
        </p:pic>
        <p:pic>
          <p:nvPicPr>
            <p:cNvPr id="257" name="Picture 25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4658380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58" name="Picture 2" descr="C:\Users\Sid\AppData\Local\Microsoft\Windows\Temporary Internet Files\Content.IE5\312QAW5H\MC9004348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10521" y="5655972"/>
              <a:ext cx="762001" cy="678808"/>
            </a:xfrm>
            <a:prstGeom prst="rect">
              <a:avLst/>
            </a:prstGeom>
            <a:noFill/>
            <a:effectLst/>
          </p:spPr>
        </p:pic>
        <p:cxnSp>
          <p:nvCxnSpPr>
            <p:cNvPr id="259" name="Straight Connector 258"/>
            <p:cNvCxnSpPr>
              <a:stCxn id="256" idx="0"/>
              <a:endCxn id="257" idx="2"/>
            </p:cNvCxnSpPr>
            <p:nvPr/>
          </p:nvCxnSpPr>
          <p:spPr>
            <a:xfrm rot="5400000" flipH="1" flipV="1">
              <a:off x="13517781" y="5076756"/>
              <a:ext cx="738556" cy="4198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8" idx="0"/>
              <a:endCxn id="257" idx="2"/>
            </p:cNvCxnSpPr>
            <p:nvPr/>
          </p:nvCxnSpPr>
          <p:spPr>
            <a:xfrm rot="16200000" flipV="1">
              <a:off x="13974982" y="5039433"/>
              <a:ext cx="738556" cy="494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1" name="Picture 260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39800" y="3439181"/>
              <a:ext cx="914398" cy="259035"/>
            </a:xfrm>
            <a:prstGeom prst="rect">
              <a:avLst/>
            </a:prstGeom>
            <a:effectLst/>
          </p:spPr>
        </p:pic>
        <p:cxnSp>
          <p:nvCxnSpPr>
            <p:cNvPr id="262" name="Straight Connector 261"/>
            <p:cNvCxnSpPr>
              <a:stCxn id="251" idx="0"/>
              <a:endCxn id="255" idx="2"/>
            </p:cNvCxnSpPr>
            <p:nvPr/>
          </p:nvCxnSpPr>
          <p:spPr>
            <a:xfrm rot="5400000" flipH="1" flipV="1">
              <a:off x="11711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7" idx="0"/>
              <a:endCxn id="255" idx="2"/>
            </p:cNvCxnSpPr>
            <p:nvPr/>
          </p:nvCxnSpPr>
          <p:spPr>
            <a:xfrm rot="16200000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1" idx="0"/>
              <a:endCxn id="261" idx="2"/>
            </p:cNvCxnSpPr>
            <p:nvPr/>
          </p:nvCxnSpPr>
          <p:spPr>
            <a:xfrm rot="5400000" flipH="1" flipV="1">
              <a:off x="12664418" y="3225798"/>
              <a:ext cx="960164" cy="1904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57" idx="0"/>
              <a:endCxn id="261" idx="2"/>
            </p:cNvCxnSpPr>
            <p:nvPr/>
          </p:nvCxnSpPr>
          <p:spPr>
            <a:xfrm rot="5400000" flipH="1" flipV="1">
              <a:off x="13616918" y="4178298"/>
              <a:ext cx="9601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6" name="Picture 265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65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7" name="Picture 266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8322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8" name="Picture 267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2523" y="624626"/>
              <a:ext cx="914398" cy="259036"/>
            </a:xfrm>
            <a:prstGeom prst="rect">
              <a:avLst/>
            </a:prstGeom>
            <a:effectLst/>
          </p:spPr>
        </p:pic>
        <p:pic>
          <p:nvPicPr>
            <p:cNvPr id="269" name="Picture 268" descr="network_swi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24322" y="624626"/>
              <a:ext cx="914398" cy="259036"/>
            </a:xfrm>
            <a:prstGeom prst="rect">
              <a:avLst/>
            </a:prstGeom>
            <a:effectLst/>
          </p:spPr>
        </p:pic>
        <p:cxnSp>
          <p:nvCxnSpPr>
            <p:cNvPr id="270" name="Straight Connector 269"/>
            <p:cNvCxnSpPr>
              <a:stCxn id="207" idx="0"/>
              <a:endCxn id="266" idx="2"/>
            </p:cNvCxnSpPr>
            <p:nvPr/>
          </p:nvCxnSpPr>
          <p:spPr>
            <a:xfrm rot="5400000" flipH="1" flipV="1">
              <a:off x="-1182899" y="542562"/>
              <a:ext cx="2555519" cy="32377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29" idx="0"/>
              <a:endCxn id="266" idx="2"/>
            </p:cNvCxnSpPr>
            <p:nvPr/>
          </p:nvCxnSpPr>
          <p:spPr>
            <a:xfrm rot="16200000" flipV="1">
              <a:off x="2055603" y="541782"/>
              <a:ext cx="2555519" cy="32392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5" idx="0"/>
              <a:endCxn id="266" idx="2"/>
            </p:cNvCxnSpPr>
            <p:nvPr/>
          </p:nvCxnSpPr>
          <p:spPr>
            <a:xfrm rot="16200000" flipV="1">
              <a:off x="4341602" y="-1744217"/>
              <a:ext cx="2555519" cy="781127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55" idx="0"/>
              <a:endCxn id="266" idx="2"/>
            </p:cNvCxnSpPr>
            <p:nvPr/>
          </p:nvCxnSpPr>
          <p:spPr>
            <a:xfrm rot="16200000" flipV="1">
              <a:off x="5675102" y="-3077717"/>
              <a:ext cx="2555519" cy="104782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07" idx="0"/>
              <a:endCxn id="267" idx="2"/>
            </p:cNvCxnSpPr>
            <p:nvPr/>
          </p:nvCxnSpPr>
          <p:spPr>
            <a:xfrm rot="5400000" flipH="1" flipV="1">
              <a:off x="303001" y="-943338"/>
              <a:ext cx="2555519" cy="62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23" idx="0"/>
              <a:endCxn id="267" idx="2"/>
            </p:cNvCxnSpPr>
            <p:nvPr/>
          </p:nvCxnSpPr>
          <p:spPr>
            <a:xfrm rot="5400000" flipH="1" flipV="1">
              <a:off x="2589001" y="1342663"/>
              <a:ext cx="2555520" cy="1637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45" idx="0"/>
              <a:endCxn id="267" idx="2"/>
            </p:cNvCxnSpPr>
            <p:nvPr/>
          </p:nvCxnSpPr>
          <p:spPr>
            <a:xfrm rot="16200000" flipV="1">
              <a:off x="5827502" y="-258318"/>
              <a:ext cx="2555519" cy="4839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1" idx="0"/>
              <a:endCxn id="267" idx="2"/>
            </p:cNvCxnSpPr>
            <p:nvPr/>
          </p:nvCxnSpPr>
          <p:spPr>
            <a:xfrm rot="16200000" flipV="1">
              <a:off x="8113502" y="-2544317"/>
              <a:ext cx="2555519" cy="9411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13" idx="0"/>
              <a:endCxn id="268" idx="2"/>
            </p:cNvCxnSpPr>
            <p:nvPr/>
          </p:nvCxnSpPr>
          <p:spPr>
            <a:xfrm rot="5400000" flipH="1" flipV="1">
              <a:off x="2817601" y="-1552939"/>
              <a:ext cx="2555519" cy="7428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23" idx="0"/>
              <a:endCxn id="268" idx="2"/>
            </p:cNvCxnSpPr>
            <p:nvPr/>
          </p:nvCxnSpPr>
          <p:spPr>
            <a:xfrm rot="5400000" flipH="1" flipV="1">
              <a:off x="4151101" y="-219439"/>
              <a:ext cx="2555519" cy="4761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0"/>
              <a:endCxn id="268" idx="2"/>
            </p:cNvCxnSpPr>
            <p:nvPr/>
          </p:nvCxnSpPr>
          <p:spPr>
            <a:xfrm rot="5400000" flipH="1" flipV="1">
              <a:off x="6437101" y="2066561"/>
              <a:ext cx="2555519" cy="1897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61" idx="0"/>
              <a:endCxn id="268" idx="2"/>
            </p:cNvCxnSpPr>
            <p:nvPr/>
          </p:nvCxnSpPr>
          <p:spPr>
            <a:xfrm rot="16200000" flipV="1">
              <a:off x="9675602" y="-982217"/>
              <a:ext cx="2555519" cy="6287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13" idx="0"/>
              <a:endCxn id="269" idx="2"/>
            </p:cNvCxnSpPr>
            <p:nvPr/>
          </p:nvCxnSpPr>
          <p:spPr>
            <a:xfrm rot="5400000" flipH="1" flipV="1">
              <a:off x="4303501" y="-3038838"/>
              <a:ext cx="2555519" cy="10400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29" idx="0"/>
              <a:endCxn id="269" idx="2"/>
            </p:cNvCxnSpPr>
            <p:nvPr/>
          </p:nvCxnSpPr>
          <p:spPr>
            <a:xfrm rot="5400000" flipH="1" flipV="1">
              <a:off x="6589501" y="-752839"/>
              <a:ext cx="2555519" cy="5828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39" idx="0"/>
              <a:endCxn id="269" idx="2"/>
            </p:cNvCxnSpPr>
            <p:nvPr/>
          </p:nvCxnSpPr>
          <p:spPr>
            <a:xfrm rot="5400000" flipH="1" flipV="1">
              <a:off x="7923000" y="580661"/>
              <a:ext cx="2555519" cy="316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55" idx="0"/>
              <a:endCxn id="269" idx="2"/>
            </p:cNvCxnSpPr>
            <p:nvPr/>
          </p:nvCxnSpPr>
          <p:spPr>
            <a:xfrm rot="16200000" flipV="1">
              <a:off x="10209002" y="1456182"/>
              <a:ext cx="2555519" cy="1410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" name="TextBox 285"/>
          <p:cNvSpPr txBox="1"/>
          <p:nvPr/>
        </p:nvSpPr>
        <p:spPr>
          <a:xfrm>
            <a:off x="252605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A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584562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/>
                <a:cs typeface="Calibri"/>
              </a:rPr>
              <a:t>B</a:t>
            </a:r>
          </a:p>
        </p:txBody>
      </p:sp>
      <p:cxnSp>
        <p:nvCxnSpPr>
          <p:cNvPr id="322" name="Straight Connector 321"/>
          <p:cNvCxnSpPr/>
          <p:nvPr/>
        </p:nvCxnSpPr>
        <p:spPr>
          <a:xfrm rot="5400000" flipH="1" flipV="1">
            <a:off x="275358" y="5432001"/>
            <a:ext cx="447312" cy="26962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 rot="5400000" flipH="1" flipV="1">
            <a:off x="343064" y="4895507"/>
            <a:ext cx="581530" cy="0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901344" y="5441591"/>
            <a:ext cx="447312" cy="250448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889230" y="6130725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C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rot="16200000" flipV="1">
            <a:off x="4959458" y="4895506"/>
            <a:ext cx="581530" cy="2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575505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D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rot="16200000" flipV="1">
            <a:off x="2340783" y="2837239"/>
            <a:ext cx="1547769" cy="1635366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rot="5400000" flipH="1" flipV="1">
            <a:off x="677235" y="2856683"/>
            <a:ext cx="1547769" cy="1634579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5274393" y="2875916"/>
            <a:ext cx="1547769" cy="1596110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054750" y="612994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E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045693" y="6133010"/>
            <a:ext cx="31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F</a:t>
            </a:r>
            <a:endParaRPr lang="en-US" sz="2400" b="1" dirty="0">
              <a:latin typeface="Calibri"/>
              <a:cs typeface="Calibri"/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 rot="5400000" flipH="1" flipV="1">
            <a:off x="3132136" y="4414633"/>
            <a:ext cx="581530" cy="961748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 flipH="1" flipV="1">
            <a:off x="2593147" y="5441592"/>
            <a:ext cx="447312" cy="250447"/>
          </a:xfrm>
          <a:prstGeom prst="line">
            <a:avLst/>
          </a:prstGeom>
          <a:ln w="92075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 flipH="1" flipV="1">
            <a:off x="4601169" y="2202694"/>
            <a:ext cx="1547769" cy="2942557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 flipH="1" flipV="1">
            <a:off x="3574131" y="5460827"/>
            <a:ext cx="447312" cy="211976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 flipH="1" flipV="1">
            <a:off x="3613010" y="4895507"/>
            <a:ext cx="581530" cy="0"/>
          </a:xfrm>
          <a:prstGeom prst="line">
            <a:avLst/>
          </a:prstGeom>
          <a:ln w="920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6200000" flipV="1">
            <a:off x="2823967" y="5461219"/>
            <a:ext cx="447312" cy="211192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6200000" flipV="1">
            <a:off x="3804950" y="5441984"/>
            <a:ext cx="447312" cy="249662"/>
          </a:xfrm>
          <a:prstGeom prst="line">
            <a:avLst/>
          </a:prstGeom>
          <a:ln w="920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6200000" flipV="1">
            <a:off x="2572819" y="4817063"/>
            <a:ext cx="738416" cy="1"/>
          </a:xfrm>
          <a:prstGeom prst="line">
            <a:avLst/>
          </a:prstGeom>
          <a:ln w="920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3132136" y="4414632"/>
            <a:ext cx="581530" cy="961749"/>
          </a:xfrm>
          <a:prstGeom prst="line">
            <a:avLst/>
          </a:prstGeom>
          <a:ln w="920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itle 1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but there is available capacity!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1371600" y="2819400"/>
            <a:ext cx="6324600" cy="1371600"/>
          </a:xfrm>
          <a:prstGeom prst="rect">
            <a:avLst/>
          </a:prstGeom>
          <a:ln w="12700"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158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Must compute routes repeatedly: </a:t>
            </a:r>
          </a:p>
          <a:p>
            <a:pPr marL="1158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real workloads are dynamic (</a:t>
            </a:r>
            <a:r>
              <a:rPr lang="en-US" sz="3200" dirty="0" smtClean="0">
                <a:solidFill>
                  <a:schemeClr val="tx1"/>
                </a:solidFill>
                <a:sym typeface="Symbol"/>
              </a:rPr>
              <a:t>ms)!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Multi-commodity flow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539875" algn="l"/>
                <a:tab pos="2001838" algn="l"/>
              </a:tabLst>
            </a:pPr>
            <a:r>
              <a:rPr lang="en-US" b="1" dirty="0" smtClean="0"/>
              <a:t>Input:</a:t>
            </a:r>
            <a:r>
              <a:rPr lang="en-US" dirty="0" smtClean="0"/>
              <a:t> 	Network </a:t>
            </a:r>
            <a:r>
              <a:rPr lang="en-US" i="1" dirty="0" smtClean="0"/>
              <a:t>G</a:t>
            </a:r>
            <a:r>
              <a:rPr lang="en-US" dirty="0" smtClean="0"/>
              <a:t> = (</a:t>
            </a:r>
            <a:r>
              <a:rPr lang="en-US" i="1" dirty="0" smtClean="0"/>
              <a:t>V</a:t>
            </a:r>
            <a:r>
              <a:rPr lang="en-US" dirty="0" smtClean="0"/>
              <a:t>,</a:t>
            </a:r>
            <a:r>
              <a:rPr lang="en-US" i="1" dirty="0" smtClean="0"/>
              <a:t>E</a:t>
            </a:r>
            <a:r>
              <a:rPr lang="en-US" dirty="0" smtClean="0"/>
              <a:t>) of switches and links 	Flows </a:t>
            </a:r>
            <a:r>
              <a:rPr lang="en-US" i="1" dirty="0" smtClean="0"/>
              <a:t>K</a:t>
            </a:r>
            <a:r>
              <a:rPr lang="en-US" dirty="0" smtClean="0"/>
              <a:t> = {(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)} of source, target, 	demand </a:t>
            </a:r>
            <a:r>
              <a:rPr lang="en-US" dirty="0" err="1" smtClean="0"/>
              <a:t>tuples</a:t>
            </a:r>
            <a:endParaRPr lang="en-US" dirty="0" smtClean="0"/>
          </a:p>
          <a:p>
            <a:endParaRPr lang="en-US" sz="2000" dirty="0" smtClean="0"/>
          </a:p>
          <a:p>
            <a:pPr>
              <a:tabLst>
                <a:tab pos="1539875" algn="l"/>
              </a:tabLst>
            </a:pPr>
            <a:r>
              <a:rPr lang="en-US" b="1" dirty="0" smtClean="0"/>
              <a:t>Goal:</a:t>
            </a:r>
            <a:r>
              <a:rPr lang="en-US" dirty="0" smtClean="0"/>
              <a:t> 	Compute flow that maximizes 	minimum </a:t>
            </a:r>
            <a:r>
              <a:rPr lang="en-US" b="1" dirty="0" smtClean="0">
                <a:solidFill>
                  <a:srgbClr val="FF6600"/>
                </a:solidFill>
              </a:rPr>
              <a:t>fraction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 smtClean="0">
                <a:sym typeface="Symbol"/>
              </a:rPr>
              <a:t>any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>
                <a:sym typeface="Symbol"/>
              </a:rPr>
              <a:t> routed</a:t>
            </a:r>
          </a:p>
          <a:p>
            <a:pPr>
              <a:tabLst>
                <a:tab pos="1539875" algn="l"/>
              </a:tabLst>
            </a:pPr>
            <a:endParaRPr lang="en-US" sz="2000" dirty="0" smtClean="0">
              <a:sym typeface="Symbol"/>
            </a:endParaRPr>
          </a:p>
          <a:p>
            <a:pPr>
              <a:tabLst>
                <a:tab pos="1539875" algn="l"/>
              </a:tabLst>
            </a:pPr>
            <a:r>
              <a:rPr lang="en-US" dirty="0" smtClean="0">
                <a:sym typeface="Symbol"/>
              </a:rPr>
              <a:t>Requires fractionally splitting flows, otherwise no O(1)-factor approximation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Sequential model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Theory: [Vaidya89, PlotkinST95, GargK07, …]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Practice: [BertsekasG87, BurnsOKM03, Hedera10, …] </a:t>
            </a:r>
          </a:p>
          <a:p>
            <a:pPr lvl="1">
              <a:buNone/>
            </a:pPr>
            <a:endParaRPr lang="en-US" sz="1900" dirty="0" smtClean="0"/>
          </a:p>
          <a:p>
            <a:r>
              <a:rPr lang="en-US" dirty="0" smtClean="0"/>
              <a:t>Billboard model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Theory: [AwerbuchKR07, AwerbuchK09, …]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Practice: [MATE01, TeXCP05, MPTCP11, ...]</a:t>
            </a:r>
          </a:p>
          <a:p>
            <a:pPr lvl="1"/>
            <a:endParaRPr lang="en-US" sz="1900" dirty="0" smtClean="0"/>
          </a:p>
          <a:p>
            <a:r>
              <a:rPr lang="en-US" dirty="0" smtClean="0"/>
              <a:t>Routers model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Theory: [AwerbuchL93, AwerbuchL94, AwerbuchK07, …]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Practice: [REPLEX06, COPE06, FLARE07, …]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334000" y="1524000"/>
            <a:ext cx="609600" cy="4191000"/>
          </a:xfrm>
          <a:prstGeom prst="downArrow">
            <a:avLst>
              <a:gd name="adj1" fmla="val 46202"/>
              <a:gd name="adj2" fmla="val 6772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1106" y="3352800"/>
            <a:ext cx="2599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more decentralized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Sequential model</a:t>
            </a:r>
          </a:p>
          <a:p>
            <a:pPr lvl="1"/>
            <a:r>
              <a:rPr lang="en-US" dirty="0" smtClean="0"/>
              <a:t>Theory: [Vaidya89, PlotkinST95, GargK07, …]</a:t>
            </a:r>
          </a:p>
          <a:p>
            <a:pPr lvl="1"/>
            <a:r>
              <a:rPr lang="en-US" dirty="0" smtClean="0"/>
              <a:t>Practice: [BertsekasG87, BurnsOKM03, Hedera10, …] </a:t>
            </a:r>
          </a:p>
          <a:p>
            <a:pPr lvl="1">
              <a:buNone/>
            </a:pPr>
            <a:endParaRPr lang="en-US" sz="1900" dirty="0" smtClean="0"/>
          </a:p>
          <a:p>
            <a:r>
              <a:rPr lang="en-US" dirty="0" smtClean="0"/>
              <a:t>Billboard model</a:t>
            </a:r>
          </a:p>
          <a:p>
            <a:pPr lvl="1"/>
            <a:r>
              <a:rPr lang="en-US" dirty="0" smtClean="0"/>
              <a:t>Theory: [AwerbuchKR07, AwerbuchK09, …]</a:t>
            </a:r>
          </a:p>
          <a:p>
            <a:pPr lvl="1"/>
            <a:r>
              <a:rPr lang="en-US" dirty="0" smtClean="0"/>
              <a:t>Practice: [MATE01, TeXCP05, MPTCP11, ...]</a:t>
            </a:r>
          </a:p>
          <a:p>
            <a:pPr lvl="1"/>
            <a:endParaRPr lang="en-US" sz="1900" dirty="0" smtClean="0"/>
          </a:p>
          <a:p>
            <a:r>
              <a:rPr lang="en-US" dirty="0" smtClean="0"/>
              <a:t>Routers model</a:t>
            </a:r>
          </a:p>
          <a:p>
            <a:pPr lvl="1"/>
            <a:r>
              <a:rPr lang="en-US" dirty="0" smtClean="0"/>
              <a:t>Theory: [AwerbuchL93, AwerbuchL94, AwerbuchK07, …]</a:t>
            </a:r>
          </a:p>
          <a:p>
            <a:pPr lvl="1"/>
            <a:r>
              <a:rPr lang="en-US" dirty="0" smtClean="0"/>
              <a:t>Practice: [REPLEX06, COPE06, FLARE07, …]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Sequential model</a:t>
            </a:r>
          </a:p>
          <a:p>
            <a:pPr lvl="1"/>
            <a:r>
              <a:rPr lang="en-US" dirty="0" smtClean="0"/>
              <a:t>Theory: [Vaidya89, PlotkinST95, GargK07, …]</a:t>
            </a:r>
          </a:p>
          <a:p>
            <a:pPr lvl="1"/>
            <a:r>
              <a:rPr lang="en-US" dirty="0" smtClean="0"/>
              <a:t>Practice: [BertsekasG87, BurnsOKM03, Hedera10, …] </a:t>
            </a:r>
          </a:p>
          <a:p>
            <a:pPr lvl="1">
              <a:buNone/>
            </a:pPr>
            <a:endParaRPr lang="en-US" sz="1900" dirty="0" smtClean="0"/>
          </a:p>
          <a:p>
            <a:r>
              <a:rPr lang="en-US" dirty="0" smtClean="0"/>
              <a:t>Billboard model</a:t>
            </a:r>
          </a:p>
          <a:p>
            <a:pPr lvl="1"/>
            <a:r>
              <a:rPr lang="en-US" dirty="0" smtClean="0"/>
              <a:t>Theory: [AwerbuchKR07, AwerbuchK09, …]</a:t>
            </a:r>
          </a:p>
          <a:p>
            <a:pPr lvl="1"/>
            <a:r>
              <a:rPr lang="en-US" dirty="0" smtClean="0"/>
              <a:t>Practice: [MATE01, TeXCP05, MPTCP11, ...]</a:t>
            </a:r>
          </a:p>
          <a:p>
            <a:pPr lvl="1"/>
            <a:endParaRPr lang="en-US" sz="1900" dirty="0" smtClean="0"/>
          </a:p>
          <a:p>
            <a:r>
              <a:rPr lang="en-US" dirty="0" smtClean="0"/>
              <a:t>Routers model</a:t>
            </a:r>
          </a:p>
          <a:p>
            <a:pPr lvl="1"/>
            <a:r>
              <a:rPr lang="en-US" dirty="0" smtClean="0"/>
              <a:t>Theory: [AwerbuchL93, AwerbuchL94, AwerbuchK07, …]</a:t>
            </a:r>
          </a:p>
          <a:p>
            <a:pPr lvl="1"/>
            <a:r>
              <a:rPr lang="en-US" dirty="0" smtClean="0"/>
              <a:t>Practice: [REPLEX06, COPE06, FLARE07, …]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2362200"/>
            <a:ext cx="7772400" cy="2286000"/>
          </a:xfrm>
          <a:prstGeom prst="rect">
            <a:avLst/>
          </a:prstGeom>
          <a:ln w="12700"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158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Theory-practice gap:</a:t>
            </a:r>
          </a:p>
          <a:p>
            <a:pPr marL="1158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463550" indent="-3476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Models unsuitable for dynamic workloads</a:t>
            </a:r>
            <a:endParaRPr lang="en-US" sz="3200" b="1" i="1" dirty="0" smtClean="0">
              <a:solidFill>
                <a:srgbClr val="FF0000"/>
              </a:solidFill>
            </a:endParaRPr>
          </a:p>
          <a:p>
            <a:pPr marL="463550" indent="-3476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Splitting flows difficult in practice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4524</TotalTime>
  <Words>808</Words>
  <Application>Microsoft Office PowerPoint</Application>
  <PresentationFormat>On-screen Show (4:3)</PresentationFormat>
  <Paragraphs>264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Bridging the Theory-Practice Gap in Multi-Commodity Flow Routing</vt:lpstr>
      <vt:lpstr>Routing flows in data center networks</vt:lpstr>
      <vt:lpstr>Network utilization suffers when flows collide…</vt:lpstr>
      <vt:lpstr>… but there is available capacity!</vt:lpstr>
      <vt:lpstr>… but there is available capacity!</vt:lpstr>
      <vt:lpstr>Multi-commodity flow problem</vt:lpstr>
      <vt:lpstr>Prior solutions</vt:lpstr>
      <vt:lpstr>Prior solutions</vt:lpstr>
      <vt:lpstr>Prior solutions</vt:lpstr>
      <vt:lpstr>Contributions</vt:lpstr>
      <vt:lpstr>Problems</vt:lpstr>
      <vt:lpstr>Sequential solutions don’t scale</vt:lpstr>
      <vt:lpstr>Sequential solutions don’t scale</vt:lpstr>
      <vt:lpstr> Billboard solutions require link utilization information…</vt:lpstr>
      <vt:lpstr>… and use path-based (exponential) representations</vt:lpstr>
      <vt:lpstr> Routers solutions are local and hence scalable…</vt:lpstr>
      <vt:lpstr> … but lack knowledge of global routes</vt:lpstr>
      <vt:lpstr>Problems</vt:lpstr>
      <vt:lpstr>Problems</vt:lpstr>
      <vt:lpstr>No splitting + collisions</vt:lpstr>
      <vt:lpstr>Proactive splitting</vt:lpstr>
      <vt:lpstr>Proactive splitting</vt:lpstr>
      <vt:lpstr>Problems</vt:lpstr>
      <vt:lpstr>Conclusion</vt:lpstr>
      <vt:lpstr>Additional slides</vt:lpstr>
      <vt:lpstr> Granularity of splitting</vt:lpstr>
      <vt:lpstr>Line rate splitting</vt:lpstr>
      <vt:lpstr>LocalFlow: Frequency of splitting</vt:lpstr>
      <vt:lpstr>LocalFlow: Frequency of splitting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the Theory-Practice Gap in MultiCommodity Flow Routing</dc:title>
  <dc:creator>Sid</dc:creator>
  <cp:lastModifiedBy>Siddhartha Sen</cp:lastModifiedBy>
  <cp:revision>284</cp:revision>
  <dcterms:created xsi:type="dcterms:W3CDTF">2006-08-16T00:00:00Z</dcterms:created>
  <dcterms:modified xsi:type="dcterms:W3CDTF">2011-11-17T03:54:07Z</dcterms:modified>
</cp:coreProperties>
</file>