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2" r:id="rId3"/>
    <p:sldId id="345" r:id="rId4"/>
    <p:sldId id="344" r:id="rId5"/>
    <p:sldId id="348" r:id="rId6"/>
    <p:sldId id="360" r:id="rId7"/>
    <p:sldId id="363" r:id="rId8"/>
    <p:sldId id="364" r:id="rId9"/>
    <p:sldId id="361" r:id="rId10"/>
    <p:sldId id="351" r:id="rId11"/>
    <p:sldId id="301" r:id="rId12"/>
    <p:sldId id="316" r:id="rId13"/>
    <p:sldId id="315" r:id="rId14"/>
    <p:sldId id="317" r:id="rId15"/>
    <p:sldId id="318" r:id="rId16"/>
    <p:sldId id="352" r:id="rId17"/>
    <p:sldId id="371" r:id="rId18"/>
    <p:sldId id="373" r:id="rId19"/>
    <p:sldId id="368" r:id="rId20"/>
    <p:sldId id="369" r:id="rId21"/>
    <p:sldId id="370" r:id="rId22"/>
    <p:sldId id="376" r:id="rId23"/>
    <p:sldId id="359" r:id="rId24"/>
    <p:sldId id="357" r:id="rId25"/>
    <p:sldId id="358" r:id="rId26"/>
    <p:sldId id="340" r:id="rId27"/>
    <p:sldId id="33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7F7F7F"/>
    <a:srgbClr val="000000"/>
    <a:srgbClr val="FF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1" autoAdjust="0"/>
    <p:restoredTop sz="80902" autoAdjust="0"/>
  </p:normalViewPr>
  <p:slideViewPr>
    <p:cSldViewPr snapToGrid="0" snapToObjects="1">
      <p:cViewPr varScale="1">
        <p:scale>
          <a:sx n="76" d="100"/>
          <a:sy n="76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E356-D2F4-D844-98E4-1150CD60A522}" type="datetimeFigureOut">
              <a:rPr lang="en-US" smtClean="0">
                <a:latin typeface="Helvetica"/>
              </a:rPr>
              <a:t>8/14/12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3016-9EAC-5C4B-90BC-2D2B275028A7}" type="slidenum">
              <a:rPr lang="en-US" smtClean="0">
                <a:latin typeface="Helvetica"/>
              </a:rPr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8839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3985D7F2-D76A-414D-B56A-AD1994362CBE}" type="datetimeFigureOut">
              <a:rPr lang="en-US" smtClean="0"/>
              <a:pPr/>
              <a:t>8/14/12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EBB13882-A6E5-E74C-9D36-A667443D0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0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3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3799-CA9B-A246-ABF7-15AD211E51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3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1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6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9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3799-CA9B-A246-ABF7-15AD211E51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3799-CA9B-A246-ABF7-15AD211E51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62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40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1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6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9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0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0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0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882-A6E5-E74C-9D36-A667443D0A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8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6400800" cy="584776"/>
          </a:xfrm>
        </p:spPr>
        <p:txBody>
          <a:bodyPr>
            <a:spAutoFit/>
          </a:bodyPr>
          <a:lstStyle>
            <a:lvl1pPr marL="0" indent="0" algn="ctr">
              <a:buNone/>
              <a:defRPr b="0" i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3702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31435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31435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878"/>
            <a:ext cx="4040188" cy="830997"/>
          </a:xfrm>
        </p:spPr>
        <p:txBody>
          <a:bodyPr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2365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3878"/>
            <a:ext cx="4041775" cy="830997"/>
          </a:xfrm>
        </p:spPr>
        <p:txBody>
          <a:bodyPr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2365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3850" y="668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11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7070"/>
            <a:ext cx="9144000" cy="4109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78" y="6447070"/>
            <a:ext cx="8467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860" y="6447070"/>
            <a:ext cx="544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0C5DB5E-6AB4-1E4D-9D51-F1BB6FC1347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47070"/>
            <a:ext cx="9144000" cy="1588"/>
          </a:xfrm>
          <a:prstGeom prst="line">
            <a:avLst/>
          </a:prstGeom>
          <a:ln w="1270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ln>
            <a:noFill/>
          </a:ln>
          <a:solidFill>
            <a:schemeClr val="bg2">
              <a:lumMod val="25000"/>
            </a:schemeClr>
          </a:solidFill>
          <a:effectLst/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2">
              <a:lumMod val="2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2">
              <a:lumMod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459168"/>
            <a:ext cx="8439401" cy="1188018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Social Networking with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Frientegrity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2400" dirty="0" smtClean="0"/>
              <a:t>Privacy </a:t>
            </a:r>
            <a:r>
              <a:rPr lang="en-US" sz="2400" dirty="0"/>
              <a:t>and Integrity with an Untrusted Provider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368" y="4715635"/>
            <a:ext cx="7284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Joint work with: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Aaron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Blankstein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, Michael J. Freedman, and Edward W. Felten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pu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09" y="5609536"/>
            <a:ext cx="1848757" cy="5071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77443" y="3223233"/>
            <a:ext cx="2789114" cy="818684"/>
            <a:chOff x="3135542" y="3223233"/>
            <a:chExt cx="2789114" cy="8186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390794" y="3873746"/>
              <a:ext cx="502637" cy="0"/>
            </a:xfrm>
            <a:prstGeom prst="straightConnector1">
              <a:avLst/>
            </a:prstGeom>
            <a:ln w="317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lg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135542" y="3223233"/>
              <a:ext cx="2789114" cy="5232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Ariel J. Feldman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225542" y="3672585"/>
              <a:ext cx="116218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Princeton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893431" y="3672585"/>
              <a:ext cx="89950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UPenn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03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295653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87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 1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Frientegrity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5088090" y="1273386"/>
            <a:ext cx="2174744" cy="2636394"/>
            <a:chOff x="649152" y="1501233"/>
            <a:chExt cx="2218026" cy="1495514"/>
          </a:xfrm>
        </p:grpSpPr>
        <p:sp>
          <p:nvSpPr>
            <p:cNvPr id="173" name="Rectangle 172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49152" y="1501234"/>
              <a:ext cx="1084384" cy="2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 2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5207037" y="2556522"/>
            <a:ext cx="1856882" cy="1096009"/>
            <a:chOff x="-87952" y="3566705"/>
            <a:chExt cx="1856882" cy="1096009"/>
          </a:xfrm>
        </p:grpSpPr>
        <p:grpSp>
          <p:nvGrpSpPr>
            <p:cNvPr id="237" name="Group 236"/>
            <p:cNvGrpSpPr/>
            <p:nvPr/>
          </p:nvGrpSpPr>
          <p:grpSpPr>
            <a:xfrm>
              <a:off x="33998" y="4069801"/>
              <a:ext cx="800082" cy="228661"/>
              <a:chOff x="457201" y="4021974"/>
              <a:chExt cx="1348992" cy="385538"/>
            </a:xfrm>
          </p:grpSpPr>
          <p:grpSp>
            <p:nvGrpSpPr>
              <p:cNvPr id="259" name="Group 258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60" name="Picture 259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238" name="Rectangle 237"/>
            <p:cNvSpPr/>
            <p:nvPr/>
          </p:nvSpPr>
          <p:spPr>
            <a:xfrm>
              <a:off x="945579" y="4106233"/>
              <a:ext cx="563533" cy="166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-69399" y="3899753"/>
              <a:ext cx="1838328" cy="762961"/>
            </a:xfrm>
            <a:prstGeom prst="rect">
              <a:avLst/>
            </a:prstGeom>
            <a:noFill/>
            <a:ln w="63500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46C0A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-87952" y="3566705"/>
              <a:ext cx="1856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E46C0A"/>
                  </a:solidFill>
                  <a:latin typeface="Helvetica"/>
                  <a:cs typeface="Helvetica"/>
                </a:rPr>
                <a:t>Bob’s profile</a:t>
              </a:r>
              <a:endParaRPr lang="en-US" sz="1600" dirty="0">
                <a:solidFill>
                  <a:srgbClr val="E46C0A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33998" y="4322880"/>
              <a:ext cx="800082" cy="228661"/>
              <a:chOff x="457201" y="4021974"/>
              <a:chExt cx="1348992" cy="385538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253" name="Rectangle 25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52" name="Picture 25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242" name="Group 241"/>
            <p:cNvGrpSpPr/>
            <p:nvPr/>
          </p:nvGrpSpPr>
          <p:grpSpPr>
            <a:xfrm>
              <a:off x="884004" y="4322880"/>
              <a:ext cx="800082" cy="228661"/>
              <a:chOff x="457201" y="4021974"/>
              <a:chExt cx="1348992" cy="385538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245" name="Rectangle 24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44" name="Picture 24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7343179" y="1272427"/>
            <a:ext cx="1465034" cy="776197"/>
            <a:chOff x="7658465" y="1129894"/>
            <a:chExt cx="1465034" cy="776197"/>
          </a:xfrm>
        </p:grpSpPr>
        <p:sp>
          <p:nvSpPr>
            <p:cNvPr id="268" name="Rectangle 267"/>
            <p:cNvSpPr/>
            <p:nvPr/>
          </p:nvSpPr>
          <p:spPr>
            <a:xfrm>
              <a:off x="7973752" y="1129894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814494" y="1282294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658466" y="1434694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658465" y="1434694"/>
              <a:ext cx="1149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 n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274" name="Straight Connector 273"/>
          <p:cNvCxnSpPr>
            <a:stCxn id="272" idx="0"/>
          </p:cNvCxnSpPr>
          <p:nvPr/>
        </p:nvCxnSpPr>
        <p:spPr>
          <a:xfrm flipV="1">
            <a:off x="1567721" y="3324157"/>
            <a:ext cx="27367" cy="1943523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463" y="4053694"/>
            <a:ext cx="1263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Read Alice’s wall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51" name="Elbow Connector 50"/>
          <p:cNvCxnSpPr>
            <a:stCxn id="13" idx="3"/>
          </p:cNvCxnSpPr>
          <p:nvPr/>
        </p:nvCxnSpPr>
        <p:spPr>
          <a:xfrm flipH="1">
            <a:off x="2315225" y="2241123"/>
            <a:ext cx="1891568" cy="3637868"/>
          </a:xfrm>
          <a:prstGeom prst="bentConnector4">
            <a:avLst>
              <a:gd name="adj1" fmla="val -12085"/>
              <a:gd name="adj2" fmla="val 100476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289" name="Group 288"/>
          <p:cNvGrpSpPr/>
          <p:nvPr/>
        </p:nvGrpSpPr>
        <p:grpSpPr>
          <a:xfrm>
            <a:off x="1450094" y="1405270"/>
            <a:ext cx="5638250" cy="1777243"/>
            <a:chOff x="1450094" y="1405270"/>
            <a:chExt cx="5638250" cy="1777243"/>
          </a:xfrm>
        </p:grpSpPr>
        <p:grpSp>
          <p:nvGrpSpPr>
            <p:cNvPr id="330" name="Group 329"/>
            <p:cNvGrpSpPr/>
            <p:nvPr/>
          </p:nvGrpSpPr>
          <p:grpSpPr>
            <a:xfrm>
              <a:off x="1458561" y="1405270"/>
              <a:ext cx="2999461" cy="1651798"/>
              <a:chOff x="1367851" y="1260134"/>
              <a:chExt cx="2999461" cy="165179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964552" y="2277420"/>
                <a:ext cx="1348992" cy="634512"/>
                <a:chOff x="457201" y="3773000"/>
                <a:chExt cx="1348992" cy="63451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457202" y="3773000"/>
                  <a:ext cx="1241098" cy="2308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Helvetica"/>
                      <a:cs typeface="Helvetica"/>
                    </a:rPr>
                    <a:t>Alice’s wall</a:t>
                  </a: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457201" y="4021974"/>
                  <a:ext cx="1241099" cy="341383"/>
                  <a:chOff x="457201" y="4021974"/>
                  <a:chExt cx="1241099" cy="341383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457201" y="4021974"/>
                    <a:ext cx="1241099" cy="341383"/>
                  </a:xfrm>
                  <a:prstGeom prst="rect">
                    <a:avLst/>
                  </a:prstGeom>
                  <a:solidFill>
                    <a:srgbClr val="FFFF9E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504841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722604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940367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1158835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1374621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56" name="Picture 55" descr="Lock-256x256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07" y="4191726"/>
                  <a:ext cx="215786" cy="215786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1367851" y="1670121"/>
                <a:ext cx="1630641" cy="634512"/>
                <a:chOff x="280017" y="3773000"/>
                <a:chExt cx="1630641" cy="634512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80017" y="3773000"/>
                  <a:ext cx="1630641" cy="2308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Helvetica"/>
                      <a:cs typeface="Helvetica"/>
                    </a:rPr>
                    <a:t>Alice’s photo album</a:t>
                  </a:r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457201" y="4021974"/>
                  <a:ext cx="1241099" cy="341383"/>
                  <a:chOff x="457201" y="4021974"/>
                  <a:chExt cx="1241099" cy="341383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57201" y="4021974"/>
                    <a:ext cx="1241099" cy="341383"/>
                  </a:xfrm>
                  <a:prstGeom prst="rect">
                    <a:avLst/>
                  </a:prstGeom>
                  <a:solidFill>
                    <a:srgbClr val="FFFF9E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04841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722604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940367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1158835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1374621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22" name="Picture 121" descr="Lock-256x256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07" y="4191726"/>
                  <a:ext cx="215786" cy="215786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3100083" y="1946308"/>
                <a:ext cx="1016000" cy="2993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Alice’s ACL</a:t>
                </a:r>
                <a:endParaRPr lang="en-US" sz="1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477011" y="2277420"/>
                <a:ext cx="1419429" cy="634512"/>
                <a:chOff x="386764" y="3773000"/>
                <a:chExt cx="1419429" cy="634512"/>
              </a:xfrm>
            </p:grpSpPr>
            <p:sp>
              <p:nvSpPr>
                <p:cNvPr id="162" name="TextBox 161"/>
                <p:cNvSpPr txBox="1"/>
                <p:nvPr/>
              </p:nvSpPr>
              <p:spPr>
                <a:xfrm>
                  <a:off x="386764" y="3773000"/>
                  <a:ext cx="1419429" cy="2308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bIns="0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Helvetica"/>
                      <a:cs typeface="Helvetica"/>
                    </a:rPr>
                    <a:t>Comment thread</a:t>
                  </a:r>
                </a:p>
              </p:txBody>
            </p:sp>
            <p:grpSp>
              <p:nvGrpSpPr>
                <p:cNvPr id="163" name="Group 162"/>
                <p:cNvGrpSpPr/>
                <p:nvPr/>
              </p:nvGrpSpPr>
              <p:grpSpPr>
                <a:xfrm>
                  <a:off x="457201" y="4021974"/>
                  <a:ext cx="1241099" cy="341383"/>
                  <a:chOff x="457201" y="4021974"/>
                  <a:chExt cx="1241099" cy="341383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>
                    <a:off x="457201" y="4021974"/>
                    <a:ext cx="1241099" cy="341383"/>
                  </a:xfrm>
                  <a:prstGeom prst="rect">
                    <a:avLst/>
                  </a:prstGeom>
                  <a:solidFill>
                    <a:srgbClr val="FFFF9E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504841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722604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940367" y="4083832"/>
                    <a:ext cx="215786" cy="21578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1158835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1374621" y="4083832"/>
                    <a:ext cx="215786" cy="215787"/>
                  </a:xfrm>
                  <a:prstGeom prst="rect">
                    <a:avLst/>
                  </a:prstGeom>
                  <a:solidFill>
                    <a:srgbClr val="C4BD9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64" name="Picture 163" descr="Lock-256x256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07" y="4191726"/>
                  <a:ext cx="215786" cy="215786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2977188" y="1260134"/>
                <a:ext cx="13901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E46C0A"/>
                    </a:solidFill>
                    <a:latin typeface="Helvetica"/>
                    <a:cs typeface="Helvetica"/>
                  </a:rPr>
                  <a:t>Alice’s profile</a:t>
                </a:r>
                <a:endParaRPr lang="en-US" sz="1600" dirty="0">
                  <a:solidFill>
                    <a:srgbClr val="E46C0A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492714" y="1989329"/>
              <a:ext cx="1348992" cy="385538"/>
              <a:chOff x="457201" y="4021974"/>
              <a:chExt cx="1348992" cy="385538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57" name="Picture 156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450094" y="1774292"/>
              <a:ext cx="5638250" cy="1408221"/>
              <a:chOff x="1450094" y="1774292"/>
              <a:chExt cx="5638250" cy="1408221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481500" y="1774292"/>
                <a:ext cx="0" cy="1408221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481500" y="1803293"/>
                <a:ext cx="5590986" cy="11964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7063918" y="1784532"/>
                <a:ext cx="8568" cy="713232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4615098" y="2465055"/>
                <a:ext cx="2473246" cy="0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4615098" y="2436211"/>
                <a:ext cx="0" cy="746302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450094" y="3170294"/>
                <a:ext cx="3182112" cy="12219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Rounded Rectangular Callout 205"/>
          <p:cNvSpPr/>
          <p:nvPr/>
        </p:nvSpPr>
        <p:spPr>
          <a:xfrm>
            <a:off x="7631633" y="2532955"/>
            <a:ext cx="1326312" cy="604705"/>
          </a:xfrm>
          <a:prstGeom prst="wedgeRoundRectCallout">
            <a:avLst>
              <a:gd name="adj1" fmla="val -68126"/>
              <a:gd name="adj2" fmla="val 12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Optionally entangled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41" name="Elbow Connector 40"/>
          <p:cNvCxnSpPr>
            <a:stCxn id="158" idx="3"/>
            <a:endCxn id="250" idx="3"/>
          </p:cNvCxnSpPr>
          <p:nvPr/>
        </p:nvCxnSpPr>
        <p:spPr>
          <a:xfrm>
            <a:off x="6733813" y="2160021"/>
            <a:ext cx="117280" cy="1253355"/>
          </a:xfrm>
          <a:prstGeom prst="bentConnector3">
            <a:avLst>
              <a:gd name="adj1" fmla="val 574361"/>
            </a:avLst>
          </a:prstGeom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ular Callout 105"/>
          <p:cNvSpPr/>
          <p:nvPr/>
        </p:nvSpPr>
        <p:spPr>
          <a:xfrm>
            <a:off x="90710" y="1749238"/>
            <a:ext cx="1377647" cy="604705"/>
          </a:xfrm>
          <a:prstGeom prst="wedgeRoundRectCallout">
            <a:avLst>
              <a:gd name="adj1" fmla="val 62671"/>
              <a:gd name="adj2" fmla="val 377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Checked for equivocation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09" name="Elbow Connector 208"/>
          <p:cNvCxnSpPr>
            <a:stCxn id="117" idx="2"/>
          </p:cNvCxnSpPr>
          <p:nvPr/>
        </p:nvCxnSpPr>
        <p:spPr>
          <a:xfrm rot="5400000">
            <a:off x="1849060" y="3415340"/>
            <a:ext cx="2697681" cy="1765350"/>
          </a:xfrm>
          <a:prstGeom prst="bentConnector3">
            <a:avLst>
              <a:gd name="adj1" fmla="val 99098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Rounded Rectangular Callout 287"/>
          <p:cNvSpPr/>
          <p:nvPr/>
        </p:nvSpPr>
        <p:spPr>
          <a:xfrm>
            <a:off x="4943598" y="5219509"/>
            <a:ext cx="2933071" cy="786762"/>
          </a:xfrm>
          <a:prstGeom prst="wedgeRoundRectCallout">
            <a:avLst>
              <a:gd name="adj1" fmla="val -66811"/>
              <a:gd name="adj2" fmla="val -175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Proof of ACL enforcement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Decryption keys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2" name="Rounded Rectangular Callout 141"/>
          <p:cNvSpPr/>
          <p:nvPr/>
        </p:nvSpPr>
        <p:spPr>
          <a:xfrm>
            <a:off x="4580917" y="4208847"/>
            <a:ext cx="2873452" cy="786762"/>
          </a:xfrm>
          <a:prstGeom prst="wedgeRoundRectCallout">
            <a:avLst>
              <a:gd name="adj1" fmla="val -66811"/>
              <a:gd name="adj2" fmla="val -175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Latest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Proof of no equivocation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173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19" grpId="0" animBg="1"/>
      <p:bldP spid="206" grpId="0" animBg="1"/>
      <p:bldP spid="206" grpId="1" animBg="1"/>
      <p:bldP spid="106" grpId="0" animBg="1"/>
      <p:bldP spid="106" grpId="1" animBg="1"/>
      <p:bldP spid="288" grpId="0" animBg="1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equivocation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457200" y="2347372"/>
            <a:ext cx="4680694" cy="17543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747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ea typeface="+mj-ea"/>
                <a:cs typeface="Helvetica"/>
              </a:rPr>
              <a:t>Honest server:</a:t>
            </a:r>
            <a:r>
              <a:rPr lang="en-US" sz="2000" dirty="0" smtClean="0">
                <a:solidFill>
                  <a:srgbClr val="EEECE1">
                    <a:lumMod val="50000"/>
                  </a:srgbClr>
                </a:solidFill>
                <a:latin typeface="Helvetica"/>
                <a:ea typeface="+mj-ea"/>
                <a:cs typeface="Helvetica"/>
              </a:rPr>
              <a:t> </a:t>
            </a:r>
            <a:r>
              <a:rPr lang="en-US" sz="2000" dirty="0" err="1" smtClean="0">
                <a:solidFill>
                  <a:srgbClr val="EEECE1">
                    <a:lumMod val="50000"/>
                  </a:srgbClr>
                </a:solidFill>
                <a:latin typeface="Helvetica"/>
                <a:ea typeface="+mj-ea"/>
                <a:cs typeface="Helvetica"/>
              </a:rPr>
              <a:t>linearizability</a:t>
            </a:r>
            <a:endParaRPr lang="en-US" sz="2000" dirty="0" smtClean="0">
              <a:solidFill>
                <a:srgbClr val="EEECE1">
                  <a:lumMod val="50000"/>
                </a:srgbClr>
              </a:solidFill>
              <a:latin typeface="Helvetica"/>
              <a:ea typeface="+mj-ea"/>
              <a:cs typeface="Helvetica"/>
            </a:endParaRPr>
          </a:p>
          <a:p>
            <a:pPr marL="34747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4A452A"/>
                </a:solidFill>
                <a:latin typeface="Helvetica"/>
                <a:ea typeface="+mj-ea"/>
                <a:cs typeface="Helvetica"/>
              </a:rPr>
              <a:t>Malicious server: </a:t>
            </a:r>
            <a:r>
              <a:rPr lang="en-US" sz="2000" dirty="0" smtClean="0">
                <a:solidFill>
                  <a:srgbClr val="EEECE1">
                    <a:lumMod val="50000"/>
                  </a:srgbClr>
                </a:solidFill>
                <a:latin typeface="Helvetica"/>
                <a:ea typeface="+mj-ea"/>
                <a:cs typeface="Helvetica"/>
              </a:rPr>
              <a:t>Alice and Bob detect equivocation after exchanging 2 messages</a:t>
            </a:r>
          </a:p>
          <a:p>
            <a:pPr marL="347472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Compare histories</a:t>
            </a: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>
          <a:xfrm>
            <a:off x="457200" y="5237213"/>
            <a:ext cx="840945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Provider can still fork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clients, but can’t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unfork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6528897" y="3769906"/>
            <a:ext cx="1468614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686055" y="2017930"/>
            <a:ext cx="1451670" cy="631609"/>
            <a:chOff x="6991662" y="1422328"/>
            <a:chExt cx="1451670" cy="631609"/>
          </a:xfrm>
        </p:grpSpPr>
        <p:grpSp>
          <p:nvGrpSpPr>
            <p:cNvPr id="88" name="Group 87"/>
            <p:cNvGrpSpPr/>
            <p:nvPr/>
          </p:nvGrpSpPr>
          <p:grpSpPr>
            <a:xfrm>
              <a:off x="6991662" y="1422328"/>
              <a:ext cx="1149747" cy="493398"/>
              <a:chOff x="6571622" y="5074052"/>
              <a:chExt cx="1149747" cy="493398"/>
            </a:xfrm>
            <a:effectLst>
              <a:glow rad="190500">
                <a:srgbClr val="FF0000">
                  <a:alpha val="75000"/>
                </a:srgbClr>
              </a:glow>
            </a:effectLst>
          </p:grpSpPr>
          <p:sp>
            <p:nvSpPr>
              <p:cNvPr id="89" name="Rectangle 88"/>
              <p:cNvSpPr/>
              <p:nvPr/>
            </p:nvSpPr>
            <p:spPr>
              <a:xfrm>
                <a:off x="6571622" y="5096053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571622" y="5074052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Server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pic>
          <p:nvPicPr>
            <p:cNvPr id="100" name="Picture 99" descr="face-devil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486" y="1529383"/>
              <a:ext cx="603846" cy="52455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28434" y="2684681"/>
            <a:ext cx="1428519" cy="1450664"/>
            <a:chOff x="5886645" y="2004316"/>
            <a:chExt cx="1428519" cy="145066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6688910" y="2004316"/>
              <a:ext cx="626254" cy="91191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941072" y="2961582"/>
              <a:ext cx="1149747" cy="493398"/>
              <a:chOff x="5795674" y="4643235"/>
              <a:chExt cx="1149747" cy="49339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795674" y="4665236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95674" y="4643235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Alice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886645" y="2181730"/>
              <a:ext cx="985745" cy="328582"/>
              <a:chOff x="1681255" y="3337871"/>
              <a:chExt cx="1378806" cy="45960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681255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40857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2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0459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  <a:endParaRPr lang="en-US" sz="11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7309353" y="2684681"/>
            <a:ext cx="1436950" cy="1450664"/>
            <a:chOff x="7467564" y="2004316"/>
            <a:chExt cx="1436950" cy="1450664"/>
          </a:xfrm>
        </p:grpSpPr>
        <p:grpSp>
          <p:nvGrpSpPr>
            <p:cNvPr id="42" name="Group 41"/>
            <p:cNvGrpSpPr/>
            <p:nvPr/>
          </p:nvGrpSpPr>
          <p:grpSpPr>
            <a:xfrm>
              <a:off x="7754767" y="2961582"/>
              <a:ext cx="1149747" cy="493398"/>
              <a:chOff x="3498788" y="4907267"/>
              <a:chExt cx="1149747" cy="49339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8788" y="4929268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98788" y="4907267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Bob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918769" y="2181730"/>
              <a:ext cx="985745" cy="328582"/>
              <a:chOff x="3482577" y="3082057"/>
              <a:chExt cx="985745" cy="32858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482577" y="3082057"/>
                <a:ext cx="328582" cy="3285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3811159" y="3082057"/>
                <a:ext cx="657163" cy="328582"/>
                <a:chOff x="3811159" y="3082057"/>
                <a:chExt cx="657163" cy="328582"/>
              </a:xfrm>
              <a:effectLst>
                <a:glow rad="101600">
                  <a:srgbClr val="FF0000">
                    <a:alpha val="75000"/>
                  </a:srgbClr>
                </a:glow>
              </a:effectLst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811159" y="3082057"/>
                  <a:ext cx="328582" cy="32858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3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139740" y="3082057"/>
                  <a:ext cx="328582" cy="32858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2</a:t>
                  </a:r>
                  <a:endParaRPr lang="en-US" sz="1100" dirty="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cxnSp>
          <p:nvCxnSpPr>
            <p:cNvPr id="44" name="Straight Connector 43"/>
            <p:cNvCxnSpPr/>
            <p:nvPr/>
          </p:nvCxnSpPr>
          <p:spPr>
            <a:xfrm>
              <a:off x="7467564" y="2004316"/>
              <a:ext cx="626254" cy="91191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57200" y="1762692"/>
            <a:ext cx="5634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Enforce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fork* consistency </a:t>
            </a:r>
            <a:r>
              <a:rPr lang="en-US" dirty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[LM07]</a:t>
            </a:r>
          </a:p>
        </p:txBody>
      </p:sp>
    </p:spTree>
    <p:extLst>
      <p:ext uri="{BB962C8B-B14F-4D97-AF65-F5344CB8AC3E}">
        <p14:creationId xmlns:p14="http://schemas.microsoft.com/office/powerpoint/2010/main" val="25281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Comparing histories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96060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5079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4870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2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3889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3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5341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4360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7469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6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6488" y="2704998"/>
            <a:ext cx="699019" cy="6990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op</a:t>
            </a:r>
            <a:r>
              <a:rPr lang="en-US" sz="2000" baseline="-25000" dirty="0" smtClean="0">
                <a:solidFill>
                  <a:prstClr val="black"/>
                </a:solidFill>
                <a:latin typeface="Helvetica"/>
                <a:cs typeface="Helvetica"/>
              </a:rPr>
              <a:t>7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2769955" y="4056156"/>
            <a:ext cx="2504405" cy="677974"/>
          </a:xfrm>
          <a:prstGeom prst="wedgeRoundRectCallout">
            <a:avLst>
              <a:gd name="adj1" fmla="val -45593"/>
              <a:gd name="adj2" fmla="val -1456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h</a:t>
            </a:r>
            <a:r>
              <a:rPr lang="en-US" sz="2400" baseline="-25000" dirty="0" err="1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n</a:t>
            </a: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= H(h</a:t>
            </a:r>
            <a:r>
              <a:rPr lang="en-US" sz="2400" baseline="-250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n-1</a:t>
            </a: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 || </a:t>
            </a:r>
            <a:r>
              <a:rPr lang="en-US" sz="2400" dirty="0" err="1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op</a:t>
            </a:r>
            <a:r>
              <a:rPr lang="en-US" sz="2400" baseline="-25000" dirty="0" err="1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n</a:t>
            </a: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916" y="5048440"/>
            <a:ext cx="8243883" cy="10279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ctr" defTabSz="457200" rtl="0" eaLnBrk="1" fontAlgn="auto" latinLnBrk="0" hangingPunct="1">
              <a:spcBef>
                <a:spcPct val="2000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Hash chains are O(n)</a:t>
            </a:r>
          </a:p>
          <a:p>
            <a:pPr marR="0" lvl="0" indent="-342900" algn="ctr" defTabSz="457200" rtl="0" eaLnBrk="1" fontAlgn="auto" latinLnBrk="0" hangingPunct="1">
              <a:spcBef>
                <a:spcPct val="2000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(and must download the whole history)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2916" y="1552430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200"/>
              </a:spcBef>
            </a:pPr>
            <a:r>
              <a:rPr lang="en-US" sz="3200" dirty="0" smtClean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Previously: </a:t>
            </a:r>
            <a:r>
              <a:rPr lang="en-US" sz="32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u</a:t>
            </a:r>
            <a:r>
              <a:rPr lang="en-US" sz="3200" dirty="0" smtClean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se a hash chain</a:t>
            </a:r>
            <a:endParaRPr lang="en-US" sz="3200" dirty="0">
              <a:solidFill>
                <a:srgbClr val="EEECE1">
                  <a:lumMod val="2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0" name="Left Arrow 19"/>
          <p:cNvSpPr/>
          <p:nvPr/>
        </p:nvSpPr>
        <p:spPr>
          <a:xfrm rot="5400000" flipV="1">
            <a:off x="6177234" y="3542265"/>
            <a:ext cx="958240" cy="847787"/>
          </a:xfrm>
          <a:prstGeom prst="leftArrow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in </a:t>
            </a:r>
            <a:r>
              <a:rPr lang="en-US" dirty="0" err="1" smtClean="0"/>
              <a:t>Frientegrity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25796" y="279669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6" idx="0"/>
            <a:endCxn id="64" idx="3"/>
          </p:cNvCxnSpPr>
          <p:nvPr/>
        </p:nvCxnSpPr>
        <p:spPr>
          <a:xfrm flipV="1">
            <a:off x="674397" y="4594470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4" idx="5"/>
            <a:endCxn id="62" idx="0"/>
          </p:cNvCxnSpPr>
          <p:nvPr/>
        </p:nvCxnSpPr>
        <p:spPr>
          <a:xfrm>
            <a:off x="1061634" y="4594470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5095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673" y="4868144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8777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117"/>
          <p:cNvCxnSpPr>
            <a:stCxn id="120" idx="0"/>
            <a:endCxn id="122" idx="3"/>
          </p:cNvCxnSpPr>
          <p:nvPr/>
        </p:nvCxnSpPr>
        <p:spPr>
          <a:xfrm flipV="1">
            <a:off x="1718798" y="4590684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22" idx="5"/>
            <a:endCxn id="121" idx="0"/>
          </p:cNvCxnSpPr>
          <p:nvPr/>
        </p:nvCxnSpPr>
        <p:spPr>
          <a:xfrm>
            <a:off x="2106035" y="4590684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539496" y="4860572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063074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03178" y="428782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280977" y="36415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>
            <a:stCxn id="158" idx="3"/>
            <a:endCxn id="64" idx="7"/>
          </p:cNvCxnSpPr>
          <p:nvPr/>
        </p:nvCxnSpPr>
        <p:spPr>
          <a:xfrm flipH="1">
            <a:off x="1061634" y="3944400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8" idx="5"/>
            <a:endCxn id="122" idx="1"/>
          </p:cNvCxnSpPr>
          <p:nvPr/>
        </p:nvCxnSpPr>
        <p:spPr>
          <a:xfrm>
            <a:off x="1583834" y="3944400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3" idx="0"/>
            <a:endCxn id="185" idx="3"/>
          </p:cNvCxnSpPr>
          <p:nvPr/>
        </p:nvCxnSpPr>
        <p:spPr>
          <a:xfrm flipV="1">
            <a:off x="2764034" y="4590684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85" idx="5"/>
            <a:endCxn id="184" idx="0"/>
          </p:cNvCxnSpPr>
          <p:nvPr/>
        </p:nvCxnSpPr>
        <p:spPr>
          <a:xfrm>
            <a:off x="3151271" y="4590684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2584732" y="4860572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108310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848414" y="428782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6" name="Straight Connector 185"/>
          <p:cNvCxnSpPr>
            <a:stCxn id="188" idx="0"/>
            <a:endCxn id="190" idx="3"/>
          </p:cNvCxnSpPr>
          <p:nvPr/>
        </p:nvCxnSpPr>
        <p:spPr>
          <a:xfrm flipV="1">
            <a:off x="3808435" y="4586898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90" idx="5"/>
            <a:endCxn id="189" idx="0"/>
          </p:cNvCxnSpPr>
          <p:nvPr/>
        </p:nvCxnSpPr>
        <p:spPr>
          <a:xfrm>
            <a:off x="4195672" y="4586898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3629133" y="4856786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6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152711" y="4860572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7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892815" y="4284041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370614" y="363775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2" name="Straight Connector 191"/>
          <p:cNvCxnSpPr>
            <a:stCxn id="191" idx="3"/>
            <a:endCxn id="185" idx="7"/>
          </p:cNvCxnSpPr>
          <p:nvPr/>
        </p:nvCxnSpPr>
        <p:spPr>
          <a:xfrm flipH="1">
            <a:off x="3151271" y="3940614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91" idx="5"/>
            <a:endCxn id="190" idx="1"/>
          </p:cNvCxnSpPr>
          <p:nvPr/>
        </p:nvCxnSpPr>
        <p:spPr>
          <a:xfrm>
            <a:off x="3673471" y="3940614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58" idx="7"/>
            <a:endCxn id="179" idx="3"/>
          </p:cNvCxnSpPr>
          <p:nvPr/>
        </p:nvCxnSpPr>
        <p:spPr>
          <a:xfrm flipV="1">
            <a:off x="1583834" y="3099556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9" idx="5"/>
            <a:endCxn id="191" idx="1"/>
          </p:cNvCxnSpPr>
          <p:nvPr/>
        </p:nvCxnSpPr>
        <p:spPr>
          <a:xfrm>
            <a:off x="2628653" y="3099556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6516643" y="2800485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0" name="Straight Connector 199"/>
          <p:cNvCxnSpPr>
            <a:stCxn id="202" idx="0"/>
            <a:endCxn id="204" idx="3"/>
          </p:cNvCxnSpPr>
          <p:nvPr/>
        </p:nvCxnSpPr>
        <p:spPr>
          <a:xfrm flipV="1">
            <a:off x="4865244" y="4598256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04" idx="5"/>
            <a:endCxn id="203" idx="0"/>
          </p:cNvCxnSpPr>
          <p:nvPr/>
        </p:nvCxnSpPr>
        <p:spPr>
          <a:xfrm>
            <a:off x="5252481" y="4598256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4685942" y="4868144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8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209520" y="4871930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9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949624" y="429539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" name="Straight Connector 204"/>
          <p:cNvCxnSpPr>
            <a:stCxn id="207" idx="0"/>
            <a:endCxn id="209" idx="3"/>
          </p:cNvCxnSpPr>
          <p:nvPr/>
        </p:nvCxnSpPr>
        <p:spPr>
          <a:xfrm flipV="1">
            <a:off x="5909645" y="4594470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09" idx="5"/>
            <a:endCxn id="208" idx="0"/>
          </p:cNvCxnSpPr>
          <p:nvPr/>
        </p:nvCxnSpPr>
        <p:spPr>
          <a:xfrm>
            <a:off x="6296882" y="4594470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5730343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253921" y="4868144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94025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471824" y="364532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1" name="Straight Connector 210"/>
          <p:cNvCxnSpPr>
            <a:stCxn id="210" idx="3"/>
            <a:endCxn id="204" idx="7"/>
          </p:cNvCxnSpPr>
          <p:nvPr/>
        </p:nvCxnSpPr>
        <p:spPr>
          <a:xfrm flipH="1">
            <a:off x="5252481" y="3948186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10" idx="5"/>
            <a:endCxn id="209" idx="1"/>
          </p:cNvCxnSpPr>
          <p:nvPr/>
        </p:nvCxnSpPr>
        <p:spPr>
          <a:xfrm>
            <a:off x="5774681" y="3948186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15" idx="0"/>
            <a:endCxn id="217" idx="3"/>
          </p:cNvCxnSpPr>
          <p:nvPr/>
        </p:nvCxnSpPr>
        <p:spPr>
          <a:xfrm flipV="1">
            <a:off x="6954881" y="4594470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17" idx="5"/>
            <a:endCxn id="216" idx="0"/>
          </p:cNvCxnSpPr>
          <p:nvPr/>
        </p:nvCxnSpPr>
        <p:spPr>
          <a:xfrm>
            <a:off x="7342118" y="4594470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775579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12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299157" y="4868144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13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039261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Straight Connector 217"/>
          <p:cNvCxnSpPr>
            <a:stCxn id="220" idx="0"/>
            <a:endCxn id="222" idx="3"/>
          </p:cNvCxnSpPr>
          <p:nvPr/>
        </p:nvCxnSpPr>
        <p:spPr>
          <a:xfrm flipV="1">
            <a:off x="7999282" y="4590684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22" idx="5"/>
            <a:endCxn id="221" idx="0"/>
          </p:cNvCxnSpPr>
          <p:nvPr/>
        </p:nvCxnSpPr>
        <p:spPr>
          <a:xfrm>
            <a:off x="8386519" y="4590684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7819980" y="4860572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558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083662" y="428782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561461" y="36415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>
            <a:stCxn id="223" idx="3"/>
            <a:endCxn id="217" idx="7"/>
          </p:cNvCxnSpPr>
          <p:nvPr/>
        </p:nvCxnSpPr>
        <p:spPr>
          <a:xfrm flipH="1">
            <a:off x="7342118" y="3944400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223" idx="5"/>
            <a:endCxn id="222" idx="1"/>
          </p:cNvCxnSpPr>
          <p:nvPr/>
        </p:nvCxnSpPr>
        <p:spPr>
          <a:xfrm>
            <a:off x="7864318" y="3944400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10" idx="7"/>
            <a:endCxn id="199" idx="3"/>
          </p:cNvCxnSpPr>
          <p:nvPr/>
        </p:nvCxnSpPr>
        <p:spPr>
          <a:xfrm flipV="1">
            <a:off x="5774681" y="3103342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99" idx="5"/>
            <a:endCxn id="223" idx="1"/>
          </p:cNvCxnSpPr>
          <p:nvPr/>
        </p:nvCxnSpPr>
        <p:spPr>
          <a:xfrm>
            <a:off x="6819500" y="3103342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4421219" y="16168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1" name="Straight Connector 230"/>
          <p:cNvCxnSpPr>
            <a:stCxn id="179" idx="7"/>
            <a:endCxn id="229" idx="3"/>
          </p:cNvCxnSpPr>
          <p:nvPr/>
        </p:nvCxnSpPr>
        <p:spPr>
          <a:xfrm flipV="1">
            <a:off x="2628653" y="1919700"/>
            <a:ext cx="1844528" cy="92896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29" idx="5"/>
            <a:endCxn id="199" idx="1"/>
          </p:cNvCxnSpPr>
          <p:nvPr/>
        </p:nvCxnSpPr>
        <p:spPr>
          <a:xfrm>
            <a:off x="4724076" y="1919700"/>
            <a:ext cx="1844529" cy="93274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Content Placeholder 2"/>
          <p:cNvSpPr txBox="1">
            <a:spLocks/>
          </p:cNvSpPr>
          <p:nvPr/>
        </p:nvSpPr>
        <p:spPr>
          <a:xfrm>
            <a:off x="3182043" y="5568526"/>
            <a:ext cx="283041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/>
              <a:buNone/>
            </a:pPr>
            <a:r>
              <a:rPr lang="en-US" sz="2800" dirty="0" smtClean="0"/>
              <a:t>History tree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[CW09]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8" name="Rounded Rectangular Callout 237"/>
          <p:cNvSpPr/>
          <p:nvPr/>
        </p:nvSpPr>
        <p:spPr>
          <a:xfrm>
            <a:off x="2020447" y="1135132"/>
            <a:ext cx="1787988" cy="690355"/>
          </a:xfrm>
          <a:prstGeom prst="wedgeRoundRectCallout">
            <a:avLst>
              <a:gd name="adj1" fmla="val 84061"/>
              <a:gd name="adj2" fmla="val 437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E46C0A"/>
                </a:solidFill>
                <a:latin typeface="Helvetica"/>
                <a:cs typeface="Helvetica"/>
              </a:rPr>
              <a:t>h</a:t>
            </a:r>
            <a:r>
              <a:rPr lang="en-US" sz="1600" baseline="-25000" dirty="0" err="1" smtClean="0">
                <a:solidFill>
                  <a:srgbClr val="E46C0A"/>
                </a:solidFill>
                <a:latin typeface="Helvetica"/>
                <a:cs typeface="Helvetica"/>
              </a:rPr>
              <a:t>root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commits to entire history 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9" name="Rounded Rectangular Callout 238"/>
          <p:cNvSpPr/>
          <p:nvPr/>
        </p:nvSpPr>
        <p:spPr>
          <a:xfrm>
            <a:off x="5923107" y="1135132"/>
            <a:ext cx="2497087" cy="884349"/>
          </a:xfrm>
          <a:prstGeom prst="wedgeRoundRectCallout">
            <a:avLst>
              <a:gd name="adj1" fmla="val -96476"/>
              <a:gd name="adj2" fmla="val 25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Let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</a:t>
            </a:r>
            <a:r>
              <a:rPr lang="en-US" sz="1600" baseline="-250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15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be a server-signed commitment to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sz="1600" baseline="-250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root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up to op</a:t>
            </a:r>
            <a:r>
              <a:rPr lang="en-US" sz="16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15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0" name="Rounded Rectangular Callout 239"/>
          <p:cNvSpPr/>
          <p:nvPr/>
        </p:nvSpPr>
        <p:spPr>
          <a:xfrm>
            <a:off x="315557" y="2205624"/>
            <a:ext cx="2436295" cy="452399"/>
          </a:xfrm>
          <a:prstGeom prst="wedgeRoundRectCallout">
            <a:avLst>
              <a:gd name="adj1" fmla="val 34191"/>
              <a:gd name="adj2" fmla="val 903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= H(h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leftChild(</a:t>
            </a:r>
            <a:r>
              <a:rPr lang="en-US" sz="1400" baseline="-250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|| h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rightChild(</a:t>
            </a:r>
            <a:r>
              <a:rPr lang="en-US" sz="1400" baseline="-250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47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64" grpId="0" animBg="1"/>
      <p:bldP spid="120" grpId="0" animBg="1"/>
      <p:bldP spid="121" grpId="0" animBg="1"/>
      <p:bldP spid="122" grpId="0" animBg="1"/>
      <p:bldP spid="158" grpId="0" animBg="1"/>
      <p:bldP spid="183" grpId="0" animBg="1"/>
      <p:bldP spid="184" grpId="0" animBg="1"/>
      <p:bldP spid="185" grpId="0" animBg="1"/>
      <p:bldP spid="185" grpId="1" animBg="1"/>
      <p:bldP spid="188" grpId="0" animBg="1"/>
      <p:bldP spid="189" grpId="0" animBg="1"/>
      <p:bldP spid="190" grpId="0" animBg="1"/>
      <p:bldP spid="190" grpId="1" animBg="1"/>
      <p:bldP spid="191" grpId="0" animBg="1"/>
      <p:bldP spid="199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4" grpId="2" animBg="1"/>
      <p:bldP spid="207" grpId="0" animBg="1"/>
      <p:bldP spid="208" grpId="0" animBg="1"/>
      <p:bldP spid="209" grpId="0" animBg="1"/>
      <p:bldP spid="209" grpId="1" animBg="1"/>
      <p:bldP spid="209" grpId="2" animBg="1"/>
      <p:bldP spid="210" grpId="0" animBg="1"/>
      <p:bldP spid="215" grpId="0" animBg="1"/>
      <p:bldP spid="216" grpId="0" animBg="1"/>
      <p:bldP spid="217" grpId="0" animBg="1"/>
      <p:bldP spid="222" grpId="0" animBg="1"/>
      <p:bldP spid="223" grpId="0" animBg="1"/>
      <p:bldP spid="229" grpId="0" animBg="1"/>
      <p:bldP spid="235" grpId="0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r>
              <a:rPr lang="en-US" sz="2400" dirty="0" smtClean="0"/>
              <a:t> (cont.)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25796" y="279669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6" idx="0"/>
            <a:endCxn id="64" idx="3"/>
          </p:cNvCxnSpPr>
          <p:nvPr/>
        </p:nvCxnSpPr>
        <p:spPr>
          <a:xfrm flipV="1">
            <a:off x="674397" y="4594470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4" idx="5"/>
            <a:endCxn id="62" idx="0"/>
          </p:cNvCxnSpPr>
          <p:nvPr/>
        </p:nvCxnSpPr>
        <p:spPr>
          <a:xfrm>
            <a:off x="1061634" y="4594470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5095" y="4864358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673" y="4868144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8777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03178" y="428782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280977" y="36415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>
            <a:stCxn id="158" idx="3"/>
            <a:endCxn id="64" idx="7"/>
          </p:cNvCxnSpPr>
          <p:nvPr/>
        </p:nvCxnSpPr>
        <p:spPr>
          <a:xfrm flipH="1">
            <a:off x="1061634" y="3944400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8" idx="5"/>
            <a:endCxn id="122" idx="1"/>
          </p:cNvCxnSpPr>
          <p:nvPr/>
        </p:nvCxnSpPr>
        <p:spPr>
          <a:xfrm>
            <a:off x="1583834" y="3944400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3370614" y="363775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6" name="Straight Connector 195"/>
          <p:cNvCxnSpPr>
            <a:stCxn id="158" idx="7"/>
            <a:endCxn id="179" idx="3"/>
          </p:cNvCxnSpPr>
          <p:nvPr/>
        </p:nvCxnSpPr>
        <p:spPr>
          <a:xfrm flipV="1">
            <a:off x="1583834" y="3099556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9" idx="5"/>
            <a:endCxn id="191" idx="1"/>
          </p:cNvCxnSpPr>
          <p:nvPr/>
        </p:nvCxnSpPr>
        <p:spPr>
          <a:xfrm>
            <a:off x="2628653" y="3099556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6516643" y="2800485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0" name="Straight Connector 199"/>
          <p:cNvCxnSpPr>
            <a:stCxn id="202" idx="0"/>
            <a:endCxn id="204" idx="3"/>
          </p:cNvCxnSpPr>
          <p:nvPr/>
        </p:nvCxnSpPr>
        <p:spPr>
          <a:xfrm flipV="1">
            <a:off x="4865244" y="4598256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04" idx="5"/>
            <a:endCxn id="203" idx="0"/>
          </p:cNvCxnSpPr>
          <p:nvPr/>
        </p:nvCxnSpPr>
        <p:spPr>
          <a:xfrm>
            <a:off x="5252481" y="4598256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4685942" y="4868144"/>
            <a:ext cx="358604" cy="358605"/>
          </a:xfrm>
          <a:prstGeom prst="rect">
            <a:avLst/>
          </a:prstGeom>
          <a:solidFill>
            <a:srgbClr val="E46C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8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209520" y="4871930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9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949624" y="429539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94025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471824" y="3645329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1" name="Straight Connector 210"/>
          <p:cNvCxnSpPr>
            <a:stCxn id="210" idx="3"/>
            <a:endCxn id="204" idx="7"/>
          </p:cNvCxnSpPr>
          <p:nvPr/>
        </p:nvCxnSpPr>
        <p:spPr>
          <a:xfrm flipH="1">
            <a:off x="5252481" y="3948186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10" idx="5"/>
            <a:endCxn id="209" idx="1"/>
          </p:cNvCxnSpPr>
          <p:nvPr/>
        </p:nvCxnSpPr>
        <p:spPr>
          <a:xfrm>
            <a:off x="5774681" y="3948186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7039261" y="429161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Straight Connector 217"/>
          <p:cNvCxnSpPr>
            <a:stCxn id="220" idx="0"/>
            <a:endCxn id="222" idx="3"/>
          </p:cNvCxnSpPr>
          <p:nvPr/>
        </p:nvCxnSpPr>
        <p:spPr>
          <a:xfrm flipV="1">
            <a:off x="7999282" y="4590684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22" idx="5"/>
            <a:endCxn id="221" idx="0"/>
          </p:cNvCxnSpPr>
          <p:nvPr/>
        </p:nvCxnSpPr>
        <p:spPr>
          <a:xfrm>
            <a:off x="8386519" y="4590684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7819980" y="4860572"/>
            <a:ext cx="358604" cy="358605"/>
          </a:xfrm>
          <a:prstGeom prst="rect">
            <a:avLst/>
          </a:prstGeom>
          <a:solidFill>
            <a:srgbClr val="E46C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558" y="4864358"/>
            <a:ext cx="358604" cy="358605"/>
          </a:xfrm>
          <a:prstGeom prst="rect">
            <a:avLst/>
          </a:prstGeom>
          <a:solidFill>
            <a:srgbClr val="E46C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083662" y="4287827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561461" y="36415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>
            <a:stCxn id="223" idx="3"/>
            <a:endCxn id="217" idx="7"/>
          </p:cNvCxnSpPr>
          <p:nvPr/>
        </p:nvCxnSpPr>
        <p:spPr>
          <a:xfrm flipH="1">
            <a:off x="7342118" y="3944400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223" idx="5"/>
            <a:endCxn id="222" idx="1"/>
          </p:cNvCxnSpPr>
          <p:nvPr/>
        </p:nvCxnSpPr>
        <p:spPr>
          <a:xfrm>
            <a:off x="7864318" y="3944400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10" idx="7"/>
            <a:endCxn id="199" idx="3"/>
          </p:cNvCxnSpPr>
          <p:nvPr/>
        </p:nvCxnSpPr>
        <p:spPr>
          <a:xfrm flipV="1">
            <a:off x="5774681" y="3103342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99" idx="5"/>
            <a:endCxn id="223" idx="1"/>
          </p:cNvCxnSpPr>
          <p:nvPr/>
        </p:nvCxnSpPr>
        <p:spPr>
          <a:xfrm>
            <a:off x="6819500" y="3103342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4421219" y="1616843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1" name="Straight Connector 230"/>
          <p:cNvCxnSpPr>
            <a:stCxn id="179" idx="7"/>
            <a:endCxn id="229" idx="3"/>
          </p:cNvCxnSpPr>
          <p:nvPr/>
        </p:nvCxnSpPr>
        <p:spPr>
          <a:xfrm flipV="1">
            <a:off x="2628653" y="1919700"/>
            <a:ext cx="1844528" cy="92896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29" idx="5"/>
            <a:endCxn id="199" idx="1"/>
          </p:cNvCxnSpPr>
          <p:nvPr/>
        </p:nvCxnSpPr>
        <p:spPr>
          <a:xfrm>
            <a:off x="4724076" y="1919700"/>
            <a:ext cx="1844529" cy="93274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ular Callout 72"/>
          <p:cNvSpPr/>
          <p:nvPr/>
        </p:nvSpPr>
        <p:spPr>
          <a:xfrm>
            <a:off x="5145536" y="1293300"/>
            <a:ext cx="756500" cy="506413"/>
          </a:xfrm>
          <a:prstGeom prst="wedgeRoundRectCallout">
            <a:avLst>
              <a:gd name="adj1" fmla="val -98477"/>
              <a:gd name="adj2" fmla="val 414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C</a:t>
            </a:r>
            <a:r>
              <a:rPr lang="en-US" sz="20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15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5145537" y="1027816"/>
            <a:ext cx="2196582" cy="826390"/>
          </a:xfrm>
          <a:prstGeom prst="wedgeRoundRectCallout">
            <a:avLst>
              <a:gd name="adj1" fmla="val -66841"/>
              <a:gd name="adj2" fmla="val 395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Is C</a:t>
            </a:r>
            <a:r>
              <a:rPr lang="en-US" sz="2000" baseline="-25000" dirty="0" smtClean="0">
                <a:solidFill>
                  <a:schemeClr val="accent6"/>
                </a:solidFill>
                <a:latin typeface="Helvetica"/>
                <a:cs typeface="Helvetica"/>
              </a:rPr>
              <a:t>8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 consistent with C</a:t>
            </a:r>
            <a:r>
              <a:rPr lang="en-US" sz="2000" baseline="-25000" dirty="0" smtClean="0">
                <a:solidFill>
                  <a:schemeClr val="accent6"/>
                </a:solidFill>
                <a:latin typeface="Helvetica"/>
                <a:cs typeface="Helvetica"/>
              </a:rPr>
              <a:t>15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?</a:t>
            </a:r>
            <a:endParaRPr lang="en-US" sz="20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9642" y="3674137"/>
            <a:ext cx="207561" cy="207561"/>
          </a:xfrm>
          <a:prstGeom prst="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42206" y="4335028"/>
            <a:ext cx="207561" cy="207561"/>
          </a:xfrm>
          <a:prstGeom prst="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83587" y="4860572"/>
            <a:ext cx="207561" cy="207561"/>
          </a:xfrm>
          <a:prstGeom prst="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3" grpId="1" animBg="1"/>
      <p:bldP spid="204" grpId="0" animBg="1"/>
      <p:bldP spid="209" grpId="0" animBg="1"/>
      <p:bldP spid="209" grpId="1" animBg="1"/>
      <p:bldP spid="217" grpId="0" animBg="1"/>
      <p:bldP spid="220" grpId="0" animBg="1"/>
      <p:bldP spid="221" grpId="0" animBg="1"/>
      <p:bldP spid="222" grpId="0" animBg="1"/>
      <p:bldP spid="223" grpId="0" animBg="1"/>
      <p:bldP spid="73" grpId="0" animBg="1"/>
      <p:bldP spid="74" grpId="0" animBg="1"/>
      <p:bldP spid="3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an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25796" y="279803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6" idx="0"/>
            <a:endCxn id="64" idx="3"/>
          </p:cNvCxnSpPr>
          <p:nvPr/>
        </p:nvCxnSpPr>
        <p:spPr>
          <a:xfrm flipV="1">
            <a:off x="674397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4" idx="5"/>
            <a:endCxn id="62" idx="0"/>
          </p:cNvCxnSpPr>
          <p:nvPr/>
        </p:nvCxnSpPr>
        <p:spPr>
          <a:xfrm>
            <a:off x="1061634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5095" y="4865697"/>
            <a:ext cx="358604" cy="358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673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8777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117"/>
          <p:cNvCxnSpPr>
            <a:stCxn id="120" idx="0"/>
            <a:endCxn id="122" idx="3"/>
          </p:cNvCxnSpPr>
          <p:nvPr/>
        </p:nvCxnSpPr>
        <p:spPr>
          <a:xfrm flipV="1">
            <a:off x="1718798" y="4592023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22" idx="5"/>
            <a:endCxn id="121" idx="0"/>
          </p:cNvCxnSpPr>
          <p:nvPr/>
        </p:nvCxnSpPr>
        <p:spPr>
          <a:xfrm>
            <a:off x="2106035" y="4592023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539496" y="4861911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063074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03178" y="428916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280977" y="36428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>
            <a:stCxn id="158" idx="3"/>
            <a:endCxn id="64" idx="7"/>
          </p:cNvCxnSpPr>
          <p:nvPr/>
        </p:nvCxnSpPr>
        <p:spPr>
          <a:xfrm flipH="1">
            <a:off x="1061634" y="3945739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8" idx="5"/>
            <a:endCxn id="122" idx="1"/>
          </p:cNvCxnSpPr>
          <p:nvPr/>
        </p:nvCxnSpPr>
        <p:spPr>
          <a:xfrm>
            <a:off x="1583834" y="3945739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3" idx="0"/>
            <a:endCxn id="185" idx="3"/>
          </p:cNvCxnSpPr>
          <p:nvPr/>
        </p:nvCxnSpPr>
        <p:spPr>
          <a:xfrm flipV="1">
            <a:off x="2764034" y="4592023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85" idx="5"/>
            <a:endCxn id="184" idx="0"/>
          </p:cNvCxnSpPr>
          <p:nvPr/>
        </p:nvCxnSpPr>
        <p:spPr>
          <a:xfrm>
            <a:off x="3151271" y="4592023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2584732" y="4861911"/>
            <a:ext cx="358604" cy="3586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108310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848414" y="428916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6" name="Straight Connector 185"/>
          <p:cNvCxnSpPr>
            <a:stCxn id="188" idx="0"/>
            <a:endCxn id="190" idx="3"/>
          </p:cNvCxnSpPr>
          <p:nvPr/>
        </p:nvCxnSpPr>
        <p:spPr>
          <a:xfrm flipV="1">
            <a:off x="3808435" y="4588237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90" idx="5"/>
            <a:endCxn id="189" idx="0"/>
          </p:cNvCxnSpPr>
          <p:nvPr/>
        </p:nvCxnSpPr>
        <p:spPr>
          <a:xfrm>
            <a:off x="4195672" y="4588237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3629133" y="4858125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152711" y="4861911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892815" y="4285380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370614" y="363909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2" name="Straight Connector 191"/>
          <p:cNvCxnSpPr>
            <a:stCxn id="191" idx="3"/>
            <a:endCxn id="185" idx="7"/>
          </p:cNvCxnSpPr>
          <p:nvPr/>
        </p:nvCxnSpPr>
        <p:spPr>
          <a:xfrm flipH="1">
            <a:off x="3151271" y="3941953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91" idx="5"/>
            <a:endCxn id="190" idx="1"/>
          </p:cNvCxnSpPr>
          <p:nvPr/>
        </p:nvCxnSpPr>
        <p:spPr>
          <a:xfrm>
            <a:off x="3673471" y="3941953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58" idx="7"/>
            <a:endCxn id="179" idx="3"/>
          </p:cNvCxnSpPr>
          <p:nvPr/>
        </p:nvCxnSpPr>
        <p:spPr>
          <a:xfrm flipV="1">
            <a:off x="1583834" y="3100895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9" idx="5"/>
          </p:cNvCxnSpPr>
          <p:nvPr/>
        </p:nvCxnSpPr>
        <p:spPr>
          <a:xfrm>
            <a:off x="2628653" y="3100895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6516643" y="2801824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0" name="Straight Connector 199"/>
          <p:cNvCxnSpPr>
            <a:stCxn id="202" idx="0"/>
            <a:endCxn id="204" idx="3"/>
          </p:cNvCxnSpPr>
          <p:nvPr/>
        </p:nvCxnSpPr>
        <p:spPr>
          <a:xfrm flipV="1">
            <a:off x="4865244" y="4599595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04" idx="5"/>
            <a:endCxn id="203" idx="0"/>
          </p:cNvCxnSpPr>
          <p:nvPr/>
        </p:nvCxnSpPr>
        <p:spPr>
          <a:xfrm>
            <a:off x="5252481" y="4599595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4685942" y="4869483"/>
            <a:ext cx="358604" cy="358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8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209520" y="4873269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949624" y="429673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" name="Straight Connector 204"/>
          <p:cNvCxnSpPr>
            <a:stCxn id="207" idx="0"/>
            <a:endCxn id="209" idx="3"/>
          </p:cNvCxnSpPr>
          <p:nvPr/>
        </p:nvCxnSpPr>
        <p:spPr>
          <a:xfrm flipV="1">
            <a:off x="5909645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09" idx="5"/>
          </p:cNvCxnSpPr>
          <p:nvPr/>
        </p:nvCxnSpPr>
        <p:spPr>
          <a:xfrm>
            <a:off x="6296882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5730343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253921" y="4869483"/>
            <a:ext cx="358604" cy="358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94025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471824" y="364666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1" name="Straight Connector 210"/>
          <p:cNvCxnSpPr>
            <a:stCxn id="210" idx="3"/>
            <a:endCxn id="204" idx="7"/>
          </p:cNvCxnSpPr>
          <p:nvPr/>
        </p:nvCxnSpPr>
        <p:spPr>
          <a:xfrm flipH="1">
            <a:off x="5252481" y="3949525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10" idx="5"/>
            <a:endCxn id="209" idx="1"/>
          </p:cNvCxnSpPr>
          <p:nvPr/>
        </p:nvCxnSpPr>
        <p:spPr>
          <a:xfrm>
            <a:off x="5774681" y="3949525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15" idx="0"/>
            <a:endCxn id="217" idx="3"/>
          </p:cNvCxnSpPr>
          <p:nvPr/>
        </p:nvCxnSpPr>
        <p:spPr>
          <a:xfrm flipV="1">
            <a:off x="6954881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17" idx="5"/>
            <a:endCxn id="216" idx="0"/>
          </p:cNvCxnSpPr>
          <p:nvPr/>
        </p:nvCxnSpPr>
        <p:spPr>
          <a:xfrm>
            <a:off x="7342118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775579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299157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039261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Straight Connector 217"/>
          <p:cNvCxnSpPr>
            <a:stCxn id="220" idx="0"/>
            <a:endCxn id="222" idx="3"/>
          </p:cNvCxnSpPr>
          <p:nvPr/>
        </p:nvCxnSpPr>
        <p:spPr>
          <a:xfrm flipV="1">
            <a:off x="7999282" y="4592023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22" idx="5"/>
            <a:endCxn id="221" idx="0"/>
          </p:cNvCxnSpPr>
          <p:nvPr/>
        </p:nvCxnSpPr>
        <p:spPr>
          <a:xfrm>
            <a:off x="8386519" y="4592023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7819980" y="4861911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558" y="4865697"/>
            <a:ext cx="358604" cy="3586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083662" y="428916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561461" y="36428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>
            <a:stCxn id="223" idx="3"/>
            <a:endCxn id="217" idx="7"/>
          </p:cNvCxnSpPr>
          <p:nvPr/>
        </p:nvCxnSpPr>
        <p:spPr>
          <a:xfrm flipH="1">
            <a:off x="7342118" y="3945739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223" idx="5"/>
            <a:endCxn id="222" idx="1"/>
          </p:cNvCxnSpPr>
          <p:nvPr/>
        </p:nvCxnSpPr>
        <p:spPr>
          <a:xfrm>
            <a:off x="7864318" y="3945739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10" idx="7"/>
            <a:endCxn id="199" idx="3"/>
          </p:cNvCxnSpPr>
          <p:nvPr/>
        </p:nvCxnSpPr>
        <p:spPr>
          <a:xfrm flipV="1">
            <a:off x="5774681" y="3104681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99" idx="5"/>
            <a:endCxn id="223" idx="1"/>
          </p:cNvCxnSpPr>
          <p:nvPr/>
        </p:nvCxnSpPr>
        <p:spPr>
          <a:xfrm>
            <a:off x="6819500" y="3104681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4421219" y="16181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1" name="Straight Connector 230"/>
          <p:cNvCxnSpPr>
            <a:stCxn id="179" idx="7"/>
            <a:endCxn id="229" idx="3"/>
          </p:cNvCxnSpPr>
          <p:nvPr/>
        </p:nvCxnSpPr>
        <p:spPr>
          <a:xfrm flipV="1">
            <a:off x="2628653" y="1921039"/>
            <a:ext cx="1844528" cy="92896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29" idx="5"/>
            <a:endCxn id="199" idx="1"/>
          </p:cNvCxnSpPr>
          <p:nvPr/>
        </p:nvCxnSpPr>
        <p:spPr>
          <a:xfrm>
            <a:off x="4724076" y="1921039"/>
            <a:ext cx="1844529" cy="93274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43558" y="5231874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11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8" name="Curved Connector 7"/>
          <p:cNvCxnSpPr>
            <a:stCxn id="3" idx="2"/>
            <a:endCxn id="208" idx="2"/>
          </p:cNvCxnSpPr>
          <p:nvPr/>
        </p:nvCxnSpPr>
        <p:spPr>
          <a:xfrm rot="5400000" flipH="1">
            <a:off x="7348995" y="4312317"/>
            <a:ext cx="258093" cy="2089637"/>
          </a:xfrm>
          <a:prstGeom prst="curvedConnector3">
            <a:avLst>
              <a:gd name="adj1" fmla="val -233469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>
          <a:xfrm>
            <a:off x="4886191" y="5593552"/>
            <a:ext cx="1567979" cy="527031"/>
          </a:xfrm>
          <a:prstGeom prst="wedgeRoundRectCallout">
            <a:avLst>
              <a:gd name="adj1" fmla="val 43857"/>
              <a:gd name="adj2" fmla="val -1193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Is C</a:t>
            </a:r>
            <a:r>
              <a:rPr lang="en-US" sz="1400" baseline="-25000" dirty="0" smtClean="0">
                <a:solidFill>
                  <a:schemeClr val="accent6"/>
                </a:solidFill>
                <a:latin typeface="Helvetica"/>
                <a:cs typeface="Helvetica"/>
              </a:rPr>
              <a:t>11</a:t>
            </a:r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 consistent with C</a:t>
            </a:r>
            <a:r>
              <a:rPr lang="en-US" sz="1400" baseline="-25000" dirty="0" smtClean="0">
                <a:solidFill>
                  <a:schemeClr val="accent6"/>
                </a:solidFill>
                <a:latin typeface="Helvetica"/>
                <a:cs typeface="Helvetica"/>
              </a:rPr>
              <a:t>15</a:t>
            </a:r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?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cxnSp>
        <p:nvCxnSpPr>
          <p:cNvPr id="76" name="Curved Connector 75"/>
          <p:cNvCxnSpPr>
            <a:stCxn id="96" idx="2"/>
            <a:endCxn id="202" idx="2"/>
          </p:cNvCxnSpPr>
          <p:nvPr/>
        </p:nvCxnSpPr>
        <p:spPr>
          <a:xfrm rot="5400000" flipH="1">
            <a:off x="5521360" y="4571973"/>
            <a:ext cx="254308" cy="1566539"/>
          </a:xfrm>
          <a:prstGeom prst="curvedConnector3">
            <a:avLst>
              <a:gd name="adj1" fmla="val -230817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00" idx="2"/>
            <a:endCxn id="183" idx="2"/>
          </p:cNvCxnSpPr>
          <p:nvPr/>
        </p:nvCxnSpPr>
        <p:spPr>
          <a:xfrm rot="5400000" flipH="1">
            <a:off x="3689378" y="4295172"/>
            <a:ext cx="250521" cy="2101210"/>
          </a:xfrm>
          <a:prstGeom prst="curvedConnector3">
            <a:avLst>
              <a:gd name="adj1" fmla="val -240526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106" idx="2"/>
            <a:endCxn id="6" idx="2"/>
          </p:cNvCxnSpPr>
          <p:nvPr/>
        </p:nvCxnSpPr>
        <p:spPr>
          <a:xfrm rot="5400000" flipH="1">
            <a:off x="1592062" y="4306637"/>
            <a:ext cx="254308" cy="2089638"/>
          </a:xfrm>
          <a:prstGeom prst="curvedConnector3">
            <a:avLst>
              <a:gd name="adj1" fmla="val -230816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252481" y="5228089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>
                <a:solidFill>
                  <a:schemeClr val="bg1"/>
                </a:solidFill>
                <a:latin typeface="Helvetica"/>
                <a:cs typeface="Helvetica"/>
              </a:rPr>
              <a:t>8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85942" y="5216730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84733" y="5224303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912806" y="1025837"/>
            <a:ext cx="1773994" cy="1207601"/>
            <a:chOff x="6612525" y="1114108"/>
            <a:chExt cx="1773994" cy="1207601"/>
          </a:xfrm>
        </p:grpSpPr>
        <p:sp>
          <p:nvSpPr>
            <p:cNvPr id="111" name="Rectangle 110"/>
            <p:cNvSpPr/>
            <p:nvPr/>
          </p:nvSpPr>
          <p:spPr>
            <a:xfrm>
              <a:off x="6731593" y="1219176"/>
              <a:ext cx="279738" cy="2797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731593" y="1580625"/>
              <a:ext cx="279738" cy="279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31593" y="1953699"/>
              <a:ext cx="279738" cy="279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995561" y="1174379"/>
              <a:ext cx="116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Alice’s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995561" y="1535829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Bob’s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95561" y="1908903"/>
              <a:ext cx="1367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Charlie’s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612525" y="1114108"/>
              <a:ext cx="1773994" cy="1207601"/>
            </a:xfrm>
            <a:prstGeom prst="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17961" y="2689684"/>
            <a:ext cx="8244962" cy="822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lvl="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Clients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ollaborate to verify the history</a:t>
            </a:r>
          </a:p>
        </p:txBody>
      </p:sp>
    </p:spTree>
    <p:extLst>
      <p:ext uri="{BB962C8B-B14F-4D97-AF65-F5344CB8AC3E}">
        <p14:creationId xmlns:p14="http://schemas.microsoft.com/office/powerpoint/2010/main" val="15198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 animBg="1"/>
      <p:bldP spid="120" grpId="0" animBg="1"/>
      <p:bldP spid="120" grpId="1" animBg="1"/>
      <p:bldP spid="121" grpId="0" animBg="1"/>
      <p:bldP spid="121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7" grpId="0" animBg="1"/>
      <p:bldP spid="207" grpId="1" animBg="1"/>
      <p:bldP spid="207" grpId="2" animBg="1"/>
      <p:bldP spid="208" grpId="0" animBg="1"/>
      <p:bldP spid="208" grpId="1" animBg="1"/>
      <p:bldP spid="209" grpId="0" animBg="1"/>
      <p:bldP spid="215" grpId="0" animBg="1"/>
      <p:bldP spid="215" grpId="1" animBg="1"/>
      <p:bldP spid="216" grpId="0" animBg="1"/>
      <p:bldP spid="216" grpId="1" animBg="1"/>
      <p:bldP spid="220" grpId="0" animBg="1"/>
      <p:bldP spid="3" grpId="0" animBg="1"/>
      <p:bldP spid="75" grpId="0" animBg="1"/>
      <p:bldP spid="75" grpId="1" animBg="1"/>
      <p:bldP spid="96" grpId="0" animBg="1"/>
      <p:bldP spid="100" grpId="0" animBg="1"/>
      <p:bldP spid="106" grpId="0" animBg="1"/>
      <p:bldP spid="1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malicious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25796" y="279803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6" idx="0"/>
            <a:endCxn id="64" idx="3"/>
          </p:cNvCxnSpPr>
          <p:nvPr/>
        </p:nvCxnSpPr>
        <p:spPr>
          <a:xfrm flipV="1">
            <a:off x="674397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4" idx="5"/>
            <a:endCxn id="62" idx="0"/>
          </p:cNvCxnSpPr>
          <p:nvPr/>
        </p:nvCxnSpPr>
        <p:spPr>
          <a:xfrm>
            <a:off x="1061634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5095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673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8777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03178" y="428916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280977" y="36428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>
            <a:stCxn id="158" idx="3"/>
            <a:endCxn id="64" idx="7"/>
          </p:cNvCxnSpPr>
          <p:nvPr/>
        </p:nvCxnSpPr>
        <p:spPr>
          <a:xfrm flipH="1">
            <a:off x="1061634" y="3945739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8" idx="5"/>
            <a:endCxn id="122" idx="1"/>
          </p:cNvCxnSpPr>
          <p:nvPr/>
        </p:nvCxnSpPr>
        <p:spPr>
          <a:xfrm>
            <a:off x="1583834" y="3945739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3370614" y="363909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6" name="Straight Connector 195"/>
          <p:cNvCxnSpPr>
            <a:stCxn id="158" idx="7"/>
            <a:endCxn id="179" idx="3"/>
          </p:cNvCxnSpPr>
          <p:nvPr/>
        </p:nvCxnSpPr>
        <p:spPr>
          <a:xfrm flipV="1">
            <a:off x="1583834" y="3100895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9" idx="5"/>
          </p:cNvCxnSpPr>
          <p:nvPr/>
        </p:nvCxnSpPr>
        <p:spPr>
          <a:xfrm>
            <a:off x="2628653" y="3100895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6516643" y="2801824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0" name="Straight Connector 199"/>
          <p:cNvCxnSpPr>
            <a:stCxn id="202" idx="0"/>
          </p:cNvCxnSpPr>
          <p:nvPr/>
        </p:nvCxnSpPr>
        <p:spPr>
          <a:xfrm flipV="1">
            <a:off x="4865244" y="4599595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04" idx="5"/>
            <a:endCxn id="203" idx="0"/>
          </p:cNvCxnSpPr>
          <p:nvPr/>
        </p:nvCxnSpPr>
        <p:spPr>
          <a:xfrm>
            <a:off x="5252481" y="4599595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4685942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8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209520" y="4873269"/>
            <a:ext cx="358604" cy="358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9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949624" y="429673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" name="Straight Connector 204"/>
          <p:cNvCxnSpPr>
            <a:stCxn id="207" idx="0"/>
            <a:endCxn id="209" idx="3"/>
          </p:cNvCxnSpPr>
          <p:nvPr/>
        </p:nvCxnSpPr>
        <p:spPr>
          <a:xfrm flipV="1">
            <a:off x="5909645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09" idx="5"/>
          </p:cNvCxnSpPr>
          <p:nvPr/>
        </p:nvCxnSpPr>
        <p:spPr>
          <a:xfrm>
            <a:off x="6296882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5730343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253921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11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94025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471824" y="3646668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1" name="Straight Connector 210"/>
          <p:cNvCxnSpPr>
            <a:stCxn id="210" idx="3"/>
            <a:endCxn id="204" idx="7"/>
          </p:cNvCxnSpPr>
          <p:nvPr/>
        </p:nvCxnSpPr>
        <p:spPr>
          <a:xfrm flipH="1">
            <a:off x="5252481" y="3949525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10" idx="5"/>
            <a:endCxn id="209" idx="1"/>
          </p:cNvCxnSpPr>
          <p:nvPr/>
        </p:nvCxnSpPr>
        <p:spPr>
          <a:xfrm>
            <a:off x="5774681" y="3949525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15" idx="0"/>
            <a:endCxn id="217" idx="3"/>
          </p:cNvCxnSpPr>
          <p:nvPr/>
        </p:nvCxnSpPr>
        <p:spPr>
          <a:xfrm flipV="1">
            <a:off x="6954881" y="4595809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17" idx="5"/>
            <a:endCxn id="216" idx="0"/>
          </p:cNvCxnSpPr>
          <p:nvPr/>
        </p:nvCxnSpPr>
        <p:spPr>
          <a:xfrm>
            <a:off x="7342118" y="4595809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775579" y="4865697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299157" y="4869483"/>
            <a:ext cx="358604" cy="35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039261" y="429295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Straight Connector 217"/>
          <p:cNvCxnSpPr>
            <a:stCxn id="220" idx="0"/>
            <a:endCxn id="222" idx="3"/>
          </p:cNvCxnSpPr>
          <p:nvPr/>
        </p:nvCxnSpPr>
        <p:spPr>
          <a:xfrm flipV="1">
            <a:off x="7999282" y="4592023"/>
            <a:ext cx="136342" cy="2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22" idx="5"/>
            <a:endCxn id="221" idx="0"/>
          </p:cNvCxnSpPr>
          <p:nvPr/>
        </p:nvCxnSpPr>
        <p:spPr>
          <a:xfrm>
            <a:off x="8386519" y="4592023"/>
            <a:ext cx="136341" cy="2736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7819980" y="4861911"/>
            <a:ext cx="358604" cy="358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14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558" y="4865697"/>
            <a:ext cx="358604" cy="3586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Helvetica"/>
                <a:cs typeface="Helvetica"/>
              </a:rPr>
              <a:t>op</a:t>
            </a:r>
            <a:r>
              <a:rPr lang="en-US" sz="10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15</a:t>
            </a:r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083662" y="4289166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561461" y="36428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>
            <a:stCxn id="223" idx="3"/>
            <a:endCxn id="217" idx="7"/>
          </p:cNvCxnSpPr>
          <p:nvPr/>
        </p:nvCxnSpPr>
        <p:spPr>
          <a:xfrm flipH="1">
            <a:off x="7342118" y="3945739"/>
            <a:ext cx="271305" cy="39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223" idx="5"/>
            <a:endCxn id="222" idx="1"/>
          </p:cNvCxnSpPr>
          <p:nvPr/>
        </p:nvCxnSpPr>
        <p:spPr>
          <a:xfrm>
            <a:off x="7864318" y="3945739"/>
            <a:ext cx="271306" cy="3953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10" idx="7"/>
            <a:endCxn id="199" idx="3"/>
          </p:cNvCxnSpPr>
          <p:nvPr/>
        </p:nvCxnSpPr>
        <p:spPr>
          <a:xfrm flipV="1">
            <a:off x="5774681" y="3104681"/>
            <a:ext cx="793924" cy="5939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99" idx="5"/>
            <a:endCxn id="223" idx="1"/>
          </p:cNvCxnSpPr>
          <p:nvPr/>
        </p:nvCxnSpPr>
        <p:spPr>
          <a:xfrm>
            <a:off x="6819500" y="3104681"/>
            <a:ext cx="793923" cy="590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4421219" y="1618182"/>
            <a:ext cx="354819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1" name="Straight Connector 230"/>
          <p:cNvCxnSpPr>
            <a:stCxn id="179" idx="7"/>
            <a:endCxn id="229" idx="3"/>
          </p:cNvCxnSpPr>
          <p:nvPr/>
        </p:nvCxnSpPr>
        <p:spPr>
          <a:xfrm flipV="1">
            <a:off x="2628653" y="1921039"/>
            <a:ext cx="1844528" cy="92896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29" idx="5"/>
            <a:endCxn id="199" idx="1"/>
          </p:cNvCxnSpPr>
          <p:nvPr/>
        </p:nvCxnSpPr>
        <p:spPr>
          <a:xfrm>
            <a:off x="4724076" y="1921039"/>
            <a:ext cx="1844529" cy="93274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43558" y="5231874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11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8" name="Curved Connector 7"/>
          <p:cNvCxnSpPr>
            <a:stCxn id="3" idx="2"/>
            <a:endCxn id="208" idx="2"/>
          </p:cNvCxnSpPr>
          <p:nvPr/>
        </p:nvCxnSpPr>
        <p:spPr>
          <a:xfrm rot="5400000" flipH="1">
            <a:off x="7348995" y="4312317"/>
            <a:ext cx="258093" cy="2089637"/>
          </a:xfrm>
          <a:prstGeom prst="curvedConnector3">
            <a:avLst>
              <a:gd name="adj1" fmla="val -233469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/>
          <p:cNvGrpSpPr/>
          <p:nvPr/>
        </p:nvGrpSpPr>
        <p:grpSpPr>
          <a:xfrm>
            <a:off x="6912806" y="1025837"/>
            <a:ext cx="1773994" cy="1207601"/>
            <a:chOff x="6612525" y="1114108"/>
            <a:chExt cx="1773994" cy="1207601"/>
          </a:xfrm>
        </p:grpSpPr>
        <p:sp>
          <p:nvSpPr>
            <p:cNvPr id="111" name="Rectangle 110"/>
            <p:cNvSpPr/>
            <p:nvPr/>
          </p:nvSpPr>
          <p:spPr>
            <a:xfrm>
              <a:off x="6731593" y="1219176"/>
              <a:ext cx="279738" cy="2797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731593" y="1580625"/>
              <a:ext cx="279738" cy="279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31593" y="1953699"/>
              <a:ext cx="279738" cy="279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995561" y="1174379"/>
              <a:ext cx="116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Alice’s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995561" y="1535829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Bob’s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95561" y="1908903"/>
              <a:ext cx="1367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Charlie’s ops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612525" y="1114108"/>
              <a:ext cx="1773994" cy="1207601"/>
            </a:xfrm>
            <a:prstGeom prst="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4" name="Picture 83" descr="face-devil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42" y="1439961"/>
            <a:ext cx="479339" cy="416396"/>
          </a:xfrm>
          <a:prstGeom prst="rect">
            <a:avLst/>
          </a:prstGeom>
          <a:effectLst/>
        </p:spPr>
      </p:pic>
      <p:sp>
        <p:nvSpPr>
          <p:cNvPr id="85" name="Rectangle 84"/>
          <p:cNvSpPr/>
          <p:nvPr/>
        </p:nvSpPr>
        <p:spPr>
          <a:xfrm>
            <a:off x="7031874" y="1492354"/>
            <a:ext cx="279738" cy="279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02538" y="1449032"/>
            <a:ext cx="1082348" cy="338554"/>
          </a:xfrm>
          <a:prstGeom prst="rect">
            <a:avLst/>
          </a:prstGeom>
          <a:noFill/>
          <a:effectLst>
            <a:glow rad="101600">
              <a:srgbClr val="FF0000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  <a:latin typeface="Helvetica"/>
                <a:cs typeface="Helvetica"/>
              </a:rPr>
              <a:t>Bob’s ops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>
                <a:glow rad="101600">
                  <a:srgbClr val="FF0000">
                    <a:alpha val="75000"/>
                  </a:srgbClr>
                </a:glow>
              </a:effectLst>
              <a:latin typeface="Helvetica"/>
              <a:cs typeface="Helvetic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820397" y="5231873"/>
            <a:ext cx="358604" cy="254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1000" baseline="-25000" dirty="0">
                <a:solidFill>
                  <a:schemeClr val="bg1"/>
                </a:solidFill>
                <a:latin typeface="Helvetica"/>
                <a:cs typeface="Helvetica"/>
              </a:rPr>
              <a:t>9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91" name="Curved Connector 90"/>
          <p:cNvCxnSpPr>
            <a:stCxn id="90" idx="2"/>
            <a:endCxn id="203" idx="2"/>
          </p:cNvCxnSpPr>
          <p:nvPr/>
        </p:nvCxnSpPr>
        <p:spPr>
          <a:xfrm rot="5400000" flipH="1">
            <a:off x="6567108" y="4053589"/>
            <a:ext cx="254306" cy="2610877"/>
          </a:xfrm>
          <a:prstGeom prst="curvedConnector3">
            <a:avLst>
              <a:gd name="adj1" fmla="val -236145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17961" y="2689684"/>
            <a:ext cx="8244962" cy="822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lvl="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Tolerate up to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 malicious users</a:t>
            </a:r>
          </a:p>
        </p:txBody>
      </p:sp>
      <p:cxnSp>
        <p:nvCxnSpPr>
          <p:cNvPr id="98" name="Curved Connector 97"/>
          <p:cNvCxnSpPr/>
          <p:nvPr/>
        </p:nvCxnSpPr>
        <p:spPr>
          <a:xfrm rot="5400000" flipH="1">
            <a:off x="7356619" y="4312315"/>
            <a:ext cx="258093" cy="2089637"/>
          </a:xfrm>
          <a:prstGeom prst="curvedConnector3">
            <a:avLst>
              <a:gd name="adj1" fmla="val -233469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  <a:effectLst>
            <a:glow rad="1016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343558" y="4873270"/>
            <a:ext cx="358604" cy="620484"/>
            <a:chOff x="8602085" y="4927033"/>
            <a:chExt cx="358604" cy="620484"/>
          </a:xfrm>
          <a:effectLst>
            <a:glow rad="101600">
              <a:srgbClr val="FF0000">
                <a:alpha val="75000"/>
              </a:srgbClr>
            </a:glow>
          </a:effectLst>
        </p:grpSpPr>
        <p:sp>
          <p:nvSpPr>
            <p:cNvPr id="88" name="Rectangle 87"/>
            <p:cNvSpPr/>
            <p:nvPr/>
          </p:nvSpPr>
          <p:spPr>
            <a:xfrm>
              <a:off x="8602085" y="4927033"/>
              <a:ext cx="358604" cy="3586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op</a:t>
              </a:r>
              <a:r>
                <a:rPr lang="en-US" sz="1000" baseline="-25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15</a:t>
              </a:r>
              <a:endParaRPr lang="en-US" sz="10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602085" y="5293210"/>
              <a:ext cx="358604" cy="254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C</a:t>
              </a:r>
              <a:r>
                <a:rPr lang="en-US" sz="1000" baseline="-25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11</a:t>
              </a:r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68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3" grpId="1" animBg="1"/>
      <p:bldP spid="207" grpId="0" animBg="1"/>
      <p:bldP spid="208" grpId="0" animBg="1"/>
      <p:bldP spid="215" grpId="0" animBg="1"/>
      <p:bldP spid="216" grpId="0" animBg="1"/>
      <p:bldP spid="220" grpId="0" animBg="1"/>
      <p:bldP spid="85" grpId="0" animBg="1"/>
      <p:bldP spid="86" grpId="0"/>
      <p:bldP spid="90" grpId="0" animBg="1"/>
      <p:bldP spid="90" grpId="1" animBg="1"/>
      <p:bldP spid="9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7201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7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/>
              <a:t>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620109" y="1815257"/>
            <a:ext cx="2945693" cy="1241811"/>
            <a:chOff x="1367851" y="1670121"/>
            <a:chExt cx="2945693" cy="1241811"/>
          </a:xfrm>
        </p:grpSpPr>
        <p:grpSp>
          <p:nvGrpSpPr>
            <p:cNvPr id="12" name="Group 11"/>
            <p:cNvGrpSpPr/>
            <p:nvPr/>
          </p:nvGrpSpPr>
          <p:grpSpPr>
            <a:xfrm>
              <a:off x="2964552" y="2277420"/>
              <a:ext cx="1348992" cy="634512"/>
              <a:chOff x="457201" y="3773000"/>
              <a:chExt cx="1348992" cy="63451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7202" y="3773000"/>
                <a:ext cx="1241098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Picture 55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1367851" y="1670121"/>
              <a:ext cx="1630641" cy="634512"/>
              <a:chOff x="280017" y="3773000"/>
              <a:chExt cx="1630641" cy="63451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017" y="3773000"/>
                <a:ext cx="1630641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photo album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2" name="Picture 12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100083" y="1946308"/>
              <a:ext cx="1016000" cy="299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Alice’s ACL</a:t>
              </a:r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477011" y="2277420"/>
              <a:ext cx="1419429" cy="634512"/>
              <a:chOff x="386764" y="3773000"/>
              <a:chExt cx="1419429" cy="63451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86764" y="3773000"/>
                <a:ext cx="1419429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Comment thread</a:t>
                </a: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4" name="Picture 16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cxnSp>
        <p:nvCxnSpPr>
          <p:cNvPr id="51" name="Elbow Connector 50"/>
          <p:cNvCxnSpPr>
            <a:stCxn id="13" idx="3"/>
            <a:endCxn id="319" idx="3"/>
          </p:cNvCxnSpPr>
          <p:nvPr/>
        </p:nvCxnSpPr>
        <p:spPr>
          <a:xfrm flipH="1">
            <a:off x="2315225" y="2241123"/>
            <a:ext cx="1053116" cy="3501318"/>
          </a:xfrm>
          <a:prstGeom prst="bentConnector3">
            <a:avLst>
              <a:gd name="adj1" fmla="val -2170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169988" y="1254838"/>
            <a:ext cx="4565658" cy="36625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lnSpc>
                <a:spcPct val="250000"/>
              </a:lnSpc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Prove ACL enforcement</a:t>
            </a:r>
          </a:p>
          <a:p>
            <a:pPr lvl="0">
              <a:lnSpc>
                <a:spcPct val="250000"/>
              </a:lnSpc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Efficient key distribution</a:t>
            </a:r>
          </a:p>
          <a:p>
            <a:pPr lvl="0">
              <a:lnSpc>
                <a:spcPct val="250000"/>
              </a:lnSpc>
              <a:defRPr/>
            </a:pPr>
            <a:r>
              <a:rPr lang="en-US" sz="3200" dirty="0">
                <a:solidFill>
                  <a:srgbClr val="4A452A"/>
                </a:solidFill>
                <a:latin typeface="Helvetica"/>
                <a:cs typeface="Helvetica"/>
              </a:rPr>
              <a:t>O(log n) “(un)</a:t>
            </a:r>
            <a:r>
              <a:rPr lang="en-US" sz="3200" dirty="0" err="1">
                <a:solidFill>
                  <a:srgbClr val="4A452A"/>
                </a:solidFill>
                <a:latin typeface="Helvetica"/>
                <a:cs typeface="Helvetica"/>
              </a:rPr>
              <a:t>friending</a:t>
            </a:r>
            <a:r>
              <a:rPr lang="en-US" sz="3200" dirty="0">
                <a:solidFill>
                  <a:srgbClr val="4A452A"/>
                </a:solidFill>
                <a:latin typeface="Helvetica"/>
                <a:cs typeface="Helvetic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88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7201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7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ACL enforcement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620109" y="1815257"/>
            <a:ext cx="2945693" cy="1241811"/>
            <a:chOff x="1367851" y="1670121"/>
            <a:chExt cx="2945693" cy="1241811"/>
          </a:xfrm>
        </p:grpSpPr>
        <p:grpSp>
          <p:nvGrpSpPr>
            <p:cNvPr id="12" name="Group 11"/>
            <p:cNvGrpSpPr/>
            <p:nvPr/>
          </p:nvGrpSpPr>
          <p:grpSpPr>
            <a:xfrm>
              <a:off x="2964552" y="2277420"/>
              <a:ext cx="1348992" cy="634512"/>
              <a:chOff x="457201" y="3773000"/>
              <a:chExt cx="1348992" cy="63451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7202" y="3773000"/>
                <a:ext cx="1241098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Picture 55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1367851" y="1670121"/>
              <a:ext cx="1630641" cy="634512"/>
              <a:chOff x="280017" y="3773000"/>
              <a:chExt cx="1630641" cy="63451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017" y="3773000"/>
                <a:ext cx="1630641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photo album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2" name="Picture 12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100083" y="1946308"/>
              <a:ext cx="1016000" cy="299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Alice’s ACL</a:t>
              </a:r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477011" y="2277420"/>
              <a:ext cx="1419429" cy="634512"/>
              <a:chOff x="386764" y="3773000"/>
              <a:chExt cx="1419429" cy="63451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86764" y="3773000"/>
                <a:ext cx="1419429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Comment thread</a:t>
                </a: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4" name="Picture 16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cxnSp>
        <p:nvCxnSpPr>
          <p:cNvPr id="51" name="Elbow Connector 50"/>
          <p:cNvCxnSpPr>
            <a:stCxn id="13" idx="3"/>
            <a:endCxn id="319" idx="3"/>
          </p:cNvCxnSpPr>
          <p:nvPr/>
        </p:nvCxnSpPr>
        <p:spPr>
          <a:xfrm flipH="1">
            <a:off x="2315225" y="2241123"/>
            <a:ext cx="1053116" cy="3501318"/>
          </a:xfrm>
          <a:prstGeom prst="bentConnector3">
            <a:avLst>
              <a:gd name="adj1" fmla="val -2170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ular Callout 123"/>
          <p:cNvSpPr/>
          <p:nvPr/>
        </p:nvSpPr>
        <p:spPr>
          <a:xfrm>
            <a:off x="3960977" y="2004281"/>
            <a:ext cx="5069131" cy="2283680"/>
          </a:xfrm>
          <a:prstGeom prst="wedgeRoundRectCallout">
            <a:avLst>
              <a:gd name="adj1" fmla="val -61554"/>
              <a:gd name="adj2" fmla="val -39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27" name="Straight Connector 126"/>
          <p:cNvCxnSpPr>
            <a:stCxn id="132" idx="0"/>
            <a:endCxn id="134" idx="3"/>
          </p:cNvCxnSpPr>
          <p:nvPr/>
        </p:nvCxnSpPr>
        <p:spPr>
          <a:xfrm flipV="1">
            <a:off x="4664886" y="3263410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109671" y="360246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316798" y="360246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Charlie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4717019" y="2960553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>
            <a:stCxn id="133" idx="0"/>
            <a:endCxn id="134" idx="5"/>
          </p:cNvCxnSpPr>
          <p:nvPr/>
        </p:nvCxnSpPr>
        <p:spPr>
          <a:xfrm flipH="1" flipV="1">
            <a:off x="5664830" y="3263410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7" idx="0"/>
            <a:endCxn id="139" idx="3"/>
          </p:cNvCxnSpPr>
          <p:nvPr/>
        </p:nvCxnSpPr>
        <p:spPr>
          <a:xfrm flipV="1">
            <a:off x="7112338" y="3260607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6557123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Emma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164471" y="2957750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"/>
                <a:cs typeface="Helvetica"/>
              </a:rPr>
              <a:t>Sean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>
            <a:endCxn id="139" idx="5"/>
          </p:cNvCxnSpPr>
          <p:nvPr/>
        </p:nvCxnSpPr>
        <p:spPr>
          <a:xfrm flipH="1" flipV="1">
            <a:off x="8112282" y="3260607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4" idx="0"/>
            <a:endCxn id="143" idx="3"/>
          </p:cNvCxnSpPr>
          <p:nvPr/>
        </p:nvCxnSpPr>
        <p:spPr>
          <a:xfrm flipV="1">
            <a:off x="5272234" y="2549232"/>
            <a:ext cx="836588" cy="41132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5946203" y="2246375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David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4" name="Straight Connector 143"/>
          <p:cNvCxnSpPr>
            <a:stCxn id="139" idx="0"/>
            <a:endCxn id="143" idx="5"/>
          </p:cNvCxnSpPr>
          <p:nvPr/>
        </p:nvCxnSpPr>
        <p:spPr>
          <a:xfrm flipH="1" flipV="1">
            <a:off x="6894014" y="2549232"/>
            <a:ext cx="825672" cy="40851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ular Callout 144"/>
          <p:cNvSpPr/>
          <p:nvPr/>
        </p:nvSpPr>
        <p:spPr>
          <a:xfrm>
            <a:off x="4109671" y="1153097"/>
            <a:ext cx="4162450" cy="716941"/>
          </a:xfrm>
          <a:prstGeom prst="wedgeRoundRectCallout">
            <a:avLst>
              <a:gd name="adj1" fmla="val -26585"/>
              <a:gd name="adj2" fmla="val 2024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= H(h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leftChild(</a:t>
            </a:r>
            <a:r>
              <a:rPr lang="en-US" sz="2400" baseline="-250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|| h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rightChild(</a:t>
            </a:r>
            <a:r>
              <a:rPr lang="en-US" sz="2400" baseline="-250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146" name="Rounded Rectangular Callout 145"/>
          <p:cNvSpPr/>
          <p:nvPr/>
        </p:nvSpPr>
        <p:spPr>
          <a:xfrm>
            <a:off x="6108822" y="1153098"/>
            <a:ext cx="2921287" cy="716940"/>
          </a:xfrm>
          <a:prstGeom prst="wedgeRoundRectCallout">
            <a:avLst>
              <a:gd name="adj1" fmla="val -28978"/>
              <a:gd name="adj2" fmla="val 1012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sz="2400" baseline="-250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root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signed by Alice 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561105" y="3602461"/>
            <a:ext cx="207561" cy="207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615905" y="2968530"/>
            <a:ext cx="207561" cy="207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953918" y="4433680"/>
            <a:ext cx="3217420" cy="1826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lvl="0" indent="-342900" algn="ctr">
              <a:spcAft>
                <a:spcPts val="60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Persistent authenticated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dictionary </a:t>
            </a:r>
          </a:p>
          <a:p>
            <a:pPr lvl="0" indent="-342900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[</a:t>
            </a:r>
            <a:r>
              <a:rPr lang="en-US" sz="1600" dirty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AGT01</a:t>
            </a:r>
            <a:r>
              <a:rPr lang="en-US" sz="16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]</a:t>
            </a:r>
            <a:endParaRPr lang="en-US" sz="2800" dirty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215684" y="3610218"/>
            <a:ext cx="207561" cy="207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124" grpId="0" animBg="1"/>
      <p:bldP spid="132" grpId="0" animBg="1"/>
      <p:bldP spid="132" grpId="1" animBg="1"/>
      <p:bldP spid="133" grpId="0" animBg="1"/>
      <p:bldP spid="134" grpId="0" animBg="1"/>
      <p:bldP spid="137" grpId="0" animBg="1"/>
      <p:bldP spid="137" grpId="1" animBg="1"/>
      <p:bldP spid="139" grpId="0" animBg="1"/>
      <p:bldP spid="139" grpId="1" animBg="1"/>
      <p:bldP spid="143" grpId="0" animBg="1"/>
      <p:bldP spid="145" grpId="0" animBg="1"/>
      <p:bldP spid="145" grpId="1" animBg="1"/>
      <p:bldP spid="146" grpId="0" animBg="1"/>
      <p:bldP spid="146" grpId="1" animBg="1"/>
      <p:bldP spid="147" grpId="0" animBg="1"/>
      <p:bldP spid="148" grpId="0" animBg="1"/>
      <p:bldP spid="149" grpId="0" animBg="1"/>
      <p:bldP spid="150" grpId="0" animBg="1"/>
      <p:bldP spid="1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7201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7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Efficient key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620109" y="1815257"/>
            <a:ext cx="2945693" cy="1241811"/>
            <a:chOff x="1367851" y="1670121"/>
            <a:chExt cx="2945693" cy="1241811"/>
          </a:xfrm>
        </p:grpSpPr>
        <p:grpSp>
          <p:nvGrpSpPr>
            <p:cNvPr id="12" name="Group 11"/>
            <p:cNvGrpSpPr/>
            <p:nvPr/>
          </p:nvGrpSpPr>
          <p:grpSpPr>
            <a:xfrm>
              <a:off x="2964552" y="2277420"/>
              <a:ext cx="1348992" cy="634512"/>
              <a:chOff x="457201" y="3773000"/>
              <a:chExt cx="1348992" cy="63451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7202" y="3773000"/>
                <a:ext cx="1241098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Picture 55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1367851" y="1670121"/>
              <a:ext cx="1630641" cy="634512"/>
              <a:chOff x="280017" y="3773000"/>
              <a:chExt cx="1630641" cy="63451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017" y="3773000"/>
                <a:ext cx="1630641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photo album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2" name="Picture 12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100083" y="1946308"/>
              <a:ext cx="1016000" cy="299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Alice’s ACL</a:t>
              </a:r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477011" y="2277420"/>
              <a:ext cx="1419429" cy="634512"/>
              <a:chOff x="386764" y="3773000"/>
              <a:chExt cx="1419429" cy="63451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86764" y="3773000"/>
                <a:ext cx="1419429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Comment thread</a:t>
                </a: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4" name="Picture 16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cxnSp>
        <p:nvCxnSpPr>
          <p:cNvPr id="51" name="Elbow Connector 50"/>
          <p:cNvCxnSpPr>
            <a:stCxn id="13" idx="3"/>
            <a:endCxn id="319" idx="3"/>
          </p:cNvCxnSpPr>
          <p:nvPr/>
        </p:nvCxnSpPr>
        <p:spPr>
          <a:xfrm flipH="1">
            <a:off x="2315225" y="2241123"/>
            <a:ext cx="1053116" cy="3501318"/>
          </a:xfrm>
          <a:prstGeom prst="bentConnector3">
            <a:avLst>
              <a:gd name="adj1" fmla="val -2170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ular Callout 123"/>
          <p:cNvSpPr/>
          <p:nvPr/>
        </p:nvSpPr>
        <p:spPr>
          <a:xfrm>
            <a:off x="3960977" y="2004281"/>
            <a:ext cx="5069131" cy="2283680"/>
          </a:xfrm>
          <a:prstGeom prst="wedgeRoundRectCallout">
            <a:avLst>
              <a:gd name="adj1" fmla="val -61554"/>
              <a:gd name="adj2" fmla="val -39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109671" y="360246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316798" y="360246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Charlie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4717019" y="2960553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>
            <a:stCxn id="133" idx="0"/>
            <a:endCxn id="134" idx="5"/>
          </p:cNvCxnSpPr>
          <p:nvPr/>
        </p:nvCxnSpPr>
        <p:spPr>
          <a:xfrm flipH="1" flipV="1">
            <a:off x="5664830" y="3263410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7" idx="0"/>
            <a:endCxn id="139" idx="3"/>
          </p:cNvCxnSpPr>
          <p:nvPr/>
        </p:nvCxnSpPr>
        <p:spPr>
          <a:xfrm flipV="1">
            <a:off x="7112338" y="3260607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6557123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Emma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164471" y="2957750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"/>
                <a:cs typeface="Helvetica"/>
              </a:rPr>
              <a:t>Sean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>
            <a:endCxn id="139" idx="5"/>
          </p:cNvCxnSpPr>
          <p:nvPr/>
        </p:nvCxnSpPr>
        <p:spPr>
          <a:xfrm flipH="1" flipV="1">
            <a:off x="8112282" y="3260607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4" idx="0"/>
            <a:endCxn id="143" idx="3"/>
          </p:cNvCxnSpPr>
          <p:nvPr/>
        </p:nvCxnSpPr>
        <p:spPr>
          <a:xfrm flipV="1">
            <a:off x="5272234" y="2549232"/>
            <a:ext cx="836588" cy="41132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5946203" y="2246375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David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4" name="Straight Connector 143"/>
          <p:cNvCxnSpPr>
            <a:stCxn id="139" idx="0"/>
            <a:endCxn id="143" idx="5"/>
          </p:cNvCxnSpPr>
          <p:nvPr/>
        </p:nvCxnSpPr>
        <p:spPr>
          <a:xfrm flipH="1" flipV="1">
            <a:off x="6894014" y="2549232"/>
            <a:ext cx="825672" cy="40851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664886" y="3263410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58001" y="5196585"/>
            <a:ext cx="3217420" cy="913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lvl="0" indent="-342900"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Key graph</a:t>
            </a:r>
          </a:p>
          <a:p>
            <a:pPr lvl="0" indent="-342900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[WGL98]</a:t>
            </a:r>
            <a:endParaRPr lang="en-US" sz="2800" dirty="0">
              <a:solidFill>
                <a:srgbClr val="F79646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6767146" y="1153097"/>
            <a:ext cx="2262962" cy="734741"/>
          </a:xfrm>
          <a:prstGeom prst="wedgeRoundRectCallout">
            <a:avLst>
              <a:gd name="adj1" fmla="val -53504"/>
              <a:gd name="adj2" fmla="val 1017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= </a:t>
            </a:r>
            <a:r>
              <a:rPr lang="en-US" sz="2400" dirty="0" err="1" smtClean="0">
                <a:solidFill>
                  <a:srgbClr val="E46C0A"/>
                </a:solidFill>
                <a:latin typeface="Helvetica"/>
                <a:cs typeface="Helvetica"/>
              </a:rPr>
              <a:t>k</a:t>
            </a:r>
            <a:r>
              <a:rPr lang="en-US" sz="2400" baseline="-25000" dirty="0" err="1" smtClean="0">
                <a:solidFill>
                  <a:srgbClr val="E46C0A"/>
                </a:solidFill>
                <a:latin typeface="Helvetica"/>
                <a:cs typeface="Helvetica"/>
              </a:rPr>
              <a:t>alice_friend</a:t>
            </a:r>
            <a:endParaRPr lang="en-US" sz="2400" dirty="0">
              <a:solidFill>
                <a:srgbClr val="E46C0A"/>
              </a:solidFill>
              <a:latin typeface="Helvetica"/>
              <a:cs typeface="Helvetica"/>
            </a:endParaRPr>
          </a:p>
        </p:txBody>
      </p:sp>
      <p:sp>
        <p:nvSpPr>
          <p:cNvPr id="70" name="Rounded Rectangular Callout 69"/>
          <p:cNvSpPr/>
          <p:nvPr/>
        </p:nvSpPr>
        <p:spPr>
          <a:xfrm>
            <a:off x="4007771" y="1153097"/>
            <a:ext cx="2559389" cy="734741"/>
          </a:xfrm>
          <a:prstGeom prst="wedgeRoundRectCallout">
            <a:avLst>
              <a:gd name="adj1" fmla="val -9125"/>
              <a:gd name="adj2" fmla="val 198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k3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 || E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k4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6203" y="2251986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David, k</a:t>
            </a:r>
            <a:r>
              <a:rPr lang="en-US" sz="12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717019" y="296933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Bob,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164471" y="2960553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Sean,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116906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Alice,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16798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Charlie,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557123" y="359263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Emma,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4717020" y="4382333"/>
            <a:ext cx="2176994" cy="664553"/>
          </a:xfrm>
          <a:prstGeom prst="wedgeRoundRectCallout">
            <a:avLst>
              <a:gd name="adj1" fmla="val 2499"/>
              <a:gd name="adj2" fmla="val -1141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charlie_pk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215684" y="3610218"/>
            <a:ext cx="207561" cy="207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social networks are centralized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facebook-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2" y="1476344"/>
            <a:ext cx="2085782" cy="598303"/>
          </a:xfrm>
          <a:prstGeom prst="rect">
            <a:avLst/>
          </a:prstGeom>
        </p:spPr>
      </p:pic>
      <p:pic>
        <p:nvPicPr>
          <p:cNvPr id="7" name="Picture 6" descr="google-plus-logo-64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767" y="1590310"/>
            <a:ext cx="1788466" cy="574333"/>
          </a:xfrm>
          <a:prstGeom prst="rect">
            <a:avLst/>
          </a:prstGeom>
        </p:spPr>
      </p:pic>
      <p:pic>
        <p:nvPicPr>
          <p:cNvPr id="12" name="Picture 11" descr="twitter_logo_withbird_blu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9" y="1601500"/>
            <a:ext cx="2466071" cy="45924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2834732"/>
            <a:ext cx="8414656" cy="5847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-342900"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Pro: </a:t>
            </a:r>
            <a:r>
              <a:rPr lang="en-US" sz="2400" dirty="0">
                <a:solidFill>
                  <a:srgbClr val="948A54"/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rgbClr val="948A54"/>
                </a:solidFill>
                <a:latin typeface="Helvetica"/>
                <a:cs typeface="Helvetica"/>
              </a:rPr>
              <a:t>vailability</a:t>
            </a:r>
            <a:r>
              <a:rPr lang="en-US" sz="2400" dirty="0">
                <a:solidFill>
                  <a:srgbClr val="948A54"/>
                </a:solidFill>
                <a:latin typeface="Helvetica"/>
                <a:cs typeface="Helvetica"/>
              </a:rPr>
              <a:t>, reliability, global accessibility, </a:t>
            </a:r>
            <a:r>
              <a:rPr lang="en-US" sz="2400" dirty="0" smtClean="0">
                <a:solidFill>
                  <a:srgbClr val="948A54"/>
                </a:solidFill>
                <a:latin typeface="Helvetica"/>
                <a:cs typeface="Helvetica"/>
              </a:rPr>
              <a:t>convenience</a:t>
            </a:r>
            <a:endParaRPr lang="en-US" sz="3600" dirty="0">
              <a:solidFill>
                <a:srgbClr val="948A54"/>
              </a:solidFill>
              <a:latin typeface="Helvetica"/>
              <a:cs typeface="Helvetic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1" y="3895438"/>
            <a:ext cx="8414656" cy="5847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-342900"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Con: </a:t>
            </a:r>
            <a:r>
              <a:rPr lang="en-US" sz="2400" dirty="0">
                <a:solidFill>
                  <a:srgbClr val="948A54"/>
                </a:solidFill>
                <a:latin typeface="Helvetica"/>
                <a:cs typeface="Helvetica"/>
              </a:rPr>
              <a:t>3</a:t>
            </a:r>
            <a:r>
              <a:rPr lang="en-US" sz="2400" baseline="30000" dirty="0">
                <a:solidFill>
                  <a:srgbClr val="948A54"/>
                </a:solidFill>
                <a:latin typeface="Helvetica"/>
                <a:cs typeface="Helvetica"/>
              </a:rPr>
              <a:t>rd</a:t>
            </a:r>
            <a:r>
              <a:rPr lang="en-US" sz="2400" dirty="0">
                <a:solidFill>
                  <a:srgbClr val="948A54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948A54"/>
                </a:solidFill>
                <a:latin typeface="Helvetica"/>
                <a:cs typeface="Helvetica"/>
              </a:rPr>
              <a:t>party involved in every social interaction</a:t>
            </a:r>
            <a:endParaRPr lang="en-US" sz="3600" dirty="0">
              <a:solidFill>
                <a:srgbClr val="948A54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8653" y="4665428"/>
            <a:ext cx="5266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Must trust provider for confidentiality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&amp; integrity</a:t>
            </a:r>
          </a:p>
        </p:txBody>
      </p:sp>
    </p:spTree>
    <p:extLst>
      <p:ext uri="{BB962C8B-B14F-4D97-AF65-F5344CB8AC3E}">
        <p14:creationId xmlns:p14="http://schemas.microsoft.com/office/powerpoint/2010/main" val="89218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7201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7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friend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620109" y="1815257"/>
            <a:ext cx="2945693" cy="1241811"/>
            <a:chOff x="1367851" y="1670121"/>
            <a:chExt cx="2945693" cy="1241811"/>
          </a:xfrm>
        </p:grpSpPr>
        <p:grpSp>
          <p:nvGrpSpPr>
            <p:cNvPr id="12" name="Group 11"/>
            <p:cNvGrpSpPr/>
            <p:nvPr/>
          </p:nvGrpSpPr>
          <p:grpSpPr>
            <a:xfrm>
              <a:off x="2964552" y="2277420"/>
              <a:ext cx="1348992" cy="634512"/>
              <a:chOff x="457201" y="3773000"/>
              <a:chExt cx="1348992" cy="63451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7202" y="3773000"/>
                <a:ext cx="1241098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Picture 55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1367851" y="1670121"/>
              <a:ext cx="1630641" cy="634512"/>
              <a:chOff x="280017" y="3773000"/>
              <a:chExt cx="1630641" cy="63451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017" y="3773000"/>
                <a:ext cx="1630641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photo album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2" name="Picture 12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100083" y="1946308"/>
              <a:ext cx="1016000" cy="299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Alice’s ACL</a:t>
              </a:r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477011" y="2277420"/>
              <a:ext cx="1419429" cy="634512"/>
              <a:chOff x="386764" y="3773000"/>
              <a:chExt cx="1419429" cy="63451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86764" y="3773000"/>
                <a:ext cx="1419429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Comment thread</a:t>
                </a: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4" name="Picture 16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cxnSp>
        <p:nvCxnSpPr>
          <p:cNvPr id="51" name="Elbow Connector 50"/>
          <p:cNvCxnSpPr>
            <a:stCxn id="13" idx="3"/>
            <a:endCxn id="319" idx="3"/>
          </p:cNvCxnSpPr>
          <p:nvPr/>
        </p:nvCxnSpPr>
        <p:spPr>
          <a:xfrm flipH="1">
            <a:off x="2315225" y="2241123"/>
            <a:ext cx="1053116" cy="3501318"/>
          </a:xfrm>
          <a:prstGeom prst="bentConnector3">
            <a:avLst>
              <a:gd name="adj1" fmla="val -2170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ular Callout 123"/>
          <p:cNvSpPr/>
          <p:nvPr/>
        </p:nvSpPr>
        <p:spPr>
          <a:xfrm>
            <a:off x="3960977" y="2004281"/>
            <a:ext cx="5069131" cy="2283680"/>
          </a:xfrm>
          <a:prstGeom prst="wedgeRoundRectCallout">
            <a:avLst>
              <a:gd name="adj1" fmla="val -61554"/>
              <a:gd name="adj2" fmla="val -39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6203" y="2251986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David, k</a:t>
            </a:r>
            <a:r>
              <a:rPr lang="en-US" sz="12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717019" y="296933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Bob,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164471" y="2960553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Sean,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116906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Alice,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16798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Charlie,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557123" y="359263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Emma,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H="1" flipV="1">
            <a:off x="5664830" y="3263410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112338" y="3260607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8112282" y="3260607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5272234" y="2549232"/>
            <a:ext cx="836588" cy="41132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6894014" y="2549232"/>
            <a:ext cx="825672" cy="40851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664886" y="3263410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8215684" y="3610218"/>
            <a:ext cx="207561" cy="207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ular Callout 85"/>
          <p:cNvSpPr/>
          <p:nvPr/>
        </p:nvSpPr>
        <p:spPr>
          <a:xfrm>
            <a:off x="6249166" y="1136385"/>
            <a:ext cx="2655165" cy="662277"/>
          </a:xfrm>
          <a:prstGeom prst="wedgeRoundRectCallout">
            <a:avLst>
              <a:gd name="adj1" fmla="val 13763"/>
              <a:gd name="adj2" fmla="val 2251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k5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 || </a:t>
            </a:r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smtClean="0">
                <a:solidFill>
                  <a:srgbClr val="E46C0A"/>
                </a:solidFill>
                <a:latin typeface="Helvetica"/>
                <a:cs typeface="Helvetica"/>
              </a:rPr>
              <a:t>k6</a:t>
            </a:r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rgbClr val="E46C0A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)</a:t>
            </a:r>
            <a:endParaRPr lang="en-US" sz="2400" dirty="0">
              <a:solidFill>
                <a:srgbClr val="E46C0A"/>
              </a:solidFill>
              <a:latin typeface="Helvetica"/>
              <a:cs typeface="Helvetica"/>
            </a:endParaRPr>
          </a:p>
        </p:txBody>
      </p:sp>
      <p:sp>
        <p:nvSpPr>
          <p:cNvPr id="87" name="Rounded Rectangular Callout 86"/>
          <p:cNvSpPr/>
          <p:nvPr/>
        </p:nvSpPr>
        <p:spPr>
          <a:xfrm>
            <a:off x="6894014" y="4495594"/>
            <a:ext cx="1728207" cy="772085"/>
          </a:xfrm>
          <a:prstGeom prst="wedgeRoundRectCallout">
            <a:avLst>
              <a:gd name="adj1" fmla="val 30778"/>
              <a:gd name="adj2" fmla="val -1203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err="1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zack_pk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(k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6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8112282" y="3270055"/>
            <a:ext cx="207183" cy="339051"/>
          </a:xfrm>
          <a:prstGeom prst="line">
            <a:avLst/>
          </a:prstGeom>
          <a:ln w="12700" cap="flat" cmpd="sng" algn="ctr">
            <a:solidFill>
              <a:srgbClr val="E46C0A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764250" y="3591144"/>
            <a:ext cx="1110430" cy="3548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Zack,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86" grpId="0" animBg="1"/>
      <p:bldP spid="87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7201" y="1286390"/>
            <a:ext cx="3442196" cy="2037767"/>
            <a:chOff x="649152" y="1501233"/>
            <a:chExt cx="2218026" cy="1495514"/>
          </a:xfrm>
        </p:grpSpPr>
        <p:sp>
          <p:nvSpPr>
            <p:cNvPr id="7" name="Rectangle 6"/>
            <p:cNvSpPr/>
            <p:nvPr/>
          </p:nvSpPr>
          <p:spPr>
            <a:xfrm>
              <a:off x="649153" y="1501233"/>
              <a:ext cx="2218025" cy="149551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152" y="1501234"/>
              <a:ext cx="1084384" cy="27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 friend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1" y="5225143"/>
            <a:ext cx="2221040" cy="953951"/>
            <a:chOff x="6571622" y="5074052"/>
            <a:chExt cx="1647966" cy="493398"/>
          </a:xfrm>
        </p:grpSpPr>
        <p:sp>
          <p:nvSpPr>
            <p:cNvPr id="272" name="Rectangle 271"/>
            <p:cNvSpPr/>
            <p:nvPr/>
          </p:nvSpPr>
          <p:spPr>
            <a:xfrm>
              <a:off x="6571622" y="5096053"/>
              <a:ext cx="1647966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571622" y="5074052"/>
              <a:ext cx="969534" cy="1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Bob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319" name="Rounded Rectangle 318"/>
          <p:cNvSpPr/>
          <p:nvPr/>
        </p:nvSpPr>
        <p:spPr>
          <a:xfrm>
            <a:off x="1301696" y="5430746"/>
            <a:ext cx="1013529" cy="623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Verify &amp; decrypt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620109" y="1815257"/>
            <a:ext cx="2945693" cy="1241811"/>
            <a:chOff x="1367851" y="1670121"/>
            <a:chExt cx="2945693" cy="1241811"/>
          </a:xfrm>
        </p:grpSpPr>
        <p:grpSp>
          <p:nvGrpSpPr>
            <p:cNvPr id="12" name="Group 11"/>
            <p:cNvGrpSpPr/>
            <p:nvPr/>
          </p:nvGrpSpPr>
          <p:grpSpPr>
            <a:xfrm>
              <a:off x="2964552" y="2277420"/>
              <a:ext cx="1348992" cy="634512"/>
              <a:chOff x="457201" y="3773000"/>
              <a:chExt cx="1348992" cy="63451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7202" y="3773000"/>
                <a:ext cx="1241098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Picture 55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1367851" y="1670121"/>
              <a:ext cx="1630641" cy="634512"/>
              <a:chOff x="280017" y="3773000"/>
              <a:chExt cx="1630641" cy="63451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80017" y="3773000"/>
                <a:ext cx="1630641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Alice’s photo album</a:t>
                </a: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2" name="Picture 121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100083" y="1946308"/>
              <a:ext cx="1016000" cy="299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Alice’s ACL</a:t>
              </a:r>
              <a:endParaRPr lang="en-US" sz="12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477011" y="2277420"/>
              <a:ext cx="1419429" cy="634512"/>
              <a:chOff x="386764" y="3773000"/>
              <a:chExt cx="1419429" cy="634512"/>
            </a:xfrm>
          </p:grpSpPr>
          <p:sp>
            <p:nvSpPr>
              <p:cNvPr id="162" name="TextBox 161"/>
              <p:cNvSpPr txBox="1"/>
              <p:nvPr/>
            </p:nvSpPr>
            <p:spPr>
              <a:xfrm>
                <a:off x="386764" y="3773000"/>
                <a:ext cx="1419429" cy="230832"/>
              </a:xfrm>
              <a:prstGeom prst="rect">
                <a:avLst/>
              </a:prstGeom>
              <a:noFill/>
              <a:effectLst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Helvetica"/>
                    <a:cs typeface="Helvetica"/>
                  </a:rPr>
                  <a:t>Comment thread</a:t>
                </a: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457201" y="4021974"/>
                <a:ext cx="1241099" cy="341383"/>
                <a:chOff x="457201" y="4021974"/>
                <a:chExt cx="1241099" cy="34138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57201" y="4021974"/>
                  <a:ext cx="1241099" cy="341383"/>
                </a:xfrm>
                <a:prstGeom prst="rect">
                  <a:avLst/>
                </a:prstGeom>
                <a:solidFill>
                  <a:srgbClr val="FFFF9E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04841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22604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40367" y="4083832"/>
                  <a:ext cx="215786" cy="21578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158835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374621" y="4083832"/>
                  <a:ext cx="215786" cy="215787"/>
                </a:xfrm>
                <a:prstGeom prst="rect">
                  <a:avLst/>
                </a:prstGeom>
                <a:solidFill>
                  <a:srgbClr val="C4BD9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4" name="Picture 163" descr="Lock-256x25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407" y="4191726"/>
                <a:ext cx="215786" cy="215786"/>
              </a:xfrm>
              <a:prstGeom prst="rect">
                <a:avLst/>
              </a:prstGeom>
            </p:spPr>
          </p:pic>
        </p:grpSp>
      </p:grpSp>
      <p:cxnSp>
        <p:nvCxnSpPr>
          <p:cNvPr id="51" name="Elbow Connector 50"/>
          <p:cNvCxnSpPr>
            <a:stCxn id="13" idx="3"/>
            <a:endCxn id="319" idx="3"/>
          </p:cNvCxnSpPr>
          <p:nvPr/>
        </p:nvCxnSpPr>
        <p:spPr>
          <a:xfrm flipH="1">
            <a:off x="2315225" y="2241123"/>
            <a:ext cx="1053116" cy="3501318"/>
          </a:xfrm>
          <a:prstGeom prst="bentConnector3">
            <a:avLst>
              <a:gd name="adj1" fmla="val -2170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ular Callout 123"/>
          <p:cNvSpPr/>
          <p:nvPr/>
        </p:nvSpPr>
        <p:spPr>
          <a:xfrm>
            <a:off x="3960977" y="2004281"/>
            <a:ext cx="5069131" cy="2283680"/>
          </a:xfrm>
          <a:prstGeom prst="wedgeRoundRectCallout">
            <a:avLst>
              <a:gd name="adj1" fmla="val -61554"/>
              <a:gd name="adj2" fmla="val -39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6203" y="2251986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David, k</a:t>
            </a:r>
            <a:r>
              <a:rPr lang="en-US" sz="12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717019" y="296933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Bob,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164471" y="2960553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Sean,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116906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Alice,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16798" y="3599658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Charlie,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557123" y="359263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Emma,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H="1" flipV="1">
            <a:off x="5664830" y="3263410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112338" y="3260607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8112282" y="3260607"/>
            <a:ext cx="207183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5272234" y="2549232"/>
            <a:ext cx="836588" cy="41132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6894014" y="2549232"/>
            <a:ext cx="825672" cy="40851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664886" y="3263410"/>
            <a:ext cx="214752" cy="339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764250" y="3602461"/>
            <a:ext cx="1110430" cy="3548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Zack,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Multiply 64"/>
          <p:cNvSpPr/>
          <p:nvPr/>
        </p:nvSpPr>
        <p:spPr>
          <a:xfrm>
            <a:off x="5542352" y="3438939"/>
            <a:ext cx="671683" cy="67168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717019" y="2971904"/>
            <a:ext cx="1110430" cy="354819"/>
          </a:xfrm>
          <a:prstGeom prst="ellipse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Bob, k</a:t>
            </a:r>
            <a:r>
              <a:rPr lang="en-US" sz="1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946893" y="2257118"/>
            <a:ext cx="1110430" cy="354819"/>
          </a:xfrm>
          <a:prstGeom prst="ellipse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David, k</a:t>
            </a:r>
            <a:r>
              <a:rPr lang="en-US" sz="1200" baseline="-25000" dirty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5316798" y="1153098"/>
            <a:ext cx="2402887" cy="683904"/>
          </a:xfrm>
          <a:prstGeom prst="wedgeRoundRectCallout">
            <a:avLst>
              <a:gd name="adj1" fmla="val -2723"/>
              <a:gd name="adj2" fmla="val 1128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k</a:t>
            </a:r>
            <a:r>
              <a:rPr lang="en-US" sz="2400" baseline="-25000" dirty="0" smtClean="0">
                <a:solidFill>
                  <a:srgbClr val="E46C0A"/>
                </a:solidFill>
                <a:latin typeface="Helvetica"/>
                <a:cs typeface="Helvetica"/>
              </a:rPr>
              <a:t>0</a:t>
            </a:r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’ = </a:t>
            </a:r>
            <a:r>
              <a:rPr lang="en-US" sz="2400" dirty="0" err="1" smtClean="0">
                <a:solidFill>
                  <a:srgbClr val="E46C0A"/>
                </a:solidFill>
                <a:latin typeface="Helvetica"/>
                <a:cs typeface="Helvetica"/>
              </a:rPr>
              <a:t>k</a:t>
            </a:r>
            <a:r>
              <a:rPr lang="en-US" sz="2400" baseline="-25000" dirty="0" err="1" smtClean="0">
                <a:solidFill>
                  <a:srgbClr val="E46C0A"/>
                </a:solidFill>
                <a:latin typeface="Helvetica"/>
                <a:cs typeface="Helvetica"/>
              </a:rPr>
              <a:t>alice_friend</a:t>
            </a:r>
            <a:r>
              <a:rPr lang="en-US" sz="2400" dirty="0" smtClean="0">
                <a:solidFill>
                  <a:srgbClr val="E46C0A"/>
                </a:solidFill>
                <a:latin typeface="Helvetica"/>
                <a:cs typeface="Helvetica"/>
              </a:rPr>
              <a:t>’</a:t>
            </a:r>
            <a:endParaRPr lang="en-US" sz="2400" dirty="0">
              <a:solidFill>
                <a:srgbClr val="E46C0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45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76" grpId="0" animBg="1"/>
      <p:bldP spid="65" grpId="0" animBg="1"/>
      <p:bldP spid="65" grpId="1" animBg="1"/>
      <p:bldP spid="66" grpId="0" animBg="1"/>
      <p:bldP spid="68" grpId="0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enough in practice?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5305"/>
            <a:ext cx="8229600" cy="23206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Setup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Java client &amp; server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Simulate basic Facebook features </a:t>
            </a:r>
            <a:r>
              <a:rPr lang="en-US" sz="1600" dirty="0" smtClean="0">
                <a:solidFill>
                  <a:srgbClr val="948A54"/>
                </a:solidFill>
                <a:latin typeface="Helvetica"/>
                <a:cs typeface="Helvetica"/>
              </a:rPr>
              <a:t>(each user has wall &amp; ACL)</a:t>
            </a:r>
            <a:endParaRPr lang="en-US" sz="2000" dirty="0" smtClean="0">
              <a:solidFill>
                <a:srgbClr val="948A54"/>
              </a:solidFill>
              <a:latin typeface="Helvetica"/>
              <a:cs typeface="Helvetica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2048-bit RSA sign &amp; verify batched via </a:t>
            </a:r>
            <a:r>
              <a:rPr lang="en-US" sz="2000" dirty="0" smtClean="0">
                <a:solidFill>
                  <a:srgbClr val="E46C0A"/>
                </a:solidFill>
                <a:latin typeface="Helvetica"/>
                <a:cs typeface="Helvetica"/>
              </a:rPr>
              <a:t>spliced signatures </a:t>
            </a:r>
            <a:r>
              <a:rPr lang="en-US" sz="14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[CW10]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Experiments on </a:t>
            </a:r>
            <a:r>
              <a:rPr lang="en-US" sz="2000" dirty="0">
                <a:solidFill>
                  <a:srgbClr val="948A54"/>
                </a:solidFill>
                <a:latin typeface="Helvetica"/>
                <a:cs typeface="Helvetica"/>
              </a:rPr>
              <a:t>LAN</a:t>
            </a:r>
            <a:r>
              <a:rPr lang="en-US" sz="1600" dirty="0">
                <a:solidFill>
                  <a:srgbClr val="948A54"/>
                </a:solidFill>
                <a:latin typeface="Helvetica"/>
                <a:cs typeface="Helvetica"/>
              </a:rPr>
              <a:t> </a:t>
            </a:r>
            <a:r>
              <a:rPr lang="en-US" sz="1600" dirty="0" smtClean="0">
                <a:solidFill>
                  <a:srgbClr val="948A54"/>
                </a:solidFill>
                <a:latin typeface="Helvetica"/>
                <a:cs typeface="Helvetica"/>
              </a:rPr>
              <a:t>(</a:t>
            </a:r>
            <a:r>
              <a:rPr lang="en-US" sz="1600" dirty="0">
                <a:solidFill>
                  <a:srgbClr val="948A54"/>
                </a:solidFill>
                <a:latin typeface="Helvetica"/>
                <a:cs typeface="Helvetica"/>
              </a:rPr>
              <a:t>8-core 2.4 GHz Intel Xeon </a:t>
            </a:r>
            <a:r>
              <a:rPr lang="en-US" sz="1600" dirty="0" smtClean="0">
                <a:solidFill>
                  <a:srgbClr val="948A54"/>
                </a:solidFill>
                <a:latin typeface="Helvetica"/>
                <a:cs typeface="Helvetica"/>
              </a:rPr>
              <a:t>E5620s, Gigabit network)</a:t>
            </a:r>
            <a:endParaRPr lang="en-US" sz="1600" dirty="0">
              <a:solidFill>
                <a:srgbClr val="948A54"/>
              </a:solidFill>
              <a:latin typeface="Helvetica"/>
              <a:cs typeface="Helvetica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1400" dirty="0" smtClean="0">
              <a:solidFill>
                <a:srgbClr val="EEECE1">
                  <a:lumMod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27200"/>
            <a:ext cx="822960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Latency of reads &amp; writes to objects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Latency of ACL changes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Throughput (in paper)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948A54"/>
                </a:solidFill>
                <a:latin typeface="Helvetica"/>
                <a:cs typeface="Helvetica"/>
              </a:rPr>
              <a:t>Effect of tolerating malicious users </a:t>
            </a:r>
          </a:p>
        </p:txBody>
      </p:sp>
    </p:spTree>
    <p:extLst>
      <p:ext uri="{BB962C8B-B14F-4D97-AF65-F5344CB8AC3E}">
        <p14:creationId xmlns:p14="http://schemas.microsoft.com/office/powerpoint/2010/main" val="28206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30" y="889002"/>
            <a:ext cx="4425345" cy="2743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57600"/>
            <a:ext cx="9144000" cy="2779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read &amp; write </a:t>
            </a:r>
            <a:r>
              <a:rPr lang="en-US" dirty="0"/>
              <a:t>l</a:t>
            </a:r>
            <a:r>
              <a:rPr lang="en-US" dirty="0" smtClean="0"/>
              <a:t>atency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1214" y="1743245"/>
            <a:ext cx="2460171" cy="1261884"/>
          </a:xfrm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en-US" dirty="0" err="1" smtClean="0"/>
              <a:t>Frientegrity</a:t>
            </a:r>
            <a:endParaRPr lang="en-US" dirty="0" smtClean="0"/>
          </a:p>
          <a:p>
            <a:pPr marL="0" algn="ctr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(collaborative verification)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7672" y="4723552"/>
            <a:ext cx="2729944" cy="5847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Hash chain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648464"/>
            <a:ext cx="9144000" cy="1588"/>
          </a:xfrm>
          <a:prstGeom prst="line">
            <a:avLst/>
          </a:prstGeom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96966" y="3261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0549" y="1062198"/>
            <a:ext cx="1817251" cy="1265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lvl="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Constant cost of signatures dominates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28" y="3664515"/>
            <a:ext cx="4498779" cy="277627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5400000" flipV="1">
            <a:off x="6844955" y="6179469"/>
            <a:ext cx="493688" cy="317501"/>
          </a:xfrm>
          <a:prstGeom prst="leftArrow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flipH="1" flipV="1">
            <a:off x="2530928" y="3658232"/>
            <a:ext cx="698004" cy="317501"/>
          </a:xfrm>
          <a:prstGeom prst="leftArrow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7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of ACL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1" y="1016000"/>
            <a:ext cx="8347997" cy="51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9" y="1623585"/>
            <a:ext cx="7799641" cy="4813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malicious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16887" y="967040"/>
            <a:ext cx="2209800" cy="769441"/>
          </a:xfrm>
        </p:spPr>
        <p:txBody>
          <a:bodyPr wrap="square">
            <a:spAutoFit/>
          </a:bodyPr>
          <a:lstStyle/>
          <a:p>
            <a:pPr marL="0" indent="-164592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50 writers</a:t>
            </a:r>
          </a:p>
          <a:p>
            <a:pPr marL="0" indent="-164592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5000 operations</a:t>
            </a:r>
          </a:p>
        </p:txBody>
      </p:sp>
      <p:sp>
        <p:nvSpPr>
          <p:cNvPr id="8" name="Left Arrow 7"/>
          <p:cNvSpPr/>
          <p:nvPr/>
        </p:nvSpPr>
        <p:spPr>
          <a:xfrm flipV="1">
            <a:off x="8191916" y="3742239"/>
            <a:ext cx="698004" cy="317501"/>
          </a:xfrm>
          <a:prstGeom prst="leftArrow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5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68326"/>
            <a:ext cx="8472794" cy="40924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indent="-342900">
              <a:lnSpc>
                <a:spcPct val="140000"/>
              </a:lnSpc>
              <a:spcAft>
                <a:spcPts val="4200"/>
              </a:spcAft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Both </a:t>
            </a:r>
            <a:r>
              <a:rPr lang="en-US" sz="2800" dirty="0" smtClean="0">
                <a:solidFill>
                  <a:srgbClr val="E46C0A"/>
                </a:solidFill>
                <a:latin typeface="Helvetica"/>
                <a:cs typeface="Helvetica"/>
              </a:rPr>
              <a:t>confidentiality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&amp; </a:t>
            </a:r>
            <a:r>
              <a:rPr lang="en-US" sz="2800" dirty="0" smtClean="0">
                <a:solidFill>
                  <a:srgbClr val="E46C0A"/>
                </a:solidFill>
                <a:latin typeface="Helvetica"/>
                <a:cs typeface="Helvetica"/>
              </a:rPr>
              <a:t>integrity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need protection</a:t>
            </a:r>
          </a:p>
          <a:p>
            <a:pPr lvl="0" indent="-342900">
              <a:lnSpc>
                <a:spcPct val="140000"/>
              </a:lnSpc>
              <a:spcAft>
                <a:spcPts val="4200"/>
              </a:spcAft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Benefit from centralization, but provider is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untrusted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indent="-342900" algn="l" defTabSz="457200" rtl="0" eaLnBrk="1" fontAlgn="auto" latinLnBrk="0" hangingPunct="1">
              <a:lnSpc>
                <a:spcPct val="140000"/>
              </a:lnSpc>
              <a:spcAft>
                <a:spcPts val="4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Clients </a:t>
            </a:r>
            <a:r>
              <a:rPr lang="en-US" sz="2800" dirty="0" smtClean="0">
                <a:solidFill>
                  <a:srgbClr val="E46C0A"/>
                </a:solidFill>
                <a:latin typeface="Helvetica"/>
                <a:cs typeface="Helvetica"/>
              </a:rPr>
              <a:t>collaborate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to defend against equivocation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  <a:p>
            <a:pPr marR="0" lvl="0" indent="-342900" algn="l" defTabSz="457200" rtl="0" eaLnBrk="1" fontAlgn="auto" latinLnBrk="0" hangingPunct="1">
              <a:lnSpc>
                <a:spcPct val="140000"/>
              </a:lnSpc>
              <a:spcAft>
                <a:spcPts val="4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Scalable, 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erifiable access control &amp; key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1465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00" y="1662763"/>
            <a:ext cx="8434338" cy="33486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Helvetica"/>
                <a:ea typeface="+mj-ea"/>
                <a:cs typeface="Helvetica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="1" dirty="0"/>
              <a:t>Thank </a:t>
            </a:r>
            <a:r>
              <a:rPr lang="en-US" sz="4800" b="1" dirty="0" smtClean="0"/>
              <a:t>you</a:t>
            </a:r>
          </a:p>
          <a:p>
            <a:pPr lvl="0" algn="ctr"/>
            <a:r>
              <a:rPr lang="en-US" sz="3200" dirty="0"/>
              <a:t>Questions</a:t>
            </a:r>
            <a:r>
              <a:rPr lang="en-US" sz="3200" dirty="0" smtClean="0"/>
              <a:t>?</a:t>
            </a:r>
          </a:p>
          <a:p>
            <a:pPr lvl="0" algn="ctr"/>
            <a:endParaRPr lang="en-US" sz="3200" dirty="0" smtClean="0"/>
          </a:p>
          <a:p>
            <a:pPr lvl="0" algn="ctr"/>
            <a:endParaRPr lang="en-US" sz="32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EEECE1">
                    <a:lumMod val="50000"/>
                  </a:srgbClr>
                </a:solidFill>
                <a:ea typeface="+mn-ea"/>
              </a:rPr>
              <a:t>http://</a:t>
            </a:r>
            <a:r>
              <a:rPr lang="en-US" sz="2400" dirty="0" err="1" smtClean="0">
                <a:solidFill>
                  <a:srgbClr val="EEECE1">
                    <a:lumMod val="50000"/>
                  </a:srgbClr>
                </a:solidFill>
                <a:ea typeface="+mn-ea"/>
              </a:rPr>
              <a:t>arifeldman.com</a:t>
            </a:r>
            <a:endParaRPr lang="en-US" sz="2400" dirty="0" smtClean="0">
              <a:solidFill>
                <a:srgbClr val="EEECE1">
                  <a:lumMod val="50000"/>
                </a:srgbClr>
              </a:solidFill>
              <a:ea typeface="+mn-ea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EEECE1">
                    <a:lumMod val="50000"/>
                  </a:srgbClr>
                </a:solidFill>
                <a:ea typeface="+mn-ea"/>
              </a:rPr>
              <a:t>ariel.feldman@cis.upenn.edu</a:t>
            </a:r>
            <a:endParaRPr lang="en-US" sz="2400" dirty="0">
              <a:solidFill>
                <a:srgbClr val="EEECE1">
                  <a:lumMod val="50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5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82051" y="1682694"/>
            <a:ext cx="3991318" cy="3240861"/>
            <a:chOff x="5054627" y="1762331"/>
            <a:chExt cx="3991318" cy="3240861"/>
          </a:xfrm>
        </p:grpSpPr>
        <p:pic>
          <p:nvPicPr>
            <p:cNvPr id="6" name="Picture 5" descr="google_transparency_ma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27" y="2161473"/>
              <a:ext cx="3991318" cy="2610075"/>
            </a:xfrm>
            <a:prstGeom prst="rect">
              <a:avLst/>
            </a:prstGeom>
          </p:spPr>
        </p:pic>
        <p:pic>
          <p:nvPicPr>
            <p:cNvPr id="7" name="Picture 6" descr="google_transparency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869" y="1762331"/>
              <a:ext cx="3168835" cy="371929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054627" y="4726193"/>
              <a:ext cx="39913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spAutoFit/>
            </a:bodyPr>
            <a:lstStyle/>
            <a:p>
              <a:pPr marR="0" lvl="0" indent="-342900" algn="ctr" defTabSz="457200" rtl="0" eaLnBrk="1" fontAlgn="auto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Google Transparency Report Jan. – Jun.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613571"/>
          </a:xfrm>
        </p:spPr>
        <p:txBody>
          <a:bodyPr/>
          <a:lstStyle/>
          <a:p>
            <a:pPr>
              <a:spcAft>
                <a:spcPts val="6600"/>
              </a:spcAft>
            </a:pPr>
            <a:r>
              <a:rPr lang="en-US" sz="2800" dirty="0"/>
              <a:t>Theft by </a:t>
            </a:r>
            <a:r>
              <a:rPr lang="en-US" sz="2800" dirty="0" smtClean="0"/>
              <a:t>attackers</a:t>
            </a:r>
            <a:endParaRPr lang="en-US" sz="2800" dirty="0"/>
          </a:p>
          <a:p>
            <a:pPr>
              <a:spcAft>
                <a:spcPts val="6600"/>
              </a:spcAft>
            </a:pPr>
            <a:r>
              <a:rPr lang="en-US" sz="2800" dirty="0" smtClean="0"/>
              <a:t>Accidental leaks</a:t>
            </a:r>
          </a:p>
          <a:p>
            <a:pPr>
              <a:spcAft>
                <a:spcPts val="6600"/>
              </a:spcAft>
            </a:pPr>
            <a:r>
              <a:rPr lang="en-US" sz="2800" dirty="0" smtClean="0"/>
              <a:t>Privacy policy changes</a:t>
            </a:r>
          </a:p>
          <a:p>
            <a:pPr>
              <a:spcAft>
                <a:spcPts val="6600"/>
              </a:spcAft>
            </a:pPr>
            <a:r>
              <a:rPr lang="en-US" sz="2800" dirty="0"/>
              <a:t>Government </a:t>
            </a:r>
            <a:r>
              <a:rPr lang="en-US" sz="2800" dirty="0" smtClean="0"/>
              <a:t>pressure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003906" y="2619721"/>
            <a:ext cx="3994414" cy="1215925"/>
            <a:chOff x="3370290" y="4156508"/>
            <a:chExt cx="3994414" cy="121592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370290" y="5095434"/>
              <a:ext cx="39913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spAutoFit/>
            </a:bodyPr>
            <a:lstStyle/>
            <a:p>
              <a:pPr marR="0" lvl="0" indent="-342900" algn="ctr" defTabSz="457200" rtl="0" eaLnBrk="1" fontAlgn="auto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PC World. Dec. 6, 2011</a:t>
              </a:r>
            </a:p>
          </p:txBody>
        </p:sp>
        <p:pic>
          <p:nvPicPr>
            <p:cNvPr id="9" name="Picture 8" descr="facebook_hole_pcworl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290" y="4156508"/>
              <a:ext cx="3994414" cy="9579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982051" y="2363415"/>
            <a:ext cx="3991318" cy="2311098"/>
            <a:chOff x="4982051" y="2136640"/>
            <a:chExt cx="3991318" cy="2311098"/>
          </a:xfrm>
        </p:grpSpPr>
        <p:grpSp>
          <p:nvGrpSpPr>
            <p:cNvPr id="20" name="Group 19"/>
            <p:cNvGrpSpPr/>
            <p:nvPr/>
          </p:nvGrpSpPr>
          <p:grpSpPr>
            <a:xfrm>
              <a:off x="4982051" y="3748415"/>
              <a:ext cx="3991318" cy="699323"/>
              <a:chOff x="4891341" y="1317281"/>
              <a:chExt cx="3991318" cy="699323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891341" y="1739605"/>
                <a:ext cx="399131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6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200" dirty="0" smtClean="0">
                    <a:solidFill>
                      <a:schemeClr val="bg2">
                        <a:lumMod val="25000"/>
                      </a:schemeClr>
                    </a:solidFill>
                    <a:latin typeface="Helvetica"/>
                    <a:cs typeface="Helvetica"/>
                  </a:rPr>
                  <a:t>WSJ. Feb. 22, 2012</a:t>
                </a:r>
              </a:p>
            </p:txBody>
          </p:sp>
          <p:pic>
            <p:nvPicPr>
              <p:cNvPr id="18" name="Picture 17" descr="state_ags_blast_google_privacy_policy_wsj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1341" y="1317281"/>
                <a:ext cx="3991318" cy="4450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982051" y="2136640"/>
              <a:ext cx="3991318" cy="899936"/>
              <a:chOff x="4891341" y="2136640"/>
              <a:chExt cx="3991318" cy="899936"/>
            </a:xfrm>
          </p:grpSpPr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891341" y="2759577"/>
                <a:ext cx="399131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R="0" lvl="0" indent="-342900" algn="ctr" defTabSz="457200" rtl="0" eaLnBrk="1" fontAlgn="auto" latinLnBrk="0" hangingPunct="1">
                  <a:lnSpc>
                    <a:spcPct val="100000"/>
                  </a:lnSpc>
                  <a:spcAft>
                    <a:spcPts val="6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200" dirty="0" smtClean="0">
                    <a:solidFill>
                      <a:schemeClr val="bg2">
                        <a:lumMod val="25000"/>
                      </a:schemeClr>
                    </a:solidFill>
                    <a:latin typeface="Helvetica"/>
                    <a:cs typeface="Helvetica"/>
                  </a:rPr>
                  <a:t>EFF. Apr. 28, 2010</a:t>
                </a:r>
              </a:p>
            </p:txBody>
          </p:sp>
          <p:pic>
            <p:nvPicPr>
              <p:cNvPr id="21" name="Picture 20" descr="facebooks_eroding_privacy_eff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1341" y="2136640"/>
                <a:ext cx="3991318" cy="6392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4982051" y="1416881"/>
            <a:ext cx="3991318" cy="710317"/>
            <a:chOff x="4982051" y="1333500"/>
            <a:chExt cx="3991318" cy="710317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982051" y="1766818"/>
              <a:ext cx="39913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spAutoFit/>
            </a:bodyPr>
            <a:lstStyle/>
            <a:p>
              <a:pPr marR="0" lvl="0" indent="-342900" algn="ctr" defTabSz="457200" rtl="0" eaLnBrk="1" fontAlgn="auto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 err="1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Ars</a:t>
              </a:r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 </a:t>
              </a:r>
              <a:r>
                <a:rPr lang="en-US" sz="1200" dirty="0" err="1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Technica</a:t>
              </a:r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. Mar. 11, 2011</a:t>
              </a:r>
            </a:p>
          </p:txBody>
        </p:sp>
        <p:pic>
          <p:nvPicPr>
            <p:cNvPr id="25" name="Picture 24" descr="twitter_security_ftc_ar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051" y="1333500"/>
              <a:ext cx="3991318" cy="4527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9464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integrity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199" y="1326922"/>
            <a:ext cx="4980939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rgbClr val="4A452A"/>
                </a:solidFill>
                <a:latin typeface="Helvetica"/>
                <a:cs typeface="Helvetica"/>
              </a:rPr>
              <a:t>Simple: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Corrupting messages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57199" y="2148076"/>
            <a:ext cx="4980939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rgbClr val="4A452A"/>
                </a:solidFill>
                <a:latin typeface="Helvetica"/>
                <a:cs typeface="Helvetica"/>
              </a:rPr>
              <a:t>Complex:</a:t>
            </a:r>
            <a:r>
              <a:rPr lang="en-US" sz="2800" dirty="0" smtClean="0">
                <a:solidFill>
                  <a:srgbClr val="E46C0A"/>
                </a:solidFill>
                <a:latin typeface="Helvetica"/>
                <a:cs typeface="Helvetica"/>
              </a:rPr>
              <a:t> Server equivocation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22394" y="1181786"/>
            <a:ext cx="1451670" cy="631609"/>
            <a:chOff x="6991662" y="1422328"/>
            <a:chExt cx="1451670" cy="631609"/>
          </a:xfrm>
        </p:grpSpPr>
        <p:grpSp>
          <p:nvGrpSpPr>
            <p:cNvPr id="23" name="Group 22"/>
            <p:cNvGrpSpPr/>
            <p:nvPr/>
          </p:nvGrpSpPr>
          <p:grpSpPr>
            <a:xfrm>
              <a:off x="6991662" y="1422328"/>
              <a:ext cx="1149747" cy="493398"/>
              <a:chOff x="6571622" y="5074052"/>
              <a:chExt cx="1149747" cy="493398"/>
            </a:xfrm>
            <a:effectLst>
              <a:glow rad="190500">
                <a:srgbClr val="FF0000">
                  <a:alpha val="75000"/>
                </a:srgbClr>
              </a:glow>
            </a:effectLst>
          </p:grpSpPr>
          <p:sp>
            <p:nvSpPr>
              <p:cNvPr id="25" name="Rectangle 24"/>
              <p:cNvSpPr/>
              <p:nvPr/>
            </p:nvSpPr>
            <p:spPr>
              <a:xfrm>
                <a:off x="6571622" y="5096053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71622" y="5074052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Server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pic>
          <p:nvPicPr>
            <p:cNvPr id="24" name="Picture 23" descr="face-devil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486" y="1529383"/>
              <a:ext cx="603846" cy="52455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569160" y="1850109"/>
            <a:ext cx="1428519" cy="1450664"/>
            <a:chOff x="5886645" y="2004316"/>
            <a:chExt cx="1428519" cy="1450664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688910" y="2004316"/>
              <a:ext cx="626254" cy="91191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941072" y="2961582"/>
              <a:ext cx="1149747" cy="493398"/>
              <a:chOff x="5795674" y="4643235"/>
              <a:chExt cx="1149747" cy="49339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95674" y="4665236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95674" y="4643235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Alice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886645" y="2181730"/>
              <a:ext cx="985745" cy="328582"/>
              <a:chOff x="1681255" y="3337871"/>
              <a:chExt cx="1378806" cy="459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81255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140857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2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00459" y="3337871"/>
                <a:ext cx="459602" cy="4596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  <a:endParaRPr lang="en-US" sz="11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150079" y="1850109"/>
            <a:ext cx="1436950" cy="1450664"/>
            <a:chOff x="7467564" y="2004316"/>
            <a:chExt cx="1436950" cy="1450664"/>
          </a:xfrm>
        </p:grpSpPr>
        <p:grpSp>
          <p:nvGrpSpPr>
            <p:cNvPr id="42" name="Group 41"/>
            <p:cNvGrpSpPr/>
            <p:nvPr/>
          </p:nvGrpSpPr>
          <p:grpSpPr>
            <a:xfrm>
              <a:off x="7754767" y="2961582"/>
              <a:ext cx="1149747" cy="493398"/>
              <a:chOff x="3498788" y="4907267"/>
              <a:chExt cx="1149747" cy="49339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498788" y="4929268"/>
                <a:ext cx="1149747" cy="47139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498788" y="4907267"/>
                <a:ext cx="969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Bob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918769" y="2181730"/>
              <a:ext cx="985745" cy="328582"/>
              <a:chOff x="3482577" y="3082057"/>
              <a:chExt cx="985745" cy="32858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482577" y="3082057"/>
                <a:ext cx="328582" cy="3285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3811159" y="3082057"/>
                <a:ext cx="657163" cy="328582"/>
                <a:chOff x="3811159" y="3082057"/>
                <a:chExt cx="657163" cy="328582"/>
              </a:xfrm>
              <a:effectLst>
                <a:glow rad="101600">
                  <a:srgbClr val="FF0000">
                    <a:alpha val="75000"/>
                  </a:srgbClr>
                </a:glow>
              </a:effectLst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811159" y="3082057"/>
                  <a:ext cx="328582" cy="32858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3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139740" y="3082057"/>
                  <a:ext cx="328582" cy="32858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2</a:t>
                  </a:r>
                  <a:endParaRPr lang="en-US" sz="1100" dirty="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cxnSp>
          <p:nvCxnSpPr>
            <p:cNvPr id="63" name="Straight Connector 62"/>
            <p:cNvCxnSpPr/>
            <p:nvPr/>
          </p:nvCxnSpPr>
          <p:spPr>
            <a:xfrm>
              <a:off x="7467564" y="2004316"/>
              <a:ext cx="626254" cy="91191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457200" y="3775965"/>
            <a:ext cx="5914225" cy="5847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Equivocation in the wild: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171399" y="5028128"/>
            <a:ext cx="5198819" cy="1138797"/>
            <a:chOff x="1930163" y="4469494"/>
            <a:chExt cx="5198819" cy="1138797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1930163" y="5331292"/>
              <a:ext cx="51988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spAutoFit/>
            </a:bodyPr>
            <a:lstStyle/>
            <a:p>
              <a:pPr lvl="0" indent="-342900" algn="ctr"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http://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songshinan.blog.caixin.com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/archives/</a:t>
              </a:r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22322 (translated by Google)</a:t>
              </a:r>
            </a:p>
          </p:txBody>
        </p:sp>
        <p:pic>
          <p:nvPicPr>
            <p:cNvPr id="69" name="Picture 68" descr="weibo_for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15" y="4469494"/>
              <a:ext cx="4154714" cy="8619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2" name="Content Placeholder 2"/>
          <p:cNvSpPr txBox="1">
            <a:spLocks/>
          </p:cNvSpPr>
          <p:nvPr/>
        </p:nvSpPr>
        <p:spPr>
          <a:xfrm>
            <a:off x="3124000" y="4543372"/>
            <a:ext cx="329361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e.g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 to disguise censorship)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473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Limits of prior work</a:t>
            </a:r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39855"/>
            <a:ext cx="8229600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73736" indent="-514350">
              <a:spcAft>
                <a:spcPts val="960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Cryptographic</a:t>
            </a:r>
            <a:endParaRPr lang="en-US" sz="3200" dirty="0" smtClean="0">
              <a:solidFill>
                <a:srgbClr val="EEECE1">
                  <a:lumMod val="50000"/>
                </a:srgbClr>
              </a:solidFill>
              <a:latin typeface="Helvetica"/>
              <a:cs typeface="Helvetica"/>
            </a:endParaRPr>
          </a:p>
          <a:p>
            <a:pPr marL="173736" indent="-514350">
              <a:spcAft>
                <a:spcPts val="960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Decentralized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1333" y="4327535"/>
            <a:ext cx="2341689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Run your own server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297" y="4556012"/>
            <a:ext cx="82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OR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53121" y="4316723"/>
            <a:ext cx="1912280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Trust a provider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9037" y="2519420"/>
            <a:ext cx="40703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E46C0A"/>
                </a:solidFill>
                <a:latin typeface="Helvetica"/>
                <a:cs typeface="Helvetica"/>
              </a:rPr>
              <a:t>Don’t protect integrity</a:t>
            </a:r>
            <a:endParaRPr lang="en-US" sz="3200" dirty="0">
              <a:solidFill>
                <a:srgbClr val="E46C0A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7060" y="5325892"/>
            <a:ext cx="3750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(sacrifice availability, convenience, etc.)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200878" y="5325892"/>
            <a:ext cx="3016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(who you may not know either)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1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loud 85"/>
          <p:cNvSpPr/>
          <p:nvPr/>
        </p:nvSpPr>
        <p:spPr>
          <a:xfrm>
            <a:off x="5200643" y="1201738"/>
            <a:ext cx="3754474" cy="2793964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Frientegrity’s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89142" y="5473234"/>
            <a:ext cx="1149747" cy="493398"/>
            <a:chOff x="3364096" y="5084806"/>
            <a:chExt cx="1149747" cy="493398"/>
          </a:xfrm>
        </p:grpSpPr>
        <p:sp>
          <p:nvSpPr>
            <p:cNvPr id="29" name="Rectangle 28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H="1">
            <a:off x="4644425" y="3807927"/>
            <a:ext cx="1251691" cy="160734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743864" y="5473234"/>
            <a:ext cx="1149747" cy="493398"/>
            <a:chOff x="3364096" y="5084806"/>
            <a:chExt cx="1149747" cy="493398"/>
          </a:xfrm>
        </p:grpSpPr>
        <p:sp>
          <p:nvSpPr>
            <p:cNvPr id="45" name="Rectangle 44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28847" y="2408435"/>
            <a:ext cx="1279303" cy="726423"/>
            <a:chOff x="852868" y="4369912"/>
            <a:chExt cx="1279303" cy="726423"/>
          </a:xfrm>
        </p:grpSpPr>
        <p:sp>
          <p:nvSpPr>
            <p:cNvPr id="53" name="Rectangle 52"/>
            <p:cNvSpPr/>
            <p:nvPr/>
          </p:nvSpPr>
          <p:spPr>
            <a:xfrm>
              <a:off x="852868" y="4369913"/>
              <a:ext cx="1279303" cy="72642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2868" y="4369912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201315" y="2383548"/>
            <a:ext cx="1454547" cy="776197"/>
            <a:chOff x="6876422" y="2274093"/>
            <a:chExt cx="1454547" cy="776197"/>
          </a:xfrm>
        </p:grpSpPr>
        <p:sp>
          <p:nvSpPr>
            <p:cNvPr id="65" name="Rectangle 64"/>
            <p:cNvSpPr/>
            <p:nvPr/>
          </p:nvSpPr>
          <p:spPr>
            <a:xfrm>
              <a:off x="6876422" y="22740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8822" y="24264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1222" y="25788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81222" y="2578893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923925" y="1567955"/>
            <a:ext cx="21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Provider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77" name="Group 98"/>
          <p:cNvGrpSpPr/>
          <p:nvPr/>
        </p:nvGrpSpPr>
        <p:grpSpPr>
          <a:xfrm>
            <a:off x="7383507" y="5331835"/>
            <a:ext cx="1454547" cy="776197"/>
            <a:chOff x="6046650" y="3913798"/>
            <a:chExt cx="1454547" cy="776197"/>
          </a:xfrm>
        </p:grpSpPr>
        <p:sp>
          <p:nvSpPr>
            <p:cNvPr id="78" name="Rectangle 77"/>
            <p:cNvSpPr/>
            <p:nvPr/>
          </p:nvSpPr>
          <p:spPr>
            <a:xfrm>
              <a:off x="6046650" y="39137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99050" y="40661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51450" y="42185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51450" y="4196597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457200" y="1603058"/>
            <a:ext cx="487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4A452A"/>
                </a:solidFill>
                <a:latin typeface="Helvetica"/>
                <a:cs typeface="Helvetica"/>
              </a:rPr>
              <a:t>Benefit from a centralized provider</a:t>
            </a:r>
            <a:endParaRPr lang="en-US" sz="2400" dirty="0">
              <a:solidFill>
                <a:srgbClr val="4A452A"/>
              </a:solidFill>
              <a:latin typeface="Helvetica"/>
              <a:cs typeface="Helvetic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" y="2381073"/>
            <a:ext cx="45078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defRPr/>
            </a:pPr>
            <a:r>
              <a:rPr lang="en-US" sz="2400" dirty="0" smtClean="0">
                <a:solidFill>
                  <a:srgbClr val="4A452A"/>
                </a:solidFill>
                <a:latin typeface="Helvetica"/>
                <a:cs typeface="Helvetica"/>
              </a:rPr>
              <a:t>Support common features</a:t>
            </a:r>
          </a:p>
          <a:p>
            <a:pPr lvl="0" indent="-342900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(e.g. walls, feeds, friends,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FoFs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, followers)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7200" y="4034827"/>
            <a:ext cx="4475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4A452A"/>
                </a:solidFill>
                <a:latin typeface="Helvetica"/>
                <a:cs typeface="Helvetica"/>
              </a:rPr>
              <a:t>Assume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untrusted</a:t>
            </a:r>
            <a:r>
              <a:rPr lang="en-US" sz="2800" dirty="0" smtClean="0">
                <a:solidFill>
                  <a:srgbClr val="4A452A"/>
                </a:solidFill>
                <a:latin typeface="Helvetica"/>
                <a:cs typeface="Helvetica"/>
              </a:rPr>
              <a:t> provider</a:t>
            </a:r>
            <a:endParaRPr lang="en-US" sz="2800" dirty="0">
              <a:solidFill>
                <a:srgbClr val="4A452A"/>
              </a:solidFill>
              <a:latin typeface="Helvetica"/>
              <a:cs typeface="Helvetica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6318738" y="3913972"/>
            <a:ext cx="400204" cy="153838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601653" y="3913972"/>
            <a:ext cx="356728" cy="133325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534585" y="2408435"/>
            <a:ext cx="1279303" cy="726423"/>
            <a:chOff x="852868" y="4369912"/>
            <a:chExt cx="1279303" cy="726423"/>
          </a:xfrm>
          <a:effectLst>
            <a:glow rad="190500">
              <a:srgbClr val="FF0000">
                <a:alpha val="75000"/>
              </a:srgbClr>
            </a:glow>
          </a:effectLst>
        </p:grpSpPr>
        <p:sp>
          <p:nvSpPr>
            <p:cNvPr id="105" name="Rectangle 104"/>
            <p:cNvSpPr/>
            <p:nvPr/>
          </p:nvSpPr>
          <p:spPr>
            <a:xfrm>
              <a:off x="852868" y="4369913"/>
              <a:ext cx="1279303" cy="72642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2868" y="4369912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pic>
        <p:nvPicPr>
          <p:cNvPr id="102" name="Picture 101" descr="face-devil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8" y="2745692"/>
            <a:ext cx="795717" cy="69122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7193397" y="2383548"/>
            <a:ext cx="1454547" cy="776197"/>
            <a:chOff x="6876422" y="2274093"/>
            <a:chExt cx="1454547" cy="776197"/>
          </a:xfrm>
          <a:effectLst>
            <a:glow rad="190500">
              <a:srgbClr val="FF0000">
                <a:alpha val="75000"/>
              </a:srgbClr>
            </a:glow>
          </a:effectLst>
        </p:grpSpPr>
        <p:sp>
          <p:nvSpPr>
            <p:cNvPr id="109" name="Rectangle 108"/>
            <p:cNvSpPr/>
            <p:nvPr/>
          </p:nvSpPr>
          <p:spPr>
            <a:xfrm>
              <a:off x="6876422" y="22740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28822" y="24264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81222" y="25788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181222" y="2578893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pic>
        <p:nvPicPr>
          <p:cNvPr id="103" name="Picture 102" descr="face-devil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74" y="2897213"/>
            <a:ext cx="547135" cy="4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1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loud 85"/>
          <p:cNvSpPr/>
          <p:nvPr/>
        </p:nvSpPr>
        <p:spPr>
          <a:xfrm>
            <a:off x="5200643" y="1201738"/>
            <a:ext cx="3754474" cy="2793964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 confidentiality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89142" y="5473234"/>
            <a:ext cx="1149747" cy="493398"/>
            <a:chOff x="3364096" y="5084806"/>
            <a:chExt cx="1149747" cy="493398"/>
          </a:xfrm>
        </p:grpSpPr>
        <p:sp>
          <p:nvSpPr>
            <p:cNvPr id="29" name="Rectangle 28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43864" y="5473234"/>
            <a:ext cx="1149747" cy="493398"/>
            <a:chOff x="3364096" y="5084806"/>
            <a:chExt cx="1149747" cy="493398"/>
          </a:xfrm>
        </p:grpSpPr>
        <p:sp>
          <p:nvSpPr>
            <p:cNvPr id="45" name="Rectangle 44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28847" y="2408435"/>
            <a:ext cx="1279303" cy="726423"/>
            <a:chOff x="852868" y="4369912"/>
            <a:chExt cx="1279303" cy="726423"/>
          </a:xfrm>
        </p:grpSpPr>
        <p:sp>
          <p:nvSpPr>
            <p:cNvPr id="53" name="Rectangle 52"/>
            <p:cNvSpPr/>
            <p:nvPr/>
          </p:nvSpPr>
          <p:spPr>
            <a:xfrm>
              <a:off x="852868" y="4369913"/>
              <a:ext cx="1279303" cy="72642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2868" y="4369912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201315" y="2383548"/>
            <a:ext cx="1454547" cy="776197"/>
            <a:chOff x="6876422" y="2274093"/>
            <a:chExt cx="1454547" cy="776197"/>
          </a:xfrm>
        </p:grpSpPr>
        <p:sp>
          <p:nvSpPr>
            <p:cNvPr id="65" name="Rectangle 64"/>
            <p:cNvSpPr/>
            <p:nvPr/>
          </p:nvSpPr>
          <p:spPr>
            <a:xfrm>
              <a:off x="6876422" y="22740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8822" y="24264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1222" y="25788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81222" y="2578893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923925" y="1567955"/>
            <a:ext cx="21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Provider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77" name="Group 98"/>
          <p:cNvGrpSpPr/>
          <p:nvPr/>
        </p:nvGrpSpPr>
        <p:grpSpPr>
          <a:xfrm>
            <a:off x="7383507" y="5331835"/>
            <a:ext cx="1454547" cy="776197"/>
            <a:chOff x="6046650" y="3913798"/>
            <a:chExt cx="1454547" cy="776197"/>
          </a:xfrm>
        </p:grpSpPr>
        <p:sp>
          <p:nvSpPr>
            <p:cNvPr id="78" name="Rectangle 77"/>
            <p:cNvSpPr/>
            <p:nvPr/>
          </p:nvSpPr>
          <p:spPr>
            <a:xfrm>
              <a:off x="6046650" y="39137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99050" y="40661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51450" y="42185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51450" y="4196597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95930" y="2179972"/>
            <a:ext cx="456565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Provider only observes encrypted data</a:t>
            </a:r>
          </a:p>
          <a:p>
            <a:pPr lvl="0" indent="-34290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948A54"/>
                </a:solidFill>
                <a:latin typeface="Helvetica"/>
                <a:cs typeface="Helvetica"/>
              </a:rPr>
              <a:t>(Need dynamic access control and key distribution)</a:t>
            </a:r>
            <a:endParaRPr lang="en-US" sz="2400" dirty="0">
              <a:solidFill>
                <a:srgbClr val="948A54"/>
              </a:solidFill>
              <a:latin typeface="Helvetica"/>
              <a:cs typeface="Helvetica"/>
            </a:endParaRPr>
          </a:p>
        </p:txBody>
      </p:sp>
      <p:sp>
        <p:nvSpPr>
          <p:cNvPr id="49" name="Can 48"/>
          <p:cNvSpPr/>
          <p:nvPr/>
        </p:nvSpPr>
        <p:spPr>
          <a:xfrm>
            <a:off x="6165441" y="2716167"/>
            <a:ext cx="893654" cy="750521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State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koliberekKey_preview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57" y="5525475"/>
            <a:ext cx="882314" cy="882314"/>
          </a:xfrm>
          <a:prstGeom prst="rect">
            <a:avLst/>
          </a:prstGeom>
        </p:spPr>
      </p:pic>
      <p:pic>
        <p:nvPicPr>
          <p:cNvPr id="50" name="Picture 49" descr="koliberekKey_preview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80" y="5673719"/>
            <a:ext cx="882314" cy="88231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174764" y="2716167"/>
            <a:ext cx="1113905" cy="921546"/>
            <a:chOff x="1655663" y="4595756"/>
            <a:chExt cx="1250574" cy="1034613"/>
          </a:xfrm>
        </p:grpSpPr>
        <p:sp>
          <p:nvSpPr>
            <p:cNvPr id="56" name="Can 55"/>
            <p:cNvSpPr/>
            <p:nvPr/>
          </p:nvSpPr>
          <p:spPr>
            <a:xfrm>
              <a:off x="1655663" y="4595756"/>
              <a:ext cx="1006063" cy="842605"/>
            </a:xfrm>
            <a:prstGeom prst="can">
              <a:avLst/>
            </a:prstGeom>
            <a:solidFill>
              <a:srgbClr val="FBBB0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Encrypted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state</a:t>
              </a:r>
              <a:endParaRPr lang="en-US" sz="12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pic>
          <p:nvPicPr>
            <p:cNvPr id="57" name="Picture 56" descr="Lock-256x25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214" y="5142689"/>
              <a:ext cx="489023" cy="487680"/>
            </a:xfrm>
            <a:prstGeom prst="rect">
              <a:avLst/>
            </a:prstGeom>
          </p:spPr>
        </p:pic>
      </p:grpSp>
      <p:sp>
        <p:nvSpPr>
          <p:cNvPr id="52" name="Can 51"/>
          <p:cNvSpPr/>
          <p:nvPr/>
        </p:nvSpPr>
        <p:spPr>
          <a:xfrm>
            <a:off x="8303227" y="2918334"/>
            <a:ext cx="507017" cy="42581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303227" y="2918334"/>
            <a:ext cx="639437" cy="529014"/>
            <a:chOff x="1655663" y="4595756"/>
            <a:chExt cx="1250574" cy="1034613"/>
          </a:xfrm>
        </p:grpSpPr>
        <p:sp>
          <p:nvSpPr>
            <p:cNvPr id="47" name="Can 46"/>
            <p:cNvSpPr/>
            <p:nvPr/>
          </p:nvSpPr>
          <p:spPr>
            <a:xfrm>
              <a:off x="1655663" y="4595756"/>
              <a:ext cx="1006063" cy="842605"/>
            </a:xfrm>
            <a:prstGeom prst="can">
              <a:avLst/>
            </a:prstGeom>
            <a:solidFill>
              <a:srgbClr val="FBBB0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pic>
          <p:nvPicPr>
            <p:cNvPr id="48" name="Picture 47" descr="Lock-256x25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214" y="5142689"/>
              <a:ext cx="489023" cy="48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82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loud 85"/>
          <p:cNvSpPr/>
          <p:nvPr/>
        </p:nvSpPr>
        <p:spPr>
          <a:xfrm>
            <a:off x="5200643" y="1201738"/>
            <a:ext cx="3754474" cy="2793964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integrity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89142" y="5473234"/>
            <a:ext cx="1149747" cy="493398"/>
            <a:chOff x="3364096" y="5084806"/>
            <a:chExt cx="1149747" cy="493398"/>
          </a:xfrm>
        </p:grpSpPr>
        <p:sp>
          <p:nvSpPr>
            <p:cNvPr id="29" name="Rectangle 28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43864" y="5473234"/>
            <a:ext cx="1149747" cy="493398"/>
            <a:chOff x="3364096" y="5084806"/>
            <a:chExt cx="1149747" cy="493398"/>
          </a:xfrm>
        </p:grpSpPr>
        <p:sp>
          <p:nvSpPr>
            <p:cNvPr id="45" name="Rectangle 44"/>
            <p:cNvSpPr/>
            <p:nvPr/>
          </p:nvSpPr>
          <p:spPr>
            <a:xfrm>
              <a:off x="3364096" y="5106807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4096" y="5084806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28847" y="2408435"/>
            <a:ext cx="1279303" cy="726423"/>
            <a:chOff x="852868" y="4369912"/>
            <a:chExt cx="1279303" cy="726423"/>
          </a:xfrm>
        </p:grpSpPr>
        <p:sp>
          <p:nvSpPr>
            <p:cNvPr id="53" name="Rectangle 52"/>
            <p:cNvSpPr/>
            <p:nvPr/>
          </p:nvSpPr>
          <p:spPr>
            <a:xfrm>
              <a:off x="852868" y="4369913"/>
              <a:ext cx="1279303" cy="72642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2868" y="4369912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201315" y="2383548"/>
            <a:ext cx="1454547" cy="776197"/>
            <a:chOff x="6876422" y="2274093"/>
            <a:chExt cx="1454547" cy="776197"/>
          </a:xfrm>
        </p:grpSpPr>
        <p:sp>
          <p:nvSpPr>
            <p:cNvPr id="65" name="Rectangle 64"/>
            <p:cNvSpPr/>
            <p:nvPr/>
          </p:nvSpPr>
          <p:spPr>
            <a:xfrm>
              <a:off x="6876422" y="22740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8822" y="24264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1222" y="257889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81222" y="2578893"/>
              <a:ext cx="89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Server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923925" y="1567955"/>
            <a:ext cx="21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Provider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77" name="Group 98"/>
          <p:cNvGrpSpPr/>
          <p:nvPr/>
        </p:nvGrpSpPr>
        <p:grpSpPr>
          <a:xfrm>
            <a:off x="7383507" y="5331835"/>
            <a:ext cx="1454547" cy="776197"/>
            <a:chOff x="6046650" y="3913798"/>
            <a:chExt cx="1454547" cy="776197"/>
          </a:xfrm>
        </p:grpSpPr>
        <p:sp>
          <p:nvSpPr>
            <p:cNvPr id="78" name="Rectangle 77"/>
            <p:cNvSpPr/>
            <p:nvPr/>
          </p:nvSpPr>
          <p:spPr>
            <a:xfrm>
              <a:off x="6046650" y="39137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99050" y="40661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51450" y="4218598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51450" y="4196597"/>
              <a:ext cx="9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Client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57200" y="1826573"/>
            <a:ext cx="47434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4A452A"/>
                </a:solidFill>
                <a:latin typeface="Helvetica"/>
                <a:cs typeface="Helvetica"/>
              </a:rPr>
              <a:t>Clients verify that the provider:</a:t>
            </a:r>
          </a:p>
          <a:p>
            <a:pPr marL="114300" lvl="0" indent="-27432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Hasn’t corrupted individual updates</a:t>
            </a:r>
          </a:p>
          <a:p>
            <a:pPr marL="114300" lvl="0" indent="-27432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Hasn’t equivocated</a:t>
            </a:r>
          </a:p>
          <a:p>
            <a:pPr marL="114300" lvl="0" indent="-27432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Enforced access control on writes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44425" y="3807927"/>
            <a:ext cx="1251691" cy="160734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18738" y="3913972"/>
            <a:ext cx="400204" cy="153838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01653" y="3913972"/>
            <a:ext cx="356728" cy="133325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eck-mark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9" y="4698639"/>
            <a:ext cx="830478" cy="7363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 descr="check-mark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74" y="4698639"/>
            <a:ext cx="830478" cy="7363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 descr="check-mark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52" y="4538682"/>
            <a:ext cx="830478" cy="7363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50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Networking with Frientegrity — Ariel J. Feldman — Usenix Security 8/10/12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DB5E-6AB4-1E4D-9D51-F1BB6FC134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72229" y="2078690"/>
            <a:ext cx="392801" cy="39280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5030" y="2078690"/>
            <a:ext cx="392801" cy="39280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1309883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200"/>
              </a:spcBef>
            </a:pPr>
            <a:r>
              <a:rPr lang="en-US" sz="32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Long histories; only want </a:t>
            </a:r>
            <a:r>
              <a:rPr lang="en-US" sz="3200" dirty="0" smtClean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tail</a:t>
            </a:r>
            <a:endParaRPr lang="en-US" sz="3200" dirty="0">
              <a:solidFill>
                <a:srgbClr val="EEECE1">
                  <a:lumMod val="2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199" y="3499516"/>
            <a:ext cx="82295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200"/>
              </a:spcBef>
            </a:pPr>
            <a:r>
              <a:rPr lang="en-US" sz="32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Many </a:t>
            </a:r>
            <a:r>
              <a:rPr lang="en-US" sz="3200" dirty="0" smtClean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objects</a:t>
            </a:r>
            <a:r>
              <a:rPr lang="en-US" sz="2800" dirty="0" smtClean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(</a:t>
            </a:r>
            <a:r>
              <a:rPr lang="en-US" sz="2000" dirty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walls, comment threads, photos, etc.)</a:t>
            </a:r>
            <a:endParaRPr lang="en-US" sz="2800" dirty="0">
              <a:solidFill>
                <a:srgbClr val="EEECE1">
                  <a:lumMod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1" y="4872640"/>
            <a:ext cx="822959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200"/>
              </a:spcBef>
            </a:pPr>
            <a:r>
              <a:rPr lang="en-US" sz="3200" dirty="0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Many friends and </a:t>
            </a:r>
            <a:r>
              <a:rPr lang="en-US" sz="3200" dirty="0" err="1">
                <a:solidFill>
                  <a:srgbClr val="EEECE1">
                    <a:lumMod val="25000"/>
                  </a:srgbClr>
                </a:solidFill>
                <a:latin typeface="Helvetica"/>
                <a:cs typeface="Helvetica"/>
              </a:rPr>
              <a:t>FoFs</a:t>
            </a:r>
            <a:endParaRPr lang="en-US" sz="3200" dirty="0">
              <a:solidFill>
                <a:srgbClr val="EEECE1">
                  <a:lumMod val="2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2544929"/>
            <a:ext cx="82295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92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Don’t verify whole history each time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1" y="4062788"/>
            <a:ext cx="822959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92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Support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sharding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1" y="5423663"/>
            <a:ext cx="82295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92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O(log n) “(un)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friending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”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47606" y="1844384"/>
            <a:ext cx="5421895" cy="627134"/>
            <a:chOff x="937956" y="2049209"/>
            <a:chExt cx="5421895" cy="627134"/>
          </a:xfrm>
        </p:grpSpPr>
        <p:sp>
          <p:nvSpPr>
            <p:cNvPr id="6" name="Rectangle 5"/>
            <p:cNvSpPr/>
            <p:nvPr/>
          </p:nvSpPr>
          <p:spPr>
            <a:xfrm>
              <a:off x="3617272" y="2283515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10073" y="2283515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670" y="2283515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24471" y="2283515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00724" y="2283516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93525" y="2283516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3558" y="2283516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7956" y="2283516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30757" y="2283516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3051" y="2049209"/>
              <a:ext cx="5503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25000"/>
                    </a:schemeClr>
                  </a:solidFill>
                  <a:latin typeface="Helvetica"/>
                  <a:cs typeface="Helvetica"/>
                </a:rPr>
                <a:t>…</a:t>
              </a:r>
              <a:endParaRPr lang="en-US" sz="3200" b="1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83598" y="2283540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74249" y="2283541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67050" y="2283541"/>
              <a:ext cx="392801" cy="3928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94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C0A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rgbClr val="FF0000"/>
          </a:solidFill>
          <a:prstDash val="solid"/>
          <a:round/>
          <a:headEnd type="none" w="lg" len="med"/>
          <a:tailEnd type="non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42156</TotalTime>
  <Words>1502</Words>
  <Application>Microsoft Macintosh PowerPoint</Application>
  <PresentationFormat>On-screen Show (4:3)</PresentationFormat>
  <Paragraphs>412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Social Networking with Frientegrity: Privacy and Integrity with an Untrusted Provider</vt:lpstr>
      <vt:lpstr>Online social networks are centralized</vt:lpstr>
      <vt:lpstr>Threats to confidentiality</vt:lpstr>
      <vt:lpstr>Threats to integrity</vt:lpstr>
      <vt:lpstr>Limits of prior work</vt:lpstr>
      <vt:lpstr>Frientegrity’s approach</vt:lpstr>
      <vt:lpstr>Enforce confidentiality</vt:lpstr>
      <vt:lpstr>Verify integrity</vt:lpstr>
      <vt:lpstr>Scalability challenges</vt:lpstr>
      <vt:lpstr>Frientegrity overview</vt:lpstr>
      <vt:lpstr>Detecting equivocation</vt:lpstr>
      <vt:lpstr>Comparing histories</vt:lpstr>
      <vt:lpstr>Objects in Frientegrity</vt:lpstr>
      <vt:lpstr>Objects (cont.)</vt:lpstr>
      <vt:lpstr>Verifying an object</vt:lpstr>
      <vt:lpstr>Tolerating malicious users</vt:lpstr>
      <vt:lpstr>Access control</vt:lpstr>
      <vt:lpstr>Proving ACL enforcement</vt:lpstr>
      <vt:lpstr>Efficient key distribution</vt:lpstr>
      <vt:lpstr>Adding a friend</vt:lpstr>
      <vt:lpstr>Removing a friend</vt:lpstr>
      <vt:lpstr>Efficient enough in practice?</vt:lpstr>
      <vt:lpstr>Object read &amp; write latency</vt:lpstr>
      <vt:lpstr>Latency of ACL changes</vt:lpstr>
      <vt:lpstr>Tolerating malicious users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Untrusted Resources Securely</dc:title>
  <dc:creator>Ariel Feldman</dc:creator>
  <cp:lastModifiedBy>Ariel Feldman</cp:lastModifiedBy>
  <cp:revision>1131</cp:revision>
  <dcterms:created xsi:type="dcterms:W3CDTF">2011-08-19T19:08:24Z</dcterms:created>
  <dcterms:modified xsi:type="dcterms:W3CDTF">2012-08-14T20:40:49Z</dcterms:modified>
</cp:coreProperties>
</file>