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91" r:id="rId2"/>
    <p:sldId id="294" r:id="rId3"/>
    <p:sldId id="292" r:id="rId4"/>
    <p:sldId id="293" r:id="rId5"/>
    <p:sldId id="29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327" r:id="rId19"/>
    <p:sldId id="326" r:id="rId20"/>
    <p:sldId id="330" r:id="rId21"/>
    <p:sldId id="332" r:id="rId22"/>
    <p:sldId id="276" r:id="rId23"/>
    <p:sldId id="277" r:id="rId24"/>
    <p:sldId id="296" r:id="rId25"/>
    <p:sldId id="281" r:id="rId26"/>
    <p:sldId id="282" r:id="rId27"/>
    <p:sldId id="297" r:id="rId28"/>
    <p:sldId id="283" r:id="rId29"/>
    <p:sldId id="302" r:id="rId30"/>
    <p:sldId id="314" r:id="rId31"/>
    <p:sldId id="320" r:id="rId32"/>
    <p:sldId id="315" r:id="rId33"/>
    <p:sldId id="325" r:id="rId34"/>
    <p:sldId id="301" r:id="rId35"/>
    <p:sldId id="321" r:id="rId36"/>
    <p:sldId id="322" r:id="rId37"/>
    <p:sldId id="324" r:id="rId38"/>
    <p:sldId id="323" r:id="rId39"/>
    <p:sldId id="284" r:id="rId40"/>
    <p:sldId id="285" r:id="rId41"/>
    <p:sldId id="286" r:id="rId42"/>
    <p:sldId id="290" r:id="rId43"/>
    <p:sldId id="329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35" autoAdjust="0"/>
  </p:normalViewPr>
  <p:slideViewPr>
    <p:cSldViewPr snapToGrid="0" snapToObjects="1">
      <p:cViewPr varScale="1">
        <p:scale>
          <a:sx n="85" d="100"/>
          <a:sy n="85" d="100"/>
        </p:scale>
        <p:origin x="-1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45632196896428"/>
          <c:y val="0.0"/>
          <c:w val="0.427343552414367"/>
          <c:h val="0.8846393830897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cuckoo+ with HTM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32.1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cuckoo+ with fine-grianed locking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29.7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Intel TBB concurrent_hash_map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19.4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Google dense_hash_map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7.6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C++11 std::unordered_map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5531256"/>
        <c:axId val="-2126060968"/>
      </c:barChart>
      <c:catAx>
        <c:axId val="-2125531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crossAx val="-2126060968"/>
        <c:crosses val="autoZero"/>
        <c:auto val="1"/>
        <c:lblAlgn val="ctr"/>
        <c:lblOffset val="100"/>
        <c:tickLblSkip val="1"/>
        <c:noMultiLvlLbl val="0"/>
      </c:catAx>
      <c:valAx>
        <c:axId val="-2126060968"/>
        <c:scaling>
          <c:orientation val="minMax"/>
          <c:max val="4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 anchor="t" anchorCtr="1"/>
          <a:lstStyle/>
          <a:p>
            <a:pPr>
              <a:defRPr sz="2200"/>
            </a:pPr>
            <a:endParaRPr lang="en-US"/>
          </a:p>
        </c:txPr>
        <c:crossAx val="-2125531256"/>
        <c:crossesAt val="1.0"/>
        <c:crossBetween val="between"/>
      </c:valAx>
    </c:plotArea>
    <c:legend>
      <c:legendPos val="r"/>
      <c:legendEntry>
        <c:idx val="3"/>
        <c:txPr>
          <a:bodyPr anchor="t" anchorCtr="1"/>
          <a:lstStyle/>
          <a:p>
            <a:pPr>
              <a:defRPr sz="2200" b="1" i="0"/>
            </a:pPr>
            <a:endParaRPr lang="en-US"/>
          </a:p>
        </c:txPr>
      </c:legendEntry>
      <c:legendEntry>
        <c:idx val="4"/>
        <c:txPr>
          <a:bodyPr anchor="t" anchorCtr="1"/>
          <a:lstStyle/>
          <a:p>
            <a:pPr>
              <a:defRPr sz="2200" b="1" i="0"/>
            </a:pPr>
            <a:endParaRPr lang="en-US"/>
          </a:p>
        </c:txPr>
      </c:legendEntry>
      <c:layout>
        <c:manualLayout>
          <c:xMode val="edge"/>
          <c:yMode val="edge"/>
          <c:x val="0.0114277692994327"/>
          <c:y val="0.0800621067090973"/>
          <c:w val="0.496519366919577"/>
          <c:h val="0.633568408565773"/>
        </c:manualLayout>
      </c:layout>
      <c:overlay val="0"/>
      <c:txPr>
        <a:bodyPr anchor="t" anchorCtr="1"/>
        <a:lstStyle/>
        <a:p>
          <a:pPr>
            <a:defRPr sz="2200" b="0" i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642765562823"/>
          <c:y val="0.0456464883528205"/>
          <c:w val="0.412256168366162"/>
          <c:h val="0.8387254470414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cuckoo+ w/ TSX lock elision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7.85</c:v>
                </c:pt>
                <c:pt idx="1">
                  <c:v>15.17</c:v>
                </c:pt>
                <c:pt idx="2">
                  <c:v>29.46</c:v>
                </c:pt>
                <c:pt idx="3">
                  <c:v>49.21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cuckoo+ w/ fine-grained locking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7.84</c:v>
                </c:pt>
                <c:pt idx="1">
                  <c:v>13.72</c:v>
                </c:pt>
                <c:pt idx="2">
                  <c:v>26.5</c:v>
                </c:pt>
                <c:pt idx="3">
                  <c:v>40.39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cuckoo+</c:v>
                </c:pt>
              </c:strCache>
            </c:strRef>
          </c:tx>
          <c:spPr>
            <a:ln>
              <a:solidFill>
                <a:srgbClr val="660066"/>
              </a:solidFill>
            </a:ln>
          </c:spPr>
          <c:marker>
            <c:symbol val="circle"/>
            <c:size val="9"/>
            <c:spPr>
              <a:solidFill>
                <a:srgbClr val="660066"/>
              </a:solidFill>
              <a:ln>
                <a:solidFill>
                  <a:srgbClr val="660066"/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7.85</c:v>
                </c:pt>
                <c:pt idx="1">
                  <c:v>13.49</c:v>
                </c:pt>
                <c:pt idx="2">
                  <c:v>23.55</c:v>
                </c:pt>
                <c:pt idx="3">
                  <c:v>34.54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cuckoo w/ TSX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Sheet1!$E$2:$E$5</c:f>
              <c:numCache>
                <c:formatCode>General</c:formatCode>
                <c:ptCount val="4"/>
                <c:pt idx="0">
                  <c:v>7.68</c:v>
                </c:pt>
                <c:pt idx="1">
                  <c:v>13.2</c:v>
                </c:pt>
                <c:pt idx="2">
                  <c:v>22.26</c:v>
                </c:pt>
                <c:pt idx="3">
                  <c:v>29.71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Intel TBB concurrent_hash_map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triangle"/>
            <c:size val="9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Sheet1!$F$2:$F$5</c:f>
              <c:numCache>
                <c:formatCode>General</c:formatCode>
                <c:ptCount val="4"/>
                <c:pt idx="0">
                  <c:v>4.41</c:v>
                </c:pt>
                <c:pt idx="1">
                  <c:v>8.67</c:v>
                </c:pt>
                <c:pt idx="2">
                  <c:v>16.61</c:v>
                </c:pt>
                <c:pt idx="3">
                  <c:v>23.88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cuckoo</c:v>
                </c:pt>
              </c:strCache>
            </c:strRef>
          </c:tx>
          <c:marker>
            <c:symbol val="plus"/>
            <c:size val="9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Sheet1!$G$2:$G$5</c:f>
              <c:numCache>
                <c:formatCode>General</c:formatCode>
                <c:ptCount val="4"/>
                <c:pt idx="0">
                  <c:v>7.68</c:v>
                </c:pt>
                <c:pt idx="1">
                  <c:v>11.24</c:v>
                </c:pt>
                <c:pt idx="2">
                  <c:v>14.57</c:v>
                </c:pt>
                <c:pt idx="3">
                  <c:v>17.83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6914632"/>
        <c:axId val="2146722280"/>
      </c:scatterChart>
      <c:valAx>
        <c:axId val="2146914632"/>
        <c:scaling>
          <c:orientation val="minMax"/>
          <c:max val="8.0"/>
          <c:min val="1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46722280"/>
        <c:crosses val="autoZero"/>
        <c:crossBetween val="midCat"/>
        <c:majorUnit val="1.0"/>
      </c:valAx>
      <c:valAx>
        <c:axId val="2146722280"/>
        <c:scaling>
          <c:orientation val="minMax"/>
          <c:max val="50.0"/>
          <c:min val="0.0"/>
        </c:scaling>
        <c:delete val="0"/>
        <c:axPos val="l"/>
        <c:majorGridlines>
          <c:spPr>
            <a:ln w="3175" cmpd="sng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46914632"/>
        <c:crosses val="autoZero"/>
        <c:crossBetween val="midCat"/>
        <c:majorUnit val="10.0"/>
      </c:valAx>
    </c:plotArea>
    <c:legend>
      <c:legendPos val="r"/>
      <c:layout>
        <c:manualLayout>
          <c:xMode val="edge"/>
          <c:yMode val="edge"/>
          <c:x val="0.563741424443957"/>
          <c:y val="0.0537270951467451"/>
          <c:w val="0.434787669498759"/>
          <c:h val="0.77120681571726"/>
        </c:manualLayout>
      </c:layout>
      <c:overlay val="0"/>
      <c:txPr>
        <a:bodyPr/>
        <a:lstStyle/>
        <a:p>
          <a:pPr>
            <a:defRPr sz="2000" kern="1200" spc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642765562823"/>
          <c:y val="0.0456464883528205"/>
          <c:w val="0.412256168366162"/>
          <c:h val="0.8387254470414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cuckoo+ w/ TSX lock elision</c:v>
                </c:pt>
              </c:strCache>
            </c:strRef>
          </c:tx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7.85</c:v>
                </c:pt>
                <c:pt idx="1">
                  <c:v>15.17</c:v>
                </c:pt>
                <c:pt idx="2">
                  <c:v>29.46</c:v>
                </c:pt>
                <c:pt idx="3">
                  <c:v>49.21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cuckoo+ w/ fine-grained locking</c:v>
                </c:pt>
              </c:strCache>
            </c:strRef>
          </c:tx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7.84</c:v>
                </c:pt>
                <c:pt idx="1">
                  <c:v>13.72</c:v>
                </c:pt>
                <c:pt idx="2">
                  <c:v>26.5</c:v>
                </c:pt>
                <c:pt idx="3">
                  <c:v>40.39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cuckoo+</c:v>
                </c:pt>
              </c:strCache>
            </c:strRef>
          </c:tx>
          <c:spPr>
            <a:ln>
              <a:solidFill>
                <a:srgbClr val="660066"/>
              </a:solidFill>
            </a:ln>
          </c:spPr>
          <c:marker>
            <c:symbol val="circle"/>
            <c:size val="9"/>
            <c:spPr>
              <a:solidFill>
                <a:srgbClr val="660066"/>
              </a:solidFill>
              <a:ln>
                <a:solidFill>
                  <a:srgbClr val="660066"/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7.85</c:v>
                </c:pt>
                <c:pt idx="1">
                  <c:v>13.49</c:v>
                </c:pt>
                <c:pt idx="2">
                  <c:v>23.55</c:v>
                </c:pt>
                <c:pt idx="3">
                  <c:v>34.54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cuckoo w/ TSX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Sheet1!$E$2:$E$5</c:f>
              <c:numCache>
                <c:formatCode>General</c:formatCode>
                <c:ptCount val="4"/>
                <c:pt idx="0">
                  <c:v>7.68</c:v>
                </c:pt>
                <c:pt idx="1">
                  <c:v>13.2</c:v>
                </c:pt>
                <c:pt idx="2">
                  <c:v>22.26</c:v>
                </c:pt>
                <c:pt idx="3">
                  <c:v>29.71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Intel TBB concurrent_hash_map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triangle"/>
            <c:size val="9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Sheet1!$F$2:$F$5</c:f>
              <c:numCache>
                <c:formatCode>General</c:formatCode>
                <c:ptCount val="4"/>
                <c:pt idx="0">
                  <c:v>4.41</c:v>
                </c:pt>
                <c:pt idx="1">
                  <c:v>8.67</c:v>
                </c:pt>
                <c:pt idx="2">
                  <c:v>16.61</c:v>
                </c:pt>
                <c:pt idx="3">
                  <c:v>23.88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cuckoo</c:v>
                </c:pt>
              </c:strCache>
            </c:strRef>
          </c:tx>
          <c:marker>
            <c:symbol val="plus"/>
            <c:size val="9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Sheet1!$G$2:$G$5</c:f>
              <c:numCache>
                <c:formatCode>General</c:formatCode>
                <c:ptCount val="4"/>
                <c:pt idx="0">
                  <c:v>7.68</c:v>
                </c:pt>
                <c:pt idx="1">
                  <c:v>11.24</c:v>
                </c:pt>
                <c:pt idx="2">
                  <c:v>14.57</c:v>
                </c:pt>
                <c:pt idx="3">
                  <c:v>17.83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6761720"/>
        <c:axId val="2133574296"/>
      </c:scatterChart>
      <c:valAx>
        <c:axId val="2146761720"/>
        <c:scaling>
          <c:orientation val="minMax"/>
          <c:max val="8.0"/>
          <c:min val="1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33574296"/>
        <c:crosses val="autoZero"/>
        <c:crossBetween val="midCat"/>
        <c:majorUnit val="1.0"/>
      </c:valAx>
      <c:valAx>
        <c:axId val="2133574296"/>
        <c:scaling>
          <c:orientation val="minMax"/>
          <c:max val="50.0"/>
          <c:min val="0.0"/>
        </c:scaling>
        <c:delete val="0"/>
        <c:axPos val="l"/>
        <c:majorGridlines>
          <c:spPr>
            <a:ln w="3175" cmpd="sng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46761720"/>
        <c:crosses val="autoZero"/>
        <c:crossBetween val="midCat"/>
        <c:majorUnit val="10.0"/>
      </c:valAx>
    </c:plotArea>
    <c:legend>
      <c:legendPos val="r"/>
      <c:layout>
        <c:manualLayout>
          <c:xMode val="edge"/>
          <c:yMode val="edge"/>
          <c:x val="0.563741424443957"/>
          <c:y val="0.0537270951467451"/>
          <c:w val="0.434787669498759"/>
          <c:h val="0.77120681571726"/>
        </c:manualLayout>
      </c:layout>
      <c:overlay val="0"/>
      <c:txPr>
        <a:bodyPr/>
        <a:lstStyle/>
        <a:p>
          <a:pPr>
            <a:defRPr sz="2000" kern="1200" spc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642765562823"/>
          <c:y val="0.0456464883528205"/>
          <c:w val="0.412256168366162"/>
          <c:h val="0.8387254470414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cuckoo+ w/ TSX lock elision</c:v>
                </c:pt>
              </c:strCache>
            </c:strRef>
          </c:tx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7.85</c:v>
                </c:pt>
                <c:pt idx="1">
                  <c:v>15.17</c:v>
                </c:pt>
                <c:pt idx="2">
                  <c:v>29.46</c:v>
                </c:pt>
                <c:pt idx="3">
                  <c:v>49.21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cuckoo+ w/ fine-grained locking</c:v>
                </c:pt>
              </c:strCache>
            </c:strRef>
          </c:tx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7.84</c:v>
                </c:pt>
                <c:pt idx="1">
                  <c:v>13.72</c:v>
                </c:pt>
                <c:pt idx="2">
                  <c:v>26.5</c:v>
                </c:pt>
                <c:pt idx="3">
                  <c:v>40.39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cuckoo+</c:v>
                </c:pt>
              </c:strCache>
            </c:strRef>
          </c:tx>
          <c:spPr>
            <a:ln>
              <a:solidFill>
                <a:srgbClr val="660066"/>
              </a:solidFill>
            </a:ln>
          </c:spPr>
          <c:marker>
            <c:symbol val="circle"/>
            <c:size val="9"/>
            <c:spPr>
              <a:solidFill>
                <a:srgbClr val="660066"/>
              </a:solidFill>
              <a:ln>
                <a:solidFill>
                  <a:srgbClr val="660066"/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7.85</c:v>
                </c:pt>
                <c:pt idx="1">
                  <c:v>13.49</c:v>
                </c:pt>
                <c:pt idx="2">
                  <c:v>23.55</c:v>
                </c:pt>
                <c:pt idx="3">
                  <c:v>34.54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cuckoo w/ TSX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x"/>
            <c:size val="9"/>
            <c:spPr>
              <a:ln>
                <a:solidFill>
                  <a:schemeClr val="accent5"/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Sheet1!$E$2:$E$5</c:f>
              <c:numCache>
                <c:formatCode>General</c:formatCode>
                <c:ptCount val="4"/>
                <c:pt idx="0">
                  <c:v>7.68</c:v>
                </c:pt>
                <c:pt idx="1">
                  <c:v>13.2</c:v>
                </c:pt>
                <c:pt idx="2">
                  <c:v>22.26</c:v>
                </c:pt>
                <c:pt idx="3">
                  <c:v>29.71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Intel TBB concurrent_hash_map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triangle"/>
            <c:size val="9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Sheet1!$F$2:$F$5</c:f>
              <c:numCache>
                <c:formatCode>General</c:formatCode>
                <c:ptCount val="4"/>
                <c:pt idx="0">
                  <c:v>4.41</c:v>
                </c:pt>
                <c:pt idx="1">
                  <c:v>8.67</c:v>
                </c:pt>
                <c:pt idx="2">
                  <c:v>16.61</c:v>
                </c:pt>
                <c:pt idx="3">
                  <c:v>23.88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cuckoo</c:v>
                </c:pt>
              </c:strCache>
            </c:strRef>
          </c:tx>
          <c:marker>
            <c:symbol val="plus"/>
            <c:size val="9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Sheet1!$G$2:$G$5</c:f>
              <c:numCache>
                <c:formatCode>General</c:formatCode>
                <c:ptCount val="4"/>
                <c:pt idx="0">
                  <c:v>7.68</c:v>
                </c:pt>
                <c:pt idx="1">
                  <c:v>11.24</c:v>
                </c:pt>
                <c:pt idx="2">
                  <c:v>14.57</c:v>
                </c:pt>
                <c:pt idx="3">
                  <c:v>17.83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3733912"/>
        <c:axId val="2133611336"/>
      </c:scatterChart>
      <c:valAx>
        <c:axId val="2133733912"/>
        <c:scaling>
          <c:orientation val="minMax"/>
          <c:max val="8.0"/>
          <c:min val="1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33611336"/>
        <c:crosses val="autoZero"/>
        <c:crossBetween val="midCat"/>
        <c:majorUnit val="1.0"/>
      </c:valAx>
      <c:valAx>
        <c:axId val="2133611336"/>
        <c:scaling>
          <c:orientation val="minMax"/>
          <c:max val="50.0"/>
          <c:min val="0.0"/>
        </c:scaling>
        <c:delete val="0"/>
        <c:axPos val="l"/>
        <c:majorGridlines>
          <c:spPr>
            <a:ln w="3175" cmpd="sng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33733912"/>
        <c:crosses val="autoZero"/>
        <c:crossBetween val="midCat"/>
        <c:majorUnit val="10.0"/>
      </c:valAx>
    </c:plotArea>
    <c:legend>
      <c:legendPos val="r"/>
      <c:layout>
        <c:manualLayout>
          <c:xMode val="edge"/>
          <c:yMode val="edge"/>
          <c:x val="0.563741424443957"/>
          <c:y val="0.0537270951467451"/>
          <c:w val="0.434787669498759"/>
          <c:h val="0.77120681571726"/>
        </c:manualLayout>
      </c:layout>
      <c:overlay val="0"/>
      <c:txPr>
        <a:bodyPr/>
        <a:lstStyle/>
        <a:p>
          <a:pPr>
            <a:defRPr sz="2000" kern="1200" spc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601695266415876"/>
          <c:y val="0.114435170823777"/>
          <c:w val="0.351671985909613"/>
          <c:h val="0.5954845863934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100% Lookup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63.64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50% Lookup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11.12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7789544"/>
        <c:axId val="2137074424"/>
      </c:barChart>
      <c:catAx>
        <c:axId val="2137789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37074424"/>
        <c:crosses val="autoZero"/>
        <c:auto val="1"/>
        <c:lblAlgn val="ctr"/>
        <c:lblOffset val="100"/>
        <c:noMultiLvlLbl val="0"/>
      </c:catAx>
      <c:valAx>
        <c:axId val="2137074424"/>
        <c:scaling>
          <c:orientation val="minMax"/>
          <c:max val="70.0"/>
          <c:min val="0.0"/>
        </c:scaling>
        <c:delete val="0"/>
        <c:axPos val="b"/>
        <c:numFmt formatCode="General" sourceLinked="1"/>
        <c:majorTickMark val="none"/>
        <c:minorTickMark val="none"/>
        <c:tickLblPos val="none"/>
        <c:crossAx val="2137789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3700651773405"/>
          <c:y val="0.19678223918092"/>
          <c:w val="0.414487647886832"/>
          <c:h val="0.385194191378857"/>
        </c:manualLayout>
      </c:layout>
      <c:overlay val="0"/>
      <c:txPr>
        <a:bodyPr/>
        <a:lstStyle/>
        <a:p>
          <a:pPr>
            <a:defRPr b="0" i="1">
              <a:solidFill>
                <a:schemeClr val="tx1"/>
              </a:solidFill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642765562823"/>
          <c:y val="0.0456464883528205"/>
          <c:w val="0.412256168366162"/>
          <c:h val="0.8387254470414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cuckoo+ w/ TSX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6.72</c:v>
                </c:pt>
                <c:pt idx="1">
                  <c:v>11.19</c:v>
                </c:pt>
                <c:pt idx="2">
                  <c:v>19.15</c:v>
                </c:pt>
                <c:pt idx="3">
                  <c:v>32.65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cuckoo+ w/ fine-grained locking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6.72</c:v>
                </c:pt>
                <c:pt idx="1">
                  <c:v>11.01</c:v>
                </c:pt>
                <c:pt idx="2">
                  <c:v>18.42</c:v>
                </c:pt>
                <c:pt idx="3">
                  <c:v>29.39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Intel TBB concurrent_hash_map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3.93</c:v>
                </c:pt>
                <c:pt idx="1">
                  <c:v>6.97</c:v>
                </c:pt>
                <c:pt idx="2">
                  <c:v>13.98</c:v>
                </c:pt>
                <c:pt idx="3">
                  <c:v>20.85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cuckoo w/ TSX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Sheet1!$E$2:$E$5</c:f>
              <c:numCache>
                <c:formatCode>General</c:formatCode>
                <c:ptCount val="4"/>
                <c:pt idx="0">
                  <c:v>6.45</c:v>
                </c:pt>
                <c:pt idx="1">
                  <c:v>7.96</c:v>
                </c:pt>
                <c:pt idx="2">
                  <c:v>10.67</c:v>
                </c:pt>
                <c:pt idx="3">
                  <c:v>11.12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cuckoo+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Sheet1!$F$2:$F$5</c:f>
              <c:numCache>
                <c:formatCode>General</c:formatCode>
                <c:ptCount val="4"/>
                <c:pt idx="0">
                  <c:v>6.72</c:v>
                </c:pt>
                <c:pt idx="1">
                  <c:v>7.67</c:v>
                </c:pt>
                <c:pt idx="2">
                  <c:v>7.649999999999998</c:v>
                </c:pt>
                <c:pt idx="3">
                  <c:v>7.52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cuckoo</c:v>
                </c:pt>
              </c:strCache>
            </c:strRef>
          </c:tx>
          <c:marker>
            <c:symbol val="plus"/>
            <c:size val="9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Sheet1!$G$2:$G$5</c:f>
              <c:numCache>
                <c:formatCode>General</c:formatCode>
                <c:ptCount val="4"/>
                <c:pt idx="0">
                  <c:v>6.45</c:v>
                </c:pt>
                <c:pt idx="1">
                  <c:v>3.6</c:v>
                </c:pt>
                <c:pt idx="2">
                  <c:v>3.59</c:v>
                </c:pt>
                <c:pt idx="3">
                  <c:v>3.33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5515000"/>
        <c:axId val="2144110024"/>
      </c:scatterChart>
      <c:valAx>
        <c:axId val="2135515000"/>
        <c:scaling>
          <c:orientation val="minMax"/>
          <c:max val="8.0"/>
          <c:min val="1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44110024"/>
        <c:crosses val="autoZero"/>
        <c:crossBetween val="midCat"/>
        <c:majorUnit val="1.0"/>
      </c:valAx>
      <c:valAx>
        <c:axId val="2144110024"/>
        <c:scaling>
          <c:orientation val="minMax"/>
          <c:max val="35.0"/>
          <c:min val="0.0"/>
        </c:scaling>
        <c:delete val="0"/>
        <c:axPos val="l"/>
        <c:majorGridlines>
          <c:spPr>
            <a:ln w="3175" cmpd="sng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35515000"/>
        <c:crosses val="autoZero"/>
        <c:crossBetween val="midCat"/>
        <c:majorUnit val="10.0"/>
      </c:valAx>
    </c:plotArea>
    <c:legend>
      <c:legendPos val="r"/>
      <c:layout>
        <c:manualLayout>
          <c:xMode val="edge"/>
          <c:yMode val="edge"/>
          <c:x val="0.563741424443957"/>
          <c:y val="0.0537270951467451"/>
          <c:w val="0.434787669498759"/>
          <c:h val="0.77120681571726"/>
        </c:manualLayout>
      </c:layout>
      <c:overlay val="0"/>
      <c:txPr>
        <a:bodyPr/>
        <a:lstStyle/>
        <a:p>
          <a:pPr>
            <a:defRPr sz="2000" kern="1200" spc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642765562823"/>
          <c:y val="0.0456464883528205"/>
          <c:w val="0.412256168366162"/>
          <c:h val="0.8387254470414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cuckoo+ w/ TSX lock elision</c:v>
                </c:pt>
              </c:strCache>
            </c:strRef>
          </c:tx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6.72</c:v>
                </c:pt>
                <c:pt idx="1">
                  <c:v>11.19</c:v>
                </c:pt>
                <c:pt idx="2">
                  <c:v>19.15</c:v>
                </c:pt>
                <c:pt idx="3">
                  <c:v>32.65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cuckoo+ w/ fine-grained locking</c:v>
                </c:pt>
              </c:strCache>
            </c:strRef>
          </c:tx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6.72</c:v>
                </c:pt>
                <c:pt idx="1">
                  <c:v>11.01</c:v>
                </c:pt>
                <c:pt idx="2">
                  <c:v>18.42</c:v>
                </c:pt>
                <c:pt idx="3">
                  <c:v>29.39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Intel TBB concurrent_hash_map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3.93</c:v>
                </c:pt>
                <c:pt idx="1">
                  <c:v>6.97</c:v>
                </c:pt>
                <c:pt idx="2">
                  <c:v>13.98</c:v>
                </c:pt>
                <c:pt idx="3">
                  <c:v>20.85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cuckoo w/ TSX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Sheet1!$E$2:$E$5</c:f>
              <c:numCache>
                <c:formatCode>General</c:formatCode>
                <c:ptCount val="4"/>
                <c:pt idx="0">
                  <c:v>6.45</c:v>
                </c:pt>
                <c:pt idx="1">
                  <c:v>7.96</c:v>
                </c:pt>
                <c:pt idx="2">
                  <c:v>10.67</c:v>
                </c:pt>
                <c:pt idx="3">
                  <c:v>11.12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cuckoo+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Sheet1!$F$2:$F$5</c:f>
              <c:numCache>
                <c:formatCode>General</c:formatCode>
                <c:ptCount val="4"/>
                <c:pt idx="0">
                  <c:v>6.72</c:v>
                </c:pt>
                <c:pt idx="1">
                  <c:v>7.67</c:v>
                </c:pt>
                <c:pt idx="2">
                  <c:v>7.649999999999998</c:v>
                </c:pt>
                <c:pt idx="3">
                  <c:v>7.52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cuckoo</c:v>
                </c:pt>
              </c:strCache>
            </c:strRef>
          </c:tx>
          <c:marker>
            <c:symbol val="plus"/>
            <c:size val="9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Sheet1!$G$2:$G$5</c:f>
              <c:numCache>
                <c:formatCode>General</c:formatCode>
                <c:ptCount val="4"/>
                <c:pt idx="0">
                  <c:v>6.45</c:v>
                </c:pt>
                <c:pt idx="1">
                  <c:v>3.6</c:v>
                </c:pt>
                <c:pt idx="2">
                  <c:v>3.59</c:v>
                </c:pt>
                <c:pt idx="3">
                  <c:v>3.33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7158584"/>
        <c:axId val="2147154456"/>
      </c:scatterChart>
      <c:valAx>
        <c:axId val="2147158584"/>
        <c:scaling>
          <c:orientation val="minMax"/>
          <c:max val="8.0"/>
          <c:min val="1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47154456"/>
        <c:crosses val="autoZero"/>
        <c:crossBetween val="midCat"/>
        <c:majorUnit val="1.0"/>
      </c:valAx>
      <c:valAx>
        <c:axId val="2147154456"/>
        <c:scaling>
          <c:orientation val="minMax"/>
          <c:max val="35.0"/>
          <c:min val="0.0"/>
        </c:scaling>
        <c:delete val="0"/>
        <c:axPos val="l"/>
        <c:majorGridlines>
          <c:spPr>
            <a:ln w="3175" cmpd="sng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47158584"/>
        <c:crosses val="autoZero"/>
        <c:crossBetween val="midCat"/>
        <c:majorUnit val="10.0"/>
      </c:valAx>
    </c:plotArea>
    <c:legend>
      <c:legendPos val="r"/>
      <c:layout>
        <c:manualLayout>
          <c:xMode val="edge"/>
          <c:yMode val="edge"/>
          <c:x val="0.563741424443957"/>
          <c:y val="0.0537270951467451"/>
          <c:w val="0.434787669498759"/>
          <c:h val="0.77120681571726"/>
        </c:manualLayout>
      </c:layout>
      <c:overlay val="0"/>
      <c:txPr>
        <a:bodyPr/>
        <a:lstStyle/>
        <a:p>
          <a:pPr>
            <a:defRPr sz="2000" kern="1200" spc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642765562823"/>
          <c:y val="0.0456464883528205"/>
          <c:w val="0.412256168366162"/>
          <c:h val="0.8387254470414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cuckoo+ w/ TSX lock elision</c:v>
                </c:pt>
              </c:strCache>
            </c:strRef>
          </c:tx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6.72</c:v>
                </c:pt>
                <c:pt idx="1">
                  <c:v>11.19</c:v>
                </c:pt>
                <c:pt idx="2">
                  <c:v>19.15</c:v>
                </c:pt>
                <c:pt idx="3">
                  <c:v>32.65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cuckoo+ w/ fine-grained locking</c:v>
                </c:pt>
              </c:strCache>
            </c:strRef>
          </c:tx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6.72</c:v>
                </c:pt>
                <c:pt idx="1">
                  <c:v>11.01</c:v>
                </c:pt>
                <c:pt idx="2">
                  <c:v>18.42</c:v>
                </c:pt>
                <c:pt idx="3">
                  <c:v>29.39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Intel TBB concurrent_hash_map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3.93</c:v>
                </c:pt>
                <c:pt idx="1">
                  <c:v>6.97</c:v>
                </c:pt>
                <c:pt idx="2">
                  <c:v>13.98</c:v>
                </c:pt>
                <c:pt idx="3">
                  <c:v>20.85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cuckoo w/ TSX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Sheet1!$E$2:$E$5</c:f>
              <c:numCache>
                <c:formatCode>General</c:formatCode>
                <c:ptCount val="4"/>
                <c:pt idx="0">
                  <c:v>6.45</c:v>
                </c:pt>
                <c:pt idx="1">
                  <c:v>7.96</c:v>
                </c:pt>
                <c:pt idx="2">
                  <c:v>10.67</c:v>
                </c:pt>
                <c:pt idx="3">
                  <c:v>11.12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cuckoo+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Sheet1!$F$2:$F$5</c:f>
              <c:numCache>
                <c:formatCode>General</c:formatCode>
                <c:ptCount val="4"/>
                <c:pt idx="0">
                  <c:v>6.72</c:v>
                </c:pt>
                <c:pt idx="1">
                  <c:v>7.67</c:v>
                </c:pt>
                <c:pt idx="2">
                  <c:v>7.649999999999998</c:v>
                </c:pt>
                <c:pt idx="3">
                  <c:v>7.52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cuckoo</c:v>
                </c:pt>
              </c:strCache>
            </c:strRef>
          </c:tx>
          <c:marker>
            <c:symbol val="plus"/>
            <c:size val="9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Sheet1!$G$2:$G$5</c:f>
              <c:numCache>
                <c:formatCode>General</c:formatCode>
                <c:ptCount val="4"/>
                <c:pt idx="0">
                  <c:v>6.45</c:v>
                </c:pt>
                <c:pt idx="1">
                  <c:v>3.6</c:v>
                </c:pt>
                <c:pt idx="2">
                  <c:v>3.59</c:v>
                </c:pt>
                <c:pt idx="3">
                  <c:v>3.33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5509048"/>
        <c:axId val="2135518840"/>
      </c:scatterChart>
      <c:valAx>
        <c:axId val="2135509048"/>
        <c:scaling>
          <c:orientation val="minMax"/>
          <c:max val="8.0"/>
          <c:min val="1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35518840"/>
        <c:crosses val="autoZero"/>
        <c:crossBetween val="midCat"/>
        <c:majorUnit val="1.0"/>
      </c:valAx>
      <c:valAx>
        <c:axId val="2135518840"/>
        <c:scaling>
          <c:orientation val="minMax"/>
          <c:max val="35.0"/>
          <c:min val="0.0"/>
        </c:scaling>
        <c:delete val="0"/>
        <c:axPos val="l"/>
        <c:majorGridlines>
          <c:spPr>
            <a:ln w="3175" cmpd="sng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35509048"/>
        <c:crosses val="autoZero"/>
        <c:crossBetween val="midCat"/>
        <c:majorUnit val="10.0"/>
      </c:valAx>
    </c:plotArea>
    <c:legend>
      <c:legendPos val="r"/>
      <c:layout>
        <c:manualLayout>
          <c:xMode val="edge"/>
          <c:yMode val="edge"/>
          <c:x val="0.563741424443957"/>
          <c:y val="0.0537270951467451"/>
          <c:w val="0.434787669498759"/>
          <c:h val="0.77120681571726"/>
        </c:manualLayout>
      </c:layout>
      <c:overlay val="0"/>
      <c:txPr>
        <a:bodyPr/>
        <a:lstStyle/>
        <a:p>
          <a:pPr>
            <a:defRPr sz="2000" kern="1200" spc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642765562823"/>
          <c:y val="0.0456464883528205"/>
          <c:w val="0.412256168366162"/>
          <c:h val="0.8387254470414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cuckoo+ w/ TSX lock elision</c:v>
                </c:pt>
              </c:strCache>
            </c:strRef>
          </c:tx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6.72</c:v>
                </c:pt>
                <c:pt idx="1">
                  <c:v>11.19</c:v>
                </c:pt>
                <c:pt idx="2">
                  <c:v>19.15</c:v>
                </c:pt>
                <c:pt idx="3">
                  <c:v>32.65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cuckoo+ w/ fine-grained locking</c:v>
                </c:pt>
              </c:strCache>
            </c:strRef>
          </c:tx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6.72</c:v>
                </c:pt>
                <c:pt idx="1">
                  <c:v>11.01</c:v>
                </c:pt>
                <c:pt idx="2">
                  <c:v>18.42</c:v>
                </c:pt>
                <c:pt idx="3">
                  <c:v>29.39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Intel TBB concurrent_hash_map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3.93</c:v>
                </c:pt>
                <c:pt idx="1">
                  <c:v>6.97</c:v>
                </c:pt>
                <c:pt idx="2">
                  <c:v>13.98</c:v>
                </c:pt>
                <c:pt idx="3">
                  <c:v>20.85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cuckoo w/ TSX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Sheet1!$E$2:$E$5</c:f>
              <c:numCache>
                <c:formatCode>General</c:formatCode>
                <c:ptCount val="4"/>
                <c:pt idx="0">
                  <c:v>6.45</c:v>
                </c:pt>
                <c:pt idx="1">
                  <c:v>7.96</c:v>
                </c:pt>
                <c:pt idx="2">
                  <c:v>10.67</c:v>
                </c:pt>
                <c:pt idx="3">
                  <c:v>11.12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cuckoo+</c:v>
                </c:pt>
              </c:strCache>
            </c:strRef>
          </c:tx>
          <c:spPr>
            <a:ln>
              <a:solidFill>
                <a:srgbClr val="660066"/>
              </a:solidFill>
            </a:ln>
          </c:spPr>
          <c:marker>
            <c:symbol val="circle"/>
            <c:size val="9"/>
            <c:spPr>
              <a:solidFill>
                <a:srgbClr val="660066"/>
              </a:solidFill>
              <a:ln>
                <a:solidFill>
                  <a:srgbClr val="660066"/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Sheet1!$F$2:$F$5</c:f>
              <c:numCache>
                <c:formatCode>General</c:formatCode>
                <c:ptCount val="4"/>
                <c:pt idx="0">
                  <c:v>6.72</c:v>
                </c:pt>
                <c:pt idx="1">
                  <c:v>7.67</c:v>
                </c:pt>
                <c:pt idx="2">
                  <c:v>7.649999999999998</c:v>
                </c:pt>
                <c:pt idx="3">
                  <c:v>7.52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cuckoo</c:v>
                </c:pt>
              </c:strCache>
            </c:strRef>
          </c:tx>
          <c:marker>
            <c:symbol val="plus"/>
            <c:size val="9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Sheet1!$G$2:$G$5</c:f>
              <c:numCache>
                <c:formatCode>General</c:formatCode>
                <c:ptCount val="4"/>
                <c:pt idx="0">
                  <c:v>6.45</c:v>
                </c:pt>
                <c:pt idx="1">
                  <c:v>3.6</c:v>
                </c:pt>
                <c:pt idx="2">
                  <c:v>3.59</c:v>
                </c:pt>
                <c:pt idx="3">
                  <c:v>3.33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4209240"/>
        <c:axId val="2144176952"/>
      </c:scatterChart>
      <c:valAx>
        <c:axId val="2144209240"/>
        <c:scaling>
          <c:orientation val="minMax"/>
          <c:max val="8.0"/>
          <c:min val="1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44176952"/>
        <c:crosses val="autoZero"/>
        <c:crossBetween val="midCat"/>
        <c:majorUnit val="1.0"/>
      </c:valAx>
      <c:valAx>
        <c:axId val="2144176952"/>
        <c:scaling>
          <c:orientation val="minMax"/>
          <c:max val="35.0"/>
          <c:min val="0.0"/>
        </c:scaling>
        <c:delete val="0"/>
        <c:axPos val="l"/>
        <c:majorGridlines>
          <c:spPr>
            <a:ln w="3175" cmpd="sng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44209240"/>
        <c:crosses val="autoZero"/>
        <c:crossBetween val="midCat"/>
        <c:majorUnit val="10.0"/>
      </c:valAx>
    </c:plotArea>
    <c:legend>
      <c:legendPos val="r"/>
      <c:layout>
        <c:manualLayout>
          <c:xMode val="edge"/>
          <c:yMode val="edge"/>
          <c:x val="0.563741424443957"/>
          <c:y val="0.0537270951467451"/>
          <c:w val="0.434787669498759"/>
          <c:h val="0.77120681571726"/>
        </c:manualLayout>
      </c:layout>
      <c:overlay val="0"/>
      <c:txPr>
        <a:bodyPr/>
        <a:lstStyle/>
        <a:p>
          <a:pPr>
            <a:defRPr sz="2000" kern="1200" spc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642765562823"/>
          <c:y val="0.0456464883528205"/>
          <c:w val="0.412256168366162"/>
          <c:h val="0.8387254470414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cuckoo+ w/ TSX lock elision</c:v>
                </c:pt>
              </c:strCache>
            </c:strRef>
          </c:tx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6.72</c:v>
                </c:pt>
                <c:pt idx="1">
                  <c:v>11.19</c:v>
                </c:pt>
                <c:pt idx="2">
                  <c:v>19.15</c:v>
                </c:pt>
                <c:pt idx="3">
                  <c:v>32.65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cuckoo+ w/ fine-grained locking</c:v>
                </c:pt>
              </c:strCache>
            </c:strRef>
          </c:tx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6.72</c:v>
                </c:pt>
                <c:pt idx="1">
                  <c:v>11.01</c:v>
                </c:pt>
                <c:pt idx="2">
                  <c:v>18.42</c:v>
                </c:pt>
                <c:pt idx="3">
                  <c:v>29.39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Intel TBB concurrent_hash_map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3.93</c:v>
                </c:pt>
                <c:pt idx="1">
                  <c:v>6.97</c:v>
                </c:pt>
                <c:pt idx="2">
                  <c:v>13.98</c:v>
                </c:pt>
                <c:pt idx="3">
                  <c:v>20.85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cuckoo w/ TSX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x"/>
            <c:size val="9"/>
            <c:spPr>
              <a:ln>
                <a:solidFill>
                  <a:schemeClr val="accent5"/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Sheet1!$E$2:$E$5</c:f>
              <c:numCache>
                <c:formatCode>General</c:formatCode>
                <c:ptCount val="4"/>
                <c:pt idx="0">
                  <c:v>6.45</c:v>
                </c:pt>
                <c:pt idx="1">
                  <c:v>7.96</c:v>
                </c:pt>
                <c:pt idx="2">
                  <c:v>10.67</c:v>
                </c:pt>
                <c:pt idx="3">
                  <c:v>11.12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cuckoo+</c:v>
                </c:pt>
              </c:strCache>
            </c:strRef>
          </c:tx>
          <c:spPr>
            <a:ln>
              <a:solidFill>
                <a:srgbClr val="660066"/>
              </a:solidFill>
            </a:ln>
          </c:spPr>
          <c:marker>
            <c:symbol val="circle"/>
            <c:size val="9"/>
            <c:spPr>
              <a:solidFill>
                <a:srgbClr val="660066"/>
              </a:solidFill>
              <a:ln>
                <a:solidFill>
                  <a:srgbClr val="660066"/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Sheet1!$F$2:$F$5</c:f>
              <c:numCache>
                <c:formatCode>General</c:formatCode>
                <c:ptCount val="4"/>
                <c:pt idx="0">
                  <c:v>6.72</c:v>
                </c:pt>
                <c:pt idx="1">
                  <c:v>7.67</c:v>
                </c:pt>
                <c:pt idx="2">
                  <c:v>7.649999999999998</c:v>
                </c:pt>
                <c:pt idx="3">
                  <c:v>7.52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cuckoo</c:v>
                </c:pt>
              </c:strCache>
            </c:strRef>
          </c:tx>
          <c:marker>
            <c:symbol val="plus"/>
            <c:size val="9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Sheet1!$G$2:$G$5</c:f>
              <c:numCache>
                <c:formatCode>General</c:formatCode>
                <c:ptCount val="4"/>
                <c:pt idx="0">
                  <c:v>6.45</c:v>
                </c:pt>
                <c:pt idx="1">
                  <c:v>3.6</c:v>
                </c:pt>
                <c:pt idx="2">
                  <c:v>3.59</c:v>
                </c:pt>
                <c:pt idx="3">
                  <c:v>3.33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4042664"/>
        <c:axId val="2143982424"/>
      </c:scatterChart>
      <c:valAx>
        <c:axId val="2144042664"/>
        <c:scaling>
          <c:orientation val="minMax"/>
          <c:max val="8.0"/>
          <c:min val="1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43982424"/>
        <c:crosses val="autoZero"/>
        <c:crossBetween val="midCat"/>
        <c:majorUnit val="1.0"/>
      </c:valAx>
      <c:valAx>
        <c:axId val="2143982424"/>
        <c:scaling>
          <c:orientation val="minMax"/>
          <c:max val="35.0"/>
          <c:min val="0.0"/>
        </c:scaling>
        <c:delete val="0"/>
        <c:axPos val="l"/>
        <c:majorGridlines>
          <c:spPr>
            <a:ln w="3175" cmpd="sng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44042664"/>
        <c:crosses val="autoZero"/>
        <c:crossBetween val="midCat"/>
        <c:majorUnit val="10.0"/>
      </c:valAx>
    </c:plotArea>
    <c:legend>
      <c:legendPos val="r"/>
      <c:layout>
        <c:manualLayout>
          <c:xMode val="edge"/>
          <c:yMode val="edge"/>
          <c:x val="0.563741424443957"/>
          <c:y val="0.0537270951467451"/>
          <c:w val="0.434787669498759"/>
          <c:h val="0.77120681571726"/>
        </c:manualLayout>
      </c:layout>
      <c:overlay val="0"/>
      <c:txPr>
        <a:bodyPr/>
        <a:lstStyle/>
        <a:p>
          <a:pPr>
            <a:defRPr sz="2000" kern="1200" spc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642765562823"/>
          <c:y val="0.0456464883528205"/>
          <c:w val="0.412256168366162"/>
          <c:h val="0.8387254470414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cuckoo+ w/ TSX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7.85</c:v>
                </c:pt>
                <c:pt idx="1">
                  <c:v>15.17</c:v>
                </c:pt>
                <c:pt idx="2">
                  <c:v>29.46</c:v>
                </c:pt>
                <c:pt idx="3">
                  <c:v>49.21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cuckoo+ w/ fine-grained locking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7.84</c:v>
                </c:pt>
                <c:pt idx="1">
                  <c:v>13.72</c:v>
                </c:pt>
                <c:pt idx="2">
                  <c:v>26.5</c:v>
                </c:pt>
                <c:pt idx="3">
                  <c:v>40.39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cuckoo+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7.85</c:v>
                </c:pt>
                <c:pt idx="1">
                  <c:v>13.49</c:v>
                </c:pt>
                <c:pt idx="2">
                  <c:v>23.55</c:v>
                </c:pt>
                <c:pt idx="3">
                  <c:v>34.54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cuckoo w/ TSX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Sheet1!$E$2:$E$5</c:f>
              <c:numCache>
                <c:formatCode>General</c:formatCode>
                <c:ptCount val="4"/>
                <c:pt idx="0">
                  <c:v>7.68</c:v>
                </c:pt>
                <c:pt idx="1">
                  <c:v>13.2</c:v>
                </c:pt>
                <c:pt idx="2">
                  <c:v>22.26</c:v>
                </c:pt>
                <c:pt idx="3">
                  <c:v>29.71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Intel TBB concurrent_hash_map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Sheet1!$F$2:$F$5</c:f>
              <c:numCache>
                <c:formatCode>General</c:formatCode>
                <c:ptCount val="4"/>
                <c:pt idx="0">
                  <c:v>4.41</c:v>
                </c:pt>
                <c:pt idx="1">
                  <c:v>8.67</c:v>
                </c:pt>
                <c:pt idx="2">
                  <c:v>16.61</c:v>
                </c:pt>
                <c:pt idx="3">
                  <c:v>23.88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cuckoo</c:v>
                </c:pt>
              </c:strCache>
            </c:strRef>
          </c:tx>
          <c:marker>
            <c:symbol val="plus"/>
            <c:size val="9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Sheet1!$G$2:$G$5</c:f>
              <c:numCache>
                <c:formatCode>General</c:formatCode>
                <c:ptCount val="4"/>
                <c:pt idx="0">
                  <c:v>7.68</c:v>
                </c:pt>
                <c:pt idx="1">
                  <c:v>11.24</c:v>
                </c:pt>
                <c:pt idx="2">
                  <c:v>14.57</c:v>
                </c:pt>
                <c:pt idx="3">
                  <c:v>17.83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7314232"/>
        <c:axId val="2147379336"/>
      </c:scatterChart>
      <c:valAx>
        <c:axId val="2147314232"/>
        <c:scaling>
          <c:orientation val="minMax"/>
          <c:max val="8.0"/>
          <c:min val="1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47379336"/>
        <c:crosses val="autoZero"/>
        <c:crossBetween val="midCat"/>
        <c:majorUnit val="1.0"/>
      </c:valAx>
      <c:valAx>
        <c:axId val="2147379336"/>
        <c:scaling>
          <c:orientation val="minMax"/>
          <c:max val="50.0"/>
          <c:min val="0.0"/>
        </c:scaling>
        <c:delete val="0"/>
        <c:axPos val="l"/>
        <c:majorGridlines>
          <c:spPr>
            <a:ln w="3175" cmpd="sng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47314232"/>
        <c:crosses val="autoZero"/>
        <c:crossBetween val="midCat"/>
        <c:majorUnit val="10.0"/>
      </c:valAx>
    </c:plotArea>
    <c:legend>
      <c:legendPos val="r"/>
      <c:layout>
        <c:manualLayout>
          <c:xMode val="edge"/>
          <c:yMode val="edge"/>
          <c:x val="0.563741424443957"/>
          <c:y val="0.0537270951467451"/>
          <c:w val="0.434787669498759"/>
          <c:h val="0.77120681571726"/>
        </c:manualLayout>
      </c:layout>
      <c:overlay val="0"/>
      <c:txPr>
        <a:bodyPr/>
        <a:lstStyle/>
        <a:p>
          <a:pPr>
            <a:defRPr sz="2000" kern="1200" spc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642765562823"/>
          <c:y val="0.0456464883528205"/>
          <c:w val="0.412256168366162"/>
          <c:h val="0.83872544704145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cuckoo+ w/ TSX lock elision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7.85</c:v>
                </c:pt>
                <c:pt idx="1">
                  <c:v>15.17</c:v>
                </c:pt>
                <c:pt idx="2">
                  <c:v>29.46</c:v>
                </c:pt>
                <c:pt idx="3">
                  <c:v>49.21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cuckoo+ w/ fine-grained locking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7.84</c:v>
                </c:pt>
                <c:pt idx="1">
                  <c:v>13.72</c:v>
                </c:pt>
                <c:pt idx="2">
                  <c:v>26.5</c:v>
                </c:pt>
                <c:pt idx="3">
                  <c:v>40.39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cuckoo+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7.85</c:v>
                </c:pt>
                <c:pt idx="1">
                  <c:v>13.49</c:v>
                </c:pt>
                <c:pt idx="2">
                  <c:v>23.55</c:v>
                </c:pt>
                <c:pt idx="3">
                  <c:v>34.54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cuckoo w/ TSX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Sheet1!$E$2:$E$5</c:f>
              <c:numCache>
                <c:formatCode>General</c:formatCode>
                <c:ptCount val="4"/>
                <c:pt idx="0">
                  <c:v>7.68</c:v>
                </c:pt>
                <c:pt idx="1">
                  <c:v>13.2</c:v>
                </c:pt>
                <c:pt idx="2">
                  <c:v>22.26</c:v>
                </c:pt>
                <c:pt idx="3">
                  <c:v>29.71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Intel TBB concurrent_hash_map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triangle"/>
            <c:size val="9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Sheet1!$F$2:$F$5</c:f>
              <c:numCache>
                <c:formatCode>General</c:formatCode>
                <c:ptCount val="4"/>
                <c:pt idx="0">
                  <c:v>4.41</c:v>
                </c:pt>
                <c:pt idx="1">
                  <c:v>8.67</c:v>
                </c:pt>
                <c:pt idx="2">
                  <c:v>16.61</c:v>
                </c:pt>
                <c:pt idx="3">
                  <c:v>23.88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cuckoo</c:v>
                </c:pt>
              </c:strCache>
            </c:strRef>
          </c:tx>
          <c:marker>
            <c:symbol val="plus"/>
            <c:size val="9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</c:numCache>
            </c:numRef>
          </c:xVal>
          <c:yVal>
            <c:numRef>
              <c:f>Sheet1!$G$2:$G$5</c:f>
              <c:numCache>
                <c:formatCode>General</c:formatCode>
                <c:ptCount val="4"/>
                <c:pt idx="0">
                  <c:v>7.68</c:v>
                </c:pt>
                <c:pt idx="1">
                  <c:v>11.24</c:v>
                </c:pt>
                <c:pt idx="2">
                  <c:v>14.57</c:v>
                </c:pt>
                <c:pt idx="3">
                  <c:v>17.83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7018968"/>
        <c:axId val="2147002104"/>
      </c:scatterChart>
      <c:valAx>
        <c:axId val="2147018968"/>
        <c:scaling>
          <c:orientation val="minMax"/>
          <c:max val="8.0"/>
          <c:min val="1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47002104"/>
        <c:crosses val="autoZero"/>
        <c:crossBetween val="midCat"/>
        <c:majorUnit val="1.0"/>
      </c:valAx>
      <c:valAx>
        <c:axId val="2147002104"/>
        <c:scaling>
          <c:orientation val="minMax"/>
          <c:max val="50.0"/>
          <c:min val="0.0"/>
        </c:scaling>
        <c:delete val="0"/>
        <c:axPos val="l"/>
        <c:majorGridlines>
          <c:spPr>
            <a:ln w="3175" cmpd="sng"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147018968"/>
        <c:crosses val="autoZero"/>
        <c:crossBetween val="midCat"/>
        <c:majorUnit val="10.0"/>
      </c:valAx>
    </c:plotArea>
    <c:legend>
      <c:legendPos val="r"/>
      <c:layout>
        <c:manualLayout>
          <c:xMode val="edge"/>
          <c:yMode val="edge"/>
          <c:x val="0.563741424443957"/>
          <c:y val="0.0537270951467451"/>
          <c:w val="0.434787669498759"/>
          <c:h val="0.77120681571726"/>
        </c:manualLayout>
      </c:layout>
      <c:overlay val="0"/>
      <c:txPr>
        <a:bodyPr/>
        <a:lstStyle/>
        <a:p>
          <a:pPr>
            <a:defRPr sz="2000" kern="1200" spc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10F4-F3B6-B24C-8FD4-C2824663DBAE}" type="datetimeFigureOut">
              <a:rPr lang="en-US" smtClean="0"/>
              <a:t>4/25/14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6F994-ECBC-044F-8872-698875E9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38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A38D6-701B-0046-AD3D-D728FE56BE84}" type="datetimeFigureOut">
              <a:rPr lang="en-US" smtClean="0"/>
              <a:t>4/25/14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D558C-FAF8-DB4E-B462-CDE76F17F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706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24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20DFB-93CE-0142-94A3-E1CCC5F5777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62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20DFB-93CE-0142-94A3-E1CCC5F5777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74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20DFB-93CE-0142-94A3-E1CCC5F5777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39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15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2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27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20DFB-93CE-0142-94A3-E1CCC5F5777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69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20DFB-93CE-0142-94A3-E1CCC5F5777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83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50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07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20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9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36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22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20DFB-93CE-0142-94A3-E1CCC5F5777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15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73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327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38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26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06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D558C-FAF8-DB4E-B462-CDE76F17FC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68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20DFB-93CE-0142-94A3-E1CCC5F5777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25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20DFB-93CE-0142-94A3-E1CCC5F5777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16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20DFB-93CE-0142-94A3-E1CCC5F5777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56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20DFB-93CE-0142-94A3-E1CCC5F5777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2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2CE2-EC21-5A41-B832-405B90C2BA11}" type="datetime1">
              <a:rPr lang="en-US" smtClean="0"/>
              <a:t>4/25/14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6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080E-2519-BE48-A70D-0180FB104D82}" type="datetime1">
              <a:rPr lang="en-US" smtClean="0"/>
              <a:t>4/25/14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5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90CB-668B-7744-99E8-6C61B93F3098}" type="datetime1">
              <a:rPr lang="en-US" smtClean="0"/>
              <a:t>4/25/14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0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E3CB-0AEE-AB43-A80F-57DDD9221CCE}" type="datetime1">
              <a:rPr lang="en-US" smtClean="0"/>
              <a:t>4/25/14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2DF-5C66-6D4B-970E-3E2769361D66}" type="datetime1">
              <a:rPr lang="en-US" smtClean="0"/>
              <a:t>4/25/14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4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B949A-795D-D54F-BCE0-755330F26B96}" type="datetime1">
              <a:rPr lang="en-US" smtClean="0"/>
              <a:t>4/25/14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9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F956-D3FE-A740-8AF8-501BCE5C42BB}" type="datetime1">
              <a:rPr lang="en-US" smtClean="0"/>
              <a:t>4/25/14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45C8-E8F7-7249-AA69-1F2C033C07D5}" type="datetime1">
              <a:rPr lang="en-US" smtClean="0"/>
              <a:t>4/25/14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9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778C7-07C3-2843-B459-8403F00F3BFF}" type="datetime1">
              <a:rPr lang="en-US" smtClean="0"/>
              <a:t>4/25/14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1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27E8-F566-8848-88CF-1AEC7F20552A}" type="datetime1">
              <a:rPr lang="en-US" smtClean="0"/>
              <a:t>4/25/14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6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3DAAA-EA47-4F42-8435-72B21AAD666B}" type="datetime1">
              <a:rPr lang="en-US" smtClean="0"/>
              <a:t>4/25/14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2DCA-8925-FC49-82DD-62A3A419F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4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F03EA-15E1-8747-8D1C-0D0315C15CE8}" type="datetime1">
              <a:rPr lang="en-US" smtClean="0"/>
              <a:t>4/25/14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52DCA-8925-FC49-82DD-62A3A419F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5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2220" y="512580"/>
            <a:ext cx="8075980" cy="2294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Algorithmic Improvements for Fast Concurrent Cuckoo Hashing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914099" y="2982711"/>
            <a:ext cx="5471380" cy="2070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Xiaozhou Li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Princeton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David G. Andersen (CMU)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Michael Kaminsky (Intel Labs)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Michael J. Freedman (Princeton)</a:t>
            </a:r>
          </a:p>
        </p:txBody>
      </p:sp>
      <p:pic>
        <p:nvPicPr>
          <p:cNvPr id="6" name="Picture 5" descr="princeton-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8" y="5745529"/>
            <a:ext cx="2368057" cy="668607"/>
          </a:xfrm>
          <a:prstGeom prst="rect">
            <a:avLst/>
          </a:prstGeom>
        </p:spPr>
      </p:pic>
      <p:pic>
        <p:nvPicPr>
          <p:cNvPr id="7" name="Picture 6" descr="intel-log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27" y="5745529"/>
            <a:ext cx="1092131" cy="668606"/>
          </a:xfrm>
          <a:prstGeom prst="rect">
            <a:avLst/>
          </a:prstGeom>
        </p:spPr>
      </p:pic>
      <p:pic>
        <p:nvPicPr>
          <p:cNvPr id="8" name="Picture 7" descr="CMU-log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830" y="5678829"/>
            <a:ext cx="1348685" cy="7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0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/>
                <a:cs typeface="Calibri"/>
              </a:rPr>
              <a:t>Predictable and fast </a:t>
            </a:r>
            <a:r>
              <a:rPr lang="en-US" sz="4000" dirty="0" smtClean="0">
                <a:latin typeface="Calibri"/>
                <a:cs typeface="Calibri"/>
              </a:rPr>
              <a:t>lookup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urier New"/>
                <a:cs typeface="Courier New"/>
              </a:rPr>
              <a:t>Lookup</a:t>
            </a:r>
            <a:r>
              <a:rPr lang="en-US" dirty="0"/>
              <a:t>: read 2 buckets in </a:t>
            </a:r>
            <a:r>
              <a:rPr lang="en-US" dirty="0" smtClean="0"/>
              <a:t>parallel</a:t>
            </a:r>
          </a:p>
          <a:p>
            <a:pPr lvl="1"/>
            <a:r>
              <a:rPr lang="en-US" dirty="0"/>
              <a:t>constant time in the worst case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299171"/>
              </p:ext>
            </p:extLst>
          </p:nvPr>
        </p:nvGraphicFramePr>
        <p:xfrm>
          <a:off x="6206935" y="3264066"/>
          <a:ext cx="1204426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2213"/>
                <a:gridCol w="602213"/>
              </a:tblGrid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1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x</a:t>
                      </a:r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71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811800"/>
              </p:ext>
            </p:extLst>
          </p:nvPr>
        </p:nvGraphicFramePr>
        <p:xfrm>
          <a:off x="5830543" y="3264066"/>
          <a:ext cx="301107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107"/>
              </a:tblGrid>
              <a:tr h="304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71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71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43868" y="4923698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ourier New"/>
                <a:cs typeface="Courier New"/>
              </a:rPr>
              <a:t>Lookup</a:t>
            </a:r>
            <a:r>
              <a:rPr lang="en-US" sz="2400" b="1" dirty="0" smtClean="0"/>
              <a:t> x</a:t>
            </a:r>
            <a:endParaRPr lang="en-US" sz="2400" b="1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83993" y="4271977"/>
            <a:ext cx="964807" cy="762768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83993" y="5293651"/>
            <a:ext cx="844257" cy="628779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04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801183"/>
              </p:ext>
            </p:extLst>
          </p:nvPr>
        </p:nvGraphicFramePr>
        <p:xfrm>
          <a:off x="6206935" y="3264066"/>
          <a:ext cx="1204426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2213"/>
                <a:gridCol w="602213"/>
              </a:tblGrid>
              <a:tr h="304895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95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95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95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95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95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95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18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718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150671"/>
              </p:ext>
            </p:extLst>
          </p:nvPr>
        </p:nvGraphicFramePr>
        <p:xfrm>
          <a:off x="5830543" y="3264066"/>
          <a:ext cx="301107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107"/>
              </a:tblGrid>
              <a:tr h="304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71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71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468338" y="1596094"/>
            <a:ext cx="540304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</a:t>
            </a:r>
            <a:r>
              <a:rPr lang="en-US" sz="3200" dirty="0" smtClean="0"/>
              <a:t>ove keys to alternate buckets</a:t>
            </a:r>
            <a:endParaRPr lang="en-US" sz="320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Insert may need “cuckoo move”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981958" y="4362308"/>
            <a:ext cx="19806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latin typeface="Calibri"/>
                <a:cs typeface="Calibri"/>
              </a:rPr>
              <a:t>Both are full？</a:t>
            </a:r>
            <a:endParaRPr lang="en-US" sz="2200" b="1" i="1" dirty="0"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26097" y="4923698"/>
            <a:ext cx="1623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ourier New"/>
                <a:cs typeface="Courier New"/>
              </a:rPr>
              <a:t>Insert </a:t>
            </a:r>
            <a:r>
              <a:rPr lang="en-US" sz="2400" b="1" dirty="0"/>
              <a:t>y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883993" y="5293651"/>
            <a:ext cx="844257" cy="628779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5" idx="1"/>
          </p:cNvCxnSpPr>
          <p:nvPr/>
        </p:nvCxnSpPr>
        <p:spPr>
          <a:xfrm flipV="1">
            <a:off x="4889944" y="4909986"/>
            <a:ext cx="940599" cy="303335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347889" y="5136928"/>
            <a:ext cx="320572" cy="331854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933822" y="5856483"/>
            <a:ext cx="320572" cy="331854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35" name="Oval 34"/>
          <p:cNvSpPr/>
          <p:nvPr/>
        </p:nvSpPr>
        <p:spPr>
          <a:xfrm>
            <a:off x="6943866" y="4395644"/>
            <a:ext cx="320572" cy="331854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36" name="Oval 35"/>
          <p:cNvSpPr/>
          <p:nvPr/>
        </p:nvSpPr>
        <p:spPr>
          <a:xfrm>
            <a:off x="6347889" y="5852089"/>
            <a:ext cx="320572" cy="331854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37" name="Oval 36"/>
          <p:cNvSpPr/>
          <p:nvPr/>
        </p:nvSpPr>
        <p:spPr>
          <a:xfrm>
            <a:off x="6340003" y="3658992"/>
            <a:ext cx="320572" cy="331854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340003" y="4753817"/>
            <a:ext cx="320572" cy="331854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340003" y="4390553"/>
            <a:ext cx="320572" cy="331854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347889" y="4024184"/>
            <a:ext cx="320572" cy="331854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943866" y="5127724"/>
            <a:ext cx="320572" cy="331854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943866" y="4758757"/>
            <a:ext cx="320572" cy="331854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f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 flipV="1">
            <a:off x="6655842" y="5293651"/>
            <a:ext cx="400621" cy="628780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6655842" y="4542131"/>
            <a:ext cx="301761" cy="701220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6957603" y="3735872"/>
            <a:ext cx="1" cy="755959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7711094" y="5463477"/>
            <a:ext cx="320572" cy="331854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x 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 flipV="1">
            <a:off x="7488347" y="5385363"/>
            <a:ext cx="269694" cy="204305"/>
          </a:xfrm>
          <a:prstGeom prst="straightConnector1">
            <a:avLst/>
          </a:prstGeom>
          <a:ln w="9525" cmpd="sng">
            <a:solidFill>
              <a:srgbClr val="0000FF"/>
            </a:solidFill>
            <a:prstDash val="solid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7" idx="3"/>
          </p:cNvCxnSpPr>
          <p:nvPr/>
        </p:nvCxnSpPr>
        <p:spPr>
          <a:xfrm flipH="1">
            <a:off x="7488347" y="5746732"/>
            <a:ext cx="269694" cy="256009"/>
          </a:xfrm>
          <a:prstGeom prst="straightConnector1">
            <a:avLst/>
          </a:prstGeom>
          <a:ln w="9525" cmpd="sng">
            <a:solidFill>
              <a:srgbClr val="0000FF"/>
            </a:solidFill>
            <a:prstDash val="solid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7711094" y="4693021"/>
            <a:ext cx="320572" cy="331854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a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H="1" flipV="1">
            <a:off x="7488347" y="4614907"/>
            <a:ext cx="269694" cy="204305"/>
          </a:xfrm>
          <a:prstGeom prst="straightConnector1">
            <a:avLst/>
          </a:prstGeom>
          <a:ln w="9525" cmpd="sng">
            <a:solidFill>
              <a:srgbClr val="0000FF"/>
            </a:solidFill>
            <a:prstDash val="solid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6" idx="3"/>
          </p:cNvCxnSpPr>
          <p:nvPr/>
        </p:nvCxnSpPr>
        <p:spPr>
          <a:xfrm flipH="1">
            <a:off x="7488347" y="4976276"/>
            <a:ext cx="269694" cy="256009"/>
          </a:xfrm>
          <a:prstGeom prst="straightConnector1">
            <a:avLst/>
          </a:prstGeom>
          <a:ln w="9525" cmpd="sng">
            <a:solidFill>
              <a:srgbClr val="0000FF"/>
            </a:solidFill>
            <a:prstDash val="solid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7711094" y="3941501"/>
            <a:ext cx="320572" cy="331854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b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flipH="1" flipV="1">
            <a:off x="7488347" y="3863387"/>
            <a:ext cx="269694" cy="204305"/>
          </a:xfrm>
          <a:prstGeom prst="straightConnector1">
            <a:avLst/>
          </a:prstGeom>
          <a:ln w="9525" cmpd="sng">
            <a:solidFill>
              <a:srgbClr val="0000FF"/>
            </a:solidFill>
            <a:prstDash val="solid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9" idx="3"/>
          </p:cNvCxnSpPr>
          <p:nvPr/>
        </p:nvCxnSpPr>
        <p:spPr>
          <a:xfrm flipH="1">
            <a:off x="7488347" y="4224756"/>
            <a:ext cx="269694" cy="256009"/>
          </a:xfrm>
          <a:prstGeom prst="straightConnector1">
            <a:avLst/>
          </a:prstGeom>
          <a:ln w="9525" cmpd="sng">
            <a:solidFill>
              <a:srgbClr val="0000FF"/>
            </a:solidFill>
            <a:prstDash val="solid"/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Content Placeholder 2"/>
          <p:cNvSpPr>
            <a:spLocks noGrp="1"/>
          </p:cNvSpPr>
          <p:nvPr>
            <p:ph idx="1"/>
          </p:nvPr>
        </p:nvSpPr>
        <p:spPr>
          <a:xfrm>
            <a:off x="457200" y="1557636"/>
            <a:ext cx="8686800" cy="127554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latin typeface="Courier New"/>
                <a:cs typeface="Courier New"/>
              </a:rPr>
              <a:t>Insert</a:t>
            </a:r>
            <a:r>
              <a:rPr lang="en-US" dirty="0" smtClean="0">
                <a:latin typeface="Calibri"/>
                <a:cs typeface="Calibri"/>
              </a:rPr>
              <a:t>:</a:t>
            </a:r>
            <a:endParaRPr lang="en-US" dirty="0" smtClean="0"/>
          </a:p>
        </p:txBody>
      </p:sp>
      <p:sp>
        <p:nvSpPr>
          <p:cNvPr id="74" name="TextBox 73"/>
          <p:cNvSpPr txBox="1"/>
          <p:nvPr/>
        </p:nvSpPr>
        <p:spPr>
          <a:xfrm>
            <a:off x="2705303" y="4026431"/>
            <a:ext cx="3110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/>
              <a:t>Write to an empty slot in one of the two buckets</a:t>
            </a:r>
            <a:endParaRPr lang="en-US" sz="2200" b="1" i="1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025355" y="5276099"/>
            <a:ext cx="1050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possible locations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936802" y="5859463"/>
            <a:ext cx="320572" cy="331854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sz="2400" b="1" dirty="0">
                <a:solidFill>
                  <a:srgbClr val="800000"/>
                </a:solidFill>
              </a:rPr>
              <a:t>x</a:t>
            </a:r>
          </a:p>
        </p:txBody>
      </p:sp>
      <p:sp>
        <p:nvSpPr>
          <p:cNvPr id="45" name="Oval 44"/>
          <p:cNvSpPr/>
          <p:nvPr/>
        </p:nvSpPr>
        <p:spPr>
          <a:xfrm>
            <a:off x="6350869" y="5139908"/>
            <a:ext cx="320572" cy="331854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</a:rPr>
              <a:t>a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939375" y="4391153"/>
            <a:ext cx="320572" cy="331854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sz="2400" b="1" dirty="0">
                <a:solidFill>
                  <a:srgbClr val="800000"/>
                </a:solidFill>
              </a:rPr>
              <a:t>b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021451" y="4510213"/>
            <a:ext cx="1050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possible locations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21451" y="3738462"/>
            <a:ext cx="1050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possible locations</a:t>
            </a:r>
            <a:endParaRPr lang="en-US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5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6" grpId="1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57" grpId="0"/>
      <p:bldP spid="57" grpId="1"/>
      <p:bldP spid="66" grpId="0"/>
      <p:bldP spid="66" grpId="1"/>
      <p:bldP spid="69" grpId="0"/>
      <p:bldP spid="69" grpId="1"/>
      <p:bldP spid="74" grpId="0"/>
      <p:bldP spid="3" grpId="0"/>
      <p:bldP spid="3" grpId="1"/>
      <p:bldP spid="44" grpId="0"/>
      <p:bldP spid="45" grpId="0"/>
      <p:bldP spid="46" grpId="0"/>
      <p:bldP spid="47" grpId="0"/>
      <p:bldP spid="47" grpId="1"/>
      <p:bldP spid="48" grpId="0"/>
      <p:bldP spid="4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57635"/>
            <a:ext cx="8395511" cy="184205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latin typeface="Courier New"/>
                <a:cs typeface="Courier New"/>
              </a:rPr>
              <a:t>Insert</a:t>
            </a:r>
            <a:r>
              <a:rPr lang="en-US" dirty="0" smtClean="0">
                <a:latin typeface="Calibri"/>
                <a:cs typeface="Calibri"/>
              </a:rPr>
              <a:t>: </a:t>
            </a:r>
            <a:r>
              <a:rPr lang="en-US" dirty="0" smtClean="0"/>
              <a:t>move keys to alternate buckets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find a “cuckoo path” to an empty slot </a:t>
            </a:r>
          </a:p>
          <a:p>
            <a:pPr lvl="1">
              <a:lnSpc>
                <a:spcPct val="110000"/>
              </a:lnSpc>
              <a:spcBef>
                <a:spcPts val="72"/>
              </a:spcBef>
            </a:pPr>
            <a:r>
              <a:rPr lang="en-US" dirty="0" smtClean="0"/>
              <a:t>move </a:t>
            </a:r>
            <a:r>
              <a:rPr lang="en-US" dirty="0"/>
              <a:t>hole </a:t>
            </a:r>
            <a:r>
              <a:rPr lang="en-US" dirty="0" smtClean="0"/>
              <a:t>backwards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758463"/>
              </p:ext>
            </p:extLst>
          </p:nvPr>
        </p:nvGraphicFramePr>
        <p:xfrm>
          <a:off x="6206935" y="3264066"/>
          <a:ext cx="1204426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2213"/>
                <a:gridCol w="602213"/>
              </a:tblGrid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04895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1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071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333156"/>
              </p:ext>
            </p:extLst>
          </p:nvPr>
        </p:nvGraphicFramePr>
        <p:xfrm>
          <a:off x="5830543" y="3264066"/>
          <a:ext cx="301107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107"/>
              </a:tblGrid>
              <a:tr h="304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71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71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226097" y="4923698"/>
            <a:ext cx="1623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ourier New"/>
                <a:cs typeface="Courier New"/>
              </a:rPr>
              <a:t>Insert </a:t>
            </a:r>
            <a:r>
              <a:rPr lang="en-US" sz="2400" b="1" dirty="0"/>
              <a:t>y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883993" y="5293651"/>
            <a:ext cx="844257" cy="628779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943866" y="5859350"/>
            <a:ext cx="320572" cy="331854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x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6655842" y="5293651"/>
            <a:ext cx="400621" cy="628780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655842" y="4542131"/>
            <a:ext cx="301761" cy="701220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957603" y="3735872"/>
            <a:ext cx="1" cy="755959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347889" y="5136928"/>
            <a:ext cx="320572" cy="331854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943866" y="4395644"/>
            <a:ext cx="320572" cy="331854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37" name="Oval 36"/>
          <p:cNvSpPr/>
          <p:nvPr/>
        </p:nvSpPr>
        <p:spPr>
          <a:xfrm>
            <a:off x="4520695" y="5012804"/>
            <a:ext cx="320572" cy="331854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y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Insert may need “cuckoo move”</a:t>
            </a:r>
            <a:endParaRPr lang="en-US" sz="4000" dirty="0"/>
          </a:p>
        </p:txBody>
      </p:sp>
      <p:sp>
        <p:nvSpPr>
          <p:cNvPr id="40" name="TextBox 39"/>
          <p:cNvSpPr txBox="1"/>
          <p:nvPr/>
        </p:nvSpPr>
        <p:spPr>
          <a:xfrm>
            <a:off x="919727" y="3467996"/>
            <a:ext cx="46127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A technique in [Fan, NSDI’13] </a:t>
            </a:r>
          </a:p>
          <a:p>
            <a:pPr>
              <a:lnSpc>
                <a:spcPct val="120000"/>
              </a:lnSpc>
            </a:pPr>
            <a:r>
              <a:rPr lang="en-US" sz="2400" b="1" i="1" dirty="0" smtClean="0">
                <a:solidFill>
                  <a:srgbClr val="0000FF"/>
                </a:solidFill>
              </a:rPr>
              <a:t>No reader/writer false misses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941266" y="4398044"/>
            <a:ext cx="320572" cy="331854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6" name="Oval 25"/>
          <p:cNvSpPr/>
          <p:nvPr/>
        </p:nvSpPr>
        <p:spPr>
          <a:xfrm>
            <a:off x="6347914" y="5136928"/>
            <a:ext cx="320572" cy="331854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946266" y="5856750"/>
            <a:ext cx="320572" cy="331854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6527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24 L -0.00104 -0.1049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25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4888E-6 -4.29829E-6 L 0.06825 -0.1056 " pathEditMode="relative" ptsTypes="AA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6258E-6 4.38064E-6 L -0.06511 -0.1051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-52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017 0.00625 L 0.26493 0.12338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  <p:bldP spid="36" grpId="0"/>
      <p:bldP spid="37" grpId="0"/>
      <p:bldP spid="37" grpId="1"/>
      <p:bldP spid="40" grpId="0"/>
      <p:bldP spid="24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53" y="183923"/>
            <a:ext cx="8581458" cy="1143000"/>
          </a:xfrm>
        </p:spPr>
        <p:txBody>
          <a:bodyPr>
            <a:noAutofit/>
          </a:bodyPr>
          <a:lstStyle/>
          <a:p>
            <a:r>
              <a:rPr lang="en-US" sz="3500" dirty="0" smtClean="0"/>
              <a:t>Review our starting point [Fan, NSDI’13]:</a:t>
            </a:r>
            <a:br>
              <a:rPr lang="en-US" sz="3500" dirty="0" smtClean="0"/>
            </a:br>
            <a:r>
              <a:rPr lang="en-US" sz="3500" dirty="0" smtClean="0"/>
              <a:t>Multi-reader single-writer cuckoo hashing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 smtClean="0"/>
              <a:t>Benefits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</a:t>
            </a:r>
            <a:r>
              <a:rPr lang="en-US" dirty="0" smtClean="0"/>
              <a:t>upport concurrent reads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memory efficient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/>
              <a:t>small </a:t>
            </a:r>
            <a:r>
              <a:rPr lang="en-US" dirty="0" smtClean="0"/>
              <a:t>objects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ver </a:t>
            </a:r>
            <a:r>
              <a:rPr lang="en-US" i="1" dirty="0" smtClean="0">
                <a:solidFill>
                  <a:srgbClr val="000000"/>
                </a:solidFill>
              </a:rPr>
              <a:t>90%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space utilized when </a:t>
            </a:r>
            <a:r>
              <a:rPr lang="en-US" i="1" dirty="0" smtClean="0">
                <a:solidFill>
                  <a:srgbClr val="000000"/>
                </a:solidFill>
              </a:rPr>
              <a:t>set</a:t>
            </a:r>
            <a:r>
              <a:rPr lang="en-US" i="1" dirty="0" smtClean="0"/>
              <a:t>-associativity ≥ 4</a:t>
            </a:r>
          </a:p>
          <a:p>
            <a:pPr>
              <a:lnSpc>
                <a:spcPct val="200000"/>
              </a:lnSpc>
              <a:spcBef>
                <a:spcPts val="168"/>
              </a:spcBef>
            </a:pPr>
            <a:r>
              <a:rPr lang="en-US" dirty="0" smtClean="0"/>
              <a:t>Limits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</a:t>
            </a:r>
            <a:r>
              <a:rPr lang="en-US" dirty="0" smtClean="0"/>
              <a:t>nserts are serialized</a:t>
            </a:r>
          </a:p>
          <a:p>
            <a:pPr marL="914400" lvl="2" indent="0">
              <a:buNone/>
            </a:pPr>
            <a:r>
              <a:rPr lang="en-US" dirty="0"/>
              <a:t>p</a:t>
            </a:r>
            <a:r>
              <a:rPr lang="en-US" dirty="0" smtClean="0"/>
              <a:t>oor performance for </a:t>
            </a:r>
            <a:r>
              <a:rPr lang="en-US" i="1" dirty="0" smtClean="0"/>
              <a:t>write-heavy </a:t>
            </a:r>
            <a:r>
              <a:rPr lang="en-US" dirty="0" smtClean="0"/>
              <a:t>workloads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33841525"/>
              </p:ext>
            </p:extLst>
          </p:nvPr>
        </p:nvGraphicFramePr>
        <p:xfrm>
          <a:off x="4647722" y="4215112"/>
          <a:ext cx="4204989" cy="166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554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Improve write concurrency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Algorithmic optimizations</a:t>
            </a:r>
          </a:p>
          <a:p>
            <a:pPr marL="914400" lvl="1" indent="-457200">
              <a:lnSpc>
                <a:spcPct val="120000"/>
              </a:lnSpc>
              <a:buFont typeface="Lucida Grande"/>
              <a:buChar char="-"/>
            </a:pPr>
            <a:r>
              <a:rPr lang="en-US" dirty="0" smtClean="0"/>
              <a:t>Minimize critical sections</a:t>
            </a:r>
          </a:p>
          <a:p>
            <a:pPr marL="914400" lvl="1" indent="-457200">
              <a:lnSpc>
                <a:spcPct val="120000"/>
              </a:lnSpc>
              <a:buFont typeface="Lucida Grande"/>
              <a:buChar char="-"/>
            </a:pPr>
            <a:r>
              <a:rPr lang="en-US" dirty="0" smtClean="0"/>
              <a:t>Exploit data locality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/>
              <a:t>Explore two </a:t>
            </a:r>
            <a:r>
              <a:rPr lang="en-US" dirty="0"/>
              <a:t>concurrency control mechanisms</a:t>
            </a:r>
          </a:p>
          <a:p>
            <a:pPr marL="914400" lvl="1" indent="-457200">
              <a:lnSpc>
                <a:spcPct val="120000"/>
              </a:lnSpc>
              <a:buFont typeface="Lucida Grande"/>
              <a:buChar char="-"/>
            </a:pPr>
            <a:r>
              <a:rPr lang="en-US" dirty="0"/>
              <a:t>Hardware transactional memory</a:t>
            </a:r>
          </a:p>
          <a:p>
            <a:pPr marL="914400" lvl="1" indent="-457200">
              <a:lnSpc>
                <a:spcPct val="120000"/>
              </a:lnSpc>
              <a:buFont typeface="Lucida Grande"/>
              <a:buChar char="-"/>
            </a:pPr>
            <a:r>
              <a:rPr lang="en-US" dirty="0"/>
              <a:t>Fine-grained locking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83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Algorithmic optimizations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n-US" dirty="0"/>
              <a:t>Lock after discovering a cuckoo </a:t>
            </a:r>
            <a:r>
              <a:rPr lang="en-US" dirty="0" smtClean="0"/>
              <a:t>path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</a:t>
            </a:r>
            <a:r>
              <a:rPr lang="en-US" dirty="0" smtClean="0"/>
              <a:t>inimize critical sections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dirty="0" smtClean="0"/>
              <a:t>Breadth</a:t>
            </a:r>
            <a:r>
              <a:rPr lang="en-US" dirty="0"/>
              <a:t>-first search for an empty </a:t>
            </a:r>
            <a:r>
              <a:rPr lang="en-US" dirty="0" smtClean="0"/>
              <a:t>slot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f</a:t>
            </a:r>
            <a:r>
              <a:rPr lang="en-US" dirty="0" smtClean="0"/>
              <a:t>ewer items displaced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enable prefetching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dirty="0" smtClean="0"/>
              <a:t>Increase </a:t>
            </a:r>
            <a:r>
              <a:rPr lang="en-US" dirty="0"/>
              <a:t>set-</a:t>
            </a:r>
            <a:r>
              <a:rPr lang="en-US" dirty="0" smtClean="0"/>
              <a:t>associativity (see paper)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f</a:t>
            </a:r>
            <a:r>
              <a:rPr lang="en-US" dirty="0" smtClean="0"/>
              <a:t>ewer random memory reads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41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05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Previous approach: writer locks the table during the whole insert process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888" y="2784099"/>
            <a:ext cx="8064562" cy="2664112"/>
          </a:xfrm>
          <a:ln>
            <a:noFill/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badi MT Condensed Light"/>
                <a:cs typeface="Abadi MT Condensed Light"/>
              </a:rPr>
              <a:t>l</a:t>
            </a:r>
            <a:r>
              <a:rPr lang="en-US" sz="2800" dirty="0" smtClean="0">
                <a:latin typeface="Abadi MT Condensed Light"/>
                <a:cs typeface="Abadi MT Condensed Light"/>
              </a:rPr>
              <a:t>ock();</a:t>
            </a:r>
          </a:p>
          <a:p>
            <a:pPr marL="0" indent="0">
              <a:buNone/>
            </a:pPr>
            <a:r>
              <a:rPr lang="en-US" sz="2800" b="1" dirty="0" smtClean="0">
                <a:latin typeface="Abadi MT Condensed Light"/>
                <a:cs typeface="Abadi MT Condensed Light"/>
              </a:rPr>
              <a:t>Search for a cuckoo path;</a:t>
            </a:r>
          </a:p>
          <a:p>
            <a:pPr marL="0" indent="0">
              <a:buNone/>
            </a:pPr>
            <a:r>
              <a:rPr lang="en-US" sz="2800" b="1" dirty="0" smtClean="0">
                <a:latin typeface="Abadi MT Condensed Light"/>
                <a:cs typeface="Abadi MT Condensed Light"/>
              </a:rPr>
              <a:t>Cuckoo move and insert;</a:t>
            </a:r>
          </a:p>
          <a:p>
            <a:pPr marL="0" indent="0">
              <a:buNone/>
            </a:pPr>
            <a:r>
              <a:rPr lang="en-US" sz="2800" dirty="0">
                <a:latin typeface="Abadi MT Condensed Light"/>
                <a:cs typeface="Abadi MT Condensed Light"/>
              </a:rPr>
              <a:t>u</a:t>
            </a:r>
            <a:r>
              <a:rPr lang="en-US" sz="2800" dirty="0" smtClean="0">
                <a:latin typeface="Abadi MT Condensed Light"/>
                <a:cs typeface="Abadi MT Condensed Light"/>
              </a:rPr>
              <a:t>nlock();</a:t>
            </a:r>
            <a:endParaRPr lang="en-US" dirty="0" smtClean="0">
              <a:latin typeface="Abadi MT Condensed Light"/>
              <a:cs typeface="Abadi MT Condensed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7492" y="3347347"/>
            <a:ext cx="43519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800000"/>
                </a:solidFill>
              </a:rPr>
              <a:t>// at most hundreds of bucket reads</a:t>
            </a:r>
            <a:endParaRPr lang="en-US" sz="22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8125" y="3840700"/>
            <a:ext cx="36090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800000"/>
                </a:solidFill>
              </a:rPr>
              <a:t>// at most hundreds of writes</a:t>
            </a:r>
            <a:endParaRPr lang="en-US" sz="2200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904" y="1917061"/>
            <a:ext cx="678345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800000"/>
                </a:solidFill>
              </a:rPr>
              <a:t>All </a:t>
            </a:r>
            <a:r>
              <a:rPr lang="en-US" sz="2400" i="1" dirty="0" smtClean="0">
                <a:solidFill>
                  <a:srgbClr val="800000"/>
                </a:solidFill>
                <a:latin typeface="Courier New"/>
                <a:cs typeface="Courier New"/>
              </a:rPr>
              <a:t>Insert</a:t>
            </a:r>
            <a:r>
              <a:rPr lang="en-US" sz="2400" i="1" dirty="0" smtClean="0">
                <a:solidFill>
                  <a:srgbClr val="800000"/>
                </a:solidFill>
              </a:rPr>
              <a:t> operations of other threads are </a:t>
            </a:r>
            <a:r>
              <a:rPr lang="en-US" sz="2400" b="1" i="1" dirty="0" smtClean="0">
                <a:solidFill>
                  <a:srgbClr val="800000"/>
                </a:solidFill>
              </a:rPr>
              <a:t>blocked</a:t>
            </a:r>
            <a:endParaRPr lang="en-US" sz="2400" b="1" i="1" dirty="0">
              <a:solidFill>
                <a:srgbClr val="8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93840" y="3335038"/>
            <a:ext cx="8104823" cy="101517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34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Lock after discovering a cuckoo path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4851" y="2233151"/>
            <a:ext cx="8143569" cy="4076885"/>
          </a:xfrm>
          <a:ln>
            <a:noFill/>
            <a:prstDash val="dash"/>
          </a:ln>
        </p:spPr>
        <p:txBody>
          <a:bodyPr>
            <a:noAutofit/>
          </a:bodyPr>
          <a:lstStyle/>
          <a:p>
            <a:pPr marL="0" lvl="1" indent="0">
              <a:spcBef>
                <a:spcPts val="72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Abadi MT Condensed Light"/>
                <a:cs typeface="Abadi MT Condensed Light"/>
              </a:rPr>
              <a:t>w</a:t>
            </a:r>
            <a:r>
              <a:rPr lang="en-US" dirty="0" smtClean="0">
                <a:solidFill>
                  <a:srgbClr val="0000FF"/>
                </a:solidFill>
                <a:latin typeface="Abadi MT Condensed Light"/>
                <a:cs typeface="Abadi MT Condensed Light"/>
              </a:rPr>
              <a:t>hile(1)</a:t>
            </a:r>
            <a:r>
              <a:rPr lang="en-US" dirty="0" smtClean="0">
                <a:latin typeface="Abadi MT Condensed Light"/>
                <a:cs typeface="Abadi MT Condensed Light"/>
              </a:rPr>
              <a:t> {</a:t>
            </a:r>
          </a:p>
          <a:p>
            <a:pPr marL="0" lvl="1" indent="0">
              <a:spcBef>
                <a:spcPts val="72"/>
              </a:spcBef>
              <a:buNone/>
            </a:pPr>
            <a:r>
              <a:rPr lang="en-US" dirty="0" smtClean="0">
                <a:latin typeface="Abadi MT Condensed Light"/>
                <a:cs typeface="Abadi MT Condensed Light"/>
              </a:rPr>
              <a:t>	Search </a:t>
            </a:r>
            <a:r>
              <a:rPr lang="en-US" dirty="0">
                <a:latin typeface="Abadi MT Condensed Light"/>
                <a:cs typeface="Abadi MT Condensed Light"/>
              </a:rPr>
              <a:t>for </a:t>
            </a:r>
            <a:r>
              <a:rPr lang="en-US" dirty="0" smtClean="0">
                <a:latin typeface="Abadi MT Condensed Light"/>
                <a:cs typeface="Abadi MT Condensed Light"/>
              </a:rPr>
              <a:t>a cuckoo path;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US" sz="2800" dirty="0" smtClean="0">
                <a:latin typeface="Abadi MT Condensed Light"/>
                <a:cs typeface="Abadi MT Condensed Light"/>
              </a:rPr>
              <a:t>	lock();</a:t>
            </a:r>
            <a:endParaRPr lang="en-US" sz="2800" b="1" u="sng" dirty="0" smtClean="0">
              <a:latin typeface="Abadi MT Condensed Light"/>
              <a:cs typeface="Abadi MT Condensed Light"/>
            </a:endParaRPr>
          </a:p>
          <a:p>
            <a:pPr marL="0" indent="0">
              <a:spcBef>
                <a:spcPts val="72"/>
              </a:spcBef>
              <a:buNone/>
            </a:pPr>
            <a:r>
              <a:rPr lang="en-US" sz="2800" b="1" dirty="0" smtClean="0">
                <a:latin typeface="Abadi MT Condensed Light"/>
                <a:cs typeface="Abadi MT Condensed Light"/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  <a:latin typeface="Abadi MT Condensed Light"/>
                <a:cs typeface="Abadi MT Condensed Light"/>
              </a:rPr>
              <a:t>Cuckoo move and insert;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US" sz="2800" dirty="0">
                <a:latin typeface="Abadi MT Condensed Light"/>
                <a:cs typeface="Abadi MT Condensed Light"/>
              </a:rPr>
              <a:t>	</a:t>
            </a:r>
            <a:r>
              <a:rPr lang="en-US" sz="2800" dirty="0" smtClean="0">
                <a:solidFill>
                  <a:srgbClr val="0000FF"/>
                </a:solidFill>
                <a:latin typeface="Abadi MT Condensed Light"/>
                <a:cs typeface="Abadi MT Condensed Light"/>
              </a:rPr>
              <a:t>if(success)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US" sz="2800" dirty="0">
                <a:latin typeface="Abadi MT Condensed Light"/>
                <a:cs typeface="Abadi MT Condensed Light"/>
              </a:rPr>
              <a:t>	</a:t>
            </a:r>
            <a:r>
              <a:rPr lang="en-US" sz="2800" dirty="0" smtClean="0">
                <a:latin typeface="Abadi MT Condensed Light"/>
                <a:cs typeface="Abadi MT Condensed Light"/>
              </a:rPr>
              <a:t>	</a:t>
            </a:r>
            <a:r>
              <a:rPr lang="en-US" sz="2800" dirty="0">
                <a:solidFill>
                  <a:srgbClr val="0000FF"/>
                </a:solidFill>
                <a:latin typeface="Abadi MT Condensed Light"/>
                <a:cs typeface="Abadi MT Condensed Light"/>
              </a:rPr>
              <a:t>u</a:t>
            </a:r>
            <a:r>
              <a:rPr lang="en-US" sz="2800" dirty="0" smtClean="0">
                <a:solidFill>
                  <a:srgbClr val="0000FF"/>
                </a:solidFill>
                <a:latin typeface="Abadi MT Condensed Light"/>
                <a:cs typeface="Abadi MT Condensed Light"/>
              </a:rPr>
              <a:t>nlock(); 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US" sz="2800" dirty="0" smtClean="0">
                <a:solidFill>
                  <a:srgbClr val="0000FF"/>
                </a:solidFill>
                <a:latin typeface="Abadi MT Condensed Light"/>
                <a:cs typeface="Abadi MT Condensed Light"/>
              </a:rPr>
              <a:t>		break;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US" sz="2800" dirty="0" smtClean="0">
                <a:latin typeface="Abadi MT Condensed Light"/>
                <a:cs typeface="Abadi MT Condensed Light"/>
              </a:rPr>
              <a:t>	unlock();</a:t>
            </a:r>
          </a:p>
          <a:p>
            <a:pPr marL="0" indent="0">
              <a:spcBef>
                <a:spcPts val="72"/>
              </a:spcBef>
              <a:buNone/>
            </a:pPr>
            <a:r>
              <a:rPr lang="en-US" sz="2800" dirty="0">
                <a:latin typeface="Abadi MT Condensed Light"/>
                <a:cs typeface="Abadi MT Condensed Light"/>
              </a:rPr>
              <a:t>}</a:t>
            </a:r>
            <a:endParaRPr lang="en-US" sz="2800" dirty="0" smtClean="0">
              <a:latin typeface="Abadi MT Condensed Light"/>
              <a:cs typeface="Abadi MT Condensed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9622" y="2737219"/>
            <a:ext cx="26846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8000"/>
                </a:solidFill>
              </a:rPr>
              <a:t>// </a:t>
            </a:r>
            <a:r>
              <a:rPr lang="en-US" altLang="zh-CN" sz="2200" dirty="0" smtClean="0">
                <a:solidFill>
                  <a:srgbClr val="008000"/>
                </a:solidFill>
              </a:rPr>
              <a:t>no locking required</a:t>
            </a:r>
            <a:endParaRPr lang="en-US" sz="2200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588311"/>
            <a:ext cx="837012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8000"/>
                </a:solidFill>
              </a:rPr>
              <a:t>Multiple </a:t>
            </a:r>
            <a:r>
              <a:rPr lang="en-US" sz="2400" i="1" dirty="0" smtClean="0">
                <a:solidFill>
                  <a:srgbClr val="008000"/>
                </a:solidFill>
                <a:latin typeface="Courier New"/>
                <a:cs typeface="Courier New"/>
              </a:rPr>
              <a:t>Insert</a:t>
            </a:r>
            <a:r>
              <a:rPr lang="en-US" sz="2400" i="1" dirty="0" smtClean="0">
                <a:solidFill>
                  <a:srgbClr val="008000"/>
                </a:solidFill>
              </a:rPr>
              <a:t> threads can look for cuckoo paths concurrently</a:t>
            </a:r>
            <a:endParaRPr lang="en-US" sz="2400" b="1" i="1" dirty="0">
              <a:solidFill>
                <a:srgbClr val="008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89508" y="3630763"/>
            <a:ext cx="7447264" cy="40871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526182"/>
              </p:ext>
            </p:extLst>
          </p:nvPr>
        </p:nvGraphicFramePr>
        <p:xfrm>
          <a:off x="5541153" y="4207622"/>
          <a:ext cx="858162" cy="2327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081"/>
                <a:gridCol w="429081"/>
              </a:tblGrid>
              <a:tr h="258587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8587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8587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8587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8587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8587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8587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8587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8587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 flipH="1" flipV="1">
            <a:off x="5773475" y="6149353"/>
            <a:ext cx="388762" cy="323941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ysDash"/>
            <a:headEnd type="none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773475" y="5371736"/>
            <a:ext cx="388762" cy="777617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ysDash"/>
            <a:headEnd type="none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6162236" y="4303079"/>
            <a:ext cx="1" cy="1244288"/>
          </a:xfrm>
          <a:prstGeom prst="line">
            <a:avLst/>
          </a:prstGeom>
          <a:ln w="28575" cmpd="sng">
            <a:solidFill>
              <a:schemeClr val="accent6">
                <a:lumMod val="75000"/>
              </a:schemeClr>
            </a:solidFill>
            <a:prstDash val="sysDash"/>
            <a:headEnd type="none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73475" y="5096347"/>
            <a:ext cx="388761" cy="275389"/>
          </a:xfrm>
          <a:prstGeom prst="line">
            <a:avLst/>
          </a:prstGeom>
          <a:ln w="28575" cmpd="sng">
            <a:solidFill>
              <a:srgbClr val="000090"/>
            </a:solidFill>
            <a:prstDash val="sysDash"/>
            <a:headEnd type="none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162236" y="5352292"/>
            <a:ext cx="1" cy="605856"/>
          </a:xfrm>
          <a:prstGeom prst="line">
            <a:avLst/>
          </a:prstGeom>
          <a:ln w="28575" cmpd="sng">
            <a:solidFill>
              <a:srgbClr val="000090"/>
            </a:solidFill>
            <a:prstDash val="sysDash"/>
            <a:headEnd type="none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73475" y="4620212"/>
            <a:ext cx="0" cy="476135"/>
          </a:xfrm>
          <a:prstGeom prst="line">
            <a:avLst/>
          </a:prstGeom>
          <a:ln w="28575" cmpd="sng">
            <a:solidFill>
              <a:srgbClr val="000090"/>
            </a:solidFill>
            <a:prstDash val="sysDash"/>
            <a:headEnd type="none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350467" y="5157045"/>
            <a:ext cx="14301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800000"/>
                </a:solidFill>
              </a:rPr>
              <a:t>←collision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39594" y="3543282"/>
            <a:ext cx="7197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badi MT Condensed Light"/>
                <a:cs typeface="Abadi MT Condensed Light"/>
              </a:rPr>
              <a:t>Cuckoo move and </a:t>
            </a:r>
            <a:r>
              <a:rPr lang="en-US" sz="2800" b="1" dirty="0" smtClean="0">
                <a:solidFill>
                  <a:srgbClr val="000000"/>
                </a:solidFill>
                <a:latin typeface="Abadi MT Condensed Light"/>
                <a:cs typeface="Abadi MT Condensed Light"/>
              </a:rPr>
              <a:t>insert</a:t>
            </a:r>
            <a:r>
              <a:rPr lang="en-US" sz="2800" b="1" dirty="0" smtClean="0">
                <a:solidFill>
                  <a:srgbClr val="0000FF"/>
                </a:solidFill>
                <a:latin typeface="Abadi MT Condensed Light"/>
                <a:cs typeface="Abadi MT Condensed Light"/>
              </a:rPr>
              <a:t> while the path is valid;</a:t>
            </a:r>
            <a:endParaRPr lang="en-US" sz="2800" b="1" dirty="0"/>
          </a:p>
        </p:txBody>
      </p:sp>
      <p:sp>
        <p:nvSpPr>
          <p:cNvPr id="39" name="Rectangle 38"/>
          <p:cNvSpPr/>
          <p:nvPr/>
        </p:nvSpPr>
        <p:spPr>
          <a:xfrm>
            <a:off x="939594" y="3953261"/>
            <a:ext cx="1259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badi MT Condensed Light"/>
                <a:cs typeface="Abadi MT Condensed Light"/>
              </a:rPr>
              <a:t>u</a:t>
            </a:r>
            <a:r>
              <a:rPr lang="en-US" sz="2800" dirty="0" smtClean="0">
                <a:latin typeface="Abadi MT Condensed Light"/>
                <a:cs typeface="Abadi MT Condensed Light"/>
              </a:rPr>
              <a:t>nlock</a:t>
            </a:r>
            <a:r>
              <a:rPr lang="en-US" sz="2800" dirty="0">
                <a:latin typeface="Abadi MT Condensed Light"/>
                <a:cs typeface="Abadi MT Condensed Light"/>
              </a:rPr>
              <a:t>();</a:t>
            </a:r>
            <a:endParaRPr lang="en-US" sz="2800" dirty="0"/>
          </a:p>
        </p:txBody>
      </p:sp>
      <p:sp>
        <p:nvSpPr>
          <p:cNvPr id="41" name="Explosion 1 40"/>
          <p:cNvSpPr/>
          <p:nvPr/>
        </p:nvSpPr>
        <p:spPr>
          <a:xfrm>
            <a:off x="7721933" y="5250423"/>
            <a:ext cx="461873" cy="291469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9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/>
      <p:bldP spid="33" grpId="1"/>
      <p:bldP spid="38" grpId="0"/>
      <p:bldP spid="39" grpId="0"/>
      <p:bldP spid="41" grpId="0" animBg="1"/>
      <p:bldP spid="4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3999" cy="1143000"/>
          </a:xfrm>
        </p:spPr>
        <p:txBody>
          <a:bodyPr>
            <a:normAutofit/>
          </a:bodyPr>
          <a:lstStyle/>
          <a:p>
            <a:r>
              <a:rPr lang="en-US" sz="3500" dirty="0"/>
              <a:t>C</a:t>
            </a:r>
            <a:r>
              <a:rPr lang="en-US" sz="3500" dirty="0" smtClean="0"/>
              <a:t>uckoo hash table ⟹ undirected cuckoo graph</a:t>
            </a:r>
            <a:endParaRPr lang="en-US" sz="35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577780"/>
              </p:ext>
            </p:extLst>
          </p:nvPr>
        </p:nvGraphicFramePr>
        <p:xfrm>
          <a:off x="1492513" y="2404382"/>
          <a:ext cx="89578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893"/>
                <a:gridCol w="447893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x</a:t>
                      </a:r>
                      <a:endParaRPr lang="en-US" sz="2400" b="1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047744"/>
              </p:ext>
            </p:extLst>
          </p:nvPr>
        </p:nvGraphicFramePr>
        <p:xfrm>
          <a:off x="1492513" y="2770132"/>
          <a:ext cx="89578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893"/>
                <a:gridCol w="447893"/>
              </a:tblGrid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723335"/>
              </p:ext>
            </p:extLst>
          </p:nvPr>
        </p:nvGraphicFramePr>
        <p:xfrm>
          <a:off x="1492513" y="3134690"/>
          <a:ext cx="89578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893"/>
                <a:gridCol w="447893"/>
              </a:tblGrid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701629"/>
              </p:ext>
            </p:extLst>
          </p:nvPr>
        </p:nvGraphicFramePr>
        <p:xfrm>
          <a:off x="1492513" y="3500440"/>
          <a:ext cx="89578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893"/>
                <a:gridCol w="447893"/>
              </a:tblGrid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</a:t>
                      </a:r>
                      <a:endParaRPr lang="en-US" sz="2400" b="1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054442"/>
              </p:ext>
            </p:extLst>
          </p:nvPr>
        </p:nvGraphicFramePr>
        <p:xfrm>
          <a:off x="1492513" y="3867561"/>
          <a:ext cx="89578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893"/>
                <a:gridCol w="447893"/>
              </a:tblGrid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936518"/>
              </p:ext>
            </p:extLst>
          </p:nvPr>
        </p:nvGraphicFramePr>
        <p:xfrm>
          <a:off x="1492513" y="4233311"/>
          <a:ext cx="89578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893"/>
                <a:gridCol w="447893"/>
              </a:tblGrid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522071"/>
              </p:ext>
            </p:extLst>
          </p:nvPr>
        </p:nvGraphicFramePr>
        <p:xfrm>
          <a:off x="1492513" y="4597869"/>
          <a:ext cx="89578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893"/>
                <a:gridCol w="447893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</a:t>
                      </a:r>
                      <a:endParaRPr lang="en-US" sz="2400" b="1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</a:t>
                      </a:r>
                      <a:endParaRPr lang="en-US" sz="2400" b="1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995663"/>
              </p:ext>
            </p:extLst>
          </p:nvPr>
        </p:nvGraphicFramePr>
        <p:xfrm>
          <a:off x="1492513" y="4963619"/>
          <a:ext cx="89578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893"/>
                <a:gridCol w="447893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y</a:t>
                      </a:r>
                      <a:endParaRPr lang="en-US" sz="2400" b="1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660358"/>
              </p:ext>
            </p:extLst>
          </p:nvPr>
        </p:nvGraphicFramePr>
        <p:xfrm>
          <a:off x="1492513" y="5332209"/>
          <a:ext cx="89578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893"/>
                <a:gridCol w="447893"/>
              </a:tblGrid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880980"/>
              </p:ext>
            </p:extLst>
          </p:nvPr>
        </p:nvGraphicFramePr>
        <p:xfrm>
          <a:off x="1492513" y="5697959"/>
          <a:ext cx="89578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893"/>
                <a:gridCol w="447893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z</a:t>
                      </a:r>
                      <a:endParaRPr lang="en-US" sz="2400" b="1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900534"/>
              </p:ext>
            </p:extLst>
          </p:nvPr>
        </p:nvGraphicFramePr>
        <p:xfrm>
          <a:off x="1173275" y="2406129"/>
          <a:ext cx="301107" cy="36840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107"/>
              </a:tblGrid>
              <a:tr h="36843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43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438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43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438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438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43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32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32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832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3612368" y="3726867"/>
            <a:ext cx="789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8979" y="2994683"/>
            <a:ext cx="32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x</a:t>
            </a:r>
            <a:endParaRPr lang="en-US" sz="2400" b="1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770180" y="2685581"/>
            <a:ext cx="403095" cy="448480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0180" y="3434835"/>
            <a:ext cx="403095" cy="295427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42" idx="2"/>
            <a:endCxn id="71" idx="0"/>
          </p:cNvCxnSpPr>
          <p:nvPr/>
        </p:nvCxnSpPr>
        <p:spPr>
          <a:xfrm>
            <a:off x="5763888" y="2973264"/>
            <a:ext cx="895786" cy="765109"/>
          </a:xfrm>
          <a:prstGeom prst="line">
            <a:avLst/>
          </a:pr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0175" y="5107394"/>
            <a:ext cx="306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z</a:t>
            </a:r>
            <a:endParaRPr lang="en-US" sz="2400" b="1" dirty="0"/>
          </a:p>
        </p:txBody>
      </p:sp>
      <p:cxnSp>
        <p:nvCxnSpPr>
          <p:cNvPr id="29" name="Straight Connector 28"/>
          <p:cNvCxnSpPr>
            <a:stCxn id="28" idx="3"/>
          </p:cNvCxnSpPr>
          <p:nvPr/>
        </p:nvCxnSpPr>
        <p:spPr>
          <a:xfrm flipV="1">
            <a:off x="807170" y="5176146"/>
            <a:ext cx="366105" cy="162081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70180" y="5569059"/>
            <a:ext cx="395205" cy="273914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3907" y="4145732"/>
            <a:ext cx="34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y</a:t>
            </a:r>
            <a:endParaRPr lang="en-US" sz="2400" b="1" dirty="0"/>
          </a:p>
        </p:txBody>
      </p:sp>
      <p:cxnSp>
        <p:nvCxnSpPr>
          <p:cNvPr id="33" name="Straight Connector 32"/>
          <p:cNvCxnSpPr>
            <a:stCxn id="32" idx="3"/>
          </p:cNvCxnSpPr>
          <p:nvPr/>
        </p:nvCxnSpPr>
        <p:spPr>
          <a:xfrm flipV="1">
            <a:off x="807170" y="3836631"/>
            <a:ext cx="321225" cy="539934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70180" y="4573555"/>
            <a:ext cx="403095" cy="533839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987776" y="2534744"/>
            <a:ext cx="340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0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950364"/>
              </p:ext>
            </p:extLst>
          </p:nvPr>
        </p:nvGraphicFramePr>
        <p:xfrm>
          <a:off x="5315995" y="2607504"/>
          <a:ext cx="89578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893"/>
                <a:gridCol w="447893"/>
              </a:tblGrid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776489" y="2903228"/>
            <a:ext cx="33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/>
              <a:t>a</a:t>
            </a:r>
          </a:p>
        </p:txBody>
      </p:sp>
      <p:cxnSp>
        <p:nvCxnSpPr>
          <p:cNvPr id="52" name="Straight Connector 51"/>
          <p:cNvCxnSpPr>
            <a:stCxn id="51" idx="1"/>
          </p:cNvCxnSpPr>
          <p:nvPr/>
        </p:nvCxnSpPr>
        <p:spPr>
          <a:xfrm flipH="1" flipV="1">
            <a:off x="2471139" y="2953012"/>
            <a:ext cx="305350" cy="181049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2431580" y="3364893"/>
            <a:ext cx="344909" cy="248394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752311" y="3749048"/>
            <a:ext cx="349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b</a:t>
            </a:r>
            <a:endParaRPr lang="en-US" sz="2400" b="1" dirty="0"/>
          </a:p>
        </p:txBody>
      </p:sp>
      <p:cxnSp>
        <p:nvCxnSpPr>
          <p:cNvPr id="60" name="Straight Connector 59"/>
          <p:cNvCxnSpPr>
            <a:stCxn id="59" idx="1"/>
          </p:cNvCxnSpPr>
          <p:nvPr/>
        </p:nvCxnSpPr>
        <p:spPr>
          <a:xfrm flipH="1" flipV="1">
            <a:off x="2431580" y="3749048"/>
            <a:ext cx="320731" cy="230833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2471139" y="4133743"/>
            <a:ext cx="309791" cy="629103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752311" y="4955840"/>
            <a:ext cx="313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c</a:t>
            </a:r>
            <a:endParaRPr lang="en-US" sz="2400" b="1" dirty="0"/>
          </a:p>
        </p:txBody>
      </p:sp>
      <p:cxnSp>
        <p:nvCxnSpPr>
          <p:cNvPr id="65" name="Straight Connector 64"/>
          <p:cNvCxnSpPr>
            <a:stCxn id="64" idx="1"/>
          </p:cNvCxnSpPr>
          <p:nvPr/>
        </p:nvCxnSpPr>
        <p:spPr>
          <a:xfrm flipH="1" flipV="1">
            <a:off x="2431580" y="4842455"/>
            <a:ext cx="320731" cy="344218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2471139" y="5338227"/>
            <a:ext cx="270894" cy="459600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5883562" y="3665613"/>
            <a:ext cx="340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059004"/>
              </p:ext>
            </p:extLst>
          </p:nvPr>
        </p:nvGraphicFramePr>
        <p:xfrm>
          <a:off x="6211781" y="3738373"/>
          <a:ext cx="89578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893"/>
                <a:gridCol w="447893"/>
              </a:tblGrid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2" name="Rectangle 71"/>
          <p:cNvSpPr/>
          <p:nvPr/>
        </p:nvSpPr>
        <p:spPr>
          <a:xfrm>
            <a:off x="6988722" y="2549233"/>
            <a:ext cx="340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</a:t>
            </a:r>
          </a:p>
        </p:txBody>
      </p: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090836"/>
              </p:ext>
            </p:extLst>
          </p:nvPr>
        </p:nvGraphicFramePr>
        <p:xfrm>
          <a:off x="7316941" y="2621993"/>
          <a:ext cx="89578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893"/>
                <a:gridCol w="447893"/>
              </a:tblGrid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4" name="Rectangle 73"/>
          <p:cNvSpPr/>
          <p:nvPr/>
        </p:nvSpPr>
        <p:spPr>
          <a:xfrm>
            <a:off x="4777428" y="4722967"/>
            <a:ext cx="340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15376"/>
              </p:ext>
            </p:extLst>
          </p:nvPr>
        </p:nvGraphicFramePr>
        <p:xfrm>
          <a:off x="5105647" y="4795727"/>
          <a:ext cx="89578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893"/>
                <a:gridCol w="447893"/>
              </a:tblGrid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6" name="Rectangle 75"/>
          <p:cNvSpPr/>
          <p:nvPr/>
        </p:nvSpPr>
        <p:spPr>
          <a:xfrm>
            <a:off x="7060031" y="4801710"/>
            <a:ext cx="340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</a:p>
        </p:txBody>
      </p:sp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093989"/>
              </p:ext>
            </p:extLst>
          </p:nvPr>
        </p:nvGraphicFramePr>
        <p:xfrm>
          <a:off x="7388250" y="4874470"/>
          <a:ext cx="89578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893"/>
                <a:gridCol w="447893"/>
              </a:tblGrid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8" name="Rectangle 77"/>
          <p:cNvSpPr/>
          <p:nvPr/>
        </p:nvSpPr>
        <p:spPr>
          <a:xfrm>
            <a:off x="6006787" y="5760402"/>
            <a:ext cx="340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9</a:t>
            </a:r>
          </a:p>
        </p:txBody>
      </p:sp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167275"/>
              </p:ext>
            </p:extLst>
          </p:nvPr>
        </p:nvGraphicFramePr>
        <p:xfrm>
          <a:off x="6335006" y="5833162"/>
          <a:ext cx="89578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7893"/>
                <a:gridCol w="447893"/>
              </a:tblGrid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2" name="Straight Connector 81"/>
          <p:cNvCxnSpPr>
            <a:stCxn id="73" idx="2"/>
            <a:endCxn id="71" idx="0"/>
          </p:cNvCxnSpPr>
          <p:nvPr/>
        </p:nvCxnSpPr>
        <p:spPr>
          <a:xfrm flipH="1">
            <a:off x="6659674" y="2987753"/>
            <a:ext cx="1105160" cy="750620"/>
          </a:xfrm>
          <a:prstGeom prst="line">
            <a:avLst/>
          </a:pr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1" idx="2"/>
            <a:endCxn id="75" idx="0"/>
          </p:cNvCxnSpPr>
          <p:nvPr/>
        </p:nvCxnSpPr>
        <p:spPr>
          <a:xfrm flipH="1">
            <a:off x="5553540" y="4104133"/>
            <a:ext cx="1106134" cy="691594"/>
          </a:xfrm>
          <a:prstGeom prst="line">
            <a:avLst/>
          </a:pr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7" idx="0"/>
            <a:endCxn id="71" idx="2"/>
          </p:cNvCxnSpPr>
          <p:nvPr/>
        </p:nvCxnSpPr>
        <p:spPr>
          <a:xfrm flipH="1" flipV="1">
            <a:off x="6659674" y="4104133"/>
            <a:ext cx="1176469" cy="770337"/>
          </a:xfrm>
          <a:prstGeom prst="line">
            <a:avLst/>
          </a:pr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77" idx="2"/>
            <a:endCxn id="79" idx="0"/>
          </p:cNvCxnSpPr>
          <p:nvPr/>
        </p:nvCxnSpPr>
        <p:spPr>
          <a:xfrm flipH="1">
            <a:off x="6782899" y="5240230"/>
            <a:ext cx="1053244" cy="592932"/>
          </a:xfrm>
          <a:prstGeom prst="line">
            <a:avLst/>
          </a:pr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79" idx="0"/>
            <a:endCxn id="75" idx="2"/>
          </p:cNvCxnSpPr>
          <p:nvPr/>
        </p:nvCxnSpPr>
        <p:spPr>
          <a:xfrm flipH="1" flipV="1">
            <a:off x="5553540" y="5161487"/>
            <a:ext cx="1229359" cy="671675"/>
          </a:xfrm>
          <a:prstGeom prst="line">
            <a:avLst/>
          </a:pr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7329380" y="3105967"/>
            <a:ext cx="33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/>
              <a:t>a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774408" y="3098833"/>
            <a:ext cx="32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x</a:t>
            </a:r>
            <a:endParaRPr lang="en-US" sz="24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5686869" y="4144553"/>
            <a:ext cx="34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y</a:t>
            </a:r>
            <a:endParaRPr lang="en-US" sz="24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7285082" y="4119765"/>
            <a:ext cx="349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5794245" y="5294416"/>
            <a:ext cx="306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/>
              <a:t>z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332536" y="5340866"/>
            <a:ext cx="31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/>
              <a:t>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19945" y="1451358"/>
            <a:ext cx="29161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b</a:t>
            </a:r>
            <a:r>
              <a:rPr lang="en-US" sz="2600" b="1" dirty="0" smtClean="0"/>
              <a:t>ucket ⟶ vertex</a:t>
            </a:r>
          </a:p>
          <a:p>
            <a:r>
              <a:rPr lang="en-US" sz="2600" b="1" dirty="0"/>
              <a:t> </a:t>
            </a:r>
            <a:r>
              <a:rPr lang="en-US" sz="2600" b="1" dirty="0" smtClean="0"/>
              <a:t>     key ⟶ edge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41858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1"/>
      <p:bldP spid="28" grpId="1"/>
      <p:bldP spid="32" grpId="1"/>
      <p:bldP spid="41" grpId="0"/>
      <p:bldP spid="51" grpId="0"/>
      <p:bldP spid="59" grpId="0"/>
      <p:bldP spid="64" grpId="0"/>
      <p:bldP spid="70" grpId="0"/>
      <p:bldP spid="72" grpId="0"/>
      <p:bldP spid="74" grpId="0"/>
      <p:bldP spid="76" grpId="0"/>
      <p:bldP spid="78" grpId="0"/>
      <p:bldP spid="100" grpId="0"/>
      <p:bldP spid="101" grpId="0"/>
      <p:bldP spid="102" grpId="0"/>
      <p:bldP spid="103" grpId="0"/>
      <p:bldP spid="104" grpId="0"/>
      <p:bldP spid="1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8805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Previous approach to search for an empty slot: </a:t>
            </a:r>
            <a:br>
              <a:rPr lang="en-US" sz="4000" dirty="0" smtClean="0"/>
            </a:br>
            <a:r>
              <a:rPr lang="en-US" sz="4000" b="1" dirty="0" smtClean="0"/>
              <a:t>random walk </a:t>
            </a:r>
            <a:r>
              <a:rPr lang="en-US" sz="4000" dirty="0" smtClean="0"/>
              <a:t>on the cuckoo graph</a:t>
            </a:r>
            <a:endParaRPr lang="en-US" sz="4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15046"/>
              </p:ext>
            </p:extLst>
          </p:nvPr>
        </p:nvGraphicFramePr>
        <p:xfrm>
          <a:off x="2014271" y="1615202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 anchor="b" anchorCtr="1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907077"/>
              </p:ext>
            </p:extLst>
          </p:nvPr>
        </p:nvGraphicFramePr>
        <p:xfrm>
          <a:off x="1298676" y="2175939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162940"/>
              </p:ext>
            </p:extLst>
          </p:nvPr>
        </p:nvGraphicFramePr>
        <p:xfrm>
          <a:off x="2630436" y="2175939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24865"/>
              </p:ext>
            </p:extLst>
          </p:nvPr>
        </p:nvGraphicFramePr>
        <p:xfrm>
          <a:off x="438115" y="2800175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660205"/>
              </p:ext>
            </p:extLst>
          </p:nvPr>
        </p:nvGraphicFramePr>
        <p:xfrm>
          <a:off x="1473362" y="2800175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</a:t>
                      </a:r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796631"/>
              </p:ext>
            </p:extLst>
          </p:nvPr>
        </p:nvGraphicFramePr>
        <p:xfrm>
          <a:off x="2499975" y="2800175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958762"/>
              </p:ext>
            </p:extLst>
          </p:nvPr>
        </p:nvGraphicFramePr>
        <p:xfrm>
          <a:off x="3522998" y="2800175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26872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442439"/>
              </p:ext>
            </p:extLst>
          </p:nvPr>
        </p:nvGraphicFramePr>
        <p:xfrm>
          <a:off x="1768105" y="3428157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110307"/>
              </p:ext>
            </p:extLst>
          </p:nvPr>
        </p:nvGraphicFramePr>
        <p:xfrm>
          <a:off x="1437617" y="3977127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</a:t>
                      </a:r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328276"/>
              </p:ext>
            </p:extLst>
          </p:nvPr>
        </p:nvGraphicFramePr>
        <p:xfrm>
          <a:off x="1790511" y="4544733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550794"/>
              </p:ext>
            </p:extLst>
          </p:nvPr>
        </p:nvGraphicFramePr>
        <p:xfrm>
          <a:off x="2132634" y="5109130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469547"/>
              </p:ext>
            </p:extLst>
          </p:nvPr>
        </p:nvGraphicFramePr>
        <p:xfrm>
          <a:off x="1814922" y="5638251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260269"/>
              </p:ext>
            </p:extLst>
          </p:nvPr>
        </p:nvGraphicFramePr>
        <p:xfrm>
          <a:off x="1555331" y="6179582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∅</a:t>
                      </a:r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30" name="Straight Connector 29"/>
          <p:cNvCxnSpPr>
            <a:stCxn id="7" idx="2"/>
            <a:endCxn id="8" idx="0"/>
          </p:cNvCxnSpPr>
          <p:nvPr/>
        </p:nvCxnSpPr>
        <p:spPr>
          <a:xfrm flipH="1">
            <a:off x="1744957" y="1980962"/>
            <a:ext cx="715595" cy="194977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2"/>
            <a:endCxn id="11" idx="0"/>
          </p:cNvCxnSpPr>
          <p:nvPr/>
        </p:nvCxnSpPr>
        <p:spPr>
          <a:xfrm>
            <a:off x="1744957" y="2541699"/>
            <a:ext cx="174686" cy="258476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1" idx="2"/>
            <a:endCxn id="16" idx="0"/>
          </p:cNvCxnSpPr>
          <p:nvPr/>
        </p:nvCxnSpPr>
        <p:spPr>
          <a:xfrm>
            <a:off x="1919643" y="3165935"/>
            <a:ext cx="294743" cy="262222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6" idx="2"/>
            <a:endCxn id="20" idx="0"/>
          </p:cNvCxnSpPr>
          <p:nvPr/>
        </p:nvCxnSpPr>
        <p:spPr>
          <a:xfrm flipH="1">
            <a:off x="1883898" y="3793917"/>
            <a:ext cx="330488" cy="183210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0" idx="2"/>
            <a:endCxn id="21" idx="0"/>
          </p:cNvCxnSpPr>
          <p:nvPr/>
        </p:nvCxnSpPr>
        <p:spPr>
          <a:xfrm>
            <a:off x="1883898" y="4342887"/>
            <a:ext cx="352894" cy="201846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21" idx="2"/>
            <a:endCxn id="24" idx="0"/>
          </p:cNvCxnSpPr>
          <p:nvPr/>
        </p:nvCxnSpPr>
        <p:spPr>
          <a:xfrm>
            <a:off x="2236792" y="4910493"/>
            <a:ext cx="342123" cy="198637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24" idx="2"/>
            <a:endCxn id="25" idx="0"/>
          </p:cNvCxnSpPr>
          <p:nvPr/>
        </p:nvCxnSpPr>
        <p:spPr>
          <a:xfrm flipH="1">
            <a:off x="2261203" y="5474890"/>
            <a:ext cx="317712" cy="163361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25" idx="2"/>
            <a:endCxn id="28" idx="0"/>
          </p:cNvCxnSpPr>
          <p:nvPr/>
        </p:nvCxnSpPr>
        <p:spPr>
          <a:xfrm flipH="1">
            <a:off x="2001612" y="6004011"/>
            <a:ext cx="259591" cy="175571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317147" y="3561628"/>
            <a:ext cx="5624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800000"/>
                </a:solidFill>
              </a:rPr>
              <a:t>One </a:t>
            </a:r>
            <a:r>
              <a:rPr lang="en-US" sz="2400" i="1" dirty="0" smtClean="0">
                <a:solidFill>
                  <a:srgbClr val="800000"/>
                </a:solidFill>
                <a:latin typeface="Courier New"/>
                <a:cs typeface="Courier New"/>
              </a:rPr>
              <a:t>Insert</a:t>
            </a:r>
            <a:r>
              <a:rPr lang="en-US" sz="2400" i="1" dirty="0" smtClean="0">
                <a:solidFill>
                  <a:srgbClr val="800000"/>
                </a:solidFill>
              </a:rPr>
              <a:t> may move at most </a:t>
            </a:r>
            <a:r>
              <a:rPr lang="en-US" sz="2400" b="1" i="1" dirty="0" smtClean="0">
                <a:solidFill>
                  <a:srgbClr val="800000"/>
                </a:solidFill>
              </a:rPr>
              <a:t>hundreds</a:t>
            </a:r>
            <a:r>
              <a:rPr lang="en-US" sz="2400" i="1" dirty="0" smtClean="0">
                <a:solidFill>
                  <a:srgbClr val="800000"/>
                </a:solidFill>
              </a:rPr>
              <a:t> of items when table occupancy &gt; 90%</a:t>
            </a:r>
            <a:endParaRPr lang="en-US" sz="2400" i="1" dirty="0">
              <a:solidFill>
                <a:srgbClr val="80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909593" y="1766938"/>
            <a:ext cx="423323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cuckoo path: </a:t>
            </a:r>
          </a:p>
          <a:p>
            <a:r>
              <a:rPr lang="en-US" sz="2400" dirty="0" err="1">
                <a:solidFill>
                  <a:srgbClr val="000000"/>
                </a:solidFill>
              </a:rPr>
              <a:t>a➝e➝s➝x➝k➝f➝d➝t</a:t>
            </a:r>
            <a:r>
              <a:rPr lang="en-US" sz="2400" dirty="0">
                <a:solidFill>
                  <a:srgbClr val="000000"/>
                </a:solidFill>
              </a:rPr>
              <a:t>➝</a:t>
            </a:r>
            <a:r>
              <a:rPr lang="en-US" sz="2400" dirty="0" smtClean="0">
                <a:solidFill>
                  <a:srgbClr val="000000"/>
                </a:solidFill>
              </a:rPr>
              <a:t>∅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9 writes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7006" y="1514374"/>
            <a:ext cx="1524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ourier New"/>
                <a:cs typeface="Courier New"/>
              </a:rPr>
              <a:t>Insert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b="1" dirty="0"/>
              <a:t>y</a:t>
            </a:r>
          </a:p>
        </p:txBody>
      </p:sp>
      <p:cxnSp>
        <p:nvCxnSpPr>
          <p:cNvPr id="78" name="Straight Connector 77"/>
          <p:cNvCxnSpPr/>
          <p:nvPr/>
        </p:nvCxnSpPr>
        <p:spPr>
          <a:xfrm>
            <a:off x="1555331" y="1803925"/>
            <a:ext cx="458940" cy="0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55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65" y="1830489"/>
            <a:ext cx="8750486" cy="4066374"/>
          </a:xfrm>
        </p:spPr>
        <p:txBody>
          <a:bodyPr>
            <a:normAutofit/>
          </a:bodyPr>
          <a:lstStyle/>
          <a:p>
            <a:r>
              <a:rPr lang="en-US" dirty="0" smtClean="0"/>
              <a:t>How to build a fast concurrent hash table</a:t>
            </a:r>
          </a:p>
          <a:p>
            <a:pPr lvl="1">
              <a:spcBef>
                <a:spcPts val="1800"/>
              </a:spcBef>
            </a:pPr>
            <a:r>
              <a:rPr lang="en-US" sz="2600" dirty="0"/>
              <a:t>a</a:t>
            </a:r>
            <a:r>
              <a:rPr lang="en-US" sz="2600" dirty="0" smtClean="0"/>
              <a:t>lgorithm and data structure engineering</a:t>
            </a:r>
          </a:p>
          <a:p>
            <a:pPr>
              <a:lnSpc>
                <a:spcPct val="200000"/>
              </a:lnSpc>
              <a:spcBef>
                <a:spcPts val="3600"/>
              </a:spcBef>
            </a:pPr>
            <a:r>
              <a:rPr lang="en-US" dirty="0" smtClean="0"/>
              <a:t>Experience with hardware transactional memory</a:t>
            </a:r>
          </a:p>
          <a:p>
            <a:pPr lvl="1">
              <a:spcBef>
                <a:spcPts val="1800"/>
              </a:spcBef>
            </a:pPr>
            <a:r>
              <a:rPr lang="en-US" sz="2600" dirty="0"/>
              <a:t>d</a:t>
            </a:r>
            <a:r>
              <a:rPr lang="en-US" sz="2600" dirty="0" smtClean="0"/>
              <a:t>oes NOT obviate the need for algorithmic optimizations</a:t>
            </a:r>
            <a:endParaRPr lang="en-US" sz="2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71253" y="141763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31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165551"/>
              </p:ext>
            </p:extLst>
          </p:nvPr>
        </p:nvGraphicFramePr>
        <p:xfrm>
          <a:off x="6262330" y="1615202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447724"/>
              </p:ext>
            </p:extLst>
          </p:nvPr>
        </p:nvGraphicFramePr>
        <p:xfrm>
          <a:off x="5473463" y="2175939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z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03282"/>
              </p:ext>
            </p:extLst>
          </p:nvPr>
        </p:nvGraphicFramePr>
        <p:xfrm>
          <a:off x="5721421" y="2800175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</a:t>
                      </a:r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cxnSp>
        <p:nvCxnSpPr>
          <p:cNvPr id="36" name="Straight Connector 35"/>
          <p:cNvCxnSpPr>
            <a:stCxn id="33" idx="2"/>
            <a:endCxn id="34" idx="0"/>
          </p:cNvCxnSpPr>
          <p:nvPr/>
        </p:nvCxnSpPr>
        <p:spPr>
          <a:xfrm flipH="1">
            <a:off x="5919744" y="1980962"/>
            <a:ext cx="788867" cy="194977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4" idx="2"/>
            <a:endCxn id="35" idx="0"/>
          </p:cNvCxnSpPr>
          <p:nvPr/>
        </p:nvCxnSpPr>
        <p:spPr>
          <a:xfrm>
            <a:off x="5919744" y="2541699"/>
            <a:ext cx="247958" cy="258476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25065" y="1514374"/>
            <a:ext cx="1524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ourier New"/>
                <a:cs typeface="Courier New"/>
              </a:rPr>
              <a:t>Insert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b="1" dirty="0"/>
              <a:t>y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5803390" y="1803925"/>
            <a:ext cx="458940" cy="0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381926"/>
              </p:ext>
            </p:extLst>
          </p:nvPr>
        </p:nvGraphicFramePr>
        <p:xfrm>
          <a:off x="7086099" y="2168202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519777"/>
              </p:ext>
            </p:extLst>
          </p:nvPr>
        </p:nvGraphicFramePr>
        <p:xfrm>
          <a:off x="6955638" y="2800175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831241"/>
              </p:ext>
            </p:extLst>
          </p:nvPr>
        </p:nvGraphicFramePr>
        <p:xfrm>
          <a:off x="7978661" y="2800175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81338"/>
              </p:ext>
            </p:extLst>
          </p:nvPr>
        </p:nvGraphicFramePr>
        <p:xfrm>
          <a:off x="4686174" y="2800175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283271"/>
              </p:ext>
            </p:extLst>
          </p:nvPr>
        </p:nvGraphicFramePr>
        <p:xfrm>
          <a:off x="5505753" y="3476985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094971"/>
              </p:ext>
            </p:extLst>
          </p:nvPr>
        </p:nvGraphicFramePr>
        <p:xfrm>
          <a:off x="6528776" y="3476985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∅</a:t>
                      </a:r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6" name="Straight Connector 45"/>
          <p:cNvCxnSpPr>
            <a:endCxn id="45" idx="0"/>
          </p:cNvCxnSpPr>
          <p:nvPr/>
        </p:nvCxnSpPr>
        <p:spPr>
          <a:xfrm>
            <a:off x="6163621" y="3165935"/>
            <a:ext cx="811436" cy="311050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3" idx="2"/>
            <a:endCxn id="40" idx="0"/>
          </p:cNvCxnSpPr>
          <p:nvPr/>
        </p:nvCxnSpPr>
        <p:spPr>
          <a:xfrm>
            <a:off x="6708611" y="1980962"/>
            <a:ext cx="823769" cy="187240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0" idx="2"/>
            <a:endCxn id="41" idx="0"/>
          </p:cNvCxnSpPr>
          <p:nvPr/>
        </p:nvCxnSpPr>
        <p:spPr>
          <a:xfrm flipH="1">
            <a:off x="7401919" y="2533962"/>
            <a:ext cx="130461" cy="266213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3" idx="0"/>
            <a:endCxn id="34" idx="2"/>
          </p:cNvCxnSpPr>
          <p:nvPr/>
        </p:nvCxnSpPr>
        <p:spPr>
          <a:xfrm flipV="1">
            <a:off x="5132455" y="2541699"/>
            <a:ext cx="787289" cy="258476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2" idx="0"/>
            <a:endCxn id="40" idx="2"/>
          </p:cNvCxnSpPr>
          <p:nvPr/>
        </p:nvCxnSpPr>
        <p:spPr>
          <a:xfrm flipH="1" flipV="1">
            <a:off x="7532380" y="2533962"/>
            <a:ext cx="892562" cy="266213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4" idx="0"/>
          </p:cNvCxnSpPr>
          <p:nvPr/>
        </p:nvCxnSpPr>
        <p:spPr>
          <a:xfrm flipV="1">
            <a:off x="5952034" y="3165935"/>
            <a:ext cx="211587" cy="311050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Breadth-first search for an empty slot</a:t>
            </a:r>
            <a:endParaRPr lang="en-US" dirty="0"/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960505"/>
              </p:ext>
            </p:extLst>
          </p:nvPr>
        </p:nvGraphicFramePr>
        <p:xfrm>
          <a:off x="2014271" y="1615202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 anchor="b" anchorCtr="1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648282"/>
              </p:ext>
            </p:extLst>
          </p:nvPr>
        </p:nvGraphicFramePr>
        <p:xfrm>
          <a:off x="1298676" y="2175939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</a:t>
                      </a:r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579399"/>
              </p:ext>
            </p:extLst>
          </p:nvPr>
        </p:nvGraphicFramePr>
        <p:xfrm>
          <a:off x="2630436" y="2175939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853846"/>
              </p:ext>
            </p:extLst>
          </p:nvPr>
        </p:nvGraphicFramePr>
        <p:xfrm>
          <a:off x="438115" y="2800175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684724"/>
              </p:ext>
            </p:extLst>
          </p:nvPr>
        </p:nvGraphicFramePr>
        <p:xfrm>
          <a:off x="1473362" y="2800175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</a:t>
                      </a:r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818392"/>
              </p:ext>
            </p:extLst>
          </p:nvPr>
        </p:nvGraphicFramePr>
        <p:xfrm>
          <a:off x="2499975" y="2800175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357425"/>
              </p:ext>
            </p:extLst>
          </p:nvPr>
        </p:nvGraphicFramePr>
        <p:xfrm>
          <a:off x="3522998" y="2800175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26872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511776"/>
              </p:ext>
            </p:extLst>
          </p:nvPr>
        </p:nvGraphicFramePr>
        <p:xfrm>
          <a:off x="1768105" y="3428157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023580"/>
              </p:ext>
            </p:extLst>
          </p:nvPr>
        </p:nvGraphicFramePr>
        <p:xfrm>
          <a:off x="1437617" y="3977127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</a:t>
                      </a:r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022774"/>
              </p:ext>
            </p:extLst>
          </p:nvPr>
        </p:nvGraphicFramePr>
        <p:xfrm>
          <a:off x="1790511" y="4544733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530580"/>
              </p:ext>
            </p:extLst>
          </p:nvPr>
        </p:nvGraphicFramePr>
        <p:xfrm>
          <a:off x="2132634" y="5109130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67466"/>
              </p:ext>
            </p:extLst>
          </p:nvPr>
        </p:nvGraphicFramePr>
        <p:xfrm>
          <a:off x="1814922" y="5638251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873872"/>
              </p:ext>
            </p:extLst>
          </p:nvPr>
        </p:nvGraphicFramePr>
        <p:xfrm>
          <a:off x="1555331" y="6179582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∅</a:t>
                      </a:r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69" name="Straight Connector 68"/>
          <p:cNvCxnSpPr>
            <a:stCxn id="56" idx="2"/>
            <a:endCxn id="57" idx="0"/>
          </p:cNvCxnSpPr>
          <p:nvPr/>
        </p:nvCxnSpPr>
        <p:spPr>
          <a:xfrm flipH="1">
            <a:off x="1744957" y="1980962"/>
            <a:ext cx="715595" cy="194977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7" idx="2"/>
            <a:endCxn id="60" idx="0"/>
          </p:cNvCxnSpPr>
          <p:nvPr/>
        </p:nvCxnSpPr>
        <p:spPr>
          <a:xfrm>
            <a:off x="1744957" y="2541699"/>
            <a:ext cx="174686" cy="258476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0" idx="2"/>
            <a:endCxn id="63" idx="0"/>
          </p:cNvCxnSpPr>
          <p:nvPr/>
        </p:nvCxnSpPr>
        <p:spPr>
          <a:xfrm>
            <a:off x="1919643" y="3165935"/>
            <a:ext cx="294743" cy="262222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3" idx="2"/>
            <a:endCxn id="64" idx="0"/>
          </p:cNvCxnSpPr>
          <p:nvPr/>
        </p:nvCxnSpPr>
        <p:spPr>
          <a:xfrm flipH="1">
            <a:off x="1883898" y="3793917"/>
            <a:ext cx="330488" cy="183210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4" idx="2"/>
            <a:endCxn id="65" idx="0"/>
          </p:cNvCxnSpPr>
          <p:nvPr/>
        </p:nvCxnSpPr>
        <p:spPr>
          <a:xfrm>
            <a:off x="1883898" y="4342887"/>
            <a:ext cx="352894" cy="201846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5" idx="2"/>
            <a:endCxn id="66" idx="0"/>
          </p:cNvCxnSpPr>
          <p:nvPr/>
        </p:nvCxnSpPr>
        <p:spPr>
          <a:xfrm>
            <a:off x="2236792" y="4910493"/>
            <a:ext cx="342123" cy="198637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6" idx="2"/>
            <a:endCxn id="67" idx="0"/>
          </p:cNvCxnSpPr>
          <p:nvPr/>
        </p:nvCxnSpPr>
        <p:spPr>
          <a:xfrm flipH="1">
            <a:off x="2261203" y="5474890"/>
            <a:ext cx="317712" cy="163361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67" idx="2"/>
            <a:endCxn id="68" idx="0"/>
          </p:cNvCxnSpPr>
          <p:nvPr/>
        </p:nvCxnSpPr>
        <p:spPr>
          <a:xfrm flipH="1">
            <a:off x="2001612" y="6004011"/>
            <a:ext cx="259591" cy="175571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7006" y="1514374"/>
            <a:ext cx="1524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ourier New"/>
                <a:cs typeface="Courier New"/>
              </a:rPr>
              <a:t>Insert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b="1" dirty="0"/>
              <a:t>y</a:t>
            </a:r>
          </a:p>
        </p:txBody>
      </p:sp>
      <p:cxnSp>
        <p:nvCxnSpPr>
          <p:cNvPr id="78" name="Straight Connector 77"/>
          <p:cNvCxnSpPr/>
          <p:nvPr/>
        </p:nvCxnSpPr>
        <p:spPr>
          <a:xfrm>
            <a:off x="1555331" y="1803925"/>
            <a:ext cx="458940" cy="0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07608" y="1432068"/>
            <a:ext cx="4243495" cy="5207101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3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425676"/>
              </p:ext>
            </p:extLst>
          </p:nvPr>
        </p:nvGraphicFramePr>
        <p:xfrm>
          <a:off x="6262330" y="1615202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001818"/>
              </p:ext>
            </p:extLst>
          </p:nvPr>
        </p:nvGraphicFramePr>
        <p:xfrm>
          <a:off x="5473463" y="2175939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z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316200"/>
              </p:ext>
            </p:extLst>
          </p:nvPr>
        </p:nvGraphicFramePr>
        <p:xfrm>
          <a:off x="5721421" y="2800175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</a:t>
                      </a:r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cxnSp>
        <p:nvCxnSpPr>
          <p:cNvPr id="36" name="Straight Connector 35"/>
          <p:cNvCxnSpPr>
            <a:stCxn id="33" idx="2"/>
            <a:endCxn id="34" idx="0"/>
          </p:cNvCxnSpPr>
          <p:nvPr/>
        </p:nvCxnSpPr>
        <p:spPr>
          <a:xfrm flipH="1">
            <a:off x="5919744" y="1980962"/>
            <a:ext cx="788867" cy="194977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4" idx="2"/>
            <a:endCxn id="35" idx="0"/>
          </p:cNvCxnSpPr>
          <p:nvPr/>
        </p:nvCxnSpPr>
        <p:spPr>
          <a:xfrm>
            <a:off x="5919744" y="2541699"/>
            <a:ext cx="247958" cy="258476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25065" y="1514374"/>
            <a:ext cx="1524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latin typeface="Courier New"/>
                <a:cs typeface="Courier New"/>
              </a:rPr>
              <a:t>Insert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b="1" dirty="0"/>
              <a:t>y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5803390" y="1803925"/>
            <a:ext cx="458940" cy="0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  <a:headEnd type="none"/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29353"/>
              </p:ext>
            </p:extLst>
          </p:nvPr>
        </p:nvGraphicFramePr>
        <p:xfrm>
          <a:off x="7086099" y="2168202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824245"/>
              </p:ext>
            </p:extLst>
          </p:nvPr>
        </p:nvGraphicFramePr>
        <p:xfrm>
          <a:off x="6955638" y="2800175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368191"/>
              </p:ext>
            </p:extLst>
          </p:nvPr>
        </p:nvGraphicFramePr>
        <p:xfrm>
          <a:off x="7978661" y="2800175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406539"/>
              </p:ext>
            </p:extLst>
          </p:nvPr>
        </p:nvGraphicFramePr>
        <p:xfrm>
          <a:off x="4686174" y="2800175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cxnSp>
        <p:nvCxnSpPr>
          <p:cNvPr id="47" name="Straight Connector 46"/>
          <p:cNvCxnSpPr>
            <a:stCxn id="33" idx="2"/>
            <a:endCxn id="40" idx="0"/>
          </p:cNvCxnSpPr>
          <p:nvPr/>
        </p:nvCxnSpPr>
        <p:spPr>
          <a:xfrm>
            <a:off x="6708611" y="1980962"/>
            <a:ext cx="823769" cy="187240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0" idx="2"/>
            <a:endCxn id="41" idx="0"/>
          </p:cNvCxnSpPr>
          <p:nvPr/>
        </p:nvCxnSpPr>
        <p:spPr>
          <a:xfrm flipH="1">
            <a:off x="7401919" y="2533962"/>
            <a:ext cx="130461" cy="266213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3" idx="0"/>
            <a:endCxn id="34" idx="2"/>
          </p:cNvCxnSpPr>
          <p:nvPr/>
        </p:nvCxnSpPr>
        <p:spPr>
          <a:xfrm flipV="1">
            <a:off x="5132455" y="2541699"/>
            <a:ext cx="787289" cy="258476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2" idx="0"/>
            <a:endCxn id="40" idx="2"/>
          </p:cNvCxnSpPr>
          <p:nvPr/>
        </p:nvCxnSpPr>
        <p:spPr>
          <a:xfrm flipH="1" flipV="1">
            <a:off x="7532380" y="2533962"/>
            <a:ext cx="892562" cy="266213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Breadth-first search for an empty slot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62328" y="1563861"/>
            <a:ext cx="3914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cuckoo path: </a:t>
            </a:r>
          </a:p>
          <a:p>
            <a:r>
              <a:rPr lang="en-US" sz="2400" dirty="0" err="1"/>
              <a:t>a</a:t>
            </a:r>
            <a:r>
              <a:rPr lang="en-US" sz="2400" dirty="0" err="1" smtClean="0"/>
              <a:t>➝</a:t>
            </a:r>
            <a:r>
              <a:rPr lang="en-US" sz="2400" dirty="0" err="1"/>
              <a:t>z</a:t>
            </a:r>
            <a:r>
              <a:rPr lang="en-US" sz="2400" dirty="0" err="1" smtClean="0"/>
              <a:t>➝</a:t>
            </a:r>
            <a:r>
              <a:rPr lang="en-US" sz="2400" dirty="0" err="1"/>
              <a:t>u</a:t>
            </a:r>
            <a:r>
              <a:rPr lang="en-US" sz="2400" dirty="0" smtClean="0"/>
              <a:t>➝∅     </a:t>
            </a:r>
            <a:r>
              <a:rPr lang="en-US" sz="2400" b="1" dirty="0" smtClean="0"/>
              <a:t>4 writes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2328" y="2336462"/>
            <a:ext cx="4160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8000"/>
                </a:solidFill>
              </a:rPr>
              <a:t>Reduced to a </a:t>
            </a:r>
            <a:r>
              <a:rPr lang="en-US" sz="2400" b="1" i="1" dirty="0" smtClean="0">
                <a:solidFill>
                  <a:srgbClr val="008000"/>
                </a:solidFill>
              </a:rPr>
              <a:t>logarithmic</a:t>
            </a:r>
            <a:r>
              <a:rPr lang="en-US" sz="2400" i="1" dirty="0" smtClean="0">
                <a:solidFill>
                  <a:srgbClr val="008000"/>
                </a:solidFill>
              </a:rPr>
              <a:t> factor</a:t>
            </a:r>
            <a:endParaRPr lang="en-US" sz="2400" i="1" dirty="0">
              <a:solidFill>
                <a:srgbClr val="008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8736" y="3039681"/>
            <a:ext cx="2467342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4592" indent="-219456">
              <a:buFont typeface="Arial"/>
              <a:buChar char="•"/>
            </a:pPr>
            <a:r>
              <a:rPr lang="en-US" sz="2400" dirty="0" smtClean="0"/>
              <a:t>Same # of reads</a:t>
            </a:r>
          </a:p>
          <a:p>
            <a:pPr marL="164592" indent="-219456">
              <a:spcBef>
                <a:spcPts val="600"/>
              </a:spcBef>
              <a:buFont typeface="Arial"/>
              <a:buChar char="•"/>
            </a:pPr>
            <a:r>
              <a:rPr lang="en-US" sz="2400" dirty="0" smtClean="0"/>
              <a:t>Far fewer writes</a:t>
            </a:r>
            <a:endParaRPr lang="en-US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2653892" y="3039681"/>
            <a:ext cx="1724676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⟶</a:t>
            </a:r>
            <a:r>
              <a:rPr lang="en-US" sz="2400" dirty="0" smtClean="0"/>
              <a:t> unlocked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⟶ </a:t>
            </a:r>
            <a:r>
              <a:rPr lang="en-US" sz="2400" b="1" dirty="0" smtClean="0"/>
              <a:t>locked</a:t>
            </a:r>
            <a:endParaRPr lang="en-US" sz="24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565323" y="4667993"/>
            <a:ext cx="778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Prefetching</a:t>
            </a:r>
            <a:r>
              <a:rPr lang="en-US" sz="2200" dirty="0" smtClean="0"/>
              <a:t>: </a:t>
            </a:r>
            <a:r>
              <a:rPr lang="en-US" sz="2800" b="1" u="sng" dirty="0">
                <a:solidFill>
                  <a:srgbClr val="FF6600"/>
                </a:solidFill>
              </a:rPr>
              <a:t>s</a:t>
            </a:r>
            <a:r>
              <a:rPr lang="en-US" sz="2800" b="1" u="sng" dirty="0" smtClean="0">
                <a:solidFill>
                  <a:srgbClr val="FF6600"/>
                </a:solidFill>
              </a:rPr>
              <a:t>can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one bucket and </a:t>
            </a:r>
            <a:r>
              <a:rPr lang="en-US" sz="2800" b="1" u="sng" dirty="0" smtClean="0">
                <a:solidFill>
                  <a:srgbClr val="0000FF"/>
                </a:solidFill>
              </a:rPr>
              <a:t>load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next bucket concurrently</a:t>
            </a:r>
            <a:endParaRPr lang="en-US" sz="2200" dirty="0">
              <a:solidFill>
                <a:srgbClr val="000000"/>
              </a:solidFill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038649"/>
              </p:ext>
            </p:extLst>
          </p:nvPr>
        </p:nvGraphicFramePr>
        <p:xfrm>
          <a:off x="5505753" y="3476985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818203"/>
              </p:ext>
            </p:extLst>
          </p:nvPr>
        </p:nvGraphicFramePr>
        <p:xfrm>
          <a:off x="6528776" y="3476985"/>
          <a:ext cx="892562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281"/>
                <a:gridCol w="446281"/>
              </a:tblGrid>
              <a:tr h="3048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∅</a:t>
                      </a:r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2" name="Straight Connector 61"/>
          <p:cNvCxnSpPr>
            <a:stCxn id="35" idx="2"/>
            <a:endCxn id="61" idx="0"/>
          </p:cNvCxnSpPr>
          <p:nvPr/>
        </p:nvCxnSpPr>
        <p:spPr>
          <a:xfrm>
            <a:off x="6167702" y="3165935"/>
            <a:ext cx="807355" cy="311050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0" idx="0"/>
            <a:endCxn id="35" idx="2"/>
          </p:cNvCxnSpPr>
          <p:nvPr/>
        </p:nvCxnSpPr>
        <p:spPr>
          <a:xfrm flipV="1">
            <a:off x="5952034" y="3165935"/>
            <a:ext cx="215668" cy="311050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488700" y="3459962"/>
            <a:ext cx="919811" cy="397382"/>
          </a:xfrm>
          <a:prstGeom prst="rect">
            <a:avLst/>
          </a:prstGeom>
          <a:solidFill>
            <a:srgbClr val="FFFFFF">
              <a:alpha val="0"/>
            </a:srgbClr>
          </a:solidFill>
          <a:ln w="5715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523290" y="3470781"/>
            <a:ext cx="886020" cy="381561"/>
          </a:xfrm>
          <a:prstGeom prst="rect">
            <a:avLst/>
          </a:prstGeom>
          <a:solidFill>
            <a:srgbClr val="FFFFFF">
              <a:alpha val="0"/>
            </a:srgbClr>
          </a:solidFill>
          <a:ln w="5715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0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9" grpId="0" animBg="1"/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Concurrency control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89108" cy="3925379"/>
          </a:xfrm>
        </p:spPr>
        <p:txBody>
          <a:bodyPr/>
          <a:lstStyle/>
          <a:p>
            <a:r>
              <a:rPr lang="en-US" dirty="0"/>
              <a:t>Fine-grained </a:t>
            </a:r>
            <a:r>
              <a:rPr lang="en-US" dirty="0" smtClean="0"/>
              <a:t>locking</a:t>
            </a:r>
            <a:endParaRPr lang="en-US" sz="2800" dirty="0"/>
          </a:p>
          <a:p>
            <a:pPr lvl="1"/>
            <a:r>
              <a:rPr lang="en-US" dirty="0"/>
              <a:t>spinlock and lock striping</a:t>
            </a:r>
          </a:p>
          <a:p>
            <a:pPr>
              <a:lnSpc>
                <a:spcPct val="250000"/>
              </a:lnSpc>
            </a:pPr>
            <a:r>
              <a:rPr lang="en-US" dirty="0" smtClean="0"/>
              <a:t>Hardware transactional memory</a:t>
            </a:r>
          </a:p>
          <a:p>
            <a:pPr lvl="1"/>
            <a:r>
              <a:rPr lang="en-US" dirty="0" smtClean="0"/>
              <a:t>Intel Transactional Synchronization Extensions (TSX)</a:t>
            </a:r>
          </a:p>
          <a:p>
            <a:pPr lvl="1"/>
            <a:r>
              <a:rPr lang="en-US" dirty="0" smtClean="0"/>
              <a:t>Hardware support for lock elision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71253" y="1600200"/>
            <a:ext cx="8581458" cy="1155834"/>
          </a:xfrm>
          <a:prstGeom prst="rect">
            <a:avLst/>
          </a:prstGeom>
          <a:solidFill>
            <a:srgbClr val="FFFFFF">
              <a:alpha val="6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2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Lock elision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079919" y="2154073"/>
            <a:ext cx="610550" cy="359029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06872" y="2154074"/>
            <a:ext cx="610550" cy="359029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79919" y="2552996"/>
            <a:ext cx="610550" cy="152400"/>
          </a:xfrm>
          <a:prstGeom prst="rect">
            <a:avLst/>
          </a:prstGeom>
          <a:solidFill>
            <a:srgbClr val="8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79919" y="4716289"/>
            <a:ext cx="610550" cy="152400"/>
          </a:xfrm>
          <a:prstGeom prst="rect">
            <a:avLst/>
          </a:prstGeom>
          <a:solidFill>
            <a:srgbClr val="8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06872" y="2968201"/>
            <a:ext cx="610550" cy="152400"/>
          </a:xfrm>
          <a:prstGeom prst="rect">
            <a:avLst/>
          </a:prstGeom>
          <a:solidFill>
            <a:srgbClr val="8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08352" y="5392014"/>
            <a:ext cx="610550" cy="152400"/>
          </a:xfrm>
          <a:prstGeom prst="rect">
            <a:avLst/>
          </a:prstGeom>
          <a:solidFill>
            <a:srgbClr val="800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79919" y="2705397"/>
            <a:ext cx="610550" cy="201089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06872" y="3120600"/>
            <a:ext cx="610550" cy="22714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96219" y="2425317"/>
            <a:ext cx="883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acquire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22187" y="1999390"/>
            <a:ext cx="16281" cy="3810113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17422" y="2819369"/>
            <a:ext cx="883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acquire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24535" y="4551777"/>
            <a:ext cx="863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release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909281" y="5246072"/>
            <a:ext cx="863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release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216394" y="3446935"/>
            <a:ext cx="86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ritical section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909281" y="3905446"/>
            <a:ext cx="86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ritical section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741591" y="170029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Thread 1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082529" y="1700290"/>
            <a:ext cx="1107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Thread 2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271628" y="3597384"/>
            <a:ext cx="701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Time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6452896" y="5662965"/>
            <a:ext cx="1329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Hash Table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328988" y="1692408"/>
            <a:ext cx="145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Lock: </a:t>
            </a:r>
            <a:r>
              <a:rPr lang="en-US" sz="2400" b="1" dirty="0" smtClean="0"/>
              <a:t>Free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271398" y="6067845"/>
            <a:ext cx="455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 serialization if no data conflicts</a:t>
            </a:r>
            <a:endParaRPr lang="en-US" sz="2400" b="1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236806"/>
              </p:ext>
            </p:extLst>
          </p:nvPr>
        </p:nvGraphicFramePr>
        <p:xfrm>
          <a:off x="6225461" y="2179504"/>
          <a:ext cx="1666240" cy="3413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282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2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2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2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2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2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2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2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2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2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2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2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259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CCFFCC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CCFFCC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CCFFCC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CCFFCC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CCFFCC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259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CCFFCC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CCFFCC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CCFFCC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CCFFCC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CCFFCC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963757"/>
              </p:ext>
            </p:extLst>
          </p:nvPr>
        </p:nvGraphicFramePr>
        <p:xfrm>
          <a:off x="6225461" y="2184074"/>
          <a:ext cx="1666240" cy="3413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282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  <a:tr h="1282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2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282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282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282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2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  <a:tr h="1282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  <a:tr h="1282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2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82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  <a:tr h="1282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4E3"/>
                    </a:solidFill>
                  </a:tcPr>
                </a:tc>
              </a:tr>
              <a:tr h="128259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CCFFCC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CCFFCC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CCFFCC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CCFFCC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CCFFCC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8259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CCFFCC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CCFFCC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CCFFCC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CCFFCC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CCFFCC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12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4983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Implement lock elision with Intel TSX</a:t>
            </a:r>
            <a:endParaRPr lang="en-US" sz="40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366513" y="4072055"/>
            <a:ext cx="3262432" cy="185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-- Abort reasons:</a:t>
            </a:r>
          </a:p>
          <a:p>
            <a:pPr marL="182880" indent="-274320">
              <a:lnSpc>
                <a:spcPct val="120000"/>
              </a:lnSpc>
              <a:buFont typeface="Arial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ata conflicts</a:t>
            </a:r>
          </a:p>
          <a:p>
            <a:pPr marL="182880" indent="-274320">
              <a:lnSpc>
                <a:spcPct val="120000"/>
              </a:lnSpc>
              <a:buFont typeface="Arial"/>
              <a:buChar char="•"/>
            </a:pPr>
            <a:r>
              <a:rPr lang="en-US" sz="2400" dirty="0"/>
              <a:t>l</a:t>
            </a:r>
            <a:r>
              <a:rPr lang="en-US" sz="2400" dirty="0" smtClean="0"/>
              <a:t>imited HW resources</a:t>
            </a:r>
          </a:p>
          <a:p>
            <a:pPr marL="182880" indent="-274320">
              <a:lnSpc>
                <a:spcPct val="120000"/>
              </a:lnSpc>
              <a:buFont typeface="Arial"/>
              <a:buChar char="•"/>
            </a:pPr>
            <a:r>
              <a:rPr lang="en-US" sz="2400" dirty="0"/>
              <a:t>u</a:t>
            </a:r>
            <a:r>
              <a:rPr lang="en-US" sz="2400" dirty="0" smtClean="0"/>
              <a:t>nfriendly instructions</a:t>
            </a:r>
          </a:p>
        </p:txBody>
      </p:sp>
      <p:sp>
        <p:nvSpPr>
          <p:cNvPr id="31" name="Down Arrow 30"/>
          <p:cNvSpPr/>
          <p:nvPr/>
        </p:nvSpPr>
        <p:spPr>
          <a:xfrm rot="5400000">
            <a:off x="4418530" y="1941457"/>
            <a:ext cx="199890" cy="1331556"/>
          </a:xfrm>
          <a:prstGeom prst="downArrow">
            <a:avLst>
              <a:gd name="adj1" fmla="val 50000"/>
              <a:gd name="adj2" fmla="val 94443"/>
            </a:avLst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2" name="Bent Arrow 1"/>
          <p:cNvSpPr/>
          <p:nvPr/>
        </p:nvSpPr>
        <p:spPr>
          <a:xfrm rot="16200000" flipV="1">
            <a:off x="4106130" y="2636142"/>
            <a:ext cx="1188888" cy="1725393"/>
          </a:xfrm>
          <a:prstGeom prst="bentArrow">
            <a:avLst>
              <a:gd name="adj1" fmla="val 7783"/>
              <a:gd name="adj2" fmla="val 8432"/>
              <a:gd name="adj3" fmla="val 15955"/>
              <a:gd name="adj4" fmla="val 43750"/>
            </a:avLst>
          </a:prstGeom>
          <a:solidFill>
            <a:srgbClr val="800000"/>
          </a:solidFill>
          <a:ln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U-Turn Arrow 36"/>
          <p:cNvSpPr/>
          <p:nvPr/>
        </p:nvSpPr>
        <p:spPr>
          <a:xfrm rot="10800000" flipV="1">
            <a:off x="1045194" y="1611852"/>
            <a:ext cx="4450902" cy="1186056"/>
          </a:xfrm>
          <a:prstGeom prst="uturnArrow">
            <a:avLst>
              <a:gd name="adj1" fmla="val 6354"/>
              <a:gd name="adj2" fmla="val 6615"/>
              <a:gd name="adj3" fmla="val 13544"/>
              <a:gd name="adj4" fmla="val 29314"/>
              <a:gd name="adj5" fmla="val 58657"/>
            </a:avLst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014290" y="2899416"/>
            <a:ext cx="199890" cy="717385"/>
          </a:xfrm>
          <a:prstGeom prst="downArrow">
            <a:avLst>
              <a:gd name="adj1" fmla="val 50000"/>
              <a:gd name="adj2" fmla="val 94443"/>
            </a:avLst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9" name="TextBox 8"/>
          <p:cNvSpPr txBox="1"/>
          <p:nvPr/>
        </p:nvSpPr>
        <p:spPr>
          <a:xfrm>
            <a:off x="1842336" y="2956941"/>
            <a:ext cx="13148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rgbClr val="008000"/>
                </a:solidFill>
              </a:rPr>
              <a:t>execute</a:t>
            </a:r>
            <a:endParaRPr lang="en-US" sz="2600" i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5391" y="4411805"/>
            <a:ext cx="1332164" cy="523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rgbClr val="008000"/>
                </a:solidFill>
              </a:rPr>
              <a:t>success</a:t>
            </a:r>
            <a:endParaRPr lang="en-US" sz="2600" i="1" dirty="0">
              <a:solidFill>
                <a:srgbClr val="008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062949" y="2902833"/>
            <a:ext cx="172690" cy="713968"/>
          </a:xfrm>
          <a:prstGeom prst="downArrow">
            <a:avLst>
              <a:gd name="adj1" fmla="val 50000"/>
              <a:gd name="adj2" fmla="val 94443"/>
            </a:avLst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3" name="Down Arrow 12"/>
          <p:cNvSpPr/>
          <p:nvPr/>
        </p:nvSpPr>
        <p:spPr>
          <a:xfrm>
            <a:off x="1055778" y="4411805"/>
            <a:ext cx="176616" cy="752876"/>
          </a:xfrm>
          <a:prstGeom prst="downArrow">
            <a:avLst>
              <a:gd name="adj1" fmla="val 50000"/>
              <a:gd name="adj2" fmla="val 94443"/>
            </a:avLst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15" name="TextBox 14"/>
          <p:cNvSpPr txBox="1"/>
          <p:nvPr/>
        </p:nvSpPr>
        <p:spPr>
          <a:xfrm>
            <a:off x="3990776" y="4045618"/>
            <a:ext cx="956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rgbClr val="800000"/>
                </a:solidFill>
              </a:rPr>
              <a:t>abort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871" y="2316458"/>
            <a:ext cx="1412875" cy="5779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LOCK</a:t>
            </a:r>
            <a:endParaRPr lang="en-US" sz="2600" b="1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1197" y="2323669"/>
            <a:ext cx="1561975" cy="5807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600" b="1" dirty="0" smtClean="0">
                <a:solidFill>
                  <a:srgbClr val="008000"/>
                </a:solidFill>
              </a:rPr>
              <a:t>START TX</a:t>
            </a:r>
            <a:endParaRPr lang="en-US" sz="2600" b="1" dirty="0">
              <a:solidFill>
                <a:srgbClr val="008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082405" y="5736555"/>
            <a:ext cx="8" cy="334170"/>
          </a:xfrm>
          <a:prstGeom prst="line">
            <a:avLst/>
          </a:prstGeom>
          <a:ln w="1270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54414" y="5734613"/>
            <a:ext cx="403" cy="336613"/>
          </a:xfrm>
          <a:prstGeom prst="line">
            <a:avLst/>
          </a:prstGeom>
          <a:ln w="1270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2996724" y="1798008"/>
            <a:ext cx="279795" cy="497873"/>
          </a:xfrm>
          <a:prstGeom prst="downArrow">
            <a:avLst>
              <a:gd name="adj1" fmla="val 50000"/>
              <a:gd name="adj2" fmla="val 94443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22" name="Rounded Rectangle 21"/>
          <p:cNvSpPr/>
          <p:nvPr/>
        </p:nvSpPr>
        <p:spPr>
          <a:xfrm>
            <a:off x="270556" y="3616801"/>
            <a:ext cx="3557513" cy="795004"/>
          </a:xfrm>
          <a:prstGeom prst="roundRect">
            <a:avLst>
              <a:gd name="adj" fmla="val 39184"/>
            </a:avLst>
          </a:prstGeom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u="sng" dirty="0" smtClean="0">
                <a:solidFill>
                  <a:schemeClr val="tx1"/>
                </a:solidFill>
              </a:rPr>
              <a:t>Critical Section </a:t>
            </a:r>
            <a:endParaRPr lang="en-US" sz="2600" b="1" u="sng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20717" y="5179974"/>
            <a:ext cx="1799756" cy="5605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600" b="1" dirty="0" smtClean="0">
                <a:solidFill>
                  <a:srgbClr val="008000"/>
                </a:solidFill>
              </a:rPr>
              <a:t>COMMIT</a:t>
            </a:r>
            <a:endParaRPr lang="en-US" sz="2600" b="1" dirty="0">
              <a:solidFill>
                <a:srgbClr val="008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8271" y="5179974"/>
            <a:ext cx="1642202" cy="5625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600" b="1" dirty="0" smtClean="0">
                <a:solidFill>
                  <a:srgbClr val="0000FF"/>
                </a:solidFill>
              </a:rPr>
              <a:t>UNLOCK</a:t>
            </a:r>
            <a:endParaRPr lang="en-US" sz="2600" b="1" dirty="0">
              <a:solidFill>
                <a:srgbClr val="0000F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061602" y="6009816"/>
            <a:ext cx="2193215" cy="0"/>
          </a:xfrm>
          <a:prstGeom prst="line">
            <a:avLst/>
          </a:prstGeom>
          <a:ln w="1270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943539" y="1621374"/>
            <a:ext cx="12708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rgbClr val="0000FF"/>
                </a:solidFill>
              </a:rPr>
              <a:t>fallback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90776" y="2622274"/>
            <a:ext cx="9154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rgbClr val="008000"/>
                </a:solidFill>
              </a:rPr>
              <a:t>retry</a:t>
            </a:r>
            <a:endParaRPr lang="en-US" sz="2600" i="1" dirty="0">
              <a:solidFill>
                <a:srgbClr val="008000"/>
              </a:solidFill>
            </a:endParaRPr>
          </a:p>
        </p:txBody>
      </p:sp>
      <p:sp>
        <p:nvSpPr>
          <p:cNvPr id="41" name="Diamond 40"/>
          <p:cNvSpPr/>
          <p:nvPr/>
        </p:nvSpPr>
        <p:spPr>
          <a:xfrm>
            <a:off x="5074548" y="2322567"/>
            <a:ext cx="768133" cy="577987"/>
          </a:xfrm>
          <a:prstGeom prst="diamon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?</a:t>
            </a:r>
            <a:endParaRPr lang="en-US" sz="2400" b="1" dirty="0"/>
          </a:p>
        </p:txBody>
      </p:sp>
      <p:sp>
        <p:nvSpPr>
          <p:cNvPr id="29" name="Down Arrow 28"/>
          <p:cNvSpPr/>
          <p:nvPr/>
        </p:nvSpPr>
        <p:spPr>
          <a:xfrm>
            <a:off x="2034390" y="6037735"/>
            <a:ext cx="279795" cy="497873"/>
          </a:xfrm>
          <a:prstGeom prst="downArrow">
            <a:avLst>
              <a:gd name="adj1" fmla="val 50000"/>
              <a:gd name="adj2" fmla="val 94443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32" name="Down Arrow 31"/>
          <p:cNvSpPr/>
          <p:nvPr/>
        </p:nvSpPr>
        <p:spPr>
          <a:xfrm>
            <a:off x="3015341" y="4423400"/>
            <a:ext cx="198839" cy="756574"/>
          </a:xfrm>
          <a:prstGeom prst="downArrow">
            <a:avLst>
              <a:gd name="adj1" fmla="val 50000"/>
              <a:gd name="adj2" fmla="val 94443"/>
            </a:avLst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33" name="Down Arrow 32"/>
          <p:cNvSpPr/>
          <p:nvPr/>
        </p:nvSpPr>
        <p:spPr>
          <a:xfrm>
            <a:off x="2974619" y="5750052"/>
            <a:ext cx="279795" cy="497873"/>
          </a:xfrm>
          <a:prstGeom prst="downArrow">
            <a:avLst>
              <a:gd name="adj1" fmla="val 50000"/>
              <a:gd name="adj2" fmla="val 94443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3" name="TextBox 2"/>
          <p:cNvSpPr txBox="1"/>
          <p:nvPr/>
        </p:nvSpPr>
        <p:spPr>
          <a:xfrm>
            <a:off x="6236903" y="2237553"/>
            <a:ext cx="2404128" cy="76944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optimized to make better decisions</a:t>
            </a:r>
            <a:endParaRPr lang="en-US" sz="2200" dirty="0"/>
          </a:p>
        </p:txBody>
      </p:sp>
      <p:cxnSp>
        <p:nvCxnSpPr>
          <p:cNvPr id="6" name="Straight Arrow Connector 5"/>
          <p:cNvCxnSpPr>
            <a:stCxn id="3" idx="1"/>
          </p:cNvCxnSpPr>
          <p:nvPr/>
        </p:nvCxnSpPr>
        <p:spPr>
          <a:xfrm flipH="1">
            <a:off x="5912041" y="2622274"/>
            <a:ext cx="324862" cy="0"/>
          </a:xfrm>
          <a:prstGeom prst="straightConnector1">
            <a:avLst/>
          </a:prstGeom>
          <a:ln w="38100" cmpd="dbl"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24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7" grpId="0" animBg="1"/>
      <p:bldP spid="11" grpId="0" animBg="1"/>
      <p:bldP spid="13" grpId="0" animBg="1"/>
      <p:bldP spid="16" grpId="0" animBg="1"/>
      <p:bldP spid="24" grpId="0" animBg="1"/>
      <p:bldP spid="39" grpId="0"/>
      <p:bldP spid="40" grpId="0"/>
      <p:bldP spid="29" grpId="0" animBg="1"/>
      <p:bldP spid="33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/>
              <a:t>Principles to reduce transactional aborts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dirty="0" smtClean="0"/>
              <a:t>Minimize </a:t>
            </a:r>
            <a:r>
              <a:rPr lang="en-US" sz="2800" dirty="0"/>
              <a:t>the </a:t>
            </a:r>
            <a:r>
              <a:rPr lang="en-US" sz="2800" i="1" dirty="0"/>
              <a:t>size</a:t>
            </a:r>
            <a:r>
              <a:rPr lang="en-US" sz="2800" dirty="0"/>
              <a:t> of transactional regions.</a:t>
            </a:r>
          </a:p>
          <a:p>
            <a:pPr marL="832104" lvl="1">
              <a:spcBef>
                <a:spcPts val="1200"/>
              </a:spcBef>
            </a:pPr>
            <a:r>
              <a:rPr lang="en-US" sz="2400" dirty="0" smtClean="0"/>
              <a:t>Algorithmic optimizations</a:t>
            </a:r>
          </a:p>
          <a:p>
            <a:pPr marL="1346454" lvl="2" indent="-342900">
              <a:spcBef>
                <a:spcPts val="600"/>
              </a:spcBef>
            </a:pPr>
            <a:r>
              <a:rPr lang="en-US" sz="2200" dirty="0" smtClean="0"/>
              <a:t>lock later, BFS, increase set-associativity</a:t>
            </a:r>
            <a:endParaRPr lang="en-US" sz="2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519120"/>
              </p:ext>
            </p:extLst>
          </p:nvPr>
        </p:nvGraphicFramePr>
        <p:xfrm>
          <a:off x="674138" y="3458731"/>
          <a:ext cx="7227406" cy="18569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3703"/>
                <a:gridCol w="3613703"/>
              </a:tblGrid>
              <a:tr h="4861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i="1" u="none" dirty="0" smtClean="0">
                          <a:solidFill>
                            <a:srgbClr val="000090"/>
                          </a:solidFill>
                        </a:rPr>
                        <a:t>Maximum size </a:t>
                      </a:r>
                      <a:r>
                        <a:rPr lang="en-US" sz="2200" i="1" u="none" dirty="0" smtClean="0">
                          <a:solidFill>
                            <a:srgbClr val="000090"/>
                          </a:solidFill>
                        </a:rPr>
                        <a:t>of transactional regions</a:t>
                      </a:r>
                      <a:endParaRPr lang="en-US" sz="2200" i="1" u="none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188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baseline="0" dirty="0" smtClean="0">
                          <a:solidFill>
                            <a:srgbClr val="000090"/>
                          </a:solidFill>
                        </a:rPr>
                        <a:t>previous cuckoo</a:t>
                      </a:r>
                      <a:r>
                        <a:rPr lang="en-US" sz="2200" b="0" i="0" baseline="30000" dirty="0" smtClean="0">
                          <a:solidFill>
                            <a:srgbClr val="000090"/>
                          </a:solidFill>
                        </a:rPr>
                        <a:t>[Fan, NSDI’13]</a:t>
                      </a:r>
                      <a:endParaRPr lang="en-US" sz="2200" b="0" i="0" baseline="3000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 smtClean="0">
                          <a:solidFill>
                            <a:srgbClr val="000090"/>
                          </a:solidFill>
                        </a:rPr>
                        <a:t>optimized cuckoo</a:t>
                      </a:r>
                      <a:endParaRPr lang="en-US" sz="2200" b="0" i="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84603"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72441" y="4476167"/>
            <a:ext cx="32194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</a:rPr>
              <a:t>c</a:t>
            </a:r>
            <a:r>
              <a:rPr lang="en-US" sz="2200" dirty="0" smtClean="0">
                <a:solidFill>
                  <a:srgbClr val="000000"/>
                </a:solidFill>
              </a:rPr>
              <a:t>uckoo search: </a:t>
            </a:r>
            <a:r>
              <a:rPr lang="en-US" sz="2200" b="1" dirty="0" smtClean="0">
                <a:solidFill>
                  <a:srgbClr val="800000"/>
                </a:solidFill>
              </a:rPr>
              <a:t>500 </a:t>
            </a:r>
            <a:r>
              <a:rPr lang="en-US" sz="2200" b="1" dirty="0">
                <a:solidFill>
                  <a:srgbClr val="800000"/>
                </a:solidFill>
              </a:rPr>
              <a:t>reads</a:t>
            </a:r>
          </a:p>
          <a:p>
            <a:r>
              <a:rPr lang="en-US" sz="2200" dirty="0">
                <a:solidFill>
                  <a:srgbClr val="000000"/>
                </a:solidFill>
              </a:rPr>
              <a:t>c</a:t>
            </a:r>
            <a:r>
              <a:rPr lang="en-US" sz="2200" dirty="0" smtClean="0">
                <a:solidFill>
                  <a:srgbClr val="000000"/>
                </a:solidFill>
              </a:rPr>
              <a:t>uckoo move:</a:t>
            </a:r>
            <a:r>
              <a:rPr lang="en-US" sz="2200" b="1" dirty="0" smtClean="0">
                <a:solidFill>
                  <a:srgbClr val="800000"/>
                </a:solidFill>
              </a:rPr>
              <a:t> </a:t>
            </a:r>
            <a:r>
              <a:rPr lang="en-US" sz="1500" b="1" dirty="0" smtClean="0">
                <a:solidFill>
                  <a:srgbClr val="800000"/>
                </a:solidFill>
              </a:rPr>
              <a:t> </a:t>
            </a:r>
            <a:r>
              <a:rPr lang="en-US" sz="2200" b="1" dirty="0" smtClean="0">
                <a:solidFill>
                  <a:srgbClr val="800000"/>
                </a:solidFill>
              </a:rPr>
              <a:t> 250 </a:t>
            </a:r>
            <a:r>
              <a:rPr lang="en-US" sz="2200" b="1" dirty="0">
                <a:solidFill>
                  <a:srgbClr val="800000"/>
                </a:solidFill>
              </a:rPr>
              <a:t>writes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318861" y="4454271"/>
            <a:ext cx="35480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—</a:t>
            </a:r>
          </a:p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cuckoo move: </a:t>
            </a:r>
            <a:r>
              <a:rPr lang="en-US" sz="2200" b="1" dirty="0" smtClean="0">
                <a:solidFill>
                  <a:srgbClr val="008000"/>
                </a:solidFill>
              </a:rPr>
              <a:t>5 writes/reads</a:t>
            </a:r>
            <a:endParaRPr lang="en-US" sz="2200" b="1" dirty="0">
              <a:solidFill>
                <a:srgbClr val="008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951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Principles to reduce transactional aborts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89389" cy="4525963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Font typeface="+mj-lt"/>
              <a:buAutoNum type="arabicPeriod" startAt="2"/>
            </a:pPr>
            <a:r>
              <a:rPr lang="en-US" sz="2800" dirty="0"/>
              <a:t>Avoid unnecessary access to common data.</a:t>
            </a:r>
          </a:p>
          <a:p>
            <a:pPr marL="832104" lvl="1">
              <a:spcBef>
                <a:spcPts val="600"/>
              </a:spcBef>
            </a:pPr>
            <a:r>
              <a:rPr lang="en-US" sz="2400" dirty="0"/>
              <a:t>Make globals thread-local</a:t>
            </a:r>
          </a:p>
          <a:p>
            <a:pPr marL="514350" indent="-514350">
              <a:lnSpc>
                <a:spcPct val="200000"/>
              </a:lnSpc>
              <a:spcBef>
                <a:spcPts val="1800"/>
              </a:spcBef>
              <a:buFont typeface="+mj-lt"/>
              <a:buAutoNum type="arabicPeriod" startAt="3"/>
            </a:pPr>
            <a:r>
              <a:rPr lang="en-US" sz="2800" dirty="0" smtClean="0"/>
              <a:t>Avoid TSX</a:t>
            </a:r>
            <a:r>
              <a:rPr lang="en-US" sz="2800" dirty="0"/>
              <a:t>-unfriendly </a:t>
            </a:r>
            <a:r>
              <a:rPr lang="en-US" sz="2800" dirty="0" smtClean="0"/>
              <a:t>instructions in transactions</a:t>
            </a:r>
            <a:endParaRPr lang="en-US" sz="2800" dirty="0"/>
          </a:p>
          <a:p>
            <a:pPr marL="832104" lvl="1">
              <a:spcBef>
                <a:spcPts val="600"/>
              </a:spcBef>
            </a:pPr>
            <a:r>
              <a:rPr lang="en-US" sz="2400" dirty="0"/>
              <a:t>e.g., </a:t>
            </a:r>
            <a:r>
              <a:rPr lang="en-US" sz="2400" dirty="0" smtClean="0">
                <a:latin typeface="Courier New"/>
                <a:cs typeface="Courier New"/>
              </a:rPr>
              <a:t>malloc</a:t>
            </a:r>
            <a:r>
              <a:rPr lang="en-US" sz="2400" dirty="0">
                <a:latin typeface="Courier New"/>
                <a:cs typeface="Courier New"/>
              </a:rPr>
              <a:t>(</a:t>
            </a:r>
            <a:r>
              <a:rPr lang="en-US" sz="2400" dirty="0" smtClean="0">
                <a:latin typeface="Courier New"/>
                <a:cs typeface="Courier New"/>
              </a:rPr>
              <a:t>)</a:t>
            </a:r>
            <a:r>
              <a:rPr lang="en-US" sz="2400" dirty="0" smtClean="0">
                <a:latin typeface="Calibri"/>
                <a:cs typeface="Calibri"/>
              </a:rPr>
              <a:t>may cause problems</a:t>
            </a:r>
          </a:p>
          <a:p>
            <a:pPr marL="514350" indent="-514350">
              <a:lnSpc>
                <a:spcPct val="200000"/>
              </a:lnSpc>
              <a:spcBef>
                <a:spcPts val="1800"/>
              </a:spcBef>
              <a:buFont typeface="+mj-lt"/>
              <a:buAutoNum type="arabicPeriod" startAt="3"/>
            </a:pPr>
            <a:r>
              <a:rPr lang="en-US" sz="2800" dirty="0" smtClean="0"/>
              <a:t>Optimize TSX lock elision implementation</a:t>
            </a:r>
          </a:p>
          <a:p>
            <a:pPr marL="832104" lvl="1">
              <a:spcBef>
                <a:spcPts val="600"/>
              </a:spcBef>
            </a:pPr>
            <a:r>
              <a:rPr lang="en-US" sz="2400" dirty="0" smtClean="0"/>
              <a:t>Elide </a:t>
            </a:r>
            <a:r>
              <a:rPr lang="en-US" sz="2400" dirty="0"/>
              <a:t>the lock more aggressively for short transactions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515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Evaluation</a:t>
            </a:r>
            <a:endParaRPr lang="en-US" sz="4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893826"/>
            <a:ext cx="8229600" cy="4614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How does the </a:t>
            </a:r>
            <a:r>
              <a:rPr lang="en-US" sz="2800" dirty="0"/>
              <a:t>performance </a:t>
            </a:r>
            <a:r>
              <a:rPr lang="en-US" sz="2800" dirty="0" smtClean="0"/>
              <a:t>scale?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t</a:t>
            </a:r>
            <a:r>
              <a:rPr lang="en-US" sz="2600" dirty="0" smtClean="0"/>
              <a:t>hroughput vs. # of cores</a:t>
            </a:r>
          </a:p>
          <a:p>
            <a:pPr>
              <a:spcBef>
                <a:spcPts val="6168"/>
              </a:spcBef>
            </a:pPr>
            <a:r>
              <a:rPr lang="en-US" sz="2800" dirty="0" smtClean="0"/>
              <a:t>How much each </a:t>
            </a:r>
            <a:r>
              <a:rPr lang="en-US" sz="2800" dirty="0"/>
              <a:t>technique </a:t>
            </a:r>
            <a:r>
              <a:rPr lang="en-US" sz="2800" dirty="0" smtClean="0"/>
              <a:t>improves performance?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a</a:t>
            </a:r>
            <a:r>
              <a:rPr lang="en-US" sz="2600" dirty="0" smtClean="0"/>
              <a:t>lgorithmic optimizations</a:t>
            </a:r>
            <a:endParaRPr lang="en-US" sz="2600" dirty="0"/>
          </a:p>
          <a:p>
            <a:pPr lvl="1">
              <a:lnSpc>
                <a:spcPct val="120000"/>
              </a:lnSpc>
            </a:pPr>
            <a:r>
              <a:rPr lang="en-US" sz="2600" dirty="0">
                <a:latin typeface="Calibri"/>
                <a:cs typeface="Calibri"/>
              </a:rPr>
              <a:t>l</a:t>
            </a:r>
            <a:r>
              <a:rPr lang="en-US" sz="2600" dirty="0" smtClean="0">
                <a:latin typeface="Calibri"/>
                <a:cs typeface="Calibri"/>
              </a:rPr>
              <a:t>ock elision with Intel TSX</a:t>
            </a:r>
            <a:endParaRPr lang="en-US" sz="2600" dirty="0">
              <a:latin typeface="Calibri"/>
              <a:cs typeface="Calibri"/>
            </a:endParaRPr>
          </a:p>
          <a:p>
            <a:pPr>
              <a:spcBef>
                <a:spcPts val="7368"/>
              </a:spcBef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Experiment settings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377916" cy="50817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Platform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Intel Haswell i7-4770 @ 3.4GHz (with TSX support)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4 cores (8 hyper-threaded cores)</a:t>
            </a:r>
          </a:p>
          <a:p>
            <a:pPr>
              <a:spcBef>
                <a:spcPts val="1872"/>
              </a:spcBef>
            </a:pPr>
            <a:r>
              <a:rPr lang="en-US" sz="2800" dirty="0" smtClean="0"/>
              <a:t>Cuckoo hash table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8 byte keys and 8 byte values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2 GB hash table, ~134.2 million entries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8-way set-associative</a:t>
            </a:r>
          </a:p>
          <a:p>
            <a:pPr>
              <a:spcBef>
                <a:spcPts val="1872"/>
              </a:spcBef>
            </a:pPr>
            <a:r>
              <a:rPr lang="en-US" sz="2800" dirty="0" smtClean="0"/>
              <a:t>Workloads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Fill an empty table to 95% capacity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Random </a:t>
            </a:r>
            <a:r>
              <a:rPr lang="en-US" sz="2400" dirty="0"/>
              <a:t>m</a:t>
            </a:r>
            <a:r>
              <a:rPr lang="en-US" sz="2400" dirty="0" smtClean="0"/>
              <a:t>ixed reads and writes</a:t>
            </a:r>
            <a:endParaRPr lang="en-US" sz="2400" dirty="0" smtClean="0">
              <a:latin typeface="Courier New"/>
              <a:cs typeface="Courier New"/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58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Multi-core scaling comparison </a:t>
            </a:r>
            <a:r>
              <a:rPr lang="en-US" sz="4000" dirty="0"/>
              <a:t>(50% </a:t>
            </a:r>
            <a:r>
              <a:rPr lang="en-US" sz="4000" dirty="0">
                <a:latin typeface="Courier New"/>
                <a:cs typeface="Courier New"/>
              </a:rPr>
              <a:t>Insert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81430203"/>
              </p:ext>
            </p:extLst>
          </p:nvPr>
        </p:nvGraphicFramePr>
        <p:xfrm>
          <a:off x="294253" y="1978181"/>
          <a:ext cx="8634134" cy="2906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72166" y="5393755"/>
            <a:ext cx="61652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</a:t>
            </a:r>
            <a:r>
              <a:rPr lang="en-US" sz="2200" dirty="0" smtClean="0"/>
              <a:t>uckoo:    single-writer/multi-reader [Fan, NSDI’13]</a:t>
            </a:r>
          </a:p>
          <a:p>
            <a:r>
              <a:rPr lang="en-US" sz="2200" dirty="0"/>
              <a:t>c</a:t>
            </a:r>
            <a:r>
              <a:rPr lang="en-US" sz="2200" dirty="0" smtClean="0"/>
              <a:t>uckoo+:  cuckoo with our algorithmic optimizations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868490" y="4821842"/>
            <a:ext cx="2166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of threads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574195" y="3182215"/>
            <a:ext cx="2267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Throughput (MOPS)</a:t>
            </a:r>
          </a:p>
        </p:txBody>
      </p:sp>
      <p:sp>
        <p:nvSpPr>
          <p:cNvPr id="2" name="Rectangle 1"/>
          <p:cNvSpPr/>
          <p:nvPr/>
        </p:nvSpPr>
        <p:spPr>
          <a:xfrm>
            <a:off x="5091123" y="1809778"/>
            <a:ext cx="3837264" cy="22542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1253" y="274638"/>
            <a:ext cx="8581458" cy="11430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4000" dirty="0" smtClean="0"/>
              <a:t>Concurrent hash </a:t>
            </a:r>
            <a:r>
              <a:rPr lang="en-US" sz="4000" dirty="0"/>
              <a:t>t</a:t>
            </a:r>
            <a:r>
              <a:rPr lang="en-US" sz="4000" dirty="0" smtClean="0"/>
              <a:t>able</a:t>
            </a:r>
            <a:endParaRPr lang="en-US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04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Indexing key-value objects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zh-CN" sz="2400" dirty="0" smtClean="0">
                <a:latin typeface="Courier New"/>
                <a:cs typeface="Courier New"/>
              </a:rPr>
              <a:t>Lookup(key)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Courier New"/>
                <a:cs typeface="Courier New"/>
              </a:rPr>
              <a:t>Insert(key, value)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Courier New"/>
                <a:cs typeface="Courier New"/>
              </a:rPr>
              <a:t>Delete(key)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800" dirty="0" smtClean="0"/>
              <a:t>Fundamental building block for modern systems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sz="2400" dirty="0" smtClean="0"/>
              <a:t>System applications (e.g., kernel caches)</a:t>
            </a:r>
          </a:p>
          <a:p>
            <a:pPr lvl="1">
              <a:lnSpc>
                <a:spcPct val="130000"/>
              </a:lnSpc>
              <a:spcBef>
                <a:spcPts val="300"/>
              </a:spcBef>
            </a:pPr>
            <a:r>
              <a:rPr lang="en-US" sz="2400" dirty="0" smtClean="0"/>
              <a:t>Concurrent user-level applications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800" dirty="0" smtClean="0"/>
              <a:t>Targeted workloads: </a:t>
            </a:r>
            <a:r>
              <a:rPr lang="en-US" sz="2800" b="1" i="1" dirty="0" smtClean="0"/>
              <a:t>small objects, high rate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71253" y="141763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8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Multi-core scaling comparison </a:t>
            </a:r>
            <a:r>
              <a:rPr lang="en-US" sz="4000" dirty="0"/>
              <a:t>(50% </a:t>
            </a:r>
            <a:r>
              <a:rPr lang="en-US" sz="4000" dirty="0">
                <a:latin typeface="Courier New"/>
                <a:cs typeface="Courier New"/>
              </a:rPr>
              <a:t>Insert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21752166"/>
              </p:ext>
            </p:extLst>
          </p:nvPr>
        </p:nvGraphicFramePr>
        <p:xfrm>
          <a:off x="294253" y="1978181"/>
          <a:ext cx="8634134" cy="2906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72166" y="5393755"/>
            <a:ext cx="61652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</a:t>
            </a:r>
            <a:r>
              <a:rPr lang="en-US" sz="2200" dirty="0" smtClean="0"/>
              <a:t>uckoo:    single-writer/multi-reader [Fan, NSDI’13]</a:t>
            </a:r>
          </a:p>
          <a:p>
            <a:r>
              <a:rPr lang="en-US" sz="2200" dirty="0"/>
              <a:t>c</a:t>
            </a:r>
            <a:r>
              <a:rPr lang="en-US" sz="2200" dirty="0" smtClean="0"/>
              <a:t>uckoo+:  cuckoo with our algorithmic optimizations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868490" y="4821842"/>
            <a:ext cx="2166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of threads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574195" y="3182215"/>
            <a:ext cx="2267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Throughput (MOPS)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91123" y="2914921"/>
            <a:ext cx="3837264" cy="11373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1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Multi-core scaling comparison </a:t>
            </a:r>
            <a:r>
              <a:rPr lang="en-US" sz="4000" dirty="0"/>
              <a:t>(50% </a:t>
            </a:r>
            <a:r>
              <a:rPr lang="en-US" sz="4000" dirty="0">
                <a:latin typeface="Courier New"/>
                <a:cs typeface="Courier New"/>
              </a:rPr>
              <a:t>Insert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55057328"/>
              </p:ext>
            </p:extLst>
          </p:nvPr>
        </p:nvGraphicFramePr>
        <p:xfrm>
          <a:off x="294253" y="1978181"/>
          <a:ext cx="8634134" cy="2906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72166" y="5393755"/>
            <a:ext cx="61652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</a:t>
            </a:r>
            <a:r>
              <a:rPr lang="en-US" sz="2200" dirty="0" smtClean="0"/>
              <a:t>uckoo:    single-writer/multi-reader [Fan, NSDI’13]</a:t>
            </a:r>
          </a:p>
          <a:p>
            <a:r>
              <a:rPr lang="en-US" sz="2200" dirty="0"/>
              <a:t>c</a:t>
            </a:r>
            <a:r>
              <a:rPr lang="en-US" sz="2200" dirty="0" smtClean="0"/>
              <a:t>uckoo+:  cuckoo with our algorithmic optimizations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868490" y="4821842"/>
            <a:ext cx="2166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of threads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574195" y="3182215"/>
            <a:ext cx="2267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Throughput (MOPS)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91123" y="3298255"/>
            <a:ext cx="3837264" cy="754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08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Multi-core scaling comparison </a:t>
            </a:r>
            <a:r>
              <a:rPr lang="en-US" sz="4000" dirty="0"/>
              <a:t>(50% </a:t>
            </a:r>
            <a:r>
              <a:rPr lang="en-US" sz="4000" dirty="0">
                <a:latin typeface="Courier New"/>
                <a:cs typeface="Courier New"/>
              </a:rPr>
              <a:t>Insert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06837133"/>
              </p:ext>
            </p:extLst>
          </p:nvPr>
        </p:nvGraphicFramePr>
        <p:xfrm>
          <a:off x="294253" y="1978181"/>
          <a:ext cx="8634134" cy="2906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72166" y="5393755"/>
            <a:ext cx="61652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</a:t>
            </a:r>
            <a:r>
              <a:rPr lang="en-US" sz="2200" dirty="0" smtClean="0"/>
              <a:t>uckoo:    single-writer/multi-reader [Fan, NSDI’13]</a:t>
            </a:r>
          </a:p>
          <a:p>
            <a:r>
              <a:rPr lang="en-US" sz="2200" dirty="0"/>
              <a:t>c</a:t>
            </a:r>
            <a:r>
              <a:rPr lang="en-US" sz="2200" dirty="0" smtClean="0"/>
              <a:t>uckoo+:  cuckoo with our algorithmic optimizations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868490" y="4821842"/>
            <a:ext cx="2166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of threads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574195" y="3182215"/>
            <a:ext cx="2267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Throughput (MOPS)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91123" y="3298255"/>
            <a:ext cx="3837264" cy="386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1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Multi-core scaling comparison </a:t>
            </a:r>
            <a:r>
              <a:rPr lang="en-US" sz="4000" dirty="0"/>
              <a:t>(50% </a:t>
            </a:r>
            <a:r>
              <a:rPr lang="en-US" sz="4000" dirty="0">
                <a:latin typeface="Courier New"/>
                <a:cs typeface="Courier New"/>
              </a:rPr>
              <a:t>Insert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32514574"/>
              </p:ext>
            </p:extLst>
          </p:nvPr>
        </p:nvGraphicFramePr>
        <p:xfrm>
          <a:off x="294253" y="1978181"/>
          <a:ext cx="8634134" cy="2906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72166" y="5393755"/>
            <a:ext cx="61652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</a:t>
            </a:r>
            <a:r>
              <a:rPr lang="en-US" sz="2200" dirty="0" smtClean="0"/>
              <a:t>uckoo:    single-writer/multi-reader [Fan, NSDI’13]</a:t>
            </a:r>
          </a:p>
          <a:p>
            <a:r>
              <a:rPr lang="en-US" sz="2200" dirty="0"/>
              <a:t>c</a:t>
            </a:r>
            <a:r>
              <a:rPr lang="en-US" sz="2200" dirty="0" smtClean="0"/>
              <a:t>uckoo+:  cuckoo with our algorithmic optimizations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868490" y="4821842"/>
            <a:ext cx="2166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of threads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574195" y="3182215"/>
            <a:ext cx="2267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Throughput (MOPS)</a:t>
            </a:r>
          </a:p>
        </p:txBody>
      </p:sp>
    </p:spTree>
    <p:extLst>
      <p:ext uri="{BB962C8B-B14F-4D97-AF65-F5344CB8AC3E}">
        <p14:creationId xmlns:p14="http://schemas.microsoft.com/office/powerpoint/2010/main" val="353923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Multi-core scaling comparison (10</a:t>
            </a:r>
            <a:r>
              <a:rPr lang="en-US" sz="4000" dirty="0"/>
              <a:t>% </a:t>
            </a:r>
            <a:r>
              <a:rPr lang="en-US" sz="4000" dirty="0">
                <a:latin typeface="Courier New"/>
                <a:cs typeface="Courier New"/>
              </a:rPr>
              <a:t>Insert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72166" y="5393755"/>
            <a:ext cx="61652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</a:t>
            </a:r>
            <a:r>
              <a:rPr lang="en-US" sz="2200" dirty="0" smtClean="0"/>
              <a:t>uckoo:    single-writer/multi-reader [Fan, NSDI’13]</a:t>
            </a:r>
          </a:p>
          <a:p>
            <a:r>
              <a:rPr lang="en-US" sz="2200" dirty="0"/>
              <a:t>c</a:t>
            </a:r>
            <a:r>
              <a:rPr lang="en-US" sz="2200" dirty="0" smtClean="0"/>
              <a:t>uckoo+:  cuckoo with our algorithmic optimizations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868490" y="4821842"/>
            <a:ext cx="2166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of threads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574195" y="3182215"/>
            <a:ext cx="2267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Throughput (MOPS)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633617613"/>
              </p:ext>
            </p:extLst>
          </p:nvPr>
        </p:nvGraphicFramePr>
        <p:xfrm>
          <a:off x="294253" y="1978181"/>
          <a:ext cx="8634134" cy="2906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5091123" y="1978181"/>
            <a:ext cx="3837264" cy="20695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37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Multi-core scaling comparison </a:t>
            </a:r>
            <a:r>
              <a:rPr lang="en-US" sz="4000" dirty="0"/>
              <a:t>(10% </a:t>
            </a:r>
            <a:r>
              <a:rPr lang="en-US" sz="4000" dirty="0">
                <a:latin typeface="Courier New"/>
                <a:cs typeface="Courier New"/>
              </a:rPr>
              <a:t>Insert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72166" y="5393755"/>
            <a:ext cx="61652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</a:t>
            </a:r>
            <a:r>
              <a:rPr lang="en-US" sz="2200" dirty="0" smtClean="0"/>
              <a:t>uckoo:    single-writer/multi-reader [Fan, NSDI’13]</a:t>
            </a:r>
          </a:p>
          <a:p>
            <a:r>
              <a:rPr lang="en-US" sz="2200" dirty="0"/>
              <a:t>c</a:t>
            </a:r>
            <a:r>
              <a:rPr lang="en-US" sz="2200" dirty="0" smtClean="0"/>
              <a:t>uckoo+:  cuckoo with our algorithmic optimizations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868490" y="4821842"/>
            <a:ext cx="2166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of threads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574195" y="3182215"/>
            <a:ext cx="2267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Throughput (MOPS)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939090712"/>
              </p:ext>
            </p:extLst>
          </p:nvPr>
        </p:nvGraphicFramePr>
        <p:xfrm>
          <a:off x="294253" y="1978181"/>
          <a:ext cx="8634134" cy="2906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5091123" y="2075870"/>
            <a:ext cx="3837264" cy="15317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1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Multi-core scaling comparison </a:t>
            </a:r>
            <a:r>
              <a:rPr lang="en-US" sz="4000" dirty="0"/>
              <a:t>(10% </a:t>
            </a:r>
            <a:r>
              <a:rPr lang="en-US" sz="4000" dirty="0">
                <a:latin typeface="Courier New"/>
                <a:cs typeface="Courier New"/>
              </a:rPr>
              <a:t>Insert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72166" y="5393755"/>
            <a:ext cx="61652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</a:t>
            </a:r>
            <a:r>
              <a:rPr lang="en-US" sz="2200" dirty="0" smtClean="0"/>
              <a:t>uckoo:    single-writer/multi-reader [Fan, NSDI’13]</a:t>
            </a:r>
          </a:p>
          <a:p>
            <a:r>
              <a:rPr lang="en-US" sz="2200" dirty="0"/>
              <a:t>c</a:t>
            </a:r>
            <a:r>
              <a:rPr lang="en-US" sz="2200" dirty="0" smtClean="0"/>
              <a:t>uckoo+:  cuckoo with our algorithmic optimizations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868490" y="4821842"/>
            <a:ext cx="2166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of threads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574195" y="3182215"/>
            <a:ext cx="2267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Throughput (MOPS)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984459297"/>
              </p:ext>
            </p:extLst>
          </p:nvPr>
        </p:nvGraphicFramePr>
        <p:xfrm>
          <a:off x="294253" y="1978181"/>
          <a:ext cx="8634134" cy="2906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5091123" y="3333399"/>
            <a:ext cx="3837264" cy="274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15447" y="2229666"/>
            <a:ext cx="3837264" cy="6399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4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Multi-core scaling comparison </a:t>
            </a:r>
            <a:r>
              <a:rPr lang="en-US" sz="4000" dirty="0"/>
              <a:t>(10% </a:t>
            </a:r>
            <a:r>
              <a:rPr lang="en-US" sz="4000" dirty="0">
                <a:latin typeface="Courier New"/>
                <a:cs typeface="Courier New"/>
              </a:rPr>
              <a:t>Insert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72166" y="5393755"/>
            <a:ext cx="61652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</a:t>
            </a:r>
            <a:r>
              <a:rPr lang="en-US" sz="2200" dirty="0" smtClean="0"/>
              <a:t>uckoo:    single-writer/multi-reader [Fan, NSDI’13]</a:t>
            </a:r>
          </a:p>
          <a:p>
            <a:r>
              <a:rPr lang="en-US" sz="2200" dirty="0"/>
              <a:t>c</a:t>
            </a:r>
            <a:r>
              <a:rPr lang="en-US" sz="2200" dirty="0" smtClean="0"/>
              <a:t>uckoo+:  cuckoo with our algorithmic optimizations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868490" y="4821842"/>
            <a:ext cx="2166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of threads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574195" y="3182215"/>
            <a:ext cx="2267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Throughput (MOPS)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793904984"/>
              </p:ext>
            </p:extLst>
          </p:nvPr>
        </p:nvGraphicFramePr>
        <p:xfrm>
          <a:off x="294253" y="1978181"/>
          <a:ext cx="8634134" cy="2906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5091123" y="3333399"/>
            <a:ext cx="3837264" cy="274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2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Multi-core scaling comparison </a:t>
            </a:r>
            <a:r>
              <a:rPr lang="en-US" sz="4000" dirty="0"/>
              <a:t>(10% </a:t>
            </a:r>
            <a:r>
              <a:rPr lang="en-US" sz="4000" dirty="0">
                <a:latin typeface="Courier New"/>
                <a:cs typeface="Courier New"/>
              </a:rPr>
              <a:t>Insert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72166" y="5393755"/>
            <a:ext cx="61652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</a:t>
            </a:r>
            <a:r>
              <a:rPr lang="en-US" sz="2200" dirty="0" smtClean="0"/>
              <a:t>uckoo:    single-writer/multi-reader [Fan, NSDI’13]</a:t>
            </a:r>
          </a:p>
          <a:p>
            <a:r>
              <a:rPr lang="en-US" sz="2200" dirty="0"/>
              <a:t>c</a:t>
            </a:r>
            <a:r>
              <a:rPr lang="en-US" sz="2200" dirty="0" smtClean="0"/>
              <a:t>uckoo+:  cuckoo with our algorithmic optimizations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868490" y="4821842"/>
            <a:ext cx="2166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of threads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574195" y="3182215"/>
            <a:ext cx="2267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Throughput (MOPS)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131711307"/>
              </p:ext>
            </p:extLst>
          </p:nvPr>
        </p:nvGraphicFramePr>
        <p:xfrm>
          <a:off x="294253" y="1978181"/>
          <a:ext cx="8634134" cy="2906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194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53" y="274638"/>
            <a:ext cx="8581458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Factor </a:t>
            </a:r>
            <a:r>
              <a:rPr lang="en-US" sz="4000" dirty="0"/>
              <a:t>a</a:t>
            </a:r>
            <a:r>
              <a:rPr lang="en-US" sz="4000" dirty="0" smtClean="0"/>
              <a:t>nalysis of </a:t>
            </a:r>
            <a:r>
              <a:rPr lang="en-US" sz="4000" dirty="0" smtClean="0">
                <a:latin typeface="Courier New"/>
                <a:cs typeface="Courier New"/>
              </a:rPr>
              <a:t>Insert</a:t>
            </a:r>
            <a:r>
              <a:rPr lang="en-US" sz="4000" dirty="0" smtClean="0"/>
              <a:t> performance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253" y="1746066"/>
            <a:ext cx="8715753" cy="4880687"/>
          </a:xfrm>
        </p:spPr>
        <p:txBody>
          <a:bodyPr>
            <a:normAutofit/>
          </a:bodyPr>
          <a:lstStyle/>
          <a:p>
            <a:pPr>
              <a:spcBef>
                <a:spcPts val="2424"/>
              </a:spcBef>
            </a:pPr>
            <a:r>
              <a:rPr lang="en-US" sz="2400" b="1" dirty="0"/>
              <a:t>c</a:t>
            </a:r>
            <a:r>
              <a:rPr lang="en-US" sz="2400" b="1" dirty="0" smtClean="0"/>
              <a:t>uckoo</a:t>
            </a:r>
            <a:r>
              <a:rPr lang="en-US" sz="2400" dirty="0" smtClean="0"/>
              <a:t>: multi-reader single-writer cuckoo hashing [Fan, NSDI’13]</a:t>
            </a:r>
          </a:p>
          <a:p>
            <a:pPr>
              <a:spcBef>
                <a:spcPts val="2424"/>
              </a:spcBef>
            </a:pPr>
            <a:r>
              <a:rPr lang="en-US" sz="2400" b="1" dirty="0"/>
              <a:t>+TSX-</a:t>
            </a:r>
            <a:r>
              <a:rPr lang="en-US" sz="2400" b="1" dirty="0" err="1"/>
              <a:t>glibc</a:t>
            </a:r>
            <a:r>
              <a:rPr lang="en-US" sz="2400" dirty="0"/>
              <a:t>: use </a:t>
            </a:r>
            <a:r>
              <a:rPr lang="en-US" sz="2400" dirty="0" smtClean="0"/>
              <a:t>released </a:t>
            </a:r>
            <a:r>
              <a:rPr lang="en-US" sz="2400" dirty="0"/>
              <a:t>Intel </a:t>
            </a:r>
            <a:r>
              <a:rPr lang="en-US" sz="2400" dirty="0" err="1"/>
              <a:t>glibc</a:t>
            </a:r>
            <a:r>
              <a:rPr lang="en-US" sz="2400" dirty="0"/>
              <a:t> TSX lock elision</a:t>
            </a:r>
          </a:p>
          <a:p>
            <a:pPr>
              <a:spcBef>
                <a:spcPts val="2424"/>
              </a:spcBef>
            </a:pPr>
            <a:r>
              <a:rPr lang="en-US" sz="2400" b="1" dirty="0"/>
              <a:t>+TSX*</a:t>
            </a:r>
            <a:r>
              <a:rPr lang="en-US" sz="2400" dirty="0"/>
              <a:t>: </a:t>
            </a:r>
            <a:r>
              <a:rPr lang="en-US" sz="2400" i="1" dirty="0"/>
              <a:t>replace</a:t>
            </a:r>
            <a:r>
              <a:rPr lang="en-US" sz="2400" dirty="0"/>
              <a:t> TSX-</a:t>
            </a:r>
            <a:r>
              <a:rPr lang="en-US" sz="2400" dirty="0" err="1"/>
              <a:t>glibc</a:t>
            </a:r>
            <a:r>
              <a:rPr lang="en-US" sz="2400" dirty="0"/>
              <a:t> with our optimized implementation</a:t>
            </a:r>
          </a:p>
          <a:p>
            <a:pPr>
              <a:spcBef>
                <a:spcPts val="2424"/>
              </a:spcBef>
            </a:pPr>
            <a:r>
              <a:rPr lang="en-US" sz="2400" b="1" dirty="0" smtClean="0"/>
              <a:t>+lock later</a:t>
            </a:r>
            <a:r>
              <a:rPr lang="en-US" sz="2400" dirty="0" smtClean="0"/>
              <a:t>: lock after discovering a cuckoo path</a:t>
            </a:r>
          </a:p>
          <a:p>
            <a:pPr>
              <a:spcBef>
                <a:spcPts val="2424"/>
              </a:spcBef>
            </a:pPr>
            <a:r>
              <a:rPr lang="en-US" sz="2400" b="1" dirty="0" smtClean="0"/>
              <a:t>+BFS</a:t>
            </a:r>
            <a:r>
              <a:rPr lang="en-US" sz="2400" dirty="0" smtClean="0"/>
              <a:t>: breadth first search for an empty slot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610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Goal: memory</a:t>
            </a:r>
            <a:r>
              <a:rPr lang="en-US" sz="4000" dirty="0"/>
              <a:t>-</a:t>
            </a:r>
            <a:r>
              <a:rPr lang="en-US" sz="4000" dirty="0" smtClean="0"/>
              <a:t>efficient and </a:t>
            </a:r>
            <a:r>
              <a:rPr lang="en-US" sz="4000" dirty="0"/>
              <a:t>high-throughput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45996"/>
            <a:ext cx="8500384" cy="2867254"/>
          </a:xfrm>
        </p:spPr>
        <p:txBody>
          <a:bodyPr>
            <a:noAutofit/>
          </a:bodyPr>
          <a:lstStyle/>
          <a:p>
            <a:pPr marL="457200" lvl="1" indent="-457200">
              <a:buFont typeface="Arial"/>
              <a:buChar char="•"/>
            </a:pPr>
            <a:r>
              <a:rPr lang="en-US" sz="3000" dirty="0"/>
              <a:t>Memory efficient (e.g., &gt; 90% space utilized)</a:t>
            </a:r>
          </a:p>
          <a:p>
            <a:pPr marL="457200" lvl="1" indent="-457200">
              <a:lnSpc>
                <a:spcPct val="200000"/>
              </a:lnSpc>
              <a:buFont typeface="Arial"/>
              <a:buChar char="•"/>
            </a:pPr>
            <a:r>
              <a:rPr lang="en-US" sz="3000" dirty="0" smtClean="0"/>
              <a:t>Fast </a:t>
            </a:r>
            <a:r>
              <a:rPr lang="en-US" sz="3000" dirty="0"/>
              <a:t>concurrent reads (scale with # of cores)</a:t>
            </a:r>
          </a:p>
          <a:p>
            <a:pPr marL="457200" lvl="1" indent="-457200">
              <a:lnSpc>
                <a:spcPct val="200000"/>
              </a:lnSpc>
              <a:buFont typeface="Arial"/>
              <a:buChar char="•"/>
            </a:pPr>
            <a:r>
              <a:rPr lang="en-US" sz="3000" dirty="0" smtClean="0"/>
              <a:t>Fast </a:t>
            </a:r>
            <a:r>
              <a:rPr lang="en-US" sz="3000" dirty="0"/>
              <a:t>concurrent writes (scale with # of cores</a:t>
            </a:r>
            <a:r>
              <a:rPr lang="en-US" sz="3000" dirty="0" smtClean="0"/>
              <a:t>)</a:t>
            </a:r>
            <a:endParaRPr lang="en-US" sz="3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5386" y="3778764"/>
            <a:ext cx="8943153" cy="688796"/>
          </a:xfrm>
          <a:prstGeom prst="rect">
            <a:avLst/>
          </a:prstGeom>
          <a:solidFill>
            <a:srgbClr val="FFFFFF">
              <a:alpha val="0"/>
            </a:srgbClr>
          </a:solidFill>
          <a:ln w="28575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67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53" y="188058"/>
            <a:ext cx="8581458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Lock elision enabled first and </a:t>
            </a:r>
            <a:br>
              <a:rPr lang="en-US" sz="3600" dirty="0" smtClean="0"/>
            </a:br>
            <a:r>
              <a:rPr lang="en-US" sz="3600" dirty="0" smtClean="0"/>
              <a:t>algorithmic optimizations applied later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factor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49105"/>
            <a:ext cx="7654418" cy="35872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53591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100% </a:t>
            </a:r>
            <a:r>
              <a:rPr lang="en-US" sz="2400" dirty="0" smtClean="0">
                <a:latin typeface="Courier New"/>
                <a:cs typeface="Courier New"/>
              </a:rPr>
              <a:t>Insert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896302" y="1799214"/>
            <a:ext cx="839745" cy="29550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07610" y="2478581"/>
            <a:ext cx="334811" cy="58309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0145" y="1799214"/>
            <a:ext cx="839745" cy="29550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71963" y="2985579"/>
            <a:ext cx="334811" cy="115407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84618" y="3691728"/>
            <a:ext cx="839745" cy="1062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66436" y="3729610"/>
            <a:ext cx="334811" cy="87766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85883" y="3691728"/>
            <a:ext cx="839745" cy="1062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60909" y="4252868"/>
            <a:ext cx="334811" cy="38886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8189395">
            <a:off x="5282519" y="4639359"/>
            <a:ext cx="334811" cy="131073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8189395">
            <a:off x="6075139" y="4629516"/>
            <a:ext cx="334811" cy="131073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8189395">
            <a:off x="6872265" y="4639359"/>
            <a:ext cx="334811" cy="131073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18189395">
            <a:off x="7615234" y="4629515"/>
            <a:ext cx="334811" cy="131073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7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factor_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1" y="2057523"/>
            <a:ext cx="7677737" cy="357530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8740" y="188058"/>
            <a:ext cx="7871185" cy="1143000"/>
          </a:xfrm>
        </p:spPr>
        <p:txBody>
          <a:bodyPr>
            <a:noAutofit/>
          </a:bodyPr>
          <a:lstStyle/>
          <a:p>
            <a:r>
              <a:rPr lang="en-US" sz="3600" dirty="0"/>
              <a:t>A</a:t>
            </a:r>
            <a:r>
              <a:rPr lang="en-US" sz="3600" dirty="0" smtClean="0"/>
              <a:t>lgorithmic </a:t>
            </a:r>
            <a:r>
              <a:rPr lang="en-US" sz="3600" dirty="0"/>
              <a:t>optimizations </a:t>
            </a:r>
            <a:r>
              <a:rPr lang="en-US" sz="3600" dirty="0" smtClean="0"/>
              <a:t>applied first and lock </a:t>
            </a:r>
            <a:r>
              <a:rPr lang="en-US" sz="3600" dirty="0"/>
              <a:t>elision </a:t>
            </a:r>
            <a:r>
              <a:rPr lang="en-US" sz="3600" dirty="0" smtClean="0"/>
              <a:t>enabled later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6126781" y="1793590"/>
            <a:ext cx="1671847" cy="29550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0922" y="3544761"/>
            <a:ext cx="334811" cy="90263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21527" y="2673754"/>
            <a:ext cx="334811" cy="178993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00449" y="3581394"/>
            <a:ext cx="334811" cy="87766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12040" y="3690640"/>
            <a:ext cx="1821198" cy="1062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68641" y="4252536"/>
            <a:ext cx="334811" cy="38886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8189395">
            <a:off x="5282519" y="4639359"/>
            <a:ext cx="334811" cy="131073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8189395">
            <a:off x="6075139" y="4629516"/>
            <a:ext cx="334811" cy="131073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8189395">
            <a:off x="6985665" y="4639359"/>
            <a:ext cx="334811" cy="131073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18189395">
            <a:off x="7724098" y="4629515"/>
            <a:ext cx="334811" cy="131073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53591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100% </a:t>
            </a:r>
            <a:r>
              <a:rPr lang="en-US" sz="2400" dirty="0" smtClean="0">
                <a:latin typeface="Courier New"/>
                <a:cs typeface="Courier New"/>
              </a:rPr>
              <a:t>Insert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479247" y="5644585"/>
            <a:ext cx="7279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rgbClr val="0000FF"/>
                </a:solidFill>
              </a:rPr>
              <a:t>Both </a:t>
            </a:r>
            <a:r>
              <a:rPr lang="en-US" sz="2200" b="1" i="1" dirty="0" smtClean="0">
                <a:solidFill>
                  <a:srgbClr val="0000FF"/>
                </a:solidFill>
              </a:rPr>
              <a:t>data structure </a:t>
            </a:r>
            <a:r>
              <a:rPr lang="en-US" sz="2200" i="1" dirty="0" smtClean="0">
                <a:solidFill>
                  <a:srgbClr val="0000FF"/>
                </a:solidFill>
              </a:rPr>
              <a:t>and </a:t>
            </a:r>
            <a:r>
              <a:rPr lang="en-US" sz="2200" b="1" i="1" dirty="0" smtClean="0">
                <a:solidFill>
                  <a:srgbClr val="0000FF"/>
                </a:solidFill>
              </a:rPr>
              <a:t>concurrency control </a:t>
            </a:r>
            <a:r>
              <a:rPr lang="en-US" sz="2200" i="1" dirty="0" smtClean="0">
                <a:solidFill>
                  <a:srgbClr val="0000FF"/>
                </a:solidFill>
              </a:rPr>
              <a:t>optimizations are needed to achieve high performance</a:t>
            </a:r>
            <a:endParaRPr lang="en-US" sz="22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15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Conclusion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35" y="1600200"/>
            <a:ext cx="8473270" cy="486166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dirty="0" smtClean="0"/>
              <a:t>Concurrent cuckoo hash table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</a:t>
            </a:r>
            <a:r>
              <a:rPr lang="en-US" dirty="0" smtClean="0"/>
              <a:t>igh memory efficiency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</a:t>
            </a:r>
            <a:r>
              <a:rPr lang="en-US" dirty="0" smtClean="0"/>
              <a:t>ast concurrent writes and reads</a:t>
            </a:r>
          </a:p>
          <a:p>
            <a:pPr marL="347472" indent="-457200">
              <a:lnSpc>
                <a:spcPct val="150000"/>
              </a:lnSpc>
              <a:spcBef>
                <a:spcPts val="3168"/>
              </a:spcBef>
            </a:pPr>
            <a:r>
              <a:rPr lang="en-US" dirty="0" smtClean="0"/>
              <a:t>Lessons with hardware transactional memory</a:t>
            </a:r>
          </a:p>
          <a:p>
            <a:pPr marL="740664" lvl="1" indent="-283464">
              <a:lnSpc>
                <a:spcPct val="110000"/>
              </a:lnSpc>
            </a:pPr>
            <a:r>
              <a:rPr lang="en-US" dirty="0" smtClean="0"/>
              <a:t>algorithmic optimizations are necessary</a:t>
            </a:r>
          </a:p>
          <a:p>
            <a:pPr marL="747522" lvl="1" indent="-457200">
              <a:lnSpc>
                <a:spcPct val="110000"/>
              </a:lnSpc>
            </a:pPr>
            <a:endParaRPr lang="en-US" b="1" dirty="0"/>
          </a:p>
          <a:p>
            <a:pPr marL="114300" indent="0">
              <a:lnSpc>
                <a:spcPct val="110000"/>
              </a:lnSpc>
              <a:buNone/>
            </a:pPr>
            <a:endParaRPr lang="en-US" dirty="0">
              <a:latin typeface="Calibri"/>
              <a:cs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02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53457" y="1653571"/>
            <a:ext cx="8299254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dirty="0" smtClean="0">
                <a:cs typeface="Calibri"/>
              </a:rPr>
              <a:t>Source </a:t>
            </a:r>
            <a:r>
              <a:rPr lang="en-US" sz="3200" dirty="0">
                <a:cs typeface="Calibri"/>
              </a:rPr>
              <a:t>code available: </a:t>
            </a:r>
            <a:r>
              <a:rPr lang="en-US" sz="3200" dirty="0">
                <a:solidFill>
                  <a:srgbClr val="0000FF"/>
                </a:solidFill>
                <a:latin typeface="Abadi MT Condensed Light"/>
                <a:cs typeface="Abadi MT Condensed Light"/>
              </a:rPr>
              <a:t>github.com/efficient/</a:t>
            </a:r>
            <a:r>
              <a:rPr lang="en-US" sz="3200" dirty="0" smtClean="0">
                <a:solidFill>
                  <a:srgbClr val="0000FF"/>
                </a:solidFill>
                <a:latin typeface="Abadi MT Condensed Light"/>
                <a:cs typeface="Abadi MT Condensed Light"/>
              </a:rPr>
              <a:t>libcuckoo</a:t>
            </a:r>
          </a:p>
          <a:p>
            <a:pPr marL="457200" indent="-457200">
              <a:lnSpc>
                <a:spcPct val="120000"/>
              </a:lnSpc>
              <a:buFont typeface="Lucida Grande"/>
              <a:buChar char="-"/>
            </a:pPr>
            <a:r>
              <a:rPr lang="en-US" sz="2800" dirty="0" smtClean="0">
                <a:latin typeface="Calibri"/>
                <a:cs typeface="Calibri"/>
              </a:rPr>
              <a:t>fine-grained locking implementation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46894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Thanks!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0796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2" y="274638"/>
            <a:ext cx="9127968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Preview our results on a quad-core machine</a:t>
            </a:r>
            <a:endParaRPr lang="en-US" sz="36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31137516"/>
              </p:ext>
            </p:extLst>
          </p:nvPr>
        </p:nvGraphicFramePr>
        <p:xfrm>
          <a:off x="16032" y="2815429"/>
          <a:ext cx="8890624" cy="2988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85164" y="5755286"/>
            <a:ext cx="39996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Throughput (million reqs per sec)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153950" y="1433587"/>
            <a:ext cx="8890624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i="1" dirty="0" smtClean="0"/>
              <a:t>64-bit key and 64-bit value</a:t>
            </a:r>
            <a:endParaRPr lang="en-US" sz="2400" i="1" dirty="0"/>
          </a:p>
          <a:p>
            <a:pPr algn="ctr">
              <a:lnSpc>
                <a:spcPct val="120000"/>
              </a:lnSpc>
            </a:pPr>
            <a:r>
              <a:rPr lang="en-US" sz="2400" i="1" dirty="0" smtClean="0"/>
              <a:t>120 </a:t>
            </a:r>
            <a:r>
              <a:rPr lang="en-US" sz="2400" i="1" dirty="0"/>
              <a:t>million </a:t>
            </a:r>
            <a:r>
              <a:rPr lang="en-US" sz="2400" i="1" dirty="0" smtClean="0"/>
              <a:t>objects,  100</a:t>
            </a:r>
            <a:r>
              <a:rPr lang="en-US" sz="2400" i="1" dirty="0"/>
              <a:t>% </a:t>
            </a:r>
            <a:r>
              <a:rPr lang="en-US" sz="2400" i="1" dirty="0" smtClean="0">
                <a:latin typeface="Courier New"/>
                <a:cs typeface="Courier New"/>
              </a:rPr>
              <a:t>Insert</a:t>
            </a:r>
            <a:endParaRPr lang="en-US" sz="2400" i="1" dirty="0">
              <a:latin typeface="Courier New"/>
              <a:cs typeface="Courier Ne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55449" y="4237674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★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55449" y="4629081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★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868440" y="4233537"/>
            <a:ext cx="3741501" cy="872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21190" y="3365600"/>
            <a:ext cx="1815991" cy="872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5825" y="5229474"/>
            <a:ext cx="3995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0000FF"/>
                </a:solidFill>
              </a:rPr>
              <a:t>c</a:t>
            </a:r>
            <a:r>
              <a:rPr lang="en-US" sz="2200" i="1" dirty="0" smtClean="0">
                <a:solidFill>
                  <a:srgbClr val="0000FF"/>
                </a:solidFill>
              </a:rPr>
              <a:t>uckoo+ uses (less than) half of the memory compared to others</a:t>
            </a:r>
            <a:endParaRPr lang="en-US" sz="2200" i="1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9442" y="4237674"/>
            <a:ext cx="4598712" cy="7201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68440" y="3853779"/>
            <a:ext cx="3741501" cy="872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73590" y="3518000"/>
            <a:ext cx="1815991" cy="872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08742" y="3315679"/>
            <a:ext cx="1815991" cy="872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3950" y="3813762"/>
            <a:ext cx="4598712" cy="4504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03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9" grpId="0"/>
      <p:bldP spid="10" grpId="0"/>
      <p:bldP spid="3" grpId="0" animBg="1"/>
      <p:bldP spid="13" grpId="0" animBg="1"/>
      <p:bldP spid="7" grpId="0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dirty="0" smtClean="0"/>
              <a:t>Background: separate </a:t>
            </a:r>
            <a:r>
              <a:rPr lang="en-US" altLang="zh-CN" sz="4000" dirty="0"/>
              <a:t>c</a:t>
            </a:r>
            <a:r>
              <a:rPr lang="en-US" altLang="zh-CN" sz="4000" dirty="0" smtClean="0"/>
              <a:t>haining hash table</a:t>
            </a:r>
            <a:endParaRPr lang="zh-CN" alt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076793"/>
              </p:ext>
            </p:extLst>
          </p:nvPr>
        </p:nvGraphicFramePr>
        <p:xfrm>
          <a:off x="1448728" y="2636518"/>
          <a:ext cx="621365" cy="36909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365"/>
              </a:tblGrid>
              <a:tr h="4613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Straight Arrow Connector 5"/>
          <p:cNvCxnSpPr>
            <a:endCxn id="6" idx="1"/>
          </p:cNvCxnSpPr>
          <p:nvPr/>
        </p:nvCxnSpPr>
        <p:spPr>
          <a:xfrm flipV="1">
            <a:off x="1744641" y="2858495"/>
            <a:ext cx="785406" cy="457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oval" w="lg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163104"/>
              </p:ext>
            </p:extLst>
          </p:nvPr>
        </p:nvGraphicFramePr>
        <p:xfrm>
          <a:off x="2530047" y="2660375"/>
          <a:ext cx="900066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022"/>
                <a:gridCol w="300022"/>
                <a:gridCol w="3000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7"/>
          <p:cNvCxnSpPr>
            <a:endCxn id="10" idx="1"/>
          </p:cNvCxnSpPr>
          <p:nvPr/>
        </p:nvCxnSpPr>
        <p:spPr>
          <a:xfrm>
            <a:off x="1744641" y="3792191"/>
            <a:ext cx="785406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oval" w="lg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8"/>
          <p:cNvCxnSpPr>
            <a:endCxn id="11" idx="1"/>
          </p:cNvCxnSpPr>
          <p:nvPr/>
        </p:nvCxnSpPr>
        <p:spPr>
          <a:xfrm>
            <a:off x="1744641" y="5210025"/>
            <a:ext cx="785406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oval" w="lg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9"/>
          <p:cNvCxnSpPr>
            <a:endCxn id="12" idx="1"/>
          </p:cNvCxnSpPr>
          <p:nvPr/>
        </p:nvCxnSpPr>
        <p:spPr>
          <a:xfrm flipV="1">
            <a:off x="1744641" y="6117799"/>
            <a:ext cx="785406" cy="1690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oval" w="lg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06095"/>
              </p:ext>
            </p:extLst>
          </p:nvPr>
        </p:nvGraphicFramePr>
        <p:xfrm>
          <a:off x="2530047" y="3594071"/>
          <a:ext cx="900066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022"/>
                <a:gridCol w="300022"/>
                <a:gridCol w="3000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301373"/>
              </p:ext>
            </p:extLst>
          </p:nvPr>
        </p:nvGraphicFramePr>
        <p:xfrm>
          <a:off x="2530047" y="5011905"/>
          <a:ext cx="900066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022"/>
                <a:gridCol w="300022"/>
                <a:gridCol w="3000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342115"/>
              </p:ext>
            </p:extLst>
          </p:nvPr>
        </p:nvGraphicFramePr>
        <p:xfrm>
          <a:off x="2530047" y="5919679"/>
          <a:ext cx="900066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022"/>
                <a:gridCol w="300022"/>
                <a:gridCol w="3000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Straight Arrow Connector 13"/>
          <p:cNvCxnSpPr/>
          <p:nvPr/>
        </p:nvCxnSpPr>
        <p:spPr>
          <a:xfrm>
            <a:off x="3316842" y="2873225"/>
            <a:ext cx="693006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oval" w="lg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510973"/>
              </p:ext>
            </p:extLst>
          </p:nvPr>
        </p:nvGraphicFramePr>
        <p:xfrm>
          <a:off x="4009848" y="2672536"/>
          <a:ext cx="900066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022"/>
                <a:gridCol w="300022"/>
                <a:gridCol w="3000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457200" y="1569145"/>
            <a:ext cx="65480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/>
              <a:t>Chaining items hashed in same bucket</a:t>
            </a:r>
          </a:p>
        </p:txBody>
      </p:sp>
      <p:sp>
        <p:nvSpPr>
          <p:cNvPr id="21" name="矩形 20"/>
          <p:cNvSpPr/>
          <p:nvPr/>
        </p:nvSpPr>
        <p:spPr>
          <a:xfrm>
            <a:off x="73214" y="2575558"/>
            <a:ext cx="1290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Courier New" pitchFamily="49" charset="0"/>
                <a:cs typeface="Courier New" pitchFamily="49" charset="0"/>
              </a:rPr>
              <a:t>lookup</a:t>
            </a:r>
            <a:endParaRPr lang="zh-CN" alt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Freeform 30"/>
          <p:cNvSpPr/>
          <p:nvPr/>
        </p:nvSpPr>
        <p:spPr>
          <a:xfrm>
            <a:off x="709850" y="2341137"/>
            <a:ext cx="735671" cy="278409"/>
          </a:xfrm>
          <a:custGeom>
            <a:avLst/>
            <a:gdLst>
              <a:gd name="connsiteX0" fmla="*/ 0 w 789100"/>
              <a:gd name="connsiteY0" fmla="*/ 394668 h 394668"/>
              <a:gd name="connsiteX1" fmla="*/ 332902 w 789100"/>
              <a:gd name="connsiteY1" fmla="*/ 141 h 394668"/>
              <a:gd name="connsiteX2" fmla="*/ 789100 w 789100"/>
              <a:gd name="connsiteY2" fmla="*/ 345352 h 3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9100" h="394668">
                <a:moveTo>
                  <a:pt x="0" y="394668"/>
                </a:moveTo>
                <a:cubicBezTo>
                  <a:pt x="100692" y="201514"/>
                  <a:pt x="201385" y="8360"/>
                  <a:pt x="332902" y="141"/>
                </a:cubicBezTo>
                <a:cubicBezTo>
                  <a:pt x="464419" y="-8078"/>
                  <a:pt x="789100" y="345352"/>
                  <a:pt x="789100" y="345352"/>
                </a:cubicBezTo>
              </a:path>
            </a:pathLst>
          </a:custGeom>
          <a:ln w="19050" cmpd="sng">
            <a:solidFill>
              <a:srgbClr val="000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0"/>
          <p:cNvSpPr/>
          <p:nvPr/>
        </p:nvSpPr>
        <p:spPr>
          <a:xfrm>
            <a:off x="1964253" y="2336612"/>
            <a:ext cx="735671" cy="278409"/>
          </a:xfrm>
          <a:custGeom>
            <a:avLst/>
            <a:gdLst>
              <a:gd name="connsiteX0" fmla="*/ 0 w 789100"/>
              <a:gd name="connsiteY0" fmla="*/ 394668 h 394668"/>
              <a:gd name="connsiteX1" fmla="*/ 332902 w 789100"/>
              <a:gd name="connsiteY1" fmla="*/ 141 h 394668"/>
              <a:gd name="connsiteX2" fmla="*/ 789100 w 789100"/>
              <a:gd name="connsiteY2" fmla="*/ 345352 h 3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9100" h="394668">
                <a:moveTo>
                  <a:pt x="0" y="394668"/>
                </a:moveTo>
                <a:cubicBezTo>
                  <a:pt x="100692" y="201514"/>
                  <a:pt x="201385" y="8360"/>
                  <a:pt x="332902" y="141"/>
                </a:cubicBezTo>
                <a:cubicBezTo>
                  <a:pt x="464419" y="-8078"/>
                  <a:pt x="789100" y="345352"/>
                  <a:pt x="789100" y="345352"/>
                </a:cubicBezTo>
              </a:path>
            </a:pathLst>
          </a:custGeom>
          <a:ln w="19050" cmpd="sng">
            <a:solidFill>
              <a:srgbClr val="000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30"/>
          <p:cNvSpPr/>
          <p:nvPr/>
        </p:nvSpPr>
        <p:spPr>
          <a:xfrm>
            <a:off x="3399873" y="2358109"/>
            <a:ext cx="735671" cy="278409"/>
          </a:xfrm>
          <a:custGeom>
            <a:avLst/>
            <a:gdLst>
              <a:gd name="connsiteX0" fmla="*/ 0 w 789100"/>
              <a:gd name="connsiteY0" fmla="*/ 394668 h 394668"/>
              <a:gd name="connsiteX1" fmla="*/ 332902 w 789100"/>
              <a:gd name="connsiteY1" fmla="*/ 141 h 394668"/>
              <a:gd name="connsiteX2" fmla="*/ 789100 w 789100"/>
              <a:gd name="connsiteY2" fmla="*/ 345352 h 3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9100" h="394668">
                <a:moveTo>
                  <a:pt x="0" y="394668"/>
                </a:moveTo>
                <a:cubicBezTo>
                  <a:pt x="100692" y="201514"/>
                  <a:pt x="201385" y="8360"/>
                  <a:pt x="332902" y="141"/>
                </a:cubicBezTo>
                <a:cubicBezTo>
                  <a:pt x="464419" y="-8078"/>
                  <a:pt x="789100" y="345352"/>
                  <a:pt x="789100" y="345352"/>
                </a:cubicBezTo>
              </a:path>
            </a:pathLst>
          </a:custGeom>
          <a:ln w="19050" cmpd="sng">
            <a:solidFill>
              <a:srgbClr val="000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13"/>
          <p:cNvCxnSpPr/>
          <p:nvPr/>
        </p:nvCxnSpPr>
        <p:spPr>
          <a:xfrm>
            <a:off x="4790042" y="2883385"/>
            <a:ext cx="693006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oval" w="lg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306898"/>
              </p:ext>
            </p:extLst>
          </p:nvPr>
        </p:nvGraphicFramePr>
        <p:xfrm>
          <a:off x="5483048" y="2682696"/>
          <a:ext cx="900066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0022"/>
                <a:gridCol w="300022"/>
                <a:gridCol w="3000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Freeform 30"/>
          <p:cNvSpPr/>
          <p:nvPr/>
        </p:nvSpPr>
        <p:spPr>
          <a:xfrm>
            <a:off x="4842833" y="2368269"/>
            <a:ext cx="735671" cy="278409"/>
          </a:xfrm>
          <a:custGeom>
            <a:avLst/>
            <a:gdLst>
              <a:gd name="connsiteX0" fmla="*/ 0 w 789100"/>
              <a:gd name="connsiteY0" fmla="*/ 394668 h 394668"/>
              <a:gd name="connsiteX1" fmla="*/ 332902 w 789100"/>
              <a:gd name="connsiteY1" fmla="*/ 141 h 394668"/>
              <a:gd name="connsiteX2" fmla="*/ 789100 w 789100"/>
              <a:gd name="connsiteY2" fmla="*/ 345352 h 3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9100" h="394668">
                <a:moveTo>
                  <a:pt x="0" y="394668"/>
                </a:moveTo>
                <a:cubicBezTo>
                  <a:pt x="100692" y="201514"/>
                  <a:pt x="201385" y="8360"/>
                  <a:pt x="332902" y="141"/>
                </a:cubicBezTo>
                <a:cubicBezTo>
                  <a:pt x="464419" y="-8078"/>
                  <a:pt x="789100" y="345352"/>
                  <a:pt x="789100" y="345352"/>
                </a:cubicBezTo>
              </a:path>
            </a:pathLst>
          </a:custGeom>
          <a:ln w="19050" cmpd="sng">
            <a:solidFill>
              <a:srgbClr val="000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矩形 27"/>
          <p:cNvSpPr/>
          <p:nvPr/>
        </p:nvSpPr>
        <p:spPr>
          <a:xfrm>
            <a:off x="3704480" y="3291711"/>
            <a:ext cx="5397946" cy="2787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008000"/>
                </a:solidFill>
              </a:rPr>
              <a:t>Good: simple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800000"/>
                </a:solidFill>
              </a:rPr>
              <a:t>Bad: poor cache locality  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800000"/>
                </a:solidFill>
              </a:rPr>
              <a:t>Bad: pointers cost space</a:t>
            </a:r>
          </a:p>
          <a:p>
            <a:pPr marL="274320" indent="-274320">
              <a:lnSpc>
                <a:spcPct val="150000"/>
              </a:lnSpc>
              <a:buFont typeface="Lucida Grande"/>
              <a:buChar char="-"/>
            </a:pPr>
            <a:r>
              <a:rPr lang="en-US" altLang="zh-CN" sz="2200" dirty="0"/>
              <a:t>e</a:t>
            </a:r>
            <a:r>
              <a:rPr lang="en-US" altLang="zh-CN" sz="2200" dirty="0" smtClean="0"/>
              <a:t>.g., Intel TBB </a:t>
            </a:r>
            <a:r>
              <a:rPr lang="en-US" altLang="zh-CN" sz="2200" dirty="0" smtClean="0">
                <a:latin typeface="Courier New"/>
                <a:cs typeface="Courier New"/>
              </a:rPr>
              <a:t>concurrent_hash_map</a:t>
            </a:r>
            <a:endParaRPr lang="en-US" altLang="zh-CN" sz="2200" dirty="0">
              <a:latin typeface="Courier New"/>
              <a:cs typeface="Courier New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693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dirty="0" smtClean="0"/>
              <a:t>Background: open addressing hash table</a:t>
            </a:r>
            <a:endParaRPr lang="zh-CN" altLang="en-US" sz="4000" dirty="0"/>
          </a:p>
        </p:txBody>
      </p:sp>
      <p:sp>
        <p:nvSpPr>
          <p:cNvPr id="4" name="矩形 14"/>
          <p:cNvSpPr/>
          <p:nvPr/>
        </p:nvSpPr>
        <p:spPr>
          <a:xfrm>
            <a:off x="457200" y="1569145"/>
            <a:ext cx="6882739" cy="1123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Probing alternate locations for </a:t>
            </a:r>
            <a:r>
              <a:rPr lang="en-US" sz="3200" dirty="0" smtClean="0"/>
              <a:t>vacancy</a:t>
            </a:r>
          </a:p>
          <a:p>
            <a:pPr>
              <a:lnSpc>
                <a:spcPct val="130000"/>
              </a:lnSpc>
            </a:pPr>
            <a:r>
              <a:rPr lang="en-US" sz="2800" dirty="0" smtClean="0"/>
              <a:t>e.g., linear/</a:t>
            </a:r>
            <a:r>
              <a:rPr lang="en-US" sz="2800" dirty="0"/>
              <a:t>quadratic</a:t>
            </a:r>
            <a:r>
              <a:rPr lang="en-US" sz="2800" dirty="0" smtClean="0"/>
              <a:t> probing, double hashing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190982"/>
              </p:ext>
            </p:extLst>
          </p:nvPr>
        </p:nvGraphicFramePr>
        <p:xfrm>
          <a:off x="7483050" y="2982872"/>
          <a:ext cx="621365" cy="2768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365"/>
              </a:tblGrid>
              <a:tr h="4613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3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59561" y="3422970"/>
            <a:ext cx="1292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ourier New" pitchFamily="49" charset="0"/>
                <a:cs typeface="Courier New" pitchFamily="49" charset="0"/>
              </a:rPr>
              <a:t>lookup</a:t>
            </a:r>
            <a:endParaRPr lang="en-US" sz="2400" b="1" dirty="0"/>
          </a:p>
        </p:txBody>
      </p:sp>
      <p:sp>
        <p:nvSpPr>
          <p:cNvPr id="7" name="Freeform 6"/>
          <p:cNvSpPr/>
          <p:nvPr/>
        </p:nvSpPr>
        <p:spPr>
          <a:xfrm>
            <a:off x="7013463" y="3712851"/>
            <a:ext cx="456255" cy="382198"/>
          </a:xfrm>
          <a:custGeom>
            <a:avLst/>
            <a:gdLst>
              <a:gd name="connsiteX0" fmla="*/ 431596 w 456255"/>
              <a:gd name="connsiteY0" fmla="*/ 0 h 505488"/>
              <a:gd name="connsiteX1" fmla="*/ 57 w 456255"/>
              <a:gd name="connsiteY1" fmla="*/ 234251 h 505488"/>
              <a:gd name="connsiteX2" fmla="*/ 456255 w 456255"/>
              <a:gd name="connsiteY2" fmla="*/ 505488 h 505488"/>
              <a:gd name="connsiteX3" fmla="*/ 456255 w 456255"/>
              <a:gd name="connsiteY3" fmla="*/ 505488 h 50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255" h="505488">
                <a:moveTo>
                  <a:pt x="431596" y="0"/>
                </a:moveTo>
                <a:cubicBezTo>
                  <a:pt x="213771" y="75001"/>
                  <a:pt x="-4053" y="150003"/>
                  <a:pt x="57" y="234251"/>
                </a:cubicBezTo>
                <a:cubicBezTo>
                  <a:pt x="4167" y="318499"/>
                  <a:pt x="456255" y="505488"/>
                  <a:pt x="456255" y="505488"/>
                </a:cubicBezTo>
                <a:lnTo>
                  <a:pt x="456255" y="505488"/>
                </a:lnTo>
              </a:path>
            </a:pathLst>
          </a:custGeom>
          <a:ln w="19050" cmpd="sng">
            <a:solidFill>
              <a:srgbClr val="000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013463" y="4177927"/>
            <a:ext cx="456255" cy="382198"/>
          </a:xfrm>
          <a:custGeom>
            <a:avLst/>
            <a:gdLst>
              <a:gd name="connsiteX0" fmla="*/ 431596 w 456255"/>
              <a:gd name="connsiteY0" fmla="*/ 0 h 505488"/>
              <a:gd name="connsiteX1" fmla="*/ 57 w 456255"/>
              <a:gd name="connsiteY1" fmla="*/ 234251 h 505488"/>
              <a:gd name="connsiteX2" fmla="*/ 456255 w 456255"/>
              <a:gd name="connsiteY2" fmla="*/ 505488 h 505488"/>
              <a:gd name="connsiteX3" fmla="*/ 456255 w 456255"/>
              <a:gd name="connsiteY3" fmla="*/ 505488 h 50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255" h="505488">
                <a:moveTo>
                  <a:pt x="431596" y="0"/>
                </a:moveTo>
                <a:cubicBezTo>
                  <a:pt x="213771" y="75001"/>
                  <a:pt x="-4053" y="150003"/>
                  <a:pt x="57" y="234251"/>
                </a:cubicBezTo>
                <a:cubicBezTo>
                  <a:pt x="4167" y="318499"/>
                  <a:pt x="456255" y="505488"/>
                  <a:pt x="456255" y="505488"/>
                </a:cubicBezTo>
                <a:lnTo>
                  <a:pt x="456255" y="505488"/>
                </a:lnTo>
              </a:path>
            </a:pathLst>
          </a:custGeom>
          <a:ln w="19050" cmpd="sng">
            <a:solidFill>
              <a:srgbClr val="000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013463" y="4666636"/>
            <a:ext cx="456255" cy="382198"/>
          </a:xfrm>
          <a:custGeom>
            <a:avLst/>
            <a:gdLst>
              <a:gd name="connsiteX0" fmla="*/ 431596 w 456255"/>
              <a:gd name="connsiteY0" fmla="*/ 0 h 505488"/>
              <a:gd name="connsiteX1" fmla="*/ 57 w 456255"/>
              <a:gd name="connsiteY1" fmla="*/ 234251 h 505488"/>
              <a:gd name="connsiteX2" fmla="*/ 456255 w 456255"/>
              <a:gd name="connsiteY2" fmla="*/ 505488 h 505488"/>
              <a:gd name="connsiteX3" fmla="*/ 456255 w 456255"/>
              <a:gd name="connsiteY3" fmla="*/ 505488 h 50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6255" h="505488">
                <a:moveTo>
                  <a:pt x="431596" y="0"/>
                </a:moveTo>
                <a:cubicBezTo>
                  <a:pt x="213771" y="75001"/>
                  <a:pt x="-4053" y="150003"/>
                  <a:pt x="57" y="234251"/>
                </a:cubicBezTo>
                <a:cubicBezTo>
                  <a:pt x="4167" y="318499"/>
                  <a:pt x="456255" y="505488"/>
                  <a:pt x="456255" y="505488"/>
                </a:cubicBezTo>
                <a:lnTo>
                  <a:pt x="456255" y="505488"/>
                </a:lnTo>
              </a:path>
            </a:pathLst>
          </a:custGeom>
          <a:ln w="19050" cmpd="sng">
            <a:solidFill>
              <a:srgbClr val="000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458685" y="3340685"/>
            <a:ext cx="1023363" cy="313118"/>
          </a:xfrm>
          <a:custGeom>
            <a:avLst/>
            <a:gdLst>
              <a:gd name="connsiteX0" fmla="*/ 0 w 1023363"/>
              <a:gd name="connsiteY0" fmla="*/ 152841 h 313118"/>
              <a:gd name="connsiteX1" fmla="*/ 283582 w 1023363"/>
              <a:gd name="connsiteY1" fmla="*/ 4894 h 313118"/>
              <a:gd name="connsiteX2" fmla="*/ 1023363 w 1023363"/>
              <a:gd name="connsiteY2" fmla="*/ 313118 h 313118"/>
              <a:gd name="connsiteX3" fmla="*/ 1023363 w 1023363"/>
              <a:gd name="connsiteY3" fmla="*/ 313118 h 31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3363" h="313118">
                <a:moveTo>
                  <a:pt x="0" y="152841"/>
                </a:moveTo>
                <a:cubicBezTo>
                  <a:pt x="56511" y="65511"/>
                  <a:pt x="113022" y="-21819"/>
                  <a:pt x="283582" y="4894"/>
                </a:cubicBezTo>
                <a:cubicBezTo>
                  <a:pt x="454142" y="31607"/>
                  <a:pt x="1023363" y="313118"/>
                  <a:pt x="1023363" y="313118"/>
                </a:cubicBezTo>
                <a:lnTo>
                  <a:pt x="1023363" y="313118"/>
                </a:lnTo>
              </a:path>
            </a:pathLst>
          </a:custGeom>
          <a:ln w="19050" cmpd="sng">
            <a:solidFill>
              <a:srgbClr val="000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27"/>
          <p:cNvSpPr/>
          <p:nvPr/>
        </p:nvSpPr>
        <p:spPr>
          <a:xfrm>
            <a:off x="550010" y="2897751"/>
            <a:ext cx="5702715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008000"/>
                </a:solidFill>
              </a:rPr>
              <a:t>Good: cache friendly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800000"/>
                </a:solidFill>
              </a:rPr>
              <a:t>Bad: poor memory efficiency</a:t>
            </a:r>
            <a:endParaRPr lang="en-US" altLang="zh-CN" sz="3200" dirty="0">
              <a:solidFill>
                <a:srgbClr val="8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4607" y="4432068"/>
            <a:ext cx="60078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Lucida Grande"/>
              <a:buChar char="-"/>
            </a:pPr>
            <a:r>
              <a:rPr lang="en-US" sz="2200" dirty="0"/>
              <a:t>p</a:t>
            </a:r>
            <a:r>
              <a:rPr lang="en-US" sz="2200" dirty="0" smtClean="0"/>
              <a:t>erformance </a:t>
            </a:r>
            <a:r>
              <a:rPr lang="en-US" sz="2200" dirty="0"/>
              <a:t>dramatically degrades when the </a:t>
            </a:r>
            <a:r>
              <a:rPr lang="en-US" sz="2200" dirty="0" smtClean="0"/>
              <a:t>usage grows beyond 70% capacity or so</a:t>
            </a:r>
          </a:p>
          <a:p>
            <a:pPr marL="342900" indent="-342900">
              <a:spcBef>
                <a:spcPts val="1200"/>
              </a:spcBef>
              <a:buFont typeface="Lucida Grande"/>
              <a:buChar char="-"/>
            </a:pPr>
            <a:r>
              <a:rPr lang="en-US" sz="2200" dirty="0"/>
              <a:t>e</a:t>
            </a:r>
            <a:r>
              <a:rPr lang="en-US" sz="2200" dirty="0" smtClean="0"/>
              <a:t>.g., Google </a:t>
            </a:r>
            <a:r>
              <a:rPr lang="en-US" sz="2200" dirty="0" smtClean="0">
                <a:latin typeface="Courier New"/>
                <a:cs typeface="Courier New"/>
              </a:rPr>
              <a:t>dense_hash_map</a:t>
            </a:r>
            <a:r>
              <a:rPr lang="en-US" sz="2200" dirty="0" smtClean="0"/>
              <a:t> wastes 50% memory by default. </a:t>
            </a:r>
            <a:endParaRPr lang="en-US" sz="22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890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Our starting point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653" y="1600200"/>
            <a:ext cx="8753677" cy="4525963"/>
          </a:xfrm>
        </p:spPr>
        <p:txBody>
          <a:bodyPr/>
          <a:lstStyle/>
          <a:p>
            <a:r>
              <a:rPr lang="en-US" sz="2800" dirty="0" smtClean="0"/>
              <a:t>Multi-reader single-writer cuckoo hashing [Fan, NSDI’13]</a:t>
            </a:r>
          </a:p>
          <a:p>
            <a:pPr lvl="1">
              <a:lnSpc>
                <a:spcPct val="140000"/>
              </a:lnSpc>
            </a:pPr>
            <a:r>
              <a:rPr lang="en-US" sz="2600" dirty="0" smtClean="0"/>
              <a:t>Open addressing</a:t>
            </a:r>
          </a:p>
          <a:p>
            <a:pPr lvl="1">
              <a:lnSpc>
                <a:spcPct val="140000"/>
              </a:lnSpc>
            </a:pPr>
            <a:r>
              <a:rPr lang="en-US" sz="2600" dirty="0"/>
              <a:t>Memory </a:t>
            </a:r>
            <a:r>
              <a:rPr lang="en-US" sz="2600" dirty="0" smtClean="0"/>
              <a:t>efficient</a:t>
            </a:r>
          </a:p>
          <a:p>
            <a:pPr lvl="1">
              <a:lnSpc>
                <a:spcPct val="140000"/>
              </a:lnSpc>
            </a:pPr>
            <a:r>
              <a:rPr lang="en-US" sz="2600" dirty="0" smtClean="0"/>
              <a:t>Optimized for read-intensive workloads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37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644625"/>
              </p:ext>
            </p:extLst>
          </p:nvPr>
        </p:nvGraphicFramePr>
        <p:xfrm>
          <a:off x="6206935" y="3264066"/>
          <a:ext cx="1204426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2213"/>
                <a:gridCol w="602213"/>
              </a:tblGrid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9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1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1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0" marB="0">
                    <a:lnL w="1905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63071" y="1593381"/>
            <a:ext cx="8213893" cy="167068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600" dirty="0"/>
              <a:t>Each bucket has </a:t>
            </a:r>
            <a:r>
              <a:rPr lang="en-US" sz="2600" i="1" dirty="0"/>
              <a:t>b</a:t>
            </a:r>
            <a:r>
              <a:rPr lang="en-US" sz="2600" dirty="0"/>
              <a:t> slots for items </a:t>
            </a:r>
            <a:r>
              <a:rPr lang="en-US" sz="2600" dirty="0" smtClean="0"/>
              <a:t>(</a:t>
            </a:r>
            <a:r>
              <a:rPr lang="en-US" sz="2600" i="1" dirty="0" smtClean="0"/>
              <a:t>b</a:t>
            </a:r>
            <a:r>
              <a:rPr lang="en-US" sz="2600" dirty="0" smtClean="0"/>
              <a:t>-way set-associative)</a:t>
            </a:r>
            <a:endParaRPr lang="en-US" sz="2600" dirty="0"/>
          </a:p>
          <a:p>
            <a:pPr marL="0" indent="0">
              <a:lnSpc>
                <a:spcPct val="140000"/>
              </a:lnSpc>
              <a:spcBef>
                <a:spcPts val="624"/>
              </a:spcBef>
              <a:buNone/>
            </a:pPr>
            <a:r>
              <a:rPr lang="en-US" sz="2600" dirty="0" smtClean="0"/>
              <a:t>Each </a:t>
            </a:r>
            <a:r>
              <a:rPr lang="en-US" sz="2600" dirty="0"/>
              <a:t>key </a:t>
            </a:r>
            <a:r>
              <a:rPr lang="en-US" sz="2600" dirty="0" smtClean="0"/>
              <a:t>is mapped to two random buckets</a:t>
            </a:r>
            <a:endParaRPr lang="en-US" sz="2600" dirty="0"/>
          </a:p>
          <a:p>
            <a:pPr lvl="1" indent="-342900">
              <a:lnSpc>
                <a:spcPct val="110000"/>
              </a:lnSpc>
              <a:spcBef>
                <a:spcPts val="24"/>
              </a:spcBef>
            </a:pPr>
            <a:r>
              <a:rPr lang="en-US" sz="2600" dirty="0" smtClean="0"/>
              <a:t>stored in one of them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40219" y="2833179"/>
            <a:ext cx="10738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buckets</a:t>
            </a:r>
            <a:endParaRPr lang="en-US" sz="2200" dirty="0"/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41224"/>
              </p:ext>
            </p:extLst>
          </p:nvPr>
        </p:nvGraphicFramePr>
        <p:xfrm>
          <a:off x="5830543" y="3264066"/>
          <a:ext cx="301107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107"/>
              </a:tblGrid>
              <a:tr h="304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71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71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005307" y="4923698"/>
            <a:ext cx="84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 dirty="0"/>
              <a:t>k</a:t>
            </a:r>
            <a:r>
              <a:rPr lang="en-US" sz="2400" i="1" dirty="0" smtClean="0"/>
              <a:t>ey</a:t>
            </a:r>
            <a:r>
              <a:rPr lang="en-US" sz="2400" b="1" dirty="0" smtClean="0"/>
              <a:t> x</a:t>
            </a:r>
            <a:endParaRPr lang="en-US" sz="2400" b="1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4883993" y="4271977"/>
            <a:ext cx="964807" cy="762768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883993" y="5293651"/>
            <a:ext cx="844257" cy="628779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326682" y="4271977"/>
            <a:ext cx="1030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  <a:r>
              <a:rPr lang="en-US" sz="2000" dirty="0" smtClean="0"/>
              <a:t>ash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(x)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4326682" y="5581672"/>
            <a:ext cx="1030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hash</a:t>
            </a:r>
            <a:r>
              <a:rPr lang="en-US" sz="2000" baseline="-25000" dirty="0"/>
              <a:t>2</a:t>
            </a:r>
            <a:r>
              <a:rPr lang="en-US" sz="2000" dirty="0" smtClean="0"/>
              <a:t>(x)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Cuckoo hashing</a:t>
            </a:r>
            <a:endParaRPr lang="en-US" sz="4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71253" y="1432068"/>
            <a:ext cx="858145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33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8631</TotalTime>
  <Words>1824</Words>
  <Application>Microsoft Macintosh PowerPoint</Application>
  <PresentationFormat>On-screen Show (4:3)</PresentationFormat>
  <Paragraphs>505</Paragraphs>
  <Slides>43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In this talk</vt:lpstr>
      <vt:lpstr>Concurrent hash table</vt:lpstr>
      <vt:lpstr>Goal: memory-efficient and high-throughput </vt:lpstr>
      <vt:lpstr>Preview our results on a quad-core machine</vt:lpstr>
      <vt:lpstr>Background: separate chaining hash table</vt:lpstr>
      <vt:lpstr>Background: open addressing hash table</vt:lpstr>
      <vt:lpstr>Our starting point</vt:lpstr>
      <vt:lpstr>Cuckoo hashing</vt:lpstr>
      <vt:lpstr>Predictable and fast lookup</vt:lpstr>
      <vt:lpstr>Insert may need “cuckoo move”</vt:lpstr>
      <vt:lpstr>Insert may need “cuckoo move”</vt:lpstr>
      <vt:lpstr>Review our starting point [Fan, NSDI’13]: Multi-reader single-writer cuckoo hashing</vt:lpstr>
      <vt:lpstr>Improve write concurrency</vt:lpstr>
      <vt:lpstr>Algorithmic optimizations</vt:lpstr>
      <vt:lpstr>Previous approach: writer locks the table during the whole insert process</vt:lpstr>
      <vt:lpstr>Lock after discovering a cuckoo path</vt:lpstr>
      <vt:lpstr>Cuckoo hash table ⟹ undirected cuckoo graph</vt:lpstr>
      <vt:lpstr>Previous approach to search for an empty slot:  random walk on the cuckoo graph</vt:lpstr>
      <vt:lpstr>Breadth-first search for an empty slot</vt:lpstr>
      <vt:lpstr>Breadth-first search for an empty slot</vt:lpstr>
      <vt:lpstr>Concurrency control</vt:lpstr>
      <vt:lpstr>Lock elision</vt:lpstr>
      <vt:lpstr>Implement lock elision with Intel TSX</vt:lpstr>
      <vt:lpstr>Principles to reduce transactional aborts</vt:lpstr>
      <vt:lpstr>Principles to reduce transactional aborts</vt:lpstr>
      <vt:lpstr>Evaluation</vt:lpstr>
      <vt:lpstr>Experiment settings</vt:lpstr>
      <vt:lpstr>Multi-core scaling comparison (50% Insert)</vt:lpstr>
      <vt:lpstr>Multi-core scaling comparison (50% Insert)</vt:lpstr>
      <vt:lpstr>Multi-core scaling comparison (50% Insert)</vt:lpstr>
      <vt:lpstr>Multi-core scaling comparison (50% Insert)</vt:lpstr>
      <vt:lpstr>Multi-core scaling comparison (50% Insert)</vt:lpstr>
      <vt:lpstr>Multi-core scaling comparison (10% Insert)</vt:lpstr>
      <vt:lpstr>Multi-core scaling comparison (10% Insert)</vt:lpstr>
      <vt:lpstr>Multi-core scaling comparison (10% Insert)</vt:lpstr>
      <vt:lpstr>Multi-core scaling comparison (10% Insert)</vt:lpstr>
      <vt:lpstr>Multi-core scaling comparison (10% Insert)</vt:lpstr>
      <vt:lpstr>Factor analysis of Insert performance</vt:lpstr>
      <vt:lpstr>Lock elision enabled first and  algorithmic optimizations applied later</vt:lpstr>
      <vt:lpstr>Algorithmic optimizations applied first and lock elision enabled later</vt:lpstr>
      <vt:lpstr>Conclusion</vt:lpstr>
      <vt:lpstr>Q &amp; A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 Improvements for Fast Concurrent Cuckoo Hashing</dc:title>
  <dc:creator>Xiaozhou Li</dc:creator>
  <cp:lastModifiedBy>Xiaozhou Li</cp:lastModifiedBy>
  <cp:revision>392</cp:revision>
  <dcterms:created xsi:type="dcterms:W3CDTF">2014-04-02T04:36:58Z</dcterms:created>
  <dcterms:modified xsi:type="dcterms:W3CDTF">2014-04-25T16:25:02Z</dcterms:modified>
</cp:coreProperties>
</file>