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12" r:id="rId3"/>
    <p:sldId id="314" r:id="rId4"/>
    <p:sldId id="315" r:id="rId5"/>
    <p:sldId id="316" r:id="rId6"/>
    <p:sldId id="318" r:id="rId7"/>
    <p:sldId id="319" r:id="rId8"/>
    <p:sldId id="320" r:id="rId9"/>
    <p:sldId id="321" r:id="rId10"/>
    <p:sldId id="310" r:id="rId11"/>
    <p:sldId id="269" r:id="rId12"/>
    <p:sldId id="285" r:id="rId13"/>
    <p:sldId id="322" r:id="rId14"/>
    <p:sldId id="272" r:id="rId15"/>
    <p:sldId id="287" r:id="rId16"/>
    <p:sldId id="307" r:id="rId17"/>
    <p:sldId id="273" r:id="rId18"/>
    <p:sldId id="289" r:id="rId19"/>
    <p:sldId id="302" r:id="rId20"/>
    <p:sldId id="290" r:id="rId21"/>
    <p:sldId id="303" r:id="rId22"/>
    <p:sldId id="291" r:id="rId23"/>
    <p:sldId id="325" r:id="rId24"/>
    <p:sldId id="293" r:id="rId25"/>
    <p:sldId id="292" r:id="rId26"/>
    <p:sldId id="274" r:id="rId27"/>
    <p:sldId id="275" r:id="rId28"/>
    <p:sldId id="323" r:id="rId29"/>
    <p:sldId id="306" r:id="rId30"/>
    <p:sldId id="260" r:id="rId31"/>
    <p:sldId id="298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00"/>
    <a:srgbClr val="FF5757"/>
    <a:srgbClr val="78FF5E"/>
    <a:srgbClr val="000000"/>
    <a:srgbClr val="FFCC99"/>
    <a:srgbClr val="4F81BD"/>
    <a:srgbClr val="68498D"/>
    <a:srgbClr val="6F4E98"/>
    <a:srgbClr val="AF322F"/>
    <a:srgbClr val="CA3D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9D86-7387-4B7E-A7EE-972F8FDC7EE7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E70FB-C4EA-439B-87E5-1EC19E7A2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70FB-C4EA-439B-87E5-1EC19E7A23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Commensal</a:t>
            </a:r>
            <a:r>
              <a:rPr lang="en-US" b="1" dirty="0" smtClean="0"/>
              <a:t> Cuckoo</a:t>
            </a:r>
            <a:r>
              <a:rPr lang="en-US" dirty="0" smtClean="0"/>
              <a:t>: Secure Group Partitioning for Large-Scale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Siddhartha </a:t>
            </a:r>
            <a:r>
              <a:rPr lang="en-US" b="1" dirty="0" err="1" smtClean="0">
                <a:solidFill>
                  <a:schemeClr val="tx1"/>
                </a:solidFill>
              </a:rPr>
              <a:t>Sen</a:t>
            </a:r>
            <a:r>
              <a:rPr lang="en-US" dirty="0" smtClean="0">
                <a:solidFill>
                  <a:schemeClr val="tx1"/>
                </a:solidFill>
              </a:rPr>
              <a:t> and Mike Freedman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Princeton University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Cuckoo rule (CR) [AS06]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3505200"/>
            <a:ext cx="1905000" cy="716477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&lt; </a:t>
            </a:r>
            <a:r>
              <a:rPr lang="en-US" sz="2800" b="1" i="1" dirty="0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 &lt; 1/3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1616101"/>
            <a:ext cx="4572000" cy="46859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5"/>
          <p:cNvSpPr txBox="1">
            <a:spLocks noChangeArrowheads="1"/>
          </p:cNvSpPr>
          <p:nvPr/>
        </p:nvSpPr>
        <p:spPr bwMode="auto">
          <a:xfrm>
            <a:off x="4167850" y="1334545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1  0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035462" y="1517471"/>
            <a:ext cx="4782783" cy="4882610"/>
            <a:chOff x="2035462" y="1517471"/>
            <a:chExt cx="4782783" cy="4882610"/>
          </a:xfrm>
        </p:grpSpPr>
        <p:grpSp>
          <p:nvGrpSpPr>
            <p:cNvPr id="67" name="Group 66"/>
            <p:cNvGrpSpPr/>
            <p:nvPr/>
          </p:nvGrpSpPr>
          <p:grpSpPr>
            <a:xfrm>
              <a:off x="2035462" y="1517471"/>
              <a:ext cx="4778142" cy="2347912"/>
              <a:chOff x="2035462" y="1517471"/>
              <a:chExt cx="4778142" cy="2347912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4682925" y="1521353"/>
                <a:ext cx="2130679" cy="2344030"/>
                <a:chOff x="4682925" y="1521353"/>
                <a:chExt cx="2130679" cy="2344030"/>
              </a:xfrm>
            </p:grpSpPr>
            <p:sp>
              <p:nvSpPr>
                <p:cNvPr id="8" name="Oval 7"/>
                <p:cNvSpPr>
                  <a:spLocks/>
                </p:cNvSpPr>
                <p:nvPr/>
              </p:nvSpPr>
              <p:spPr>
                <a:xfrm>
                  <a:off x="4682925" y="152135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Oval 8"/>
                <p:cNvSpPr>
                  <a:spLocks/>
                </p:cNvSpPr>
                <p:nvPr/>
              </p:nvSpPr>
              <p:spPr>
                <a:xfrm>
                  <a:off x="5119895" y="1638325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Oval 9"/>
                <p:cNvSpPr>
                  <a:spLocks/>
                </p:cNvSpPr>
                <p:nvPr/>
              </p:nvSpPr>
              <p:spPr>
                <a:xfrm>
                  <a:off x="5519719" y="1849822"/>
                  <a:ext cx="228600" cy="22832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Oval 10"/>
                <p:cNvSpPr>
                  <a:spLocks/>
                </p:cNvSpPr>
                <p:nvPr/>
              </p:nvSpPr>
              <p:spPr>
                <a:xfrm>
                  <a:off x="5865290" y="2129792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Oval 11"/>
                <p:cNvSpPr>
                  <a:spLocks/>
                </p:cNvSpPr>
                <p:nvPr/>
              </p:nvSpPr>
              <p:spPr>
                <a:xfrm>
                  <a:off x="6167170" y="246619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Oval 12"/>
                <p:cNvSpPr>
                  <a:spLocks/>
                </p:cNvSpPr>
                <p:nvPr/>
              </p:nvSpPr>
              <p:spPr>
                <a:xfrm>
                  <a:off x="6371917" y="2826259"/>
                  <a:ext cx="228600" cy="22832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Oval 13"/>
                <p:cNvSpPr>
                  <a:spLocks/>
                </p:cNvSpPr>
                <p:nvPr/>
              </p:nvSpPr>
              <p:spPr>
                <a:xfrm>
                  <a:off x="6517069" y="323022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Oval 15"/>
                <p:cNvSpPr>
                  <a:spLocks/>
                </p:cNvSpPr>
                <p:nvPr/>
              </p:nvSpPr>
              <p:spPr>
                <a:xfrm>
                  <a:off x="6585004" y="3637057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035462" y="1517471"/>
                <a:ext cx="2130679" cy="2344030"/>
                <a:chOff x="2035462" y="1517471"/>
                <a:chExt cx="2130679" cy="2344030"/>
              </a:xfrm>
            </p:grpSpPr>
            <p:sp>
              <p:nvSpPr>
                <p:cNvPr id="18" name="Oval 17"/>
                <p:cNvSpPr>
                  <a:spLocks/>
                </p:cNvSpPr>
                <p:nvPr/>
              </p:nvSpPr>
              <p:spPr>
                <a:xfrm flipH="1">
                  <a:off x="3937541" y="151747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Oval 18"/>
                <p:cNvSpPr>
                  <a:spLocks/>
                </p:cNvSpPr>
                <p:nvPr/>
              </p:nvSpPr>
              <p:spPr>
                <a:xfrm flipH="1">
                  <a:off x="3500571" y="163444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Oval 19"/>
                <p:cNvSpPr>
                  <a:spLocks/>
                </p:cNvSpPr>
                <p:nvPr/>
              </p:nvSpPr>
              <p:spPr>
                <a:xfrm flipH="1">
                  <a:off x="3100747" y="1845940"/>
                  <a:ext cx="228600" cy="22832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Oval 21"/>
                <p:cNvSpPr>
                  <a:spLocks/>
                </p:cNvSpPr>
                <p:nvPr/>
              </p:nvSpPr>
              <p:spPr>
                <a:xfrm flipH="1">
                  <a:off x="2453296" y="2462309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>
                  <a:spLocks/>
                </p:cNvSpPr>
                <p:nvPr/>
              </p:nvSpPr>
              <p:spPr>
                <a:xfrm flipH="1">
                  <a:off x="2248549" y="2822377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>
                  <a:spLocks/>
                </p:cNvSpPr>
                <p:nvPr/>
              </p:nvSpPr>
              <p:spPr>
                <a:xfrm flipH="1">
                  <a:off x="2103397" y="3226343"/>
                  <a:ext cx="228600" cy="22832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Oval 25"/>
                <p:cNvSpPr>
                  <a:spLocks/>
                </p:cNvSpPr>
                <p:nvPr/>
              </p:nvSpPr>
              <p:spPr>
                <a:xfrm flipH="1">
                  <a:off x="2035462" y="363317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2040103" y="4052169"/>
              <a:ext cx="4778142" cy="2347912"/>
              <a:chOff x="2040103" y="4052169"/>
              <a:chExt cx="4778142" cy="2347912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4687566" y="4052169"/>
                <a:ext cx="2130679" cy="2344030"/>
                <a:chOff x="4687566" y="4052169"/>
                <a:chExt cx="2130679" cy="2344030"/>
              </a:xfrm>
            </p:grpSpPr>
            <p:sp>
              <p:nvSpPr>
                <p:cNvPr id="29" name="Oval 28"/>
                <p:cNvSpPr>
                  <a:spLocks/>
                </p:cNvSpPr>
                <p:nvPr/>
              </p:nvSpPr>
              <p:spPr>
                <a:xfrm flipV="1">
                  <a:off x="4687566" y="616787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>
                  <a:spLocks/>
                </p:cNvSpPr>
                <p:nvPr/>
              </p:nvSpPr>
              <p:spPr>
                <a:xfrm flipV="1">
                  <a:off x="5124536" y="6050901"/>
                  <a:ext cx="228600" cy="22832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>
                  <a:spLocks/>
                </p:cNvSpPr>
                <p:nvPr/>
              </p:nvSpPr>
              <p:spPr>
                <a:xfrm flipV="1">
                  <a:off x="5524360" y="5839404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>
                  <a:spLocks/>
                </p:cNvSpPr>
                <p:nvPr/>
              </p:nvSpPr>
              <p:spPr>
                <a:xfrm flipV="1">
                  <a:off x="5869931" y="5559434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Oval 32"/>
                <p:cNvSpPr>
                  <a:spLocks/>
                </p:cNvSpPr>
                <p:nvPr/>
              </p:nvSpPr>
              <p:spPr>
                <a:xfrm flipV="1">
                  <a:off x="6171811" y="522303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>
                  <a:spLocks/>
                </p:cNvSpPr>
                <p:nvPr/>
              </p:nvSpPr>
              <p:spPr>
                <a:xfrm flipV="1">
                  <a:off x="6521710" y="445900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Oval 36"/>
                <p:cNvSpPr>
                  <a:spLocks/>
                </p:cNvSpPr>
                <p:nvPr/>
              </p:nvSpPr>
              <p:spPr>
                <a:xfrm flipV="1">
                  <a:off x="6589645" y="4052169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040103" y="4056051"/>
                <a:ext cx="2130679" cy="2344030"/>
                <a:chOff x="2040103" y="4056051"/>
                <a:chExt cx="2130679" cy="2344030"/>
              </a:xfrm>
            </p:grpSpPr>
            <p:sp>
              <p:nvSpPr>
                <p:cNvPr id="38" name="Oval 37"/>
                <p:cNvSpPr>
                  <a:spLocks/>
                </p:cNvSpPr>
                <p:nvPr/>
              </p:nvSpPr>
              <p:spPr>
                <a:xfrm flipH="1" flipV="1">
                  <a:off x="3942182" y="617175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38"/>
                <p:cNvSpPr>
                  <a:spLocks/>
                </p:cNvSpPr>
                <p:nvPr/>
              </p:nvSpPr>
              <p:spPr>
                <a:xfrm flipH="1" flipV="1">
                  <a:off x="3505212" y="605478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/>
                <p:cNvSpPr>
                  <a:spLocks/>
                </p:cNvSpPr>
                <p:nvPr/>
              </p:nvSpPr>
              <p:spPr>
                <a:xfrm flipH="1" flipV="1">
                  <a:off x="3105388" y="5843286"/>
                  <a:ext cx="228600" cy="228326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0"/>
                <p:cNvSpPr>
                  <a:spLocks/>
                </p:cNvSpPr>
                <p:nvPr/>
              </p:nvSpPr>
              <p:spPr>
                <a:xfrm flipH="1" flipV="1">
                  <a:off x="2759817" y="5563316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Oval 41"/>
                <p:cNvSpPr>
                  <a:spLocks/>
                </p:cNvSpPr>
                <p:nvPr/>
              </p:nvSpPr>
              <p:spPr>
                <a:xfrm flipH="1" flipV="1">
                  <a:off x="2457937" y="5226917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Oval 43"/>
                <p:cNvSpPr>
                  <a:spLocks/>
                </p:cNvSpPr>
                <p:nvPr/>
              </p:nvSpPr>
              <p:spPr>
                <a:xfrm flipH="1" flipV="1">
                  <a:off x="2108038" y="446288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5"/>
                <p:cNvSpPr>
                  <a:spLocks/>
                </p:cNvSpPr>
                <p:nvPr/>
              </p:nvSpPr>
              <p:spPr>
                <a:xfrm flipH="1" flipV="1">
                  <a:off x="2040103" y="405605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762000" y="1905000"/>
            <a:ext cx="7467600" cy="4276130"/>
            <a:chOff x="762000" y="1905000"/>
            <a:chExt cx="7467600" cy="4276130"/>
          </a:xfrm>
        </p:grpSpPr>
        <p:sp>
          <p:nvSpPr>
            <p:cNvPr id="74" name="TextBox 73"/>
            <p:cNvSpPr txBox="1"/>
            <p:nvPr/>
          </p:nvSpPr>
          <p:spPr>
            <a:xfrm>
              <a:off x="762000" y="19050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1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67600" y="19050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2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2000" y="52578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3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67600" y="52578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4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9" name="Straight Connector 78"/>
          <p:cNvCxnSpPr>
            <a:cxnSpLocks noChangeAspect="1"/>
          </p:cNvCxnSpPr>
          <p:nvPr/>
        </p:nvCxnSpPr>
        <p:spPr>
          <a:xfrm rot="16200000" flipV="1">
            <a:off x="4136147" y="1541489"/>
            <a:ext cx="569691" cy="4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" name="Group 139"/>
          <p:cNvGrpSpPr>
            <a:grpSpLocks noChangeAspect="1"/>
          </p:cNvGrpSpPr>
          <p:nvPr/>
        </p:nvGrpSpPr>
        <p:grpSpPr>
          <a:xfrm>
            <a:off x="1855280" y="3969277"/>
            <a:ext cx="5133536" cy="2607073"/>
            <a:chOff x="1855280" y="3812457"/>
            <a:chExt cx="5133536" cy="2607073"/>
          </a:xfrm>
        </p:grpSpPr>
        <p:cxnSp>
          <p:nvCxnSpPr>
            <p:cNvPr id="82" name="Straight Connector 81"/>
            <p:cNvCxnSpPr>
              <a:cxnSpLocks noChangeAspect="1"/>
            </p:cNvCxnSpPr>
            <p:nvPr/>
          </p:nvCxnSpPr>
          <p:spPr>
            <a:xfrm flipV="1">
              <a:off x="6419125" y="3816338"/>
              <a:ext cx="569691" cy="86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 noChangeAspect="1"/>
            </p:cNvCxnSpPr>
            <p:nvPr/>
          </p:nvCxnSpPr>
          <p:spPr>
            <a:xfrm flipH="1" flipV="1">
              <a:off x="1855280" y="3812457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 noChangeAspect="1"/>
            </p:cNvCxnSpPr>
            <p:nvPr/>
          </p:nvCxnSpPr>
          <p:spPr>
            <a:xfrm rot="5400000">
              <a:off x="4137989" y="6133276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2907475" y="2719450"/>
            <a:ext cx="3031176" cy="2514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For poly(n) rounds, all regions of size O(log </a:t>
            </a:r>
            <a:r>
              <a:rPr lang="en-US" sz="2800" i="1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)/</a:t>
            </a:r>
            <a:r>
              <a:rPr lang="en-US" sz="2800" i="1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 have:</a:t>
            </a:r>
          </a:p>
          <a:p>
            <a:pPr marL="571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571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O(log n) nodes</a:t>
            </a:r>
          </a:p>
          <a:p>
            <a:pPr marL="571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 &lt; 1/3</a:t>
            </a:r>
          </a:p>
        </p:txBody>
      </p:sp>
      <p:sp>
        <p:nvSpPr>
          <p:cNvPr id="60" name="Hexagon 59"/>
          <p:cNvSpPr/>
          <p:nvPr/>
        </p:nvSpPr>
        <p:spPr>
          <a:xfrm rot="2328598">
            <a:off x="5320081" y="1830989"/>
            <a:ext cx="951212" cy="609600"/>
          </a:xfrm>
          <a:prstGeom prst="hexagon">
            <a:avLst>
              <a:gd name="adj" fmla="val 7293"/>
              <a:gd name="vf" fmla="val 115470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Cuckoo rule (CR) [AS06]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1616101"/>
            <a:ext cx="4572000" cy="46859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5"/>
          <p:cNvSpPr txBox="1">
            <a:spLocks noChangeArrowheads="1"/>
          </p:cNvSpPr>
          <p:nvPr/>
        </p:nvSpPr>
        <p:spPr bwMode="auto">
          <a:xfrm>
            <a:off x="4167850" y="1334545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1  0</a:t>
            </a: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4682925" y="152135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5119895" y="1638325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519719" y="1849822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5865290" y="2129792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6167170" y="246619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6371917" y="2826259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6517069" y="323022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6585004" y="363705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>
          <a:xfrm flipH="1">
            <a:off x="3937541" y="151747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>
          <a:xfrm flipH="1">
            <a:off x="3500571" y="163444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>
          <a:xfrm flipH="1">
            <a:off x="3100747" y="1845940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>
          <a:xfrm flipH="1">
            <a:off x="2453296" y="246230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/>
          </p:cNvSpPr>
          <p:nvPr/>
        </p:nvSpPr>
        <p:spPr>
          <a:xfrm flipH="1">
            <a:off x="2248549" y="282237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Oval 23"/>
          <p:cNvSpPr>
            <a:spLocks/>
          </p:cNvSpPr>
          <p:nvPr/>
        </p:nvSpPr>
        <p:spPr>
          <a:xfrm flipH="1">
            <a:off x="2103397" y="3226343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>
          <a:xfrm flipH="1">
            <a:off x="2035462" y="363317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Oval 28"/>
          <p:cNvSpPr>
            <a:spLocks/>
          </p:cNvSpPr>
          <p:nvPr/>
        </p:nvSpPr>
        <p:spPr>
          <a:xfrm flipV="1">
            <a:off x="4687566" y="616787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 flipV="1">
            <a:off x="5124536" y="6050901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Oval 30"/>
          <p:cNvSpPr>
            <a:spLocks/>
          </p:cNvSpPr>
          <p:nvPr/>
        </p:nvSpPr>
        <p:spPr>
          <a:xfrm flipV="1">
            <a:off x="5524360" y="583940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>
          <a:xfrm flipV="1">
            <a:off x="5869931" y="555943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/>
          </p:cNvSpPr>
          <p:nvPr/>
        </p:nvSpPr>
        <p:spPr>
          <a:xfrm flipV="1">
            <a:off x="6171811" y="522303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/>
          </p:cNvSpPr>
          <p:nvPr/>
        </p:nvSpPr>
        <p:spPr>
          <a:xfrm flipV="1">
            <a:off x="6521710" y="445900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/>
          </p:cNvSpPr>
          <p:nvPr/>
        </p:nvSpPr>
        <p:spPr>
          <a:xfrm flipV="1">
            <a:off x="6589645" y="405216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>
          <a:xfrm flipH="1" flipV="1">
            <a:off x="3942182" y="617175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Oval 38"/>
          <p:cNvSpPr>
            <a:spLocks/>
          </p:cNvSpPr>
          <p:nvPr/>
        </p:nvSpPr>
        <p:spPr>
          <a:xfrm flipH="1" flipV="1">
            <a:off x="3505212" y="60547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>
          <a:xfrm flipH="1" flipV="1">
            <a:off x="3105388" y="5843286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>
          <a:xfrm flipH="1" flipV="1">
            <a:off x="2759817" y="5563316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>
          <a:xfrm flipH="1" flipV="1">
            <a:off x="2457937" y="522691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/>
          </p:cNvSpPr>
          <p:nvPr/>
        </p:nvSpPr>
        <p:spPr>
          <a:xfrm flipH="1" flipV="1">
            <a:off x="2108038" y="44628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6" name="Oval 45"/>
          <p:cNvSpPr>
            <a:spLocks/>
          </p:cNvSpPr>
          <p:nvPr/>
        </p:nvSpPr>
        <p:spPr>
          <a:xfrm flipH="1" flipV="1">
            <a:off x="2040103" y="405605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2200" y="5638800"/>
            <a:ext cx="14478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leave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7600" y="3134380"/>
            <a:ext cx="14478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join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29400" y="1676400"/>
            <a:ext cx="24384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random location in [0,1)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524780"/>
            <a:ext cx="14478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chemeClr val="tx1"/>
                </a:solidFill>
              </a:rPr>
              <a:t>k</a:t>
            </a:r>
            <a:r>
              <a:rPr lang="en-US" sz="2800" b="1" dirty="0" smtClean="0">
                <a:solidFill>
                  <a:schemeClr val="tx1"/>
                </a:solidFill>
              </a:rPr>
              <a:t>-region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48400" y="1371600"/>
            <a:ext cx="21336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primary join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6950" y="5267980"/>
            <a:ext cx="24384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secondary join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23750" y="5267980"/>
            <a:ext cx="24384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secondary join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29400" y="1676400"/>
            <a:ext cx="24384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random locations in [0,1)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62000" y="1905000"/>
            <a:ext cx="7467600" cy="4276130"/>
            <a:chOff x="762000" y="1905000"/>
            <a:chExt cx="7467600" cy="4276130"/>
          </a:xfrm>
        </p:grpSpPr>
        <p:sp>
          <p:nvSpPr>
            <p:cNvPr id="69" name="TextBox 68"/>
            <p:cNvSpPr txBox="1"/>
            <p:nvPr/>
          </p:nvSpPr>
          <p:spPr>
            <a:xfrm>
              <a:off x="762000" y="19050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1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67600" y="19050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2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2000" y="52578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3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67600" y="5257800"/>
              <a:ext cx="762000" cy="92333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 smtClean="0">
                  <a:solidFill>
                    <a:schemeClr val="tx1"/>
                  </a:solidFill>
                </a:rPr>
                <a:t>4</a:t>
              </a:r>
              <a:endParaRPr lang="en-US" sz="5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1" name="Straight Connector 80"/>
          <p:cNvCxnSpPr>
            <a:cxnSpLocks noChangeAspect="1"/>
          </p:cNvCxnSpPr>
          <p:nvPr/>
        </p:nvCxnSpPr>
        <p:spPr>
          <a:xfrm rot="16200000" flipV="1">
            <a:off x="4136147" y="1541489"/>
            <a:ext cx="569691" cy="4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139"/>
          <p:cNvGrpSpPr>
            <a:grpSpLocks noChangeAspect="1"/>
          </p:cNvGrpSpPr>
          <p:nvPr/>
        </p:nvGrpSpPr>
        <p:grpSpPr>
          <a:xfrm>
            <a:off x="1855280" y="3969277"/>
            <a:ext cx="5133536" cy="2607073"/>
            <a:chOff x="1855280" y="3812457"/>
            <a:chExt cx="5133536" cy="2607073"/>
          </a:xfrm>
        </p:grpSpPr>
        <p:cxnSp>
          <p:nvCxnSpPr>
            <p:cNvPr id="83" name="Straight Connector 82"/>
            <p:cNvCxnSpPr>
              <a:cxnSpLocks noChangeAspect="1"/>
            </p:cNvCxnSpPr>
            <p:nvPr/>
          </p:nvCxnSpPr>
          <p:spPr>
            <a:xfrm flipV="1">
              <a:off x="6419125" y="3816338"/>
              <a:ext cx="569691" cy="86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 noChangeAspect="1"/>
            </p:cNvCxnSpPr>
            <p:nvPr/>
          </p:nvCxnSpPr>
          <p:spPr>
            <a:xfrm flipH="1" flipV="1">
              <a:off x="1855280" y="3812457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 noChangeAspect="1"/>
            </p:cNvCxnSpPr>
            <p:nvPr/>
          </p:nvCxnSpPr>
          <p:spPr>
            <a:xfrm rot="5400000">
              <a:off x="4137989" y="6133276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2805834" y="3124200"/>
            <a:ext cx="3213966" cy="1607126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Adversary strategy: rejoin from least faulty group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C 0.02621 0.01457 0.0533 0.02845 0.12968 0.03608 C 0.20607 0.04371 0.40277 0.04464 0.45746 0.04625 " pathEditMode="relative" ptsTypes="a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75 -0.32077 L 0.31875 -0.320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96 -0.32077 C 0.29253 -0.32123 0.26423 -0.321 0.246 -0.3432 C 0.22777 -0.3654 0.22673 -0.40518 0.21024 -0.45351 C 0.19375 -0.50185 0.1658 -0.60268 0.14652 -0.63321 C 0.12725 -0.66374 0.10538 -0.63598 0.09461 -0.6366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6383 C 0.08784 -0.63506 0.08107 -0.63182 0.07517 -0.62465 C 0.06927 -0.61748 0.06441 -0.60638 0.05955 -0.59505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876E-7 C 0.02171 -0.0148 0.04358 -0.02937 0.06893 -0.01734 C 0.09427 -0.00532 0.13264 0.03747 0.15191 0.07262 C 0.17118 0.10777 0.17778 0.15079 0.18438 0.1938 " pathEditMode="relative" ptsTypes="aa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24 C 0.00555 -0.01966 0.01059 -0.04094 0.00191 -0.05898 C -0.00677 -0.07701 -0.02136 -0.09621 -0.05139 -0.1043 C -0.08143 -0.1124 -0.15209 -0.10731 -0.17848 -0.108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39 -0.10847 C -0.21493 -0.10639 -0.25348 -0.10407 -0.28403 -0.08603 C -0.31459 -0.06799 -0.3375 -0.03192 -0.35938 0.00046 C -0.38125 0.03284 -0.40139 0.06961 -0.41528 0.10777 C -0.42917 0.14593 -0.43924 0.18108 -0.44254 0.22895 C -0.44584 0.27682 -0.44115 0.358 -0.43473 0.395 C -0.4283 0.43201 -0.41719 0.4438 -0.40452 0.45097 C -0.39184 0.45814 -0.36771 0.44079 -0.35816 0.43825 " pathEditMode="relative" rAng="0" ptsTypes="aaaa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8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0.1938 C 0.18473 0.22526 0.18525 0.25671 0.17917 0.2907 C 0.17309 0.3247 0.1625 0.37604 0.14792 0.39778 C 0.13334 0.41952 0.10677 0.42021 0.0915 0.42068 C 0.07622 0.42114 0.0632 0.40541 0.05573 0.40125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10" grpId="0" animBg="1"/>
      <p:bldP spid="10" grpId="1" animBg="1"/>
      <p:bldP spid="11" grpId="0" animBg="1"/>
      <p:bldP spid="11" grpId="1" animBg="1"/>
      <p:bldP spid="30" grpId="0" animBg="1"/>
      <p:bldP spid="30" grpId="2" animBg="1"/>
      <p:bldP spid="30" grpId="3" animBg="1"/>
      <p:bldP spid="51" grpId="0"/>
      <p:bldP spid="51" grpId="1"/>
      <p:bldP spid="56" grpId="1"/>
      <p:bldP spid="57" grpId="0"/>
      <p:bldP spid="58" grpId="0"/>
      <p:bldP spid="61" grpId="0"/>
      <p:bldP spid="62" grpId="0"/>
      <p:bldP spid="63" grpId="0"/>
      <p:bldP spid="66" grpId="0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Cuckoo rule (CR) [AS06]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summary:</a:t>
            </a:r>
          </a:p>
          <a:p>
            <a:endParaRPr lang="en-US" sz="1300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dirty="0" smtClean="0"/>
              <a:t>On primary join, cuckoo (evict) nodes in immediate </a:t>
            </a:r>
            <a:r>
              <a:rPr lang="en-US" i="1" dirty="0" smtClean="0"/>
              <a:t>k</a:t>
            </a:r>
            <a:r>
              <a:rPr lang="en-US" dirty="0" smtClean="0"/>
              <a:t>-region to selected random ID</a:t>
            </a:r>
          </a:p>
          <a:p>
            <a:pPr marL="857250" lvl="1" indent="-400050">
              <a:buFont typeface="+mj-lt"/>
              <a:buAutoNum type="arabicPeriod"/>
            </a:pPr>
            <a:endParaRPr lang="en-US" sz="1200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dirty="0" smtClean="0"/>
              <a:t>Select new random IDs for </a:t>
            </a:r>
            <a:r>
              <a:rPr lang="en-US" dirty="0" err="1" smtClean="0"/>
              <a:t>cuckood</a:t>
            </a:r>
            <a:r>
              <a:rPr lang="en-US" dirty="0" smtClean="0"/>
              <a:t> nodes, join them as secondary joins (i.e., no subsequent cuckoos)</a:t>
            </a:r>
          </a:p>
          <a:p>
            <a:endParaRPr lang="en-US" dirty="0" smtClean="0"/>
          </a:p>
          <a:p>
            <a:r>
              <a:rPr lang="en-US" dirty="0" smtClean="0"/>
              <a:t>Ignore implementation issues:</a:t>
            </a:r>
          </a:p>
          <a:p>
            <a:pPr lvl="1"/>
            <a:r>
              <a:rPr lang="en-US" dirty="0" smtClean="0"/>
              <a:t>Route messages securely</a:t>
            </a:r>
          </a:p>
          <a:p>
            <a:pPr lvl="1"/>
            <a:r>
              <a:rPr lang="en-US" dirty="0" smtClean="0"/>
              <a:t>Verify messages from other groups</a:t>
            </a:r>
          </a:p>
          <a:p>
            <a:pPr lvl="1"/>
            <a:r>
              <a:rPr lang="en-US" dirty="0" smtClean="0"/>
              <a:t>Bootstrap the system, handle heavy churn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 tolerates very few faults in practice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859280"/>
          <a:ext cx="5410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N</a:t>
                      </a:r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Global</a:t>
                      </a:r>
                      <a:r>
                        <a:rPr lang="en-US" sz="3200" baseline="0" dirty="0" smtClean="0"/>
                        <a:t> fault % (</a:t>
                      </a:r>
                      <a:r>
                        <a:rPr lang="en-US" sz="3200" b="1" i="1" baseline="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3200" baseline="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2.84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1.44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0.79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4096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0.37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8192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0.20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52400" y="5867400"/>
            <a:ext cx="9448800" cy="609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Group size = 64, Rounds = 100,000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we allow larger groups?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600200"/>
          <a:ext cx="5638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09800"/>
                <a:gridCol w="2209800"/>
              </a:tblGrid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N</a:t>
                      </a:r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i="0" dirty="0" smtClean="0"/>
                        <a:t>Group size</a:t>
                      </a:r>
                    </a:p>
                    <a:p>
                      <a:pPr algn="ctr"/>
                      <a:r>
                        <a:rPr lang="en-US" sz="3200" b="1" i="1" baseline="0" dirty="0" smtClean="0">
                          <a:solidFill>
                            <a:srgbClr val="FF4100"/>
                          </a:solidFill>
                        </a:rPr>
                        <a:t>F</a:t>
                      </a:r>
                      <a:r>
                        <a:rPr lang="en-US" sz="3200" b="1" i="0" baseline="0" dirty="0" smtClean="0">
                          <a:solidFill>
                            <a:srgbClr val="FF4100"/>
                          </a:solidFill>
                        </a:rPr>
                        <a:t> </a:t>
                      </a:r>
                      <a:r>
                        <a:rPr lang="en-US" sz="3200" b="1" i="0" baseline="0" dirty="0" smtClean="0">
                          <a:solidFill>
                            <a:srgbClr val="FF4100"/>
                          </a:solidFill>
                          <a:sym typeface="Symbol"/>
                        </a:rPr>
                        <a:t>=</a:t>
                      </a:r>
                      <a:r>
                        <a:rPr lang="en-US" sz="3200" b="1" i="0" baseline="0" dirty="0" smtClean="0">
                          <a:solidFill>
                            <a:srgbClr val="FF4100"/>
                          </a:solidFill>
                        </a:rPr>
                        <a:t> 10%</a:t>
                      </a:r>
                      <a:endParaRPr lang="en-US" sz="3200" b="1" dirty="0">
                        <a:solidFill>
                          <a:srgbClr val="FF41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 smtClean="0">
                          <a:solidFill>
                            <a:schemeClr val="bg1"/>
                          </a:solidFill>
                        </a:rPr>
                        <a:t>Group size</a:t>
                      </a:r>
                    </a:p>
                    <a:p>
                      <a:pPr algn="ctr"/>
                      <a:r>
                        <a:rPr lang="en-US" sz="3200" b="1" i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 = 20%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6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</a:tr>
              <a:tr h="516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</a:tr>
              <a:tr h="516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</a:tr>
              <a:tr h="516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4096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</a:tr>
              <a:tr h="51675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8192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2400" y="5867400"/>
            <a:ext cx="9448800" cy="609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Increased group size in powers of 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d\Desktop\as-bad-frac-e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538" y="1588625"/>
            <a:ext cx="7610061" cy="404475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41025" y="1436225"/>
            <a:ext cx="6434402" cy="348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3200400" y="1608882"/>
            <a:ext cx="4774558" cy="3319272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4876800" y="1608883"/>
            <a:ext cx="3098158" cy="3319272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7875" y="1608882"/>
            <a:ext cx="568125" cy="3319272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717875" y="1600200"/>
            <a:ext cx="1634925" cy="3319272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CR: Evolution of a faulty group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52400" y="5867400"/>
            <a:ext cx="9448800" cy="609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 = 4096, 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sz="2800" b="1" dirty="0" smtClean="0">
                <a:solidFill>
                  <a:srgbClr val="FF0000"/>
                </a:solidFill>
              </a:rPr>
              <a:t> 5%</a:t>
            </a:r>
            <a:r>
              <a:rPr lang="en-US" sz="2800" dirty="0" smtClean="0">
                <a:solidFill>
                  <a:schemeClr val="tx1"/>
                </a:solidFill>
              </a:rPr>
              <a:t>, Group size = 64, </a:t>
            </a:r>
            <a:r>
              <a:rPr lang="en-US" sz="2800" i="1" dirty="0" smtClean="0">
                <a:solidFill>
                  <a:schemeClr val="tx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 = 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276600" y="2362200"/>
            <a:ext cx="2971800" cy="2105628"/>
          </a:xfrm>
          <a:prstGeom prst="downArrowCallout">
            <a:avLst>
              <a:gd name="adj1" fmla="val 14240"/>
              <a:gd name="adj2" fmla="val 15624"/>
              <a:gd name="adj3" fmla="val 18231"/>
              <a:gd name="adj4" fmla="val 5804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Expected faulty fraction per group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8900000">
            <a:off x="1297750" y="3893189"/>
            <a:ext cx="576203" cy="640226"/>
          </a:xfrm>
          <a:prstGeom prst="downArrow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8563098">
            <a:off x="7125162" y="1346766"/>
            <a:ext cx="576203" cy="640226"/>
          </a:xfrm>
          <a:prstGeom prst="downArrow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  <p:bldP spid="9" grpId="0" animBg="1"/>
      <p:bldP spid="9" grpId="1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6629400" y="1395350"/>
            <a:ext cx="2209800" cy="1200329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closely-spaced primary joins =  bad news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24600" y="1676400"/>
            <a:ext cx="2209800" cy="461665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faulty group!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Hexagon 65"/>
          <p:cNvSpPr/>
          <p:nvPr/>
        </p:nvSpPr>
        <p:spPr>
          <a:xfrm rot="3497920">
            <a:off x="5878093" y="2434190"/>
            <a:ext cx="951212" cy="609600"/>
          </a:xfrm>
          <a:prstGeom prst="hexagon">
            <a:avLst>
              <a:gd name="adj" fmla="val 7293"/>
              <a:gd name="vf" fmla="val 115470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xagon 52"/>
          <p:cNvSpPr/>
          <p:nvPr/>
        </p:nvSpPr>
        <p:spPr>
          <a:xfrm rot="9009803">
            <a:off x="4953530" y="5742000"/>
            <a:ext cx="951212" cy="609600"/>
          </a:xfrm>
          <a:prstGeom prst="hexagon">
            <a:avLst>
              <a:gd name="adj" fmla="val 7293"/>
              <a:gd name="vf" fmla="val 115470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2328598">
            <a:off x="5320081" y="1830989"/>
            <a:ext cx="951212" cy="609600"/>
          </a:xfrm>
          <a:prstGeom prst="hexagon">
            <a:avLst>
              <a:gd name="adj" fmla="val 7293"/>
              <a:gd name="vf" fmla="val 115470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does this happen?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1616101"/>
            <a:ext cx="4572000" cy="46859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5"/>
          <p:cNvSpPr txBox="1">
            <a:spLocks noChangeArrowheads="1"/>
          </p:cNvSpPr>
          <p:nvPr/>
        </p:nvSpPr>
        <p:spPr bwMode="auto">
          <a:xfrm>
            <a:off x="4167850" y="1334545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1  0</a:t>
            </a: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4682925" y="152135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5119895" y="1638325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6167170" y="246619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6371917" y="2826259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6517069" y="323022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6585004" y="363705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>
          <a:xfrm flipH="1">
            <a:off x="3937541" y="151747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>
          <a:xfrm flipH="1">
            <a:off x="3500571" y="163444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>
          <a:xfrm flipH="1">
            <a:off x="3100747" y="1845940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>
          <a:xfrm flipH="1">
            <a:off x="2453296" y="246230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/>
          </p:cNvSpPr>
          <p:nvPr/>
        </p:nvSpPr>
        <p:spPr>
          <a:xfrm flipH="1">
            <a:off x="2248549" y="282237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Oval 23"/>
          <p:cNvSpPr>
            <a:spLocks/>
          </p:cNvSpPr>
          <p:nvPr/>
        </p:nvSpPr>
        <p:spPr>
          <a:xfrm flipH="1">
            <a:off x="2103397" y="3226343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6" name="Oval 25"/>
          <p:cNvSpPr>
            <a:spLocks/>
          </p:cNvSpPr>
          <p:nvPr/>
        </p:nvSpPr>
        <p:spPr>
          <a:xfrm flipH="1">
            <a:off x="2035462" y="363317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Oval 28"/>
          <p:cNvSpPr>
            <a:spLocks/>
          </p:cNvSpPr>
          <p:nvPr/>
        </p:nvSpPr>
        <p:spPr>
          <a:xfrm flipV="1">
            <a:off x="4687566" y="616787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 flipV="1">
            <a:off x="5124536" y="6050901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Oval 30"/>
          <p:cNvSpPr>
            <a:spLocks/>
          </p:cNvSpPr>
          <p:nvPr/>
        </p:nvSpPr>
        <p:spPr>
          <a:xfrm flipV="1">
            <a:off x="5524360" y="583940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>
          <a:xfrm flipV="1">
            <a:off x="5869931" y="555943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/>
          </p:cNvSpPr>
          <p:nvPr/>
        </p:nvSpPr>
        <p:spPr>
          <a:xfrm flipV="1">
            <a:off x="6171811" y="522303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/>
          </p:cNvSpPr>
          <p:nvPr/>
        </p:nvSpPr>
        <p:spPr>
          <a:xfrm flipV="1">
            <a:off x="6521710" y="445900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/>
          </p:cNvSpPr>
          <p:nvPr/>
        </p:nvSpPr>
        <p:spPr>
          <a:xfrm flipV="1">
            <a:off x="6589645" y="405216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>
          <a:xfrm flipH="1" flipV="1">
            <a:off x="3942182" y="617175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Oval 38"/>
          <p:cNvSpPr>
            <a:spLocks/>
          </p:cNvSpPr>
          <p:nvPr/>
        </p:nvSpPr>
        <p:spPr>
          <a:xfrm flipH="1" flipV="1">
            <a:off x="3505212" y="60547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>
          <a:xfrm flipH="1" flipV="1">
            <a:off x="3105388" y="5843286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>
          <a:xfrm flipH="1" flipV="1">
            <a:off x="2759817" y="5563316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>
          <a:xfrm flipH="1" flipV="1">
            <a:off x="2457937" y="522691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4" name="Oval 43"/>
          <p:cNvSpPr>
            <a:spLocks/>
          </p:cNvSpPr>
          <p:nvPr/>
        </p:nvSpPr>
        <p:spPr>
          <a:xfrm flipH="1" flipV="1">
            <a:off x="2108038" y="44628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6" name="Oval 45"/>
          <p:cNvSpPr>
            <a:spLocks/>
          </p:cNvSpPr>
          <p:nvPr/>
        </p:nvSpPr>
        <p:spPr>
          <a:xfrm flipH="1" flipV="1">
            <a:off x="2040103" y="405605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53200" y="1447800"/>
            <a:ext cx="19050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primary joins create holes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12625" y="5562600"/>
            <a:ext cx="22860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empty </a:t>
            </a:r>
            <a:r>
              <a:rPr lang="en-US" sz="2400" i="1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-regions cuckoo less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>
            <a:spLocks/>
          </p:cNvSpPr>
          <p:nvPr/>
        </p:nvSpPr>
        <p:spPr>
          <a:xfrm>
            <a:off x="5519719" y="1849822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>
          <a:xfrm>
            <a:off x="5865290" y="2129792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4562354" y="1381808"/>
            <a:ext cx="2426825" cy="2594658"/>
          </a:xfrm>
          <a:custGeom>
            <a:avLst/>
            <a:gdLst>
              <a:gd name="connsiteX0" fmla="*/ 1294436 w 2438400"/>
              <a:gd name="connsiteY0" fmla="*/ 1240420 h 2675680"/>
              <a:gd name="connsiteX1" fmla="*/ 1699549 w 2438400"/>
              <a:gd name="connsiteY1" fmla="*/ 1703407 h 2675680"/>
              <a:gd name="connsiteX2" fmla="*/ 1919468 w 2438400"/>
              <a:gd name="connsiteY2" fmla="*/ 2455761 h 2675680"/>
              <a:gd name="connsiteX3" fmla="*/ 2382456 w 2438400"/>
              <a:gd name="connsiteY3" fmla="*/ 2525209 h 2675680"/>
              <a:gd name="connsiteX4" fmla="*/ 2255134 w 2438400"/>
              <a:gd name="connsiteY4" fmla="*/ 1552936 h 2675680"/>
              <a:gd name="connsiteX5" fmla="*/ 1757423 w 2438400"/>
              <a:gd name="connsiteY5" fmla="*/ 835306 h 2675680"/>
              <a:gd name="connsiteX6" fmla="*/ 1016643 w 2438400"/>
              <a:gd name="connsiteY6" fmla="*/ 256571 h 2675680"/>
              <a:gd name="connsiteX7" fmla="*/ 217990 w 2438400"/>
              <a:gd name="connsiteY7" fmla="*/ 36653 h 2675680"/>
              <a:gd name="connsiteX8" fmla="*/ 102243 w 2438400"/>
              <a:gd name="connsiteY8" fmla="*/ 476490 h 2675680"/>
              <a:gd name="connsiteX9" fmla="*/ 831448 w 2438400"/>
              <a:gd name="connsiteY9" fmla="*/ 835306 h 2675680"/>
              <a:gd name="connsiteX10" fmla="*/ 1294436 w 2438400"/>
              <a:gd name="connsiteY10" fmla="*/ 1240420 h 2675680"/>
              <a:gd name="connsiteX0" fmla="*/ 1272251 w 2438400"/>
              <a:gd name="connsiteY0" fmla="*/ 1168078 h 2675680"/>
              <a:gd name="connsiteX1" fmla="*/ 1699549 w 2438400"/>
              <a:gd name="connsiteY1" fmla="*/ 1703407 h 2675680"/>
              <a:gd name="connsiteX2" fmla="*/ 1919468 w 2438400"/>
              <a:gd name="connsiteY2" fmla="*/ 2455761 h 2675680"/>
              <a:gd name="connsiteX3" fmla="*/ 2382456 w 2438400"/>
              <a:gd name="connsiteY3" fmla="*/ 2525209 h 2675680"/>
              <a:gd name="connsiteX4" fmla="*/ 2255134 w 2438400"/>
              <a:gd name="connsiteY4" fmla="*/ 1552936 h 2675680"/>
              <a:gd name="connsiteX5" fmla="*/ 1757423 w 2438400"/>
              <a:gd name="connsiteY5" fmla="*/ 835306 h 2675680"/>
              <a:gd name="connsiteX6" fmla="*/ 1016643 w 2438400"/>
              <a:gd name="connsiteY6" fmla="*/ 256571 h 2675680"/>
              <a:gd name="connsiteX7" fmla="*/ 217990 w 2438400"/>
              <a:gd name="connsiteY7" fmla="*/ 36653 h 2675680"/>
              <a:gd name="connsiteX8" fmla="*/ 102243 w 2438400"/>
              <a:gd name="connsiteY8" fmla="*/ 476490 h 2675680"/>
              <a:gd name="connsiteX9" fmla="*/ 831448 w 2438400"/>
              <a:gd name="connsiteY9" fmla="*/ 835306 h 2675680"/>
              <a:gd name="connsiteX10" fmla="*/ 1272251 w 2438400"/>
              <a:gd name="connsiteY10" fmla="*/ 1168078 h 2675680"/>
              <a:gd name="connsiteX0" fmla="*/ 1272251 w 2426825"/>
              <a:gd name="connsiteY0" fmla="*/ 1168078 h 2594658"/>
              <a:gd name="connsiteX1" fmla="*/ 1699549 w 2426825"/>
              <a:gd name="connsiteY1" fmla="*/ 1703407 h 2594658"/>
              <a:gd name="connsiteX2" fmla="*/ 1919468 w 2426825"/>
              <a:gd name="connsiteY2" fmla="*/ 2455761 h 2594658"/>
              <a:gd name="connsiteX3" fmla="*/ 2370881 w 2426825"/>
              <a:gd name="connsiteY3" fmla="*/ 2444187 h 2594658"/>
              <a:gd name="connsiteX4" fmla="*/ 2255134 w 2426825"/>
              <a:gd name="connsiteY4" fmla="*/ 1552936 h 2594658"/>
              <a:gd name="connsiteX5" fmla="*/ 1757423 w 2426825"/>
              <a:gd name="connsiteY5" fmla="*/ 835306 h 2594658"/>
              <a:gd name="connsiteX6" fmla="*/ 1016643 w 2426825"/>
              <a:gd name="connsiteY6" fmla="*/ 256571 h 2594658"/>
              <a:gd name="connsiteX7" fmla="*/ 217990 w 2426825"/>
              <a:gd name="connsiteY7" fmla="*/ 36653 h 2594658"/>
              <a:gd name="connsiteX8" fmla="*/ 102243 w 2426825"/>
              <a:gd name="connsiteY8" fmla="*/ 476490 h 2594658"/>
              <a:gd name="connsiteX9" fmla="*/ 831448 w 2426825"/>
              <a:gd name="connsiteY9" fmla="*/ 835306 h 2594658"/>
              <a:gd name="connsiteX10" fmla="*/ 1272251 w 2426825"/>
              <a:gd name="connsiteY10" fmla="*/ 1168078 h 25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825" h="2594658">
                <a:moveTo>
                  <a:pt x="1272251" y="1168078"/>
                </a:moveTo>
                <a:cubicBezTo>
                  <a:pt x="1416934" y="1312761"/>
                  <a:pt x="1591680" y="1488793"/>
                  <a:pt x="1699549" y="1703407"/>
                </a:cubicBezTo>
                <a:cubicBezTo>
                  <a:pt x="1807419" y="1918021"/>
                  <a:pt x="1807579" y="2332298"/>
                  <a:pt x="1919468" y="2455761"/>
                </a:cubicBezTo>
                <a:cubicBezTo>
                  <a:pt x="2031357" y="2579224"/>
                  <a:pt x="2314937" y="2594658"/>
                  <a:pt x="2370881" y="2444187"/>
                </a:cubicBezTo>
                <a:cubicBezTo>
                  <a:pt x="2426825" y="2293716"/>
                  <a:pt x="2357377" y="1821083"/>
                  <a:pt x="2255134" y="1552936"/>
                </a:cubicBezTo>
                <a:cubicBezTo>
                  <a:pt x="2152891" y="1284789"/>
                  <a:pt x="1963838" y="1051367"/>
                  <a:pt x="1757423" y="835306"/>
                </a:cubicBezTo>
                <a:cubicBezTo>
                  <a:pt x="1551008" y="619245"/>
                  <a:pt x="1273215" y="389680"/>
                  <a:pt x="1016643" y="256571"/>
                </a:cubicBezTo>
                <a:cubicBezTo>
                  <a:pt x="760071" y="123462"/>
                  <a:pt x="370390" y="0"/>
                  <a:pt x="217990" y="36653"/>
                </a:cubicBezTo>
                <a:cubicBezTo>
                  <a:pt x="65590" y="73306"/>
                  <a:pt x="0" y="343381"/>
                  <a:pt x="102243" y="476490"/>
                </a:cubicBezTo>
                <a:cubicBezTo>
                  <a:pt x="204486" y="609599"/>
                  <a:pt x="636447" y="720041"/>
                  <a:pt x="831448" y="835306"/>
                </a:cubicBezTo>
                <a:cubicBezTo>
                  <a:pt x="1026449" y="950571"/>
                  <a:pt x="1127568" y="1023395"/>
                  <a:pt x="1272251" y="116807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cxnSpLocks noChangeAspect="1"/>
          </p:cNvCxnSpPr>
          <p:nvPr/>
        </p:nvCxnSpPr>
        <p:spPr>
          <a:xfrm rot="16200000" flipV="1">
            <a:off x="4136147" y="1541489"/>
            <a:ext cx="569691" cy="4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oup 139"/>
          <p:cNvGrpSpPr>
            <a:grpSpLocks noChangeAspect="1"/>
          </p:cNvGrpSpPr>
          <p:nvPr/>
        </p:nvGrpSpPr>
        <p:grpSpPr>
          <a:xfrm>
            <a:off x="1855280" y="3969277"/>
            <a:ext cx="5133536" cy="2607073"/>
            <a:chOff x="1855280" y="3812457"/>
            <a:chExt cx="5133536" cy="2607073"/>
          </a:xfrm>
        </p:grpSpPr>
        <p:cxnSp>
          <p:nvCxnSpPr>
            <p:cNvPr id="49" name="Straight Connector 48"/>
            <p:cNvCxnSpPr>
              <a:cxnSpLocks noChangeAspect="1"/>
            </p:cNvCxnSpPr>
            <p:nvPr/>
          </p:nvCxnSpPr>
          <p:spPr>
            <a:xfrm flipV="1">
              <a:off x="6419125" y="3816338"/>
              <a:ext cx="569691" cy="86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 noChangeAspect="1"/>
            </p:cNvCxnSpPr>
            <p:nvPr/>
          </p:nvCxnSpPr>
          <p:spPr>
            <a:xfrm flipH="1" flipV="1">
              <a:off x="1855280" y="3812457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 rot="5400000">
              <a:off x="4137989" y="6133276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762000" y="19050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1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67600" y="19050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2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0" y="52578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3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67600" y="52578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4</a:t>
            </a:r>
            <a:endParaRPr lang="en-US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C 0.02621 0.01457 0.0533 0.02845 0.12968 0.03608 C 0.20607 0.04371 0.40277 0.04464 0.45746 0.04625 " pathEditMode="relative" ptsTypes="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75 -0.3247 C 0.46007 -0.32285 0.35208 -0.32077 0.29861 -0.3247 C 0.24514 -0.32863 0.26024 -0.33141 0.24791 -0.34782 C 0.23559 -0.36424 0.24027 -0.37558 0.22465 -0.42322 C 0.20902 -0.47086 0.17586 -0.59644 0.15434 -0.63321 C 0.13281 -0.66998 0.10798 -0.6413 0.09583 -0.64362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6383 C 0.08784 -0.63506 0.08107 -0.63182 0.07517 -0.62465 C 0.06927 -0.61748 0.06441 -0.60638 0.05955 -0.59505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876E-7 C 0.02171 -0.0148 0.04358 -0.02937 0.06893 -0.01734 C 0.09427 -0.00532 0.13264 0.03747 0.15191 0.07262 C 0.17118 0.10777 0.17778 0.15079 0.18438 0.1938 " pathEditMode="relative" ptsTypes="aaaA">
                                      <p:cBhvr>
                                        <p:cTn id="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24 C 0.00555 -0.01966 0.01059 -0.04094 0.00191 -0.05898 C -0.00677 -0.07701 -0.02136 -0.09621 -0.05139 -0.1043 C -0.08143 -0.1124 -0.15209 -0.10731 -0.17848 -0.108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39 -0.10847 C -0.21493 -0.10639 -0.25348 -0.10407 -0.28403 -0.08603 C -0.31459 -0.06799 -0.3375 -0.03192 -0.35938 0.00046 C -0.38125 0.03284 -0.40139 0.06961 -0.41528 0.10777 C -0.42917 0.14593 -0.43924 0.18108 -0.44254 0.22895 C -0.44584 0.27682 -0.44115 0.358 -0.43473 0.395 C -0.4283 0.43201 -0.41719 0.4438 -0.40452 0.45097 C -0.39184 0.45814 -0.36771 0.44079 -0.35816 0.43825 " pathEditMode="relative" rAng="0" ptsTypes="aaaaaaaa"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38 0.1938 C 0.18473 0.22526 0.18525 0.25671 0.17917 0.2907 C 0.17309 0.3247 0.1625 0.37604 0.14792 0.39778 C 0.13334 0.41952 0.10677 0.42021 0.0915 0.42068 C 0.07622 0.42114 0.0632 0.40541 0.05573 0.40125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65402E-6 C -0.00086 0.02243 -0.00208 0.04509 0.00365 0.06868 C 0.00938 0.0925 0.02674 0.12164 0.03559 0.1413 C 0.04427 0.16096 0.05278 0.179 0.05625 0.1866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59 -0.2951 C 0.7349 -0.29441 0.68021 -0.29348 0.63507 -0.29325 C 0.58993 -0.29302 0.54566 -0.30181 0.51823 -0.29325 C 0.4908 -0.28469 0.48282 -0.27036 0.47014 -0.24145 C 0.45747 -0.21254 0.45747 -0.16189 0.44167 -0.12026 C 0.42587 -0.07863 0.39653 -0.02105 0.37535 0.00763 C 0.35417 0.03631 0.32691 0.04324 0.31424 0.05249 " pathEditMode="relative" rAng="0" ptsTypes="aa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02 0.05088 C 0.29879 0.05365 0.28455 0.05666 0.27275 0.05088 C 0.26094 0.04509 0.25122 0.03075 0.24167 0.01642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1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6 0.01202 0.02309 0.02405 0.02465 0.03816 C 0.02622 0.05227 0.02031 0.074 0.0092 0.08487 C -0.00191 0.09574 -0.02465 0.09991 -0.04149 0.10384 C -0.05833 0.10777 -0.07535 0.10823 -0.09219 0.10893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8 0.11078 C -0.12032 0.10754 -0.21598 0.12049 -0.26754 0.09182 C -0.3191 0.06291 -0.36858 0.00347 -0.4 -0.06105 C -0.43143 -0.12488 -0.45382 -0.21878 -0.45573 -0.29394 C -0.45764 -0.3691 -0.42882 -0.466 -0.41146 -0.51249 C -0.3941 -0.55897 -0.37014 -0.56799 -0.35174 -0.57308 C -0.33334 -0.57817 -0.31164 -0.54972 -0.30104 -0.54371 " pathEditMode="relative" rAng="0" ptsTypes="aaaaaaa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89 0.01642 C 0.25018 0.03376 0.25747 0.05111 0.26632 0.0666 C 0.27518 0.0821 0.28056 0.09135 0.29618 0.10985 C 0.31181 0.12835 0.34636 0.16304 0.35955 0.17692 " pathEditMode="relative" rAng="0" ptsTypes="aaaa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768 -0.29649 C 0.73664 -0.29579 0.68577 -0.29487 0.64236 -0.29464 C 0.59896 -0.29441 0.55695 -0.28654 0.52674 -0.29464 C 0.49653 -0.30273 0.47535 -0.32054 0.46042 -0.3432 C 0.44549 -0.36587 0.44427 -0.4075 0.43716 -0.43132 C 0.43004 -0.45514 0.42466 -0.4741 0.41754 -0.48682 C 0.41042 -0.49954 0.39931 -0.5037 0.39462 -0.5081 " pathEditMode="relative" rAng="0" ptsTypes="aaaaa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2 -0.50809 C 0.39011 -0.51226 0.38576 -0.51619 0.38038 -0.51665 C 0.375 -0.51711 0.36979 -0.51596 0.36215 -0.51156 C 0.35451 -0.50717 0.34462 -0.49907 0.3349 -0.49075 " pathEditMode="relative" rAng="0" ptsTypes="a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39593E-6 C 0.00799 -0.00925 0.01615 -0.01827 0.01684 -0.03469 C 0.01753 -0.05111 0.01493 -0.07563 0.00399 -0.09875 C -0.00695 -0.12188 -0.03108 -0.15634 -0.04931 -0.17299 C -0.06754 -0.18964 -0.08646 -0.1945 -0.10521 -0.19912 " pathEditMode="relative" ptsTypes="aaa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4.93062E-6 C 0.01008 -0.00624 0.02032 -0.01249 0.03108 -0.0104 C 0.04185 -0.00832 0.05626 -0.0067 0.06494 0.01203 C 0.07362 0.03076 0.07935 0.07123 0.08317 0.10199 C 0.08699 0.13275 0.08768 0.1649 0.08837 0.19704 " pathEditMode="relative" ptsTypes="aaa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65 -0.2012 C -0.12135 -0.20652 -0.13906 -0.21184 -0.16979 -0.21323 C -0.20052 -0.21462 -0.25052 -0.2204 -0.28802 -0.20976 C -0.32552 -0.19912 -0.36337 -0.18224 -0.39445 -0.1494 C -0.42552 -0.11656 -0.45486 -0.06152 -0.475 -0.01272 C -0.49514 0.03561 -0.51024 0.08649 -0.51528 0.14315 C -0.52031 0.19912 -0.51945 0.26295 -0.50486 0.32308 C -0.49028 0.38252 -0.46267 0.45768 -0.4283 0.50254 C -0.39392 0.54718 -0.33629 0.57516 -0.29861 0.59135 C -0.26094 0.60754 -0.23108 0.60037 -0.2026 0.59991 C -0.17413 0.59944 -0.1434 0.59759 -0.12726 0.58788 C -0.11111 0.57817 -0.10885 0.55319 -0.10625 0.54232 C -0.10365 0.53122 -0.11059 0.5259 -0.11163 0.52197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95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7 0.19704 C 0.08785 0.23265 0.08733 0.26827 0.07935 0.29903 C 0.07136 0.32978 0.05452 0.35731 0.04028 0.38205 C 0.02605 0.4068 0.01007 0.43409 -0.00642 0.44796 C -0.02291 0.46184 -0.04392 0.46646 -0.05833 0.46508 C -0.07274 0.46369 -0.08541 0.44519 -0.09253 0.4401 " pathEditMode="relative" rAng="0" ptsTypes="aaaaaa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53" grpId="0" animBg="1"/>
      <p:bldP spid="53" grpId="1" animBg="1"/>
      <p:bldP spid="60" grpId="0" animBg="1"/>
      <p:bldP spid="60" grpId="1" animBg="1"/>
      <p:bldP spid="12" grpId="0" animBg="1"/>
      <p:bldP spid="12" grpId="1" animBg="1"/>
      <p:bldP spid="13" grpId="0" animBg="1"/>
      <p:bldP spid="13" grpId="1" animBg="1"/>
      <p:bldP spid="30" grpId="0" animBg="1"/>
      <p:bldP spid="30" grpId="3" animBg="1"/>
      <p:bldP spid="30" grpId="4" animBg="1"/>
      <p:bldP spid="31" grpId="0" animBg="1"/>
      <p:bldP spid="31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52" grpId="0"/>
      <p:bldP spid="59" grpId="0" animBg="1"/>
      <p:bldP spid="59" grpId="1" animBg="1"/>
      <p:bldP spid="65" grpId="0" animBg="1"/>
      <p:bldP spid="65" grpId="1" animBg="1"/>
      <p:bldP spid="83" grpId="0" animBg="1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CR: Cuckoo size is erratic</a:t>
            </a:r>
            <a:endParaRPr lang="en-US" dirty="0"/>
          </a:p>
        </p:txBody>
      </p:sp>
      <p:pic>
        <p:nvPicPr>
          <p:cNvPr id="6" name="Picture 2" descr="C:\Users\Sid\Desktop\as-cuckood-e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82275"/>
            <a:ext cx="7467600" cy="4056524"/>
          </a:xfrm>
          <a:prstGeom prst="rect">
            <a:avLst/>
          </a:prstGeom>
          <a:noFill/>
        </p:spPr>
      </p:pic>
      <p:sp>
        <p:nvSpPr>
          <p:cNvPr id="5" name="Down Arrow Callout 4"/>
          <p:cNvSpPr/>
          <p:nvPr/>
        </p:nvSpPr>
        <p:spPr>
          <a:xfrm>
            <a:off x="3429000" y="2274425"/>
            <a:ext cx="2057400" cy="1880886"/>
          </a:xfrm>
          <a:prstGeom prst="downArrowCallout">
            <a:avLst>
              <a:gd name="adj1" fmla="val 14240"/>
              <a:gd name="adj2" fmla="val 15624"/>
              <a:gd name="adj3" fmla="val 18231"/>
              <a:gd name="adj4" fmla="val 58042"/>
            </a:avLst>
          </a:prstGeom>
          <a:ln w="12700"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Expected cuckoo size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52400" y="5867400"/>
            <a:ext cx="9448800" cy="609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 = 4096, 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sz="2800" b="1" dirty="0" smtClean="0">
                <a:solidFill>
                  <a:srgbClr val="FF0000"/>
                </a:solidFill>
              </a:rPr>
              <a:t> 5%</a:t>
            </a:r>
            <a:r>
              <a:rPr lang="en-US" sz="2800" dirty="0" smtClean="0">
                <a:solidFill>
                  <a:schemeClr val="tx1"/>
                </a:solidFill>
              </a:rPr>
              <a:t>, Group size = 64, </a:t>
            </a:r>
            <a:r>
              <a:rPr lang="en-US" sz="2800" i="1" dirty="0" smtClean="0">
                <a:solidFill>
                  <a:schemeClr val="tx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 = 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810000" y="3733800"/>
            <a:ext cx="1600200" cy="685800"/>
          </a:xfrm>
          <a:prstGeom prst="wedgeEllipseCallout">
            <a:avLst>
              <a:gd name="adj1" fmla="val 39348"/>
              <a:gd name="adj2" fmla="val 977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holes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962400" y="2133600"/>
            <a:ext cx="1600200" cy="685800"/>
          </a:xfrm>
          <a:prstGeom prst="wedgeEllipseCallout">
            <a:avLst>
              <a:gd name="adj1" fmla="val 62244"/>
              <a:gd name="adj2" fmla="val -6598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clumps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CR: Primary join spacing is erratic </a:t>
            </a:r>
            <a:endParaRPr lang="en-US" dirty="0"/>
          </a:p>
        </p:txBody>
      </p:sp>
      <p:pic>
        <p:nvPicPr>
          <p:cNvPr id="6" name="Picture 2" descr="C:\Users\Sid\Desktop\as-sec-cuckoos-e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543800" cy="3746517"/>
          </a:xfrm>
          <a:prstGeom prst="rect">
            <a:avLst/>
          </a:prstGeom>
          <a:noFill/>
        </p:spPr>
      </p:pic>
      <p:sp>
        <p:nvSpPr>
          <p:cNvPr id="5" name="Left Arrow Callout 4"/>
          <p:cNvSpPr/>
          <p:nvPr/>
        </p:nvSpPr>
        <p:spPr>
          <a:xfrm>
            <a:off x="2438400" y="2766350"/>
            <a:ext cx="3505200" cy="1066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509"/>
            </a:avLst>
          </a:prstGeom>
          <a:ln w="12700"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Expected secondary joins</a:t>
            </a:r>
            <a:endParaRPr lang="en-US" sz="2800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2400" y="5867400"/>
            <a:ext cx="9448800" cy="609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 = 4096, 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</a:t>
            </a:r>
            <a:r>
              <a:rPr lang="en-US" sz="2800" b="1" dirty="0" smtClean="0">
                <a:solidFill>
                  <a:srgbClr val="FF0000"/>
                </a:solidFill>
              </a:rPr>
              <a:t> 5%</a:t>
            </a:r>
            <a:r>
              <a:rPr lang="en-US" sz="2800" dirty="0" smtClean="0">
                <a:solidFill>
                  <a:schemeClr val="tx1"/>
                </a:solidFill>
              </a:rPr>
              <a:t>, Group size = 64, </a:t>
            </a:r>
            <a:r>
              <a:rPr lang="en-US" sz="2800" i="1" dirty="0" smtClean="0">
                <a:solidFill>
                  <a:schemeClr val="tx1"/>
                </a:solidFill>
              </a:rPr>
              <a:t>k</a:t>
            </a:r>
            <a:r>
              <a:rPr lang="en-US" sz="2800" dirty="0" smtClean="0">
                <a:solidFill>
                  <a:schemeClr val="tx1"/>
                </a:solidFill>
              </a:rPr>
              <a:t> = 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Cuckoo rule is “parasitic”</a:t>
            </a:r>
            <a:endParaRPr lang="en-US" dirty="0"/>
          </a:p>
        </p:txBody>
      </p:sp>
      <p:pic>
        <p:nvPicPr>
          <p:cNvPr id="5" name="Picture 7" descr="C:\Users\Sid\Desktop\cucko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657600" cy="515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781800" y="1881850"/>
            <a:ext cx="2133600" cy="1015663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Shard data/ functionality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Scalable 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-to-peer service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17175" y="1881850"/>
            <a:ext cx="2057400" cy="1015663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solidFill>
                  <a:srgbClr val="FF0000"/>
                </a:solidFill>
              </a:rPr>
              <a:t>untrusted</a:t>
            </a:r>
            <a:r>
              <a:rPr lang="en-US" sz="3000" dirty="0" smtClean="0">
                <a:solidFill>
                  <a:schemeClr val="tx1"/>
                </a:solidFill>
              </a:rPr>
              <a:t> participants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>
            <a:spLocks/>
          </p:cNvSpPr>
          <p:nvPr/>
        </p:nvSpPr>
        <p:spPr>
          <a:xfrm>
            <a:off x="4596114" y="3658861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>
            <a:off x="5950350" y="335280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5821100" y="4285525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>
          <a:xfrm>
            <a:off x="5029200" y="4308675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/>
          </p:cNvSpPr>
          <p:nvPr/>
        </p:nvSpPr>
        <p:spPr>
          <a:xfrm>
            <a:off x="5334000" y="373380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5158450" y="3093009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Peer-to-peer service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03327" y="3633827"/>
            <a:ext cx="192087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0314" y="3930690"/>
            <a:ext cx="190500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462702"/>
            <a:ext cx="1420813" cy="55403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/>
              <a:t>Clients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54063" y="3374602"/>
            <a:ext cx="1006475" cy="100647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0000">
                <a:srgbClr val="FDFFC9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03327" y="3600490"/>
            <a:ext cx="192087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0314" y="3897352"/>
            <a:ext cx="190500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4584539" y="1815592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>
          <a:xfrm>
            <a:off x="5938775" y="1509531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6" name="Oval 55"/>
          <p:cNvSpPr>
            <a:spLocks/>
          </p:cNvSpPr>
          <p:nvPr/>
        </p:nvSpPr>
        <p:spPr>
          <a:xfrm>
            <a:off x="5809525" y="2442256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7" name="Oval 56"/>
          <p:cNvSpPr>
            <a:spLocks/>
          </p:cNvSpPr>
          <p:nvPr/>
        </p:nvSpPr>
        <p:spPr>
          <a:xfrm>
            <a:off x="5017625" y="2465406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8" name="Oval 57"/>
          <p:cNvSpPr>
            <a:spLocks/>
          </p:cNvSpPr>
          <p:nvPr/>
        </p:nvSpPr>
        <p:spPr>
          <a:xfrm>
            <a:off x="5322425" y="1890531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9" name="Oval 58"/>
          <p:cNvSpPr>
            <a:spLocks/>
          </p:cNvSpPr>
          <p:nvPr/>
        </p:nvSpPr>
        <p:spPr>
          <a:xfrm>
            <a:off x="5146875" y="124974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1" name="Oval 60"/>
          <p:cNvSpPr>
            <a:spLocks/>
          </p:cNvSpPr>
          <p:nvPr/>
        </p:nvSpPr>
        <p:spPr>
          <a:xfrm>
            <a:off x="4584539" y="5503096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2" name="Oval 61"/>
          <p:cNvSpPr>
            <a:spLocks/>
          </p:cNvSpPr>
          <p:nvPr/>
        </p:nvSpPr>
        <p:spPr>
          <a:xfrm>
            <a:off x="5938775" y="5197035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>
          <a:xfrm>
            <a:off x="5809525" y="612976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4" name="Oval 63"/>
          <p:cNvSpPr>
            <a:spLocks/>
          </p:cNvSpPr>
          <p:nvPr/>
        </p:nvSpPr>
        <p:spPr>
          <a:xfrm>
            <a:off x="5017625" y="615291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>
          <a:xfrm>
            <a:off x="5322425" y="5578035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6" name="Oval 65"/>
          <p:cNvSpPr>
            <a:spLocks/>
          </p:cNvSpPr>
          <p:nvPr/>
        </p:nvSpPr>
        <p:spPr>
          <a:xfrm>
            <a:off x="5146875" y="4937244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5" name="Oval 74"/>
          <p:cNvSpPr>
            <a:spLocks/>
          </p:cNvSpPr>
          <p:nvPr/>
        </p:nvSpPr>
        <p:spPr>
          <a:xfrm>
            <a:off x="4595150" y="3134484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8" name="Oval 77"/>
          <p:cNvSpPr>
            <a:spLocks/>
          </p:cNvSpPr>
          <p:nvPr/>
        </p:nvSpPr>
        <p:spPr>
          <a:xfrm>
            <a:off x="4583575" y="1284807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9" name="Oval 78"/>
          <p:cNvSpPr>
            <a:spLocks/>
          </p:cNvSpPr>
          <p:nvPr/>
        </p:nvSpPr>
        <p:spPr>
          <a:xfrm>
            <a:off x="4583575" y="4977132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45" idx="2"/>
            <a:endCxn id="7" idx="7"/>
          </p:cNvCxnSpPr>
          <p:nvPr/>
        </p:nvCxnSpPr>
        <p:spPr>
          <a:xfrm rot="10800000" flipV="1">
            <a:off x="1613143" y="2033263"/>
            <a:ext cx="2971396" cy="1488734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8" grpId="0"/>
      <p:bldP spid="47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algorithm (Fixing 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Holes and </a:t>
            </a:r>
            <a:r>
              <a:rPr lang="en-US" dirty="0" err="1" smtClean="0"/>
              <a:t>clumpiness</a:t>
            </a:r>
            <a:r>
              <a:rPr lang="en-US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Cuckoo </a:t>
            </a:r>
            <a:r>
              <a:rPr lang="en-US" i="1" dirty="0" smtClean="0"/>
              <a:t>k</a:t>
            </a:r>
            <a:r>
              <a:rPr lang="en-US" dirty="0" smtClean="0"/>
              <a:t> nodes chosen randomly from group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Scale </a:t>
            </a:r>
            <a:r>
              <a:rPr lang="en-US" i="1" dirty="0" smtClean="0"/>
              <a:t>k</a:t>
            </a:r>
            <a:r>
              <a:rPr lang="en-US" dirty="0" smtClean="0"/>
              <a:t> relative to average group size (larger groups cuckoo more, smaller groups cuckoo less)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Inconsistently spaced primary joins: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Group </a:t>
            </a:r>
            <a:r>
              <a:rPr lang="en-US" i="1" dirty="0" smtClean="0"/>
              <a:t>vets</a:t>
            </a:r>
            <a:r>
              <a:rPr lang="en-US" dirty="0" smtClean="0"/>
              <a:t> join attempt, deny if insufficient secondary joins since last primary join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Commensal</a:t>
            </a:r>
            <a:r>
              <a:rPr lang="en-US" dirty="0" smtClean="0"/>
              <a:t>” cuckoo rule</a:t>
            </a:r>
            <a:endParaRPr lang="en-US" dirty="0"/>
          </a:p>
        </p:txBody>
      </p:sp>
      <p:pic>
        <p:nvPicPr>
          <p:cNvPr id="9" name="Picture 8" descr="C:\Users\Sid\Desktop\commensal5.jpg"/>
          <p:cNvPicPr>
            <a:picLocks noChangeAspect="1" noChangeArrowheads="1"/>
          </p:cNvPicPr>
          <p:nvPr/>
        </p:nvPicPr>
        <p:blipFill>
          <a:blip r:embed="rId2" cstate="print"/>
          <a:srcRect l="10576" t="13636" r="12371" b="6818"/>
          <a:stretch>
            <a:fillRect/>
          </a:stretch>
        </p:blipFill>
        <p:spPr bwMode="auto">
          <a:xfrm>
            <a:off x="1436916" y="1371601"/>
            <a:ext cx="6106884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Com</a:t>
            </a:r>
            <a:r>
              <a:rPr lang="en-US" sz="2400" b="1" dirty="0" err="1" smtClean="0">
                <a:sym typeface="Symbol"/>
              </a:rPr>
              <a:t></a:t>
            </a:r>
            <a:r>
              <a:rPr lang="en-US" sz="2400" b="1" dirty="0" err="1" smtClean="0"/>
              <a:t>men</a:t>
            </a:r>
            <a:r>
              <a:rPr lang="en-US" sz="2400" b="1" dirty="0" err="1" smtClean="0">
                <a:sym typeface="Symbol"/>
              </a:rPr>
              <a:t></a:t>
            </a:r>
            <a:r>
              <a:rPr lang="en-US" sz="2400" b="1" dirty="0" err="1" smtClean="0"/>
              <a:t>sal</a:t>
            </a:r>
            <a:r>
              <a:rPr lang="en-US" sz="2400" b="1" dirty="0" err="1" smtClean="0">
                <a:sym typeface="Symbol"/>
              </a:rPr>
              <a:t></a:t>
            </a:r>
            <a:r>
              <a:rPr lang="en-US" sz="2400" b="1" dirty="0" err="1" smtClean="0"/>
              <a:t>ism</a:t>
            </a:r>
            <a:r>
              <a:rPr lang="en-US" sz="2400" b="1" dirty="0" smtClean="0"/>
              <a:t>.</a:t>
            </a:r>
            <a:r>
              <a:rPr lang="en-US" sz="2400" dirty="0" smtClean="0"/>
              <a:t>  A symbiotic relationship in which one organism derives benefit while causing little or no harm to the other.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6629400" y="1395350"/>
            <a:ext cx="22098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too few secondary joins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Commensal</a:t>
            </a:r>
            <a:r>
              <a:rPr lang="en-US" dirty="0" smtClean="0"/>
              <a:t> cuckoo rule (CCR)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33600" y="1616101"/>
            <a:ext cx="4572000" cy="46859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85"/>
          <p:cNvSpPr txBox="1">
            <a:spLocks noChangeArrowheads="1"/>
          </p:cNvSpPr>
          <p:nvPr/>
        </p:nvSpPr>
        <p:spPr bwMode="auto">
          <a:xfrm>
            <a:off x="4167850" y="1334545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1  0</a:t>
            </a:r>
          </a:p>
        </p:txBody>
      </p:sp>
      <p:sp>
        <p:nvSpPr>
          <p:cNvPr id="13" name="Oval 12"/>
          <p:cNvSpPr>
            <a:spLocks/>
          </p:cNvSpPr>
          <p:nvPr/>
        </p:nvSpPr>
        <p:spPr>
          <a:xfrm>
            <a:off x="4682925" y="152135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>
          <a:xfrm>
            <a:off x="5119895" y="1638325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6167170" y="246619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6371917" y="2826259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6517069" y="323022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6585004" y="363705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>
          <a:xfrm flipH="1">
            <a:off x="3937541" y="151747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>
          <a:xfrm flipH="1">
            <a:off x="3500571" y="163444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 flipH="1">
            <a:off x="3100747" y="1845940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>
          <a:xfrm flipH="1">
            <a:off x="2453296" y="246230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3" name="Oval 22"/>
          <p:cNvSpPr>
            <a:spLocks/>
          </p:cNvSpPr>
          <p:nvPr/>
        </p:nvSpPr>
        <p:spPr>
          <a:xfrm flipH="1">
            <a:off x="2248549" y="282237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4" name="Oval 23"/>
          <p:cNvSpPr>
            <a:spLocks/>
          </p:cNvSpPr>
          <p:nvPr/>
        </p:nvSpPr>
        <p:spPr>
          <a:xfrm flipH="1">
            <a:off x="2103397" y="3226343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5" name="Oval 24"/>
          <p:cNvSpPr>
            <a:spLocks/>
          </p:cNvSpPr>
          <p:nvPr/>
        </p:nvSpPr>
        <p:spPr>
          <a:xfrm flipH="1">
            <a:off x="2035462" y="363317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 flipV="1">
            <a:off x="4687566" y="616787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Oval 30"/>
          <p:cNvSpPr>
            <a:spLocks/>
          </p:cNvSpPr>
          <p:nvPr/>
        </p:nvSpPr>
        <p:spPr>
          <a:xfrm flipV="1">
            <a:off x="5124536" y="6050901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>
          <a:xfrm flipV="1">
            <a:off x="5524360" y="583940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/>
          </p:cNvSpPr>
          <p:nvPr/>
        </p:nvSpPr>
        <p:spPr>
          <a:xfrm flipV="1">
            <a:off x="5869931" y="555943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4" name="Oval 33"/>
          <p:cNvSpPr>
            <a:spLocks/>
          </p:cNvSpPr>
          <p:nvPr/>
        </p:nvSpPr>
        <p:spPr>
          <a:xfrm flipV="1">
            <a:off x="6171811" y="522303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Oval 34"/>
          <p:cNvSpPr>
            <a:spLocks/>
          </p:cNvSpPr>
          <p:nvPr/>
        </p:nvSpPr>
        <p:spPr>
          <a:xfrm flipV="1">
            <a:off x="6521710" y="445900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6" name="Oval 35"/>
          <p:cNvSpPr>
            <a:spLocks/>
          </p:cNvSpPr>
          <p:nvPr/>
        </p:nvSpPr>
        <p:spPr>
          <a:xfrm flipV="1">
            <a:off x="6589645" y="405216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Oval 36"/>
          <p:cNvSpPr>
            <a:spLocks/>
          </p:cNvSpPr>
          <p:nvPr/>
        </p:nvSpPr>
        <p:spPr>
          <a:xfrm flipH="1" flipV="1">
            <a:off x="3942182" y="617175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>
          <a:xfrm flipH="1" flipV="1">
            <a:off x="3505212" y="60547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9" name="Oval 38"/>
          <p:cNvSpPr>
            <a:spLocks/>
          </p:cNvSpPr>
          <p:nvPr/>
        </p:nvSpPr>
        <p:spPr>
          <a:xfrm flipH="1" flipV="1">
            <a:off x="3105388" y="5843286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>
          <a:xfrm flipH="1" flipV="1">
            <a:off x="2759817" y="5563316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>
          <a:xfrm flipH="1" flipV="1">
            <a:off x="2457937" y="522691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>
          <a:xfrm flipH="1" flipV="1">
            <a:off x="2108038" y="44628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3" name="Oval 42"/>
          <p:cNvSpPr>
            <a:spLocks/>
          </p:cNvSpPr>
          <p:nvPr/>
        </p:nvSpPr>
        <p:spPr>
          <a:xfrm flipH="1" flipV="1">
            <a:off x="2040103" y="405605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53200" y="1447800"/>
            <a:ext cx="19812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cuckoo </a:t>
            </a:r>
            <a:r>
              <a:rPr lang="en-US" sz="2400" i="1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 random nodes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0800" y="5638800"/>
            <a:ext cx="25146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(recall CR </a:t>
            </a:r>
            <a:r>
              <a:rPr lang="en-US" sz="2400" dirty="0" err="1" smtClean="0">
                <a:solidFill>
                  <a:schemeClr val="tx1"/>
                </a:solidFill>
              </a:rPr>
              <a:t>cuckood</a:t>
            </a:r>
            <a:r>
              <a:rPr lang="en-US" sz="2400" dirty="0" smtClean="0">
                <a:solidFill>
                  <a:schemeClr val="tx1"/>
                </a:solidFill>
              </a:rPr>
              <a:t> only 1 node)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>
            <a:spLocks/>
          </p:cNvSpPr>
          <p:nvPr/>
        </p:nvSpPr>
        <p:spPr>
          <a:xfrm>
            <a:off x="5519719" y="1849822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7" name="Oval 46"/>
          <p:cNvSpPr>
            <a:spLocks/>
          </p:cNvSpPr>
          <p:nvPr/>
        </p:nvSpPr>
        <p:spPr>
          <a:xfrm>
            <a:off x="5865290" y="2129792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1" name="&quot;No&quot; Symbol 50"/>
          <p:cNvSpPr/>
          <p:nvPr/>
        </p:nvSpPr>
        <p:spPr>
          <a:xfrm>
            <a:off x="5830956" y="2213112"/>
            <a:ext cx="914400" cy="914400"/>
          </a:xfrm>
          <a:prstGeom prst="noSmoking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34200" y="5181600"/>
            <a:ext cx="17526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holes don’t matter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 rot="16200000" flipV="1">
            <a:off x="6560224" y="4723074"/>
            <a:ext cx="564146" cy="48542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6281530" y="5353879"/>
            <a:ext cx="742122" cy="6626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629400" y="1531203"/>
            <a:ext cx="22098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primary join accepted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rot="16200000" flipV="1">
            <a:off x="4136147" y="1541489"/>
            <a:ext cx="569691" cy="4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139"/>
          <p:cNvGrpSpPr>
            <a:grpSpLocks noChangeAspect="1"/>
          </p:cNvGrpSpPr>
          <p:nvPr/>
        </p:nvGrpSpPr>
        <p:grpSpPr>
          <a:xfrm>
            <a:off x="1855280" y="3969277"/>
            <a:ext cx="5133536" cy="2607073"/>
            <a:chOff x="1855280" y="3812457"/>
            <a:chExt cx="5133536" cy="2607073"/>
          </a:xfrm>
        </p:grpSpPr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 flipV="1">
              <a:off x="6419125" y="3816338"/>
              <a:ext cx="569691" cy="86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 noChangeAspect="1"/>
            </p:cNvCxnSpPr>
            <p:nvPr/>
          </p:nvCxnSpPr>
          <p:spPr>
            <a:xfrm flipH="1" flipV="1">
              <a:off x="1855280" y="3812457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rot="5400000">
              <a:off x="4137989" y="6133276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762000" y="19050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1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67600" y="19050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2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0" y="52578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3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67600" y="5257800"/>
            <a:ext cx="762000" cy="92333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tx1"/>
                </a:solidFill>
              </a:rPr>
              <a:t>4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53200" y="1371600"/>
            <a:ext cx="2209800" cy="830997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received secondary join!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C 0.02621 0.01457 0.0533 0.02845 0.12968 0.03608 C 0.20607 0.04371 0.40277 0.04464 0.45746 0.04625 " pathEditMode="relative" ptsTypes="aaA"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875 -0.3247 C 0.46007 -0.32285 0.35208 -0.32077 0.29861 -0.3247 C 0.24514 -0.32863 0.26024 -0.33141 0.24791 -0.34782 C 0.23559 -0.36424 0.24027 -0.37558 0.22465 -0.42322 C 0.20902 -0.47086 0.17586 -0.59644 0.15434 -0.63321 C 0.13281 -0.66998 0.10798 -0.6413 0.09583 -0.64362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1 -0.6383 C 0.08784 -0.63506 0.08211 -0.6309 0.07517 -0.62465 C 0.06823 -0.61841 0.05764 -0.60569 0.05312 -0.6006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24 C 0.00555 -0.01966 0.01059 -0.04094 0.00191 -0.05898 C -0.00677 -0.07701 -0.02136 -0.09621 -0.05139 -0.1043 C -0.08143 -0.1124 -0.15209 -0.10731 -0.17848 -0.108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6327E-6 C 0.01181 -0.0074 0.02361 -0.0148 0.03333 -0.0111 C 0.04306 -0.0074 0.05139 0.00185 0.05833 0.0222 C 0.06528 0.04255 0.07361 0.0777 0.075 0.111 C 0.07639 0.14431 0.06806 0.20351 0.06667 0.22201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39 -0.10847 C -0.21493 -0.10639 -0.25348 -0.10407 -0.28403 -0.08603 C -0.31459 -0.06799 -0.3375 -0.03192 -0.35938 0.00046 C -0.38125 0.03284 -0.40139 0.06961 -0.41528 0.10777 C -0.42917 0.14593 -0.43924 0.18108 -0.44254 0.22895 C -0.44584 0.27682 -0.44115 0.358 -0.43473 0.395 C -0.4283 0.43201 -0.41719 0.4438 -0.40452 0.45097 C -0.39184 0.45814 -0.36771 0.44079 -0.35816 0.43825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2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0.22202 C 0.06528 0.23497 0.06389 0.24792 0.05834 0.25532 C 0.05278 0.26272 0.04306 0.26642 0.03334 0.26642 C 0.02361 0.26642 0.00834 0.25994 -3.61111E-6 0.25532 C -0.00833 0.25069 -0.01302 0.24214 -0.01649 0.23867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65402E-6 C -0.00086 0.02243 -0.00208 0.04509 0.00365 0.06868 C 0.00938 0.0925 0.02674 0.12164 0.03559 0.1413 C 0.04427 0.16096 0.05278 0.179 0.05625 0.18663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959 -0.2951 C 0.7349 -0.29441 0.68021 -0.29348 0.63507 -0.29325 C 0.58993 -0.29302 0.54566 -0.30181 0.51823 -0.29325 C 0.4908 -0.28469 0.48282 -0.27036 0.47014 -0.24145 C 0.45747 -0.21254 0.45747 -0.16189 0.44167 -0.12026 C 0.42587 -0.07863 0.39653 -0.02105 0.37535 0.00763 C 0.35417 0.03631 0.32691 0.04324 0.31424 0.05249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animMotion origin="layout" path="M 3.33333E-6 2.53469E-6 C 0.00764 0.00925 0.01527 0.0185 0.01666 0.0333 C 0.01805 0.0481 0.02222 0.06475 0.00833 0.0888 C -0.00556 0.11286 -0.03611 0.14523 -0.06667 0.17761 " pathEditMode="relative" ptsTypes="aaaA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Motion origin="layout" path="M 3.33333E-6 4.62535E-8 C 0.0118 0.00278 0.02361 0.00555 0.03333 4.62535E-8 C 0.04305 -0.00555 0.05139 -0.01665 0.05833 -0.0333 C 0.06527 -0.04995 0.07014 -0.07493 0.075 -0.09991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4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02 0.05088 C 0.30382 0.05226 0.2724 0.06267 0.25799 0.05874 C 0.24358 0.05481 0.23282 0.03422 0.22622 0.02775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17761 C -0.09097 0.18386 -0.12153 0.1901 -0.14427 0.19403 C -0.16701 0.19797 -0.1816 0.20097 -0.20347 0.2012 C -0.22535 0.20143 -0.25503 0.20097 -0.27587 0.19542 C -0.2967 0.18987 -0.31806 0.18571 -0.32812 0.16836 C -0.33819 0.15102 -0.33507 0.10731 -0.33681 0.09135 " pathEditMode="relative" rAng="0" ptsTypes="aaaa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-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9991 C 0.07326 -0.13205 0.0717 -0.16397 0.06198 -0.20467 C 0.05225 -0.24538 0.03802 -0.3025 0.01666 -0.34413 C -0.00469 -0.38576 -0.03056 -0.42738 -0.06667 -0.45514 C -0.10278 -0.48289 -0.15278 -0.50509 -0.2 -0.51064 C -0.24722 -0.51619 -0.31528 -0.49954 -0.35 -0.48844 C -0.38472 -0.47734 -0.39722 -0.45699 -0.40834 -0.44403 C -0.41945 -0.43108 -0.41563 -0.42091 -0.41667 -0.41073 C -0.41771 -0.40056 -0.41632 -0.39339 -0.41493 -0.38229 C -0.41354 -0.37119 -0.41094 -0.35777 -0.40834 -0.34413 " pathEditMode="relative" rAng="0" ptsTypes="aaaaaaaa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16 0.43825 C -0.37291 0.45953 -0.3875 0.48104 -0.39427 0.50393 C -0.40104 0.52683 -0.40121 0.54903 -0.39878 0.5754 C -0.39635 0.60176 -0.3908 0.62766 -0.37986 0.66235 C -0.36892 0.69704 -0.34132 0.76365 -0.3335 0.784 " pathEditMode="relative" rAng="0" ptsTypes="aaa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7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95 0.28816 C 0.46823 0.28885 0.4125 0.28978 0.37187 0.29001 C 0.33125 0.29024 0.30711 0.29232 0.28055 0.29001 C 0.25399 0.28769 0.22812 0.29139 0.2125 0.27659 C 0.19687 0.26179 0.19548 0.23057 0.18628 0.2012 C 0.17708 0.17183 0.16736 0.12234 0.15729 0.10083 C 0.14722 0.07932 0.13628 0.07562 0.12552 0.07192 " pathEditMode="relative" rAng="0" ptsTypes="aaaaa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0.07192 C 0.11979 0.04972 0.11406 0.02752 0.09791 0.00254 C 0.08177 -0.02244 0.06232 -0.0562 0.02847 -0.07863 C -0.00539 -0.10107 -0.05556 -0.12951 -0.10487 -0.13275 C -0.15417 -0.13599 -0.22257 -0.12327 -0.26719 -0.09783 C -0.31181 -0.07239 -0.34879 -0.01596 -0.37309 0.01989 C -0.3974 0.05573 -0.40487 0.09713 -0.4132 0.11748 " pathEditMode="relative" rAng="0" ptsTypes="aaaaaaa"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" y="-8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3.50601E-6 C -0.01388 0.00023 -0.02708 0.00046 -0.03819 0.00948 C -0.0493 0.0185 -0.06232 0.02914 -0.06718 0.05388 C -0.07204 0.07863 -0.06961 0.11841 -0.06718 0.15818 " pathEditMode="relative" ptsTypes="aa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0611E-6 C -0.00347 -0.01041 -0.00694 -0.02082 -0.00434 -0.03076 C -0.00174 -0.04071 -0.00052 -0.05181 0.01597 -0.0599 C 0.03247 -0.068 0.07118 -0.07632 0.09427 -0.0791 C 0.11736 -0.08187 0.13611 -0.07956 0.15503 -0.07725 " pathEditMode="relative" ptsTypes="aaa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2 0.11748 C -0.41424 0.1302 -0.41528 0.14292 -0.4132 0.15425 C -0.41111 0.16558 -0.40643 0.17715 -0.40018 0.18524 C -0.39393 0.19334 -0.38472 0.19796 -0.37552 0.20259 " pathEditMode="relative" rAng="0" ptsTypes="aaaA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15818 C -0.0651 0.18547 -0.06302 0.21299 -0.05555 0.22779 C -0.04809 0.2426 -0.03402 0.24514 -0.02222 0.24699 C -0.01041 0.24884 0.00764 0.24098 0.01546 0.23936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4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04 -0.07725 C 0.16736 -0.07447 0.18091 -0.07193 0.18993 -0.06568 C 0.19896 -0.05944 0.20591 -0.05088 0.20903 -0.04025 C 0.21216 -0.02961 0.2092 -0.01157 0.20903 -0.00162 C 0.20886 0.00832 0.20799 0.01503 0.20764 0.01942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23774 C 0.00434 0.25231 -0.0066 0.26712 -0.01354 0.28608 C -0.02048 0.30504 -0.02621 0.32771 -0.02673 0.35176 C -0.02726 0.37581 -0.02778 0.39223 -0.01649 0.43085 C -0.00521 0.46947 0.01806 0.52637 0.04149 0.58349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7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9914 0.08834 C 0.83941 0.08834 0.77987 0.08834 0.73681 0.08834 C 0.69375 0.08834 0.66667 0.09065 0.64115 0.08834 C 0.61563 0.08603 0.59705 0.09042 0.58334 0.07493 C 0.56962 0.05943 0.5691 0.03052 0.55869 -0.00417 C 0.54827 -0.03886 0.53386 -0.10269 0.52101 -0.13368 C 0.50816 -0.16467 0.49237 -0.17993 0.48178 -0.18964 C 0.47119 -0.19936 0.46407 -0.19542 0.45712 -0.19149 " pathEditMode="relative" rAng="0" ptsTypes="aaaaaaaA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20" grpId="1" animBg="1"/>
      <p:bldP spid="24" grpId="0" animBg="1"/>
      <p:bldP spid="24" grpId="1" animBg="1"/>
      <p:bldP spid="24" grpId="2" animBg="1"/>
      <p:bldP spid="24" grpId="3" animBg="1"/>
      <p:bldP spid="31" grpId="0" animBg="1"/>
      <p:bldP spid="31" grpId="1" animBg="1"/>
      <p:bldP spid="31" grpId="2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39" grpId="2" animBg="1"/>
      <p:bldP spid="44" grpId="0"/>
      <p:bldP spid="46" grpId="0" animBg="1"/>
      <p:bldP spid="46" grpId="1" animBg="1"/>
      <p:bldP spid="46" grpId="2" animBg="1"/>
      <p:bldP spid="46" grpId="3" animBg="1"/>
      <p:bldP spid="46" grpId="4" animBg="1"/>
      <p:bldP spid="46" grpId="5" animBg="1"/>
      <p:bldP spid="51" grpId="0" animBg="1"/>
      <p:bldP spid="51" grpId="1" animBg="1"/>
      <p:bldP spid="58" grpId="0"/>
      <p:bldP spid="59" grpId="0"/>
      <p:bldP spid="60" grpId="0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Commensal</a:t>
            </a:r>
            <a:r>
              <a:rPr lang="en-US" dirty="0" smtClean="0"/>
              <a:t> cuckoo rule (CCR)</a:t>
            </a:r>
            <a:endParaRPr lang="en-US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summary:</a:t>
            </a:r>
          </a:p>
          <a:p>
            <a:endParaRPr lang="en-US" sz="1300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dirty="0" smtClean="0"/>
              <a:t>On primary join to selected random ID, if fewer than </a:t>
            </a:r>
            <a:r>
              <a:rPr lang="en-US" dirty="0" smtClean="0">
                <a:sym typeface="Symbol"/>
              </a:rPr>
              <a:t></a:t>
            </a:r>
            <a:r>
              <a:rPr lang="en-US" i="1" dirty="0" smtClean="0">
                <a:sym typeface="Symbol"/>
              </a:rPr>
              <a:t>k</a:t>
            </a:r>
            <a:r>
              <a:rPr lang="en-US" dirty="0" smtClean="0"/>
              <a:t> secondary joins since last primary join, start over with new random ID</a:t>
            </a:r>
          </a:p>
          <a:p>
            <a:pPr marL="857250" lvl="1" indent="-400050">
              <a:buFont typeface="+mj-lt"/>
              <a:buAutoNum type="arabicPeriod"/>
            </a:pPr>
            <a:endParaRPr lang="en-US" sz="1200" dirty="0" smtClean="0"/>
          </a:p>
          <a:p>
            <a:pPr marL="857250" lvl="1" indent="-400050">
              <a:buFont typeface="+mj-lt"/>
              <a:buAutoNum type="arabicPeriod"/>
            </a:pPr>
            <a:r>
              <a:rPr lang="en-US" dirty="0" smtClean="0"/>
              <a:t>Otherwise, cuckoo </a:t>
            </a:r>
            <a:r>
              <a:rPr lang="en-US" i="1" dirty="0" smtClean="0"/>
              <a:t>k</a:t>
            </a:r>
            <a:r>
              <a:rPr lang="en-US" dirty="0" smtClean="0"/>
              <a:t> nodes weighted by group size, join them as secondary joins (i.e., no subsequent cuckoos)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are synergistic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vetting forces adversary to join distinct groups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smtClean="0"/>
              <a:t>all groups joined (roughly)</a:t>
            </a:r>
          </a:p>
          <a:p>
            <a:endParaRPr lang="en-US" dirty="0" smtClean="0"/>
          </a:p>
          <a:p>
            <a:r>
              <a:rPr lang="en-US" dirty="0" smtClean="0"/>
              <a:t>Weighted cuckoos ensure sufficient secondary joins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O(1) join attempts needed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Cuckoo size is consistent</a:t>
            </a:r>
            <a:endParaRPr lang="en-US" dirty="0"/>
          </a:p>
        </p:txBody>
      </p:sp>
      <p:pic>
        <p:nvPicPr>
          <p:cNvPr id="7" name="Picture 2" descr="C:\Users\Sid\Desktop\as-cuckood-e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836" y="1295400"/>
            <a:ext cx="4802364" cy="2608724"/>
          </a:xfrm>
          <a:prstGeom prst="rect">
            <a:avLst/>
          </a:prstGeom>
          <a:noFill/>
        </p:spPr>
      </p:pic>
      <p:pic>
        <p:nvPicPr>
          <p:cNvPr id="4098" name="Picture 2" descr="C:\Users\Sid\Desktop\cc-cuckood-ev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038600"/>
            <a:ext cx="4648200" cy="2626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19875" y="20574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CR: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4724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CCR: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CCR: Primary join spacing is consistent</a:t>
            </a:r>
            <a:endParaRPr lang="en-US" dirty="0"/>
          </a:p>
        </p:txBody>
      </p:sp>
      <p:pic>
        <p:nvPicPr>
          <p:cNvPr id="5122" name="Picture 2" descr="C:\Users\Sid\Desktop\sec-cuckoos-ev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848599" cy="3903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CCR tolerates significantly more faults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8001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667000"/>
                <a:gridCol w="2640367"/>
                <a:gridCol w="13982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N</a:t>
                      </a:r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Global</a:t>
                      </a:r>
                      <a:r>
                        <a:rPr lang="en-US" sz="3200" baseline="0" dirty="0" smtClean="0"/>
                        <a:t> fault % (CR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Global fault % (CCR)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Gain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2.84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7.39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2.6x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1.44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7.57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5.3x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6.95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8.7x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4096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0.36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6.93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19.0x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8192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6.51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32.4x</a:t>
                      </a:r>
                      <a:endParaRPr lang="en-US" sz="3200" dirty="0"/>
                    </a:p>
                  </a:txBody>
                  <a:tcPr marR="22860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13187" y="5867400"/>
            <a:ext cx="1420813" cy="55403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 &lt; 1/3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76400"/>
          <a:ext cx="8001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2667000"/>
                <a:gridCol w="2640367"/>
                <a:gridCol w="13982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N</a:t>
                      </a:r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Global</a:t>
                      </a:r>
                      <a:r>
                        <a:rPr lang="en-US" sz="3200" baseline="0" dirty="0" smtClean="0"/>
                        <a:t> fault % (CR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Global fault % (CCR)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Gain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5.34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18.54</a:t>
                      </a:r>
                      <a:endParaRPr lang="en-US" sz="3200" dirty="0"/>
                    </a:p>
                  </a:txBody>
                  <a:tcPr marR="9601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3.5x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2.93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17.59</a:t>
                      </a:r>
                      <a:endParaRPr lang="en-US" sz="3200" dirty="0"/>
                    </a:p>
                  </a:txBody>
                  <a:tcPr marR="9601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6.0x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1.44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18.03</a:t>
                      </a:r>
                      <a:endParaRPr lang="en-US" sz="3200" dirty="0"/>
                    </a:p>
                  </a:txBody>
                  <a:tcPr marR="9601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12.5x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4096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0.80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16.47</a:t>
                      </a:r>
                      <a:endParaRPr lang="en-US" sz="3200" dirty="0"/>
                    </a:p>
                  </a:txBody>
                  <a:tcPr marR="9601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20.6x</a:t>
                      </a:r>
                      <a:endParaRPr lang="en-US" sz="3200" dirty="0"/>
                    </a:p>
                  </a:txBody>
                  <a:tcPr marR="22860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8192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0.40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16.60</a:t>
                      </a:r>
                      <a:endParaRPr lang="en-US" sz="3200" dirty="0"/>
                    </a:p>
                  </a:txBody>
                  <a:tcPr marR="9601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41.4x</a:t>
                      </a:r>
                      <a:endParaRPr lang="en-US" sz="3200" dirty="0"/>
                    </a:p>
                  </a:txBody>
                  <a:tcPr marR="22860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CCR tolerates significantly more faults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13187" y="5867400"/>
            <a:ext cx="1420813" cy="55403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 &lt; 1/2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286000"/>
            <a:ext cx="7696200" cy="25908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How to use BFT with </a:t>
            </a:r>
            <a:r>
              <a:rPr lang="en-US" sz="3200" b="1" i="1" dirty="0" smtClean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 &lt; 1/2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Idea: Separate correctness from availability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Group is correct, but unresponsive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Use other groups to revive group!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vetting has deeper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Security vulnerability in CR: adversary retries a primary join (w/o causing cuckoos) until gets location it likes</a:t>
            </a:r>
          </a:p>
          <a:p>
            <a:endParaRPr lang="en-US" dirty="0" smtClean="0"/>
          </a:p>
          <a:p>
            <a:r>
              <a:rPr lang="en-US" dirty="0" smtClean="0"/>
              <a:t>CCR avoids problem: group won’t accept primary join if insufficient secondary joins</a:t>
            </a:r>
          </a:p>
          <a:p>
            <a:pPr lvl="1"/>
            <a:r>
              <a:rPr lang="en-US" dirty="0" smtClean="0"/>
              <a:t>Don’t care how many previous attempts or where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6717175" y="1879937"/>
            <a:ext cx="2057400" cy="1015663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solidFill>
                  <a:srgbClr val="FF0000"/>
                </a:solidFill>
              </a:rPr>
              <a:t>untrusted</a:t>
            </a:r>
            <a:r>
              <a:rPr lang="en-US" sz="3000" dirty="0" smtClean="0">
                <a:solidFill>
                  <a:schemeClr val="tx1"/>
                </a:solidFill>
              </a:rPr>
              <a:t> participants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600" y="3657600"/>
            <a:ext cx="1981200" cy="55399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 &lt; 1/3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12350" y="1875472"/>
            <a:ext cx="2126850" cy="147732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Mask failures with replication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>
            <a:spLocks/>
          </p:cNvSpPr>
          <p:nvPr/>
        </p:nvSpPr>
        <p:spPr>
          <a:xfrm>
            <a:off x="4596114" y="3658861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>
            <a:off x="5950350" y="335280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1" name="Oval 30"/>
          <p:cNvSpPr>
            <a:spLocks/>
          </p:cNvSpPr>
          <p:nvPr/>
        </p:nvSpPr>
        <p:spPr>
          <a:xfrm>
            <a:off x="5821100" y="4285525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>
          <a:xfrm>
            <a:off x="5029200" y="4308675"/>
            <a:ext cx="435864" cy="43534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Oval 32"/>
          <p:cNvSpPr>
            <a:spLocks/>
          </p:cNvSpPr>
          <p:nvPr/>
        </p:nvSpPr>
        <p:spPr>
          <a:xfrm>
            <a:off x="5334000" y="3733800"/>
            <a:ext cx="435864" cy="43534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5158450" y="3093009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make it reliable?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03327" y="3633827"/>
            <a:ext cx="192087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0314" y="3930690"/>
            <a:ext cx="190500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3616125"/>
            <a:ext cx="1981200" cy="646331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F</a:t>
            </a:r>
            <a:r>
              <a:rPr lang="en-US" sz="3600" b="1" dirty="0" smtClean="0">
                <a:solidFill>
                  <a:srgbClr val="FF0000"/>
                </a:solidFill>
              </a:rPr>
              <a:t> &lt; 1/4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54063" y="3374602"/>
            <a:ext cx="1006475" cy="100647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90000">
                <a:srgbClr val="FDFFC9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03327" y="3600490"/>
            <a:ext cx="192087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0314" y="3897352"/>
            <a:ext cx="190500" cy="20637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431175" y="3044140"/>
            <a:ext cx="2201119" cy="177092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4584539" y="1815592"/>
            <a:ext cx="435864" cy="43534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>
          <a:xfrm>
            <a:off x="5938775" y="1509531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6" name="Oval 55"/>
          <p:cNvSpPr>
            <a:spLocks/>
          </p:cNvSpPr>
          <p:nvPr/>
        </p:nvSpPr>
        <p:spPr>
          <a:xfrm>
            <a:off x="5809525" y="2442256"/>
            <a:ext cx="435864" cy="43534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7" name="Oval 56"/>
          <p:cNvSpPr>
            <a:spLocks/>
          </p:cNvSpPr>
          <p:nvPr/>
        </p:nvSpPr>
        <p:spPr>
          <a:xfrm>
            <a:off x="5017625" y="2465406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8" name="Oval 57"/>
          <p:cNvSpPr>
            <a:spLocks/>
          </p:cNvSpPr>
          <p:nvPr/>
        </p:nvSpPr>
        <p:spPr>
          <a:xfrm>
            <a:off x="5322425" y="1890531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19600" y="1200871"/>
            <a:ext cx="2201119" cy="177092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/>
          </p:cNvSpPr>
          <p:nvPr/>
        </p:nvSpPr>
        <p:spPr>
          <a:xfrm>
            <a:off x="4584539" y="5503096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2" name="Oval 61"/>
          <p:cNvSpPr>
            <a:spLocks/>
          </p:cNvSpPr>
          <p:nvPr/>
        </p:nvSpPr>
        <p:spPr>
          <a:xfrm>
            <a:off x="5938775" y="5197035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>
          <a:xfrm>
            <a:off x="5809525" y="6129760"/>
            <a:ext cx="435864" cy="43534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4" name="Oval 63"/>
          <p:cNvSpPr>
            <a:spLocks/>
          </p:cNvSpPr>
          <p:nvPr/>
        </p:nvSpPr>
        <p:spPr>
          <a:xfrm>
            <a:off x="5017625" y="615291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>
          <a:xfrm>
            <a:off x="5322425" y="5578035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6" name="Oval 65"/>
          <p:cNvSpPr>
            <a:spLocks/>
          </p:cNvSpPr>
          <p:nvPr/>
        </p:nvSpPr>
        <p:spPr>
          <a:xfrm>
            <a:off x="5146875" y="4937244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419600" y="4888375"/>
            <a:ext cx="2201119" cy="1770929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3400" y="4462702"/>
            <a:ext cx="1420813" cy="55403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/>
              <a:t>Clients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5600" y="1808202"/>
            <a:ext cx="1981200" cy="55399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 &lt; 1/3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5497975"/>
            <a:ext cx="1981200" cy="55399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 &lt; 1/3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>
          <a:xfrm>
            <a:off x="4595150" y="3134484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>
          <a:xfrm>
            <a:off x="4583575" y="1284807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3" name="Oval 42"/>
          <p:cNvSpPr>
            <a:spLocks/>
          </p:cNvSpPr>
          <p:nvPr/>
        </p:nvSpPr>
        <p:spPr>
          <a:xfrm>
            <a:off x="4583575" y="4977132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9" name="Oval 48"/>
          <p:cNvSpPr>
            <a:spLocks/>
          </p:cNvSpPr>
          <p:nvPr/>
        </p:nvSpPr>
        <p:spPr>
          <a:xfrm>
            <a:off x="5146875" y="1249740"/>
            <a:ext cx="435864" cy="435341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45" idx="2"/>
            <a:endCxn id="7" idx="7"/>
          </p:cNvCxnSpPr>
          <p:nvPr/>
        </p:nvCxnSpPr>
        <p:spPr>
          <a:xfrm rot="10800000" flipV="1">
            <a:off x="1613143" y="2033263"/>
            <a:ext cx="2971396" cy="1488734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1"/>
            <a:endCxn id="7" idx="7"/>
          </p:cNvCxnSpPr>
          <p:nvPr/>
        </p:nvCxnSpPr>
        <p:spPr>
          <a:xfrm rot="10800000" flipV="1">
            <a:off x="1613144" y="2086335"/>
            <a:ext cx="2806457" cy="1435661"/>
          </a:xfrm>
          <a:prstGeom prst="straightConnector1">
            <a:avLst/>
          </a:prstGeom>
          <a:ln w="47625" cap="flat" cmpd="sng" algn="ctr">
            <a:solidFill>
              <a:srgbClr val="00009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9" name="Rectangular Callout 78"/>
          <p:cNvSpPr/>
          <p:nvPr/>
        </p:nvSpPr>
        <p:spPr>
          <a:xfrm>
            <a:off x="4202575" y="1630100"/>
            <a:ext cx="2643850" cy="979025"/>
          </a:xfrm>
          <a:prstGeom prst="wedgeRectCallout">
            <a:avLst>
              <a:gd name="adj1" fmla="val 43992"/>
              <a:gd name="adj2" fmla="val -14329"/>
            </a:avLst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</a:rPr>
              <a:t>Byzantine Fault Tolerant (BFT)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Scalable p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-to-peer service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590800" y="2590800"/>
            <a:ext cx="3962400" cy="19812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Observe: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b="1" i="1" dirty="0" smtClean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f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Want </a:t>
            </a:r>
            <a:r>
              <a:rPr lang="en-US" sz="3200" b="1" dirty="0" smtClean="0">
                <a:solidFill>
                  <a:schemeClr val="tx1"/>
                </a:solidFill>
              </a:rPr>
              <a:t>small</a:t>
            </a:r>
            <a:r>
              <a:rPr lang="en-US" sz="3200" dirty="0" smtClean="0">
                <a:solidFill>
                  <a:schemeClr val="tx1"/>
                </a:solidFill>
              </a:rPr>
              <a:t> groups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79" grpId="0" animBg="1"/>
      <p:bldP spid="79" grpId="1" animBg="1"/>
      <p:bldP spid="47" grpId="0"/>
      <p:bldP spid="75" grpId="0" uiExpand="1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CR suffers from random bad events, which CCR avoids by </a:t>
            </a:r>
            <a:r>
              <a:rPr lang="en-US" dirty="0" err="1" smtClean="0"/>
              <a:t>derandomizing</a:t>
            </a:r>
            <a:endParaRPr lang="en-US" dirty="0" smtClean="0"/>
          </a:p>
          <a:p>
            <a:pPr lvl="1"/>
            <a:r>
              <a:rPr lang="en-US" dirty="0" smtClean="0"/>
              <a:t>Cuckoos weighted by group size</a:t>
            </a:r>
          </a:p>
          <a:p>
            <a:pPr lvl="1"/>
            <a:r>
              <a:rPr lang="en-US" dirty="0" smtClean="0"/>
              <a:t>Primary join attempts vetted by groups</a:t>
            </a:r>
            <a:endParaRPr lang="en-US" sz="2200" dirty="0" smtClean="0"/>
          </a:p>
          <a:p>
            <a:endParaRPr lang="en-US" dirty="0" smtClean="0"/>
          </a:p>
          <a:p>
            <a:r>
              <a:rPr lang="en-US" dirty="0" smtClean="0"/>
              <a:t>CCR tolerates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 7%</a:t>
            </a:r>
            <a:r>
              <a:rPr lang="en-US" dirty="0" smtClean="0"/>
              <a:t> for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&lt; 1/3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677863" indent="1776413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 18%</a:t>
            </a:r>
            <a:r>
              <a:rPr lang="en-US" dirty="0" smtClean="0">
                <a:sym typeface="Symbol"/>
              </a:rPr>
              <a:t> for </a:t>
            </a:r>
            <a:r>
              <a:rPr lang="en-US" b="1" i="1" dirty="0" smtClean="0">
                <a:solidFill>
                  <a:srgbClr val="FF0000"/>
                </a:solidFill>
                <a:sym typeface="Symbol"/>
              </a:rPr>
              <a:t>f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&lt; 1/2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(A complete solution)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Route messages securely</a:t>
            </a:r>
          </a:p>
          <a:p>
            <a:pPr lvl="1"/>
            <a:r>
              <a:rPr lang="en-US" dirty="0" smtClean="0"/>
              <a:t>O(1)-hop routing</a:t>
            </a:r>
          </a:p>
          <a:p>
            <a:pPr lvl="1"/>
            <a:endParaRPr lang="en-US" sz="2100" dirty="0" smtClean="0"/>
          </a:p>
          <a:p>
            <a:r>
              <a:rPr lang="en-US" dirty="0" smtClean="0"/>
              <a:t>Verify messages from other groups</a:t>
            </a:r>
          </a:p>
          <a:p>
            <a:pPr lvl="1"/>
            <a:r>
              <a:rPr lang="en-US" dirty="0" smtClean="0"/>
              <a:t>Distributed key generation, threshold signatures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constant public/private key per group</a:t>
            </a:r>
          </a:p>
          <a:p>
            <a:pPr lvl="1"/>
            <a:endParaRPr lang="en-US" sz="2100" dirty="0" smtClean="0"/>
          </a:p>
          <a:p>
            <a:r>
              <a:rPr lang="en-US" dirty="0" smtClean="0"/>
              <a:t>Bootstrap the system, handle heavy churn</a:t>
            </a:r>
          </a:p>
          <a:p>
            <a:pPr lvl="1"/>
            <a:r>
              <a:rPr lang="en-US" dirty="0" smtClean="0"/>
              <a:t>Choose target group size at onset (e.g. 64); </a:t>
            </a:r>
          </a:p>
          <a:p>
            <a:pPr lvl="1">
              <a:buNone/>
            </a:pPr>
            <a:r>
              <a:rPr lang="en-US" dirty="0" smtClean="0"/>
              <a:t>	Split/merge locally</a:t>
            </a:r>
          </a:p>
          <a:p>
            <a:pPr lvl="1"/>
            <a:endParaRPr lang="en-US" sz="2100" dirty="0" smtClean="0"/>
          </a:p>
          <a:p>
            <a:r>
              <a:rPr lang="en-US" dirty="0" smtClean="0"/>
              <a:t>Handle </a:t>
            </a:r>
            <a:r>
              <a:rPr lang="en-US" dirty="0" err="1" smtClean="0"/>
              <a:t>DoS</a:t>
            </a:r>
            <a:r>
              <a:rPr lang="en-US" dirty="0" smtClean="0"/>
              <a:t> and data layer attacks</a:t>
            </a:r>
          </a:p>
          <a:p>
            <a:pPr lvl="1"/>
            <a:r>
              <a:rPr lang="en-US" dirty="0" smtClean="0"/>
              <a:t>Reactive approach, e.g. reactive replication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Secure group membership partitioning for open P2P systems</a:t>
            </a:r>
          </a:p>
          <a:p>
            <a:endParaRPr lang="en-US" dirty="0" smtClean="0"/>
          </a:p>
          <a:p>
            <a:r>
              <a:rPr lang="en-US" dirty="0" smtClean="0"/>
              <a:t>Most previous systems assumed (impossible) perfect distribution, ignored join-leave attacks</a:t>
            </a:r>
          </a:p>
          <a:p>
            <a:endParaRPr lang="en-US" dirty="0" smtClean="0"/>
          </a:p>
          <a:p>
            <a:r>
              <a:rPr lang="en-US" dirty="0" smtClean="0"/>
              <a:t>CCR can handle much higher fractions of faulty nodes than prior algorithms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 work using many small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Systems:</a:t>
            </a:r>
          </a:p>
          <a:p>
            <a:pPr lvl="1"/>
            <a:r>
              <a:rPr lang="en-US" dirty="0" smtClean="0"/>
              <a:t>[Rampart95], [SecureRing98], [OceanStore00], [Farsite02], [CastroDGRW02], [Rosebud03], [Myrmic06], [Fireflies06], [Salsa06], [SinghNDW06], [Halo08], [Flightpath08], [Shadowwalker09], [Census09]</a:t>
            </a:r>
          </a:p>
          <a:p>
            <a:endParaRPr lang="en-US" sz="1800" dirty="0" smtClean="0"/>
          </a:p>
          <a:p>
            <a:r>
              <a:rPr lang="en-US" dirty="0" smtClean="0"/>
              <a:t>Theory:</a:t>
            </a:r>
          </a:p>
          <a:p>
            <a:pPr lvl="1"/>
            <a:r>
              <a:rPr lang="en-US" dirty="0" smtClean="0"/>
              <a:t>[HildrumK03], [NaorW07]</a:t>
            </a:r>
          </a:p>
          <a:p>
            <a:pPr lvl="1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2286000"/>
            <a:ext cx="5715000" cy="2133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Problem: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Assume randomly or perfectly distributed faults (i.e., static)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Rosebud [RL03]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1616101"/>
            <a:ext cx="4572000" cy="46859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85"/>
          <p:cNvSpPr txBox="1">
            <a:spLocks noChangeArrowheads="1"/>
          </p:cNvSpPr>
          <p:nvPr/>
        </p:nvSpPr>
        <p:spPr bwMode="auto">
          <a:xfrm>
            <a:off x="4167850" y="1334545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1  0</a:t>
            </a:r>
          </a:p>
        </p:txBody>
      </p:sp>
      <p:cxnSp>
        <p:nvCxnSpPr>
          <p:cNvPr id="9" name="Straight Connector 8"/>
          <p:cNvCxnSpPr>
            <a:cxnSpLocks noChangeAspect="1"/>
          </p:cNvCxnSpPr>
          <p:nvPr/>
        </p:nvCxnSpPr>
        <p:spPr>
          <a:xfrm rot="16200000" flipV="1">
            <a:off x="4136147" y="1541489"/>
            <a:ext cx="569691" cy="4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139"/>
          <p:cNvGrpSpPr>
            <a:grpSpLocks noChangeAspect="1"/>
          </p:cNvGrpSpPr>
          <p:nvPr/>
        </p:nvGrpSpPr>
        <p:grpSpPr>
          <a:xfrm>
            <a:off x="1855280" y="2394844"/>
            <a:ext cx="5133536" cy="4181506"/>
            <a:chOff x="1855280" y="2238024"/>
            <a:chExt cx="5133536" cy="4181506"/>
          </a:xfrm>
        </p:grpSpPr>
        <p:cxnSp>
          <p:nvCxnSpPr>
            <p:cNvPr id="71" name="Straight Connector 70"/>
            <p:cNvCxnSpPr>
              <a:cxnSpLocks noChangeAspect="1"/>
            </p:cNvCxnSpPr>
            <p:nvPr/>
          </p:nvCxnSpPr>
          <p:spPr>
            <a:xfrm rot="19140000" flipV="1">
              <a:off x="5853759" y="2238024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cxnSpLocks noChangeAspect="1"/>
            </p:cNvCxnSpPr>
            <p:nvPr/>
          </p:nvCxnSpPr>
          <p:spPr>
            <a:xfrm flipV="1">
              <a:off x="6419125" y="3816338"/>
              <a:ext cx="569691" cy="86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cxnSpLocks noChangeAspect="1"/>
            </p:cNvCxnSpPr>
            <p:nvPr/>
          </p:nvCxnSpPr>
          <p:spPr>
            <a:xfrm rot="2460000" flipH="1" flipV="1">
              <a:off x="2437125" y="2257160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 noChangeAspect="1"/>
            </p:cNvCxnSpPr>
            <p:nvPr/>
          </p:nvCxnSpPr>
          <p:spPr>
            <a:xfrm flipH="1" flipV="1">
              <a:off x="1855280" y="3812457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cxnSpLocks noChangeAspect="1"/>
            </p:cNvCxnSpPr>
            <p:nvPr/>
          </p:nvCxnSpPr>
          <p:spPr>
            <a:xfrm rot="5400000">
              <a:off x="4137989" y="6133276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cxnSpLocks noChangeAspect="1"/>
            </p:cNvCxnSpPr>
            <p:nvPr/>
          </p:nvCxnSpPr>
          <p:spPr>
            <a:xfrm rot="2460000">
              <a:off x="5868832" y="5364385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cxnSpLocks noChangeAspect="1"/>
            </p:cNvCxnSpPr>
            <p:nvPr/>
          </p:nvCxnSpPr>
          <p:spPr>
            <a:xfrm rot="19140000" flipH="1">
              <a:off x="2442909" y="5345249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146"/>
          <p:cNvGrpSpPr/>
          <p:nvPr/>
        </p:nvGrpSpPr>
        <p:grpSpPr>
          <a:xfrm>
            <a:off x="2035462" y="1517471"/>
            <a:ext cx="4782783" cy="4882610"/>
            <a:chOff x="2035462" y="1360651"/>
            <a:chExt cx="4782783" cy="4882610"/>
          </a:xfrm>
        </p:grpSpPr>
        <p:grpSp>
          <p:nvGrpSpPr>
            <p:cNvPr id="6" name="Group 142"/>
            <p:cNvGrpSpPr/>
            <p:nvPr/>
          </p:nvGrpSpPr>
          <p:grpSpPr>
            <a:xfrm>
              <a:off x="2035462" y="1360651"/>
              <a:ext cx="4778142" cy="2347912"/>
              <a:chOff x="2035462" y="1360651"/>
              <a:chExt cx="4778142" cy="2347912"/>
            </a:xfrm>
          </p:grpSpPr>
          <p:grpSp>
            <p:nvGrpSpPr>
              <p:cNvPr id="8" name="Group 140"/>
              <p:cNvGrpSpPr/>
              <p:nvPr/>
            </p:nvGrpSpPr>
            <p:grpSpPr>
              <a:xfrm>
                <a:off x="4682925" y="1364533"/>
                <a:ext cx="2130679" cy="2344030"/>
                <a:chOff x="4682925" y="1364533"/>
                <a:chExt cx="2130679" cy="2344030"/>
              </a:xfrm>
            </p:grpSpPr>
            <p:sp>
              <p:nvSpPr>
                <p:cNvPr id="10" name="Oval 9"/>
                <p:cNvSpPr>
                  <a:spLocks/>
                </p:cNvSpPr>
                <p:nvPr/>
              </p:nvSpPr>
              <p:spPr>
                <a:xfrm>
                  <a:off x="4682925" y="136453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Oval 10"/>
                <p:cNvSpPr>
                  <a:spLocks/>
                </p:cNvSpPr>
                <p:nvPr/>
              </p:nvSpPr>
              <p:spPr>
                <a:xfrm>
                  <a:off x="5119895" y="148150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Oval 16"/>
                <p:cNvSpPr>
                  <a:spLocks/>
                </p:cNvSpPr>
                <p:nvPr/>
              </p:nvSpPr>
              <p:spPr>
                <a:xfrm>
                  <a:off x="5519719" y="1693002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Oval 17"/>
                <p:cNvSpPr>
                  <a:spLocks/>
                </p:cNvSpPr>
                <p:nvPr/>
              </p:nvSpPr>
              <p:spPr>
                <a:xfrm>
                  <a:off x="5865290" y="1972972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Oval 18"/>
                <p:cNvSpPr>
                  <a:spLocks/>
                </p:cNvSpPr>
                <p:nvPr/>
              </p:nvSpPr>
              <p:spPr>
                <a:xfrm>
                  <a:off x="6167170" y="2309371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Oval 19"/>
                <p:cNvSpPr>
                  <a:spLocks/>
                </p:cNvSpPr>
                <p:nvPr/>
              </p:nvSpPr>
              <p:spPr>
                <a:xfrm>
                  <a:off x="6371917" y="2669439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Oval 20"/>
                <p:cNvSpPr>
                  <a:spLocks/>
                </p:cNvSpPr>
                <p:nvPr/>
              </p:nvSpPr>
              <p:spPr>
                <a:xfrm>
                  <a:off x="6517069" y="307340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Oval 71"/>
                <p:cNvSpPr>
                  <a:spLocks/>
                </p:cNvSpPr>
                <p:nvPr/>
              </p:nvSpPr>
              <p:spPr>
                <a:xfrm>
                  <a:off x="6585004" y="3480237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41"/>
              <p:cNvGrpSpPr/>
              <p:nvPr/>
            </p:nvGrpSpPr>
            <p:grpSpPr>
              <a:xfrm>
                <a:off x="2035462" y="1360651"/>
                <a:ext cx="2130679" cy="2344030"/>
                <a:chOff x="2035462" y="1360651"/>
                <a:chExt cx="2130679" cy="2344030"/>
              </a:xfrm>
            </p:grpSpPr>
            <p:sp>
              <p:nvSpPr>
                <p:cNvPr id="77" name="Oval 76"/>
                <p:cNvSpPr>
                  <a:spLocks/>
                </p:cNvSpPr>
                <p:nvPr/>
              </p:nvSpPr>
              <p:spPr>
                <a:xfrm flipH="1">
                  <a:off x="3937541" y="136065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Oval 77"/>
                <p:cNvSpPr>
                  <a:spLocks/>
                </p:cNvSpPr>
                <p:nvPr/>
              </p:nvSpPr>
              <p:spPr>
                <a:xfrm flipH="1">
                  <a:off x="3500571" y="147762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Oval 78"/>
                <p:cNvSpPr>
                  <a:spLocks/>
                </p:cNvSpPr>
                <p:nvPr/>
              </p:nvSpPr>
              <p:spPr>
                <a:xfrm flipH="1">
                  <a:off x="3100747" y="1689120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Oval 79"/>
                <p:cNvSpPr>
                  <a:spLocks/>
                </p:cNvSpPr>
                <p:nvPr/>
              </p:nvSpPr>
              <p:spPr>
                <a:xfrm flipH="1">
                  <a:off x="2755176" y="1969090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Oval 80"/>
                <p:cNvSpPr>
                  <a:spLocks/>
                </p:cNvSpPr>
                <p:nvPr/>
              </p:nvSpPr>
              <p:spPr>
                <a:xfrm flipH="1">
                  <a:off x="2453296" y="2305489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Oval 81"/>
                <p:cNvSpPr>
                  <a:spLocks/>
                </p:cNvSpPr>
                <p:nvPr/>
              </p:nvSpPr>
              <p:spPr>
                <a:xfrm flipH="1">
                  <a:off x="2248549" y="2665557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Oval 82"/>
                <p:cNvSpPr>
                  <a:spLocks/>
                </p:cNvSpPr>
                <p:nvPr/>
              </p:nvSpPr>
              <p:spPr>
                <a:xfrm flipH="1">
                  <a:off x="2103397" y="3069523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Oval 84"/>
                <p:cNvSpPr>
                  <a:spLocks/>
                </p:cNvSpPr>
                <p:nvPr/>
              </p:nvSpPr>
              <p:spPr>
                <a:xfrm flipH="1">
                  <a:off x="2035462" y="347635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" name="Group 145"/>
            <p:cNvGrpSpPr/>
            <p:nvPr/>
          </p:nvGrpSpPr>
          <p:grpSpPr>
            <a:xfrm>
              <a:off x="2040103" y="3895349"/>
              <a:ext cx="4778142" cy="2347912"/>
              <a:chOff x="2040103" y="3895349"/>
              <a:chExt cx="4778142" cy="2347912"/>
            </a:xfrm>
          </p:grpSpPr>
          <p:grpSp>
            <p:nvGrpSpPr>
              <p:cNvPr id="14" name="Group 144"/>
              <p:cNvGrpSpPr/>
              <p:nvPr/>
            </p:nvGrpSpPr>
            <p:grpSpPr>
              <a:xfrm>
                <a:off x="4687566" y="3895349"/>
                <a:ext cx="2130679" cy="2344030"/>
                <a:chOff x="4687566" y="3895349"/>
                <a:chExt cx="2130679" cy="2344030"/>
              </a:xfrm>
            </p:grpSpPr>
            <p:sp>
              <p:nvSpPr>
                <p:cNvPr id="126" name="Oval 125"/>
                <p:cNvSpPr>
                  <a:spLocks/>
                </p:cNvSpPr>
                <p:nvPr/>
              </p:nvSpPr>
              <p:spPr>
                <a:xfrm flipV="1">
                  <a:off x="4687566" y="601105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Oval 126"/>
                <p:cNvSpPr>
                  <a:spLocks/>
                </p:cNvSpPr>
                <p:nvPr/>
              </p:nvSpPr>
              <p:spPr>
                <a:xfrm flipV="1">
                  <a:off x="5124536" y="589408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Oval 127"/>
                <p:cNvSpPr>
                  <a:spLocks/>
                </p:cNvSpPr>
                <p:nvPr/>
              </p:nvSpPr>
              <p:spPr>
                <a:xfrm flipV="1">
                  <a:off x="5524360" y="5682584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Oval 128"/>
                <p:cNvSpPr>
                  <a:spLocks/>
                </p:cNvSpPr>
                <p:nvPr/>
              </p:nvSpPr>
              <p:spPr>
                <a:xfrm flipV="1">
                  <a:off x="5869931" y="5402614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Oval 129"/>
                <p:cNvSpPr>
                  <a:spLocks/>
                </p:cNvSpPr>
                <p:nvPr/>
              </p:nvSpPr>
              <p:spPr>
                <a:xfrm flipV="1">
                  <a:off x="6171811" y="506621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Oval 130"/>
                <p:cNvSpPr>
                  <a:spLocks/>
                </p:cNvSpPr>
                <p:nvPr/>
              </p:nvSpPr>
              <p:spPr>
                <a:xfrm flipV="1">
                  <a:off x="6376558" y="4706147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Oval 131"/>
                <p:cNvSpPr>
                  <a:spLocks/>
                </p:cNvSpPr>
                <p:nvPr/>
              </p:nvSpPr>
              <p:spPr>
                <a:xfrm flipV="1">
                  <a:off x="6521710" y="430218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Oval 133"/>
                <p:cNvSpPr>
                  <a:spLocks/>
                </p:cNvSpPr>
                <p:nvPr/>
              </p:nvSpPr>
              <p:spPr>
                <a:xfrm flipV="1">
                  <a:off x="6589645" y="3895349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143"/>
              <p:cNvGrpSpPr/>
              <p:nvPr/>
            </p:nvGrpSpPr>
            <p:grpSpPr>
              <a:xfrm>
                <a:off x="2040103" y="3899231"/>
                <a:ext cx="2130679" cy="2344030"/>
                <a:chOff x="2040103" y="3899231"/>
                <a:chExt cx="2130679" cy="2344030"/>
              </a:xfrm>
            </p:grpSpPr>
            <p:sp>
              <p:nvSpPr>
                <p:cNvPr id="116" name="Oval 115"/>
                <p:cNvSpPr>
                  <a:spLocks/>
                </p:cNvSpPr>
                <p:nvPr/>
              </p:nvSpPr>
              <p:spPr>
                <a:xfrm flipH="1" flipV="1">
                  <a:off x="3942182" y="6014935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Oval 116"/>
                <p:cNvSpPr>
                  <a:spLocks/>
                </p:cNvSpPr>
                <p:nvPr/>
              </p:nvSpPr>
              <p:spPr>
                <a:xfrm flipH="1" flipV="1">
                  <a:off x="3505212" y="589796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Oval 117"/>
                <p:cNvSpPr>
                  <a:spLocks/>
                </p:cNvSpPr>
                <p:nvPr/>
              </p:nvSpPr>
              <p:spPr>
                <a:xfrm flipH="1" flipV="1">
                  <a:off x="3105388" y="5686466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Oval 118"/>
                <p:cNvSpPr>
                  <a:spLocks/>
                </p:cNvSpPr>
                <p:nvPr/>
              </p:nvSpPr>
              <p:spPr>
                <a:xfrm flipH="1" flipV="1">
                  <a:off x="2759817" y="5406496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Oval 119"/>
                <p:cNvSpPr>
                  <a:spLocks/>
                </p:cNvSpPr>
                <p:nvPr/>
              </p:nvSpPr>
              <p:spPr>
                <a:xfrm flipH="1" flipV="1">
                  <a:off x="2457937" y="5070097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Oval 120"/>
                <p:cNvSpPr>
                  <a:spLocks/>
                </p:cNvSpPr>
                <p:nvPr/>
              </p:nvSpPr>
              <p:spPr>
                <a:xfrm flipH="1" flipV="1">
                  <a:off x="2253190" y="4710029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Oval 121"/>
                <p:cNvSpPr>
                  <a:spLocks/>
                </p:cNvSpPr>
                <p:nvPr/>
              </p:nvSpPr>
              <p:spPr>
                <a:xfrm flipH="1" flipV="1">
                  <a:off x="2108038" y="4306063"/>
                  <a:ext cx="228600" cy="22832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  <a:tileRect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Oval 123"/>
                <p:cNvSpPr>
                  <a:spLocks/>
                </p:cNvSpPr>
                <p:nvPr/>
              </p:nvSpPr>
              <p:spPr>
                <a:xfrm flipH="1" flipV="1">
                  <a:off x="2040103" y="3899231"/>
                  <a:ext cx="228600" cy="228326"/>
                </a:xfrm>
                <a:prstGeom prst="ellipse">
                  <a:avLst/>
                </a:prstGeom>
                <a:gradFill>
                  <a:gsLst>
                    <a:gs pos="0">
                      <a:srgbClr val="78FF5E"/>
                    </a:gs>
                    <a:gs pos="100000">
                      <a:srgbClr val="CDFFD3"/>
                    </a:gs>
                  </a:gsLst>
                  <a:lin ang="16200000" scaled="0"/>
                </a:gra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800" b="1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36" name="Rectangle 135"/>
          <p:cNvSpPr/>
          <p:nvPr/>
        </p:nvSpPr>
        <p:spPr>
          <a:xfrm>
            <a:off x="3352800" y="3433420"/>
            <a:ext cx="2133600" cy="1030014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Consistent hashing ring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6063204" y="2402309"/>
            <a:ext cx="920187" cy="1539432"/>
          </a:xfrm>
          <a:custGeom>
            <a:avLst/>
            <a:gdLst>
              <a:gd name="connsiteX0" fmla="*/ 314446 w 954912"/>
              <a:gd name="connsiteY0" fmla="*/ 787078 h 1610810"/>
              <a:gd name="connsiteX1" fmla="*/ 13504 w 954912"/>
              <a:gd name="connsiteY1" fmla="*/ 219919 h 1610810"/>
              <a:gd name="connsiteX2" fmla="*/ 233423 w 954912"/>
              <a:gd name="connsiteY2" fmla="*/ 0 h 1610810"/>
              <a:gd name="connsiteX3" fmla="*/ 511216 w 954912"/>
              <a:gd name="connsiteY3" fmla="*/ 219919 h 1610810"/>
              <a:gd name="connsiteX4" fmla="*/ 765859 w 954912"/>
              <a:gd name="connsiteY4" fmla="*/ 740780 h 1610810"/>
              <a:gd name="connsiteX5" fmla="*/ 904755 w 954912"/>
              <a:gd name="connsiteY5" fmla="*/ 1481559 h 1610810"/>
              <a:gd name="connsiteX6" fmla="*/ 464917 w 954912"/>
              <a:gd name="connsiteY6" fmla="*/ 1516283 h 1610810"/>
              <a:gd name="connsiteX7" fmla="*/ 395469 w 954912"/>
              <a:gd name="connsiteY7" fmla="*/ 1064871 h 1610810"/>
              <a:gd name="connsiteX8" fmla="*/ 314446 w 954912"/>
              <a:gd name="connsiteY8" fmla="*/ 787078 h 1610810"/>
              <a:gd name="connsiteX0" fmla="*/ 314446 w 931762"/>
              <a:gd name="connsiteY0" fmla="*/ 787078 h 1579944"/>
              <a:gd name="connsiteX1" fmla="*/ 13504 w 931762"/>
              <a:gd name="connsiteY1" fmla="*/ 219919 h 1579944"/>
              <a:gd name="connsiteX2" fmla="*/ 233423 w 931762"/>
              <a:gd name="connsiteY2" fmla="*/ 0 h 1579944"/>
              <a:gd name="connsiteX3" fmla="*/ 511216 w 931762"/>
              <a:gd name="connsiteY3" fmla="*/ 219919 h 1579944"/>
              <a:gd name="connsiteX4" fmla="*/ 765859 w 931762"/>
              <a:gd name="connsiteY4" fmla="*/ 740780 h 1579944"/>
              <a:gd name="connsiteX5" fmla="*/ 881605 w 931762"/>
              <a:gd name="connsiteY5" fmla="*/ 1446835 h 1579944"/>
              <a:gd name="connsiteX6" fmla="*/ 464917 w 931762"/>
              <a:gd name="connsiteY6" fmla="*/ 1516283 h 1579944"/>
              <a:gd name="connsiteX7" fmla="*/ 395469 w 931762"/>
              <a:gd name="connsiteY7" fmla="*/ 1064871 h 1579944"/>
              <a:gd name="connsiteX8" fmla="*/ 314446 w 931762"/>
              <a:gd name="connsiteY8" fmla="*/ 787078 h 1579944"/>
              <a:gd name="connsiteX0" fmla="*/ 314446 w 920187"/>
              <a:gd name="connsiteY0" fmla="*/ 787078 h 1574156"/>
              <a:gd name="connsiteX1" fmla="*/ 13504 w 920187"/>
              <a:gd name="connsiteY1" fmla="*/ 219919 h 1574156"/>
              <a:gd name="connsiteX2" fmla="*/ 233423 w 920187"/>
              <a:gd name="connsiteY2" fmla="*/ 0 h 1574156"/>
              <a:gd name="connsiteX3" fmla="*/ 511216 w 920187"/>
              <a:gd name="connsiteY3" fmla="*/ 219919 h 1574156"/>
              <a:gd name="connsiteX4" fmla="*/ 765859 w 920187"/>
              <a:gd name="connsiteY4" fmla="*/ 740780 h 1574156"/>
              <a:gd name="connsiteX5" fmla="*/ 870030 w 920187"/>
              <a:gd name="connsiteY5" fmla="*/ 1412111 h 1574156"/>
              <a:gd name="connsiteX6" fmla="*/ 464917 w 920187"/>
              <a:gd name="connsiteY6" fmla="*/ 1516283 h 1574156"/>
              <a:gd name="connsiteX7" fmla="*/ 395469 w 920187"/>
              <a:gd name="connsiteY7" fmla="*/ 1064871 h 1574156"/>
              <a:gd name="connsiteX8" fmla="*/ 314446 w 920187"/>
              <a:gd name="connsiteY8" fmla="*/ 787078 h 1574156"/>
              <a:gd name="connsiteX0" fmla="*/ 314446 w 920187"/>
              <a:gd name="connsiteY0" fmla="*/ 787078 h 1539432"/>
              <a:gd name="connsiteX1" fmla="*/ 13504 w 920187"/>
              <a:gd name="connsiteY1" fmla="*/ 219919 h 1539432"/>
              <a:gd name="connsiteX2" fmla="*/ 233423 w 920187"/>
              <a:gd name="connsiteY2" fmla="*/ 0 h 1539432"/>
              <a:gd name="connsiteX3" fmla="*/ 511216 w 920187"/>
              <a:gd name="connsiteY3" fmla="*/ 219919 h 1539432"/>
              <a:gd name="connsiteX4" fmla="*/ 765859 w 920187"/>
              <a:gd name="connsiteY4" fmla="*/ 740780 h 1539432"/>
              <a:gd name="connsiteX5" fmla="*/ 870030 w 920187"/>
              <a:gd name="connsiteY5" fmla="*/ 1412111 h 1539432"/>
              <a:gd name="connsiteX6" fmla="*/ 464917 w 920187"/>
              <a:gd name="connsiteY6" fmla="*/ 1481559 h 1539432"/>
              <a:gd name="connsiteX7" fmla="*/ 395469 w 920187"/>
              <a:gd name="connsiteY7" fmla="*/ 1064871 h 1539432"/>
              <a:gd name="connsiteX8" fmla="*/ 314446 w 920187"/>
              <a:gd name="connsiteY8" fmla="*/ 787078 h 15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87" h="1539432">
                <a:moveTo>
                  <a:pt x="314446" y="787078"/>
                </a:moveTo>
                <a:cubicBezTo>
                  <a:pt x="250785" y="646253"/>
                  <a:pt x="27008" y="351099"/>
                  <a:pt x="13504" y="219919"/>
                </a:cubicBezTo>
                <a:cubicBezTo>
                  <a:pt x="0" y="88739"/>
                  <a:pt x="150471" y="0"/>
                  <a:pt x="233423" y="0"/>
                </a:cubicBezTo>
                <a:cubicBezTo>
                  <a:pt x="316375" y="0"/>
                  <a:pt x="422477" y="96456"/>
                  <a:pt x="511216" y="219919"/>
                </a:cubicBezTo>
                <a:cubicBezTo>
                  <a:pt x="599955" y="343382"/>
                  <a:pt x="706057" y="542081"/>
                  <a:pt x="765859" y="740780"/>
                </a:cubicBezTo>
                <a:cubicBezTo>
                  <a:pt x="825661" y="939479"/>
                  <a:pt x="920187" y="1288648"/>
                  <a:pt x="870030" y="1412111"/>
                </a:cubicBezTo>
                <a:cubicBezTo>
                  <a:pt x="819873" y="1535574"/>
                  <a:pt x="544010" y="1539432"/>
                  <a:pt x="464917" y="1481559"/>
                </a:cubicBezTo>
                <a:cubicBezTo>
                  <a:pt x="385824" y="1423686"/>
                  <a:pt x="420547" y="1180618"/>
                  <a:pt x="395469" y="1064871"/>
                </a:cubicBezTo>
                <a:cubicBezTo>
                  <a:pt x="370391" y="949124"/>
                  <a:pt x="378107" y="927903"/>
                  <a:pt x="314446" y="787078"/>
                </a:cubicBezTo>
                <a:close/>
              </a:path>
            </a:pathLst>
          </a:custGeom>
          <a:noFill/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6600" y="2590800"/>
            <a:ext cx="16764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BFT group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6" grpId="0" animBg="1"/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7086600" y="2590800"/>
            <a:ext cx="16764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BFT group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Rosebud [RL03]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1616101"/>
            <a:ext cx="4572000" cy="46859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85"/>
          <p:cNvSpPr txBox="1">
            <a:spLocks noChangeArrowheads="1"/>
          </p:cNvSpPr>
          <p:nvPr/>
        </p:nvSpPr>
        <p:spPr bwMode="auto">
          <a:xfrm>
            <a:off x="4167850" y="1334545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1  0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4682925" y="152135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5119895" y="163832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5519719" y="1849822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5865290" y="2129792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>
          <a:xfrm>
            <a:off x="6167170" y="2466191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6371917" y="2826259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6517069" y="323022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>
          <a:xfrm>
            <a:off x="6585004" y="363705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/>
          </p:cNvSpPr>
          <p:nvPr/>
        </p:nvSpPr>
        <p:spPr>
          <a:xfrm flipH="1">
            <a:off x="3937541" y="151747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8" name="Oval 77"/>
          <p:cNvSpPr>
            <a:spLocks/>
          </p:cNvSpPr>
          <p:nvPr/>
        </p:nvSpPr>
        <p:spPr>
          <a:xfrm flipH="1">
            <a:off x="3500571" y="163444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9" name="Oval 78"/>
          <p:cNvSpPr>
            <a:spLocks/>
          </p:cNvSpPr>
          <p:nvPr/>
        </p:nvSpPr>
        <p:spPr>
          <a:xfrm flipH="1">
            <a:off x="3100747" y="1845940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>
          <a:xfrm flipH="1">
            <a:off x="2755176" y="2125910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1" name="Oval 80"/>
          <p:cNvSpPr>
            <a:spLocks/>
          </p:cNvSpPr>
          <p:nvPr/>
        </p:nvSpPr>
        <p:spPr>
          <a:xfrm flipH="1">
            <a:off x="2453296" y="246230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2" name="Oval 81"/>
          <p:cNvSpPr>
            <a:spLocks/>
          </p:cNvSpPr>
          <p:nvPr/>
        </p:nvSpPr>
        <p:spPr>
          <a:xfrm flipH="1">
            <a:off x="2248549" y="282237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3" name="Oval 82"/>
          <p:cNvSpPr>
            <a:spLocks/>
          </p:cNvSpPr>
          <p:nvPr/>
        </p:nvSpPr>
        <p:spPr>
          <a:xfrm flipH="1">
            <a:off x="2103397" y="3226343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5" name="Oval 84"/>
          <p:cNvSpPr>
            <a:spLocks/>
          </p:cNvSpPr>
          <p:nvPr/>
        </p:nvSpPr>
        <p:spPr>
          <a:xfrm flipH="1">
            <a:off x="2035462" y="363317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6" name="Oval 125"/>
          <p:cNvSpPr>
            <a:spLocks/>
          </p:cNvSpPr>
          <p:nvPr/>
        </p:nvSpPr>
        <p:spPr>
          <a:xfrm flipV="1">
            <a:off x="4687566" y="616787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7" name="Oval 126"/>
          <p:cNvSpPr>
            <a:spLocks/>
          </p:cNvSpPr>
          <p:nvPr/>
        </p:nvSpPr>
        <p:spPr>
          <a:xfrm flipV="1">
            <a:off x="5124536" y="605090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8" name="Oval 127"/>
          <p:cNvSpPr>
            <a:spLocks/>
          </p:cNvSpPr>
          <p:nvPr/>
        </p:nvSpPr>
        <p:spPr>
          <a:xfrm flipV="1">
            <a:off x="5524360" y="583940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9" name="Oval 128"/>
          <p:cNvSpPr>
            <a:spLocks/>
          </p:cNvSpPr>
          <p:nvPr/>
        </p:nvSpPr>
        <p:spPr>
          <a:xfrm flipV="1">
            <a:off x="5869931" y="555943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0" name="Oval 129"/>
          <p:cNvSpPr>
            <a:spLocks/>
          </p:cNvSpPr>
          <p:nvPr/>
        </p:nvSpPr>
        <p:spPr>
          <a:xfrm flipV="1">
            <a:off x="6171811" y="522303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1" name="Oval 130"/>
          <p:cNvSpPr>
            <a:spLocks/>
          </p:cNvSpPr>
          <p:nvPr/>
        </p:nvSpPr>
        <p:spPr>
          <a:xfrm flipV="1">
            <a:off x="6376558" y="486296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2" name="Oval 131"/>
          <p:cNvSpPr>
            <a:spLocks/>
          </p:cNvSpPr>
          <p:nvPr/>
        </p:nvSpPr>
        <p:spPr>
          <a:xfrm flipV="1">
            <a:off x="6521710" y="445900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 flipV="1">
            <a:off x="6589645" y="405216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6" name="Oval 115"/>
          <p:cNvSpPr>
            <a:spLocks/>
          </p:cNvSpPr>
          <p:nvPr/>
        </p:nvSpPr>
        <p:spPr>
          <a:xfrm flipH="1" flipV="1">
            <a:off x="3942182" y="617175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7" name="Oval 116"/>
          <p:cNvSpPr>
            <a:spLocks/>
          </p:cNvSpPr>
          <p:nvPr/>
        </p:nvSpPr>
        <p:spPr>
          <a:xfrm flipH="1" flipV="1">
            <a:off x="3505212" y="60547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8" name="Oval 117"/>
          <p:cNvSpPr>
            <a:spLocks/>
          </p:cNvSpPr>
          <p:nvPr/>
        </p:nvSpPr>
        <p:spPr>
          <a:xfrm flipH="1" flipV="1">
            <a:off x="3105388" y="5843286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9" name="Oval 118"/>
          <p:cNvSpPr>
            <a:spLocks/>
          </p:cNvSpPr>
          <p:nvPr/>
        </p:nvSpPr>
        <p:spPr>
          <a:xfrm flipH="1" flipV="1">
            <a:off x="2759817" y="5563316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0" name="Oval 119"/>
          <p:cNvSpPr>
            <a:spLocks/>
          </p:cNvSpPr>
          <p:nvPr/>
        </p:nvSpPr>
        <p:spPr>
          <a:xfrm flipH="1" flipV="1">
            <a:off x="2457937" y="522691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1" name="Oval 120"/>
          <p:cNvSpPr>
            <a:spLocks/>
          </p:cNvSpPr>
          <p:nvPr/>
        </p:nvSpPr>
        <p:spPr>
          <a:xfrm flipH="1" flipV="1">
            <a:off x="2253190" y="486684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2" name="Oval 121"/>
          <p:cNvSpPr>
            <a:spLocks/>
          </p:cNvSpPr>
          <p:nvPr/>
        </p:nvSpPr>
        <p:spPr>
          <a:xfrm flipH="1" flipV="1">
            <a:off x="2108038" y="44628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4" name="Oval 123"/>
          <p:cNvSpPr>
            <a:spLocks/>
          </p:cNvSpPr>
          <p:nvPr/>
        </p:nvSpPr>
        <p:spPr>
          <a:xfrm flipH="1" flipV="1">
            <a:off x="2040103" y="4056051"/>
            <a:ext cx="228600" cy="228326"/>
          </a:xfrm>
          <a:prstGeom prst="ellipse">
            <a:avLst/>
          </a:prstGeom>
          <a:gradFill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505200" y="3505200"/>
            <a:ext cx="1828800" cy="685799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 = 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</a:rPr>
              <a:t> &lt; 1/3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063204" y="2402309"/>
            <a:ext cx="920187" cy="1539432"/>
          </a:xfrm>
          <a:custGeom>
            <a:avLst/>
            <a:gdLst>
              <a:gd name="connsiteX0" fmla="*/ 314446 w 954912"/>
              <a:gd name="connsiteY0" fmla="*/ 787078 h 1610810"/>
              <a:gd name="connsiteX1" fmla="*/ 13504 w 954912"/>
              <a:gd name="connsiteY1" fmla="*/ 219919 h 1610810"/>
              <a:gd name="connsiteX2" fmla="*/ 233423 w 954912"/>
              <a:gd name="connsiteY2" fmla="*/ 0 h 1610810"/>
              <a:gd name="connsiteX3" fmla="*/ 511216 w 954912"/>
              <a:gd name="connsiteY3" fmla="*/ 219919 h 1610810"/>
              <a:gd name="connsiteX4" fmla="*/ 765859 w 954912"/>
              <a:gd name="connsiteY4" fmla="*/ 740780 h 1610810"/>
              <a:gd name="connsiteX5" fmla="*/ 904755 w 954912"/>
              <a:gd name="connsiteY5" fmla="*/ 1481559 h 1610810"/>
              <a:gd name="connsiteX6" fmla="*/ 464917 w 954912"/>
              <a:gd name="connsiteY6" fmla="*/ 1516283 h 1610810"/>
              <a:gd name="connsiteX7" fmla="*/ 395469 w 954912"/>
              <a:gd name="connsiteY7" fmla="*/ 1064871 h 1610810"/>
              <a:gd name="connsiteX8" fmla="*/ 314446 w 954912"/>
              <a:gd name="connsiteY8" fmla="*/ 787078 h 1610810"/>
              <a:gd name="connsiteX0" fmla="*/ 314446 w 931762"/>
              <a:gd name="connsiteY0" fmla="*/ 787078 h 1579944"/>
              <a:gd name="connsiteX1" fmla="*/ 13504 w 931762"/>
              <a:gd name="connsiteY1" fmla="*/ 219919 h 1579944"/>
              <a:gd name="connsiteX2" fmla="*/ 233423 w 931762"/>
              <a:gd name="connsiteY2" fmla="*/ 0 h 1579944"/>
              <a:gd name="connsiteX3" fmla="*/ 511216 w 931762"/>
              <a:gd name="connsiteY3" fmla="*/ 219919 h 1579944"/>
              <a:gd name="connsiteX4" fmla="*/ 765859 w 931762"/>
              <a:gd name="connsiteY4" fmla="*/ 740780 h 1579944"/>
              <a:gd name="connsiteX5" fmla="*/ 881605 w 931762"/>
              <a:gd name="connsiteY5" fmla="*/ 1446835 h 1579944"/>
              <a:gd name="connsiteX6" fmla="*/ 464917 w 931762"/>
              <a:gd name="connsiteY6" fmla="*/ 1516283 h 1579944"/>
              <a:gd name="connsiteX7" fmla="*/ 395469 w 931762"/>
              <a:gd name="connsiteY7" fmla="*/ 1064871 h 1579944"/>
              <a:gd name="connsiteX8" fmla="*/ 314446 w 931762"/>
              <a:gd name="connsiteY8" fmla="*/ 787078 h 1579944"/>
              <a:gd name="connsiteX0" fmla="*/ 314446 w 920187"/>
              <a:gd name="connsiteY0" fmla="*/ 787078 h 1574156"/>
              <a:gd name="connsiteX1" fmla="*/ 13504 w 920187"/>
              <a:gd name="connsiteY1" fmla="*/ 219919 h 1574156"/>
              <a:gd name="connsiteX2" fmla="*/ 233423 w 920187"/>
              <a:gd name="connsiteY2" fmla="*/ 0 h 1574156"/>
              <a:gd name="connsiteX3" fmla="*/ 511216 w 920187"/>
              <a:gd name="connsiteY3" fmla="*/ 219919 h 1574156"/>
              <a:gd name="connsiteX4" fmla="*/ 765859 w 920187"/>
              <a:gd name="connsiteY4" fmla="*/ 740780 h 1574156"/>
              <a:gd name="connsiteX5" fmla="*/ 870030 w 920187"/>
              <a:gd name="connsiteY5" fmla="*/ 1412111 h 1574156"/>
              <a:gd name="connsiteX6" fmla="*/ 464917 w 920187"/>
              <a:gd name="connsiteY6" fmla="*/ 1516283 h 1574156"/>
              <a:gd name="connsiteX7" fmla="*/ 395469 w 920187"/>
              <a:gd name="connsiteY7" fmla="*/ 1064871 h 1574156"/>
              <a:gd name="connsiteX8" fmla="*/ 314446 w 920187"/>
              <a:gd name="connsiteY8" fmla="*/ 787078 h 1574156"/>
              <a:gd name="connsiteX0" fmla="*/ 314446 w 920187"/>
              <a:gd name="connsiteY0" fmla="*/ 787078 h 1539432"/>
              <a:gd name="connsiteX1" fmla="*/ 13504 w 920187"/>
              <a:gd name="connsiteY1" fmla="*/ 219919 h 1539432"/>
              <a:gd name="connsiteX2" fmla="*/ 233423 w 920187"/>
              <a:gd name="connsiteY2" fmla="*/ 0 h 1539432"/>
              <a:gd name="connsiteX3" fmla="*/ 511216 w 920187"/>
              <a:gd name="connsiteY3" fmla="*/ 219919 h 1539432"/>
              <a:gd name="connsiteX4" fmla="*/ 765859 w 920187"/>
              <a:gd name="connsiteY4" fmla="*/ 740780 h 1539432"/>
              <a:gd name="connsiteX5" fmla="*/ 870030 w 920187"/>
              <a:gd name="connsiteY5" fmla="*/ 1412111 h 1539432"/>
              <a:gd name="connsiteX6" fmla="*/ 464917 w 920187"/>
              <a:gd name="connsiteY6" fmla="*/ 1481559 h 1539432"/>
              <a:gd name="connsiteX7" fmla="*/ 395469 w 920187"/>
              <a:gd name="connsiteY7" fmla="*/ 1064871 h 1539432"/>
              <a:gd name="connsiteX8" fmla="*/ 314446 w 920187"/>
              <a:gd name="connsiteY8" fmla="*/ 787078 h 153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187" h="1539432">
                <a:moveTo>
                  <a:pt x="314446" y="787078"/>
                </a:moveTo>
                <a:cubicBezTo>
                  <a:pt x="250785" y="646253"/>
                  <a:pt x="27008" y="351099"/>
                  <a:pt x="13504" y="219919"/>
                </a:cubicBezTo>
                <a:cubicBezTo>
                  <a:pt x="0" y="88739"/>
                  <a:pt x="150471" y="0"/>
                  <a:pt x="233423" y="0"/>
                </a:cubicBezTo>
                <a:cubicBezTo>
                  <a:pt x="316375" y="0"/>
                  <a:pt x="422477" y="96456"/>
                  <a:pt x="511216" y="219919"/>
                </a:cubicBezTo>
                <a:cubicBezTo>
                  <a:pt x="599955" y="343382"/>
                  <a:pt x="706057" y="542081"/>
                  <a:pt x="765859" y="740780"/>
                </a:cubicBezTo>
                <a:cubicBezTo>
                  <a:pt x="825661" y="939479"/>
                  <a:pt x="920187" y="1288648"/>
                  <a:pt x="870030" y="1412111"/>
                </a:cubicBezTo>
                <a:cubicBezTo>
                  <a:pt x="819873" y="1535574"/>
                  <a:pt x="544010" y="1539432"/>
                  <a:pt x="464917" y="1481559"/>
                </a:cubicBezTo>
                <a:cubicBezTo>
                  <a:pt x="385824" y="1423686"/>
                  <a:pt x="420547" y="1180618"/>
                  <a:pt x="395469" y="1064871"/>
                </a:cubicBezTo>
                <a:cubicBezTo>
                  <a:pt x="370391" y="949124"/>
                  <a:pt x="378107" y="927903"/>
                  <a:pt x="314446" y="787078"/>
                </a:cubicBezTo>
                <a:close/>
              </a:path>
            </a:pathLst>
          </a:custGeom>
          <a:noFill/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cxnSpLocks noChangeAspect="1"/>
          </p:cNvCxnSpPr>
          <p:nvPr/>
        </p:nvCxnSpPr>
        <p:spPr>
          <a:xfrm rot="16200000" flipV="1">
            <a:off x="4136147" y="1541489"/>
            <a:ext cx="569691" cy="4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oup 139"/>
          <p:cNvGrpSpPr>
            <a:grpSpLocks noChangeAspect="1"/>
          </p:cNvGrpSpPr>
          <p:nvPr/>
        </p:nvGrpSpPr>
        <p:grpSpPr>
          <a:xfrm>
            <a:off x="1855280" y="2394844"/>
            <a:ext cx="5133536" cy="4181506"/>
            <a:chOff x="1855280" y="2238024"/>
            <a:chExt cx="5133536" cy="4181506"/>
          </a:xfrm>
        </p:grpSpPr>
        <p:cxnSp>
          <p:nvCxnSpPr>
            <p:cNvPr id="53" name="Straight Connector 52"/>
            <p:cNvCxnSpPr>
              <a:cxnSpLocks noChangeAspect="1"/>
            </p:cNvCxnSpPr>
            <p:nvPr/>
          </p:nvCxnSpPr>
          <p:spPr>
            <a:xfrm rot="19140000" flipV="1">
              <a:off x="5853759" y="2238024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cxnSpLocks noChangeAspect="1"/>
            </p:cNvCxnSpPr>
            <p:nvPr/>
          </p:nvCxnSpPr>
          <p:spPr>
            <a:xfrm flipV="1">
              <a:off x="6419125" y="3816338"/>
              <a:ext cx="569691" cy="86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 noChangeAspect="1"/>
            </p:cNvCxnSpPr>
            <p:nvPr/>
          </p:nvCxnSpPr>
          <p:spPr>
            <a:xfrm rot="2460000" flipH="1" flipV="1">
              <a:off x="2437125" y="2257160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cxnSpLocks noChangeAspect="1"/>
            </p:cNvCxnSpPr>
            <p:nvPr/>
          </p:nvCxnSpPr>
          <p:spPr>
            <a:xfrm flipH="1" flipV="1">
              <a:off x="1855280" y="3812457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rot="5400000">
              <a:off x="4137989" y="6133276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 rot="2460000">
              <a:off x="5868832" y="5364385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 rot="19140000" flipH="1">
              <a:off x="2442909" y="5345249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Rectangle 9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676400" y="1905000"/>
            <a:ext cx="5715000" cy="30480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Unrealistic: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Don’t know faulty nodes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Best case is uniformly random</a:t>
            </a:r>
          </a:p>
          <a:p>
            <a:pPr marL="463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sym typeface="Symbol"/>
              </a:rPr>
              <a:t> (1) faults per group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/>
              </a:rPr>
              <a:t>  Real adversary is dynamic!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mph" presetSubtype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mph" presetSubtype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mph" presetSubtype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" presetClass="emph" presetSubtype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2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Join-leave attack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1616101"/>
            <a:ext cx="4572000" cy="468597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85"/>
          <p:cNvSpPr txBox="1">
            <a:spLocks noChangeArrowheads="1"/>
          </p:cNvSpPr>
          <p:nvPr/>
        </p:nvSpPr>
        <p:spPr bwMode="auto">
          <a:xfrm>
            <a:off x="4167850" y="1334545"/>
            <a:ext cx="524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1  0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4682925" y="152135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5119895" y="163832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>
          <a:xfrm>
            <a:off x="5519719" y="1849822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>
          <a:xfrm>
            <a:off x="5865290" y="2129792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>
          <a:xfrm>
            <a:off x="6167170" y="2466191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6371917" y="2826259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>
          <a:xfrm>
            <a:off x="6517069" y="323022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>
          <a:xfrm>
            <a:off x="6585004" y="363705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7" name="Oval 76"/>
          <p:cNvSpPr>
            <a:spLocks/>
          </p:cNvSpPr>
          <p:nvPr/>
        </p:nvSpPr>
        <p:spPr>
          <a:xfrm flipH="1">
            <a:off x="3937541" y="1517471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8" name="Oval 77"/>
          <p:cNvSpPr>
            <a:spLocks/>
          </p:cNvSpPr>
          <p:nvPr/>
        </p:nvSpPr>
        <p:spPr>
          <a:xfrm flipH="1">
            <a:off x="3500571" y="163444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9" name="Oval 78"/>
          <p:cNvSpPr>
            <a:spLocks/>
          </p:cNvSpPr>
          <p:nvPr/>
        </p:nvSpPr>
        <p:spPr>
          <a:xfrm flipH="1">
            <a:off x="3100747" y="1845940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>
          <a:xfrm flipH="1">
            <a:off x="2755176" y="2125910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1" name="Oval 80"/>
          <p:cNvSpPr>
            <a:spLocks/>
          </p:cNvSpPr>
          <p:nvPr/>
        </p:nvSpPr>
        <p:spPr>
          <a:xfrm flipH="1">
            <a:off x="2453296" y="246230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2" name="Oval 81"/>
          <p:cNvSpPr>
            <a:spLocks/>
          </p:cNvSpPr>
          <p:nvPr/>
        </p:nvSpPr>
        <p:spPr>
          <a:xfrm flipH="1">
            <a:off x="2248549" y="282237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3" name="Oval 82"/>
          <p:cNvSpPr>
            <a:spLocks/>
          </p:cNvSpPr>
          <p:nvPr/>
        </p:nvSpPr>
        <p:spPr>
          <a:xfrm flipH="1">
            <a:off x="2103397" y="3226343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5" name="Oval 84"/>
          <p:cNvSpPr>
            <a:spLocks/>
          </p:cNvSpPr>
          <p:nvPr/>
        </p:nvSpPr>
        <p:spPr>
          <a:xfrm flipH="1">
            <a:off x="2035462" y="363317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6" name="Oval 125"/>
          <p:cNvSpPr>
            <a:spLocks/>
          </p:cNvSpPr>
          <p:nvPr/>
        </p:nvSpPr>
        <p:spPr>
          <a:xfrm flipV="1">
            <a:off x="4687566" y="616787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8" name="Oval 127"/>
          <p:cNvSpPr>
            <a:spLocks/>
          </p:cNvSpPr>
          <p:nvPr/>
        </p:nvSpPr>
        <p:spPr>
          <a:xfrm flipV="1">
            <a:off x="5524360" y="583940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9" name="Oval 128"/>
          <p:cNvSpPr>
            <a:spLocks/>
          </p:cNvSpPr>
          <p:nvPr/>
        </p:nvSpPr>
        <p:spPr>
          <a:xfrm flipV="1">
            <a:off x="5869931" y="5559434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0" name="Oval 129"/>
          <p:cNvSpPr>
            <a:spLocks/>
          </p:cNvSpPr>
          <p:nvPr/>
        </p:nvSpPr>
        <p:spPr>
          <a:xfrm flipV="1">
            <a:off x="6171811" y="522303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1" name="Oval 130"/>
          <p:cNvSpPr>
            <a:spLocks/>
          </p:cNvSpPr>
          <p:nvPr/>
        </p:nvSpPr>
        <p:spPr>
          <a:xfrm flipV="1">
            <a:off x="6376558" y="486296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2" name="Oval 131"/>
          <p:cNvSpPr>
            <a:spLocks/>
          </p:cNvSpPr>
          <p:nvPr/>
        </p:nvSpPr>
        <p:spPr>
          <a:xfrm flipV="1">
            <a:off x="6521710" y="4459001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 flipV="1">
            <a:off x="6589645" y="405216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6" name="Oval 115"/>
          <p:cNvSpPr>
            <a:spLocks/>
          </p:cNvSpPr>
          <p:nvPr/>
        </p:nvSpPr>
        <p:spPr>
          <a:xfrm flipH="1" flipV="1">
            <a:off x="3942182" y="6171755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7" name="Oval 116"/>
          <p:cNvSpPr>
            <a:spLocks/>
          </p:cNvSpPr>
          <p:nvPr/>
        </p:nvSpPr>
        <p:spPr>
          <a:xfrm flipH="1" flipV="1">
            <a:off x="3505212" y="60547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8" name="Oval 117"/>
          <p:cNvSpPr>
            <a:spLocks/>
          </p:cNvSpPr>
          <p:nvPr/>
        </p:nvSpPr>
        <p:spPr>
          <a:xfrm flipH="1" flipV="1">
            <a:off x="3105388" y="5843286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19" name="Oval 118"/>
          <p:cNvSpPr>
            <a:spLocks/>
          </p:cNvSpPr>
          <p:nvPr/>
        </p:nvSpPr>
        <p:spPr>
          <a:xfrm flipH="1" flipV="1">
            <a:off x="2759817" y="5563316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0" name="Oval 119"/>
          <p:cNvSpPr>
            <a:spLocks/>
          </p:cNvSpPr>
          <p:nvPr/>
        </p:nvSpPr>
        <p:spPr>
          <a:xfrm flipH="1" flipV="1">
            <a:off x="2457937" y="5226917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1" name="Oval 120"/>
          <p:cNvSpPr>
            <a:spLocks/>
          </p:cNvSpPr>
          <p:nvPr/>
        </p:nvSpPr>
        <p:spPr>
          <a:xfrm flipH="1" flipV="1">
            <a:off x="2253190" y="4866849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2" name="Oval 121"/>
          <p:cNvSpPr>
            <a:spLocks/>
          </p:cNvSpPr>
          <p:nvPr/>
        </p:nvSpPr>
        <p:spPr>
          <a:xfrm flipH="1" flipV="1">
            <a:off x="2108038" y="4462883"/>
            <a:ext cx="228600" cy="228326"/>
          </a:xfrm>
          <a:prstGeom prst="ellipse">
            <a:avLst/>
          </a:prstGeom>
          <a:gradFill flip="none" rotWithShape="1">
            <a:gsLst>
              <a:gs pos="0">
                <a:srgbClr val="78FF5E"/>
              </a:gs>
              <a:gs pos="100000">
                <a:srgbClr val="CDFFD3"/>
              </a:gs>
            </a:gsLst>
            <a:lin ang="16200000" scaled="0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24" name="Oval 123"/>
          <p:cNvSpPr>
            <a:spLocks/>
          </p:cNvSpPr>
          <p:nvPr/>
        </p:nvSpPr>
        <p:spPr>
          <a:xfrm flipH="1" flipV="1">
            <a:off x="2040103" y="4056051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3" name="Oval 52"/>
          <p:cNvSpPr>
            <a:spLocks/>
          </p:cNvSpPr>
          <p:nvPr/>
        </p:nvSpPr>
        <p:spPr>
          <a:xfrm flipV="1">
            <a:off x="5124536" y="6050901"/>
            <a:ext cx="228600" cy="22832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72200" y="5638800"/>
            <a:ext cx="14478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leave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67600" y="3134380"/>
            <a:ext cx="1447800" cy="52322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join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24200" y="2971800"/>
            <a:ext cx="2743200" cy="18288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571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Vanish system compromised by join-leave attack (2010)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rot="16200000" flipV="1">
            <a:off x="4136147" y="1541489"/>
            <a:ext cx="569691" cy="49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139"/>
          <p:cNvGrpSpPr>
            <a:grpSpLocks noChangeAspect="1"/>
          </p:cNvGrpSpPr>
          <p:nvPr/>
        </p:nvGrpSpPr>
        <p:grpSpPr>
          <a:xfrm>
            <a:off x="1855280" y="2394844"/>
            <a:ext cx="5133536" cy="4181506"/>
            <a:chOff x="1855280" y="2238024"/>
            <a:chExt cx="5133536" cy="4181506"/>
          </a:xfrm>
        </p:grpSpPr>
        <p:cxnSp>
          <p:nvCxnSpPr>
            <p:cNvPr id="51" name="Straight Connector 50"/>
            <p:cNvCxnSpPr>
              <a:cxnSpLocks noChangeAspect="1"/>
            </p:cNvCxnSpPr>
            <p:nvPr/>
          </p:nvCxnSpPr>
          <p:spPr>
            <a:xfrm rot="19140000" flipV="1">
              <a:off x="5853759" y="2238024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 noChangeAspect="1"/>
            </p:cNvCxnSpPr>
            <p:nvPr/>
          </p:nvCxnSpPr>
          <p:spPr>
            <a:xfrm flipV="1">
              <a:off x="6419125" y="3816338"/>
              <a:ext cx="569691" cy="862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cxnSpLocks noChangeAspect="1"/>
            </p:cNvCxnSpPr>
            <p:nvPr/>
          </p:nvCxnSpPr>
          <p:spPr>
            <a:xfrm rot="2460000" flipH="1" flipV="1">
              <a:off x="2437125" y="2257160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cxnSpLocks noChangeAspect="1"/>
            </p:cNvCxnSpPr>
            <p:nvPr/>
          </p:nvCxnSpPr>
          <p:spPr>
            <a:xfrm flipH="1" flipV="1">
              <a:off x="1855280" y="3812457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cxnSpLocks noChangeAspect="1"/>
            </p:cNvCxnSpPr>
            <p:nvPr/>
          </p:nvCxnSpPr>
          <p:spPr>
            <a:xfrm rot="5400000">
              <a:off x="4137989" y="6133276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cxnSpLocks noChangeAspect="1"/>
            </p:cNvCxnSpPr>
            <p:nvPr/>
          </p:nvCxnSpPr>
          <p:spPr>
            <a:xfrm rot="2460000">
              <a:off x="5868832" y="5364385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 noChangeAspect="1"/>
            </p:cNvCxnSpPr>
            <p:nvPr/>
          </p:nvCxnSpPr>
          <p:spPr>
            <a:xfrm rot="19140000" flipH="1">
              <a:off x="2442909" y="5345249"/>
              <a:ext cx="569691" cy="28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172200" y="1274802"/>
            <a:ext cx="1981200" cy="553998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 smtClean="0">
                <a:solidFill>
                  <a:srgbClr val="FF0000"/>
                </a:solidFill>
              </a:rPr>
              <a:t>f</a:t>
            </a:r>
            <a:r>
              <a:rPr lang="en-US" sz="3000" b="1" dirty="0" smtClean="0">
                <a:solidFill>
                  <a:srgbClr val="FF0000"/>
                </a:solidFill>
              </a:rPr>
              <a:t> &gt; 1/3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069 C 0.02621 0.01457 0.0533 0.02845 0.12968 0.03608 C 0.20607 0.04371 0.40277 0.04464 0.45746 0.04625 " pathEditMode="relative" ptsTypes="a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215 -0.3217 C 0.41059 -0.31985 0.35902 -0.318 0.32447 -0.32008 C 0.28993 -0.32216 0.2717 -0.31753 0.25434 -0.33372 C 0.23697 -0.34991 0.23506 -0.37489 0.22066 -0.41675 C 0.20625 -0.45861 0.18072 -0.54764 0.16736 -0.58465 C 0.15399 -0.62165 0.15225 -0.62928 0.1401 -0.6383 C 0.12795 -0.64732 0.10173 -0.63853 0.09461 -0.6383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4" animBg="1"/>
      <p:bldP spid="54" grpId="0"/>
      <p:bldP spid="54" grpId="1"/>
      <p:bldP spid="56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[FiatSY05], [AwerbuchS04], [Scheideler05]</a:t>
            </a:r>
          </a:p>
          <a:p>
            <a:endParaRPr lang="de-DE" dirty="0" smtClean="0"/>
          </a:p>
          <a:p>
            <a:r>
              <a:rPr lang="de-DE" dirty="0" smtClean="0"/>
              <a:t>State-of-the-art is cuckoo rule [AwerbuchS06, AwerbuchS07]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Prior work tolerating join-leave attacks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209800"/>
            <a:ext cx="7391400" cy="24384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Problems: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Impractical (large constant factors)</a:t>
            </a:r>
          </a:p>
          <a:p>
            <a:pPr marL="1158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  Groups must be impractically large or </a:t>
            </a:r>
            <a:r>
              <a:rPr lang="en-US" sz="3200" b="1" i="1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chemeClr val="tx1"/>
                </a:solidFill>
              </a:rPr>
              <a:t> trivially low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Contributions:</a:t>
            </a:r>
          </a:p>
          <a:p>
            <a:pPr lvl="1"/>
            <a:r>
              <a:rPr lang="en-US" dirty="0" smtClean="0"/>
              <a:t>Demonstrate failures of prior work</a:t>
            </a:r>
          </a:p>
          <a:p>
            <a:pPr lvl="1"/>
            <a:r>
              <a:rPr lang="en-US" dirty="0" smtClean="0"/>
              <a:t>Analyze and understand failures</a:t>
            </a:r>
          </a:p>
          <a:p>
            <a:pPr lvl="1"/>
            <a:r>
              <a:rPr lang="en-US" dirty="0" smtClean="0"/>
              <a:t>Devise algorithm that overcomes them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Correct nodes randomly distributed and stable</a:t>
            </a:r>
          </a:p>
          <a:p>
            <a:pPr lvl="1"/>
            <a:r>
              <a:rPr lang="en-US" dirty="0" smtClean="0"/>
              <a:t>Adversary controls global fraction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of nodes in system, rejoins them maliciously</a:t>
            </a:r>
          </a:p>
          <a:p>
            <a:pPr lvl="1"/>
            <a:r>
              <a:rPr lang="en-US" dirty="0" smtClean="0"/>
              <a:t>System fails when </a:t>
            </a:r>
            <a:r>
              <a:rPr lang="en-US" b="1" dirty="0" smtClean="0"/>
              <a:t>one</a:t>
            </a:r>
            <a:r>
              <a:rPr lang="en-US" dirty="0" smtClean="0"/>
              <a:t> group fails, i.e. </a:t>
            </a:r>
            <a:r>
              <a:rPr lang="en-US" b="1" i="1" dirty="0" smtClean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 1/3</a:t>
            </a:r>
            <a:endParaRPr lang="en-US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228600"/>
            <a:ext cx="9296400" cy="1371600"/>
          </a:xfrm>
          <a:prstGeom prst="rect">
            <a:avLst/>
          </a:prstGeom>
          <a:ln w="127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tx1"/>
                </a:solidFill>
              </a:rPr>
              <a:t>Goal</a:t>
            </a:r>
            <a:r>
              <a:rPr lang="en-US" sz="4000" i="1" dirty="0" smtClean="0">
                <a:solidFill>
                  <a:schemeClr val="tx1"/>
                </a:solidFill>
              </a:rPr>
              <a:t>: Provably secure + practical group partitioning scheme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78FF5E"/>
            </a:gs>
            <a:gs pos="100000">
              <a:srgbClr val="CDFFD3"/>
            </a:gs>
          </a:gsLst>
          <a:lin ang="16200000" scaled="0"/>
          <a:tileRect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2800" b="1" dirty="0">
            <a:ln w="12700">
              <a:noFill/>
              <a:prstDash val="solid"/>
            </a:ln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</TotalTime>
  <Words>1164</Words>
  <Application>Microsoft Office PowerPoint</Application>
  <PresentationFormat>On-screen Show (4:3)</PresentationFormat>
  <Paragraphs>289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Commensal Cuckoo: Secure Group Partitioning for Large-Scale Services</vt:lpstr>
      <vt:lpstr>Peer-to-peer service</vt:lpstr>
      <vt:lpstr>How do we make it reliable?</vt:lpstr>
      <vt:lpstr>Prior work using many small groups</vt:lpstr>
      <vt:lpstr>Rosebud [RL03]</vt:lpstr>
      <vt:lpstr>Rosebud [RL03]</vt:lpstr>
      <vt:lpstr>Join-leave attack</vt:lpstr>
      <vt:lpstr>Prior work tolerating join-leave attacks</vt:lpstr>
      <vt:lpstr>Slide 9</vt:lpstr>
      <vt:lpstr>Cuckoo rule (CR) [AS06]</vt:lpstr>
      <vt:lpstr>Cuckoo rule (CR) [AS06]</vt:lpstr>
      <vt:lpstr>Cuckoo rule (CR) [AS06]</vt:lpstr>
      <vt:lpstr>CR tolerates very few faults in practice</vt:lpstr>
      <vt:lpstr>What if we allow larger groups?</vt:lpstr>
      <vt:lpstr>CR: Evolution of a faulty group</vt:lpstr>
      <vt:lpstr>Why does this happen?</vt:lpstr>
      <vt:lpstr>CR: Cuckoo size is erratic</vt:lpstr>
      <vt:lpstr>CR: Primary join spacing is erratic </vt:lpstr>
      <vt:lpstr>Cuckoo rule is “parasitic”</vt:lpstr>
      <vt:lpstr>New algorithm (Fixing CR)</vt:lpstr>
      <vt:lpstr>“Commensal” cuckoo rule</vt:lpstr>
      <vt:lpstr>Commensal cuckoo rule (CCR)</vt:lpstr>
      <vt:lpstr>Commensal cuckoo rule (CCR)</vt:lpstr>
      <vt:lpstr>Techniques are synergistic</vt:lpstr>
      <vt:lpstr>Cuckoo size is consistent</vt:lpstr>
      <vt:lpstr>CCR: Primary join spacing is consistent</vt:lpstr>
      <vt:lpstr>CCR tolerates significantly more faults</vt:lpstr>
      <vt:lpstr>CCR tolerates significantly more faults</vt:lpstr>
      <vt:lpstr>Join vetting has deeper benefits</vt:lpstr>
      <vt:lpstr>Summary</vt:lpstr>
      <vt:lpstr>Extensions (A complete solution)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Commensal Cuckoo: Secure Group Partitioning for Large-Scale Services</dc:title>
  <dc:creator>Sid</dc:creator>
  <cp:lastModifiedBy>Siddhartha Sen</cp:lastModifiedBy>
  <cp:revision>387</cp:revision>
  <dcterms:created xsi:type="dcterms:W3CDTF">2006-08-16T00:00:00Z</dcterms:created>
  <dcterms:modified xsi:type="dcterms:W3CDTF">2011-11-17T04:29:17Z</dcterms:modified>
</cp:coreProperties>
</file>