
<file path=[Content_Types].xml><?xml version="1.0" encoding="utf-8"?>
<Types xmlns="http://schemas.openxmlformats.org/package/2006/content-types"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tags/tag8.xml" ContentType="application/vnd.openxmlformats-officedocument.presentationml.tags+xml"/>
  <Override PartName="/ppt/slides/slide36.xml" ContentType="application/vnd.openxmlformats-officedocument.presentationml.slide+xml"/>
  <Override PartName="/ppt/slides/slide83.xml" ContentType="application/vnd.openxmlformats-officedocument.presentationml.slide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85.xml" ContentType="application/vnd.openxmlformats-officedocument.presentationml.notesSlide+xml"/>
  <Override PartName="/ppt/slides/slide25.xml" ContentType="application/vnd.openxmlformats-officedocument.presentationml.slide+xml"/>
  <Override PartName="/ppt/slides/slide72.xml" ContentType="application/vnd.openxmlformats-officedocument.presentationml.slid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74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63.xml" ContentType="application/vnd.openxmlformats-officedocument.presentationml.notesSlide+xml"/>
  <Override PartName="/ppt/tags/tag38.xml" ContentType="application/vnd.openxmlformats-officedocument.presentationml.tags+xml"/>
  <Override PartName="/ppt/tableStyles.xml" ContentType="application/vnd.openxmlformats-officedocument.presentationml.tableStyles+xml"/>
  <Override PartName="/ppt/tags/tag16.xml" ContentType="application/vnd.openxmlformats-officedocument.presentationml.tags+xml"/>
  <Override PartName="/ppt/tags/tag27.xml" ContentType="application/vnd.openxmlformats-officedocument.presentationml.tags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7.xml" ContentType="application/vnd.openxmlformats-officedocument.presentationml.slide+xml"/>
  <Override PartName="/ppt/tags/tag30.xml" ContentType="application/vnd.openxmlformats-officedocument.presentationml.tag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68.xml" ContentType="application/vnd.openxmlformats-officedocument.presentationml.notesSlide+xml"/>
  <Override PartName="/ppt/notesSlides/notesSlide79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notesSlides/notesSlide39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86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s/slide80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75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tags/tag1.xml" ContentType="application/vnd.openxmlformats-officedocument.presentationml.tags+xml"/>
  <Override PartName="/ppt/notesSlides/notesSlide24.xml" ContentType="application/vnd.openxmlformats-officedocument.presentationml.notesSlide+xml"/>
  <Override PartName="/ppt/tags/tag28.xml" ContentType="application/vnd.openxmlformats-officedocument.presentationml.tags+xml"/>
  <Override PartName="/ppt/notesSlides/notesSlide35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82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tags/tag17.xml" ContentType="application/vnd.openxmlformats-officedocument.presentationml.tags+xml"/>
  <Override PartName="/ppt/notesSlides/notesSlide42.xml" ContentType="application/vnd.openxmlformats-officedocument.presentationml.notesSlide+xml"/>
  <Override PartName="/ppt/notesSlides/notesSlide60.xml" ContentType="application/vnd.openxmlformats-officedocument.presentationml.notesSlide+xml"/>
  <Override PartName="/ppt/tags/tag35.xml" ContentType="application/vnd.openxmlformats-officedocument.presentationml.tag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Default Extension="vml" ContentType="application/vnd.openxmlformats-officedocument.vmlDrawing"/>
  <Override PartName="/ppt/notesSlides/notesSlide20.xml" ContentType="application/vnd.openxmlformats-officedocument.presentationml.notesSlide+xml"/>
  <Override PartName="/ppt/tags/tag24.xml" ContentType="application/vnd.openxmlformats-officedocument.presentationml.tags+xml"/>
  <Override PartName="/ppt/notesSlides/notesSlide31.xml" ContentType="application/vnd.openxmlformats-officedocument.presentationml.notesSlide+xml"/>
  <Override PartName="/ppt/tags/tag13.xml" ContentType="application/vnd.openxmlformats-officedocument.presentationml.tags+xml"/>
  <Override PartName="/ppt/tags/tag31.xml" ContentType="application/vnd.openxmlformats-officedocument.presentationml.tags+xml"/>
  <Override PartName="/ppt/slides/slide49.xml" ContentType="application/vnd.openxmlformats-officedocument.presentationml.slide+xml"/>
  <Override PartName="/ppt/slides/slide7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ppt/tags/tag20.xml" ContentType="application/vnd.openxmlformats-officedocument.presentationml.tag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notesSlides/notesSlide69.xml" ContentType="application/vnd.openxmlformats-officedocument.presentationml.notesSlide+xml"/>
  <Override PartName="/ppt/notesSlides/notesSlide87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76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tags/tag2.xml" ContentType="application/vnd.openxmlformats-officedocument.presentationml.tags+xml"/>
  <Default Extension="wmf" ContentType="image/x-wmf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83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notesSlides/notesSlide25.xml" ContentType="application/vnd.openxmlformats-officedocument.presentationml.notesSlide+xml"/>
  <Override PartName="/ppt/tags/tag29.xml" ContentType="application/vnd.openxmlformats-officedocument.presentationml.tags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72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tags/tag18.xml" ContentType="application/vnd.openxmlformats-officedocument.presentationml.tags+xml"/>
  <Override PartName="/ppt/notesSlides/notesSlide32.xml" ContentType="application/vnd.openxmlformats-officedocument.presentationml.notesSlide+xml"/>
  <Override PartName="/ppt/notesSlides/notesSlide61.xml" ContentType="application/vnd.openxmlformats-officedocument.presentationml.notesSlide+xml"/>
  <Override PartName="/ppt/tags/tag36.xml" ContentType="application/vnd.openxmlformats-officedocument.presentationml.tags+xml"/>
  <Override PartName="/ppt/notesSlides/notesSlide9.xml" ContentType="application/vnd.openxmlformats-officedocument.presentationml.notesSlide+xml"/>
  <Override PartName="/ppt/tags/tag14.xml" ContentType="application/vnd.openxmlformats-officedocument.presentationml.tags+xml"/>
  <Override PartName="/ppt/notesSlides/notesSlide21.xml" ContentType="application/vnd.openxmlformats-officedocument.presentationml.notesSlide+xml"/>
  <Override PartName="/ppt/tags/tag25.xml" ContentType="application/vnd.openxmlformats-officedocument.presentationml.tags+xml"/>
  <Override PartName="/ppt/notesSlides/notesSlide50.xml" ContentType="application/vnd.openxmlformats-officedocument.presentationml.notesSlide+xml"/>
  <Override PartName="/ppt/slides/slide79.xml" ContentType="application/vnd.openxmlformats-officedocument.presentationml.slide+xml"/>
  <Override PartName="/ppt/notesSlides/notesSlide10.xml" ContentType="application/vnd.openxmlformats-officedocument.presentationml.notesSlide+xml"/>
  <Override PartName="/ppt/tags/tag32.xml" ContentType="application/vnd.openxmlformats-officedocument.presentationml.tags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notesSlides/notesSlide1.xml" ContentType="application/vnd.openxmlformats-officedocument.presentationml.notesSlide+xml"/>
  <Override PartName="/ppt/tags/tag7.xml" ContentType="application/vnd.openxmlformats-officedocument.presentationml.tags+xml"/>
  <Override PartName="/ppt/notesSlides/notesSlide59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77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slides/slide82.xml" ContentType="application/vnd.openxmlformats-officedocument.presentationml.slide+xml"/>
  <Default Extension="jpeg" ContentType="image/jpeg"/>
  <Override PartName="/ppt/tags/tag3.xml" ContentType="application/vnd.openxmlformats-officedocument.presentationml.tags+xml"/>
  <Override PartName="/ppt/notesSlides/notesSlide37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84.xml" ContentType="application/vnd.openxmlformats-officedocument.presentationml.notesSlid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tags/tag19.xml" ContentType="application/vnd.openxmlformats-officedocument.presentationml.tags+xml"/>
  <Override PartName="/ppt/notesSlides/notesSlide26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62.xml" ContentType="application/vnd.openxmlformats-officedocument.presentationml.notesSlide+xml"/>
  <Override PartName="/ppt/tags/tag37.xml" ContentType="application/vnd.openxmlformats-officedocument.presentationml.tags+xml"/>
  <Override PartName="/ppt/notesSlides/notesSlide73.xml" ContentType="application/vnd.openxmlformats-officedocument.presentationml.notes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22.xml" ContentType="application/vnd.openxmlformats-officedocument.presentationml.notesSlide+xml"/>
  <Override PartName="/ppt/tags/tag26.xml" ContentType="application/vnd.openxmlformats-officedocument.presentationml.tags+xml"/>
  <Override PartName="/ppt/notesSlides/notesSlide33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15.xml" ContentType="application/vnd.openxmlformats-officedocument.presentationml.tags+xml"/>
  <Override PartName="/ppt/tags/tag33.xml" ContentType="application/vnd.openxmlformats-officedocument.presentationml.tags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22.xml" ContentType="application/vnd.openxmlformats-officedocument.presentationml.tags+xml"/>
  <Override PartName="/ppt/slides/slide8.xml" ContentType="application/vnd.openxmlformats-officedocument.presentationml.slide+xml"/>
  <Override PartName="/ppt/slides/slide69.xml" ContentType="application/vnd.openxmlformats-officedocument.presentationml.slide+xml"/>
  <Override PartName="/ppt/slides/slide87.xml" ContentType="application/vnd.openxmlformats-officedocument.presentationml.slide+xml"/>
  <Override PartName="/ppt/tags/tag11.xml" ContentType="application/vnd.openxmlformats-officedocument.presentationml.tags+xml"/>
  <Override PartName="/ppt/slides/slide29.xml" ContentType="application/vnd.openxmlformats-officedocument.presentationml.slide+xml"/>
  <Override PartName="/ppt/slides/slide76.xml" ContentType="application/vnd.openxmlformats-officedocument.presentationml.slide+xml"/>
  <Override PartName="/ppt/notesSlides/notesSlide78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notesSlides/notesSlide67.xml" ContentType="application/vnd.openxmlformats-officedocument.presentationml.notes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notesSlides/notesSlide45.xml" ContentType="application/vnd.openxmlformats-officedocument.presentationml.notesSlide+xml"/>
  <Override PartName="/ppt/notesSlides/notesSlide56.xml" ContentType="application/vnd.openxmlformats-officedocument.presentationml.notesSlide+xml"/>
  <Override PartName="/ppt/slides/slide32.xml" ContentType="application/vnd.openxmlformats-officedocument.presentationml.slide+xml"/>
  <Override PartName="/ppt/notesSlides/notesSlide34.xml" ContentType="application/vnd.openxmlformats-officedocument.presentationml.notesSlide+xml"/>
  <Override PartName="/ppt/notesSlides/notesSlide81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notesSlides/notesSlide23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34.xml" ContentType="application/vnd.openxmlformats-officedocument.presentationml.tags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tags/tag9.xml" ContentType="application/vnd.openxmlformats-officedocument.presentationml.tags+xml"/>
  <Override PartName="/ppt/slides/slide48.xml" ContentType="application/vnd.openxmlformats-officedocument.presentationml.slide+xml"/>
  <Override PartName="/ppt/notesSlides/notesSlide3.xml" ContentType="application/vnd.openxmlformats-officedocument.presentationml.notesSlide+xml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89"/>
  </p:notesMasterIdLst>
  <p:handoutMasterIdLst>
    <p:handoutMasterId r:id="rId90"/>
  </p:handoutMasterIdLst>
  <p:sldIdLst>
    <p:sldId id="256" r:id="rId2"/>
    <p:sldId id="265" r:id="rId3"/>
    <p:sldId id="392" r:id="rId4"/>
    <p:sldId id="433" r:id="rId5"/>
    <p:sldId id="434" r:id="rId6"/>
    <p:sldId id="290" r:id="rId7"/>
    <p:sldId id="258" r:id="rId8"/>
    <p:sldId id="297" r:id="rId9"/>
    <p:sldId id="296" r:id="rId10"/>
    <p:sldId id="374" r:id="rId11"/>
    <p:sldId id="302" r:id="rId12"/>
    <p:sldId id="298" r:id="rId13"/>
    <p:sldId id="373" r:id="rId14"/>
    <p:sldId id="308" r:id="rId15"/>
    <p:sldId id="299" r:id="rId16"/>
    <p:sldId id="300" r:id="rId17"/>
    <p:sldId id="304" r:id="rId18"/>
    <p:sldId id="370" r:id="rId19"/>
    <p:sldId id="306" r:id="rId20"/>
    <p:sldId id="376" r:id="rId21"/>
    <p:sldId id="309" r:id="rId22"/>
    <p:sldId id="312" r:id="rId23"/>
    <p:sldId id="313" r:id="rId24"/>
    <p:sldId id="314" r:id="rId25"/>
    <p:sldId id="316" r:id="rId26"/>
    <p:sldId id="377" r:id="rId27"/>
    <p:sldId id="317" r:id="rId28"/>
    <p:sldId id="318" r:id="rId29"/>
    <p:sldId id="319" r:id="rId30"/>
    <p:sldId id="321" r:id="rId31"/>
    <p:sldId id="378" r:id="rId32"/>
    <p:sldId id="320" r:id="rId33"/>
    <p:sldId id="322" r:id="rId34"/>
    <p:sldId id="323" r:id="rId35"/>
    <p:sldId id="324" r:id="rId36"/>
    <p:sldId id="326" r:id="rId37"/>
    <p:sldId id="327" r:id="rId38"/>
    <p:sldId id="384" r:id="rId39"/>
    <p:sldId id="310" r:id="rId40"/>
    <p:sldId id="331" r:id="rId41"/>
    <p:sldId id="332" r:id="rId42"/>
    <p:sldId id="333" r:id="rId43"/>
    <p:sldId id="385" r:id="rId44"/>
    <p:sldId id="334" r:id="rId45"/>
    <p:sldId id="335" r:id="rId46"/>
    <p:sldId id="336" r:id="rId47"/>
    <p:sldId id="337" r:id="rId48"/>
    <p:sldId id="344" r:id="rId49"/>
    <p:sldId id="345" r:id="rId50"/>
    <p:sldId id="346" r:id="rId51"/>
    <p:sldId id="347" r:id="rId52"/>
    <p:sldId id="348" r:id="rId53"/>
    <p:sldId id="349" r:id="rId54"/>
    <p:sldId id="350" r:id="rId55"/>
    <p:sldId id="351" r:id="rId56"/>
    <p:sldId id="352" r:id="rId57"/>
    <p:sldId id="353" r:id="rId58"/>
    <p:sldId id="354" r:id="rId59"/>
    <p:sldId id="355" r:id="rId60"/>
    <p:sldId id="357" r:id="rId61"/>
    <p:sldId id="358" r:id="rId62"/>
    <p:sldId id="359" r:id="rId63"/>
    <p:sldId id="360" r:id="rId64"/>
    <p:sldId id="390" r:id="rId65"/>
    <p:sldId id="369" r:id="rId66"/>
    <p:sldId id="391" r:id="rId67"/>
    <p:sldId id="399" r:id="rId68"/>
    <p:sldId id="435" r:id="rId69"/>
    <p:sldId id="307" r:id="rId70"/>
    <p:sldId id="436" r:id="rId71"/>
    <p:sldId id="437" r:id="rId72"/>
    <p:sldId id="397" r:id="rId73"/>
    <p:sldId id="402" r:id="rId74"/>
    <p:sldId id="403" r:id="rId75"/>
    <p:sldId id="379" r:id="rId76"/>
    <p:sldId id="404" r:id="rId77"/>
    <p:sldId id="407" r:id="rId78"/>
    <p:sldId id="405" r:id="rId79"/>
    <p:sldId id="406" r:id="rId80"/>
    <p:sldId id="410" r:id="rId81"/>
    <p:sldId id="398" r:id="rId82"/>
    <p:sldId id="388" r:id="rId83"/>
    <p:sldId id="413" r:id="rId84"/>
    <p:sldId id="362" r:id="rId85"/>
    <p:sldId id="363" r:id="rId86"/>
    <p:sldId id="364" r:id="rId87"/>
    <p:sldId id="365" r:id="rId88"/>
  </p:sldIdLst>
  <p:sldSz cx="9144000" cy="6858000" type="screen4x3"/>
  <p:notesSz cx="6934200" cy="9220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D0D8E8"/>
    <a:srgbClr val="3399FF"/>
    <a:srgbClr val="E3E2EE"/>
    <a:srgbClr val="E4E5EC"/>
    <a:srgbClr val="FF3300"/>
    <a:srgbClr val="25E73C"/>
    <a:srgbClr val="EF861D"/>
    <a:srgbClr val="3333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82" autoAdjust="0"/>
    <p:restoredTop sz="89142" autoAdjust="0"/>
  </p:normalViewPr>
  <p:slideViewPr>
    <p:cSldViewPr>
      <p:cViewPr varScale="1">
        <p:scale>
          <a:sx n="67" d="100"/>
          <a:sy n="67" d="100"/>
        </p:scale>
        <p:origin x="-456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94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0" d="100"/>
        <a:sy n="60" d="100"/>
      </p:scale>
      <p:origin x="0" y="8298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handoutMaster" Target="handoutMasters/handoutMaster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Relationship Id="rId4" Type="http://schemas.openxmlformats.org/officeDocument/2006/relationships/image" Target="../media/image16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5138" cy="460375"/>
          </a:xfrm>
          <a:prstGeom prst="rect">
            <a:avLst/>
          </a:prstGeom>
        </p:spPr>
        <p:txBody>
          <a:bodyPr vert="horz" lIns="92309" tIns="46154" rIns="92309" bIns="46154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475" y="0"/>
            <a:ext cx="3005138" cy="460375"/>
          </a:xfrm>
          <a:prstGeom prst="rect">
            <a:avLst/>
          </a:prstGeom>
        </p:spPr>
        <p:txBody>
          <a:bodyPr vert="horz" lIns="92309" tIns="46154" rIns="92309" bIns="46154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A0F6F21A-33E0-44D3-BCFD-3889BDCAE7F3}" type="datetimeFigureOut">
              <a:rPr lang="en-US"/>
              <a:pPr>
                <a:defRPr/>
              </a:pPr>
              <a:t>5/18/2009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58238"/>
            <a:ext cx="3005138" cy="460375"/>
          </a:xfrm>
          <a:prstGeom prst="rect">
            <a:avLst/>
          </a:prstGeom>
        </p:spPr>
        <p:txBody>
          <a:bodyPr vert="horz" lIns="92309" tIns="46154" rIns="92309" bIns="4615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475" y="8758238"/>
            <a:ext cx="3005138" cy="460375"/>
          </a:xfrm>
          <a:prstGeom prst="rect">
            <a:avLst/>
          </a:prstGeom>
        </p:spPr>
        <p:txBody>
          <a:bodyPr vert="horz" lIns="92309" tIns="46154" rIns="92309" bIns="46154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FA38DCDC-7CB4-44A5-B006-31798CE67A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5138" cy="460375"/>
          </a:xfrm>
          <a:prstGeom prst="rect">
            <a:avLst/>
          </a:prstGeom>
        </p:spPr>
        <p:txBody>
          <a:bodyPr vert="horz" lIns="92309" tIns="46154" rIns="92309" bIns="46154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27475" y="0"/>
            <a:ext cx="3005138" cy="460375"/>
          </a:xfrm>
          <a:prstGeom prst="rect">
            <a:avLst/>
          </a:prstGeom>
        </p:spPr>
        <p:txBody>
          <a:bodyPr vert="horz" lIns="92309" tIns="46154" rIns="92309" bIns="46154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4C88C476-C36A-40BC-A1C8-18D3CF2CA099}" type="datetimeFigureOut">
              <a:rPr lang="en-US"/>
              <a:pPr>
                <a:defRPr/>
              </a:pPr>
              <a:t>5/18/2009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2050" y="692150"/>
            <a:ext cx="4610100" cy="3457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09" tIns="46154" rIns="92309" bIns="46154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3738" y="4379913"/>
            <a:ext cx="5546725" cy="4148137"/>
          </a:xfrm>
          <a:prstGeom prst="rect">
            <a:avLst/>
          </a:prstGeom>
        </p:spPr>
        <p:txBody>
          <a:bodyPr vert="horz" lIns="92309" tIns="46154" rIns="92309" bIns="46154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58238"/>
            <a:ext cx="3005138" cy="460375"/>
          </a:xfrm>
          <a:prstGeom prst="rect">
            <a:avLst/>
          </a:prstGeom>
        </p:spPr>
        <p:txBody>
          <a:bodyPr vert="horz" lIns="92309" tIns="46154" rIns="92309" bIns="4615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27475" y="8758238"/>
            <a:ext cx="3005138" cy="460375"/>
          </a:xfrm>
          <a:prstGeom prst="rect">
            <a:avLst/>
          </a:prstGeom>
        </p:spPr>
        <p:txBody>
          <a:bodyPr vert="horz" lIns="92309" tIns="46154" rIns="92309" bIns="46154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06284BB1-1F71-4563-A59A-8B9101CAF0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03760AE-1D7D-48FD-8E4C-8657C1C4A038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 smtClean="0"/>
          </a:p>
        </p:txBody>
      </p:sp>
      <p:sp>
        <p:nvSpPr>
          <p:cNvPr id="3481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5E9499D-03D1-423B-B0FA-9B7DBD7F47EB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 smtClean="0"/>
          </a:p>
        </p:txBody>
      </p:sp>
      <p:sp>
        <p:nvSpPr>
          <p:cNvPr id="3891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ADE771D-23A4-4C50-86D4-F30CEE9D7D8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 smtClean="0"/>
          </a:p>
        </p:txBody>
      </p:sp>
      <p:sp>
        <p:nvSpPr>
          <p:cNvPr id="3993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B297506-1AD3-48FD-ACD6-59ADF08CCA7F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 smtClean="0"/>
          </a:p>
        </p:txBody>
      </p:sp>
      <p:sp>
        <p:nvSpPr>
          <p:cNvPr id="419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A58960F-F868-4186-829C-47D9ECE006E7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 smtClean="0"/>
          </a:p>
        </p:txBody>
      </p:sp>
      <p:sp>
        <p:nvSpPr>
          <p:cNvPr id="4403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F8463EB-C934-4521-9512-0C991A0A9E73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defRPr/>
            </a:pPr>
            <a:endParaRPr lang="en-US" sz="2700" dirty="0" smtClean="0"/>
          </a:p>
        </p:txBody>
      </p:sp>
      <p:sp>
        <p:nvSpPr>
          <p:cNvPr id="4608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6268A88-EC16-4CFD-860D-6777481D6243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 smtClean="0"/>
          </a:p>
        </p:txBody>
      </p:sp>
      <p:sp>
        <p:nvSpPr>
          <p:cNvPr id="4813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2886D3B-4A52-4993-8DBB-C8ED08D93326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 smtClean="0"/>
          </a:p>
        </p:txBody>
      </p:sp>
      <p:sp>
        <p:nvSpPr>
          <p:cNvPr id="5017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2ADD652-5D92-46EF-9AAB-14A4E799EBA0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 smtClean="0"/>
          </a:p>
        </p:txBody>
      </p:sp>
      <p:sp>
        <p:nvSpPr>
          <p:cNvPr id="5222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20D9892-DFEB-47B0-BB76-892370D3A9DE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 smtClean="0"/>
          </a:p>
        </p:txBody>
      </p:sp>
      <p:sp>
        <p:nvSpPr>
          <p:cNvPr id="5427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3BD8582-67C9-4620-8155-DA0648DF8B48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A79232F-F798-4E60-A0AB-88EFB42EC4BD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 smtClean="0"/>
          </a:p>
        </p:txBody>
      </p:sp>
      <p:sp>
        <p:nvSpPr>
          <p:cNvPr id="5632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ED368FB-BC0D-48FF-A922-CE82D107A50B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968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 smtClean="0"/>
          </a:p>
        </p:txBody>
      </p:sp>
      <p:sp>
        <p:nvSpPr>
          <p:cNvPr id="5939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665436D-2B03-4B94-83E1-B4C71A810D97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 smtClean="0"/>
          </a:p>
        </p:txBody>
      </p:sp>
      <p:sp>
        <p:nvSpPr>
          <p:cNvPr id="6144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8093213-87B3-49AE-9ACB-64EFE93C4523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 smtClean="0"/>
          </a:p>
        </p:txBody>
      </p:sp>
      <p:sp>
        <p:nvSpPr>
          <p:cNvPr id="6349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0BDC5BC-A17E-48F4-ACF1-5137E1C2F1C9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 smtClean="0"/>
          </a:p>
        </p:txBody>
      </p:sp>
      <p:sp>
        <p:nvSpPr>
          <p:cNvPr id="6553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8B797BB-E051-40E7-8057-049F82FC66C9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7CE1962-A9B1-4D8E-92FF-60587EA229A8}" type="slidenum">
              <a:rPr lang="en-US" altLang="zh-CN"/>
              <a:pPr fontAlgn="base">
                <a:spcBef>
                  <a:spcPct val="0"/>
                </a:spcBef>
                <a:spcAft>
                  <a:spcPct val="0"/>
                </a:spcAft>
              </a:pPr>
              <a:t>26</a:t>
            </a:fld>
            <a:endParaRPr lang="en-US" altLang="zh-CN"/>
          </a:p>
        </p:txBody>
      </p:sp>
      <p:sp>
        <p:nvSpPr>
          <p:cNvPr id="67586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Rectangle 1027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 smtClean="0"/>
          </a:p>
        </p:txBody>
      </p:sp>
      <p:sp>
        <p:nvSpPr>
          <p:cNvPr id="6963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9E5BC48-6E83-494E-8A5A-E9D97F655188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 smtClean="0"/>
          </a:p>
        </p:txBody>
      </p:sp>
      <p:sp>
        <p:nvSpPr>
          <p:cNvPr id="7168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003D084-1586-4731-A14F-50F4C6CD626E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 smtClean="0"/>
          </a:p>
        </p:txBody>
      </p:sp>
      <p:sp>
        <p:nvSpPr>
          <p:cNvPr id="7373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19A1DB7-269B-49FA-B881-7211E3BC2D59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 smtClean="0"/>
          </a:p>
        </p:txBody>
      </p:sp>
      <p:sp>
        <p:nvSpPr>
          <p:cNvPr id="2150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1BD3968-E76A-4929-96A7-3D18BF4F88DD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 smtClean="0"/>
          </a:p>
        </p:txBody>
      </p:sp>
      <p:sp>
        <p:nvSpPr>
          <p:cNvPr id="7577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0E8E6BE-6531-41D3-AA14-1FF583C5B0C2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 smtClean="0"/>
          </a:p>
        </p:txBody>
      </p:sp>
      <p:sp>
        <p:nvSpPr>
          <p:cNvPr id="7782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EB952DB-4EE2-4387-826E-707D8F029420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 smtClean="0"/>
          </a:p>
        </p:txBody>
      </p:sp>
      <p:sp>
        <p:nvSpPr>
          <p:cNvPr id="8089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5BB142A-8656-417D-84E0-68892B61FB40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 smtClean="0"/>
          </a:p>
        </p:txBody>
      </p:sp>
      <p:sp>
        <p:nvSpPr>
          <p:cNvPr id="8294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3300FDF-6684-4B31-B98C-5F2C4005F2DE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 smtClean="0"/>
          </a:p>
        </p:txBody>
      </p:sp>
      <p:sp>
        <p:nvSpPr>
          <p:cNvPr id="8499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3AAB56A-2B61-458E-8A97-036EE5DFA4C1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 smtClean="0"/>
          </a:p>
        </p:txBody>
      </p:sp>
      <p:sp>
        <p:nvSpPr>
          <p:cNvPr id="8704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D88D3DD-4592-4E97-9A1D-A4CE741B18A7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 smtClean="0"/>
          </a:p>
        </p:txBody>
      </p:sp>
      <p:sp>
        <p:nvSpPr>
          <p:cNvPr id="8909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50BFA07-7EFC-4155-8C05-FED77C6D6C48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A607AC7-0892-45A1-86F6-E0CF4082F001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37</a:t>
            </a:fld>
            <a:endParaRPr lang="en-US"/>
          </a:p>
        </p:txBody>
      </p:sp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 smtClean="0"/>
          </a:p>
        </p:txBody>
      </p:sp>
      <p:sp>
        <p:nvSpPr>
          <p:cNvPr id="931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7344CEE-0529-4AC7-8074-5EED2EFE8278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070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 smtClean="0"/>
          </a:p>
        </p:txBody>
      </p:sp>
      <p:sp>
        <p:nvSpPr>
          <p:cNvPr id="2355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B73DA3D-6BE1-4694-8678-5AB41884EB5B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 smtClean="0"/>
          </a:p>
        </p:txBody>
      </p:sp>
      <p:sp>
        <p:nvSpPr>
          <p:cNvPr id="9625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B40692A-FF37-4DEA-82E7-9C6E69E694B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89B2533-284A-4EBF-8D1C-ABCDD5E9A06B}" type="slidenum">
              <a:rPr lang="en-US">
                <a:ea typeface="ＭＳ Ｐゴシック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41</a:t>
            </a:fld>
            <a:endParaRPr lang="en-US">
              <a:ea typeface="ＭＳ Ｐゴシック" pitchFamily="34" charset="-128"/>
            </a:endParaRPr>
          </a:p>
        </p:txBody>
      </p:sp>
      <p:sp>
        <p:nvSpPr>
          <p:cNvPr id="9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1A19FE2-418B-4543-8365-A8DDC637AAE5}" type="slidenum">
              <a:rPr lang="en-US">
                <a:ea typeface="ＭＳ Ｐゴシック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42</a:t>
            </a:fld>
            <a:endParaRPr lang="en-US">
              <a:ea typeface="ＭＳ Ｐゴシック" pitchFamily="34" charset="-128"/>
            </a:endParaRPr>
          </a:p>
        </p:txBody>
      </p:sp>
      <p:sp>
        <p:nvSpPr>
          <p:cNvPr id="100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 smtClean="0"/>
          </a:p>
        </p:txBody>
      </p:sp>
      <p:sp>
        <p:nvSpPr>
          <p:cNvPr id="10240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1F15F69-CFD4-43E0-A937-5E1C31E047EA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43</a:t>
            </a:fld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DC6A59D-3B0F-44E0-8DB1-85B0538DAB88}" type="slidenum">
              <a:rPr lang="en-US">
                <a:ea typeface="ＭＳ Ｐゴシック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44</a:t>
            </a:fld>
            <a:endParaRPr lang="en-US">
              <a:ea typeface="ＭＳ Ｐゴシック" pitchFamily="34" charset="-128"/>
            </a:endParaRPr>
          </a:p>
        </p:txBody>
      </p:sp>
      <p:sp>
        <p:nvSpPr>
          <p:cNvPr id="104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3B9F187-36AD-4DEF-886F-122B7E0F59E8}" type="slidenum">
              <a:rPr lang="en-US">
                <a:ea typeface="ＭＳ Ｐゴシック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45</a:t>
            </a:fld>
            <a:endParaRPr lang="en-US">
              <a:ea typeface="ＭＳ Ｐゴシック" pitchFamily="34" charset="-128"/>
            </a:endParaRPr>
          </a:p>
        </p:txBody>
      </p:sp>
      <p:sp>
        <p:nvSpPr>
          <p:cNvPr id="106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F76152E-0B7A-4E5E-A503-8DEC720BD077}" type="slidenum">
              <a:rPr lang="en-US">
                <a:ea typeface="ＭＳ Ｐゴシック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46</a:t>
            </a:fld>
            <a:endParaRPr lang="en-US">
              <a:ea typeface="ＭＳ Ｐゴシック" pitchFamily="34" charset="-128"/>
            </a:endParaRPr>
          </a:p>
        </p:txBody>
      </p:sp>
      <p:sp>
        <p:nvSpPr>
          <p:cNvPr id="108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F25E7C0-5D82-4827-84EC-1A80738CC701}" type="slidenum">
              <a:rPr lang="en-US">
                <a:ea typeface="ＭＳ Ｐゴシック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47</a:t>
            </a:fld>
            <a:endParaRPr lang="en-US">
              <a:ea typeface="ＭＳ Ｐゴシック" pitchFamily="34" charset="-128"/>
            </a:endParaRPr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F1EBD10-1396-4DBE-AE29-95B62A502BEC}" type="slidenum">
              <a:rPr lang="en-US">
                <a:ea typeface="ＭＳ Ｐゴシック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48</a:t>
            </a:fld>
            <a:endParaRPr lang="en-US">
              <a:ea typeface="ＭＳ Ｐゴシック" pitchFamily="34" charset="-128"/>
            </a:endParaRPr>
          </a:p>
        </p:txBody>
      </p:sp>
      <p:sp>
        <p:nvSpPr>
          <p:cNvPr id="169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998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CF6EA19-6490-46E0-BD43-3903424AE0AA}" type="slidenum">
              <a:rPr lang="en-US">
                <a:ea typeface="ＭＳ Ｐゴシック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49</a:t>
            </a:fld>
            <a:endParaRPr lang="en-US">
              <a:ea typeface="ＭＳ Ｐゴシック" pitchFamily="34" charset="-128"/>
            </a:endParaRPr>
          </a:p>
        </p:txBody>
      </p:sp>
      <p:sp>
        <p:nvSpPr>
          <p:cNvPr id="178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817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 smtClean="0"/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682E5CD-2846-4262-AB4F-C703F0BE6A24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5B127ED-ED3B-4570-906F-AC0B38977284}" type="slidenum">
              <a:rPr lang="en-US">
                <a:ea typeface="ＭＳ Ｐゴシック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50</a:t>
            </a:fld>
            <a:endParaRPr lang="en-US">
              <a:ea typeface="ＭＳ Ｐゴシック" pitchFamily="34" charset="-128"/>
            </a:endParaRPr>
          </a:p>
        </p:txBody>
      </p:sp>
      <p:sp>
        <p:nvSpPr>
          <p:cNvPr id="116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06461E0-44DE-42D3-BCFC-0B89CC2C1905}" type="slidenum">
              <a:rPr lang="en-US">
                <a:ea typeface="ＭＳ Ｐゴシック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51</a:t>
            </a:fld>
            <a:endParaRPr lang="en-US">
              <a:ea typeface="ＭＳ Ｐゴシック" pitchFamily="34" charset="-128"/>
            </a:endParaRPr>
          </a:p>
        </p:txBody>
      </p:sp>
      <p:sp>
        <p:nvSpPr>
          <p:cNvPr id="118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B02AB1C-DA41-4F63-87B9-77F9C8FD3213}" type="slidenum">
              <a:rPr lang="en-US">
                <a:ea typeface="ＭＳ Ｐゴシック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52</a:t>
            </a:fld>
            <a:endParaRPr lang="en-US">
              <a:ea typeface="ＭＳ Ｐゴシック" pitchFamily="34" charset="-128"/>
            </a:endParaRPr>
          </a:p>
        </p:txBody>
      </p:sp>
      <p:sp>
        <p:nvSpPr>
          <p:cNvPr id="120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08C2AF1-9586-4C2F-B297-4C25123AABF7}" type="slidenum">
              <a:rPr lang="en-US">
                <a:ea typeface="ＭＳ Ｐゴシック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53</a:t>
            </a:fld>
            <a:endParaRPr lang="en-US">
              <a:ea typeface="ＭＳ Ｐゴシック" pitchFamily="34" charset="-128"/>
            </a:endParaRPr>
          </a:p>
        </p:txBody>
      </p:sp>
      <p:sp>
        <p:nvSpPr>
          <p:cNvPr id="122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2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7F0537F-5E3E-4B78-B548-7B894A9346F3}" type="slidenum">
              <a:rPr lang="en-US">
                <a:ea typeface="ＭＳ Ｐゴシック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54</a:t>
            </a:fld>
            <a:endParaRPr lang="en-US">
              <a:ea typeface="ＭＳ Ｐゴシック" pitchFamily="34" charset="-128"/>
            </a:endParaRPr>
          </a:p>
        </p:txBody>
      </p:sp>
      <p:sp>
        <p:nvSpPr>
          <p:cNvPr id="124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8BEC732-7D02-4AE9-A7B1-3C31FE4BAB4F}" type="slidenum">
              <a:rPr lang="en-US">
                <a:ea typeface="ＭＳ Ｐゴシック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55</a:t>
            </a:fld>
            <a:endParaRPr lang="en-US">
              <a:ea typeface="ＭＳ Ｐゴシック" pitchFamily="34" charset="-128"/>
            </a:endParaRPr>
          </a:p>
        </p:txBody>
      </p:sp>
      <p:sp>
        <p:nvSpPr>
          <p:cNvPr id="126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86CC794-E558-481D-835F-A0E51C73288C}" type="slidenum">
              <a:rPr lang="en-US">
                <a:ea typeface="ＭＳ Ｐゴシック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56</a:t>
            </a:fld>
            <a:endParaRPr lang="en-US">
              <a:ea typeface="ＭＳ Ｐゴシック" pitchFamily="34" charset="-128"/>
            </a:endParaRPr>
          </a:p>
        </p:txBody>
      </p:sp>
      <p:sp>
        <p:nvSpPr>
          <p:cNvPr id="129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63C87F9-A5FE-438A-8BFC-BA3069137744}" type="slidenum">
              <a:rPr lang="en-US">
                <a:ea typeface="ＭＳ Ｐゴシック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57</a:t>
            </a:fld>
            <a:endParaRPr lang="en-US">
              <a:ea typeface="ＭＳ Ｐゴシック" pitchFamily="34" charset="-128"/>
            </a:endParaRPr>
          </a:p>
        </p:txBody>
      </p:sp>
      <p:sp>
        <p:nvSpPr>
          <p:cNvPr id="131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1DA4352-05EB-42AC-B90C-F9E85C927A5F}" type="slidenum">
              <a:rPr lang="en-US">
                <a:ea typeface="ＭＳ Ｐゴシック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58</a:t>
            </a:fld>
            <a:endParaRPr lang="en-US">
              <a:ea typeface="ＭＳ Ｐゴシック" pitchFamily="34" charset="-128"/>
            </a:endParaRPr>
          </a:p>
        </p:txBody>
      </p:sp>
      <p:sp>
        <p:nvSpPr>
          <p:cNvPr id="133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23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6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845F377-31BC-4A15-A45C-891869BB2944}" type="slidenum">
              <a:rPr lang="en-US">
                <a:ea typeface="ＭＳ Ｐゴシック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59</a:t>
            </a:fld>
            <a:endParaRPr lang="en-US">
              <a:ea typeface="ＭＳ Ｐゴシック" pitchFamily="34" charset="-128"/>
            </a:endParaRPr>
          </a:p>
        </p:txBody>
      </p:sp>
      <p:sp>
        <p:nvSpPr>
          <p:cNvPr id="135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5171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765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E00F6EA-F7FA-4C3E-B934-171C40CED9B2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3402693-C4EE-40F4-AE6F-92EA73209CDE}" type="slidenum">
              <a:rPr lang="en-US">
                <a:ea typeface="ＭＳ Ｐゴシック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60</a:t>
            </a:fld>
            <a:endParaRPr lang="en-US">
              <a:ea typeface="ＭＳ Ｐゴシック" pitchFamily="34" charset="-128"/>
            </a:endParaRPr>
          </a:p>
        </p:txBody>
      </p:sp>
      <p:sp>
        <p:nvSpPr>
          <p:cNvPr id="137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522DB8E-468C-4799-AAAC-16537FA41BF0}" type="slidenum">
              <a:rPr lang="en-US">
                <a:ea typeface="ＭＳ Ｐゴシック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61</a:t>
            </a:fld>
            <a:endParaRPr lang="en-US">
              <a:ea typeface="ＭＳ Ｐゴシック" pitchFamily="34" charset="-128"/>
            </a:endParaRPr>
          </a:p>
        </p:txBody>
      </p:sp>
      <p:sp>
        <p:nvSpPr>
          <p:cNvPr id="139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9267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A219537-D34A-4F7B-8A70-020E220C842E}" type="slidenum">
              <a:rPr lang="en-US">
                <a:ea typeface="ＭＳ Ｐゴシック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62</a:t>
            </a:fld>
            <a:endParaRPr lang="en-US">
              <a:ea typeface="ＭＳ Ｐゴシック" pitchFamily="34" charset="-128"/>
            </a:endParaRPr>
          </a:p>
        </p:txBody>
      </p:sp>
      <p:sp>
        <p:nvSpPr>
          <p:cNvPr id="141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1315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55CC294-FFEA-4D6F-8B28-B07338590F93}" type="slidenum">
              <a:rPr lang="en-US">
                <a:ea typeface="ＭＳ Ｐゴシック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63</a:t>
            </a:fld>
            <a:endParaRPr lang="en-US">
              <a:ea typeface="ＭＳ Ｐゴシック" pitchFamily="34" charset="-128"/>
            </a:endParaRPr>
          </a:p>
        </p:txBody>
      </p:sp>
      <p:sp>
        <p:nvSpPr>
          <p:cNvPr id="143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0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7EF18AA-4670-4652-A0FA-5C9C5DDCBAF0}" type="slidenum">
              <a:rPr lang="en-US">
                <a:ea typeface="ＭＳ Ｐゴシック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64</a:t>
            </a:fld>
            <a:endParaRPr lang="en-US">
              <a:ea typeface="ＭＳ Ｐゴシック" pitchFamily="34" charset="-128"/>
            </a:endParaRPr>
          </a:p>
        </p:txBody>
      </p:sp>
      <p:sp>
        <p:nvSpPr>
          <p:cNvPr id="145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5411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B3293FC-E718-4850-95E7-548BC3875F71}" type="slidenum">
              <a:rPr lang="en-US">
                <a:ea typeface="ＭＳ Ｐゴシック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65</a:t>
            </a:fld>
            <a:endParaRPr lang="en-US">
              <a:ea typeface="ＭＳ Ｐゴシック" pitchFamily="34" charset="-128"/>
            </a:endParaRPr>
          </a:p>
        </p:txBody>
      </p:sp>
      <p:sp>
        <p:nvSpPr>
          <p:cNvPr id="147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745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7923E39-04D7-4FEC-86E2-E033DF99464B}" type="slidenum">
              <a:rPr lang="en-US">
                <a:ea typeface="ＭＳ Ｐゴシック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66</a:t>
            </a:fld>
            <a:endParaRPr lang="en-US">
              <a:ea typeface="ＭＳ Ｐゴシック" pitchFamily="34" charset="-128"/>
            </a:endParaRPr>
          </a:p>
        </p:txBody>
      </p:sp>
      <p:sp>
        <p:nvSpPr>
          <p:cNvPr id="149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950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BFA86C8-CB0C-4960-8AD0-EE564AA00E31}" type="slidenum">
              <a:rPr lang="en-US">
                <a:ea typeface="ＭＳ Ｐゴシック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67</a:t>
            </a:fld>
            <a:endParaRPr lang="en-US">
              <a:ea typeface="ＭＳ Ｐゴシック" pitchFamily="34" charset="-128"/>
            </a:endParaRPr>
          </a:p>
        </p:txBody>
      </p:sp>
      <p:sp>
        <p:nvSpPr>
          <p:cNvPr id="151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155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31CBB0A-9D57-46A1-B55D-BF7727201A9F}" type="slidenum">
              <a:rPr lang="en-US">
                <a:ea typeface="ＭＳ Ｐゴシック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68</a:t>
            </a:fld>
            <a:endParaRPr lang="en-US">
              <a:ea typeface="ＭＳ Ｐゴシック" pitchFamily="34" charset="-128"/>
            </a:endParaRPr>
          </a:p>
        </p:txBody>
      </p:sp>
      <p:sp>
        <p:nvSpPr>
          <p:cNvPr id="153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0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4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 smtClean="0"/>
          </a:p>
        </p:txBody>
      </p:sp>
      <p:sp>
        <p:nvSpPr>
          <p:cNvPr id="15565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C359E3C-D86F-4EF5-AE00-9821F4C5108A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69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969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4B5639C-ACDF-42E3-B688-06DA62A3C6AF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 smtClean="0"/>
          </a:p>
        </p:txBody>
      </p:sp>
      <p:sp>
        <p:nvSpPr>
          <p:cNvPr id="15769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0860E3C-8A15-4D77-9C92-6FAF4DDDB286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70</a:t>
            </a:fld>
            <a:endParaRPr lang="en-US"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 smtClean="0"/>
          </a:p>
        </p:txBody>
      </p:sp>
      <p:sp>
        <p:nvSpPr>
          <p:cNvPr id="15974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48521C3-2775-4E93-8B37-D903E9D3C346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71</a:t>
            </a:fld>
            <a:endParaRPr lang="en-US"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 smtClean="0"/>
          </a:p>
        </p:txBody>
      </p:sp>
      <p:sp>
        <p:nvSpPr>
          <p:cNvPr id="16179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385DA65-56C4-4616-AEC9-61F4732B10A6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72</a:t>
            </a:fld>
            <a:endParaRPr lang="en-US"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9541169-8DB5-4B8D-AD72-F3EBCB8F5FE5}" type="slidenum">
              <a:rPr lang="en-US" altLang="zh-CN"/>
              <a:pPr fontAlgn="base">
                <a:spcBef>
                  <a:spcPct val="0"/>
                </a:spcBef>
                <a:spcAft>
                  <a:spcPct val="0"/>
                </a:spcAft>
              </a:pPr>
              <a:t>73</a:t>
            </a:fld>
            <a:endParaRPr lang="en-US" altLang="zh-CN"/>
          </a:p>
        </p:txBody>
      </p:sp>
      <p:sp>
        <p:nvSpPr>
          <p:cNvPr id="163842" name="Rectangle 1026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60463" y="690563"/>
            <a:ext cx="4613275" cy="345916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4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693738" y="4379913"/>
            <a:ext cx="5546725" cy="41497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8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D7BD1F0-2C2E-4096-9EB0-A2A55A60FBF1}" type="slidenum">
              <a:rPr lang="en-US" altLang="zh-CN"/>
              <a:pPr fontAlgn="base">
                <a:spcBef>
                  <a:spcPct val="0"/>
                </a:spcBef>
                <a:spcAft>
                  <a:spcPct val="0"/>
                </a:spcAft>
              </a:pPr>
              <a:t>74</a:t>
            </a:fld>
            <a:endParaRPr lang="en-US" altLang="zh-CN"/>
          </a:p>
        </p:txBody>
      </p:sp>
      <p:sp>
        <p:nvSpPr>
          <p:cNvPr id="165890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5891" name="Rectangle 1027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E39C157-BB23-41AC-A29E-C3EAD34C2EE5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75</a:t>
            </a:fld>
            <a:endParaRPr lang="en-US"/>
          </a:p>
        </p:txBody>
      </p:sp>
      <p:sp>
        <p:nvSpPr>
          <p:cNvPr id="167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793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0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7594304-151A-4DE7-BFF3-72E6D88AA365}" type="slidenum">
              <a:rPr lang="en-US" altLang="zh-CN"/>
              <a:pPr fontAlgn="base">
                <a:spcBef>
                  <a:spcPct val="0"/>
                </a:spcBef>
                <a:spcAft>
                  <a:spcPct val="0"/>
                </a:spcAft>
              </a:pPr>
              <a:t>76</a:t>
            </a:fld>
            <a:endParaRPr lang="en-US" altLang="zh-CN"/>
          </a:p>
        </p:txBody>
      </p:sp>
      <p:sp>
        <p:nvSpPr>
          <p:cNvPr id="17101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60463" y="690563"/>
            <a:ext cx="4613275" cy="345916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10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93738" y="4379913"/>
            <a:ext cx="5546725" cy="41497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C830EA4-489F-4463-8596-465E3A69F796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77</a:t>
            </a:fld>
            <a:endParaRPr lang="en-US"/>
          </a:p>
        </p:txBody>
      </p:sp>
      <p:sp>
        <p:nvSpPr>
          <p:cNvPr id="173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305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2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973717A-E987-465E-B02A-7EDD377F5844}" type="slidenum">
              <a:rPr lang="en-US" altLang="zh-CN"/>
              <a:pPr fontAlgn="base">
                <a:spcBef>
                  <a:spcPct val="0"/>
                </a:spcBef>
                <a:spcAft>
                  <a:spcPct val="0"/>
                </a:spcAft>
              </a:pPr>
              <a:t>78</a:t>
            </a:fld>
            <a:endParaRPr lang="en-US" altLang="zh-CN"/>
          </a:p>
        </p:txBody>
      </p:sp>
      <p:sp>
        <p:nvSpPr>
          <p:cNvPr id="17613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60463" y="690563"/>
            <a:ext cx="4613275" cy="345916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61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93738" y="4379913"/>
            <a:ext cx="5546725" cy="41497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1533B6A-28F6-4F31-B686-0F6518EDD941}" type="slidenum">
              <a:rPr lang="en-US" altLang="zh-CN"/>
              <a:pPr fontAlgn="base">
                <a:spcBef>
                  <a:spcPct val="0"/>
                </a:spcBef>
                <a:spcAft>
                  <a:spcPct val="0"/>
                </a:spcAft>
              </a:pPr>
              <a:t>79</a:t>
            </a:fld>
            <a:endParaRPr lang="en-US" altLang="zh-CN"/>
          </a:p>
        </p:txBody>
      </p:sp>
      <p:sp>
        <p:nvSpPr>
          <p:cNvPr id="17920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60463" y="690563"/>
            <a:ext cx="4613275" cy="345916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92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93738" y="4379913"/>
            <a:ext cx="5546725" cy="41497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865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4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AC98AB0-479C-4B6E-9B90-DA383ED80496}" type="slidenum">
              <a:rPr lang="en-US" altLang="zh-CN"/>
              <a:pPr fontAlgn="base">
                <a:spcBef>
                  <a:spcPct val="0"/>
                </a:spcBef>
                <a:spcAft>
                  <a:spcPct val="0"/>
                </a:spcAft>
              </a:pPr>
              <a:t>80</a:t>
            </a:fld>
            <a:endParaRPr lang="en-US" altLang="zh-CN"/>
          </a:p>
        </p:txBody>
      </p:sp>
      <p:sp>
        <p:nvSpPr>
          <p:cNvPr id="18125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60463" y="690563"/>
            <a:ext cx="4613275" cy="345916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12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93738" y="4379913"/>
            <a:ext cx="5546725" cy="41497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27E6BD1-9054-49D1-BBED-5DF68605B3CE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81</a:t>
            </a:fld>
            <a:endParaRPr lang="en-US"/>
          </a:p>
        </p:txBody>
      </p:sp>
      <p:sp>
        <p:nvSpPr>
          <p:cNvPr id="183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329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5CBA678-DC9E-4596-A5BE-B2512173FE30}" type="slidenum">
              <a:rPr lang="en-US">
                <a:ea typeface="ＭＳ Ｐゴシック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82</a:t>
            </a:fld>
            <a:endParaRPr lang="en-US">
              <a:ea typeface="ＭＳ Ｐゴシック" pitchFamily="34" charset="-128"/>
            </a:endParaRPr>
          </a:p>
        </p:txBody>
      </p:sp>
      <p:sp>
        <p:nvSpPr>
          <p:cNvPr id="185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5347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6F3722E-1F37-4FC0-B127-E6C76452B5D5}" type="slidenum">
              <a:rPr lang="en-US">
                <a:ea typeface="ＭＳ Ｐゴシック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83</a:t>
            </a:fld>
            <a:endParaRPr lang="en-US">
              <a:ea typeface="ＭＳ Ｐゴシック" pitchFamily="34" charset="-128"/>
            </a:endParaRPr>
          </a:p>
        </p:txBody>
      </p:sp>
      <p:sp>
        <p:nvSpPr>
          <p:cNvPr id="187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739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6097E28-34FF-4750-8F80-DBCC84C96D40}" type="slidenum">
              <a:rPr lang="en-US">
                <a:ea typeface="ＭＳ Ｐゴシック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84</a:t>
            </a:fld>
            <a:endParaRPr lang="en-US">
              <a:ea typeface="ＭＳ Ｐゴシック" pitchFamily="34" charset="-128"/>
            </a:endParaRPr>
          </a:p>
        </p:txBody>
      </p:sp>
      <p:sp>
        <p:nvSpPr>
          <p:cNvPr id="189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9443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8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E574011-6C37-43A2-9264-2C8900B932BB}" type="slidenum">
              <a:rPr lang="en-US">
                <a:ea typeface="ＭＳ Ｐゴシック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85</a:t>
            </a:fld>
            <a:endParaRPr lang="en-US">
              <a:ea typeface="ＭＳ Ｐゴシック" pitchFamily="34" charset="-128"/>
            </a:endParaRPr>
          </a:p>
        </p:txBody>
      </p:sp>
      <p:sp>
        <p:nvSpPr>
          <p:cNvPr id="191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1491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602DC79-FD46-415B-AB1F-0F2F608F789D}" type="slidenum">
              <a:rPr lang="en-US">
                <a:ea typeface="ＭＳ Ｐゴシック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86</a:t>
            </a:fld>
            <a:endParaRPr lang="en-US">
              <a:ea typeface="ＭＳ Ｐゴシック" pitchFamily="34" charset="-128"/>
            </a:endParaRPr>
          </a:p>
        </p:txBody>
      </p:sp>
      <p:sp>
        <p:nvSpPr>
          <p:cNvPr id="19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3539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0131FEB-B91A-4D60-82D7-E06AA5979421}" type="slidenum">
              <a:rPr lang="en-US">
                <a:ea typeface="ＭＳ Ｐゴシック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87</a:t>
            </a:fld>
            <a:endParaRPr lang="en-US">
              <a:ea typeface="ＭＳ Ｐゴシック" pitchFamily="34" charset="-128"/>
            </a:endParaRPr>
          </a:p>
        </p:txBody>
      </p:sp>
      <p:sp>
        <p:nvSpPr>
          <p:cNvPr id="195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5587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 smtClean="0"/>
          </a:p>
        </p:txBody>
      </p:sp>
      <p:sp>
        <p:nvSpPr>
          <p:cNvPr id="3277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5E39D48-DDF2-40C8-874D-897662823C2E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DD79C4-3FDD-4FAA-9DA9-1F0C08577642}" type="datetime1">
              <a:rPr lang="en-US"/>
              <a:pPr>
                <a:defRPr/>
              </a:pPr>
              <a:t>5/18/2009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CDDEA1-C5CE-46C5-B173-7D0E52D484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92AE91-C208-41DA-85DF-373D43E01E48}" type="datetime1">
              <a:rPr lang="en-US"/>
              <a:pPr>
                <a:defRPr/>
              </a:pPr>
              <a:t>5/18/2009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2A5916-A374-458A-84A3-A45133AE4B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7858EF-FAC7-483D-BD36-34C4D6F42C6B}" type="datetime1">
              <a:rPr lang="en-US"/>
              <a:pPr>
                <a:defRPr/>
              </a:pPr>
              <a:t>5/18/2009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4B7690-417D-49BA-92A8-C2646287CE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AndTx">
  <p:cSld name="Title, Ch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sz="half" idx="1"/>
          </p:nvPr>
        </p:nvSpPr>
        <p:spPr>
          <a:xfrm>
            <a:off x="457200" y="1600200"/>
            <a:ext cx="4038600" cy="4530725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B740EC-67B9-43A9-AA06-06F2195C1C66}" type="datetime1">
              <a:rPr lang="zh-CN" altLang="en-US"/>
              <a:pPr>
                <a:defRPr/>
              </a:pPr>
              <a:t>2009-5-18</a:t>
            </a:fld>
            <a:endParaRPr lang="en-US" alt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A94E90-E2C8-4140-98F5-A680EE563A3E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534400" cy="1143000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8534400" cy="5334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>
          <a:xfrm>
            <a:off x="304800" y="649287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63773D-90EB-4A61-9D26-6F023DA37F53}" type="datetime1">
              <a:rPr lang="en-US"/>
              <a:pPr>
                <a:defRPr/>
              </a:pPr>
              <a:t>5/18/2009</a:t>
            </a:fld>
            <a:endParaRPr lang="en-US"/>
          </a:p>
        </p:txBody>
      </p:sp>
      <p:sp>
        <p:nvSpPr>
          <p:cNvPr id="5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6705600" y="6492875"/>
            <a:ext cx="2133600" cy="365125"/>
          </a:xfrm>
        </p:spPr>
        <p:txBody>
          <a:bodyPr/>
          <a:lstStyle>
            <a:lvl1pPr>
              <a:defRPr sz="1400" smtClean="0"/>
            </a:lvl1pPr>
          </a:lstStyle>
          <a:p>
            <a:pPr>
              <a:defRPr/>
            </a:pPr>
            <a:fld id="{D169D35D-49BF-4465-830A-FFB8931418C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3124200" y="6492875"/>
            <a:ext cx="2895600" cy="365125"/>
          </a:xfr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4CE60E-9BBF-4B6F-9B52-BA847CA293BC}" type="datetime1">
              <a:rPr lang="en-US"/>
              <a:pPr>
                <a:defRPr/>
              </a:pPr>
              <a:t>5/18/2009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D6A236-632A-4B8E-AF2A-25E28B3AE1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EB9B7F-8C5A-4A5F-82CE-0961443CEFBA}" type="datetime1">
              <a:rPr lang="en-US"/>
              <a:pPr>
                <a:defRPr/>
              </a:pPr>
              <a:t>5/18/2009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1573F1-3E81-497B-8C22-1F628605B5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0ED298-D04C-472B-979E-FE5A37ACC36F}" type="datetime1">
              <a:rPr lang="en-US"/>
              <a:pPr>
                <a:defRPr/>
              </a:pPr>
              <a:t>5/18/2009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C3C1A5-3BF0-4055-BE30-17DBF116D4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3C4A30-425A-4C15-B01B-FB533B3AC09D}" type="datetime1">
              <a:rPr lang="en-US"/>
              <a:pPr>
                <a:defRPr/>
              </a:pPr>
              <a:t>5/18/2009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841A8D-610A-4332-88AF-495A5629AC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2B211A-7F99-4C31-A9D3-A8D4E543284C}" type="datetime1">
              <a:rPr lang="en-US"/>
              <a:pPr>
                <a:defRPr/>
              </a:pPr>
              <a:t>5/18/2009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4D1AFA-8FE0-401F-A2C1-DE48327C83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14710A-9FFA-4B94-83F2-5CBB6989E960}" type="datetime1">
              <a:rPr lang="en-US"/>
              <a:pPr>
                <a:defRPr/>
              </a:pPr>
              <a:t>5/18/2009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470FA4-09BE-469E-A23D-680F26219A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99494E-BCF1-4F3C-AC21-ABD5CF56D298}" type="datetime1">
              <a:rPr lang="en-US"/>
              <a:pPr>
                <a:defRPr/>
              </a:pPr>
              <a:t>5/18/2009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623D5E-C02A-40E4-B52E-3E62B225FA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98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75C3627-A74E-4365-9EAE-0F6A659D7F41}" type="datetime1">
              <a:rPr lang="en-US"/>
              <a:pPr>
                <a:defRPr/>
              </a:pPr>
              <a:t>5/18/2009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DBF7F9F-D4AC-4B31-8532-D09056AD96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59" r:id="rId3"/>
    <p:sldLayoutId id="2147483658" r:id="rId4"/>
    <p:sldLayoutId id="2147483657" r:id="rId5"/>
    <p:sldLayoutId id="2147483656" r:id="rId6"/>
    <p:sldLayoutId id="2147483655" r:id="rId7"/>
    <p:sldLayoutId id="2147483654" r:id="rId8"/>
    <p:sldLayoutId id="2147483653" r:id="rId9"/>
    <p:sldLayoutId id="2147483652" r:id="rId10"/>
    <p:sldLayoutId id="2147483651" r:id="rId11"/>
    <p:sldLayoutId id="2147483662" r:id="rId12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9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jpeg"/><Relationship Id="rId5" Type="http://schemas.openxmlformats.org/officeDocument/2006/relationships/oleObject" Target="../embeddings/oleObject1.bin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4" Type="http://schemas.openxmlformats.org/officeDocument/2006/relationships/image" Target="../media/image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4" Type="http://schemas.openxmlformats.org/officeDocument/2006/relationships/image" Target="../media/image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4" Type="http://schemas.openxmlformats.org/officeDocument/2006/relationships/image" Target="../media/image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Relationship Id="rId4" Type="http://schemas.openxmlformats.org/officeDocument/2006/relationships/image" Target="../media/image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Relationship Id="rId4" Type="http://schemas.openxmlformats.org/officeDocument/2006/relationships/image" Target="../media/image8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Relationship Id="rId4" Type="http://schemas.openxmlformats.org/officeDocument/2006/relationships/image" Target="../media/image1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Relationship Id="rId4" Type="http://schemas.openxmlformats.org/officeDocument/2006/relationships/image" Target="../media/image1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Relationship Id="rId4" Type="http://schemas.openxmlformats.org/officeDocument/2006/relationships/image" Target="../media/image1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1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6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slideLayout" Target="../slideLayouts/slideLayout2.xml"/><Relationship Id="rId7" Type="http://schemas.openxmlformats.org/officeDocument/2006/relationships/oleObject" Target="../embeddings/oleObject4.bin"/><Relationship Id="rId2" Type="http://schemas.openxmlformats.org/officeDocument/2006/relationships/tags" Target="../tags/tag2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oleObject" Target="../embeddings/oleObject2.bin"/><Relationship Id="rId4" Type="http://schemas.openxmlformats.org/officeDocument/2006/relationships/notesSlide" Target="../notesSlides/notesSlide32.xml"/><Relationship Id="rId9" Type="http://schemas.openxmlformats.org/officeDocument/2006/relationships/image" Target="../media/image17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8.xml"/><Relationship Id="rId4" Type="http://schemas.openxmlformats.org/officeDocument/2006/relationships/image" Target="../media/image18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9.xml"/><Relationship Id="rId4" Type="http://schemas.openxmlformats.org/officeDocument/2006/relationships/image" Target="../media/image19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0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1.xml"/><Relationship Id="rId4" Type="http://schemas.openxmlformats.org/officeDocument/2006/relationships/image" Target="../media/image20.jpe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1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wmf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wmf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wmf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6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7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8.xml"/><Relationship Id="rId4" Type="http://schemas.openxmlformats.org/officeDocument/2006/relationships/image" Target="../media/image27.jpeg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6.bin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oleObject7.bin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oleObject8.bin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ctrTitle"/>
          </p:nvPr>
        </p:nvSpPr>
        <p:spPr>
          <a:xfrm>
            <a:off x="304800" y="1273175"/>
            <a:ext cx="8534400" cy="1470025"/>
          </a:xfrm>
        </p:spPr>
        <p:txBody>
          <a:bodyPr/>
          <a:lstStyle/>
          <a:p>
            <a:r>
              <a:rPr lang="en-US" sz="4200" b="1" smtClean="0"/>
              <a:t>A Principled Approach to Managing </a:t>
            </a:r>
            <a:br>
              <a:rPr lang="en-US" sz="4200" b="1" smtClean="0"/>
            </a:br>
            <a:r>
              <a:rPr lang="en-US" sz="4200" b="1" smtClean="0"/>
              <a:t>Routing in Large ISP Networks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200400"/>
            <a:ext cx="7391400" cy="3200400"/>
          </a:xfrm>
        </p:spPr>
        <p:txBody>
          <a:bodyPr rtlCol="0">
            <a:normAutofit fontScale="92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4000" b="1" dirty="0" smtClean="0">
                <a:solidFill>
                  <a:srgbClr val="3399FF"/>
                </a:solidFill>
              </a:rPr>
              <a:t>FPO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800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600" b="1" dirty="0" smtClean="0">
                <a:solidFill>
                  <a:schemeClr val="tx1"/>
                </a:solidFill>
              </a:rPr>
              <a:t>Yi Wang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3000" dirty="0" smtClean="0">
              <a:solidFill>
                <a:schemeClr val="tx1"/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000" dirty="0" smtClean="0">
                <a:solidFill>
                  <a:schemeClr val="tx1"/>
                </a:solidFill>
              </a:rPr>
              <a:t>Advisor: Professor Jennifer Rexford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 b="1" dirty="0" smtClean="0">
              <a:solidFill>
                <a:schemeClr val="tx1"/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dirty="0" smtClean="0">
                <a:solidFill>
                  <a:schemeClr val="tx1"/>
                </a:solidFill>
              </a:rPr>
              <a:t>5/6/2009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1"/>
          <p:cNvSpPr>
            <a:spLocks noGrp="1"/>
          </p:cNvSpPr>
          <p:nvPr>
            <p:ph type="title"/>
          </p:nvPr>
        </p:nvSpPr>
        <p:spPr>
          <a:xfrm>
            <a:off x="76200" y="0"/>
            <a:ext cx="8991600" cy="1143000"/>
          </a:xfrm>
        </p:spPr>
        <p:txBody>
          <a:bodyPr/>
          <a:lstStyle/>
          <a:p>
            <a:r>
              <a:rPr lang="en-US" sz="4000" smtClean="0"/>
              <a:t>BGP’s Node-based Route Selection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8686800" cy="990600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100" dirty="0" smtClean="0"/>
              <a:t>In conventional BGP, a node (ISP or router) has </a:t>
            </a:r>
            <a:r>
              <a:rPr lang="en-US" sz="3100" dirty="0" smtClean="0">
                <a:solidFill>
                  <a:srgbClr val="3399FF"/>
                </a:solidFill>
              </a:rPr>
              <a:t>one</a:t>
            </a:r>
            <a:r>
              <a:rPr lang="en-US" sz="3100" dirty="0" smtClean="0"/>
              <a:t> ranking function (that reflects its routing policy)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CCE464C-DCF4-40F5-8687-8001E2635949}" type="slidenum">
              <a:rPr lang="en-US"/>
              <a:pPr>
                <a:defRPr/>
              </a:pPr>
              <a:t>10</a:t>
            </a:fld>
            <a:endParaRPr lang="en-US" dirty="0"/>
          </a:p>
        </p:txBody>
      </p:sp>
      <p:pic>
        <p:nvPicPr>
          <p:cNvPr id="33796" name="Picture 5" descr="conventional_bgp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00200" y="2514600"/>
            <a:ext cx="5934075" cy="288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1"/>
          <p:cNvSpPr>
            <a:spLocks noGrp="1"/>
          </p:cNvSpPr>
          <p:nvPr>
            <p:ph type="title"/>
          </p:nvPr>
        </p:nvSpPr>
        <p:spPr>
          <a:xfrm>
            <a:off x="76200" y="0"/>
            <a:ext cx="8991600" cy="1143000"/>
          </a:xfrm>
        </p:spPr>
        <p:txBody>
          <a:bodyPr/>
          <a:lstStyle/>
          <a:p>
            <a:r>
              <a:rPr lang="en-US" sz="4000" smtClean="0"/>
              <a:t>Neighbor-Specific BGP (NS-BGP)</a:t>
            </a:r>
          </a:p>
        </p:txBody>
      </p:sp>
      <p:sp>
        <p:nvSpPr>
          <p:cNvPr id="35842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8839200" cy="5334000"/>
          </a:xfrm>
        </p:spPr>
        <p:txBody>
          <a:bodyPr/>
          <a:lstStyle/>
          <a:p>
            <a:r>
              <a:rPr lang="en-US" sz="3100" smtClean="0"/>
              <a:t>Change the way </a:t>
            </a:r>
            <a:r>
              <a:rPr lang="en-US" sz="3100" smtClean="0">
                <a:solidFill>
                  <a:srgbClr val="3399FF"/>
                </a:solidFill>
              </a:rPr>
              <a:t>routes are selected</a:t>
            </a:r>
          </a:p>
          <a:p>
            <a:pPr lvl="1"/>
            <a:r>
              <a:rPr lang="en-US" sz="2700" smtClean="0"/>
              <a:t>Under NS-BGP, a node (ISP or router) can select different routes for different neighbors</a:t>
            </a:r>
          </a:p>
          <a:p>
            <a:pPr lvl="1">
              <a:buFont typeface="Arial" charset="0"/>
              <a:buNone/>
            </a:pPr>
            <a:endParaRPr lang="en-US" sz="2700" smtClean="0"/>
          </a:p>
          <a:p>
            <a:r>
              <a:rPr lang="en-US" sz="3100" smtClean="0"/>
              <a:t>Inherit everything else from conventional BGP</a:t>
            </a:r>
          </a:p>
          <a:p>
            <a:pPr lvl="1"/>
            <a:r>
              <a:rPr lang="en-US" sz="2700" smtClean="0"/>
              <a:t>Message format, message dissemination, …</a:t>
            </a:r>
          </a:p>
          <a:p>
            <a:pPr lvl="1"/>
            <a:endParaRPr lang="en-US" sz="2700" smtClean="0"/>
          </a:p>
          <a:p>
            <a:r>
              <a:rPr lang="en-US" sz="3100" smtClean="0"/>
              <a:t>Using tunneling to ensure data path work correctly</a:t>
            </a:r>
          </a:p>
          <a:p>
            <a:pPr lvl="1"/>
            <a:r>
              <a:rPr lang="en-US" sz="2700" smtClean="0"/>
              <a:t>Details in the system design discussion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2A04C33-ECCA-4AD0-B157-7636C70DF55F}" type="slidenum">
              <a:rPr lang="en-US"/>
              <a:pPr>
                <a:defRPr/>
              </a:pPr>
              <a:t>11</a:t>
            </a:fld>
            <a:endParaRPr 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>
          <a:xfrm>
            <a:off x="76200" y="76200"/>
            <a:ext cx="8991600" cy="1143000"/>
          </a:xfrm>
        </p:spPr>
        <p:txBody>
          <a:bodyPr/>
          <a:lstStyle/>
          <a:p>
            <a:r>
              <a:rPr lang="en-US" sz="4000" smtClean="0">
                <a:solidFill>
                  <a:srgbClr val="FF0000"/>
                </a:solidFill>
              </a:rPr>
              <a:t>New Abstraction: </a:t>
            </a:r>
            <a:r>
              <a:rPr lang="en-US" sz="4000" smtClean="0"/>
              <a:t/>
            </a:r>
            <a:br>
              <a:rPr lang="en-US" sz="4000" smtClean="0"/>
            </a:br>
            <a:r>
              <a:rPr lang="en-US" sz="4000" smtClean="0"/>
              <a:t>Neighbor-based Route Selection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686800" cy="990600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100" dirty="0" smtClean="0"/>
              <a:t>In NS-BGP, a node has one ranking function </a:t>
            </a:r>
            <a:r>
              <a:rPr lang="en-US" sz="3100" dirty="0" smtClean="0">
                <a:solidFill>
                  <a:srgbClr val="3399FF"/>
                </a:solidFill>
              </a:rPr>
              <a:t>per neighbor / per edge link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B695D6A-8F4A-4E3A-BA50-C3F4A46BD803}" type="slidenum">
              <a:rPr lang="en-US"/>
              <a:pPr>
                <a:defRPr/>
              </a:pPr>
              <a:t>12</a:t>
            </a:fld>
            <a:endParaRPr lang="en-US" dirty="0"/>
          </a:p>
        </p:txBody>
      </p:sp>
      <p:graphicFrame>
        <p:nvGraphicFramePr>
          <p:cNvPr id="36865" name="Object 1"/>
          <p:cNvGraphicFramePr>
            <a:graphicFrameLocks noChangeAspect="1"/>
          </p:cNvGraphicFramePr>
          <p:nvPr/>
        </p:nvGraphicFramePr>
        <p:xfrm>
          <a:off x="363538" y="5943600"/>
          <a:ext cx="398462" cy="533400"/>
        </p:xfrm>
        <a:graphic>
          <a:graphicData uri="http://schemas.openxmlformats.org/presentationml/2006/ole">
            <p:oleObj spid="_x0000_s36865" name="Equation" r:id="rId5" imgW="228600" imgH="304560" progId="Equation.3">
              <p:embed/>
            </p:oleObj>
          </a:graphicData>
        </a:graphic>
      </p:graphicFrame>
      <p:sp>
        <p:nvSpPr>
          <p:cNvPr id="36869" name="TextBox 7"/>
          <p:cNvSpPr txBox="1">
            <a:spLocks noChangeArrowheads="1"/>
          </p:cNvSpPr>
          <p:nvPr/>
        </p:nvSpPr>
        <p:spPr bwMode="auto">
          <a:xfrm>
            <a:off x="762000" y="5951538"/>
            <a:ext cx="79248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latin typeface="Calibri" pitchFamily="34" charset="0"/>
              </a:rPr>
              <a:t>is node i’s ranking function for link (j, i), or equivalently, for neighbor node j.</a:t>
            </a:r>
          </a:p>
        </p:txBody>
      </p:sp>
      <p:pic>
        <p:nvPicPr>
          <p:cNvPr id="36870" name="Picture 9" descr="ns_bgp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47800" y="2252663"/>
            <a:ext cx="6238875" cy="3614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le 1"/>
          <p:cNvSpPr>
            <a:spLocks noGrp="1"/>
          </p:cNvSpPr>
          <p:nvPr>
            <p:ph type="title"/>
          </p:nvPr>
        </p:nvSpPr>
        <p:spPr>
          <a:xfrm>
            <a:off x="76200" y="76200"/>
            <a:ext cx="8991600" cy="1143000"/>
          </a:xfrm>
        </p:spPr>
        <p:txBody>
          <a:bodyPr/>
          <a:lstStyle/>
          <a:p>
            <a:r>
              <a:rPr lang="en-US" sz="3900" smtClean="0"/>
              <a:t>Would the Additional Flexibility </a:t>
            </a:r>
            <a:br>
              <a:rPr lang="en-US" sz="3900" smtClean="0"/>
            </a:br>
            <a:r>
              <a:rPr lang="en-US" sz="3900" smtClean="0"/>
              <a:t>Cause Routing Oscillation?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24000"/>
            <a:ext cx="8686800" cy="4572000"/>
          </a:xfrm>
        </p:spPr>
        <p:txBody>
          <a:bodyPr/>
          <a:lstStyle/>
          <a:p>
            <a:r>
              <a:rPr lang="en-US" sz="3100" smtClean="0"/>
              <a:t>ISPs have bilateral business relationships</a:t>
            </a:r>
          </a:p>
          <a:p>
            <a:r>
              <a:rPr lang="en-US" sz="3100" smtClean="0">
                <a:solidFill>
                  <a:srgbClr val="3399FF"/>
                </a:solidFill>
              </a:rPr>
              <a:t>Customer-Provider</a:t>
            </a:r>
          </a:p>
          <a:p>
            <a:pPr lvl="1"/>
            <a:r>
              <a:rPr lang="en-US" sz="2700" smtClean="0"/>
              <a:t>Customers pay provider for access to the Internet</a:t>
            </a:r>
          </a:p>
          <a:p>
            <a:r>
              <a:rPr lang="en-US" sz="3100" smtClean="0">
                <a:solidFill>
                  <a:srgbClr val="3399FF"/>
                </a:solidFill>
              </a:rPr>
              <a:t>Peer-Peer</a:t>
            </a:r>
          </a:p>
          <a:p>
            <a:pPr lvl="1"/>
            <a:r>
              <a:rPr lang="en-US" sz="2700" smtClean="0"/>
              <a:t>Peers exchange traffic free of charge</a:t>
            </a:r>
            <a:endParaRPr lang="en-US" sz="2700" smtClean="0">
              <a:solidFill>
                <a:srgbClr val="3399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181BB66-C747-4F21-870F-0571AEDF1CBC}" type="slidenum">
              <a:rPr lang="en-US"/>
              <a:pPr>
                <a:defRPr/>
              </a:pPr>
              <a:t>13</a:t>
            </a:fld>
            <a:endParaRPr 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itle 1"/>
          <p:cNvSpPr>
            <a:spLocks noGrp="1"/>
          </p:cNvSpPr>
          <p:nvPr>
            <p:ph type="title"/>
          </p:nvPr>
        </p:nvSpPr>
        <p:spPr>
          <a:xfrm>
            <a:off x="76200" y="76200"/>
            <a:ext cx="8991600" cy="1143000"/>
          </a:xfrm>
        </p:spPr>
        <p:txBody>
          <a:bodyPr/>
          <a:lstStyle/>
          <a:p>
            <a:r>
              <a:rPr lang="en-US" sz="3900" smtClean="0"/>
              <a:t>Would the Additional Flexibility </a:t>
            </a:r>
            <a:br>
              <a:rPr lang="en-US" sz="3900" smtClean="0"/>
            </a:br>
            <a:r>
              <a:rPr lang="en-US" sz="3900" smtClean="0"/>
              <a:t>Cause Routing Oscillation?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B17615F-43EF-4AC3-80B7-DAB667FB98D5}" type="slidenum">
              <a:rPr lang="en-US"/>
              <a:pPr>
                <a:defRPr/>
              </a:pPr>
              <a:t>14</a:t>
            </a:fld>
            <a:endParaRPr lang="en-US" dirty="0"/>
          </a:p>
        </p:txBody>
      </p:sp>
      <p:pic>
        <p:nvPicPr>
          <p:cNvPr id="43011" name="Picture 31" descr="dynamics-slides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31975" y="2692400"/>
            <a:ext cx="5711825" cy="370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2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8686800" cy="5334000"/>
          </a:xfrm>
        </p:spPr>
        <p:txBody>
          <a:bodyPr/>
          <a:lstStyle/>
          <a:p>
            <a:r>
              <a:rPr lang="en-US" sz="3100" smtClean="0"/>
              <a:t>Conventional BGP can easily oscillate</a:t>
            </a:r>
          </a:p>
          <a:p>
            <a:pPr lvl="1"/>
            <a:r>
              <a:rPr lang="en-US" sz="2700" smtClean="0"/>
              <a:t>Even without neighbor-specific route selection</a:t>
            </a:r>
          </a:p>
        </p:txBody>
      </p:sp>
      <p:cxnSp>
        <p:nvCxnSpPr>
          <p:cNvPr id="35" name="Straight Arrow Connector 34"/>
          <p:cNvCxnSpPr/>
          <p:nvPr/>
        </p:nvCxnSpPr>
        <p:spPr>
          <a:xfrm>
            <a:off x="3505200" y="3276600"/>
            <a:ext cx="893763" cy="588963"/>
          </a:xfrm>
          <a:prstGeom prst="straightConnector1">
            <a:avLst/>
          </a:prstGeom>
          <a:ln w="38100">
            <a:solidFill>
              <a:srgbClr val="FF0000"/>
            </a:solidFill>
            <a:prstDash val="dash"/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rot="10800000" flipV="1">
            <a:off x="4876800" y="3124200"/>
            <a:ext cx="914400" cy="609600"/>
          </a:xfrm>
          <a:prstGeom prst="straightConnector1">
            <a:avLst/>
          </a:prstGeom>
          <a:ln w="38100">
            <a:solidFill>
              <a:srgbClr val="00B050"/>
            </a:solidFill>
            <a:prstDash val="dash"/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rot="5400000" flipH="1" flipV="1">
            <a:off x="4305300" y="4762500"/>
            <a:ext cx="990600" cy="0"/>
          </a:xfrm>
          <a:prstGeom prst="straightConnector1">
            <a:avLst/>
          </a:prstGeom>
          <a:ln w="38100">
            <a:solidFill>
              <a:srgbClr val="3333FF"/>
            </a:solidFill>
            <a:prstDash val="dash"/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Freeform 42"/>
          <p:cNvSpPr/>
          <p:nvPr/>
        </p:nvSpPr>
        <p:spPr>
          <a:xfrm>
            <a:off x="3276600" y="3270250"/>
            <a:ext cx="1416050" cy="2368550"/>
          </a:xfrm>
          <a:custGeom>
            <a:avLst/>
            <a:gdLst>
              <a:gd name="connsiteX0" fmla="*/ 0 w 1626358"/>
              <a:gd name="connsiteY0" fmla="*/ 0 h 2565779"/>
              <a:gd name="connsiteX1" fmla="*/ 1364776 w 1626358"/>
              <a:gd name="connsiteY1" fmla="*/ 2388358 h 2565779"/>
              <a:gd name="connsiteX2" fmla="*/ 1569492 w 1626358"/>
              <a:gd name="connsiteY2" fmla="*/ 1064525 h 2565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26358" h="2565779">
                <a:moveTo>
                  <a:pt x="0" y="0"/>
                </a:moveTo>
                <a:cubicBezTo>
                  <a:pt x="551597" y="1105468"/>
                  <a:pt x="1103194" y="2210937"/>
                  <a:pt x="1364776" y="2388358"/>
                </a:cubicBezTo>
                <a:cubicBezTo>
                  <a:pt x="1626358" y="2565779"/>
                  <a:pt x="1597925" y="1815152"/>
                  <a:pt x="1569492" y="1064525"/>
                </a:cubicBezTo>
              </a:path>
            </a:pathLst>
          </a:custGeom>
          <a:ln w="38100">
            <a:solidFill>
              <a:srgbClr val="FF0000"/>
            </a:solidFill>
            <a:prstDash val="dash"/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4" name="Freeform 43"/>
          <p:cNvSpPr/>
          <p:nvPr/>
        </p:nvSpPr>
        <p:spPr>
          <a:xfrm>
            <a:off x="5029200" y="3048000"/>
            <a:ext cx="1143000" cy="2438400"/>
          </a:xfrm>
          <a:custGeom>
            <a:avLst/>
            <a:gdLst>
              <a:gd name="connsiteX0" fmla="*/ 0 w 1342029"/>
              <a:gd name="connsiteY0" fmla="*/ 2736376 h 2736376"/>
              <a:gd name="connsiteX1" fmla="*/ 1337480 w 1342029"/>
              <a:gd name="connsiteY1" fmla="*/ 293427 h 2736376"/>
              <a:gd name="connsiteX2" fmla="*/ 27295 w 1342029"/>
              <a:gd name="connsiteY2" fmla="*/ 975815 h 2736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42029" h="2736376">
                <a:moveTo>
                  <a:pt x="0" y="2736376"/>
                </a:moveTo>
                <a:cubicBezTo>
                  <a:pt x="666465" y="1661615"/>
                  <a:pt x="1332931" y="586854"/>
                  <a:pt x="1337480" y="293427"/>
                </a:cubicBezTo>
                <a:cubicBezTo>
                  <a:pt x="1342029" y="0"/>
                  <a:pt x="684662" y="487907"/>
                  <a:pt x="27295" y="975815"/>
                </a:cubicBezTo>
              </a:path>
            </a:pathLst>
          </a:custGeom>
          <a:ln w="38100">
            <a:solidFill>
              <a:srgbClr val="3333FF"/>
            </a:solidFill>
            <a:prstDash val="dash"/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8" name="Freeform 47"/>
          <p:cNvSpPr/>
          <p:nvPr/>
        </p:nvSpPr>
        <p:spPr>
          <a:xfrm>
            <a:off x="3200400" y="2743200"/>
            <a:ext cx="2798763" cy="969963"/>
          </a:xfrm>
          <a:custGeom>
            <a:avLst/>
            <a:gdLst>
              <a:gd name="connsiteX0" fmla="*/ 2925171 w 2925171"/>
              <a:gd name="connsiteY0" fmla="*/ 172872 h 1128215"/>
              <a:gd name="connsiteX1" fmla="*/ 250209 w 2925171"/>
              <a:gd name="connsiteY1" fmla="*/ 159224 h 1128215"/>
              <a:gd name="connsiteX2" fmla="*/ 1423917 w 2925171"/>
              <a:gd name="connsiteY2" fmla="*/ 1128215 h 1128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925171" h="1128215">
                <a:moveTo>
                  <a:pt x="2925171" y="172872"/>
                </a:moveTo>
                <a:cubicBezTo>
                  <a:pt x="1712794" y="86436"/>
                  <a:pt x="500418" y="0"/>
                  <a:pt x="250209" y="159224"/>
                </a:cubicBezTo>
                <a:cubicBezTo>
                  <a:pt x="0" y="318448"/>
                  <a:pt x="711958" y="723331"/>
                  <a:pt x="1423917" y="1128215"/>
                </a:cubicBezTo>
              </a:path>
            </a:pathLst>
          </a:custGeom>
          <a:ln w="38100">
            <a:solidFill>
              <a:srgbClr val="00B050"/>
            </a:solidFill>
            <a:prstDash val="dash"/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Oval Callout 13"/>
          <p:cNvSpPr/>
          <p:nvPr/>
        </p:nvSpPr>
        <p:spPr>
          <a:xfrm>
            <a:off x="1600200" y="4419600"/>
            <a:ext cx="1905000" cy="914400"/>
          </a:xfrm>
          <a:prstGeom prst="wedgeEllipseCallout">
            <a:avLst>
              <a:gd name="adj1" fmla="val 91837"/>
              <a:gd name="adj2" fmla="val 61425"/>
            </a:avLst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chemeClr val="tx1"/>
                </a:solidFill>
              </a:rPr>
              <a:t>(3 d) is available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5" name="Oval Callout 14"/>
          <p:cNvSpPr/>
          <p:nvPr/>
        </p:nvSpPr>
        <p:spPr>
          <a:xfrm>
            <a:off x="6400800" y="3733800"/>
            <a:ext cx="1905000" cy="914400"/>
          </a:xfrm>
          <a:prstGeom prst="wedgeEllipseCallout">
            <a:avLst>
              <a:gd name="adj1" fmla="val -56034"/>
              <a:gd name="adj2" fmla="val -95027"/>
            </a:avLst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chemeClr val="tx1"/>
                </a:solidFill>
              </a:rPr>
              <a:t>(2 d) is available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6" name="Oval Callout 15"/>
          <p:cNvSpPr/>
          <p:nvPr/>
        </p:nvSpPr>
        <p:spPr>
          <a:xfrm>
            <a:off x="1371600" y="4343400"/>
            <a:ext cx="2133600" cy="914400"/>
          </a:xfrm>
          <a:prstGeom prst="wedgeEllipseCallout">
            <a:avLst>
              <a:gd name="adj1" fmla="val 89072"/>
              <a:gd name="adj2" fmla="val 67877"/>
            </a:avLst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chemeClr val="tx1"/>
                </a:solidFill>
              </a:rPr>
              <a:t>(3 d) is not available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7" name="Oval Callout 16"/>
          <p:cNvSpPr/>
          <p:nvPr/>
        </p:nvSpPr>
        <p:spPr>
          <a:xfrm>
            <a:off x="838200" y="3352800"/>
            <a:ext cx="1905000" cy="914400"/>
          </a:xfrm>
          <a:prstGeom prst="wedgeEllipseCallout">
            <a:avLst>
              <a:gd name="adj1" fmla="val 60869"/>
              <a:gd name="adj2" fmla="val -59544"/>
            </a:avLst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chemeClr val="tx1"/>
                </a:solidFill>
              </a:rPr>
              <a:t>(1 d) is available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8" name="Oval Callout 17"/>
          <p:cNvSpPr/>
          <p:nvPr/>
        </p:nvSpPr>
        <p:spPr>
          <a:xfrm>
            <a:off x="6400800" y="3733800"/>
            <a:ext cx="2133600" cy="914400"/>
          </a:xfrm>
          <a:prstGeom prst="wedgeEllipseCallout">
            <a:avLst>
              <a:gd name="adj1" fmla="val -56034"/>
              <a:gd name="adj2" fmla="val -95027"/>
            </a:avLst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chemeClr val="tx1"/>
                </a:solidFill>
              </a:rPr>
              <a:t>(2 d) is not available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9" name="Oval Callout 18"/>
          <p:cNvSpPr/>
          <p:nvPr/>
        </p:nvSpPr>
        <p:spPr>
          <a:xfrm>
            <a:off x="609600" y="3352800"/>
            <a:ext cx="2133600" cy="914400"/>
          </a:xfrm>
          <a:prstGeom prst="wedgeEllipseCallout">
            <a:avLst>
              <a:gd name="adj1" fmla="val 60869"/>
              <a:gd name="adj2" fmla="val -59544"/>
            </a:avLst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chemeClr val="tx1"/>
                </a:solidFill>
              </a:rPr>
              <a:t>(1 d) is not available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3" grpId="1" animBg="1"/>
      <p:bldP spid="44" grpId="0" animBg="1"/>
      <p:bldP spid="48" grpId="1" animBg="1"/>
      <p:bldP spid="14" grpId="0" animBg="1"/>
      <p:bldP spid="14" grpId="1" animBg="1"/>
      <p:bldP spid="14" grpId="2" animBg="1"/>
      <p:bldP spid="14" grpId="3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dynamics-slides-1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19400" y="2527300"/>
            <a:ext cx="6026150" cy="379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58" name="Title 1"/>
          <p:cNvSpPr>
            <a:spLocks noGrp="1"/>
          </p:cNvSpPr>
          <p:nvPr>
            <p:ph type="title"/>
          </p:nvPr>
        </p:nvSpPr>
        <p:spPr>
          <a:xfrm>
            <a:off x="76200" y="0"/>
            <a:ext cx="8991600" cy="1143000"/>
          </a:xfrm>
        </p:spPr>
        <p:txBody>
          <a:bodyPr/>
          <a:lstStyle/>
          <a:p>
            <a:r>
              <a:rPr lang="en-US" sz="3900" smtClean="0"/>
              <a:t>The “Gao-Rexford” Stability Conditions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8686800" cy="1066800"/>
          </a:xfrm>
        </p:spPr>
        <p:txBody>
          <a:bodyPr/>
          <a:lstStyle/>
          <a:p>
            <a:r>
              <a:rPr lang="en-US" sz="3100" smtClean="0">
                <a:solidFill>
                  <a:srgbClr val="3399FF"/>
                </a:solidFill>
              </a:rPr>
              <a:t>Preference</a:t>
            </a:r>
            <a:r>
              <a:rPr lang="en-US" sz="3100" smtClean="0"/>
              <a:t> condition</a:t>
            </a:r>
          </a:p>
          <a:p>
            <a:pPr lvl="1"/>
            <a:r>
              <a:rPr lang="en-US" sz="2700" smtClean="0"/>
              <a:t>Prefer customer routes over peer or provider routes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3CFEA36-2990-4D8B-9DA5-24723A458285}" type="slidenum">
              <a:rPr lang="en-US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10" name="Freeform 79"/>
          <p:cNvSpPr>
            <a:spLocks/>
          </p:cNvSpPr>
          <p:nvPr/>
        </p:nvSpPr>
        <p:spPr bwMode="auto">
          <a:xfrm>
            <a:off x="5132388" y="3038475"/>
            <a:ext cx="582612" cy="1457325"/>
          </a:xfrm>
          <a:custGeom>
            <a:avLst/>
            <a:gdLst>
              <a:gd name="T0" fmla="*/ 367 w 367"/>
              <a:gd name="T1" fmla="*/ 0 h 774"/>
              <a:gd name="T2" fmla="*/ 4 w 367"/>
              <a:gd name="T3" fmla="*/ 436 h 774"/>
              <a:gd name="T4" fmla="*/ 343 w 367"/>
              <a:gd name="T5" fmla="*/ 774 h 774"/>
              <a:gd name="T6" fmla="*/ 0 60000 65536"/>
              <a:gd name="T7" fmla="*/ 0 60000 65536"/>
              <a:gd name="T8" fmla="*/ 0 60000 65536"/>
              <a:gd name="T9" fmla="*/ 0 w 367"/>
              <a:gd name="T10" fmla="*/ 0 h 774"/>
              <a:gd name="T11" fmla="*/ 367 w 367"/>
              <a:gd name="T12" fmla="*/ 774 h 77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67" h="774">
                <a:moveTo>
                  <a:pt x="367" y="0"/>
                </a:moveTo>
                <a:cubicBezTo>
                  <a:pt x="187" y="153"/>
                  <a:pt x="8" y="307"/>
                  <a:pt x="4" y="436"/>
                </a:cubicBezTo>
                <a:cubicBezTo>
                  <a:pt x="0" y="565"/>
                  <a:pt x="171" y="669"/>
                  <a:pt x="343" y="774"/>
                </a:cubicBezTo>
              </a:path>
            </a:pathLst>
          </a:custGeom>
          <a:noFill/>
          <a:ln w="38100">
            <a:solidFill>
              <a:srgbClr val="0000FF"/>
            </a:solidFill>
            <a:round/>
            <a:headEnd/>
            <a:tailEnd type="arrow" w="med" len="med"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304800" y="1143000"/>
            <a:ext cx="868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3100">
                <a:solidFill>
                  <a:srgbClr val="3399FF"/>
                </a:solidFill>
                <a:latin typeface="Calibri" pitchFamily="34" charset="0"/>
              </a:rPr>
              <a:t>Export</a:t>
            </a:r>
            <a:r>
              <a:rPr lang="en-US" sz="3100">
                <a:latin typeface="Calibri" pitchFamily="34" charset="0"/>
              </a:rPr>
              <a:t> condition</a:t>
            </a:r>
          </a:p>
          <a:p>
            <a:pPr marL="742950" lvl="1" indent="-285750">
              <a:spcBef>
                <a:spcPct val="20000"/>
              </a:spcBef>
              <a:buFont typeface="Arial" charset="0"/>
              <a:buChar char="–"/>
            </a:pPr>
            <a:r>
              <a:rPr lang="en-US" sz="2700">
                <a:latin typeface="Calibri" pitchFamily="34" charset="0"/>
              </a:rPr>
              <a:t>Export only customer routes to peers or providers</a:t>
            </a:r>
          </a:p>
        </p:txBody>
      </p:sp>
      <p:sp>
        <p:nvSpPr>
          <p:cNvPr id="15" name="Text Box 78"/>
          <p:cNvSpPr txBox="1">
            <a:spLocks noChangeArrowheads="1"/>
          </p:cNvSpPr>
          <p:nvPr/>
        </p:nvSpPr>
        <p:spPr bwMode="auto">
          <a:xfrm>
            <a:off x="228600" y="3436938"/>
            <a:ext cx="4271963" cy="830262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Calibri" pitchFamily="34" charset="0"/>
              </a:rPr>
              <a:t>Valid paths: “1 2 d” and “6 4 3 d”</a:t>
            </a:r>
          </a:p>
          <a:p>
            <a:r>
              <a:rPr lang="en-US" sz="2400">
                <a:latin typeface="Calibri" pitchFamily="34" charset="0"/>
              </a:rPr>
              <a:t>Invalid path: “5 8 d” and “6 5 d”</a:t>
            </a:r>
          </a:p>
        </p:txBody>
      </p:sp>
      <p:sp>
        <p:nvSpPr>
          <p:cNvPr id="17" name="Freeform 82"/>
          <p:cNvSpPr>
            <a:spLocks/>
          </p:cNvSpPr>
          <p:nvPr/>
        </p:nvSpPr>
        <p:spPr bwMode="auto">
          <a:xfrm>
            <a:off x="6096000" y="4953000"/>
            <a:ext cx="854075" cy="511175"/>
          </a:xfrm>
          <a:custGeom>
            <a:avLst/>
            <a:gdLst>
              <a:gd name="T0" fmla="*/ 702 w 702"/>
              <a:gd name="T1" fmla="*/ 0 h 322"/>
              <a:gd name="T2" fmla="*/ 291 w 702"/>
              <a:gd name="T3" fmla="*/ 314 h 322"/>
              <a:gd name="T4" fmla="*/ 0 w 702"/>
              <a:gd name="T5" fmla="*/ 48 h 322"/>
              <a:gd name="T6" fmla="*/ 0 60000 65536"/>
              <a:gd name="T7" fmla="*/ 0 60000 65536"/>
              <a:gd name="T8" fmla="*/ 0 60000 65536"/>
              <a:gd name="T9" fmla="*/ 0 w 702"/>
              <a:gd name="T10" fmla="*/ 0 h 322"/>
              <a:gd name="T11" fmla="*/ 702 w 702"/>
              <a:gd name="T12" fmla="*/ 322 h 32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02" h="322">
                <a:moveTo>
                  <a:pt x="702" y="0"/>
                </a:moveTo>
                <a:cubicBezTo>
                  <a:pt x="555" y="153"/>
                  <a:pt x="408" y="306"/>
                  <a:pt x="291" y="314"/>
                </a:cubicBezTo>
                <a:cubicBezTo>
                  <a:pt x="174" y="322"/>
                  <a:pt x="87" y="185"/>
                  <a:pt x="0" y="48"/>
                </a:cubicBezTo>
              </a:path>
            </a:pathLst>
          </a:custGeom>
          <a:noFill/>
          <a:ln w="38100">
            <a:solidFill>
              <a:srgbClr val="FF3300"/>
            </a:solidFill>
            <a:round/>
            <a:headEnd/>
            <a:tailEnd type="arrow" w="med" len="med"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8" name="Line 92"/>
          <p:cNvSpPr>
            <a:spLocks noChangeShapeType="1"/>
          </p:cNvSpPr>
          <p:nvPr/>
        </p:nvSpPr>
        <p:spPr bwMode="auto">
          <a:xfrm flipH="1">
            <a:off x="6019800" y="4648200"/>
            <a:ext cx="238125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arrow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Freeform 85"/>
          <p:cNvSpPr>
            <a:spLocks/>
          </p:cNvSpPr>
          <p:nvPr/>
        </p:nvSpPr>
        <p:spPr bwMode="auto">
          <a:xfrm>
            <a:off x="6019800" y="3886200"/>
            <a:ext cx="2362200" cy="723900"/>
          </a:xfrm>
          <a:custGeom>
            <a:avLst/>
            <a:gdLst>
              <a:gd name="T0" fmla="*/ 1718 w 1718"/>
              <a:gd name="T1" fmla="*/ 481 h 481"/>
              <a:gd name="T2" fmla="*/ 1161 w 1718"/>
              <a:gd name="T3" fmla="*/ 69 h 481"/>
              <a:gd name="T4" fmla="*/ 532 w 1718"/>
              <a:gd name="T5" fmla="*/ 69 h 481"/>
              <a:gd name="T6" fmla="*/ 0 w 1718"/>
              <a:gd name="T7" fmla="*/ 456 h 481"/>
              <a:gd name="T8" fmla="*/ 0 60000 65536"/>
              <a:gd name="T9" fmla="*/ 0 60000 65536"/>
              <a:gd name="T10" fmla="*/ 0 60000 65536"/>
              <a:gd name="T11" fmla="*/ 0 60000 65536"/>
              <a:gd name="T12" fmla="*/ 0 w 1718"/>
              <a:gd name="T13" fmla="*/ 0 h 481"/>
              <a:gd name="T14" fmla="*/ 1718 w 1718"/>
              <a:gd name="T15" fmla="*/ 481 h 48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718" h="481">
                <a:moveTo>
                  <a:pt x="1718" y="481"/>
                </a:moveTo>
                <a:cubicBezTo>
                  <a:pt x="1538" y="309"/>
                  <a:pt x="1359" y="138"/>
                  <a:pt x="1161" y="69"/>
                </a:cubicBezTo>
                <a:cubicBezTo>
                  <a:pt x="963" y="0"/>
                  <a:pt x="725" y="5"/>
                  <a:pt x="532" y="69"/>
                </a:cubicBezTo>
                <a:cubicBezTo>
                  <a:pt x="339" y="133"/>
                  <a:pt x="169" y="294"/>
                  <a:pt x="0" y="456"/>
                </a:cubicBezTo>
              </a:path>
            </a:pathLst>
          </a:custGeom>
          <a:noFill/>
          <a:ln w="38100">
            <a:solidFill>
              <a:srgbClr val="0000FF"/>
            </a:solidFill>
            <a:round/>
            <a:headEnd/>
            <a:tailEnd type="arrow" w="med" len="med"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20" name="Content Placeholder 2"/>
          <p:cNvSpPr txBox="1">
            <a:spLocks/>
          </p:cNvSpPr>
          <p:nvPr/>
        </p:nvSpPr>
        <p:spPr bwMode="auto">
          <a:xfrm>
            <a:off x="304800" y="1143000"/>
            <a:ext cx="868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3100">
                <a:solidFill>
                  <a:srgbClr val="3399FF"/>
                </a:solidFill>
                <a:latin typeface="Calibri" pitchFamily="34" charset="0"/>
              </a:rPr>
              <a:t>Topology</a:t>
            </a:r>
            <a:r>
              <a:rPr lang="en-US" sz="3100">
                <a:latin typeface="Calibri" pitchFamily="34" charset="0"/>
              </a:rPr>
              <a:t> condition</a:t>
            </a:r>
          </a:p>
          <a:p>
            <a:pPr marL="742950" lvl="1" indent="-285750">
              <a:spcBef>
                <a:spcPct val="20000"/>
              </a:spcBef>
              <a:buFont typeface="Arial" charset="0"/>
              <a:buChar char="–"/>
            </a:pPr>
            <a:r>
              <a:rPr lang="en-US" sz="2700">
                <a:latin typeface="Calibri" pitchFamily="34" charset="0"/>
              </a:rPr>
              <a:t>No cycle of customer-provider relationships</a:t>
            </a:r>
            <a:endParaRPr lang="en-US" sz="3100">
              <a:solidFill>
                <a:srgbClr val="3399FF"/>
              </a:solidFill>
              <a:latin typeface="Calibri" pitchFamily="34" charset="0"/>
            </a:endParaRPr>
          </a:p>
        </p:txBody>
      </p:sp>
      <p:sp>
        <p:nvSpPr>
          <p:cNvPr id="22" name="Freeform 21"/>
          <p:cNvSpPr>
            <a:spLocks noChangeArrowheads="1"/>
          </p:cNvSpPr>
          <p:nvPr/>
        </p:nvSpPr>
        <p:spPr bwMode="auto">
          <a:xfrm>
            <a:off x="5867400" y="3886200"/>
            <a:ext cx="381000" cy="609600"/>
          </a:xfrm>
          <a:custGeom>
            <a:avLst/>
            <a:gdLst>
              <a:gd name="T0" fmla="*/ 381000 w 304800"/>
              <a:gd name="T1" fmla="*/ 0 h 457200"/>
              <a:gd name="T2" fmla="*/ 0 w 304800"/>
              <a:gd name="T3" fmla="*/ 609600 h 457200"/>
              <a:gd name="T4" fmla="*/ 0 w 304800"/>
              <a:gd name="T5" fmla="*/ 609600 h 457200"/>
              <a:gd name="T6" fmla="*/ 0 60000 65536"/>
              <a:gd name="T7" fmla="*/ 0 60000 65536"/>
              <a:gd name="T8" fmla="*/ 0 60000 65536"/>
              <a:gd name="T9" fmla="*/ 0 w 304800"/>
              <a:gd name="T10" fmla="*/ 0 h 457200"/>
              <a:gd name="T11" fmla="*/ 304800 w 304800"/>
              <a:gd name="T12" fmla="*/ 457200 h 4572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04800" h="457200">
                <a:moveTo>
                  <a:pt x="304800" y="0"/>
                </a:moveTo>
                <a:lnTo>
                  <a:pt x="0" y="457200"/>
                </a:lnTo>
              </a:path>
            </a:pathLst>
          </a:custGeom>
          <a:noFill/>
          <a:ln w="38100">
            <a:solidFill>
              <a:srgbClr val="0000FF"/>
            </a:solidFill>
            <a:round/>
            <a:headEnd/>
            <a:tailEnd type="arrow" w="med" len="med"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23" name="Freeform 22"/>
          <p:cNvSpPr>
            <a:spLocks noChangeArrowheads="1"/>
          </p:cNvSpPr>
          <p:nvPr/>
        </p:nvSpPr>
        <p:spPr bwMode="auto">
          <a:xfrm>
            <a:off x="5105400" y="3141663"/>
            <a:ext cx="1066800" cy="1354137"/>
          </a:xfrm>
          <a:custGeom>
            <a:avLst/>
            <a:gdLst>
              <a:gd name="T0" fmla="*/ 1066800 w 1010355"/>
              <a:gd name="T1" fmla="*/ 595040 h 1207911"/>
              <a:gd name="T2" fmla="*/ 655576 w 1010355"/>
              <a:gd name="T3" fmla="*/ 6330 h 1207911"/>
              <a:gd name="T4" fmla="*/ 29799 w 1010355"/>
              <a:gd name="T5" fmla="*/ 557059 h 1207911"/>
              <a:gd name="T6" fmla="*/ 476782 w 1010355"/>
              <a:gd name="T7" fmla="*/ 1354667 h 1207911"/>
              <a:gd name="T8" fmla="*/ 0 60000 65536"/>
              <a:gd name="T9" fmla="*/ 0 60000 65536"/>
              <a:gd name="T10" fmla="*/ 0 60000 65536"/>
              <a:gd name="T11" fmla="*/ 0 60000 65536"/>
              <a:gd name="T12" fmla="*/ 0 w 1010355"/>
              <a:gd name="T13" fmla="*/ 0 h 1207911"/>
              <a:gd name="T14" fmla="*/ 1010355 w 1010355"/>
              <a:gd name="T15" fmla="*/ 1207911 h 120791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10355" h="1207911">
                <a:moveTo>
                  <a:pt x="1010355" y="530577"/>
                </a:moveTo>
                <a:cubicBezTo>
                  <a:pt x="897466" y="270932"/>
                  <a:pt x="784578" y="11288"/>
                  <a:pt x="620889" y="5644"/>
                </a:cubicBezTo>
                <a:cubicBezTo>
                  <a:pt x="457200" y="0"/>
                  <a:pt x="56444" y="296333"/>
                  <a:pt x="28222" y="496711"/>
                </a:cubicBezTo>
                <a:cubicBezTo>
                  <a:pt x="0" y="697089"/>
                  <a:pt x="225777" y="952500"/>
                  <a:pt x="451555" y="1207911"/>
                </a:cubicBezTo>
              </a:path>
            </a:pathLst>
          </a:custGeom>
          <a:noFill/>
          <a:ln w="38100">
            <a:solidFill>
              <a:srgbClr val="FF3300"/>
            </a:solidFill>
            <a:round/>
            <a:headEnd/>
            <a:tailEnd type="arrow" w="med" len="med"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24" name="Text Box 78"/>
          <p:cNvSpPr txBox="1">
            <a:spLocks noChangeArrowheads="1"/>
          </p:cNvSpPr>
          <p:nvPr/>
        </p:nvSpPr>
        <p:spPr bwMode="auto">
          <a:xfrm>
            <a:off x="228600" y="2814638"/>
            <a:ext cx="4533900" cy="461962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Calibri" pitchFamily="34" charset="0"/>
              </a:rPr>
              <a:t>Node 3 prefers “3 d” over “3 1 2 d”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  <p:bldP spid="10" grpId="0" animBg="1"/>
      <p:bldP spid="10" grpId="1" animBg="1"/>
      <p:bldP spid="12" grpId="0" build="p"/>
      <p:bldP spid="12" grpId="1" build="allAtOnce"/>
      <p:bldP spid="15" grpId="0" autoUpdateAnimBg="0"/>
      <p:bldP spid="15" grpId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build="p"/>
      <p:bldP spid="22" grpId="0" animBg="1"/>
      <p:bldP spid="22" grpId="1" animBg="1"/>
      <p:bldP spid="23" grpId="0" animBg="1"/>
      <p:bldP spid="23" grpId="1" animBg="1"/>
      <p:bldP spid="24" grpId="2"/>
      <p:bldP spid="24" grpId="3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itle 1"/>
          <p:cNvSpPr>
            <a:spLocks noGrp="1"/>
          </p:cNvSpPr>
          <p:nvPr>
            <p:ph type="title"/>
          </p:nvPr>
        </p:nvSpPr>
        <p:spPr>
          <a:xfrm>
            <a:off x="76200" y="0"/>
            <a:ext cx="8991600" cy="1143000"/>
          </a:xfrm>
        </p:spPr>
        <p:txBody>
          <a:bodyPr/>
          <a:lstStyle/>
          <a:p>
            <a:r>
              <a:rPr lang="en-US" sz="3900" smtClean="0"/>
              <a:t>“Gao-Rexford” Too Restrictive for NS-BGP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8686800" cy="5334000"/>
          </a:xfrm>
        </p:spPr>
        <p:txBody>
          <a:bodyPr/>
          <a:lstStyle/>
          <a:p>
            <a:r>
              <a:rPr lang="en-US" sz="3100" smtClean="0"/>
              <a:t>ISPs may want to violate the </a:t>
            </a:r>
            <a:r>
              <a:rPr lang="en-US" sz="3100" smtClean="0">
                <a:solidFill>
                  <a:srgbClr val="3399FF"/>
                </a:solidFill>
              </a:rPr>
              <a:t>preference condition </a:t>
            </a:r>
            <a:endParaRPr lang="en-US" sz="2700" smtClean="0"/>
          </a:p>
          <a:p>
            <a:pPr lvl="1"/>
            <a:r>
              <a:rPr lang="en-US" sz="2700" smtClean="0"/>
              <a:t>To prefer peer or provider routes for some (high-paying) customers</a:t>
            </a:r>
          </a:p>
          <a:p>
            <a:pPr lvl="1">
              <a:buFont typeface="Arial" charset="0"/>
              <a:buNone/>
            </a:pPr>
            <a:endParaRPr lang="en-US" sz="2700" smtClean="0"/>
          </a:p>
          <a:p>
            <a:r>
              <a:rPr lang="en-US" sz="3100" smtClean="0"/>
              <a:t>Some important questions need to be answered</a:t>
            </a:r>
          </a:p>
          <a:p>
            <a:pPr lvl="1"/>
            <a:r>
              <a:rPr lang="en-US" sz="2700" smtClean="0"/>
              <a:t>Would such violation lead to routing oscillation?</a:t>
            </a:r>
          </a:p>
          <a:p>
            <a:pPr lvl="1"/>
            <a:r>
              <a:rPr lang="en-US" sz="2700" smtClean="0"/>
              <a:t>What sufficient conditions (the equivalent of “Gao-Rexford” conditions) are appropriate for NS-BGP?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0FADA02-4F42-4556-B9D4-588FAC3E7E94}" type="slidenum">
              <a:rPr lang="en-US"/>
              <a:pPr>
                <a:defRPr/>
              </a:pPr>
              <a:t>16</a:t>
            </a:fld>
            <a:endParaRPr 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itle 1"/>
          <p:cNvSpPr>
            <a:spLocks noGrp="1"/>
          </p:cNvSpPr>
          <p:nvPr>
            <p:ph type="title"/>
          </p:nvPr>
        </p:nvSpPr>
        <p:spPr>
          <a:xfrm>
            <a:off x="76200" y="0"/>
            <a:ext cx="8991600" cy="1143000"/>
          </a:xfrm>
        </p:spPr>
        <p:txBody>
          <a:bodyPr/>
          <a:lstStyle/>
          <a:p>
            <a:r>
              <a:rPr lang="en-US" sz="4000" smtClean="0"/>
              <a:t>Stability Conditions for NS-BGP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8686800" cy="5334000"/>
          </a:xfrm>
        </p:spPr>
        <p:txBody>
          <a:bodyPr/>
          <a:lstStyle/>
          <a:p>
            <a:r>
              <a:rPr lang="en-US" sz="3100" smtClean="0"/>
              <a:t>Surprising results: Ns-BGP </a:t>
            </a:r>
            <a:r>
              <a:rPr lang="en-US" sz="3100" smtClean="0">
                <a:solidFill>
                  <a:srgbClr val="FF0000"/>
                </a:solidFill>
              </a:rPr>
              <a:t>improves</a:t>
            </a:r>
            <a:r>
              <a:rPr lang="en-US" sz="3100" smtClean="0"/>
              <a:t> stability!</a:t>
            </a:r>
          </a:p>
          <a:p>
            <a:pPr lvl="1"/>
            <a:r>
              <a:rPr lang="en-US" sz="2700" smtClean="0"/>
              <a:t>The </a:t>
            </a:r>
            <a:r>
              <a:rPr lang="en-US" sz="2700" smtClean="0">
                <a:solidFill>
                  <a:srgbClr val="3399FF"/>
                </a:solidFill>
              </a:rPr>
              <a:t>more</a:t>
            </a:r>
            <a:r>
              <a:rPr lang="en-US" sz="2700" smtClean="0"/>
              <a:t> flexible NS-BGP requires </a:t>
            </a:r>
            <a:r>
              <a:rPr lang="en-US" sz="2700" smtClean="0">
                <a:solidFill>
                  <a:srgbClr val="3399FF"/>
                </a:solidFill>
              </a:rPr>
              <a:t>significantly less</a:t>
            </a:r>
            <a:r>
              <a:rPr lang="en-US" sz="2700" smtClean="0"/>
              <a:t> restrictive conditions to guarantee routing stability</a:t>
            </a:r>
          </a:p>
          <a:p>
            <a:r>
              <a:rPr lang="en-US" sz="3100" smtClean="0"/>
              <a:t>The “preference condition” is </a:t>
            </a:r>
            <a:r>
              <a:rPr lang="en-US" sz="3100" smtClean="0">
                <a:solidFill>
                  <a:srgbClr val="3399FF"/>
                </a:solidFill>
              </a:rPr>
              <a:t>no longer needed</a:t>
            </a:r>
          </a:p>
          <a:p>
            <a:pPr lvl="1"/>
            <a:r>
              <a:rPr lang="en-US" sz="2700" smtClean="0"/>
              <a:t>An ISP can choose</a:t>
            </a:r>
            <a:r>
              <a:rPr lang="en-US" sz="2700" smtClean="0">
                <a:solidFill>
                  <a:srgbClr val="3399FF"/>
                </a:solidFill>
              </a:rPr>
              <a:t> any </a:t>
            </a:r>
            <a:r>
              <a:rPr lang="en-US" sz="2700" smtClean="0"/>
              <a:t>“exportable” route for each neighbor</a:t>
            </a:r>
          </a:p>
          <a:p>
            <a:pPr lvl="1"/>
            <a:r>
              <a:rPr lang="en-US" sz="2700" smtClean="0"/>
              <a:t>As long as the </a:t>
            </a:r>
            <a:r>
              <a:rPr lang="en-US" sz="2700" smtClean="0">
                <a:solidFill>
                  <a:srgbClr val="3399FF"/>
                </a:solidFill>
              </a:rPr>
              <a:t>export</a:t>
            </a:r>
            <a:r>
              <a:rPr lang="en-US" sz="2700" smtClean="0"/>
              <a:t> and </a:t>
            </a:r>
            <a:r>
              <a:rPr lang="en-US" sz="2700" smtClean="0">
                <a:solidFill>
                  <a:srgbClr val="3399FF"/>
                </a:solidFill>
              </a:rPr>
              <a:t>topology</a:t>
            </a:r>
            <a:r>
              <a:rPr lang="en-US" sz="2700" smtClean="0"/>
              <a:t> conditions hold</a:t>
            </a:r>
          </a:p>
          <a:p>
            <a:r>
              <a:rPr lang="en-US" sz="3100" smtClean="0"/>
              <a:t>That is, an ISP can choose</a:t>
            </a:r>
          </a:p>
          <a:p>
            <a:pPr lvl="1"/>
            <a:r>
              <a:rPr lang="en-US" sz="2700" smtClean="0">
                <a:solidFill>
                  <a:srgbClr val="3399FF"/>
                </a:solidFill>
              </a:rPr>
              <a:t>Any route </a:t>
            </a:r>
            <a:r>
              <a:rPr lang="en-US" sz="2700" smtClean="0"/>
              <a:t>for a customer</a:t>
            </a:r>
          </a:p>
          <a:p>
            <a:pPr lvl="1"/>
            <a:r>
              <a:rPr lang="en-US" sz="2700" smtClean="0">
                <a:solidFill>
                  <a:srgbClr val="3399FF"/>
                </a:solidFill>
              </a:rPr>
              <a:t>Any customer-learned </a:t>
            </a:r>
            <a:r>
              <a:rPr lang="en-US" sz="2700" smtClean="0"/>
              <a:t>route for a peer or provider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16E3C08-938A-460B-AB82-B0E18FCF133B}" type="slidenum">
              <a:rPr lang="en-US"/>
              <a:pPr>
                <a:defRPr/>
              </a:pPr>
              <a:t>17</a:t>
            </a:fld>
            <a:endParaRPr 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1" name="Picture 11" descr="dynamics-slides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31975" y="2692400"/>
            <a:ext cx="5711825" cy="370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2" name="Title 1"/>
          <p:cNvSpPr>
            <a:spLocks noGrp="1"/>
          </p:cNvSpPr>
          <p:nvPr>
            <p:ph type="title"/>
          </p:nvPr>
        </p:nvSpPr>
        <p:spPr>
          <a:xfrm>
            <a:off x="76200" y="0"/>
            <a:ext cx="8991600" cy="1143000"/>
          </a:xfrm>
        </p:spPr>
        <p:txBody>
          <a:bodyPr/>
          <a:lstStyle/>
          <a:p>
            <a:r>
              <a:rPr lang="en-US" sz="3800" smtClean="0"/>
              <a:t>Why Stability is Easier to Obtain in NS-BGP?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8D76A07-E8A4-4043-92FB-79CDAFF00BB5}" type="slidenum">
              <a:rPr lang="en-US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51204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8686800" cy="5334000"/>
          </a:xfrm>
        </p:spPr>
        <p:txBody>
          <a:bodyPr/>
          <a:lstStyle/>
          <a:p>
            <a:r>
              <a:rPr lang="en-US" sz="3100" smtClean="0"/>
              <a:t>The same system will be stable in NS-BGP</a:t>
            </a:r>
          </a:p>
          <a:p>
            <a:pPr lvl="1"/>
            <a:r>
              <a:rPr lang="en-US" sz="2700" smtClean="0"/>
              <a:t>Key: the availability of  (3 d) to 1 is </a:t>
            </a:r>
            <a:r>
              <a:rPr lang="en-US" sz="2700" smtClean="0">
                <a:solidFill>
                  <a:srgbClr val="3399FF"/>
                </a:solidFill>
              </a:rPr>
              <a:t>independent</a:t>
            </a:r>
            <a:r>
              <a:rPr lang="en-US" sz="2700" smtClean="0"/>
              <a:t> of the presence or absence of (3 2 d)</a:t>
            </a:r>
          </a:p>
        </p:txBody>
      </p:sp>
      <p:cxnSp>
        <p:nvCxnSpPr>
          <p:cNvPr id="35" name="Straight Arrow Connector 34"/>
          <p:cNvCxnSpPr/>
          <p:nvPr/>
        </p:nvCxnSpPr>
        <p:spPr>
          <a:xfrm>
            <a:off x="3505200" y="3265488"/>
            <a:ext cx="893763" cy="620712"/>
          </a:xfrm>
          <a:prstGeom prst="straightConnector1">
            <a:avLst/>
          </a:prstGeom>
          <a:ln w="38100">
            <a:solidFill>
              <a:srgbClr val="FF0000"/>
            </a:solidFill>
            <a:prstDash val="dash"/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rot="10800000" flipV="1">
            <a:off x="4876800" y="3124200"/>
            <a:ext cx="990600" cy="685800"/>
          </a:xfrm>
          <a:prstGeom prst="straightConnector1">
            <a:avLst/>
          </a:prstGeom>
          <a:ln w="38100">
            <a:solidFill>
              <a:srgbClr val="00B050"/>
            </a:solidFill>
            <a:prstDash val="dash"/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rot="5400000" flipH="1" flipV="1">
            <a:off x="4283869" y="4850606"/>
            <a:ext cx="1143000" cy="1588"/>
          </a:xfrm>
          <a:prstGeom prst="straightConnector1">
            <a:avLst/>
          </a:prstGeom>
          <a:ln w="38100">
            <a:solidFill>
              <a:srgbClr val="3333FF"/>
            </a:solidFill>
            <a:prstDash val="dash"/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Freeform 42"/>
          <p:cNvSpPr/>
          <p:nvPr/>
        </p:nvSpPr>
        <p:spPr>
          <a:xfrm>
            <a:off x="3276600" y="3352800"/>
            <a:ext cx="1371600" cy="2209800"/>
          </a:xfrm>
          <a:custGeom>
            <a:avLst/>
            <a:gdLst>
              <a:gd name="connsiteX0" fmla="*/ 0 w 1626358"/>
              <a:gd name="connsiteY0" fmla="*/ 0 h 2565779"/>
              <a:gd name="connsiteX1" fmla="*/ 1364776 w 1626358"/>
              <a:gd name="connsiteY1" fmla="*/ 2388358 h 2565779"/>
              <a:gd name="connsiteX2" fmla="*/ 1569492 w 1626358"/>
              <a:gd name="connsiteY2" fmla="*/ 1064525 h 2565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26358" h="2565779">
                <a:moveTo>
                  <a:pt x="0" y="0"/>
                </a:moveTo>
                <a:cubicBezTo>
                  <a:pt x="551597" y="1105468"/>
                  <a:pt x="1103194" y="2210937"/>
                  <a:pt x="1364776" y="2388358"/>
                </a:cubicBezTo>
                <a:cubicBezTo>
                  <a:pt x="1626358" y="2565779"/>
                  <a:pt x="1597925" y="1815152"/>
                  <a:pt x="1569492" y="1064525"/>
                </a:cubicBezTo>
              </a:path>
            </a:pathLst>
          </a:custGeom>
          <a:ln w="38100">
            <a:solidFill>
              <a:srgbClr val="FF0000"/>
            </a:solidFill>
            <a:prstDash val="dash"/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4" name="Freeform 43"/>
          <p:cNvSpPr/>
          <p:nvPr/>
        </p:nvSpPr>
        <p:spPr>
          <a:xfrm>
            <a:off x="5029200" y="3048000"/>
            <a:ext cx="1143000" cy="2438400"/>
          </a:xfrm>
          <a:custGeom>
            <a:avLst/>
            <a:gdLst>
              <a:gd name="connsiteX0" fmla="*/ 0 w 1342029"/>
              <a:gd name="connsiteY0" fmla="*/ 2736376 h 2736376"/>
              <a:gd name="connsiteX1" fmla="*/ 1337480 w 1342029"/>
              <a:gd name="connsiteY1" fmla="*/ 293427 h 2736376"/>
              <a:gd name="connsiteX2" fmla="*/ 27295 w 1342029"/>
              <a:gd name="connsiteY2" fmla="*/ 975815 h 2736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42029" h="2736376">
                <a:moveTo>
                  <a:pt x="0" y="2736376"/>
                </a:moveTo>
                <a:cubicBezTo>
                  <a:pt x="666465" y="1661615"/>
                  <a:pt x="1332931" y="586854"/>
                  <a:pt x="1337480" y="293427"/>
                </a:cubicBezTo>
                <a:cubicBezTo>
                  <a:pt x="1342029" y="0"/>
                  <a:pt x="684662" y="487907"/>
                  <a:pt x="27295" y="975815"/>
                </a:cubicBezTo>
              </a:path>
            </a:pathLst>
          </a:custGeom>
          <a:ln w="38100">
            <a:solidFill>
              <a:srgbClr val="3333FF"/>
            </a:solidFill>
            <a:prstDash val="dash"/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8" name="Freeform 47"/>
          <p:cNvSpPr/>
          <p:nvPr/>
        </p:nvSpPr>
        <p:spPr>
          <a:xfrm>
            <a:off x="3276600" y="2819400"/>
            <a:ext cx="2798763" cy="849313"/>
          </a:xfrm>
          <a:custGeom>
            <a:avLst/>
            <a:gdLst>
              <a:gd name="connsiteX0" fmla="*/ 2925171 w 2925171"/>
              <a:gd name="connsiteY0" fmla="*/ 172872 h 1128215"/>
              <a:gd name="connsiteX1" fmla="*/ 250209 w 2925171"/>
              <a:gd name="connsiteY1" fmla="*/ 159224 h 1128215"/>
              <a:gd name="connsiteX2" fmla="*/ 1423917 w 2925171"/>
              <a:gd name="connsiteY2" fmla="*/ 1128215 h 1128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925171" h="1128215">
                <a:moveTo>
                  <a:pt x="2925171" y="172872"/>
                </a:moveTo>
                <a:cubicBezTo>
                  <a:pt x="1712794" y="86436"/>
                  <a:pt x="500418" y="0"/>
                  <a:pt x="250209" y="159224"/>
                </a:cubicBezTo>
                <a:cubicBezTo>
                  <a:pt x="0" y="318448"/>
                  <a:pt x="711958" y="723331"/>
                  <a:pt x="1423917" y="1128215"/>
                </a:cubicBezTo>
              </a:path>
            </a:pathLst>
          </a:custGeom>
          <a:ln w="38100">
            <a:solidFill>
              <a:srgbClr val="00B050"/>
            </a:solidFill>
            <a:prstDash val="dash"/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228600" y="1676400"/>
            <a:ext cx="8686800" cy="990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Oval Callout 12"/>
          <p:cNvSpPr/>
          <p:nvPr/>
        </p:nvSpPr>
        <p:spPr>
          <a:xfrm>
            <a:off x="1600200" y="4419600"/>
            <a:ext cx="1905000" cy="914400"/>
          </a:xfrm>
          <a:prstGeom prst="wedgeEllipseCallout">
            <a:avLst>
              <a:gd name="adj1" fmla="val 91837"/>
              <a:gd name="adj2" fmla="val 61425"/>
            </a:avLst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chemeClr val="tx1"/>
                </a:solidFill>
              </a:rPr>
              <a:t>(3 d) is available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4" name="Oval Callout 13"/>
          <p:cNvSpPr/>
          <p:nvPr/>
        </p:nvSpPr>
        <p:spPr>
          <a:xfrm>
            <a:off x="6477000" y="3581400"/>
            <a:ext cx="1905000" cy="914400"/>
          </a:xfrm>
          <a:prstGeom prst="wedgeEllipseCallout">
            <a:avLst>
              <a:gd name="adj1" fmla="val -57582"/>
              <a:gd name="adj2" fmla="val -88575"/>
            </a:avLst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chemeClr val="tx1"/>
                </a:solidFill>
              </a:rPr>
              <a:t>(2 d) is available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6" name="Oval Callout 15"/>
          <p:cNvSpPr/>
          <p:nvPr/>
        </p:nvSpPr>
        <p:spPr>
          <a:xfrm>
            <a:off x="990600" y="3352800"/>
            <a:ext cx="1905000" cy="914400"/>
          </a:xfrm>
          <a:prstGeom prst="wedgeEllipseCallout">
            <a:avLst>
              <a:gd name="adj1" fmla="val 55450"/>
              <a:gd name="adj2" fmla="val -61156"/>
            </a:avLst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chemeClr val="tx1"/>
                </a:solidFill>
              </a:rPr>
              <a:t>(1 d) is available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15" grpId="0" animBg="1"/>
      <p:bldP spid="13" grpId="0" animBg="1"/>
      <p:bldP spid="14" grpId="0" animBg="1"/>
      <p:bldP spid="1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itle 1"/>
          <p:cNvSpPr>
            <a:spLocks noGrp="1"/>
          </p:cNvSpPr>
          <p:nvPr>
            <p:ph type="title"/>
          </p:nvPr>
        </p:nvSpPr>
        <p:spPr>
          <a:xfrm>
            <a:off x="76200" y="0"/>
            <a:ext cx="8991600" cy="1143000"/>
          </a:xfrm>
        </p:spPr>
        <p:txBody>
          <a:bodyPr/>
          <a:lstStyle/>
          <a:p>
            <a:r>
              <a:rPr lang="en-US" sz="3900" smtClean="0"/>
              <a:t>Practical Implications of NS-BGP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8839200" cy="5334000"/>
          </a:xfrm>
        </p:spPr>
        <p:txBody>
          <a:bodyPr/>
          <a:lstStyle/>
          <a:p>
            <a:r>
              <a:rPr lang="en-US" sz="3100" smtClean="0"/>
              <a:t>NS-BGP is stable under </a:t>
            </a:r>
            <a:r>
              <a:rPr lang="en-US" sz="3100" smtClean="0">
                <a:solidFill>
                  <a:srgbClr val="3399FF"/>
                </a:solidFill>
              </a:rPr>
              <a:t>topology changes </a:t>
            </a:r>
          </a:p>
          <a:p>
            <a:pPr lvl="1"/>
            <a:r>
              <a:rPr lang="en-US" sz="2700" smtClean="0"/>
              <a:t>E.g., link/node failures and new peering links</a:t>
            </a:r>
          </a:p>
          <a:p>
            <a:r>
              <a:rPr lang="en-US" sz="3100" smtClean="0"/>
              <a:t>NS-BGP is stable in </a:t>
            </a:r>
            <a:r>
              <a:rPr lang="en-US" sz="3100" smtClean="0">
                <a:solidFill>
                  <a:srgbClr val="3399FF"/>
                </a:solidFill>
              </a:rPr>
              <a:t>partial deployment</a:t>
            </a:r>
          </a:p>
          <a:p>
            <a:pPr lvl="1"/>
            <a:r>
              <a:rPr lang="en-US" sz="2700" smtClean="0"/>
              <a:t>Individually ISPs can safely deploy NS-BGP </a:t>
            </a:r>
            <a:r>
              <a:rPr lang="en-US" sz="2700" smtClean="0">
                <a:solidFill>
                  <a:srgbClr val="3399FF"/>
                </a:solidFill>
              </a:rPr>
              <a:t>incrementally</a:t>
            </a:r>
          </a:p>
          <a:p>
            <a:r>
              <a:rPr lang="en-US" sz="3100" smtClean="0"/>
              <a:t>NS-BGP improves stability of </a:t>
            </a:r>
            <a:r>
              <a:rPr lang="en-US" sz="3100" smtClean="0">
                <a:solidFill>
                  <a:srgbClr val="3399FF"/>
                </a:solidFill>
              </a:rPr>
              <a:t>“backup” relationships</a:t>
            </a:r>
          </a:p>
          <a:p>
            <a:pPr lvl="1"/>
            <a:r>
              <a:rPr lang="en-US" sz="2700" smtClean="0"/>
              <a:t>Certain routing anomalies are less likely to happen than in conventional BGP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302CCA8-36A7-4189-BA3E-8CDC0093DE65}" type="slidenum">
              <a:rPr lang="en-US"/>
              <a:pPr>
                <a:defRPr/>
              </a:pPr>
              <a:t>19</a:t>
            </a:fld>
            <a:endParaRPr 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Three Roles An ISP Plays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8610600" cy="5334000"/>
          </a:xfrm>
        </p:spPr>
        <p:txBody>
          <a:bodyPr/>
          <a:lstStyle/>
          <a:p>
            <a:r>
              <a:rPr lang="en-US" sz="3000" smtClean="0"/>
              <a:t>As a participant of the </a:t>
            </a:r>
            <a:r>
              <a:rPr lang="en-US" sz="3000" smtClean="0">
                <a:solidFill>
                  <a:srgbClr val="3399FF"/>
                </a:solidFill>
              </a:rPr>
              <a:t>global Internet</a:t>
            </a:r>
            <a:endParaRPr lang="en-US" sz="3000" smtClean="0"/>
          </a:p>
          <a:p>
            <a:pPr lvl="1"/>
            <a:r>
              <a:rPr lang="en-US" sz="2600" smtClean="0"/>
              <a:t>Has the obligation to keep it </a:t>
            </a:r>
            <a:r>
              <a:rPr lang="en-US" sz="2600" smtClean="0">
                <a:solidFill>
                  <a:srgbClr val="3399FF"/>
                </a:solidFill>
              </a:rPr>
              <a:t>stable </a:t>
            </a:r>
            <a:r>
              <a:rPr lang="en-US" sz="2600" smtClean="0"/>
              <a:t>and</a:t>
            </a:r>
            <a:r>
              <a:rPr lang="en-US" sz="2600" smtClean="0">
                <a:solidFill>
                  <a:srgbClr val="3399FF"/>
                </a:solidFill>
              </a:rPr>
              <a:t> connected</a:t>
            </a:r>
          </a:p>
          <a:p>
            <a:pPr lvl="1">
              <a:buFont typeface="Arial" charset="0"/>
              <a:buNone/>
            </a:pPr>
            <a:endParaRPr lang="en-US" sz="2600" smtClean="0">
              <a:solidFill>
                <a:srgbClr val="3399FF"/>
              </a:solidFill>
            </a:endParaRPr>
          </a:p>
          <a:p>
            <a:r>
              <a:rPr lang="en-US" sz="3000" smtClean="0"/>
              <a:t>As bearer of bilateral contracts with its </a:t>
            </a:r>
            <a:r>
              <a:rPr lang="en-US" sz="3000" smtClean="0">
                <a:solidFill>
                  <a:srgbClr val="3399FF"/>
                </a:solidFill>
              </a:rPr>
              <a:t>neighbors</a:t>
            </a:r>
          </a:p>
          <a:p>
            <a:pPr lvl="1"/>
            <a:r>
              <a:rPr lang="en-US" sz="2600" smtClean="0"/>
              <a:t>Select and export routes according to biz relationships</a:t>
            </a:r>
          </a:p>
          <a:p>
            <a:pPr lvl="1">
              <a:buFont typeface="Arial" charset="0"/>
              <a:buNone/>
            </a:pPr>
            <a:endParaRPr lang="en-US" sz="2600" smtClean="0"/>
          </a:p>
          <a:p>
            <a:r>
              <a:rPr lang="en-US" sz="3000" smtClean="0"/>
              <a:t>As the operator of its </a:t>
            </a:r>
            <a:r>
              <a:rPr lang="en-US" sz="3000" smtClean="0">
                <a:solidFill>
                  <a:srgbClr val="3399FF"/>
                </a:solidFill>
              </a:rPr>
              <a:t>own</a:t>
            </a:r>
            <a:r>
              <a:rPr lang="en-US" sz="3000" smtClean="0"/>
              <a:t> network</a:t>
            </a:r>
          </a:p>
          <a:p>
            <a:pPr lvl="1"/>
            <a:r>
              <a:rPr lang="en-US" sz="2600" smtClean="0"/>
              <a:t>Maintain and manage it well with minimum disruption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0C81EC2-70A9-4A08-8CE2-9793A1E20E95}" type="slidenum">
              <a:rPr lang="en-US"/>
              <a:pPr>
                <a:defRPr/>
              </a:pPr>
              <a:t>2</a:t>
            </a:fld>
            <a:endParaRPr 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itle 1"/>
          <p:cNvSpPr>
            <a:spLocks noGrp="1"/>
          </p:cNvSpPr>
          <p:nvPr>
            <p:ph type="title"/>
          </p:nvPr>
        </p:nvSpPr>
        <p:spPr>
          <a:xfrm>
            <a:off x="76200" y="76200"/>
            <a:ext cx="8991600" cy="1143000"/>
          </a:xfrm>
        </p:spPr>
        <p:txBody>
          <a:bodyPr/>
          <a:lstStyle/>
          <a:p>
            <a:r>
              <a:rPr lang="en-US" sz="3900" smtClean="0"/>
              <a:t>We Can Now Safely Proceed With </a:t>
            </a:r>
            <a:br>
              <a:rPr lang="en-US" sz="3900" smtClean="0"/>
            </a:br>
            <a:r>
              <a:rPr lang="en-US" sz="3900" smtClean="0"/>
              <a:t>System Design &amp; Implementation</a:t>
            </a:r>
          </a:p>
        </p:txBody>
      </p:sp>
      <p:sp>
        <p:nvSpPr>
          <p:cNvPr id="55298" name="Content Placeholder 2"/>
          <p:cNvSpPr>
            <a:spLocks noGrp="1"/>
          </p:cNvSpPr>
          <p:nvPr>
            <p:ph idx="1"/>
          </p:nvPr>
        </p:nvSpPr>
        <p:spPr>
          <a:xfrm>
            <a:off x="304800" y="1447800"/>
            <a:ext cx="8686800" cy="4343400"/>
          </a:xfrm>
        </p:spPr>
        <p:txBody>
          <a:bodyPr/>
          <a:lstStyle/>
          <a:p>
            <a:r>
              <a:rPr lang="en-US" sz="3100" smtClean="0"/>
              <a:t>What we have so far</a:t>
            </a:r>
            <a:endParaRPr lang="en-US" sz="3100" smtClean="0">
              <a:solidFill>
                <a:srgbClr val="3399FF"/>
              </a:solidFill>
            </a:endParaRPr>
          </a:p>
          <a:p>
            <a:pPr lvl="1"/>
            <a:r>
              <a:rPr lang="en-US" sz="2700" smtClean="0"/>
              <a:t>A neighbor-specific route selection </a:t>
            </a:r>
            <a:r>
              <a:rPr lang="en-US" sz="2700" smtClean="0">
                <a:solidFill>
                  <a:srgbClr val="3399FF"/>
                </a:solidFill>
              </a:rPr>
              <a:t>model</a:t>
            </a:r>
          </a:p>
          <a:p>
            <a:pPr lvl="1"/>
            <a:r>
              <a:rPr lang="en-US" sz="2700" smtClean="0"/>
              <a:t>A </a:t>
            </a:r>
            <a:r>
              <a:rPr lang="en-US" sz="2700" smtClean="0">
                <a:solidFill>
                  <a:srgbClr val="3399FF"/>
                </a:solidFill>
              </a:rPr>
              <a:t>sufficient stability condition </a:t>
            </a:r>
            <a:r>
              <a:rPr lang="en-US" sz="2700" smtClean="0"/>
              <a:t>that offers great flexibility and incremental deployability</a:t>
            </a:r>
          </a:p>
          <a:p>
            <a:r>
              <a:rPr lang="en-US" sz="3100" smtClean="0"/>
              <a:t>What we need next</a:t>
            </a:r>
          </a:p>
          <a:p>
            <a:pPr lvl="1"/>
            <a:r>
              <a:rPr lang="en-US" sz="2700" smtClean="0"/>
              <a:t>A </a:t>
            </a:r>
            <a:r>
              <a:rPr lang="en-US" sz="2700" smtClean="0">
                <a:solidFill>
                  <a:srgbClr val="3399FF"/>
                </a:solidFill>
              </a:rPr>
              <a:t>system</a:t>
            </a:r>
            <a:r>
              <a:rPr lang="en-US" sz="2700" smtClean="0"/>
              <a:t> that an ISP can actually use to run NS-BGP</a:t>
            </a:r>
          </a:p>
          <a:p>
            <a:pPr lvl="1"/>
            <a:r>
              <a:rPr lang="en-US" sz="2700" smtClean="0"/>
              <a:t>With a simple and intuitive </a:t>
            </a:r>
            <a:r>
              <a:rPr lang="en-US" sz="2700" smtClean="0">
                <a:solidFill>
                  <a:srgbClr val="3399FF"/>
                </a:solidFill>
              </a:rPr>
              <a:t>configuration interface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1D920D1-3C0E-4501-840A-D6C076AB2CF1}" type="slidenum">
              <a:rPr lang="en-US"/>
              <a:pPr>
                <a:defRPr/>
              </a:pPr>
              <a:t>20</a:t>
            </a:fld>
            <a:endParaRPr 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Title 1"/>
          <p:cNvSpPr>
            <a:spLocks noGrp="1"/>
          </p:cNvSpPr>
          <p:nvPr>
            <p:ph type="ctrTitle"/>
          </p:nvPr>
        </p:nvSpPr>
        <p:spPr>
          <a:xfrm>
            <a:off x="381000" y="457200"/>
            <a:ext cx="8458200" cy="2133600"/>
          </a:xfrm>
        </p:spPr>
        <p:txBody>
          <a:bodyPr/>
          <a:lstStyle/>
          <a:p>
            <a:r>
              <a:rPr lang="en-US" b="1" smtClean="0">
                <a:solidFill>
                  <a:srgbClr val="3399FF"/>
                </a:solidFill>
              </a:rPr>
              <a:t>Morpheus: </a:t>
            </a:r>
            <a:r>
              <a:rPr lang="en-US" b="1" smtClean="0"/>
              <a:t>A Routing Control Platform With Intuitive Policy Configuration Interface </a:t>
            </a:r>
          </a:p>
        </p:txBody>
      </p:sp>
      <p:sp>
        <p:nvSpPr>
          <p:cNvPr id="57346" name="TextBox 3"/>
          <p:cNvSpPr txBox="1">
            <a:spLocks noChangeArrowheads="1"/>
          </p:cNvSpPr>
          <p:nvPr/>
        </p:nvSpPr>
        <p:spPr bwMode="auto">
          <a:xfrm>
            <a:off x="914400" y="5715000"/>
            <a:ext cx="8086725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US" sz="2800">
                <a:latin typeface="Calibri" pitchFamily="34" charset="0"/>
              </a:rPr>
              <a:t>Work with Ioannis Avramopoulos and Jennifer Rexford</a:t>
            </a:r>
          </a:p>
          <a:p>
            <a:pPr algn="r"/>
            <a:r>
              <a:rPr lang="en-US" sz="2800">
                <a:latin typeface="Calibri" pitchFamily="34" charset="0"/>
              </a:rPr>
              <a:t>[IEEE JSAC 2009]</a:t>
            </a:r>
          </a:p>
        </p:txBody>
      </p:sp>
      <p:sp>
        <p:nvSpPr>
          <p:cNvPr id="23" name="Oval 22"/>
          <p:cNvSpPr/>
          <p:nvPr/>
        </p:nvSpPr>
        <p:spPr>
          <a:xfrm>
            <a:off x="4343400" y="3048000"/>
            <a:ext cx="381000" cy="381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2895600" y="3962400"/>
            <a:ext cx="381000" cy="381000"/>
          </a:xfrm>
          <a:prstGeom prst="ellipse">
            <a:avLst/>
          </a:prstGeom>
          <a:solidFill>
            <a:srgbClr val="FF0000"/>
          </a:solidFill>
          <a:ln>
            <a:solidFill>
              <a:srgbClr val="FF33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5791200" y="3962400"/>
            <a:ext cx="381000" cy="3810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6096000" y="4800600"/>
            <a:ext cx="381000" cy="381000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2895600" y="4800600"/>
            <a:ext cx="381000" cy="381000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3581400" y="4800600"/>
            <a:ext cx="381000" cy="381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4343400" y="3962400"/>
            <a:ext cx="381000" cy="38100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5410200" y="4800600"/>
            <a:ext cx="381000" cy="381000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2209800" y="4800600"/>
            <a:ext cx="381000" cy="381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42" name="Straight Connector 41"/>
          <p:cNvCxnSpPr/>
          <p:nvPr/>
        </p:nvCxnSpPr>
        <p:spPr>
          <a:xfrm rot="10800000">
            <a:off x="3124200" y="3733800"/>
            <a:ext cx="28194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rot="5400000">
            <a:off x="4294188" y="3705225"/>
            <a:ext cx="554038" cy="15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rot="5400000">
            <a:off x="3009901" y="3846512"/>
            <a:ext cx="228600" cy="317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rot="5400000">
            <a:off x="5830094" y="3847306"/>
            <a:ext cx="2286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rot="5400000">
            <a:off x="2896394" y="4571206"/>
            <a:ext cx="4572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rot="10800000">
            <a:off x="2362200" y="4572000"/>
            <a:ext cx="14478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rot="5400000">
            <a:off x="3696494" y="4685506"/>
            <a:ext cx="2286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rot="5400000">
            <a:off x="2248694" y="4685506"/>
            <a:ext cx="2286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rot="5400000">
            <a:off x="5830094" y="4456906"/>
            <a:ext cx="2286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rot="10800000">
            <a:off x="5562600" y="4572000"/>
            <a:ext cx="7620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rot="5400000">
            <a:off x="5449094" y="4685506"/>
            <a:ext cx="2286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rot="5400000">
            <a:off x="6211094" y="4685506"/>
            <a:ext cx="2286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Title 1"/>
          <p:cNvSpPr>
            <a:spLocks noGrp="1"/>
          </p:cNvSpPr>
          <p:nvPr>
            <p:ph type="title"/>
          </p:nvPr>
        </p:nvSpPr>
        <p:spPr>
          <a:xfrm>
            <a:off x="76200" y="0"/>
            <a:ext cx="8991600" cy="1143000"/>
          </a:xfrm>
        </p:spPr>
        <p:txBody>
          <a:bodyPr/>
          <a:lstStyle/>
          <a:p>
            <a:r>
              <a:rPr lang="en-US" sz="3900" smtClean="0"/>
              <a:t>First of All, We Need Route Visibility</a:t>
            </a:r>
          </a:p>
        </p:txBody>
      </p:sp>
      <p:sp>
        <p:nvSpPr>
          <p:cNvPr id="58370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8686800" cy="5334000"/>
          </a:xfrm>
        </p:spPr>
        <p:txBody>
          <a:bodyPr/>
          <a:lstStyle/>
          <a:p>
            <a:r>
              <a:rPr lang="en-US" sz="3100" smtClean="0"/>
              <a:t>Currently, even if an ISP as a whole has </a:t>
            </a:r>
            <a:r>
              <a:rPr lang="en-US" sz="3100" smtClean="0">
                <a:solidFill>
                  <a:srgbClr val="3399FF"/>
                </a:solidFill>
              </a:rPr>
              <a:t>multiple </a:t>
            </a:r>
            <a:r>
              <a:rPr lang="en-US" sz="3100" smtClean="0"/>
              <a:t>paths to a destination, many routers only see </a:t>
            </a:r>
            <a:r>
              <a:rPr lang="en-US" sz="3100" smtClean="0">
                <a:solidFill>
                  <a:srgbClr val="3399FF"/>
                </a:solidFill>
              </a:rPr>
              <a:t>one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9647250-50FF-45AF-BEDD-7D1B87103853}" type="slidenum">
              <a:rPr lang="en-US"/>
              <a:pPr>
                <a:defRPr/>
              </a:pPr>
              <a:t>22</a:t>
            </a:fld>
            <a:endParaRPr lang="en-US" dirty="0"/>
          </a:p>
        </p:txBody>
      </p:sp>
      <p:pic>
        <p:nvPicPr>
          <p:cNvPr id="58372" name="Picture 6" descr="principles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" y="2514600"/>
            <a:ext cx="7848600" cy="287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Freeform 7"/>
          <p:cNvSpPr/>
          <p:nvPr/>
        </p:nvSpPr>
        <p:spPr>
          <a:xfrm>
            <a:off x="4953000" y="2954338"/>
            <a:ext cx="2316163" cy="604837"/>
          </a:xfrm>
          <a:custGeom>
            <a:avLst/>
            <a:gdLst>
              <a:gd name="connsiteX0" fmla="*/ 0 w 2142698"/>
              <a:gd name="connsiteY0" fmla="*/ 454926 h 605051"/>
              <a:gd name="connsiteX1" fmla="*/ 477671 w 2142698"/>
              <a:gd name="connsiteY1" fmla="*/ 86436 h 605051"/>
              <a:gd name="connsiteX2" fmla="*/ 914400 w 2142698"/>
              <a:gd name="connsiteY2" fmla="*/ 86436 h 605051"/>
              <a:gd name="connsiteX3" fmla="*/ 2142698 w 2142698"/>
              <a:gd name="connsiteY3" fmla="*/ 605051 h 605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42698" h="605051">
                <a:moveTo>
                  <a:pt x="0" y="454926"/>
                </a:moveTo>
                <a:cubicBezTo>
                  <a:pt x="162635" y="301388"/>
                  <a:pt x="325271" y="147851"/>
                  <a:pt x="477671" y="86436"/>
                </a:cubicBezTo>
                <a:cubicBezTo>
                  <a:pt x="630071" y="25021"/>
                  <a:pt x="636896" y="0"/>
                  <a:pt x="914400" y="86436"/>
                </a:cubicBezTo>
                <a:cubicBezTo>
                  <a:pt x="1191905" y="172872"/>
                  <a:pt x="1667301" y="388961"/>
                  <a:pt x="2142698" y="605051"/>
                </a:cubicBezTo>
              </a:path>
            </a:pathLst>
          </a:custGeom>
          <a:ln w="38100">
            <a:solidFill>
              <a:srgbClr val="FF0000"/>
            </a:solidFill>
            <a:prstDash val="sysDash"/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5029200" y="3563938"/>
            <a:ext cx="2209800" cy="152400"/>
          </a:xfrm>
          <a:custGeom>
            <a:avLst/>
            <a:gdLst>
              <a:gd name="connsiteX0" fmla="*/ 0 w 2074459"/>
              <a:gd name="connsiteY0" fmla="*/ 0 h 234286"/>
              <a:gd name="connsiteX1" fmla="*/ 600501 w 2074459"/>
              <a:gd name="connsiteY1" fmla="*/ 218364 h 234286"/>
              <a:gd name="connsiteX2" fmla="*/ 2074459 w 2074459"/>
              <a:gd name="connsiteY2" fmla="*/ 95534 h 234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74459" h="234286">
                <a:moveTo>
                  <a:pt x="0" y="0"/>
                </a:moveTo>
                <a:cubicBezTo>
                  <a:pt x="127379" y="101221"/>
                  <a:pt x="254758" y="202442"/>
                  <a:pt x="600501" y="218364"/>
                </a:cubicBezTo>
                <a:cubicBezTo>
                  <a:pt x="946244" y="234286"/>
                  <a:pt x="1510351" y="164910"/>
                  <a:pt x="2074459" y="95534"/>
                </a:cubicBezTo>
              </a:path>
            </a:pathLst>
          </a:custGeom>
          <a:ln w="38100">
            <a:solidFill>
              <a:srgbClr val="660066"/>
            </a:solidFill>
            <a:prstDash val="sysDash"/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4852988" y="3751263"/>
            <a:ext cx="2401887" cy="777875"/>
          </a:xfrm>
          <a:custGeom>
            <a:avLst/>
            <a:gdLst>
              <a:gd name="connsiteX0" fmla="*/ 0 w 2402006"/>
              <a:gd name="connsiteY0" fmla="*/ 777923 h 777923"/>
              <a:gd name="connsiteX1" fmla="*/ 928048 w 2402006"/>
              <a:gd name="connsiteY1" fmla="*/ 259308 h 777923"/>
              <a:gd name="connsiteX2" fmla="*/ 2402006 w 2402006"/>
              <a:gd name="connsiteY2" fmla="*/ 0 h 777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02006" h="777923">
                <a:moveTo>
                  <a:pt x="0" y="777923"/>
                </a:moveTo>
                <a:cubicBezTo>
                  <a:pt x="263857" y="583442"/>
                  <a:pt x="527714" y="388962"/>
                  <a:pt x="928048" y="259308"/>
                </a:cubicBezTo>
                <a:cubicBezTo>
                  <a:pt x="1328382" y="129654"/>
                  <a:pt x="1865194" y="64827"/>
                  <a:pt x="2402006" y="0"/>
                </a:cubicBezTo>
              </a:path>
            </a:pathLst>
          </a:custGeom>
          <a:ln w="38100">
            <a:solidFill>
              <a:srgbClr val="00B050"/>
            </a:solidFill>
            <a:prstDash val="sysDash"/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4826000" y="3846513"/>
            <a:ext cx="2482850" cy="1168400"/>
          </a:xfrm>
          <a:custGeom>
            <a:avLst/>
            <a:gdLst>
              <a:gd name="connsiteX0" fmla="*/ 0 w 2483892"/>
              <a:gd name="connsiteY0" fmla="*/ 805218 h 1169158"/>
              <a:gd name="connsiteX1" fmla="*/ 573206 w 2483892"/>
              <a:gd name="connsiteY1" fmla="*/ 1119116 h 1169158"/>
              <a:gd name="connsiteX2" fmla="*/ 1460310 w 2483892"/>
              <a:gd name="connsiteY2" fmla="*/ 982639 h 1169158"/>
              <a:gd name="connsiteX3" fmla="*/ 2483892 w 2483892"/>
              <a:gd name="connsiteY3" fmla="*/ 0 h 1169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83892" h="1169158">
                <a:moveTo>
                  <a:pt x="0" y="805218"/>
                </a:moveTo>
                <a:cubicBezTo>
                  <a:pt x="164910" y="947382"/>
                  <a:pt x="329821" y="1089546"/>
                  <a:pt x="573206" y="1119116"/>
                </a:cubicBezTo>
                <a:cubicBezTo>
                  <a:pt x="816591" y="1148686"/>
                  <a:pt x="1141863" y="1169158"/>
                  <a:pt x="1460310" y="982639"/>
                </a:cubicBezTo>
                <a:cubicBezTo>
                  <a:pt x="1778757" y="796120"/>
                  <a:pt x="2131324" y="398060"/>
                  <a:pt x="2483892" y="0"/>
                </a:cubicBezTo>
              </a:path>
            </a:pathLst>
          </a:custGeom>
          <a:ln w="38100">
            <a:solidFill>
              <a:srgbClr val="3333FF"/>
            </a:solidFill>
            <a:prstDash val="sysDash"/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3657600" y="3563938"/>
            <a:ext cx="990600" cy="304800"/>
          </a:xfrm>
          <a:prstGeom prst="line">
            <a:avLst/>
          </a:prstGeom>
          <a:ln w="38100">
            <a:solidFill>
              <a:srgbClr val="FF0000"/>
            </a:solidFill>
            <a:prstDash val="sysDash"/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3733800" y="4021138"/>
            <a:ext cx="762000" cy="457200"/>
          </a:xfrm>
          <a:prstGeom prst="line">
            <a:avLst/>
          </a:prstGeom>
          <a:ln w="38100">
            <a:solidFill>
              <a:srgbClr val="00B050"/>
            </a:solidFill>
            <a:prstDash val="sysDash"/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2895600" y="3487738"/>
            <a:ext cx="381000" cy="304800"/>
          </a:xfrm>
          <a:prstGeom prst="line">
            <a:avLst/>
          </a:prstGeom>
          <a:ln w="38100">
            <a:solidFill>
              <a:srgbClr val="00B050"/>
            </a:solidFill>
            <a:prstDash val="sysDash"/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2743200" y="4021138"/>
            <a:ext cx="457200" cy="381000"/>
          </a:xfrm>
          <a:prstGeom prst="line">
            <a:avLst/>
          </a:prstGeom>
          <a:ln w="38100">
            <a:solidFill>
              <a:srgbClr val="00B050"/>
            </a:solidFill>
            <a:prstDash val="sysDash"/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Title 1"/>
          <p:cNvSpPr>
            <a:spLocks noGrp="1"/>
          </p:cNvSpPr>
          <p:nvPr>
            <p:ph type="title"/>
          </p:nvPr>
        </p:nvSpPr>
        <p:spPr>
          <a:xfrm>
            <a:off x="76200" y="0"/>
            <a:ext cx="8991600" cy="1143000"/>
          </a:xfrm>
        </p:spPr>
        <p:txBody>
          <a:bodyPr/>
          <a:lstStyle/>
          <a:p>
            <a:r>
              <a:rPr lang="en-US" sz="3900" smtClean="0"/>
              <a:t>Solution: A Routing Control Platform</a:t>
            </a:r>
          </a:p>
        </p:txBody>
      </p:sp>
      <p:sp>
        <p:nvSpPr>
          <p:cNvPr id="60418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8686800" cy="5334000"/>
          </a:xfrm>
        </p:spPr>
        <p:txBody>
          <a:bodyPr/>
          <a:lstStyle/>
          <a:p>
            <a:r>
              <a:rPr lang="en-US" sz="3100" smtClean="0"/>
              <a:t>A small number of </a:t>
            </a:r>
            <a:r>
              <a:rPr lang="en-US" sz="3100" smtClean="0">
                <a:solidFill>
                  <a:srgbClr val="3399FF"/>
                </a:solidFill>
              </a:rPr>
              <a:t>logically-centralized</a:t>
            </a:r>
            <a:r>
              <a:rPr lang="en-US" sz="3100" smtClean="0"/>
              <a:t> servers </a:t>
            </a:r>
          </a:p>
          <a:p>
            <a:pPr lvl="1"/>
            <a:r>
              <a:rPr lang="en-US" sz="2700" smtClean="0"/>
              <a:t>With complete visibility</a:t>
            </a:r>
          </a:p>
          <a:p>
            <a:pPr lvl="1"/>
            <a:r>
              <a:rPr lang="en-US" sz="2700" smtClean="0"/>
              <a:t>Select BGP routes for routers</a:t>
            </a:r>
            <a:endParaRPr lang="en-US" sz="230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DEE97E0-C057-4B36-A79C-994F81A09604}" type="slidenum">
              <a:rPr lang="en-US"/>
              <a:pPr>
                <a:defRPr/>
              </a:pPr>
              <a:t>23</a:t>
            </a:fld>
            <a:endParaRPr lang="en-US" dirty="0"/>
          </a:p>
        </p:txBody>
      </p:sp>
      <p:pic>
        <p:nvPicPr>
          <p:cNvPr id="60420" name="Picture 5" descr="overall_slides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76400" y="2743200"/>
            <a:ext cx="59309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Title 1"/>
          <p:cNvSpPr>
            <a:spLocks noGrp="1"/>
          </p:cNvSpPr>
          <p:nvPr>
            <p:ph type="title"/>
          </p:nvPr>
        </p:nvSpPr>
        <p:spPr>
          <a:xfrm>
            <a:off x="76200" y="0"/>
            <a:ext cx="8991600" cy="1143000"/>
          </a:xfrm>
        </p:spPr>
        <p:txBody>
          <a:bodyPr/>
          <a:lstStyle/>
          <a:p>
            <a:r>
              <a:rPr lang="en-US" sz="3900" smtClean="0"/>
              <a:t>Flexible Route Assignment</a:t>
            </a:r>
          </a:p>
        </p:txBody>
      </p:sp>
      <p:sp>
        <p:nvSpPr>
          <p:cNvPr id="62466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8686800" cy="5334000"/>
          </a:xfrm>
        </p:spPr>
        <p:txBody>
          <a:bodyPr/>
          <a:lstStyle/>
          <a:p>
            <a:r>
              <a:rPr lang="en-US" sz="3100" smtClean="0"/>
              <a:t>Support for multiple paths already available</a:t>
            </a:r>
          </a:p>
          <a:p>
            <a:pPr lvl="1"/>
            <a:r>
              <a:rPr lang="en-US" sz="2700" smtClean="0"/>
              <a:t>“Virtual routing and forwarding (VRF)” (Cisco) </a:t>
            </a:r>
          </a:p>
          <a:p>
            <a:pPr lvl="1"/>
            <a:r>
              <a:rPr lang="en-US" sz="2700" smtClean="0"/>
              <a:t>“Virtual router” (Juniper)</a:t>
            </a:r>
            <a:endParaRPr lang="en-US" sz="230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5BCAF38-A429-4B89-9265-DD2788C1FF5C}" type="slidenum">
              <a:rPr lang="en-US"/>
              <a:pPr>
                <a:defRPr/>
              </a:pPr>
              <a:t>24</a:t>
            </a:fld>
            <a:endParaRPr lang="en-US" dirty="0"/>
          </a:p>
        </p:txBody>
      </p:sp>
      <p:pic>
        <p:nvPicPr>
          <p:cNvPr id="62468" name="Picture 5" descr="principles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" y="3505200"/>
            <a:ext cx="7848600" cy="287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Freeform 26"/>
          <p:cNvSpPr/>
          <p:nvPr/>
        </p:nvSpPr>
        <p:spPr>
          <a:xfrm>
            <a:off x="2438400" y="4092575"/>
            <a:ext cx="5257800" cy="690563"/>
          </a:xfrm>
          <a:custGeom>
            <a:avLst/>
            <a:gdLst>
              <a:gd name="connsiteX0" fmla="*/ 0 w 5036024"/>
              <a:gd name="connsiteY0" fmla="*/ 0 h 843886"/>
              <a:gd name="connsiteX1" fmla="*/ 1078173 w 5036024"/>
              <a:gd name="connsiteY1" fmla="*/ 832513 h 843886"/>
              <a:gd name="connsiteX2" fmla="*/ 3261815 w 5036024"/>
              <a:gd name="connsiteY2" fmla="*/ 68238 h 843886"/>
              <a:gd name="connsiteX3" fmla="*/ 5036024 w 5036024"/>
              <a:gd name="connsiteY3" fmla="*/ 627797 h 843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36024" h="843886">
                <a:moveTo>
                  <a:pt x="0" y="0"/>
                </a:moveTo>
                <a:cubicBezTo>
                  <a:pt x="267268" y="410570"/>
                  <a:pt x="534537" y="821140"/>
                  <a:pt x="1078173" y="832513"/>
                </a:cubicBezTo>
                <a:cubicBezTo>
                  <a:pt x="1621809" y="843886"/>
                  <a:pt x="2602173" y="102357"/>
                  <a:pt x="3261815" y="68238"/>
                </a:cubicBezTo>
                <a:cubicBezTo>
                  <a:pt x="3921457" y="34119"/>
                  <a:pt x="4478740" y="330958"/>
                  <a:pt x="5036024" y="627797"/>
                </a:cubicBezTo>
              </a:path>
            </a:pathLst>
          </a:custGeom>
          <a:ln w="38100">
            <a:solidFill>
              <a:srgbClr val="FF0000"/>
            </a:solidFill>
            <a:prstDash val="solid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8" name="Freeform 27"/>
          <p:cNvSpPr/>
          <p:nvPr/>
        </p:nvSpPr>
        <p:spPr>
          <a:xfrm>
            <a:off x="1870075" y="4656138"/>
            <a:ext cx="5540375" cy="346075"/>
          </a:xfrm>
          <a:custGeom>
            <a:avLst/>
            <a:gdLst>
              <a:gd name="connsiteX0" fmla="*/ 0 w 5540991"/>
              <a:gd name="connsiteY0" fmla="*/ 291152 h 345743"/>
              <a:gd name="connsiteX1" fmla="*/ 764275 w 5540991"/>
              <a:gd name="connsiteY1" fmla="*/ 18197 h 345743"/>
              <a:gd name="connsiteX2" fmla="*/ 1364776 w 5540991"/>
              <a:gd name="connsiteY2" fmla="*/ 345743 h 345743"/>
              <a:gd name="connsiteX3" fmla="*/ 3016156 w 5540991"/>
              <a:gd name="connsiteY3" fmla="*/ 18197 h 345743"/>
              <a:gd name="connsiteX4" fmla="*/ 3603009 w 5540991"/>
              <a:gd name="connsiteY4" fmla="*/ 236561 h 345743"/>
              <a:gd name="connsiteX5" fmla="*/ 5540991 w 5540991"/>
              <a:gd name="connsiteY5" fmla="*/ 45492 h 345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540991" h="345743">
                <a:moveTo>
                  <a:pt x="0" y="291152"/>
                </a:moveTo>
                <a:cubicBezTo>
                  <a:pt x="268406" y="150125"/>
                  <a:pt x="536812" y="9099"/>
                  <a:pt x="764275" y="18197"/>
                </a:cubicBezTo>
                <a:cubicBezTo>
                  <a:pt x="991738" y="27296"/>
                  <a:pt x="989463" y="345743"/>
                  <a:pt x="1364776" y="345743"/>
                </a:cubicBezTo>
                <a:cubicBezTo>
                  <a:pt x="1740089" y="345743"/>
                  <a:pt x="2643117" y="36394"/>
                  <a:pt x="3016156" y="18197"/>
                </a:cubicBezTo>
                <a:cubicBezTo>
                  <a:pt x="3389195" y="0"/>
                  <a:pt x="3182203" y="232012"/>
                  <a:pt x="3603009" y="236561"/>
                </a:cubicBezTo>
                <a:cubicBezTo>
                  <a:pt x="4023815" y="241110"/>
                  <a:pt x="4782403" y="143301"/>
                  <a:pt x="5540991" y="45492"/>
                </a:cubicBezTo>
              </a:path>
            </a:pathLst>
          </a:custGeom>
          <a:ln w="38100">
            <a:solidFill>
              <a:srgbClr val="3333FF"/>
            </a:solidFill>
            <a:prstDash val="solid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1" name="Freeform 30"/>
          <p:cNvSpPr/>
          <p:nvPr/>
        </p:nvSpPr>
        <p:spPr>
          <a:xfrm>
            <a:off x="2286000" y="4706938"/>
            <a:ext cx="5295900" cy="1516062"/>
          </a:xfrm>
          <a:custGeom>
            <a:avLst/>
            <a:gdLst>
              <a:gd name="connsiteX0" fmla="*/ 0 w 5295332"/>
              <a:gd name="connsiteY0" fmla="*/ 996286 h 1371600"/>
              <a:gd name="connsiteX1" fmla="*/ 1310185 w 5295332"/>
              <a:gd name="connsiteY1" fmla="*/ 368489 h 1371600"/>
              <a:gd name="connsiteX2" fmla="*/ 3098042 w 5295332"/>
              <a:gd name="connsiteY2" fmla="*/ 1310185 h 1371600"/>
              <a:gd name="connsiteX3" fmla="*/ 5295332 w 5295332"/>
              <a:gd name="connsiteY3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95332" h="1371600">
                <a:moveTo>
                  <a:pt x="0" y="996286"/>
                </a:moveTo>
                <a:cubicBezTo>
                  <a:pt x="396922" y="656229"/>
                  <a:pt x="793845" y="316173"/>
                  <a:pt x="1310185" y="368489"/>
                </a:cubicBezTo>
                <a:cubicBezTo>
                  <a:pt x="1826525" y="420806"/>
                  <a:pt x="2433851" y="1371600"/>
                  <a:pt x="3098042" y="1310185"/>
                </a:cubicBezTo>
                <a:cubicBezTo>
                  <a:pt x="3762233" y="1248770"/>
                  <a:pt x="4528782" y="624385"/>
                  <a:pt x="5295332" y="0"/>
                </a:cubicBezTo>
              </a:path>
            </a:pathLst>
          </a:custGeom>
          <a:ln w="38100">
            <a:solidFill>
              <a:srgbClr val="00FF00"/>
            </a:solidFill>
            <a:prstDash val="solid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3" name="Rounded Rectangle 32"/>
          <p:cNvSpPr/>
          <p:nvPr/>
        </p:nvSpPr>
        <p:spPr>
          <a:xfrm>
            <a:off x="2743200" y="3200400"/>
            <a:ext cx="2132013" cy="838200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/>
              <a:t>D: (red path): R6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/>
              <a:t>D: (blue path): R7</a:t>
            </a:r>
            <a:endParaRPr lang="en-US" sz="2000" dirty="0"/>
          </a:p>
        </p:txBody>
      </p:sp>
      <p:sp>
        <p:nvSpPr>
          <p:cNvPr id="62473" name="TextBox 33"/>
          <p:cNvSpPr txBox="1">
            <a:spLocks noChangeArrowheads="1"/>
          </p:cNvSpPr>
          <p:nvPr/>
        </p:nvSpPr>
        <p:spPr bwMode="auto">
          <a:xfrm>
            <a:off x="1905000" y="2743200"/>
            <a:ext cx="37052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Calibri" pitchFamily="34" charset="0"/>
              </a:rPr>
              <a:t>R3’s forwarding table (FIB) entries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Title 1"/>
          <p:cNvSpPr>
            <a:spLocks noGrp="1"/>
          </p:cNvSpPr>
          <p:nvPr>
            <p:ph type="title"/>
          </p:nvPr>
        </p:nvSpPr>
        <p:spPr>
          <a:xfrm>
            <a:off x="76200" y="0"/>
            <a:ext cx="8991600" cy="1143000"/>
          </a:xfrm>
        </p:spPr>
        <p:txBody>
          <a:bodyPr/>
          <a:lstStyle/>
          <a:p>
            <a:r>
              <a:rPr lang="en-US" sz="3900" smtClean="0"/>
              <a:t>Consistent Packet Forwarding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8686800" cy="5334000"/>
          </a:xfrm>
        </p:spPr>
        <p:txBody>
          <a:bodyPr/>
          <a:lstStyle/>
          <a:p>
            <a:r>
              <a:rPr lang="en-US" sz="3100" smtClean="0"/>
              <a:t>Tunnels from ingress links to egress links</a:t>
            </a:r>
          </a:p>
          <a:p>
            <a:pPr lvl="1"/>
            <a:r>
              <a:rPr lang="en-US" sz="2700" smtClean="0"/>
              <a:t>IP-in-IP or Multiprotocol Label Switching (MPLS)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E068569-5316-4852-B72A-B3D8E14132DC}" type="slidenum">
              <a:rPr lang="en-US"/>
              <a:pPr>
                <a:defRPr/>
              </a:pPr>
              <a:t>25</a:t>
            </a:fld>
            <a:endParaRPr lang="en-US" dirty="0"/>
          </a:p>
        </p:txBody>
      </p:sp>
      <p:pic>
        <p:nvPicPr>
          <p:cNvPr id="64516" name="Picture 5" descr="principles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" y="2532063"/>
            <a:ext cx="7848600" cy="287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Freeform 11"/>
          <p:cNvSpPr/>
          <p:nvPr/>
        </p:nvSpPr>
        <p:spPr>
          <a:xfrm>
            <a:off x="2538413" y="3298825"/>
            <a:ext cx="2579687" cy="465138"/>
          </a:xfrm>
          <a:custGeom>
            <a:avLst/>
            <a:gdLst>
              <a:gd name="connsiteX0" fmla="*/ 0 w 2579426"/>
              <a:gd name="connsiteY0" fmla="*/ 0 h 466299"/>
              <a:gd name="connsiteX1" fmla="*/ 968991 w 2579426"/>
              <a:gd name="connsiteY1" fmla="*/ 464024 h 466299"/>
              <a:gd name="connsiteX2" fmla="*/ 2579426 w 2579426"/>
              <a:gd name="connsiteY2" fmla="*/ 13648 h 466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79426" h="466299">
                <a:moveTo>
                  <a:pt x="0" y="0"/>
                </a:moveTo>
                <a:cubicBezTo>
                  <a:pt x="269543" y="230874"/>
                  <a:pt x="539087" y="461749"/>
                  <a:pt x="968991" y="464024"/>
                </a:cubicBezTo>
                <a:cubicBezTo>
                  <a:pt x="1398895" y="466299"/>
                  <a:pt x="1989160" y="239973"/>
                  <a:pt x="2579426" y="13648"/>
                </a:cubicBezTo>
              </a:path>
            </a:pathLst>
          </a:custGeom>
          <a:ln w="57150" cmpd="dbl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2476500" y="3598863"/>
            <a:ext cx="2781300" cy="506412"/>
          </a:xfrm>
          <a:custGeom>
            <a:avLst/>
            <a:gdLst>
              <a:gd name="connsiteX0" fmla="*/ 0 w 2934269"/>
              <a:gd name="connsiteY0" fmla="*/ 218364 h 507241"/>
              <a:gd name="connsiteX1" fmla="*/ 313899 w 2934269"/>
              <a:gd name="connsiteY1" fmla="*/ 81886 h 507241"/>
              <a:gd name="connsiteX2" fmla="*/ 941696 w 2934269"/>
              <a:gd name="connsiteY2" fmla="*/ 504967 h 507241"/>
              <a:gd name="connsiteX3" fmla="*/ 2524836 w 2934269"/>
              <a:gd name="connsiteY3" fmla="*/ 68239 h 507241"/>
              <a:gd name="connsiteX4" fmla="*/ 2934269 w 2934269"/>
              <a:gd name="connsiteY4" fmla="*/ 95534 h 5072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34269" h="507241">
                <a:moveTo>
                  <a:pt x="0" y="218364"/>
                </a:moveTo>
                <a:cubicBezTo>
                  <a:pt x="78475" y="126241"/>
                  <a:pt x="156950" y="34119"/>
                  <a:pt x="313899" y="81886"/>
                </a:cubicBezTo>
                <a:cubicBezTo>
                  <a:pt x="470848" y="129653"/>
                  <a:pt x="573207" y="507241"/>
                  <a:pt x="941696" y="504967"/>
                </a:cubicBezTo>
                <a:cubicBezTo>
                  <a:pt x="1310185" y="502693"/>
                  <a:pt x="2192741" y="136478"/>
                  <a:pt x="2524836" y="68239"/>
                </a:cubicBezTo>
                <a:cubicBezTo>
                  <a:pt x="2856931" y="0"/>
                  <a:pt x="2895600" y="47767"/>
                  <a:pt x="2934269" y="95534"/>
                </a:cubicBezTo>
              </a:path>
            </a:pathLst>
          </a:custGeom>
          <a:ln w="57150" cmpd="dbl">
            <a:solidFill>
              <a:srgbClr val="3333FF"/>
            </a:solidFill>
            <a:prstDash val="solid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Freeform 14"/>
          <p:cNvSpPr/>
          <p:nvPr/>
        </p:nvSpPr>
        <p:spPr>
          <a:xfrm>
            <a:off x="2443163" y="4194175"/>
            <a:ext cx="2484437" cy="741363"/>
          </a:xfrm>
          <a:custGeom>
            <a:avLst/>
            <a:gdLst>
              <a:gd name="connsiteX0" fmla="*/ 0 w 2483893"/>
              <a:gd name="connsiteY0" fmla="*/ 632347 h 741529"/>
              <a:gd name="connsiteX1" fmla="*/ 1023582 w 2483893"/>
              <a:gd name="connsiteY1" fmla="*/ 18197 h 741529"/>
              <a:gd name="connsiteX2" fmla="*/ 2483893 w 2483893"/>
              <a:gd name="connsiteY2" fmla="*/ 741529 h 741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83893" h="741529">
                <a:moveTo>
                  <a:pt x="0" y="632347"/>
                </a:moveTo>
                <a:cubicBezTo>
                  <a:pt x="304800" y="316173"/>
                  <a:pt x="609600" y="0"/>
                  <a:pt x="1023582" y="18197"/>
                </a:cubicBezTo>
                <a:cubicBezTo>
                  <a:pt x="1437564" y="36394"/>
                  <a:pt x="1960728" y="388961"/>
                  <a:pt x="2483893" y="741529"/>
                </a:cubicBezTo>
              </a:path>
            </a:pathLst>
          </a:custGeom>
          <a:ln w="57150" cmpd="dbl">
            <a:solidFill>
              <a:srgbClr val="00FF00"/>
            </a:solidFill>
            <a:prstDash val="solid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2" name="Freeform 21"/>
          <p:cNvSpPr/>
          <p:nvPr/>
        </p:nvSpPr>
        <p:spPr>
          <a:xfrm>
            <a:off x="2362200" y="3048000"/>
            <a:ext cx="5257800" cy="692150"/>
          </a:xfrm>
          <a:custGeom>
            <a:avLst/>
            <a:gdLst>
              <a:gd name="connsiteX0" fmla="*/ 0 w 5036024"/>
              <a:gd name="connsiteY0" fmla="*/ 0 h 843886"/>
              <a:gd name="connsiteX1" fmla="*/ 1078173 w 5036024"/>
              <a:gd name="connsiteY1" fmla="*/ 832513 h 843886"/>
              <a:gd name="connsiteX2" fmla="*/ 3261815 w 5036024"/>
              <a:gd name="connsiteY2" fmla="*/ 68238 h 843886"/>
              <a:gd name="connsiteX3" fmla="*/ 5036024 w 5036024"/>
              <a:gd name="connsiteY3" fmla="*/ 627797 h 843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36024" h="843886">
                <a:moveTo>
                  <a:pt x="0" y="0"/>
                </a:moveTo>
                <a:cubicBezTo>
                  <a:pt x="267268" y="410570"/>
                  <a:pt x="534537" y="821140"/>
                  <a:pt x="1078173" y="832513"/>
                </a:cubicBezTo>
                <a:cubicBezTo>
                  <a:pt x="1621809" y="843886"/>
                  <a:pt x="2602173" y="102357"/>
                  <a:pt x="3261815" y="68238"/>
                </a:cubicBezTo>
                <a:cubicBezTo>
                  <a:pt x="3921457" y="34119"/>
                  <a:pt x="4478740" y="330958"/>
                  <a:pt x="5036024" y="627797"/>
                </a:cubicBezTo>
              </a:path>
            </a:pathLst>
          </a:custGeom>
          <a:ln w="38100">
            <a:solidFill>
              <a:srgbClr val="FF0000"/>
            </a:solidFill>
            <a:prstDash val="solid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" name="Freeform 22"/>
          <p:cNvSpPr/>
          <p:nvPr/>
        </p:nvSpPr>
        <p:spPr>
          <a:xfrm>
            <a:off x="1927225" y="3692525"/>
            <a:ext cx="5540375" cy="346075"/>
          </a:xfrm>
          <a:custGeom>
            <a:avLst/>
            <a:gdLst>
              <a:gd name="connsiteX0" fmla="*/ 0 w 5540991"/>
              <a:gd name="connsiteY0" fmla="*/ 291152 h 345743"/>
              <a:gd name="connsiteX1" fmla="*/ 764275 w 5540991"/>
              <a:gd name="connsiteY1" fmla="*/ 18197 h 345743"/>
              <a:gd name="connsiteX2" fmla="*/ 1364776 w 5540991"/>
              <a:gd name="connsiteY2" fmla="*/ 345743 h 345743"/>
              <a:gd name="connsiteX3" fmla="*/ 3016156 w 5540991"/>
              <a:gd name="connsiteY3" fmla="*/ 18197 h 345743"/>
              <a:gd name="connsiteX4" fmla="*/ 3603009 w 5540991"/>
              <a:gd name="connsiteY4" fmla="*/ 236561 h 345743"/>
              <a:gd name="connsiteX5" fmla="*/ 5540991 w 5540991"/>
              <a:gd name="connsiteY5" fmla="*/ 45492 h 345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540991" h="345743">
                <a:moveTo>
                  <a:pt x="0" y="291152"/>
                </a:moveTo>
                <a:cubicBezTo>
                  <a:pt x="268406" y="150125"/>
                  <a:pt x="536812" y="9099"/>
                  <a:pt x="764275" y="18197"/>
                </a:cubicBezTo>
                <a:cubicBezTo>
                  <a:pt x="991738" y="27296"/>
                  <a:pt x="989463" y="345743"/>
                  <a:pt x="1364776" y="345743"/>
                </a:cubicBezTo>
                <a:cubicBezTo>
                  <a:pt x="1740089" y="345743"/>
                  <a:pt x="2643117" y="36394"/>
                  <a:pt x="3016156" y="18197"/>
                </a:cubicBezTo>
                <a:cubicBezTo>
                  <a:pt x="3389195" y="0"/>
                  <a:pt x="3182203" y="232012"/>
                  <a:pt x="3603009" y="236561"/>
                </a:cubicBezTo>
                <a:cubicBezTo>
                  <a:pt x="4023815" y="241110"/>
                  <a:pt x="4782403" y="143301"/>
                  <a:pt x="5540991" y="45492"/>
                </a:cubicBezTo>
              </a:path>
            </a:pathLst>
          </a:custGeom>
          <a:ln w="38100">
            <a:solidFill>
              <a:srgbClr val="3333FF"/>
            </a:solidFill>
            <a:prstDash val="solid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4" name="Freeform 23"/>
          <p:cNvSpPr/>
          <p:nvPr/>
        </p:nvSpPr>
        <p:spPr>
          <a:xfrm>
            <a:off x="2324100" y="3817938"/>
            <a:ext cx="5295900" cy="1516062"/>
          </a:xfrm>
          <a:custGeom>
            <a:avLst/>
            <a:gdLst>
              <a:gd name="connsiteX0" fmla="*/ 0 w 5295332"/>
              <a:gd name="connsiteY0" fmla="*/ 996286 h 1371600"/>
              <a:gd name="connsiteX1" fmla="*/ 1310185 w 5295332"/>
              <a:gd name="connsiteY1" fmla="*/ 368489 h 1371600"/>
              <a:gd name="connsiteX2" fmla="*/ 3098042 w 5295332"/>
              <a:gd name="connsiteY2" fmla="*/ 1310185 h 1371600"/>
              <a:gd name="connsiteX3" fmla="*/ 5295332 w 5295332"/>
              <a:gd name="connsiteY3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95332" h="1371600">
                <a:moveTo>
                  <a:pt x="0" y="996286"/>
                </a:moveTo>
                <a:cubicBezTo>
                  <a:pt x="396922" y="656229"/>
                  <a:pt x="793845" y="316173"/>
                  <a:pt x="1310185" y="368489"/>
                </a:cubicBezTo>
                <a:cubicBezTo>
                  <a:pt x="1826525" y="420806"/>
                  <a:pt x="2433851" y="1371600"/>
                  <a:pt x="3098042" y="1310185"/>
                </a:cubicBezTo>
                <a:cubicBezTo>
                  <a:pt x="3762233" y="1248770"/>
                  <a:pt x="4528782" y="624385"/>
                  <a:pt x="5295332" y="0"/>
                </a:cubicBezTo>
              </a:path>
            </a:pathLst>
          </a:custGeom>
          <a:ln w="38100">
            <a:solidFill>
              <a:srgbClr val="00FF00"/>
            </a:solidFill>
            <a:prstDash val="solid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3200400" y="3657600"/>
            <a:ext cx="39846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Calibri" pitchFamily="34" charset="0"/>
              </a:rPr>
              <a:t>?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2" grpId="0" animBg="1"/>
      <p:bldP spid="13" grpId="0" animBg="1"/>
      <p:bldP spid="15" grpId="0" animBg="1"/>
      <p:bldP spid="22" grpId="0" animBg="1"/>
      <p:bldP spid="23" grpId="0" animBg="1"/>
      <p:bldP spid="24" grpId="0" animBg="1"/>
      <p:bldP spid="2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705600" y="6400800"/>
            <a:ext cx="2133600" cy="457200"/>
          </a:xfrm>
        </p:spPr>
        <p:txBody>
          <a:bodyPr/>
          <a:lstStyle/>
          <a:p>
            <a:pPr>
              <a:defRPr/>
            </a:pPr>
            <a:fld id="{4DDC0588-2FCB-43EA-9629-E590437A1A15}" type="slidenum">
              <a:rPr lang="en-US" altLang="zh-CN" sz="1400"/>
              <a:pPr>
                <a:defRPr/>
              </a:pPr>
              <a:t>26</a:t>
            </a:fld>
            <a:endParaRPr lang="en-US" altLang="zh-CN" sz="1400" dirty="0"/>
          </a:p>
        </p:txBody>
      </p:sp>
      <p:sp>
        <p:nvSpPr>
          <p:cNvPr id="423966" name="Rectangle 1054"/>
          <p:cNvSpPr>
            <a:spLocks noChangeArrowheads="1"/>
          </p:cNvSpPr>
          <p:nvPr/>
        </p:nvSpPr>
        <p:spPr bwMode="auto">
          <a:xfrm>
            <a:off x="609600" y="1981200"/>
            <a:ext cx="914400" cy="457200"/>
          </a:xfrm>
          <a:prstGeom prst="rect">
            <a:avLst/>
          </a:prstGeom>
          <a:solidFill>
            <a:srgbClr val="00CC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423965" name="Rectangle 1053"/>
          <p:cNvSpPr>
            <a:spLocks noChangeArrowheads="1"/>
          </p:cNvSpPr>
          <p:nvPr/>
        </p:nvSpPr>
        <p:spPr bwMode="auto">
          <a:xfrm>
            <a:off x="1524000" y="1981200"/>
            <a:ext cx="990600" cy="4572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423940" name="Rectangle 1028"/>
          <p:cNvSpPr>
            <a:spLocks noGrp="1" noChangeArrowheads="1"/>
          </p:cNvSpPr>
          <p:nvPr>
            <p:ph type="body" sz="half" idx="2"/>
          </p:nvPr>
        </p:nvSpPr>
        <p:spPr>
          <a:xfrm>
            <a:off x="2667000" y="1219200"/>
            <a:ext cx="6172200" cy="4876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smtClean="0"/>
              <a:t>Every BGP route has a set of attributes</a:t>
            </a:r>
          </a:p>
          <a:p>
            <a:pPr lvl="1">
              <a:lnSpc>
                <a:spcPct val="90000"/>
              </a:lnSpc>
            </a:pPr>
            <a:r>
              <a:rPr lang="en-US" sz="2400" smtClean="0"/>
              <a:t>Some are controlled by neighbor ASes</a:t>
            </a:r>
          </a:p>
          <a:p>
            <a:pPr lvl="1">
              <a:lnSpc>
                <a:spcPct val="90000"/>
              </a:lnSpc>
            </a:pPr>
            <a:r>
              <a:rPr lang="en-US" sz="2400" smtClean="0"/>
              <a:t>Some are controlled locally</a:t>
            </a:r>
          </a:p>
          <a:p>
            <a:pPr lvl="1">
              <a:lnSpc>
                <a:spcPct val="90000"/>
              </a:lnSpc>
            </a:pPr>
            <a:r>
              <a:rPr lang="en-US" sz="2400" smtClean="0"/>
              <a:t>Some are controlled by no one</a:t>
            </a:r>
          </a:p>
          <a:p>
            <a:pPr>
              <a:lnSpc>
                <a:spcPct val="90000"/>
              </a:lnSpc>
            </a:pPr>
            <a:r>
              <a:rPr lang="en-US" sz="2800" smtClean="0">
                <a:solidFill>
                  <a:srgbClr val="0000FF"/>
                </a:solidFill>
              </a:rPr>
              <a:t>Fixed</a:t>
            </a:r>
            <a:r>
              <a:rPr lang="en-US" sz="2800" smtClean="0"/>
              <a:t> </a:t>
            </a:r>
            <a:r>
              <a:rPr lang="en-US" sz="2800" smtClean="0">
                <a:solidFill>
                  <a:srgbClr val="0000FF"/>
                </a:solidFill>
              </a:rPr>
              <a:t>step-by-step</a:t>
            </a:r>
            <a:r>
              <a:rPr lang="en-US" sz="2800" smtClean="0"/>
              <a:t> route-selection algorithm</a:t>
            </a:r>
          </a:p>
          <a:p>
            <a:pPr>
              <a:lnSpc>
                <a:spcPct val="90000"/>
              </a:lnSpc>
            </a:pPr>
            <a:r>
              <a:rPr lang="en-US" sz="2800" smtClean="0">
                <a:sym typeface="Symbol" pitchFamily="18" charset="2"/>
              </a:rPr>
              <a:t>Policies are realized through adjusting locally controlled attributes</a:t>
            </a:r>
          </a:p>
          <a:p>
            <a:pPr lvl="1">
              <a:lnSpc>
                <a:spcPct val="90000"/>
              </a:lnSpc>
            </a:pPr>
            <a:r>
              <a:rPr lang="en-US" sz="2400" smtClean="0">
                <a:sym typeface="Symbol" pitchFamily="18" charset="2"/>
              </a:rPr>
              <a:t>E.g., local-preference: customer 100, peer 90, provider 80</a:t>
            </a:r>
          </a:p>
          <a:p>
            <a:pPr>
              <a:lnSpc>
                <a:spcPct val="90000"/>
              </a:lnSpc>
            </a:pPr>
            <a:r>
              <a:rPr lang="en-US" sz="2800" smtClean="0">
                <a:sym typeface="Symbol" pitchFamily="18" charset="2"/>
              </a:rPr>
              <a:t>Three major limitations</a:t>
            </a:r>
          </a:p>
          <a:p>
            <a:pPr>
              <a:buFont typeface="Wingdings" pitchFamily="2" charset="2"/>
              <a:buNone/>
            </a:pPr>
            <a:endParaRPr lang="en-US" sz="2600" smtClean="0"/>
          </a:p>
        </p:txBody>
      </p:sp>
      <p:sp>
        <p:nvSpPr>
          <p:cNvPr id="423942" name="Rectangle 1030"/>
          <p:cNvSpPr>
            <a:spLocks noChangeArrowheads="1"/>
          </p:cNvSpPr>
          <p:nvPr/>
        </p:nvSpPr>
        <p:spPr bwMode="auto">
          <a:xfrm>
            <a:off x="609600" y="1330325"/>
            <a:ext cx="1905000" cy="457200"/>
          </a:xfrm>
          <a:prstGeom prst="rect">
            <a:avLst/>
          </a:prstGeom>
          <a:solidFill>
            <a:srgbClr val="00CCF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423943" name="Rectangle 1031"/>
          <p:cNvSpPr>
            <a:spLocks noChangeArrowheads="1"/>
          </p:cNvSpPr>
          <p:nvPr/>
        </p:nvSpPr>
        <p:spPr bwMode="auto">
          <a:xfrm>
            <a:off x="609600" y="1344613"/>
            <a:ext cx="19002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Local-preference</a:t>
            </a:r>
          </a:p>
        </p:txBody>
      </p:sp>
      <p:sp>
        <p:nvSpPr>
          <p:cNvPr id="423944" name="Rectangle 1032"/>
          <p:cNvSpPr>
            <a:spLocks noChangeArrowheads="1"/>
          </p:cNvSpPr>
          <p:nvPr/>
        </p:nvSpPr>
        <p:spPr bwMode="auto">
          <a:xfrm>
            <a:off x="609600" y="1981200"/>
            <a:ext cx="1905000" cy="4572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423945" name="Rectangle 1033"/>
          <p:cNvSpPr>
            <a:spLocks noChangeArrowheads="1"/>
          </p:cNvSpPr>
          <p:nvPr/>
        </p:nvSpPr>
        <p:spPr bwMode="auto">
          <a:xfrm>
            <a:off x="652463" y="2057400"/>
            <a:ext cx="17859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AS Path Length</a:t>
            </a:r>
          </a:p>
        </p:txBody>
      </p:sp>
      <p:sp>
        <p:nvSpPr>
          <p:cNvPr id="423946" name="Rectangle 1034"/>
          <p:cNvSpPr>
            <a:spLocks noChangeArrowheads="1"/>
          </p:cNvSpPr>
          <p:nvPr/>
        </p:nvSpPr>
        <p:spPr bwMode="auto">
          <a:xfrm>
            <a:off x="609600" y="2701925"/>
            <a:ext cx="1905000" cy="4572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423947" name="Rectangle 1035"/>
          <p:cNvSpPr>
            <a:spLocks noChangeArrowheads="1"/>
          </p:cNvSpPr>
          <p:nvPr/>
        </p:nvSpPr>
        <p:spPr bwMode="auto">
          <a:xfrm>
            <a:off x="844550" y="2716213"/>
            <a:ext cx="1365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Origin Type</a:t>
            </a:r>
          </a:p>
        </p:txBody>
      </p:sp>
      <p:sp>
        <p:nvSpPr>
          <p:cNvPr id="423948" name="Rectangle 1036"/>
          <p:cNvSpPr>
            <a:spLocks noChangeArrowheads="1"/>
          </p:cNvSpPr>
          <p:nvPr/>
        </p:nvSpPr>
        <p:spPr bwMode="auto">
          <a:xfrm>
            <a:off x="609600" y="3387725"/>
            <a:ext cx="1905000" cy="4572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423949" name="Rectangle 1037"/>
          <p:cNvSpPr>
            <a:spLocks noChangeArrowheads="1"/>
          </p:cNvSpPr>
          <p:nvPr/>
        </p:nvSpPr>
        <p:spPr bwMode="auto">
          <a:xfrm>
            <a:off x="1143000" y="3402013"/>
            <a:ext cx="692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MED</a:t>
            </a:r>
          </a:p>
        </p:txBody>
      </p:sp>
      <p:sp>
        <p:nvSpPr>
          <p:cNvPr id="423950" name="Rectangle 1038"/>
          <p:cNvSpPr>
            <a:spLocks noChangeArrowheads="1"/>
          </p:cNvSpPr>
          <p:nvPr/>
        </p:nvSpPr>
        <p:spPr bwMode="auto">
          <a:xfrm>
            <a:off x="609600" y="4073525"/>
            <a:ext cx="1905000" cy="4572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423951" name="Rectangle 1039"/>
          <p:cNvSpPr>
            <a:spLocks noChangeArrowheads="1"/>
          </p:cNvSpPr>
          <p:nvPr/>
        </p:nvSpPr>
        <p:spPr bwMode="auto">
          <a:xfrm>
            <a:off x="844550" y="4087813"/>
            <a:ext cx="1390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eBGP/iBGP</a:t>
            </a:r>
          </a:p>
        </p:txBody>
      </p:sp>
      <p:sp>
        <p:nvSpPr>
          <p:cNvPr id="423952" name="Rectangle 1040"/>
          <p:cNvSpPr>
            <a:spLocks noChangeArrowheads="1"/>
          </p:cNvSpPr>
          <p:nvPr/>
        </p:nvSpPr>
        <p:spPr bwMode="auto">
          <a:xfrm>
            <a:off x="609600" y="4759325"/>
            <a:ext cx="1905000" cy="457200"/>
          </a:xfrm>
          <a:prstGeom prst="rect">
            <a:avLst/>
          </a:prstGeom>
          <a:solidFill>
            <a:srgbClr val="00CCF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423953" name="Rectangle 1041"/>
          <p:cNvSpPr>
            <a:spLocks noChangeArrowheads="1"/>
          </p:cNvSpPr>
          <p:nvPr/>
        </p:nvSpPr>
        <p:spPr bwMode="auto">
          <a:xfrm>
            <a:off x="844550" y="4773613"/>
            <a:ext cx="1263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IGP Metric</a:t>
            </a:r>
          </a:p>
        </p:txBody>
      </p:sp>
      <p:sp>
        <p:nvSpPr>
          <p:cNvPr id="423954" name="Rectangle 1042"/>
          <p:cNvSpPr>
            <a:spLocks noChangeArrowheads="1"/>
          </p:cNvSpPr>
          <p:nvPr/>
        </p:nvSpPr>
        <p:spPr bwMode="auto">
          <a:xfrm>
            <a:off x="609600" y="5445125"/>
            <a:ext cx="1905000" cy="4572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423955" name="Rectangle 1043"/>
          <p:cNvSpPr>
            <a:spLocks noChangeArrowheads="1"/>
          </p:cNvSpPr>
          <p:nvPr/>
        </p:nvSpPr>
        <p:spPr bwMode="auto">
          <a:xfrm>
            <a:off x="971550" y="5459413"/>
            <a:ext cx="11620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Router ID</a:t>
            </a:r>
          </a:p>
        </p:txBody>
      </p:sp>
      <p:sp>
        <p:nvSpPr>
          <p:cNvPr id="423956" name="Line 1044"/>
          <p:cNvSpPr>
            <a:spLocks noChangeShapeType="1"/>
          </p:cNvSpPr>
          <p:nvPr/>
        </p:nvSpPr>
        <p:spPr bwMode="auto">
          <a:xfrm>
            <a:off x="1524000" y="1787525"/>
            <a:ext cx="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3957" name="Line 1045"/>
          <p:cNvSpPr>
            <a:spLocks noChangeShapeType="1"/>
          </p:cNvSpPr>
          <p:nvPr/>
        </p:nvSpPr>
        <p:spPr bwMode="auto">
          <a:xfrm>
            <a:off x="1524000" y="2473325"/>
            <a:ext cx="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3958" name="Line 1046"/>
          <p:cNvSpPr>
            <a:spLocks noChangeShapeType="1"/>
          </p:cNvSpPr>
          <p:nvPr/>
        </p:nvSpPr>
        <p:spPr bwMode="auto">
          <a:xfrm>
            <a:off x="1524000" y="3159125"/>
            <a:ext cx="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3959" name="Line 1047"/>
          <p:cNvSpPr>
            <a:spLocks noChangeShapeType="1"/>
          </p:cNvSpPr>
          <p:nvPr/>
        </p:nvSpPr>
        <p:spPr bwMode="auto">
          <a:xfrm>
            <a:off x="1524000" y="3844925"/>
            <a:ext cx="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3960" name="Line 1048"/>
          <p:cNvSpPr>
            <a:spLocks noChangeShapeType="1"/>
          </p:cNvSpPr>
          <p:nvPr/>
        </p:nvSpPr>
        <p:spPr bwMode="auto">
          <a:xfrm>
            <a:off x="1524000" y="4530725"/>
            <a:ext cx="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3961" name="Line 1049"/>
          <p:cNvSpPr>
            <a:spLocks noChangeShapeType="1"/>
          </p:cNvSpPr>
          <p:nvPr/>
        </p:nvSpPr>
        <p:spPr bwMode="auto">
          <a:xfrm>
            <a:off x="1524000" y="5216525"/>
            <a:ext cx="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3962" name="Line 1050"/>
          <p:cNvSpPr>
            <a:spLocks noChangeShapeType="1"/>
          </p:cNvSpPr>
          <p:nvPr/>
        </p:nvSpPr>
        <p:spPr bwMode="auto">
          <a:xfrm>
            <a:off x="1524000" y="5902325"/>
            <a:ext cx="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3963" name="Rectangle 1051"/>
          <p:cNvSpPr>
            <a:spLocks noChangeArrowheads="1"/>
          </p:cNvSpPr>
          <p:nvPr/>
        </p:nvSpPr>
        <p:spPr bwMode="auto">
          <a:xfrm>
            <a:off x="1371600" y="6130925"/>
            <a:ext cx="488950" cy="34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 wrap="none">
            <a:spAutoFit/>
          </a:bodyPr>
          <a:lstStyle/>
          <a:p>
            <a:r>
              <a:rPr lang="en-US" sz="2000" b="1">
                <a:latin typeface="Calibri" pitchFamily="34" charset="0"/>
              </a:rPr>
              <a:t>…</a:t>
            </a:r>
            <a:endParaRPr lang="en-US">
              <a:latin typeface="Calibri" pitchFamily="34" charset="0"/>
            </a:endParaRPr>
          </a:p>
        </p:txBody>
      </p:sp>
      <p:sp>
        <p:nvSpPr>
          <p:cNvPr id="423964" name="Rectangle 1052"/>
          <p:cNvSpPr>
            <a:spLocks noChangeArrowheads="1"/>
          </p:cNvSpPr>
          <p:nvPr/>
        </p:nvSpPr>
        <p:spPr bwMode="auto">
          <a:xfrm>
            <a:off x="8305800" y="1752600"/>
            <a:ext cx="3810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423967" name="Rectangle 1055"/>
          <p:cNvSpPr>
            <a:spLocks noChangeArrowheads="1"/>
          </p:cNvSpPr>
          <p:nvPr/>
        </p:nvSpPr>
        <p:spPr bwMode="auto">
          <a:xfrm>
            <a:off x="8305800" y="2133600"/>
            <a:ext cx="381000" cy="228600"/>
          </a:xfrm>
          <a:prstGeom prst="rect">
            <a:avLst/>
          </a:prstGeom>
          <a:solidFill>
            <a:srgbClr val="00CCF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423968" name="Rectangle 1056"/>
          <p:cNvSpPr>
            <a:spLocks noChangeArrowheads="1"/>
          </p:cNvSpPr>
          <p:nvPr/>
        </p:nvSpPr>
        <p:spPr bwMode="auto">
          <a:xfrm>
            <a:off x="8305800" y="2514600"/>
            <a:ext cx="381000" cy="228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66590" name="Title 1"/>
          <p:cNvSpPr>
            <a:spLocks noGrp="1"/>
          </p:cNvSpPr>
          <p:nvPr>
            <p:ph type="title"/>
          </p:nvPr>
        </p:nvSpPr>
        <p:spPr>
          <a:xfrm>
            <a:off x="76200" y="0"/>
            <a:ext cx="8991600" cy="1143000"/>
          </a:xfrm>
        </p:spPr>
        <p:txBody>
          <a:bodyPr/>
          <a:lstStyle/>
          <a:p>
            <a:r>
              <a:rPr lang="en-US" sz="3900" b="1" smtClean="0"/>
              <a:t>Why Are Policy Trade-offs Hard in BGP?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9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9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9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9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9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9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9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94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3966" grpId="0" animBg="1"/>
      <p:bldP spid="423965" grpId="0" animBg="1"/>
      <p:bldP spid="423940" grpId="0" uiExpand="1" build="p"/>
      <p:bldP spid="423942" grpId="0" animBg="1"/>
      <p:bldP spid="423943" grpId="0"/>
      <p:bldP spid="423944" grpId="0" animBg="1"/>
      <p:bldP spid="423945" grpId="0"/>
      <p:bldP spid="423946" grpId="0" animBg="1"/>
      <p:bldP spid="423947" grpId="0"/>
      <p:bldP spid="423948" grpId="0" animBg="1"/>
      <p:bldP spid="423949" grpId="0"/>
      <p:bldP spid="423950" grpId="0" animBg="1"/>
      <p:bldP spid="423951" grpId="0"/>
      <p:bldP spid="423952" grpId="0" animBg="1"/>
      <p:bldP spid="423953" grpId="0"/>
      <p:bldP spid="423954" grpId="0" animBg="1"/>
      <p:bldP spid="423955" grpId="0"/>
      <p:bldP spid="423956" grpId="0" animBg="1"/>
      <p:bldP spid="423957" grpId="0" animBg="1"/>
      <p:bldP spid="423958" grpId="0" animBg="1"/>
      <p:bldP spid="423959" grpId="0" animBg="1"/>
      <p:bldP spid="423960" grpId="0" animBg="1"/>
      <p:bldP spid="423961" grpId="0" animBg="1"/>
      <p:bldP spid="423962" grpId="0" animBg="1"/>
      <p:bldP spid="423963" grpId="0"/>
      <p:bldP spid="423964" grpId="0" animBg="1"/>
      <p:bldP spid="423967" grpId="0" animBg="1"/>
      <p:bldP spid="42396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8686800" cy="5334000"/>
          </a:xfrm>
        </p:spPr>
        <p:txBody>
          <a:bodyPr/>
          <a:lstStyle/>
          <a:p>
            <a:r>
              <a:rPr lang="en-US" sz="3100" smtClean="0"/>
              <a:t>Limitation 1: </a:t>
            </a:r>
            <a:r>
              <a:rPr lang="en-US" sz="3100" smtClean="0">
                <a:solidFill>
                  <a:srgbClr val="3399FF"/>
                </a:solidFill>
              </a:rPr>
              <a:t>Overloading</a:t>
            </a:r>
            <a:r>
              <a:rPr lang="en-US" sz="3100" smtClean="0"/>
              <a:t> of BGP attributes</a:t>
            </a:r>
            <a:endParaRPr lang="en-US" sz="3100" smtClean="0">
              <a:solidFill>
                <a:srgbClr val="3399FF"/>
              </a:solidFill>
            </a:endParaRPr>
          </a:p>
          <a:p>
            <a:r>
              <a:rPr lang="en-US" sz="3100" smtClean="0"/>
              <a:t>Policy objectives are forced to “share” BGP attributes</a:t>
            </a:r>
          </a:p>
          <a:p>
            <a:endParaRPr lang="en-US" sz="3100" smtClean="0">
              <a:solidFill>
                <a:srgbClr val="3399FF"/>
              </a:solidFill>
            </a:endParaRPr>
          </a:p>
          <a:p>
            <a:endParaRPr lang="en-US" sz="3100" smtClean="0"/>
          </a:p>
          <a:p>
            <a:endParaRPr lang="en-US" sz="3100" smtClean="0"/>
          </a:p>
          <a:p>
            <a:endParaRPr lang="en-US" sz="3100" smtClean="0"/>
          </a:p>
          <a:p>
            <a:r>
              <a:rPr lang="en-US" sz="3100" smtClean="0"/>
              <a:t>Difficult to add new policy objectives</a:t>
            </a:r>
            <a:endParaRPr lang="en-US" sz="2700" smtClean="0">
              <a:solidFill>
                <a:srgbClr val="3399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C640001-EA97-48A0-AF85-35983942CA7B}" type="slidenum">
              <a:rPr lang="en-US"/>
              <a:pPr>
                <a:defRPr/>
              </a:pPr>
              <a:t>27</a:t>
            </a:fld>
            <a:endParaRPr lang="en-US" dirty="0"/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381000" y="4616450"/>
            <a:ext cx="2971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latin typeface="Verdana" pitchFamily="34" charset="0"/>
                <a:ea typeface="宋体" pitchFamily="2" charset="-122"/>
              </a:rPr>
              <a:t>Business Relationships</a:t>
            </a:r>
          </a:p>
        </p:txBody>
      </p:sp>
      <p:pic>
        <p:nvPicPr>
          <p:cNvPr id="7" name="Picture 10" descr="traff_sign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48400" y="2819400"/>
            <a:ext cx="2379663" cy="173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6248400" y="4616450"/>
            <a:ext cx="2743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1600" b="1">
                <a:latin typeface="Verdana" pitchFamily="34" charset="0"/>
                <a:ea typeface="宋体" pitchFamily="2" charset="-122"/>
              </a:rPr>
              <a:t>Traffic Engineering</a:t>
            </a:r>
          </a:p>
        </p:txBody>
      </p:sp>
      <p:pic>
        <p:nvPicPr>
          <p:cNvPr id="9" name="Picture 12" descr="stack_of_money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9600" y="2881313"/>
            <a:ext cx="2209800" cy="176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3581400" y="4616450"/>
            <a:ext cx="2133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1600" b="1">
                <a:latin typeface="Verdana" pitchFamily="34" charset="0"/>
                <a:ea typeface="宋体" pitchFamily="2" charset="-122"/>
              </a:rPr>
              <a:t>Local-preference</a:t>
            </a:r>
          </a:p>
        </p:txBody>
      </p:sp>
      <p:sp>
        <p:nvSpPr>
          <p:cNvPr id="11" name="Line 15"/>
          <p:cNvSpPr>
            <a:spLocks noChangeShapeType="1"/>
          </p:cNvSpPr>
          <p:nvPr/>
        </p:nvSpPr>
        <p:spPr bwMode="auto">
          <a:xfrm>
            <a:off x="2971800" y="3733800"/>
            <a:ext cx="7620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Line 16"/>
          <p:cNvSpPr>
            <a:spLocks noChangeShapeType="1"/>
          </p:cNvSpPr>
          <p:nvPr/>
        </p:nvSpPr>
        <p:spPr bwMode="auto">
          <a:xfrm flipH="1">
            <a:off x="5410200" y="3733800"/>
            <a:ext cx="7620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3" name="Picture 17" descr="volume_knob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886200" y="2819400"/>
            <a:ext cx="1447800" cy="169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8619" name="Title 1"/>
          <p:cNvSpPr>
            <a:spLocks noGrp="1"/>
          </p:cNvSpPr>
          <p:nvPr>
            <p:ph type="title"/>
          </p:nvPr>
        </p:nvSpPr>
        <p:spPr>
          <a:xfrm>
            <a:off x="76200" y="0"/>
            <a:ext cx="8991600" cy="1143000"/>
          </a:xfrm>
        </p:spPr>
        <p:txBody>
          <a:bodyPr/>
          <a:lstStyle/>
          <a:p>
            <a:r>
              <a:rPr lang="en-US" sz="3900" smtClean="0"/>
              <a:t>Why Are Policy Trade-offs Hard in BGP?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/>
      <p:bldP spid="8" grpId="0"/>
      <p:bldP spid="10" grpId="0"/>
      <p:bldP spid="11" grpId="0" animBg="1"/>
      <p:bldP spid="1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Title 1"/>
          <p:cNvSpPr>
            <a:spLocks noGrp="1"/>
          </p:cNvSpPr>
          <p:nvPr>
            <p:ph type="title"/>
          </p:nvPr>
        </p:nvSpPr>
        <p:spPr>
          <a:xfrm>
            <a:off x="76200" y="0"/>
            <a:ext cx="8991600" cy="1143000"/>
          </a:xfrm>
        </p:spPr>
        <p:txBody>
          <a:bodyPr/>
          <a:lstStyle/>
          <a:p>
            <a:r>
              <a:rPr lang="en-US" sz="3900" smtClean="0"/>
              <a:t>Why Are Policy Trade-offs Hard in BGP?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8686800" cy="5334000"/>
          </a:xfrm>
        </p:spPr>
        <p:txBody>
          <a:bodyPr/>
          <a:lstStyle/>
          <a:p>
            <a:r>
              <a:rPr lang="en-US" sz="3100" smtClean="0"/>
              <a:t>Limitation 2: Difficulty in incorporating </a:t>
            </a:r>
            <a:r>
              <a:rPr lang="en-US" sz="3100" smtClean="0">
                <a:solidFill>
                  <a:srgbClr val="3399FF"/>
                </a:solidFill>
              </a:rPr>
              <a:t>“side information”</a:t>
            </a:r>
          </a:p>
          <a:p>
            <a:r>
              <a:rPr lang="en-US" sz="3100" smtClean="0"/>
              <a:t>Many policy objectives require “side information”</a:t>
            </a:r>
          </a:p>
          <a:p>
            <a:pPr lvl="1"/>
            <a:r>
              <a:rPr lang="en-US" sz="2700" smtClean="0">
                <a:solidFill>
                  <a:srgbClr val="3399FF"/>
                </a:solidFill>
              </a:rPr>
              <a:t>External information: </a:t>
            </a:r>
            <a:r>
              <a:rPr lang="en-US" sz="2700" smtClean="0"/>
              <a:t>measurement data, business relationships database, registry of prefix ownership, …</a:t>
            </a:r>
          </a:p>
          <a:p>
            <a:pPr lvl="1"/>
            <a:r>
              <a:rPr lang="en-US" sz="2700" smtClean="0">
                <a:solidFill>
                  <a:srgbClr val="3399FF"/>
                </a:solidFill>
              </a:rPr>
              <a:t>Internal state: </a:t>
            </a:r>
            <a:r>
              <a:rPr lang="en-US" sz="2700" smtClean="0"/>
              <a:t>history of (prefix, origin) pairs, statistics of route instability, …</a:t>
            </a:r>
            <a:endParaRPr lang="en-US" sz="3100" smtClean="0"/>
          </a:p>
          <a:p>
            <a:r>
              <a:rPr lang="en-US" sz="3100" smtClean="0"/>
              <a:t>Side information is very hard to incorporate today</a:t>
            </a:r>
            <a:endParaRPr lang="en-US" sz="2700" smtClean="0">
              <a:solidFill>
                <a:srgbClr val="3399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E93767E-6AD0-4A35-A1ED-B57F6E349B1D}" type="slidenum">
              <a:rPr lang="en-US"/>
              <a:pPr>
                <a:defRPr/>
              </a:pPr>
              <a:t>28</a:t>
            </a:fld>
            <a:endParaRPr 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Title 1"/>
          <p:cNvSpPr>
            <a:spLocks noGrp="1"/>
          </p:cNvSpPr>
          <p:nvPr>
            <p:ph type="title"/>
          </p:nvPr>
        </p:nvSpPr>
        <p:spPr>
          <a:xfrm>
            <a:off x="76200" y="76200"/>
            <a:ext cx="8991600" cy="1143000"/>
          </a:xfrm>
        </p:spPr>
        <p:txBody>
          <a:bodyPr/>
          <a:lstStyle/>
          <a:p>
            <a:r>
              <a:rPr lang="en-US" sz="3900" smtClean="0"/>
              <a:t>Inside Morpheus Server: Policy </a:t>
            </a:r>
            <a:br>
              <a:rPr lang="en-US" sz="3900" smtClean="0"/>
            </a:br>
            <a:r>
              <a:rPr lang="en-US" sz="3900" smtClean="0"/>
              <a:t>Objectives As Independent Modules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4267200"/>
            <a:ext cx="8686800" cy="2362200"/>
          </a:xfrm>
        </p:spPr>
        <p:txBody>
          <a:bodyPr rtlCol="0">
            <a:normAutofit fontScale="92500"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100" dirty="0" smtClean="0"/>
              <a:t>Each module </a:t>
            </a:r>
            <a:r>
              <a:rPr lang="en-US" sz="3100" dirty="0" smtClean="0">
                <a:solidFill>
                  <a:srgbClr val="3399FF"/>
                </a:solidFill>
              </a:rPr>
              <a:t>tags</a:t>
            </a:r>
            <a:r>
              <a:rPr lang="en-US" sz="3100" dirty="0" smtClean="0"/>
              <a:t> routes in separate spaces (solves limitation 1) </a:t>
            </a:r>
            <a:endParaRPr lang="en-US" sz="3100" dirty="0" smtClean="0">
              <a:solidFill>
                <a:srgbClr val="3399FF"/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100" dirty="0" smtClean="0"/>
              <a:t>Easy to add side information (solves limitation 2)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100" dirty="0" smtClean="0"/>
              <a:t>Different modules can be implemented </a:t>
            </a:r>
            <a:r>
              <a:rPr lang="en-US" sz="3100" dirty="0" smtClean="0">
                <a:solidFill>
                  <a:srgbClr val="3399FF"/>
                </a:solidFill>
              </a:rPr>
              <a:t>independently</a:t>
            </a:r>
            <a:r>
              <a:rPr lang="en-US" sz="3100" dirty="0" smtClean="0"/>
              <a:t> (e.g., by third-parties) – evolvability</a:t>
            </a:r>
            <a:endParaRPr lang="en-US" sz="2700" dirty="0" smtClean="0">
              <a:solidFill>
                <a:srgbClr val="3399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1970982-B74A-4E89-889E-74278AB31B9E}" type="slidenum">
              <a:rPr lang="en-US"/>
              <a:pPr>
                <a:defRPr/>
              </a:pPr>
              <a:t>29</a:t>
            </a:fld>
            <a:endParaRPr lang="en-US" dirty="0"/>
          </a:p>
        </p:txBody>
      </p:sp>
      <p:pic>
        <p:nvPicPr>
          <p:cNvPr id="72708" name="Picture 4" descr="architecture-multipath-colo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0" y="1295400"/>
            <a:ext cx="7708900" cy="300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>
          <a:xfrm>
            <a:off x="76200" y="0"/>
            <a:ext cx="8991600" cy="1143000"/>
          </a:xfrm>
        </p:spPr>
        <p:txBody>
          <a:bodyPr/>
          <a:lstStyle/>
          <a:p>
            <a:r>
              <a:rPr lang="en-US" sz="3800" smtClean="0"/>
              <a:t>Challenges in ISP Routing Management (1)</a:t>
            </a:r>
          </a:p>
        </p:txBody>
      </p:sp>
      <p:sp>
        <p:nvSpPr>
          <p:cNvPr id="20482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8534400" cy="2438400"/>
          </a:xfrm>
        </p:spPr>
        <p:txBody>
          <a:bodyPr/>
          <a:lstStyle/>
          <a:p>
            <a:r>
              <a:rPr lang="en-US" sz="3100" smtClean="0"/>
              <a:t>Many useful routing policies </a:t>
            </a:r>
            <a:r>
              <a:rPr lang="en-US" sz="3100" smtClean="0">
                <a:solidFill>
                  <a:srgbClr val="3399FF"/>
                </a:solidFill>
              </a:rPr>
              <a:t>cannot</a:t>
            </a:r>
            <a:r>
              <a:rPr lang="en-US" sz="3100" smtClean="0"/>
              <a:t> be realized (e.g., customized route selection)</a:t>
            </a:r>
          </a:p>
          <a:p>
            <a:pPr lvl="1"/>
            <a:r>
              <a:rPr lang="en-US" sz="2500" smtClean="0"/>
              <a:t>Large ISPs usually have rich path diversity</a:t>
            </a:r>
          </a:p>
          <a:p>
            <a:pPr lvl="1"/>
            <a:r>
              <a:rPr lang="en-US" sz="2500" smtClean="0"/>
              <a:t>Different paths have different properties</a:t>
            </a:r>
          </a:p>
          <a:p>
            <a:pPr lvl="1"/>
            <a:r>
              <a:rPr lang="en-US" sz="2500" smtClean="0"/>
              <a:t>Different neighbors may prefer different routes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6705600" y="6553200"/>
            <a:ext cx="2133600" cy="365125"/>
          </a:xfrm>
        </p:spPr>
        <p:txBody>
          <a:bodyPr/>
          <a:lstStyle/>
          <a:p>
            <a:pPr>
              <a:defRPr/>
            </a:pPr>
            <a:fld id="{D3E054A2-D4EA-481C-835B-C35B326EF8F0}" type="slidenum">
              <a:rPr lang="en-US"/>
              <a:pPr>
                <a:defRPr/>
              </a:pPr>
              <a:t>3</a:t>
            </a:fld>
            <a:endParaRPr lang="en-US" dirty="0"/>
          </a:p>
        </p:txBody>
      </p:sp>
      <p:pic>
        <p:nvPicPr>
          <p:cNvPr id="20484" name="Picture 5" descr="principles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19200" y="3598863"/>
            <a:ext cx="7848600" cy="287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5" name="Rectangle 7"/>
          <p:cNvSpPr>
            <a:spLocks noChangeArrowheads="1"/>
          </p:cNvSpPr>
          <p:nvPr/>
        </p:nvSpPr>
        <p:spPr bwMode="auto">
          <a:xfrm>
            <a:off x="762000" y="3733800"/>
            <a:ext cx="8001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Calibri" pitchFamily="34" charset="0"/>
              </a:rPr>
              <a:t>Bank</a:t>
            </a:r>
          </a:p>
        </p:txBody>
      </p:sp>
      <p:sp>
        <p:nvSpPr>
          <p:cNvPr id="20486" name="Rectangle 7"/>
          <p:cNvSpPr>
            <a:spLocks noChangeArrowheads="1"/>
          </p:cNvSpPr>
          <p:nvPr/>
        </p:nvSpPr>
        <p:spPr bwMode="auto">
          <a:xfrm>
            <a:off x="357188" y="4724400"/>
            <a:ext cx="1243012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Calibri" pitchFamily="34" charset="0"/>
              </a:rPr>
              <a:t>VoIP</a:t>
            </a:r>
          </a:p>
          <a:p>
            <a:r>
              <a:rPr lang="en-US" sz="2400">
                <a:latin typeface="Calibri" pitchFamily="34" charset="0"/>
              </a:rPr>
              <a:t>provider</a:t>
            </a:r>
          </a:p>
        </p:txBody>
      </p:sp>
      <p:sp>
        <p:nvSpPr>
          <p:cNvPr id="20487" name="Rectangle 7"/>
          <p:cNvSpPr>
            <a:spLocks noChangeArrowheads="1"/>
          </p:cNvSpPr>
          <p:nvPr/>
        </p:nvSpPr>
        <p:spPr bwMode="auto">
          <a:xfrm>
            <a:off x="457200" y="5791200"/>
            <a:ext cx="10112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Calibri" pitchFamily="34" charset="0"/>
              </a:rPr>
              <a:t>School</a:t>
            </a:r>
          </a:p>
        </p:txBody>
      </p:sp>
      <p:sp>
        <p:nvSpPr>
          <p:cNvPr id="18" name="Freeform 17"/>
          <p:cNvSpPr/>
          <p:nvPr/>
        </p:nvSpPr>
        <p:spPr>
          <a:xfrm>
            <a:off x="2895600" y="4114800"/>
            <a:ext cx="5257800" cy="692150"/>
          </a:xfrm>
          <a:custGeom>
            <a:avLst/>
            <a:gdLst>
              <a:gd name="connsiteX0" fmla="*/ 0 w 5036024"/>
              <a:gd name="connsiteY0" fmla="*/ 0 h 843886"/>
              <a:gd name="connsiteX1" fmla="*/ 1078173 w 5036024"/>
              <a:gd name="connsiteY1" fmla="*/ 832513 h 843886"/>
              <a:gd name="connsiteX2" fmla="*/ 3261815 w 5036024"/>
              <a:gd name="connsiteY2" fmla="*/ 68238 h 843886"/>
              <a:gd name="connsiteX3" fmla="*/ 5036024 w 5036024"/>
              <a:gd name="connsiteY3" fmla="*/ 627797 h 843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36024" h="843886">
                <a:moveTo>
                  <a:pt x="0" y="0"/>
                </a:moveTo>
                <a:cubicBezTo>
                  <a:pt x="267268" y="410570"/>
                  <a:pt x="534537" y="821140"/>
                  <a:pt x="1078173" y="832513"/>
                </a:cubicBezTo>
                <a:cubicBezTo>
                  <a:pt x="1621809" y="843886"/>
                  <a:pt x="2602173" y="102357"/>
                  <a:pt x="3261815" y="68238"/>
                </a:cubicBezTo>
                <a:cubicBezTo>
                  <a:pt x="3921457" y="34119"/>
                  <a:pt x="4478740" y="330958"/>
                  <a:pt x="5036024" y="627797"/>
                </a:cubicBezTo>
              </a:path>
            </a:pathLst>
          </a:custGeom>
          <a:ln w="38100">
            <a:solidFill>
              <a:srgbClr val="FF0000"/>
            </a:solidFill>
            <a:prstDash val="solid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Freeform 18"/>
          <p:cNvSpPr/>
          <p:nvPr/>
        </p:nvSpPr>
        <p:spPr>
          <a:xfrm>
            <a:off x="2460625" y="4759325"/>
            <a:ext cx="5540375" cy="346075"/>
          </a:xfrm>
          <a:custGeom>
            <a:avLst/>
            <a:gdLst>
              <a:gd name="connsiteX0" fmla="*/ 0 w 5540991"/>
              <a:gd name="connsiteY0" fmla="*/ 291152 h 345743"/>
              <a:gd name="connsiteX1" fmla="*/ 764275 w 5540991"/>
              <a:gd name="connsiteY1" fmla="*/ 18197 h 345743"/>
              <a:gd name="connsiteX2" fmla="*/ 1364776 w 5540991"/>
              <a:gd name="connsiteY2" fmla="*/ 345743 h 345743"/>
              <a:gd name="connsiteX3" fmla="*/ 3016156 w 5540991"/>
              <a:gd name="connsiteY3" fmla="*/ 18197 h 345743"/>
              <a:gd name="connsiteX4" fmla="*/ 3603009 w 5540991"/>
              <a:gd name="connsiteY4" fmla="*/ 236561 h 345743"/>
              <a:gd name="connsiteX5" fmla="*/ 5540991 w 5540991"/>
              <a:gd name="connsiteY5" fmla="*/ 45492 h 345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540991" h="345743">
                <a:moveTo>
                  <a:pt x="0" y="291152"/>
                </a:moveTo>
                <a:cubicBezTo>
                  <a:pt x="268406" y="150125"/>
                  <a:pt x="536812" y="9099"/>
                  <a:pt x="764275" y="18197"/>
                </a:cubicBezTo>
                <a:cubicBezTo>
                  <a:pt x="991738" y="27296"/>
                  <a:pt x="989463" y="345743"/>
                  <a:pt x="1364776" y="345743"/>
                </a:cubicBezTo>
                <a:cubicBezTo>
                  <a:pt x="1740089" y="345743"/>
                  <a:pt x="2643117" y="36394"/>
                  <a:pt x="3016156" y="18197"/>
                </a:cubicBezTo>
                <a:cubicBezTo>
                  <a:pt x="3389195" y="0"/>
                  <a:pt x="3182203" y="232012"/>
                  <a:pt x="3603009" y="236561"/>
                </a:cubicBezTo>
                <a:cubicBezTo>
                  <a:pt x="4023815" y="241110"/>
                  <a:pt x="4782403" y="143301"/>
                  <a:pt x="5540991" y="45492"/>
                </a:cubicBezTo>
              </a:path>
            </a:pathLst>
          </a:custGeom>
          <a:ln w="38100">
            <a:solidFill>
              <a:srgbClr val="3333FF"/>
            </a:solidFill>
            <a:prstDash val="solid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0" name="Freeform 19"/>
          <p:cNvSpPr/>
          <p:nvPr/>
        </p:nvSpPr>
        <p:spPr>
          <a:xfrm>
            <a:off x="2857500" y="4884738"/>
            <a:ext cx="5295900" cy="1516062"/>
          </a:xfrm>
          <a:custGeom>
            <a:avLst/>
            <a:gdLst>
              <a:gd name="connsiteX0" fmla="*/ 0 w 5295332"/>
              <a:gd name="connsiteY0" fmla="*/ 996286 h 1371600"/>
              <a:gd name="connsiteX1" fmla="*/ 1310185 w 5295332"/>
              <a:gd name="connsiteY1" fmla="*/ 368489 h 1371600"/>
              <a:gd name="connsiteX2" fmla="*/ 3098042 w 5295332"/>
              <a:gd name="connsiteY2" fmla="*/ 1310185 h 1371600"/>
              <a:gd name="connsiteX3" fmla="*/ 5295332 w 5295332"/>
              <a:gd name="connsiteY3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95332" h="1371600">
                <a:moveTo>
                  <a:pt x="0" y="996286"/>
                </a:moveTo>
                <a:cubicBezTo>
                  <a:pt x="396922" y="656229"/>
                  <a:pt x="793845" y="316173"/>
                  <a:pt x="1310185" y="368489"/>
                </a:cubicBezTo>
                <a:cubicBezTo>
                  <a:pt x="1826525" y="420806"/>
                  <a:pt x="2433851" y="1371600"/>
                  <a:pt x="3098042" y="1310185"/>
                </a:cubicBezTo>
                <a:cubicBezTo>
                  <a:pt x="3762233" y="1248770"/>
                  <a:pt x="4528782" y="624385"/>
                  <a:pt x="5295332" y="0"/>
                </a:cubicBezTo>
              </a:path>
            </a:pathLst>
          </a:custGeom>
          <a:ln w="38100">
            <a:solidFill>
              <a:srgbClr val="00FF00"/>
            </a:solidFill>
            <a:prstDash val="solid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Title 1"/>
          <p:cNvSpPr>
            <a:spLocks noGrp="1"/>
          </p:cNvSpPr>
          <p:nvPr>
            <p:ph type="title"/>
          </p:nvPr>
        </p:nvSpPr>
        <p:spPr>
          <a:xfrm>
            <a:off x="76200" y="0"/>
            <a:ext cx="8991600" cy="1143000"/>
          </a:xfrm>
        </p:spPr>
        <p:txBody>
          <a:bodyPr/>
          <a:lstStyle/>
          <a:p>
            <a:r>
              <a:rPr lang="en-US" sz="3900" smtClean="0"/>
              <a:t>Why Are Policy Trade-offs Hard in BGP?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8686800" cy="5334000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100" dirty="0" smtClean="0"/>
              <a:t>Limitation 3: </a:t>
            </a:r>
            <a:r>
              <a:rPr lang="en-US" sz="3100" dirty="0" smtClean="0">
                <a:solidFill>
                  <a:srgbClr val="3399FF"/>
                </a:solidFill>
              </a:rPr>
              <a:t>Strictly</a:t>
            </a:r>
            <a:r>
              <a:rPr lang="en-US" sz="3100" dirty="0" smtClean="0"/>
              <a:t> rank one attribute over another (not possible to make </a:t>
            </a:r>
            <a:r>
              <a:rPr lang="en-US" sz="3100" dirty="0" smtClean="0">
                <a:solidFill>
                  <a:srgbClr val="3399FF"/>
                </a:solidFill>
              </a:rPr>
              <a:t>trade-offs</a:t>
            </a:r>
            <a:r>
              <a:rPr lang="en-US" sz="3100" dirty="0" smtClean="0"/>
              <a:t> between policy objectives)</a:t>
            </a:r>
            <a:endParaRPr lang="en-US" sz="3100" dirty="0" smtClean="0">
              <a:solidFill>
                <a:srgbClr val="3399FF"/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100" dirty="0" smtClean="0"/>
              <a:t>E.g., a policy with trade-off between business relationships and stability</a:t>
            </a:r>
            <a:endParaRPr lang="en-US" sz="3100" dirty="0" smtClean="0">
              <a:solidFill>
                <a:srgbClr val="3399FF"/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3100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3100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3100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3100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100" dirty="0" smtClean="0"/>
              <a:t>Infeasible today</a:t>
            </a:r>
            <a:endParaRPr lang="en-US" sz="2700" dirty="0" smtClean="0">
              <a:solidFill>
                <a:srgbClr val="3399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736AF7C-9715-46B7-945B-CF4186E6B95F}" type="slidenum">
              <a:rPr lang="en-US"/>
              <a:pPr>
                <a:defRPr/>
              </a:pPr>
              <a:t>30</a:t>
            </a:fld>
            <a:endParaRPr lang="en-US" dirty="0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838200" y="3579813"/>
            <a:ext cx="7835900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700">
                <a:solidFill>
                  <a:srgbClr val="3333FF"/>
                </a:solidFill>
                <a:latin typeface="Comic Sans MS" pitchFamily="66" charset="0"/>
              </a:rPr>
              <a:t>“If all paths are somewhat unstable,</a:t>
            </a:r>
          </a:p>
          <a:p>
            <a:r>
              <a:rPr lang="en-US" sz="2700">
                <a:solidFill>
                  <a:srgbClr val="3333FF"/>
                </a:solidFill>
                <a:latin typeface="Comic Sans MS" pitchFamily="66" charset="0"/>
              </a:rPr>
              <a:t>     pick the most stable path (of any length);</a:t>
            </a:r>
          </a:p>
          <a:p>
            <a:r>
              <a:rPr lang="en-US" sz="2700">
                <a:solidFill>
                  <a:srgbClr val="3333FF"/>
                </a:solidFill>
                <a:latin typeface="Comic Sans MS" pitchFamily="66" charset="0"/>
              </a:rPr>
              <a:t>Otherwise,</a:t>
            </a:r>
          </a:p>
          <a:p>
            <a:r>
              <a:rPr lang="en-US" sz="2700">
                <a:solidFill>
                  <a:srgbClr val="3333FF"/>
                </a:solidFill>
                <a:latin typeface="Comic Sans MS" pitchFamily="66" charset="0"/>
              </a:rPr>
              <a:t>     pick the shortest path through a customer”.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 uiExpand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Title 1"/>
          <p:cNvSpPr>
            <a:spLocks noGrp="1"/>
          </p:cNvSpPr>
          <p:nvPr>
            <p:ph type="title"/>
          </p:nvPr>
        </p:nvSpPr>
        <p:spPr>
          <a:xfrm>
            <a:off x="76200" y="76200"/>
            <a:ext cx="8991600" cy="1143000"/>
          </a:xfrm>
        </p:spPr>
        <p:txBody>
          <a:bodyPr/>
          <a:lstStyle/>
          <a:p>
            <a:r>
              <a:rPr lang="en-US" sz="3900" smtClean="0">
                <a:solidFill>
                  <a:srgbClr val="FF0000"/>
                </a:solidFill>
              </a:rPr>
              <a:t>New Abstraction: </a:t>
            </a:r>
            <a:r>
              <a:rPr lang="en-US" sz="3900" smtClean="0"/>
              <a:t>Policy Configuration as Reconciling Multiple Objectives</a:t>
            </a:r>
          </a:p>
        </p:txBody>
      </p:sp>
      <p:sp>
        <p:nvSpPr>
          <p:cNvPr id="76802" name="Content Placeholder 2"/>
          <p:cNvSpPr>
            <a:spLocks noGrp="1"/>
          </p:cNvSpPr>
          <p:nvPr>
            <p:ph idx="1"/>
          </p:nvPr>
        </p:nvSpPr>
        <p:spPr>
          <a:xfrm>
            <a:off x="304800" y="1524000"/>
            <a:ext cx="8686800" cy="5105400"/>
          </a:xfrm>
        </p:spPr>
        <p:txBody>
          <a:bodyPr/>
          <a:lstStyle/>
          <a:p>
            <a:r>
              <a:rPr lang="en-US" sz="3100" smtClean="0"/>
              <a:t>Policy configuration is a </a:t>
            </a:r>
            <a:r>
              <a:rPr lang="en-US" sz="3100" smtClean="0">
                <a:solidFill>
                  <a:srgbClr val="3399FF"/>
                </a:solidFill>
              </a:rPr>
              <a:t>decision problem of</a:t>
            </a:r>
          </a:p>
          <a:p>
            <a:r>
              <a:rPr lang="en-US" sz="3100" smtClean="0"/>
              <a:t>… how to </a:t>
            </a:r>
            <a:r>
              <a:rPr lang="en-US" sz="3100" smtClean="0">
                <a:solidFill>
                  <a:srgbClr val="3399FF"/>
                </a:solidFill>
              </a:rPr>
              <a:t>reconcile</a:t>
            </a:r>
            <a:r>
              <a:rPr lang="en-US" sz="3100" smtClean="0"/>
              <a:t> multiple (potentially conflicting) objectives in choosing the best route</a:t>
            </a:r>
          </a:p>
          <a:p>
            <a:endParaRPr lang="en-US" sz="3100" smtClean="0"/>
          </a:p>
          <a:p>
            <a:r>
              <a:rPr lang="en-US" sz="3100" smtClean="0"/>
              <a:t>What’s the simplest method with such property?</a:t>
            </a:r>
          </a:p>
          <a:p>
            <a:pPr>
              <a:buFont typeface="Arial" charset="0"/>
              <a:buNone/>
            </a:pPr>
            <a:endParaRPr lang="en-US" sz="280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290B7E8-8B08-4381-963F-8ACD0189B3CC}" type="slidenum">
              <a:rPr lang="en-US"/>
              <a:pPr>
                <a:defRPr/>
              </a:pPr>
              <a:t>31</a:t>
            </a:fld>
            <a:endParaRPr 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Title 1"/>
          <p:cNvSpPr>
            <a:spLocks noGrp="1"/>
          </p:cNvSpPr>
          <p:nvPr>
            <p:ph type="title"/>
          </p:nvPr>
        </p:nvSpPr>
        <p:spPr>
          <a:xfrm>
            <a:off x="76200" y="0"/>
            <a:ext cx="8991600" cy="1143000"/>
          </a:xfrm>
        </p:spPr>
        <p:txBody>
          <a:bodyPr/>
          <a:lstStyle/>
          <a:p>
            <a:r>
              <a:rPr lang="en-US" sz="3700" smtClean="0"/>
              <a:t>Use Weighted Sum Instead of Strict Ranking</a:t>
            </a:r>
          </a:p>
        </p:txBody>
      </p:sp>
      <p:sp>
        <p:nvSpPr>
          <p:cNvPr id="1034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8686800" cy="5334000"/>
          </a:xfrm>
        </p:spPr>
        <p:txBody>
          <a:bodyPr/>
          <a:lstStyle/>
          <a:p>
            <a:endParaRPr lang="en-US" sz="3100" smtClean="0"/>
          </a:p>
          <a:p>
            <a:endParaRPr lang="en-US" sz="3100" smtClean="0"/>
          </a:p>
          <a:p>
            <a:endParaRPr lang="en-US" sz="3100" smtClean="0"/>
          </a:p>
          <a:p>
            <a:pPr>
              <a:buFont typeface="Arial" charset="0"/>
              <a:buNone/>
            </a:pPr>
            <a:endParaRPr lang="en-US" sz="3100" smtClean="0"/>
          </a:p>
          <a:p>
            <a:pPr>
              <a:lnSpc>
                <a:spcPct val="150000"/>
              </a:lnSpc>
              <a:buFont typeface="Arial" charset="0"/>
              <a:buNone/>
            </a:pPr>
            <a:endParaRPr lang="en-US" sz="3100" smtClean="0"/>
          </a:p>
          <a:p>
            <a:pPr>
              <a:lnSpc>
                <a:spcPct val="150000"/>
              </a:lnSpc>
            </a:pPr>
            <a:r>
              <a:rPr lang="en-US" sz="3100" smtClean="0"/>
              <a:t>Every route     has a final score:</a:t>
            </a:r>
          </a:p>
          <a:p>
            <a:r>
              <a:rPr lang="en-US" sz="3100" smtClean="0"/>
              <a:t>The route with highest        is selected as best: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8162B16-DAE2-450F-B2D0-CADC60470019}" type="slidenum">
              <a:rPr lang="en-US"/>
              <a:pPr>
                <a:defRPr/>
              </a:pPr>
              <a:t>32</a:t>
            </a:fld>
            <a:endParaRPr lang="en-US" dirty="0"/>
          </a:p>
        </p:txBody>
      </p:sp>
      <p:graphicFrame>
        <p:nvGraphicFramePr>
          <p:cNvPr id="1028" name="Object 4"/>
          <p:cNvGraphicFramePr>
            <a:graphicFrameLocks noChangeAspect="1"/>
          </p:cNvGraphicFramePr>
          <p:nvPr/>
        </p:nvGraphicFramePr>
        <p:xfrm>
          <a:off x="5715000" y="4568825"/>
          <a:ext cx="2286000" cy="698500"/>
        </p:xfrm>
        <a:graphic>
          <a:graphicData uri="http://schemas.openxmlformats.org/presentationml/2006/ole">
            <p:oleObj spid="_x0000_s1028" name="Equation" r:id="rId5" imgW="1206500" imgH="368300" progId="Equation.3">
              <p:embed/>
            </p:oleObj>
          </a:graphicData>
        </a:graphic>
      </p:graphicFrame>
      <p:graphicFrame>
        <p:nvGraphicFramePr>
          <p:cNvPr id="1030" name="Object 6"/>
          <p:cNvGraphicFramePr>
            <a:graphicFrameLocks noChangeAspect="1"/>
          </p:cNvGraphicFramePr>
          <p:nvPr/>
        </p:nvGraphicFramePr>
        <p:xfrm>
          <a:off x="2590800" y="4676775"/>
          <a:ext cx="285750" cy="285750"/>
        </p:xfrm>
        <a:graphic>
          <a:graphicData uri="http://schemas.openxmlformats.org/presentationml/2006/ole">
            <p:oleObj spid="_x0000_s1030" name="Equation" r:id="rId6" imgW="101600" imgH="101600" progId="Equation.3">
              <p:embed/>
            </p:oleObj>
          </a:graphicData>
        </a:graphic>
      </p:graphicFrame>
      <p:graphicFrame>
        <p:nvGraphicFramePr>
          <p:cNvPr id="1031" name="Object 7"/>
          <p:cNvGraphicFramePr>
            <a:graphicFrameLocks noChangeAspect="1"/>
          </p:cNvGraphicFramePr>
          <p:nvPr/>
        </p:nvGraphicFramePr>
        <p:xfrm>
          <a:off x="2859088" y="5800725"/>
          <a:ext cx="3160712" cy="752475"/>
        </p:xfrm>
        <a:graphic>
          <a:graphicData uri="http://schemas.openxmlformats.org/presentationml/2006/ole">
            <p:oleObj spid="_x0000_s1031" name="Equation" r:id="rId7" imgW="1549400" imgH="368300" progId="Equation.3">
              <p:embed/>
            </p:oleObj>
          </a:graphicData>
        </a:graphic>
      </p:graphicFrame>
      <p:graphicFrame>
        <p:nvGraphicFramePr>
          <p:cNvPr id="1032" name="Object 8"/>
          <p:cNvGraphicFramePr>
            <a:graphicFrameLocks noChangeAspect="1"/>
          </p:cNvGraphicFramePr>
          <p:nvPr/>
        </p:nvGraphicFramePr>
        <p:xfrm>
          <a:off x="4343400" y="5343525"/>
          <a:ext cx="609600" cy="319088"/>
        </p:xfrm>
        <a:graphic>
          <a:graphicData uri="http://schemas.openxmlformats.org/presentationml/2006/ole">
            <p:oleObj spid="_x0000_s1032" name="Equation" r:id="rId8" imgW="292100" imgH="152400" progId="Equation.3">
              <p:embed/>
            </p:oleObj>
          </a:graphicData>
        </a:graphic>
      </p:graphicFrame>
      <p:pic>
        <p:nvPicPr>
          <p:cNvPr id="1036" name="Picture 9" descr="model.jpg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676400" y="1038225"/>
            <a:ext cx="5867400" cy="345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Title 1"/>
          <p:cNvSpPr>
            <a:spLocks noGrp="1"/>
          </p:cNvSpPr>
          <p:nvPr>
            <p:ph type="title"/>
          </p:nvPr>
        </p:nvSpPr>
        <p:spPr>
          <a:xfrm>
            <a:off x="76200" y="0"/>
            <a:ext cx="8991600" cy="1143000"/>
          </a:xfrm>
        </p:spPr>
        <p:txBody>
          <a:bodyPr/>
          <a:lstStyle/>
          <a:p>
            <a:r>
              <a:rPr lang="en-US" sz="3900" smtClean="0"/>
              <a:t>Multiple Decision Processes for NS-BGP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8686800" cy="5334000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3100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3100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3100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3100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3100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3100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3100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100" dirty="0" smtClean="0">
                <a:solidFill>
                  <a:srgbClr val="3399FF"/>
                </a:solidFill>
              </a:rPr>
              <a:t>Multiple</a:t>
            </a:r>
            <a:r>
              <a:rPr lang="en-US" sz="3100" dirty="0" smtClean="0"/>
              <a:t> decision processes running </a:t>
            </a:r>
            <a:r>
              <a:rPr lang="en-US" sz="3100" dirty="0" smtClean="0">
                <a:solidFill>
                  <a:srgbClr val="3399FF"/>
                </a:solidFill>
              </a:rPr>
              <a:t>in parallel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100" dirty="0" smtClean="0"/>
              <a:t>Each realizes a different policy with </a:t>
            </a:r>
            <a:r>
              <a:rPr lang="en-US" sz="3100" dirty="0" smtClean="0">
                <a:solidFill>
                  <a:srgbClr val="3399FF"/>
                </a:solidFill>
              </a:rPr>
              <a:t>a different set of weights</a:t>
            </a:r>
            <a:r>
              <a:rPr lang="en-US" sz="3100" dirty="0" smtClean="0"/>
              <a:t> of policy objectives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7162C9A-7493-45F4-A7D3-D49D39258269}" type="slidenum">
              <a:rPr lang="en-US"/>
              <a:pPr>
                <a:defRPr/>
              </a:pPr>
              <a:t>33</a:t>
            </a:fld>
            <a:endParaRPr lang="en-US" dirty="0"/>
          </a:p>
        </p:txBody>
      </p:sp>
      <p:pic>
        <p:nvPicPr>
          <p:cNvPr id="81924" name="Picture 9" descr="decision-process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50925" y="1014413"/>
            <a:ext cx="6950075" cy="3557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2895600" y="990600"/>
            <a:ext cx="3886200" cy="1752600"/>
          </a:xfrm>
          <a:prstGeom prst="rect">
            <a:avLst/>
          </a:prstGeom>
          <a:solidFill>
            <a:srgbClr val="25E73C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895600" y="2819400"/>
            <a:ext cx="3886200" cy="1752600"/>
          </a:xfrm>
          <a:prstGeom prst="rect">
            <a:avLst/>
          </a:prstGeom>
          <a:solidFill>
            <a:srgbClr val="EF861D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Title 1"/>
          <p:cNvSpPr>
            <a:spLocks noGrp="1"/>
          </p:cNvSpPr>
          <p:nvPr>
            <p:ph type="title"/>
          </p:nvPr>
        </p:nvSpPr>
        <p:spPr>
          <a:xfrm>
            <a:off x="76200" y="0"/>
            <a:ext cx="8991600" cy="1143000"/>
          </a:xfrm>
        </p:spPr>
        <p:txBody>
          <a:bodyPr/>
          <a:lstStyle/>
          <a:p>
            <a:r>
              <a:rPr lang="en-US" sz="3900" smtClean="0"/>
              <a:t>How To Translate A Policy Into Weights?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8686800" cy="5334000"/>
          </a:xfrm>
        </p:spPr>
        <p:txBody>
          <a:bodyPr/>
          <a:lstStyle/>
          <a:p>
            <a:r>
              <a:rPr lang="en-US" sz="3100" smtClean="0"/>
              <a:t>Picking a best alternative according to a set of criteria is a well-studied topic in</a:t>
            </a:r>
            <a:r>
              <a:rPr lang="en-US" sz="3100" smtClean="0">
                <a:solidFill>
                  <a:srgbClr val="3399FF"/>
                </a:solidFill>
              </a:rPr>
              <a:t> decision theory</a:t>
            </a:r>
          </a:p>
          <a:p>
            <a:r>
              <a:rPr lang="en-US" sz="3100" smtClean="0">
                <a:solidFill>
                  <a:srgbClr val="3399FF"/>
                </a:solidFill>
              </a:rPr>
              <a:t>Analytic Hierarchy Process (AHP) </a:t>
            </a:r>
            <a:r>
              <a:rPr lang="en-US" sz="3100" smtClean="0"/>
              <a:t>uses a weighted sum method (like we used)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362C3F3-C810-4667-9931-851F7750F19F}" type="slidenum">
              <a:rPr lang="en-US"/>
              <a:pPr>
                <a:defRPr/>
              </a:pPr>
              <a:t>34</a:t>
            </a:fld>
            <a:endParaRPr lang="en-US" dirty="0"/>
          </a:p>
        </p:txBody>
      </p:sp>
      <p:pic>
        <p:nvPicPr>
          <p:cNvPr id="8" name="Picture 7" descr="decisiontree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81200" y="3352800"/>
            <a:ext cx="52578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Title 1"/>
          <p:cNvSpPr>
            <a:spLocks noGrp="1"/>
          </p:cNvSpPr>
          <p:nvPr>
            <p:ph type="title"/>
          </p:nvPr>
        </p:nvSpPr>
        <p:spPr>
          <a:xfrm>
            <a:off x="76200" y="0"/>
            <a:ext cx="8991600" cy="1143000"/>
          </a:xfrm>
        </p:spPr>
        <p:txBody>
          <a:bodyPr/>
          <a:lstStyle/>
          <a:p>
            <a:r>
              <a:rPr lang="en-US" sz="3800" smtClean="0"/>
              <a:t>Use Preference Matrix To Calculate Weights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90600"/>
            <a:ext cx="8839200" cy="5334000"/>
          </a:xfrm>
        </p:spPr>
        <p:txBody>
          <a:bodyPr/>
          <a:lstStyle/>
          <a:p>
            <a:r>
              <a:rPr lang="en-US" sz="3100" smtClean="0"/>
              <a:t>Humans are best at doing </a:t>
            </a:r>
            <a:r>
              <a:rPr lang="en-US" sz="3100" smtClean="0">
                <a:solidFill>
                  <a:srgbClr val="3399FF"/>
                </a:solidFill>
              </a:rPr>
              <a:t>pair-wise</a:t>
            </a:r>
            <a:r>
              <a:rPr lang="en-US" sz="3100" smtClean="0"/>
              <a:t> comparisons</a:t>
            </a:r>
          </a:p>
          <a:p>
            <a:r>
              <a:rPr lang="en-US" sz="3100" smtClean="0"/>
              <a:t>Administrators use a number between 1 to 9 to specify preference in pair-wise comparisons</a:t>
            </a:r>
          </a:p>
          <a:p>
            <a:pPr lvl="1"/>
            <a:r>
              <a:rPr lang="en-US" sz="2700" smtClean="0"/>
              <a:t>1 means </a:t>
            </a:r>
            <a:r>
              <a:rPr lang="en-US" sz="2700" smtClean="0">
                <a:solidFill>
                  <a:srgbClr val="3399FF"/>
                </a:solidFill>
              </a:rPr>
              <a:t>equally preferred</a:t>
            </a:r>
            <a:r>
              <a:rPr lang="en-US" sz="2700" smtClean="0"/>
              <a:t>,</a:t>
            </a:r>
            <a:r>
              <a:rPr lang="en-US" sz="2700" smtClean="0">
                <a:solidFill>
                  <a:srgbClr val="3399FF"/>
                </a:solidFill>
              </a:rPr>
              <a:t> </a:t>
            </a:r>
            <a:r>
              <a:rPr lang="en-US" sz="2700" smtClean="0"/>
              <a:t>9 means </a:t>
            </a:r>
            <a:r>
              <a:rPr lang="en-US" sz="2700" smtClean="0">
                <a:solidFill>
                  <a:srgbClr val="3399FF"/>
                </a:solidFill>
              </a:rPr>
              <a:t>extreme preference</a:t>
            </a:r>
            <a:endParaRPr lang="en-US" sz="2700" smtClean="0"/>
          </a:p>
          <a:p>
            <a:r>
              <a:rPr lang="en-US" sz="3100" smtClean="0"/>
              <a:t>AHP calculates the weights, even if the pair-wise comparisons are inconsistent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92CF3D1-5809-46B5-A9DF-E57FC31F1C8D}" type="slidenum">
              <a:rPr lang="en-US"/>
              <a:pPr>
                <a:defRPr/>
              </a:pPr>
              <a:t>35</a:t>
            </a:fld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914400" y="4191000"/>
          <a:ext cx="7239000" cy="2286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47800"/>
                <a:gridCol w="1447800"/>
                <a:gridCol w="1447800"/>
                <a:gridCol w="1447800"/>
                <a:gridCol w="1447800"/>
              </a:tblGrid>
              <a:tr h="571500"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Latency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Stability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Security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Weight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15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Latency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3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9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0.69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5715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Stability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1/3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3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0.23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5715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Security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1/9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1/3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0.08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6724650" y="3886200"/>
            <a:ext cx="1714500" cy="2743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7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Title 1"/>
          <p:cNvSpPr>
            <a:spLocks noGrp="1"/>
          </p:cNvSpPr>
          <p:nvPr>
            <p:ph type="title"/>
          </p:nvPr>
        </p:nvSpPr>
        <p:spPr>
          <a:xfrm>
            <a:off x="76200" y="0"/>
            <a:ext cx="8991600" cy="1143000"/>
          </a:xfrm>
        </p:spPr>
        <p:txBody>
          <a:bodyPr/>
          <a:lstStyle/>
          <a:p>
            <a:r>
              <a:rPr lang="en-US" sz="4000" smtClean="0"/>
              <a:t>Prototype Implementation</a:t>
            </a:r>
          </a:p>
        </p:txBody>
      </p:sp>
      <p:sp>
        <p:nvSpPr>
          <p:cNvPr id="88066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8686800" cy="5334000"/>
          </a:xfrm>
        </p:spPr>
        <p:txBody>
          <a:bodyPr/>
          <a:lstStyle/>
          <a:p>
            <a:r>
              <a:rPr lang="en-US" sz="3100" smtClean="0"/>
              <a:t>Implemented as an extension to XORP</a:t>
            </a:r>
          </a:p>
          <a:p>
            <a:pPr lvl="1"/>
            <a:r>
              <a:rPr lang="en-US" sz="2700" smtClean="0"/>
              <a:t>Four new classifier modules (as a pipeline)</a:t>
            </a:r>
          </a:p>
          <a:p>
            <a:pPr lvl="1"/>
            <a:r>
              <a:rPr lang="en-US" sz="2700" smtClean="0"/>
              <a:t>New decision processes that run in parallel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028D215-DA9E-456A-AC82-0C64CD14A6C0}" type="slidenum">
              <a:rPr lang="en-US"/>
              <a:pPr>
                <a:defRPr/>
              </a:pPr>
              <a:t>36</a:t>
            </a:fld>
            <a:endParaRPr lang="en-US" dirty="0"/>
          </a:p>
        </p:txBody>
      </p:sp>
      <p:pic>
        <p:nvPicPr>
          <p:cNvPr id="88068" name="Picture 5" descr="implementation_slides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048000"/>
            <a:ext cx="9144000" cy="1300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019800" y="6492875"/>
            <a:ext cx="2895600" cy="365125"/>
          </a:xfrm>
        </p:spPr>
        <p:txBody>
          <a:bodyPr/>
          <a:lstStyle/>
          <a:p>
            <a:pPr>
              <a:defRPr/>
            </a:pPr>
            <a:fld id="{A33308B3-3228-4808-8F50-FF070EC07C98}" type="slidenum">
              <a:rPr lang="en-US" sz="1200"/>
              <a:pPr>
                <a:defRPr/>
              </a:pPr>
              <a:t>37</a:t>
            </a:fld>
            <a:endParaRPr lang="en-US" sz="1200" dirty="0"/>
          </a:p>
        </p:txBody>
      </p:sp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>
          <a:xfrm>
            <a:off x="249238" y="0"/>
            <a:ext cx="8688387" cy="1143000"/>
          </a:xfrm>
        </p:spPr>
        <p:txBody>
          <a:bodyPr/>
          <a:lstStyle/>
          <a:p>
            <a:r>
              <a:rPr lang="en-US" smtClean="0"/>
              <a:t>Evaluation</a:t>
            </a:r>
            <a:endParaRPr lang="en-US" u="sng" smtClean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990600"/>
            <a:ext cx="8839200" cy="5257800"/>
          </a:xfrm>
        </p:spPr>
        <p:txBody>
          <a:bodyPr/>
          <a:lstStyle/>
          <a:p>
            <a:r>
              <a:rPr lang="en-US" sz="3100" smtClean="0"/>
              <a:t>Classifiers work very efficiently</a:t>
            </a:r>
          </a:p>
          <a:p>
            <a:pPr>
              <a:buFont typeface="Arial" charset="0"/>
              <a:buNone/>
            </a:pPr>
            <a:endParaRPr lang="en-US" sz="3100" smtClean="0"/>
          </a:p>
          <a:p>
            <a:pPr>
              <a:buFont typeface="Arial" charset="0"/>
              <a:buNone/>
            </a:pPr>
            <a:endParaRPr lang="en-US" sz="1800" smtClean="0"/>
          </a:p>
          <a:p>
            <a:r>
              <a:rPr lang="en-US" sz="3100" smtClean="0"/>
              <a:t>Morpheus is </a:t>
            </a:r>
            <a:r>
              <a:rPr lang="en-US" sz="3100" smtClean="0">
                <a:solidFill>
                  <a:srgbClr val="3399FF"/>
                </a:solidFill>
              </a:rPr>
              <a:t>faster</a:t>
            </a:r>
            <a:r>
              <a:rPr lang="en-US" sz="3100" smtClean="0"/>
              <a:t> than the standard BGP decision process (w/ multiple alternative routes for a prefix)</a:t>
            </a:r>
          </a:p>
          <a:p>
            <a:pPr>
              <a:buFont typeface="Arial" charset="0"/>
              <a:buNone/>
            </a:pPr>
            <a:endParaRPr lang="en-US" sz="4300" smtClean="0"/>
          </a:p>
          <a:p>
            <a:r>
              <a:rPr lang="en-US" sz="3100" smtClean="0"/>
              <a:t>Throughput – our unoptimized prototype can support a large number of decision processes</a:t>
            </a:r>
          </a:p>
          <a:p>
            <a:endParaRPr lang="en-US" sz="3100" smtClean="0"/>
          </a:p>
          <a:p>
            <a:endParaRPr lang="en-US" sz="3100" smtClean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838200" y="1600200"/>
          <a:ext cx="7315200" cy="7921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95549"/>
                <a:gridCol w="2061557"/>
                <a:gridCol w="1263534"/>
                <a:gridCol w="1130531"/>
                <a:gridCol w="1064029"/>
              </a:tblGrid>
              <a:tr h="342900"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/>
                        <a:t>Classifiers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Biz relationships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Stability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Latency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Security</a:t>
                      </a:r>
                      <a:endParaRPr lang="en-US" sz="2000" dirty="0"/>
                    </a:p>
                  </a:txBody>
                  <a:tcPr/>
                </a:tc>
              </a:tr>
              <a:tr h="342900"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/>
                        <a:t>Avg. time (us)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5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20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33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103</a:t>
                      </a:r>
                      <a:endParaRPr lang="en-US" sz="20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219200" y="3505200"/>
          <a:ext cx="6629400" cy="7921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9800"/>
                <a:gridCol w="2209800"/>
                <a:gridCol w="22098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Decision processes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Morpheus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XORP-BGP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Avg. time (us)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54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279</a:t>
                      </a:r>
                      <a:endParaRPr lang="en-US" sz="20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1295400" y="5456238"/>
          <a:ext cx="6553200" cy="7921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95600"/>
                <a:gridCol w="914400"/>
                <a:gridCol w="914400"/>
                <a:gridCol w="914400"/>
                <a:gridCol w="914399"/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/>
                        <a:t># of decision process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10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20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40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/>
                        <a:t>Throughput (update/sec)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890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841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780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740</a:t>
                      </a:r>
                      <a:endParaRPr lang="en-US" sz="20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Title 1"/>
          <p:cNvSpPr>
            <a:spLocks noGrp="1"/>
          </p:cNvSpPr>
          <p:nvPr>
            <p:ph type="title"/>
          </p:nvPr>
        </p:nvSpPr>
        <p:spPr>
          <a:xfrm>
            <a:off x="76200" y="76200"/>
            <a:ext cx="8991600" cy="1143000"/>
          </a:xfrm>
        </p:spPr>
        <p:txBody>
          <a:bodyPr/>
          <a:lstStyle/>
          <a:p>
            <a:r>
              <a:rPr lang="en-US" sz="3900" smtClean="0"/>
              <a:t>What About Managing An ISP’s</a:t>
            </a:r>
            <a:br>
              <a:rPr lang="en-US" sz="3900" smtClean="0"/>
            </a:br>
            <a:r>
              <a:rPr lang="en-US" sz="3900" smtClean="0"/>
              <a:t>Own Network?</a:t>
            </a:r>
          </a:p>
        </p:txBody>
      </p:sp>
      <p:sp>
        <p:nvSpPr>
          <p:cNvPr id="92162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915400" cy="4343400"/>
          </a:xfrm>
        </p:spPr>
        <p:txBody>
          <a:bodyPr/>
          <a:lstStyle/>
          <a:p>
            <a:r>
              <a:rPr lang="en-US" sz="3100" smtClean="0"/>
              <a:t>Now we have a system that supports </a:t>
            </a:r>
            <a:endParaRPr lang="en-US" sz="3100" smtClean="0">
              <a:solidFill>
                <a:srgbClr val="3399FF"/>
              </a:solidFill>
            </a:endParaRPr>
          </a:p>
          <a:p>
            <a:pPr lvl="1"/>
            <a:r>
              <a:rPr lang="en-US" sz="2700" smtClean="0"/>
              <a:t>Stable transition to neighbor-specific route selection</a:t>
            </a:r>
          </a:p>
          <a:p>
            <a:pPr lvl="1"/>
            <a:r>
              <a:rPr lang="en-US" sz="2700" smtClean="0"/>
              <a:t>Flexible trade-offs among policy objectives</a:t>
            </a:r>
            <a:endParaRPr lang="en-US" sz="2700" smtClean="0">
              <a:solidFill>
                <a:srgbClr val="3399FF"/>
              </a:solidFill>
            </a:endParaRPr>
          </a:p>
          <a:p>
            <a:r>
              <a:rPr lang="en-US" sz="3100" smtClean="0"/>
              <a:t>What about managing an ISP’s own network? </a:t>
            </a:r>
          </a:p>
          <a:p>
            <a:pPr lvl="1"/>
            <a:r>
              <a:rPr lang="en-US" sz="2700" smtClean="0"/>
              <a:t>The most basic requirement: minimum disruption</a:t>
            </a:r>
          </a:p>
          <a:p>
            <a:pPr lvl="1"/>
            <a:r>
              <a:rPr lang="en-US" sz="2700" smtClean="0"/>
              <a:t>The most mundane / frequent operation: network maintenance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126BD31-7AD0-459C-8C2A-5D3C7D9CF35A}" type="slidenum">
              <a:rPr lang="en-US"/>
              <a:pPr>
                <a:defRPr/>
              </a:pPr>
              <a:t>38</a:t>
            </a:fld>
            <a:endParaRPr 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Title 1"/>
          <p:cNvSpPr>
            <a:spLocks noGrp="1"/>
          </p:cNvSpPr>
          <p:nvPr>
            <p:ph type="ctrTitle"/>
          </p:nvPr>
        </p:nvSpPr>
        <p:spPr>
          <a:xfrm>
            <a:off x="381000" y="457200"/>
            <a:ext cx="8458200" cy="2133600"/>
          </a:xfrm>
        </p:spPr>
        <p:txBody>
          <a:bodyPr/>
          <a:lstStyle/>
          <a:p>
            <a:r>
              <a:rPr lang="en-US" b="1" smtClean="0">
                <a:solidFill>
                  <a:srgbClr val="3399FF"/>
                </a:solidFill>
              </a:rPr>
              <a:t>VROOM: </a:t>
            </a:r>
            <a:r>
              <a:rPr lang="en-US" b="1" smtClean="0"/>
              <a:t>Virtual Router Migration As A Network Adaptation Primitive</a:t>
            </a:r>
          </a:p>
        </p:txBody>
      </p:sp>
      <p:sp>
        <p:nvSpPr>
          <p:cNvPr id="94210" name="TextBox 3"/>
          <p:cNvSpPr txBox="1">
            <a:spLocks noChangeArrowheads="1"/>
          </p:cNvSpPr>
          <p:nvPr/>
        </p:nvSpPr>
        <p:spPr bwMode="auto">
          <a:xfrm>
            <a:off x="2552700" y="5257800"/>
            <a:ext cx="64389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US" sz="2800">
                <a:latin typeface="Calibri" pitchFamily="34" charset="0"/>
              </a:rPr>
              <a:t>Work with Eric Keller, Brian Biskeborn, </a:t>
            </a:r>
          </a:p>
          <a:p>
            <a:pPr algn="r"/>
            <a:r>
              <a:rPr lang="en-US" sz="2800">
                <a:latin typeface="Calibri" pitchFamily="34" charset="0"/>
              </a:rPr>
              <a:t>Kobus van der Merwe and Jennifer Rexford</a:t>
            </a:r>
            <a:br>
              <a:rPr lang="en-US" sz="2800">
                <a:latin typeface="Calibri" pitchFamily="34" charset="0"/>
              </a:rPr>
            </a:br>
            <a:r>
              <a:rPr lang="en-US" sz="2800">
                <a:latin typeface="Calibri" pitchFamily="34" charset="0"/>
              </a:rPr>
              <a:t>[SIGCOMM’08]</a:t>
            </a:r>
          </a:p>
        </p:txBody>
      </p:sp>
      <p:sp>
        <p:nvSpPr>
          <p:cNvPr id="24" name="Oval 23"/>
          <p:cNvSpPr/>
          <p:nvPr/>
        </p:nvSpPr>
        <p:spPr>
          <a:xfrm>
            <a:off x="2133600" y="3733800"/>
            <a:ext cx="381000" cy="381000"/>
          </a:xfrm>
          <a:prstGeom prst="ellipse">
            <a:avLst/>
          </a:prstGeom>
          <a:solidFill>
            <a:srgbClr val="FF0000"/>
          </a:solidFill>
          <a:ln>
            <a:solidFill>
              <a:srgbClr val="FF33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6705600" y="3733800"/>
            <a:ext cx="381000" cy="3810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6248400" y="4267200"/>
            <a:ext cx="381000" cy="381000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3200400" y="4572000"/>
            <a:ext cx="381000" cy="381000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3962400" y="4724400"/>
            <a:ext cx="381000" cy="381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4724400" y="4724400"/>
            <a:ext cx="381000" cy="38100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5562600" y="4572000"/>
            <a:ext cx="381000" cy="381000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2590800" y="4267200"/>
            <a:ext cx="381000" cy="381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35" name="Straight Connector 34"/>
          <p:cNvCxnSpPr>
            <a:stCxn id="24" idx="7"/>
          </p:cNvCxnSpPr>
          <p:nvPr/>
        </p:nvCxnSpPr>
        <p:spPr>
          <a:xfrm rot="5400000" flipH="1" flipV="1">
            <a:off x="4364037" y="1219201"/>
            <a:ext cx="665163" cy="4475162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endCxn id="32" idx="0"/>
          </p:cNvCxnSpPr>
          <p:nvPr/>
        </p:nvCxnSpPr>
        <p:spPr>
          <a:xfrm rot="5400000">
            <a:off x="4591050" y="4362450"/>
            <a:ext cx="685800" cy="38100"/>
          </a:xfrm>
          <a:prstGeom prst="line">
            <a:avLst/>
          </a:prstGeom>
          <a:ln w="28575">
            <a:solidFill>
              <a:schemeClr val="tx1"/>
            </a:solidFill>
            <a:headEnd type="arrow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stCxn id="27" idx="1"/>
          </p:cNvCxnSpPr>
          <p:nvPr/>
        </p:nvCxnSpPr>
        <p:spPr>
          <a:xfrm rot="16200000" flipV="1">
            <a:off x="5067300" y="3086100"/>
            <a:ext cx="1274763" cy="1198563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endCxn id="29" idx="7"/>
          </p:cNvCxnSpPr>
          <p:nvPr/>
        </p:nvCxnSpPr>
        <p:spPr>
          <a:xfrm rot="10800000" flipV="1">
            <a:off x="3525838" y="3657600"/>
            <a:ext cx="1198562" cy="969963"/>
          </a:xfrm>
          <a:prstGeom prst="line">
            <a:avLst/>
          </a:prstGeom>
          <a:ln w="28575">
            <a:solidFill>
              <a:schemeClr val="tx1"/>
            </a:solidFill>
            <a:headEnd type="arrow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stCxn id="33" idx="0"/>
          </p:cNvCxnSpPr>
          <p:nvPr/>
        </p:nvCxnSpPr>
        <p:spPr>
          <a:xfrm rot="5400000" flipH="1" flipV="1">
            <a:off x="4667250" y="3371850"/>
            <a:ext cx="2286000" cy="114300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endCxn id="34" idx="7"/>
          </p:cNvCxnSpPr>
          <p:nvPr/>
        </p:nvCxnSpPr>
        <p:spPr>
          <a:xfrm rot="5400000">
            <a:off x="2459037" y="3200401"/>
            <a:ext cx="1579563" cy="665162"/>
          </a:xfrm>
          <a:prstGeom prst="line">
            <a:avLst/>
          </a:prstGeom>
          <a:ln w="28575">
            <a:solidFill>
              <a:schemeClr val="tx1"/>
            </a:solidFill>
            <a:headEnd type="arrow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>
            <a:endCxn id="30" idx="0"/>
          </p:cNvCxnSpPr>
          <p:nvPr/>
        </p:nvCxnSpPr>
        <p:spPr>
          <a:xfrm rot="16200000" flipH="1">
            <a:off x="3257550" y="3829050"/>
            <a:ext cx="1447800" cy="342900"/>
          </a:xfrm>
          <a:prstGeom prst="line">
            <a:avLst/>
          </a:prstGeom>
          <a:ln w="28575">
            <a:solidFill>
              <a:schemeClr val="tx1"/>
            </a:solidFill>
            <a:headEnd type="arrow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>
            <a:stCxn id="26" idx="0"/>
          </p:cNvCxnSpPr>
          <p:nvPr/>
        </p:nvCxnSpPr>
        <p:spPr>
          <a:xfrm rot="16200000" flipV="1">
            <a:off x="6229350" y="3067050"/>
            <a:ext cx="914400" cy="419100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>
          <a:xfrm>
            <a:off x="76200" y="0"/>
            <a:ext cx="8991600" cy="1143000"/>
          </a:xfrm>
        </p:spPr>
        <p:txBody>
          <a:bodyPr/>
          <a:lstStyle/>
          <a:p>
            <a:r>
              <a:rPr lang="en-US" sz="3800" smtClean="0"/>
              <a:t>Challenges in ISP Routing Management (2)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6705600" y="6553200"/>
            <a:ext cx="2133600" cy="365125"/>
          </a:xfrm>
        </p:spPr>
        <p:txBody>
          <a:bodyPr/>
          <a:lstStyle/>
          <a:p>
            <a:pPr>
              <a:defRPr/>
            </a:pPr>
            <a:fld id="{98E821CD-FA7D-4960-962E-FACF50BC30E0}" type="slidenum">
              <a:rPr lang="en-US"/>
              <a:pPr>
                <a:defRPr/>
              </a:pPr>
              <a:t>4</a:t>
            </a:fld>
            <a:endParaRPr lang="en-US" dirty="0"/>
          </a:p>
        </p:txBody>
      </p:sp>
      <p:pic>
        <p:nvPicPr>
          <p:cNvPr id="22531" name="Picture 5" descr="principles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19200" y="3294063"/>
            <a:ext cx="7848600" cy="287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2" name="Rectangle 7"/>
          <p:cNvSpPr>
            <a:spLocks noChangeArrowheads="1"/>
          </p:cNvSpPr>
          <p:nvPr/>
        </p:nvSpPr>
        <p:spPr bwMode="auto">
          <a:xfrm>
            <a:off x="762000" y="3276600"/>
            <a:ext cx="8001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Calibri" pitchFamily="34" charset="0"/>
              </a:rPr>
              <a:t>Bank</a:t>
            </a:r>
          </a:p>
        </p:txBody>
      </p:sp>
      <p:sp>
        <p:nvSpPr>
          <p:cNvPr id="22533" name="Rectangle 7"/>
          <p:cNvSpPr>
            <a:spLocks noChangeArrowheads="1"/>
          </p:cNvSpPr>
          <p:nvPr/>
        </p:nvSpPr>
        <p:spPr bwMode="auto">
          <a:xfrm>
            <a:off x="357188" y="4267200"/>
            <a:ext cx="1243012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Calibri" pitchFamily="34" charset="0"/>
              </a:rPr>
              <a:t>VoIP</a:t>
            </a:r>
          </a:p>
          <a:p>
            <a:r>
              <a:rPr lang="en-US" sz="2400">
                <a:latin typeface="Calibri" pitchFamily="34" charset="0"/>
              </a:rPr>
              <a:t>provider</a:t>
            </a:r>
          </a:p>
        </p:txBody>
      </p:sp>
      <p:sp>
        <p:nvSpPr>
          <p:cNvPr id="22534" name="Rectangle 7"/>
          <p:cNvSpPr>
            <a:spLocks noChangeArrowheads="1"/>
          </p:cNvSpPr>
          <p:nvPr/>
        </p:nvSpPr>
        <p:spPr bwMode="auto">
          <a:xfrm>
            <a:off x="457200" y="5334000"/>
            <a:ext cx="10112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Calibri" pitchFamily="34" charset="0"/>
              </a:rPr>
              <a:t>School</a:t>
            </a:r>
          </a:p>
        </p:txBody>
      </p:sp>
      <p:sp>
        <p:nvSpPr>
          <p:cNvPr id="18" name="Freeform 17"/>
          <p:cNvSpPr/>
          <p:nvPr/>
        </p:nvSpPr>
        <p:spPr>
          <a:xfrm>
            <a:off x="2895600" y="3879850"/>
            <a:ext cx="5257800" cy="692150"/>
          </a:xfrm>
          <a:custGeom>
            <a:avLst/>
            <a:gdLst>
              <a:gd name="connsiteX0" fmla="*/ 0 w 5036024"/>
              <a:gd name="connsiteY0" fmla="*/ 0 h 843886"/>
              <a:gd name="connsiteX1" fmla="*/ 1078173 w 5036024"/>
              <a:gd name="connsiteY1" fmla="*/ 832513 h 843886"/>
              <a:gd name="connsiteX2" fmla="*/ 3261815 w 5036024"/>
              <a:gd name="connsiteY2" fmla="*/ 68238 h 843886"/>
              <a:gd name="connsiteX3" fmla="*/ 5036024 w 5036024"/>
              <a:gd name="connsiteY3" fmla="*/ 627797 h 843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36024" h="843886">
                <a:moveTo>
                  <a:pt x="0" y="0"/>
                </a:moveTo>
                <a:cubicBezTo>
                  <a:pt x="267268" y="410570"/>
                  <a:pt x="534537" y="821140"/>
                  <a:pt x="1078173" y="832513"/>
                </a:cubicBezTo>
                <a:cubicBezTo>
                  <a:pt x="1621809" y="843886"/>
                  <a:pt x="2602173" y="102357"/>
                  <a:pt x="3261815" y="68238"/>
                </a:cubicBezTo>
                <a:cubicBezTo>
                  <a:pt x="3921457" y="34119"/>
                  <a:pt x="4478740" y="330958"/>
                  <a:pt x="5036024" y="627797"/>
                </a:cubicBezTo>
              </a:path>
            </a:pathLst>
          </a:custGeom>
          <a:ln w="38100">
            <a:solidFill>
              <a:srgbClr val="FF0000"/>
            </a:solidFill>
            <a:prstDash val="solid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Freeform 18"/>
          <p:cNvSpPr/>
          <p:nvPr/>
        </p:nvSpPr>
        <p:spPr>
          <a:xfrm>
            <a:off x="2460625" y="4530725"/>
            <a:ext cx="5540375" cy="346075"/>
          </a:xfrm>
          <a:custGeom>
            <a:avLst/>
            <a:gdLst>
              <a:gd name="connsiteX0" fmla="*/ 0 w 5540991"/>
              <a:gd name="connsiteY0" fmla="*/ 291152 h 345743"/>
              <a:gd name="connsiteX1" fmla="*/ 764275 w 5540991"/>
              <a:gd name="connsiteY1" fmla="*/ 18197 h 345743"/>
              <a:gd name="connsiteX2" fmla="*/ 1364776 w 5540991"/>
              <a:gd name="connsiteY2" fmla="*/ 345743 h 345743"/>
              <a:gd name="connsiteX3" fmla="*/ 3016156 w 5540991"/>
              <a:gd name="connsiteY3" fmla="*/ 18197 h 345743"/>
              <a:gd name="connsiteX4" fmla="*/ 3603009 w 5540991"/>
              <a:gd name="connsiteY4" fmla="*/ 236561 h 345743"/>
              <a:gd name="connsiteX5" fmla="*/ 5540991 w 5540991"/>
              <a:gd name="connsiteY5" fmla="*/ 45492 h 345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540991" h="345743">
                <a:moveTo>
                  <a:pt x="0" y="291152"/>
                </a:moveTo>
                <a:cubicBezTo>
                  <a:pt x="268406" y="150125"/>
                  <a:pt x="536812" y="9099"/>
                  <a:pt x="764275" y="18197"/>
                </a:cubicBezTo>
                <a:cubicBezTo>
                  <a:pt x="991738" y="27296"/>
                  <a:pt x="989463" y="345743"/>
                  <a:pt x="1364776" y="345743"/>
                </a:cubicBezTo>
                <a:cubicBezTo>
                  <a:pt x="1740089" y="345743"/>
                  <a:pt x="2643117" y="36394"/>
                  <a:pt x="3016156" y="18197"/>
                </a:cubicBezTo>
                <a:cubicBezTo>
                  <a:pt x="3389195" y="0"/>
                  <a:pt x="3182203" y="232012"/>
                  <a:pt x="3603009" y="236561"/>
                </a:cubicBezTo>
                <a:cubicBezTo>
                  <a:pt x="4023815" y="241110"/>
                  <a:pt x="4782403" y="143301"/>
                  <a:pt x="5540991" y="45492"/>
                </a:cubicBezTo>
              </a:path>
            </a:pathLst>
          </a:custGeom>
          <a:ln w="38100">
            <a:solidFill>
              <a:srgbClr val="3333FF"/>
            </a:solidFill>
            <a:prstDash val="solid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0" name="Freeform 19"/>
          <p:cNvSpPr/>
          <p:nvPr/>
        </p:nvSpPr>
        <p:spPr>
          <a:xfrm>
            <a:off x="2857500" y="4656138"/>
            <a:ext cx="5295900" cy="1516062"/>
          </a:xfrm>
          <a:custGeom>
            <a:avLst/>
            <a:gdLst>
              <a:gd name="connsiteX0" fmla="*/ 0 w 5295332"/>
              <a:gd name="connsiteY0" fmla="*/ 996286 h 1371600"/>
              <a:gd name="connsiteX1" fmla="*/ 1310185 w 5295332"/>
              <a:gd name="connsiteY1" fmla="*/ 368489 h 1371600"/>
              <a:gd name="connsiteX2" fmla="*/ 3098042 w 5295332"/>
              <a:gd name="connsiteY2" fmla="*/ 1310185 h 1371600"/>
              <a:gd name="connsiteX3" fmla="*/ 5295332 w 5295332"/>
              <a:gd name="connsiteY3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95332" h="1371600">
                <a:moveTo>
                  <a:pt x="0" y="996286"/>
                </a:moveTo>
                <a:cubicBezTo>
                  <a:pt x="396922" y="656229"/>
                  <a:pt x="793845" y="316173"/>
                  <a:pt x="1310185" y="368489"/>
                </a:cubicBezTo>
                <a:cubicBezTo>
                  <a:pt x="1826525" y="420806"/>
                  <a:pt x="2433851" y="1371600"/>
                  <a:pt x="3098042" y="1310185"/>
                </a:cubicBezTo>
                <a:cubicBezTo>
                  <a:pt x="3762233" y="1248770"/>
                  <a:pt x="4528782" y="624385"/>
                  <a:pt x="5295332" y="0"/>
                </a:cubicBezTo>
              </a:path>
            </a:pathLst>
          </a:custGeom>
          <a:ln w="38100">
            <a:solidFill>
              <a:srgbClr val="00FF00"/>
            </a:solidFill>
            <a:prstDash val="solid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7" name="Oval Callout 26"/>
          <p:cNvSpPr/>
          <p:nvPr/>
        </p:nvSpPr>
        <p:spPr>
          <a:xfrm>
            <a:off x="5867400" y="2667000"/>
            <a:ext cx="1676400" cy="762000"/>
          </a:xfrm>
          <a:prstGeom prst="wedgeEllipseCallout">
            <a:avLst>
              <a:gd name="adj1" fmla="val -15623"/>
              <a:gd name="adj2" fmla="val 92981"/>
            </a:avLst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chemeClr val="tx1"/>
                </a:solidFill>
              </a:rPr>
              <a:t>Is it </a:t>
            </a:r>
            <a:r>
              <a:rPr lang="en-US" sz="2400" dirty="0">
                <a:solidFill>
                  <a:srgbClr val="FF0000"/>
                </a:solidFill>
              </a:rPr>
              <a:t>secure</a:t>
            </a:r>
            <a:r>
              <a:rPr lang="en-US" sz="2400" dirty="0">
                <a:solidFill>
                  <a:schemeClr val="tx1"/>
                </a:solidFill>
              </a:rPr>
              <a:t>?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8" name="Oval Callout 27"/>
          <p:cNvSpPr/>
          <p:nvPr/>
        </p:nvSpPr>
        <p:spPr>
          <a:xfrm>
            <a:off x="7391400" y="3200400"/>
            <a:ext cx="1676400" cy="762000"/>
          </a:xfrm>
          <a:prstGeom prst="wedgeEllipseCallout">
            <a:avLst>
              <a:gd name="adj1" fmla="val -65818"/>
              <a:gd name="adj2" fmla="val 119943"/>
            </a:avLst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chemeClr val="tx1"/>
                </a:solidFill>
              </a:rPr>
              <a:t>Is it </a:t>
            </a:r>
            <a:r>
              <a:rPr lang="en-US" sz="2400" dirty="0">
                <a:solidFill>
                  <a:srgbClr val="FF0000"/>
                </a:solidFill>
              </a:rPr>
              <a:t>stable</a:t>
            </a:r>
            <a:r>
              <a:rPr lang="en-US" sz="2400" dirty="0">
                <a:solidFill>
                  <a:schemeClr val="tx1"/>
                </a:solidFill>
              </a:rPr>
              <a:t>?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9" name="Oval Callout 28"/>
          <p:cNvSpPr/>
          <p:nvPr/>
        </p:nvSpPr>
        <p:spPr>
          <a:xfrm>
            <a:off x="7162800" y="5334000"/>
            <a:ext cx="1905000" cy="1295400"/>
          </a:xfrm>
          <a:prstGeom prst="wedgeEllipseCallout">
            <a:avLst>
              <a:gd name="adj1" fmla="val -66572"/>
              <a:gd name="adj2" fmla="val -16971"/>
            </a:avLst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chemeClr val="tx1"/>
                </a:solidFill>
              </a:rPr>
              <a:t>Does it have low </a:t>
            </a:r>
            <a:r>
              <a:rPr lang="en-US" sz="2400" dirty="0">
                <a:solidFill>
                  <a:srgbClr val="FF0000"/>
                </a:solidFill>
              </a:rPr>
              <a:t>latency</a:t>
            </a:r>
            <a:r>
              <a:rPr lang="en-US" sz="2400" dirty="0">
                <a:solidFill>
                  <a:schemeClr val="tx1"/>
                </a:solidFill>
              </a:rPr>
              <a:t>?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30" name="Oval Callout 29"/>
          <p:cNvSpPr/>
          <p:nvPr/>
        </p:nvSpPr>
        <p:spPr>
          <a:xfrm>
            <a:off x="2667000" y="2895600"/>
            <a:ext cx="2971800" cy="914400"/>
          </a:xfrm>
          <a:prstGeom prst="wedgeEllipseCallout">
            <a:avLst>
              <a:gd name="adj1" fmla="val 28482"/>
              <a:gd name="adj2" fmla="val 94032"/>
            </a:avLst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chemeClr val="tx1"/>
                </a:solidFill>
              </a:rPr>
              <a:t>How </a:t>
            </a:r>
            <a:r>
              <a:rPr lang="en-US" sz="2400" dirty="0">
                <a:solidFill>
                  <a:srgbClr val="FF0000"/>
                </a:solidFill>
              </a:rPr>
              <a:t>expensive </a:t>
            </a:r>
            <a:r>
              <a:rPr lang="en-US" sz="2400" dirty="0">
                <a:solidFill>
                  <a:schemeClr val="tx1"/>
                </a:solidFill>
              </a:rPr>
              <a:t>is this route?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31" name="Oval Callout 30"/>
          <p:cNvSpPr/>
          <p:nvPr/>
        </p:nvSpPr>
        <p:spPr>
          <a:xfrm>
            <a:off x="228600" y="5867400"/>
            <a:ext cx="6248400" cy="838200"/>
          </a:xfrm>
          <a:prstGeom prst="wedgeEllipseCallout">
            <a:avLst>
              <a:gd name="adj1" fmla="val 5541"/>
              <a:gd name="adj2" fmla="val -139143"/>
            </a:avLst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chemeClr val="tx1"/>
                </a:solidFill>
              </a:rPr>
              <a:t>Would my network be </a:t>
            </a:r>
            <a:r>
              <a:rPr lang="en-US" sz="2400" dirty="0">
                <a:solidFill>
                  <a:srgbClr val="FF0000"/>
                </a:solidFill>
              </a:rPr>
              <a:t>overloaded</a:t>
            </a:r>
            <a:r>
              <a:rPr lang="en-US" sz="2400" dirty="0">
                <a:solidFill>
                  <a:schemeClr val="tx1"/>
                </a:solidFill>
              </a:rPr>
              <a:t> if I let C3 use this route?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254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8534400" cy="2438400"/>
          </a:xfrm>
        </p:spPr>
        <p:txBody>
          <a:bodyPr/>
          <a:lstStyle/>
          <a:p>
            <a:r>
              <a:rPr lang="en-US" sz="3100" smtClean="0"/>
              <a:t>Many realizable policies are </a:t>
            </a:r>
            <a:r>
              <a:rPr lang="en-US" sz="3100" smtClean="0">
                <a:solidFill>
                  <a:srgbClr val="3399FF"/>
                </a:solidFill>
              </a:rPr>
              <a:t>hard</a:t>
            </a:r>
            <a:r>
              <a:rPr lang="en-US" sz="3100" smtClean="0"/>
              <a:t> to configure</a:t>
            </a:r>
          </a:p>
          <a:p>
            <a:pPr lvl="1"/>
            <a:r>
              <a:rPr lang="en-US" sz="2500" smtClean="0"/>
              <a:t>From network-level policies to router-level configurations</a:t>
            </a:r>
          </a:p>
          <a:p>
            <a:pPr lvl="1"/>
            <a:r>
              <a:rPr lang="en-US" sz="2500" smtClean="0"/>
              <a:t>Trade-offs of objectives w/ current BGP configuration interface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Title 1"/>
          <p:cNvSpPr>
            <a:spLocks noGrp="1"/>
          </p:cNvSpPr>
          <p:nvPr>
            <p:ph type="title"/>
          </p:nvPr>
        </p:nvSpPr>
        <p:spPr>
          <a:xfrm>
            <a:off x="76200" y="0"/>
            <a:ext cx="8991600" cy="1143000"/>
          </a:xfrm>
        </p:spPr>
        <p:txBody>
          <a:bodyPr/>
          <a:lstStyle/>
          <a:p>
            <a:r>
              <a:rPr lang="en-US" sz="3900" smtClean="0"/>
              <a:t>Disruptive Planned Maintenance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8839200" cy="5334000"/>
          </a:xfrm>
        </p:spPr>
        <p:txBody>
          <a:bodyPr/>
          <a:lstStyle/>
          <a:p>
            <a:r>
              <a:rPr lang="en-US" sz="3100" smtClean="0"/>
              <a:t>Planned maintenance is important but disruptive</a:t>
            </a:r>
          </a:p>
          <a:p>
            <a:pPr lvl="1"/>
            <a:r>
              <a:rPr lang="en-US" sz="2700" smtClean="0">
                <a:solidFill>
                  <a:srgbClr val="3399FF"/>
                </a:solidFill>
              </a:rPr>
              <a:t>More than half </a:t>
            </a:r>
            <a:r>
              <a:rPr lang="en-US" sz="2700" smtClean="0"/>
              <a:t>of topology changes are planned in advance</a:t>
            </a:r>
          </a:p>
          <a:p>
            <a:pPr lvl="1"/>
            <a:r>
              <a:rPr lang="en-US" sz="2700" smtClean="0"/>
              <a:t>Disrupt routing protocol adjacencies and data traffic</a:t>
            </a:r>
          </a:p>
          <a:p>
            <a:r>
              <a:rPr lang="en-US" sz="3100" smtClean="0"/>
              <a:t>Current best practice: “cost-in/cost-out”</a:t>
            </a:r>
          </a:p>
          <a:p>
            <a:pPr lvl="1"/>
            <a:r>
              <a:rPr lang="en-US" sz="2700" smtClean="0"/>
              <a:t>It’s </a:t>
            </a:r>
            <a:r>
              <a:rPr lang="en-US" sz="2700" smtClean="0">
                <a:solidFill>
                  <a:srgbClr val="FF0000"/>
                </a:solidFill>
              </a:rPr>
              <a:t>hacky</a:t>
            </a:r>
            <a:r>
              <a:rPr lang="en-US" sz="2700" smtClean="0"/>
              <a:t>: protocol re-configuration as a </a:t>
            </a:r>
            <a:r>
              <a:rPr lang="en-US" sz="2700" smtClean="0">
                <a:solidFill>
                  <a:srgbClr val="3399FF"/>
                </a:solidFill>
              </a:rPr>
              <a:t>tool</a:t>
            </a:r>
            <a:r>
              <a:rPr lang="en-US" sz="2700" smtClean="0"/>
              <a:t> (rather than the </a:t>
            </a:r>
            <a:r>
              <a:rPr lang="en-US" sz="2700" smtClean="0">
                <a:solidFill>
                  <a:srgbClr val="3399FF"/>
                </a:solidFill>
              </a:rPr>
              <a:t>goal</a:t>
            </a:r>
            <a:r>
              <a:rPr lang="en-US" sz="2700" smtClean="0"/>
              <a:t>) to reduce disruption of maintenance</a:t>
            </a:r>
          </a:p>
          <a:p>
            <a:pPr lvl="1"/>
            <a:r>
              <a:rPr lang="en-US" sz="2700" smtClean="0">
                <a:solidFill>
                  <a:srgbClr val="FF0000"/>
                </a:solidFill>
              </a:rPr>
              <a:t>Still</a:t>
            </a:r>
            <a:r>
              <a:rPr lang="en-US" sz="2700" smtClean="0"/>
              <a:t> disruptive to routing protocol adjacencies and traffic</a:t>
            </a:r>
          </a:p>
          <a:p>
            <a:r>
              <a:rPr lang="en-US" sz="3100" smtClean="0"/>
              <a:t>Why didn’t we have a better solution?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64EF196-983A-4213-A626-5FE685638CFA}" type="slidenum">
              <a:rPr lang="en-US"/>
              <a:pPr>
                <a:defRPr/>
              </a:pPr>
              <a:t>40</a:t>
            </a:fld>
            <a:endParaRPr 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arallelogram 37"/>
          <p:cNvSpPr/>
          <p:nvPr/>
        </p:nvSpPr>
        <p:spPr>
          <a:xfrm>
            <a:off x="1143000" y="1981200"/>
            <a:ext cx="6705600" cy="1752600"/>
          </a:xfrm>
          <a:prstGeom prst="parallelogram">
            <a:avLst>
              <a:gd name="adj" fmla="val 62544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7" name="Parallelogram 36"/>
          <p:cNvSpPr/>
          <p:nvPr/>
        </p:nvSpPr>
        <p:spPr>
          <a:xfrm>
            <a:off x="1143000" y="4343400"/>
            <a:ext cx="6705600" cy="1752600"/>
          </a:xfrm>
          <a:prstGeom prst="parallelogram">
            <a:avLst>
              <a:gd name="adj" fmla="val 62544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728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/>
          <a:lstStyle/>
          <a:p>
            <a:r>
              <a:rPr lang="en-US" sz="3900" smtClean="0"/>
              <a:t>The Two Notions of “Router”</a:t>
            </a:r>
          </a:p>
        </p:txBody>
      </p:sp>
      <p:sp>
        <p:nvSpPr>
          <p:cNvPr id="97284" name="Rectangle 41"/>
          <p:cNvSpPr>
            <a:spLocks noGrp="1" noChangeArrowheads="1"/>
          </p:cNvSpPr>
          <p:nvPr>
            <p:ph idx="1"/>
          </p:nvPr>
        </p:nvSpPr>
        <p:spPr>
          <a:xfrm>
            <a:off x="566738" y="914400"/>
            <a:ext cx="8272462" cy="990600"/>
          </a:xfrm>
        </p:spPr>
        <p:txBody>
          <a:bodyPr/>
          <a:lstStyle/>
          <a:p>
            <a:r>
              <a:rPr lang="en-US" sz="3100" smtClean="0"/>
              <a:t>The IP-layer </a:t>
            </a:r>
            <a:r>
              <a:rPr lang="en-US" sz="3100" smtClean="0">
                <a:solidFill>
                  <a:srgbClr val="3399FF"/>
                </a:solidFill>
              </a:rPr>
              <a:t>logical</a:t>
            </a:r>
            <a:r>
              <a:rPr lang="en-US" sz="3100" smtClean="0"/>
              <a:t> functionality, and the </a:t>
            </a:r>
            <a:r>
              <a:rPr lang="en-US" sz="3100" smtClean="0">
                <a:solidFill>
                  <a:srgbClr val="3399FF"/>
                </a:solidFill>
              </a:rPr>
              <a:t>physical</a:t>
            </a:r>
            <a:r>
              <a:rPr lang="en-US" sz="3100" smtClean="0"/>
              <a:t> equipment</a:t>
            </a:r>
          </a:p>
        </p:txBody>
      </p:sp>
      <p:sp>
        <p:nvSpPr>
          <p:cNvPr id="614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019800" y="6492875"/>
            <a:ext cx="2895600" cy="365125"/>
          </a:xfrm>
        </p:spPr>
        <p:txBody>
          <a:bodyPr/>
          <a:lstStyle/>
          <a:p>
            <a:pPr>
              <a:defRPr/>
            </a:pPr>
            <a:fld id="{1AF687D9-CA6E-49F1-8C73-0C50D5A61A48}" type="slidenum">
              <a:rPr lang="en-US" sz="1200"/>
              <a:pPr>
                <a:defRPr/>
              </a:pPr>
              <a:t>41</a:t>
            </a:fld>
            <a:endParaRPr lang="en-US" sz="1200"/>
          </a:p>
        </p:txBody>
      </p:sp>
      <p:pic>
        <p:nvPicPr>
          <p:cNvPr id="97286" name="Picture 4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38400" y="5257800"/>
            <a:ext cx="51435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7287" name="Picture 5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53000" y="5257800"/>
            <a:ext cx="51435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7288" name="Picture 5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48400" y="4419600"/>
            <a:ext cx="51435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7289" name="Picture 4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2800" y="4419600"/>
            <a:ext cx="51435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" name="Can 38"/>
          <p:cNvSpPr/>
          <p:nvPr/>
        </p:nvSpPr>
        <p:spPr>
          <a:xfrm>
            <a:off x="2438400" y="3200400"/>
            <a:ext cx="533400" cy="377825"/>
          </a:xfrm>
          <a:prstGeom prst="can">
            <a:avLst>
              <a:gd name="adj" fmla="val 5876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0" name="Can 39"/>
          <p:cNvSpPr/>
          <p:nvPr/>
        </p:nvSpPr>
        <p:spPr>
          <a:xfrm>
            <a:off x="3352800" y="2133600"/>
            <a:ext cx="533400" cy="377825"/>
          </a:xfrm>
          <a:prstGeom prst="can">
            <a:avLst>
              <a:gd name="adj" fmla="val 5876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1" name="Can 40"/>
          <p:cNvSpPr/>
          <p:nvPr/>
        </p:nvSpPr>
        <p:spPr>
          <a:xfrm>
            <a:off x="4953000" y="3200400"/>
            <a:ext cx="533400" cy="377825"/>
          </a:xfrm>
          <a:prstGeom prst="can">
            <a:avLst>
              <a:gd name="adj" fmla="val 5876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2" name="Can 41"/>
          <p:cNvSpPr/>
          <p:nvPr/>
        </p:nvSpPr>
        <p:spPr>
          <a:xfrm>
            <a:off x="6248400" y="2133600"/>
            <a:ext cx="533400" cy="377825"/>
          </a:xfrm>
          <a:prstGeom prst="can">
            <a:avLst>
              <a:gd name="adj" fmla="val 5876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7294" name="Line 20"/>
          <p:cNvSpPr>
            <a:spLocks noChangeShapeType="1"/>
          </p:cNvSpPr>
          <p:nvPr/>
        </p:nvSpPr>
        <p:spPr bwMode="auto">
          <a:xfrm flipH="1">
            <a:off x="5410200" y="2438400"/>
            <a:ext cx="914400" cy="762000"/>
          </a:xfrm>
          <a:prstGeom prst="line">
            <a:avLst/>
          </a:prstGeom>
          <a:noFill/>
          <a:ln w="38100">
            <a:solidFill>
              <a:srgbClr val="008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7295" name="Line 20"/>
          <p:cNvSpPr>
            <a:spLocks noChangeShapeType="1"/>
          </p:cNvSpPr>
          <p:nvPr/>
        </p:nvSpPr>
        <p:spPr bwMode="auto">
          <a:xfrm flipH="1">
            <a:off x="3810000" y="2286000"/>
            <a:ext cx="2438400" cy="46038"/>
          </a:xfrm>
          <a:prstGeom prst="line">
            <a:avLst/>
          </a:prstGeom>
          <a:noFill/>
          <a:ln w="38100">
            <a:solidFill>
              <a:srgbClr val="008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7296" name="Line 20"/>
          <p:cNvSpPr>
            <a:spLocks noChangeShapeType="1"/>
          </p:cNvSpPr>
          <p:nvPr/>
        </p:nvSpPr>
        <p:spPr bwMode="auto">
          <a:xfrm flipH="1">
            <a:off x="2819400" y="2438400"/>
            <a:ext cx="685800" cy="762000"/>
          </a:xfrm>
          <a:prstGeom prst="line">
            <a:avLst/>
          </a:prstGeom>
          <a:noFill/>
          <a:ln w="38100">
            <a:solidFill>
              <a:srgbClr val="008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0" name="Rectangle 60"/>
          <p:cNvSpPr>
            <a:spLocks noChangeArrowheads="1"/>
          </p:cNvSpPr>
          <p:nvPr/>
        </p:nvSpPr>
        <p:spPr bwMode="auto">
          <a:xfrm>
            <a:off x="7086600" y="3124200"/>
            <a:ext cx="1284288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latin typeface="+mj-lt"/>
                <a:ea typeface="+mj-ea"/>
                <a:cs typeface="+mj-cs"/>
              </a:rPr>
              <a:t>Logical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latin typeface="+mj-lt"/>
                <a:ea typeface="+mj-ea"/>
                <a:cs typeface="+mj-cs"/>
              </a:rPr>
              <a:t>(IP layer)</a:t>
            </a:r>
          </a:p>
        </p:txBody>
      </p:sp>
      <p:sp>
        <p:nvSpPr>
          <p:cNvPr id="51" name="Rectangle 60"/>
          <p:cNvSpPr>
            <a:spLocks noChangeArrowheads="1"/>
          </p:cNvSpPr>
          <p:nvPr/>
        </p:nvSpPr>
        <p:spPr bwMode="auto">
          <a:xfrm>
            <a:off x="7010400" y="5562600"/>
            <a:ext cx="11715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latin typeface="+mj-lt"/>
                <a:ea typeface="+mj-ea"/>
                <a:cs typeface="+mj-cs"/>
              </a:rPr>
              <a:t>Physical</a:t>
            </a:r>
          </a:p>
        </p:txBody>
      </p:sp>
      <p:cxnSp>
        <p:nvCxnSpPr>
          <p:cNvPr id="97299" name="Straight Connector 21"/>
          <p:cNvCxnSpPr>
            <a:cxnSpLocks noChangeShapeType="1"/>
            <a:stCxn id="39" idx="4"/>
            <a:endCxn id="41" idx="2"/>
          </p:cNvCxnSpPr>
          <p:nvPr/>
        </p:nvCxnSpPr>
        <p:spPr bwMode="auto">
          <a:xfrm>
            <a:off x="2971800" y="3389313"/>
            <a:ext cx="1981200" cy="1587"/>
          </a:xfrm>
          <a:prstGeom prst="line">
            <a:avLst/>
          </a:prstGeom>
          <a:noFill/>
          <a:ln w="38100">
            <a:solidFill>
              <a:srgbClr val="0080FF"/>
            </a:solidFill>
            <a:round/>
            <a:headEnd/>
            <a:tailEnd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arallelogram 37"/>
          <p:cNvSpPr/>
          <p:nvPr/>
        </p:nvSpPr>
        <p:spPr>
          <a:xfrm>
            <a:off x="1143000" y="2057400"/>
            <a:ext cx="6705600" cy="1752600"/>
          </a:xfrm>
          <a:prstGeom prst="parallelogram">
            <a:avLst>
              <a:gd name="adj" fmla="val 62544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7" name="Parallelogram 36"/>
          <p:cNvSpPr/>
          <p:nvPr/>
        </p:nvSpPr>
        <p:spPr>
          <a:xfrm>
            <a:off x="1143000" y="4419600"/>
            <a:ext cx="6705600" cy="1752600"/>
          </a:xfrm>
          <a:prstGeom prst="parallelogram">
            <a:avLst>
              <a:gd name="adj" fmla="val 62544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9331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74638"/>
            <a:ext cx="8686800" cy="563562"/>
          </a:xfrm>
        </p:spPr>
        <p:txBody>
          <a:bodyPr/>
          <a:lstStyle/>
          <a:p>
            <a:r>
              <a:rPr lang="en-US" sz="3900" smtClean="0"/>
              <a:t>The Tight Coupling of Physical &amp; Logical</a:t>
            </a:r>
          </a:p>
        </p:txBody>
      </p:sp>
      <p:sp>
        <p:nvSpPr>
          <p:cNvPr id="99332" name="Rectangle 41"/>
          <p:cNvSpPr>
            <a:spLocks noGrp="1" noChangeArrowheads="1"/>
          </p:cNvSpPr>
          <p:nvPr>
            <p:ph idx="1"/>
          </p:nvPr>
        </p:nvSpPr>
        <p:spPr>
          <a:xfrm>
            <a:off x="566738" y="914400"/>
            <a:ext cx="8272462" cy="990600"/>
          </a:xfrm>
        </p:spPr>
        <p:txBody>
          <a:bodyPr/>
          <a:lstStyle/>
          <a:p>
            <a:r>
              <a:rPr lang="en-US" sz="3100" smtClean="0"/>
              <a:t>Root of many network adaptation challenges (and “point solutions”) </a:t>
            </a:r>
          </a:p>
        </p:txBody>
      </p:sp>
      <p:sp>
        <p:nvSpPr>
          <p:cNvPr id="614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019800" y="6492875"/>
            <a:ext cx="2895600" cy="365125"/>
          </a:xfrm>
        </p:spPr>
        <p:txBody>
          <a:bodyPr/>
          <a:lstStyle/>
          <a:p>
            <a:pPr>
              <a:defRPr/>
            </a:pPr>
            <a:fld id="{772F8245-163D-432E-81A9-D53898AA8F65}" type="slidenum">
              <a:rPr lang="en-US" sz="1200"/>
              <a:pPr>
                <a:defRPr/>
              </a:pPr>
              <a:t>42</a:t>
            </a:fld>
            <a:endParaRPr lang="en-US" sz="1200"/>
          </a:p>
        </p:txBody>
      </p:sp>
      <p:pic>
        <p:nvPicPr>
          <p:cNvPr id="99334" name="Picture 4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38400" y="5334000"/>
            <a:ext cx="51435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9335" name="Picture 5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53000" y="5334000"/>
            <a:ext cx="51435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9336" name="Picture 5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48400" y="4495800"/>
            <a:ext cx="51435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9337" name="Picture 4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2800" y="4495800"/>
            <a:ext cx="51435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" name="Can 38"/>
          <p:cNvSpPr/>
          <p:nvPr/>
        </p:nvSpPr>
        <p:spPr>
          <a:xfrm>
            <a:off x="2438400" y="3276600"/>
            <a:ext cx="533400" cy="377825"/>
          </a:xfrm>
          <a:prstGeom prst="can">
            <a:avLst>
              <a:gd name="adj" fmla="val 5876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0" name="Can 39"/>
          <p:cNvSpPr/>
          <p:nvPr/>
        </p:nvSpPr>
        <p:spPr>
          <a:xfrm>
            <a:off x="3352800" y="2209800"/>
            <a:ext cx="533400" cy="377825"/>
          </a:xfrm>
          <a:prstGeom prst="can">
            <a:avLst>
              <a:gd name="adj" fmla="val 5876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1" name="Can 40"/>
          <p:cNvSpPr/>
          <p:nvPr/>
        </p:nvSpPr>
        <p:spPr>
          <a:xfrm>
            <a:off x="4953000" y="3276600"/>
            <a:ext cx="533400" cy="377825"/>
          </a:xfrm>
          <a:prstGeom prst="can">
            <a:avLst>
              <a:gd name="adj" fmla="val 5876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2" name="Can 41"/>
          <p:cNvSpPr/>
          <p:nvPr/>
        </p:nvSpPr>
        <p:spPr>
          <a:xfrm>
            <a:off x="6248400" y="2209800"/>
            <a:ext cx="533400" cy="377825"/>
          </a:xfrm>
          <a:prstGeom prst="can">
            <a:avLst>
              <a:gd name="adj" fmla="val 5876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9342" name="Line 20"/>
          <p:cNvSpPr>
            <a:spLocks noChangeShapeType="1"/>
          </p:cNvSpPr>
          <p:nvPr/>
        </p:nvSpPr>
        <p:spPr bwMode="auto">
          <a:xfrm flipH="1">
            <a:off x="5410200" y="2514600"/>
            <a:ext cx="914400" cy="762000"/>
          </a:xfrm>
          <a:prstGeom prst="line">
            <a:avLst/>
          </a:prstGeom>
          <a:noFill/>
          <a:ln w="38100">
            <a:solidFill>
              <a:srgbClr val="008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9343" name="Line 20"/>
          <p:cNvSpPr>
            <a:spLocks noChangeShapeType="1"/>
          </p:cNvSpPr>
          <p:nvPr/>
        </p:nvSpPr>
        <p:spPr bwMode="auto">
          <a:xfrm flipH="1">
            <a:off x="3810000" y="2362200"/>
            <a:ext cx="2438400" cy="46038"/>
          </a:xfrm>
          <a:prstGeom prst="line">
            <a:avLst/>
          </a:prstGeom>
          <a:noFill/>
          <a:ln w="38100">
            <a:solidFill>
              <a:srgbClr val="008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9344" name="Line 20"/>
          <p:cNvSpPr>
            <a:spLocks noChangeShapeType="1"/>
          </p:cNvSpPr>
          <p:nvPr/>
        </p:nvSpPr>
        <p:spPr bwMode="auto">
          <a:xfrm flipH="1">
            <a:off x="2819400" y="2514600"/>
            <a:ext cx="685800" cy="762000"/>
          </a:xfrm>
          <a:prstGeom prst="line">
            <a:avLst/>
          </a:prstGeom>
          <a:noFill/>
          <a:ln w="38100">
            <a:solidFill>
              <a:srgbClr val="008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0" name="Rectangle 60"/>
          <p:cNvSpPr>
            <a:spLocks noChangeArrowheads="1"/>
          </p:cNvSpPr>
          <p:nvPr/>
        </p:nvSpPr>
        <p:spPr bwMode="auto">
          <a:xfrm>
            <a:off x="7086600" y="3200400"/>
            <a:ext cx="142081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j-lt"/>
                <a:ea typeface="+mj-ea"/>
                <a:cs typeface="+mj-cs"/>
              </a:rPr>
              <a:t>Logical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j-lt"/>
                <a:ea typeface="+mj-ea"/>
                <a:cs typeface="+mj-cs"/>
              </a:rPr>
              <a:t>(IP layer)</a:t>
            </a:r>
          </a:p>
        </p:txBody>
      </p:sp>
      <p:sp>
        <p:nvSpPr>
          <p:cNvPr id="51" name="Rectangle 60"/>
          <p:cNvSpPr>
            <a:spLocks noChangeArrowheads="1"/>
          </p:cNvSpPr>
          <p:nvPr/>
        </p:nvSpPr>
        <p:spPr bwMode="auto">
          <a:xfrm>
            <a:off x="7010400" y="5638800"/>
            <a:ext cx="13192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j-lt"/>
                <a:ea typeface="+mj-ea"/>
                <a:cs typeface="+mj-cs"/>
              </a:rPr>
              <a:t>Physical</a:t>
            </a:r>
          </a:p>
        </p:txBody>
      </p:sp>
      <p:sp>
        <p:nvSpPr>
          <p:cNvPr id="22" name="Up-Down Arrow 21"/>
          <p:cNvSpPr/>
          <p:nvPr/>
        </p:nvSpPr>
        <p:spPr>
          <a:xfrm>
            <a:off x="2590800" y="3657600"/>
            <a:ext cx="228600" cy="1676400"/>
          </a:xfrm>
          <a:prstGeom prst="upDownArrow">
            <a:avLst/>
          </a:prstGeom>
          <a:solidFill>
            <a:srgbClr val="FFC0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" name="Up-Down Arrow 22"/>
          <p:cNvSpPr/>
          <p:nvPr/>
        </p:nvSpPr>
        <p:spPr>
          <a:xfrm>
            <a:off x="6400800" y="2590800"/>
            <a:ext cx="228600" cy="1905000"/>
          </a:xfrm>
          <a:prstGeom prst="upDownArrow">
            <a:avLst/>
          </a:prstGeom>
          <a:solidFill>
            <a:srgbClr val="FFC0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4" name="Up-Down Arrow 23"/>
          <p:cNvSpPr/>
          <p:nvPr/>
        </p:nvSpPr>
        <p:spPr>
          <a:xfrm>
            <a:off x="5105400" y="3657600"/>
            <a:ext cx="228600" cy="1676400"/>
          </a:xfrm>
          <a:prstGeom prst="upDownArrow">
            <a:avLst/>
          </a:prstGeom>
          <a:solidFill>
            <a:srgbClr val="FFC0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5" name="Multiply 24"/>
          <p:cNvSpPr/>
          <p:nvPr/>
        </p:nvSpPr>
        <p:spPr>
          <a:xfrm>
            <a:off x="4724400" y="5105400"/>
            <a:ext cx="1066800" cy="1143000"/>
          </a:xfrm>
          <a:prstGeom prst="mathMultiply">
            <a:avLst>
              <a:gd name="adj1" fmla="val 19067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6" name="Multiply 25"/>
          <p:cNvSpPr/>
          <p:nvPr/>
        </p:nvSpPr>
        <p:spPr>
          <a:xfrm>
            <a:off x="4724400" y="2895600"/>
            <a:ext cx="1066800" cy="1143000"/>
          </a:xfrm>
          <a:prstGeom prst="mathMultiply">
            <a:avLst>
              <a:gd name="adj1" fmla="val 19067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99352" name="Straight Connector 26"/>
          <p:cNvCxnSpPr>
            <a:cxnSpLocks noChangeShapeType="1"/>
          </p:cNvCxnSpPr>
          <p:nvPr/>
        </p:nvCxnSpPr>
        <p:spPr bwMode="auto">
          <a:xfrm>
            <a:off x="2971800" y="3465513"/>
            <a:ext cx="1981200" cy="1587"/>
          </a:xfrm>
          <a:prstGeom prst="line">
            <a:avLst/>
          </a:prstGeom>
          <a:noFill/>
          <a:ln w="38100">
            <a:solidFill>
              <a:srgbClr val="0080FF"/>
            </a:solidFill>
            <a:round/>
            <a:headEnd/>
            <a:tailEnd/>
          </a:ln>
        </p:spPr>
      </p:cxnSp>
      <p:sp>
        <p:nvSpPr>
          <p:cNvPr id="21" name="Up-Down Arrow 20"/>
          <p:cNvSpPr/>
          <p:nvPr/>
        </p:nvSpPr>
        <p:spPr>
          <a:xfrm>
            <a:off x="3505200" y="2590800"/>
            <a:ext cx="228600" cy="1905000"/>
          </a:xfrm>
          <a:prstGeom prst="upDownArrow">
            <a:avLst/>
          </a:prstGeom>
          <a:solidFill>
            <a:srgbClr val="FFC0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Title 1"/>
          <p:cNvSpPr>
            <a:spLocks noGrp="1"/>
          </p:cNvSpPr>
          <p:nvPr>
            <p:ph type="title"/>
          </p:nvPr>
        </p:nvSpPr>
        <p:spPr>
          <a:xfrm>
            <a:off x="76200" y="76200"/>
            <a:ext cx="8991600" cy="1143000"/>
          </a:xfrm>
        </p:spPr>
        <p:txBody>
          <a:bodyPr/>
          <a:lstStyle/>
          <a:p>
            <a:r>
              <a:rPr lang="en-US" sz="3900" smtClean="0">
                <a:solidFill>
                  <a:srgbClr val="FF0000"/>
                </a:solidFill>
              </a:rPr>
              <a:t>New Abstraction: </a:t>
            </a:r>
            <a:r>
              <a:rPr lang="en-US" sz="3900" smtClean="0"/>
              <a:t>Separation Between the “Physical” and “Logical” Configurations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24000"/>
            <a:ext cx="8686800" cy="5105400"/>
          </a:xfrm>
        </p:spPr>
        <p:txBody>
          <a:bodyPr/>
          <a:lstStyle/>
          <a:p>
            <a:r>
              <a:rPr lang="en-US" sz="3100" smtClean="0"/>
              <a:t>Whenever </a:t>
            </a:r>
            <a:r>
              <a:rPr lang="en-US" sz="3100" smtClean="0">
                <a:solidFill>
                  <a:srgbClr val="3399FF"/>
                </a:solidFill>
              </a:rPr>
              <a:t>physical</a:t>
            </a:r>
            <a:r>
              <a:rPr lang="en-US" sz="3100" smtClean="0"/>
              <a:t> changes are the goal, e.g.,</a:t>
            </a:r>
          </a:p>
          <a:p>
            <a:pPr lvl="1"/>
            <a:r>
              <a:rPr lang="en-US" sz="2700" smtClean="0"/>
              <a:t>Replace a hardware component</a:t>
            </a:r>
          </a:p>
          <a:p>
            <a:pPr lvl="1"/>
            <a:r>
              <a:rPr lang="en-US" sz="2700" smtClean="0"/>
              <a:t>Change the physical location of a router</a:t>
            </a:r>
          </a:p>
          <a:p>
            <a:pPr lvl="1">
              <a:buFont typeface="Arial" charset="0"/>
              <a:buNone/>
            </a:pPr>
            <a:endParaRPr lang="en-US" sz="3100" smtClean="0"/>
          </a:p>
          <a:p>
            <a:r>
              <a:rPr lang="en-US" sz="3100" smtClean="0"/>
              <a:t>A router’s </a:t>
            </a:r>
            <a:r>
              <a:rPr lang="en-US" sz="3100" smtClean="0">
                <a:solidFill>
                  <a:srgbClr val="3399FF"/>
                </a:solidFill>
              </a:rPr>
              <a:t>logical</a:t>
            </a:r>
            <a:r>
              <a:rPr lang="en-US" sz="3100" smtClean="0"/>
              <a:t> configuration should stay </a:t>
            </a:r>
            <a:r>
              <a:rPr lang="en-US" sz="3100" smtClean="0">
                <a:solidFill>
                  <a:srgbClr val="3399FF"/>
                </a:solidFill>
              </a:rPr>
              <a:t>intact</a:t>
            </a:r>
          </a:p>
          <a:p>
            <a:pPr lvl="1"/>
            <a:r>
              <a:rPr lang="en-US" sz="2700" smtClean="0"/>
              <a:t>Routing protocol configuration</a:t>
            </a:r>
          </a:p>
          <a:p>
            <a:pPr lvl="1"/>
            <a:r>
              <a:rPr lang="en-US" sz="2700" smtClean="0"/>
              <a:t>Protocol adjacencies (sessions)</a:t>
            </a:r>
          </a:p>
          <a:p>
            <a:endParaRPr lang="en-US" sz="3100" smtClean="0"/>
          </a:p>
          <a:p>
            <a:endParaRPr lang="en-US" sz="3100" smtClean="0"/>
          </a:p>
          <a:p>
            <a:endParaRPr lang="en-US" sz="3100" smtClean="0"/>
          </a:p>
          <a:p>
            <a:pPr>
              <a:buFont typeface="Arial" charset="0"/>
              <a:buNone/>
            </a:pPr>
            <a:endParaRPr lang="en-US" sz="280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565D772-B4C2-43BC-8536-D0D365872157}" type="slidenum">
              <a:rPr lang="en-US"/>
              <a:pPr>
                <a:defRPr/>
              </a:pPr>
              <a:t>43</a:t>
            </a:fld>
            <a:endParaRPr 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arallelogram 37"/>
          <p:cNvSpPr/>
          <p:nvPr/>
        </p:nvSpPr>
        <p:spPr>
          <a:xfrm>
            <a:off x="1143000" y="2057400"/>
            <a:ext cx="6705600" cy="1752600"/>
          </a:xfrm>
          <a:prstGeom prst="parallelogram">
            <a:avLst>
              <a:gd name="adj" fmla="val 62544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7" name="Parallelogram 36"/>
          <p:cNvSpPr/>
          <p:nvPr/>
        </p:nvSpPr>
        <p:spPr>
          <a:xfrm>
            <a:off x="1143000" y="4419600"/>
            <a:ext cx="6705600" cy="1752600"/>
          </a:xfrm>
          <a:prstGeom prst="parallelogram">
            <a:avLst>
              <a:gd name="adj" fmla="val 62544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342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74638"/>
            <a:ext cx="8686800" cy="563562"/>
          </a:xfrm>
        </p:spPr>
        <p:txBody>
          <a:bodyPr/>
          <a:lstStyle/>
          <a:p>
            <a:r>
              <a:rPr lang="en-US" sz="3900" smtClean="0"/>
              <a:t>VROOM: Breaking the Coupling</a:t>
            </a:r>
          </a:p>
        </p:txBody>
      </p:sp>
      <p:sp>
        <p:nvSpPr>
          <p:cNvPr id="103428" name="Rectangle 41"/>
          <p:cNvSpPr>
            <a:spLocks noGrp="1" noChangeArrowheads="1"/>
          </p:cNvSpPr>
          <p:nvPr>
            <p:ph idx="1"/>
          </p:nvPr>
        </p:nvSpPr>
        <p:spPr>
          <a:xfrm>
            <a:off x="566738" y="914400"/>
            <a:ext cx="8424862" cy="762000"/>
          </a:xfrm>
        </p:spPr>
        <p:txBody>
          <a:bodyPr/>
          <a:lstStyle/>
          <a:p>
            <a:r>
              <a:rPr lang="en-US" sz="3100" smtClean="0"/>
              <a:t>Re-mapping the logical node to another physical node</a:t>
            </a:r>
          </a:p>
        </p:txBody>
      </p:sp>
      <p:sp>
        <p:nvSpPr>
          <p:cNvPr id="614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019800" y="6492875"/>
            <a:ext cx="2895600" cy="365125"/>
          </a:xfrm>
        </p:spPr>
        <p:txBody>
          <a:bodyPr/>
          <a:lstStyle/>
          <a:p>
            <a:pPr>
              <a:defRPr/>
            </a:pPr>
            <a:fld id="{4A2134FE-E932-4260-8D75-CC1AE7D7CDCF}" type="slidenum">
              <a:rPr lang="en-US" sz="1200"/>
              <a:pPr>
                <a:defRPr/>
              </a:pPr>
              <a:t>44</a:t>
            </a:fld>
            <a:endParaRPr lang="en-US" sz="1200" dirty="0"/>
          </a:p>
        </p:txBody>
      </p:sp>
      <p:pic>
        <p:nvPicPr>
          <p:cNvPr id="103430" name="Picture 4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38400" y="5334000"/>
            <a:ext cx="51435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31" name="Picture 5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53000" y="5334000"/>
            <a:ext cx="51435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32" name="Picture 5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48400" y="4495800"/>
            <a:ext cx="51435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33" name="Picture 4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2800" y="4495800"/>
            <a:ext cx="51435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" name="Can 38"/>
          <p:cNvSpPr/>
          <p:nvPr/>
        </p:nvSpPr>
        <p:spPr>
          <a:xfrm>
            <a:off x="2438400" y="3276600"/>
            <a:ext cx="533400" cy="377825"/>
          </a:xfrm>
          <a:prstGeom prst="can">
            <a:avLst>
              <a:gd name="adj" fmla="val 5876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0" name="Can 39"/>
          <p:cNvSpPr/>
          <p:nvPr/>
        </p:nvSpPr>
        <p:spPr>
          <a:xfrm>
            <a:off x="3352800" y="2209800"/>
            <a:ext cx="533400" cy="377825"/>
          </a:xfrm>
          <a:prstGeom prst="can">
            <a:avLst>
              <a:gd name="adj" fmla="val 5876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1" name="Can 40"/>
          <p:cNvSpPr/>
          <p:nvPr/>
        </p:nvSpPr>
        <p:spPr>
          <a:xfrm>
            <a:off x="4953000" y="3276600"/>
            <a:ext cx="533400" cy="377825"/>
          </a:xfrm>
          <a:prstGeom prst="can">
            <a:avLst>
              <a:gd name="adj" fmla="val 5876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2" name="Can 41"/>
          <p:cNvSpPr/>
          <p:nvPr/>
        </p:nvSpPr>
        <p:spPr>
          <a:xfrm>
            <a:off x="6248400" y="2209800"/>
            <a:ext cx="533400" cy="377825"/>
          </a:xfrm>
          <a:prstGeom prst="can">
            <a:avLst>
              <a:gd name="adj" fmla="val 5876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3438" name="Line 20"/>
          <p:cNvSpPr>
            <a:spLocks noChangeShapeType="1"/>
          </p:cNvSpPr>
          <p:nvPr/>
        </p:nvSpPr>
        <p:spPr bwMode="auto">
          <a:xfrm flipH="1">
            <a:off x="5410200" y="2514600"/>
            <a:ext cx="914400" cy="762000"/>
          </a:xfrm>
          <a:prstGeom prst="line">
            <a:avLst/>
          </a:prstGeom>
          <a:noFill/>
          <a:ln w="38100">
            <a:solidFill>
              <a:srgbClr val="008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439" name="Line 20"/>
          <p:cNvSpPr>
            <a:spLocks noChangeShapeType="1"/>
          </p:cNvSpPr>
          <p:nvPr/>
        </p:nvSpPr>
        <p:spPr bwMode="auto">
          <a:xfrm flipH="1">
            <a:off x="3810000" y="2362200"/>
            <a:ext cx="2438400" cy="46038"/>
          </a:xfrm>
          <a:prstGeom prst="line">
            <a:avLst/>
          </a:prstGeom>
          <a:noFill/>
          <a:ln w="38100">
            <a:solidFill>
              <a:srgbClr val="008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440" name="Line 20"/>
          <p:cNvSpPr>
            <a:spLocks noChangeShapeType="1"/>
          </p:cNvSpPr>
          <p:nvPr/>
        </p:nvSpPr>
        <p:spPr bwMode="auto">
          <a:xfrm flipH="1">
            <a:off x="2819400" y="2514600"/>
            <a:ext cx="685800" cy="762000"/>
          </a:xfrm>
          <a:prstGeom prst="line">
            <a:avLst/>
          </a:prstGeom>
          <a:noFill/>
          <a:ln w="38100">
            <a:solidFill>
              <a:srgbClr val="008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0" name="Rectangle 60"/>
          <p:cNvSpPr>
            <a:spLocks noChangeArrowheads="1"/>
          </p:cNvSpPr>
          <p:nvPr/>
        </p:nvSpPr>
        <p:spPr bwMode="auto">
          <a:xfrm>
            <a:off x="7086600" y="3200400"/>
            <a:ext cx="1284288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latin typeface="+mj-lt"/>
                <a:ea typeface="+mj-ea"/>
                <a:cs typeface="+mj-cs"/>
              </a:rPr>
              <a:t>Logical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latin typeface="+mj-lt"/>
                <a:ea typeface="+mj-ea"/>
                <a:cs typeface="+mj-cs"/>
              </a:rPr>
              <a:t>(IP layer)</a:t>
            </a:r>
          </a:p>
        </p:txBody>
      </p:sp>
      <p:sp>
        <p:nvSpPr>
          <p:cNvPr id="51" name="Rectangle 60"/>
          <p:cNvSpPr>
            <a:spLocks noChangeArrowheads="1"/>
          </p:cNvSpPr>
          <p:nvPr/>
        </p:nvSpPr>
        <p:spPr bwMode="auto">
          <a:xfrm>
            <a:off x="7010400" y="5638800"/>
            <a:ext cx="11715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latin typeface="+mj-lt"/>
                <a:ea typeface="+mj-ea"/>
                <a:cs typeface="+mj-cs"/>
              </a:rPr>
              <a:t>Physical</a:t>
            </a:r>
          </a:p>
        </p:txBody>
      </p:sp>
      <p:sp>
        <p:nvSpPr>
          <p:cNvPr id="22" name="Up-Down Arrow 21"/>
          <p:cNvSpPr/>
          <p:nvPr/>
        </p:nvSpPr>
        <p:spPr>
          <a:xfrm>
            <a:off x="2590800" y="3657600"/>
            <a:ext cx="228600" cy="1676400"/>
          </a:xfrm>
          <a:prstGeom prst="upDownArrow">
            <a:avLst/>
          </a:prstGeom>
          <a:solidFill>
            <a:srgbClr val="FFC0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" name="Up-Down Arrow 22"/>
          <p:cNvSpPr/>
          <p:nvPr/>
        </p:nvSpPr>
        <p:spPr>
          <a:xfrm>
            <a:off x="6400800" y="2590800"/>
            <a:ext cx="228600" cy="1905000"/>
          </a:xfrm>
          <a:prstGeom prst="upDownArrow">
            <a:avLst/>
          </a:prstGeom>
          <a:solidFill>
            <a:srgbClr val="FFC0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4" name="Up-Down Arrow 23"/>
          <p:cNvSpPr/>
          <p:nvPr/>
        </p:nvSpPr>
        <p:spPr>
          <a:xfrm>
            <a:off x="5105400" y="3657600"/>
            <a:ext cx="228600" cy="1676400"/>
          </a:xfrm>
          <a:prstGeom prst="upDownArrow">
            <a:avLst/>
          </a:prstGeom>
          <a:solidFill>
            <a:srgbClr val="FFC0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7" name="Up-Down Arrow 26"/>
          <p:cNvSpPr/>
          <p:nvPr/>
        </p:nvSpPr>
        <p:spPr>
          <a:xfrm rot="18784556">
            <a:off x="5742782" y="3434556"/>
            <a:ext cx="304800" cy="1309687"/>
          </a:xfrm>
          <a:prstGeom prst="upDownArrow">
            <a:avLst>
              <a:gd name="adj1" fmla="val 39098"/>
              <a:gd name="adj2" fmla="val 50000"/>
            </a:avLst>
          </a:prstGeom>
          <a:solidFill>
            <a:srgbClr val="FFC0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03447" name="Straight Connector 28"/>
          <p:cNvCxnSpPr>
            <a:cxnSpLocks noChangeShapeType="1"/>
          </p:cNvCxnSpPr>
          <p:nvPr/>
        </p:nvCxnSpPr>
        <p:spPr bwMode="auto">
          <a:xfrm>
            <a:off x="2971800" y="3465513"/>
            <a:ext cx="1981200" cy="1587"/>
          </a:xfrm>
          <a:prstGeom prst="line">
            <a:avLst/>
          </a:prstGeom>
          <a:noFill/>
          <a:ln w="38100">
            <a:solidFill>
              <a:srgbClr val="0080FF"/>
            </a:solidFill>
            <a:round/>
            <a:headEnd/>
            <a:tailEnd/>
          </a:ln>
        </p:spPr>
      </p:cxnSp>
      <p:sp>
        <p:nvSpPr>
          <p:cNvPr id="21" name="Up-Down Arrow 20"/>
          <p:cNvSpPr/>
          <p:nvPr/>
        </p:nvSpPr>
        <p:spPr>
          <a:xfrm>
            <a:off x="3505200" y="2590800"/>
            <a:ext cx="228600" cy="1905000"/>
          </a:xfrm>
          <a:prstGeom prst="upDownArrow">
            <a:avLst/>
          </a:prstGeom>
          <a:solidFill>
            <a:srgbClr val="FFC0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762000" y="2362200"/>
            <a:ext cx="7620000" cy="2209800"/>
          </a:xfrm>
          <a:prstGeom prst="rect">
            <a:avLst/>
          </a:prstGeom>
          <a:solidFill>
            <a:srgbClr val="FF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dirty="0">
                <a:solidFill>
                  <a:srgbClr val="000000"/>
                </a:solidFill>
              </a:rPr>
              <a:t>VROOM enables this re-mapping of logical to physical through </a:t>
            </a:r>
            <a:r>
              <a:rPr lang="en-US" sz="3000" b="1" dirty="0">
                <a:solidFill>
                  <a:srgbClr val="FFFF00"/>
                </a:solidFill>
              </a:rPr>
              <a:t>virtual router </a:t>
            </a:r>
            <a:r>
              <a:rPr lang="en-US" sz="3000" b="1" dirty="0">
                <a:solidFill>
                  <a:srgbClr val="FFFF00"/>
                </a:solidFill>
              </a:rPr>
              <a:t>migration</a:t>
            </a:r>
            <a:endParaRPr lang="en-US" sz="30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7" grpId="0" animBg="1"/>
      <p:bldP spid="30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/>
          <a:lstStyle/>
          <a:p>
            <a:r>
              <a:rPr lang="en-US" sz="4000" smtClean="0"/>
              <a:t>Example: Planned Maintenance</a:t>
            </a:r>
          </a:p>
        </p:txBody>
      </p:sp>
      <p:sp>
        <p:nvSpPr>
          <p:cNvPr id="105474" name="Rectangle 3"/>
          <p:cNvSpPr>
            <a:spLocks noGrp="1" noChangeArrowheads="1"/>
          </p:cNvSpPr>
          <p:nvPr>
            <p:ph idx="1"/>
          </p:nvPr>
        </p:nvSpPr>
        <p:spPr>
          <a:xfrm>
            <a:off x="566738" y="1295400"/>
            <a:ext cx="8272462" cy="609600"/>
          </a:xfrm>
        </p:spPr>
        <p:txBody>
          <a:bodyPr/>
          <a:lstStyle/>
          <a:p>
            <a:r>
              <a:rPr lang="en-US" sz="3100" smtClean="0">
                <a:solidFill>
                  <a:srgbClr val="FF0000"/>
                </a:solidFill>
              </a:rPr>
              <a:t>NO</a:t>
            </a:r>
            <a:r>
              <a:rPr lang="en-US" sz="3100" smtClean="0"/>
              <a:t> reconfiguration of VRs, </a:t>
            </a:r>
            <a:r>
              <a:rPr lang="en-US" sz="3100" smtClean="0">
                <a:solidFill>
                  <a:srgbClr val="FF0000"/>
                </a:solidFill>
              </a:rPr>
              <a:t>NO</a:t>
            </a:r>
            <a:r>
              <a:rPr lang="en-US" sz="3100" smtClean="0"/>
              <a:t> disruption</a:t>
            </a:r>
          </a:p>
        </p:txBody>
      </p:sp>
      <p:sp>
        <p:nvSpPr>
          <p:cNvPr id="10242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019800" y="6492875"/>
            <a:ext cx="2895600" cy="365125"/>
          </a:xfrm>
        </p:spPr>
        <p:txBody>
          <a:bodyPr/>
          <a:lstStyle/>
          <a:p>
            <a:pPr>
              <a:defRPr/>
            </a:pPr>
            <a:fld id="{340510EB-9C7A-4367-80B9-9301EC3A41F2}" type="slidenum">
              <a:rPr lang="en-US" sz="1200"/>
              <a:pPr>
                <a:defRPr/>
              </a:pPr>
              <a:t>45</a:t>
            </a:fld>
            <a:endParaRPr lang="en-US" sz="1200"/>
          </a:p>
        </p:txBody>
      </p:sp>
      <p:sp>
        <p:nvSpPr>
          <p:cNvPr id="105476" name="Line 14"/>
          <p:cNvSpPr>
            <a:spLocks noChangeShapeType="1"/>
          </p:cNvSpPr>
          <p:nvPr/>
        </p:nvSpPr>
        <p:spPr bwMode="auto">
          <a:xfrm>
            <a:off x="2073275" y="3597275"/>
            <a:ext cx="365125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477" name="Rectangle 29"/>
          <p:cNvSpPr>
            <a:spLocks noChangeArrowheads="1"/>
          </p:cNvSpPr>
          <p:nvPr/>
        </p:nvSpPr>
        <p:spPr bwMode="auto">
          <a:xfrm>
            <a:off x="4276725" y="3429000"/>
            <a:ext cx="3698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Comic Sans MS" pitchFamily="66" charset="0"/>
              </a:rPr>
              <a:t>A</a:t>
            </a:r>
          </a:p>
        </p:txBody>
      </p:sp>
      <p:pic>
        <p:nvPicPr>
          <p:cNvPr id="105478" name="Picture 4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91000" y="4435475"/>
            <a:ext cx="51435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6813" name="Line 13"/>
          <p:cNvSpPr>
            <a:spLocks noChangeShapeType="1"/>
          </p:cNvSpPr>
          <p:nvPr/>
        </p:nvSpPr>
        <p:spPr bwMode="auto">
          <a:xfrm flipV="1">
            <a:off x="2895600" y="2606675"/>
            <a:ext cx="1295400" cy="9144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6850" name="Line 50"/>
          <p:cNvSpPr>
            <a:spLocks noChangeShapeType="1"/>
          </p:cNvSpPr>
          <p:nvPr/>
        </p:nvSpPr>
        <p:spPr bwMode="auto">
          <a:xfrm>
            <a:off x="4648200" y="2606675"/>
            <a:ext cx="1295400" cy="9144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481" name="Line 51"/>
          <p:cNvSpPr>
            <a:spLocks noChangeShapeType="1"/>
          </p:cNvSpPr>
          <p:nvPr/>
        </p:nvSpPr>
        <p:spPr bwMode="auto">
          <a:xfrm>
            <a:off x="6400800" y="3597275"/>
            <a:ext cx="3810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482" name="Rectangle 52"/>
          <p:cNvSpPr>
            <a:spLocks noChangeArrowheads="1"/>
          </p:cNvSpPr>
          <p:nvPr/>
        </p:nvSpPr>
        <p:spPr bwMode="auto">
          <a:xfrm>
            <a:off x="4302125" y="5105400"/>
            <a:ext cx="3444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Comic Sans MS" pitchFamily="66" charset="0"/>
              </a:rPr>
              <a:t>B</a:t>
            </a:r>
          </a:p>
        </p:txBody>
      </p:sp>
      <p:grpSp>
        <p:nvGrpSpPr>
          <p:cNvPr id="105483" name="Group 22"/>
          <p:cNvGrpSpPr>
            <a:grpSpLocks/>
          </p:cNvGrpSpPr>
          <p:nvPr/>
        </p:nvGrpSpPr>
        <p:grpSpPr bwMode="auto">
          <a:xfrm>
            <a:off x="2438400" y="3444875"/>
            <a:ext cx="514350" cy="914400"/>
            <a:chOff x="609600" y="2209800"/>
            <a:chExt cx="514350" cy="914400"/>
          </a:xfrm>
        </p:grpSpPr>
        <p:pic>
          <p:nvPicPr>
            <p:cNvPr id="105493" name="Picture 48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09600" y="2438400"/>
              <a:ext cx="514350" cy="685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5494" name="Picture 37"/>
            <p:cNvPicPr>
              <a:picLocks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09600" y="2209800"/>
              <a:ext cx="457200" cy="2755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05484" name="Picture 4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91000" y="2682875"/>
            <a:ext cx="51435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5485" name="Group 28"/>
          <p:cNvGrpSpPr>
            <a:grpSpLocks/>
          </p:cNvGrpSpPr>
          <p:nvPr/>
        </p:nvGrpSpPr>
        <p:grpSpPr bwMode="auto">
          <a:xfrm>
            <a:off x="5943600" y="3444875"/>
            <a:ext cx="514350" cy="914400"/>
            <a:chOff x="609600" y="2209800"/>
            <a:chExt cx="514350" cy="914400"/>
          </a:xfrm>
        </p:grpSpPr>
        <p:pic>
          <p:nvPicPr>
            <p:cNvPr id="105491" name="Picture 48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09600" y="2438400"/>
              <a:ext cx="514350" cy="685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5492" name="Picture 37"/>
            <p:cNvPicPr>
              <a:picLocks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09600" y="2209800"/>
              <a:ext cx="457200" cy="2755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2" name="Line 13"/>
          <p:cNvSpPr>
            <a:spLocks noChangeShapeType="1"/>
          </p:cNvSpPr>
          <p:nvPr/>
        </p:nvSpPr>
        <p:spPr bwMode="auto">
          <a:xfrm>
            <a:off x="2895600" y="3673475"/>
            <a:ext cx="1295400" cy="6858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" name="Line 50"/>
          <p:cNvSpPr>
            <a:spLocks noChangeShapeType="1"/>
          </p:cNvSpPr>
          <p:nvPr/>
        </p:nvSpPr>
        <p:spPr bwMode="auto">
          <a:xfrm flipV="1">
            <a:off x="4572000" y="3673475"/>
            <a:ext cx="1371600" cy="6858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" name="Group 34"/>
          <p:cNvGrpSpPr>
            <a:grpSpLocks/>
          </p:cNvGrpSpPr>
          <p:nvPr/>
        </p:nvGrpSpPr>
        <p:grpSpPr bwMode="auto">
          <a:xfrm>
            <a:off x="3386138" y="2286000"/>
            <a:ext cx="1262062" cy="444500"/>
            <a:chOff x="3386138" y="3336925"/>
            <a:chExt cx="1262062" cy="443819"/>
          </a:xfrm>
        </p:grpSpPr>
        <p:sp>
          <p:nvSpPr>
            <p:cNvPr id="105489" name="Rectangle 36"/>
            <p:cNvSpPr>
              <a:spLocks noChangeArrowheads="1"/>
            </p:cNvSpPr>
            <p:nvPr/>
          </p:nvSpPr>
          <p:spPr bwMode="auto">
            <a:xfrm>
              <a:off x="3386138" y="3336925"/>
              <a:ext cx="728662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latin typeface="Comic Sans MS" pitchFamily="66" charset="0"/>
                </a:rPr>
                <a:t>VR-1</a:t>
              </a:r>
            </a:p>
          </p:txBody>
        </p:sp>
        <p:pic>
          <p:nvPicPr>
            <p:cNvPr id="105490" name="Picture 37"/>
            <p:cNvPicPr>
              <a:picLocks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191000" y="3505200"/>
              <a:ext cx="457200" cy="2755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8.69565E-7 L 3.33333E-6 0.2553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13" grpId="0" animBg="1"/>
      <p:bldP spid="76850" grpId="0" animBg="1"/>
      <p:bldP spid="32" grpId="0" animBg="1"/>
      <p:bldP spid="33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/>
          <a:lstStyle/>
          <a:p>
            <a:r>
              <a:rPr lang="en-US" sz="4000" smtClean="0"/>
              <a:t>Example: Planned Maintenance</a:t>
            </a:r>
          </a:p>
        </p:txBody>
      </p:sp>
      <p:sp>
        <p:nvSpPr>
          <p:cNvPr id="107522" name="Rectangle 3"/>
          <p:cNvSpPr>
            <a:spLocks noGrp="1" noChangeArrowheads="1"/>
          </p:cNvSpPr>
          <p:nvPr>
            <p:ph idx="1"/>
          </p:nvPr>
        </p:nvSpPr>
        <p:spPr>
          <a:xfrm>
            <a:off x="566738" y="1295400"/>
            <a:ext cx="8272462" cy="609600"/>
          </a:xfrm>
        </p:spPr>
        <p:txBody>
          <a:bodyPr/>
          <a:lstStyle/>
          <a:p>
            <a:r>
              <a:rPr lang="en-US" sz="3100" smtClean="0">
                <a:solidFill>
                  <a:srgbClr val="FF0000"/>
                </a:solidFill>
              </a:rPr>
              <a:t>NO</a:t>
            </a:r>
            <a:r>
              <a:rPr lang="en-US" sz="3100" smtClean="0"/>
              <a:t> reconfiguration of VRs, </a:t>
            </a:r>
            <a:r>
              <a:rPr lang="en-US" sz="3100" smtClean="0">
                <a:solidFill>
                  <a:srgbClr val="FF0000"/>
                </a:solidFill>
              </a:rPr>
              <a:t>NO</a:t>
            </a:r>
            <a:r>
              <a:rPr lang="en-US" sz="3100" smtClean="0"/>
              <a:t> disruption</a:t>
            </a:r>
          </a:p>
        </p:txBody>
      </p:sp>
      <p:sp>
        <p:nvSpPr>
          <p:cNvPr id="10242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019800" y="6492875"/>
            <a:ext cx="2895600" cy="365125"/>
          </a:xfrm>
        </p:spPr>
        <p:txBody>
          <a:bodyPr/>
          <a:lstStyle/>
          <a:p>
            <a:pPr>
              <a:defRPr/>
            </a:pPr>
            <a:fld id="{BD183885-DB57-4CD3-8C12-EC9D44C10563}" type="slidenum">
              <a:rPr lang="en-US" sz="1200"/>
              <a:pPr>
                <a:defRPr/>
              </a:pPr>
              <a:t>46</a:t>
            </a:fld>
            <a:endParaRPr lang="en-US" sz="1200"/>
          </a:p>
        </p:txBody>
      </p:sp>
      <p:sp>
        <p:nvSpPr>
          <p:cNvPr id="107524" name="Line 14"/>
          <p:cNvSpPr>
            <a:spLocks noChangeShapeType="1"/>
          </p:cNvSpPr>
          <p:nvPr/>
        </p:nvSpPr>
        <p:spPr bwMode="auto">
          <a:xfrm>
            <a:off x="2073275" y="3597275"/>
            <a:ext cx="365125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7525" name="Rectangle 29"/>
          <p:cNvSpPr>
            <a:spLocks noChangeArrowheads="1"/>
          </p:cNvSpPr>
          <p:nvPr/>
        </p:nvSpPr>
        <p:spPr bwMode="auto">
          <a:xfrm>
            <a:off x="4276725" y="3429000"/>
            <a:ext cx="3698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Comic Sans MS" pitchFamily="66" charset="0"/>
              </a:rPr>
              <a:t>A</a:t>
            </a:r>
          </a:p>
        </p:txBody>
      </p:sp>
      <p:pic>
        <p:nvPicPr>
          <p:cNvPr id="107526" name="Picture 4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91000" y="4435475"/>
            <a:ext cx="51435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7527" name="Line 51"/>
          <p:cNvSpPr>
            <a:spLocks noChangeShapeType="1"/>
          </p:cNvSpPr>
          <p:nvPr/>
        </p:nvSpPr>
        <p:spPr bwMode="auto">
          <a:xfrm>
            <a:off x="6400800" y="3597275"/>
            <a:ext cx="3810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7528" name="Rectangle 52"/>
          <p:cNvSpPr>
            <a:spLocks noChangeArrowheads="1"/>
          </p:cNvSpPr>
          <p:nvPr/>
        </p:nvSpPr>
        <p:spPr bwMode="auto">
          <a:xfrm>
            <a:off x="4302125" y="5105400"/>
            <a:ext cx="3444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Comic Sans MS" pitchFamily="66" charset="0"/>
              </a:rPr>
              <a:t>B</a:t>
            </a:r>
          </a:p>
        </p:txBody>
      </p:sp>
      <p:grpSp>
        <p:nvGrpSpPr>
          <p:cNvPr id="107529" name="Group 22"/>
          <p:cNvGrpSpPr>
            <a:grpSpLocks/>
          </p:cNvGrpSpPr>
          <p:nvPr/>
        </p:nvGrpSpPr>
        <p:grpSpPr bwMode="auto">
          <a:xfrm>
            <a:off x="2438400" y="3444875"/>
            <a:ext cx="514350" cy="914400"/>
            <a:chOff x="609600" y="2209800"/>
            <a:chExt cx="514350" cy="914400"/>
          </a:xfrm>
        </p:grpSpPr>
        <p:pic>
          <p:nvPicPr>
            <p:cNvPr id="107540" name="Picture 48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09600" y="2438400"/>
              <a:ext cx="514350" cy="685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7541" name="Picture 37"/>
            <p:cNvPicPr>
              <a:picLocks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09600" y="2209800"/>
              <a:ext cx="457200" cy="2755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07530" name="Picture 4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91000" y="2682875"/>
            <a:ext cx="51435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7531" name="Group 28"/>
          <p:cNvGrpSpPr>
            <a:grpSpLocks/>
          </p:cNvGrpSpPr>
          <p:nvPr/>
        </p:nvGrpSpPr>
        <p:grpSpPr bwMode="auto">
          <a:xfrm>
            <a:off x="5943600" y="3444875"/>
            <a:ext cx="514350" cy="914400"/>
            <a:chOff x="609600" y="2209800"/>
            <a:chExt cx="514350" cy="914400"/>
          </a:xfrm>
        </p:grpSpPr>
        <p:pic>
          <p:nvPicPr>
            <p:cNvPr id="107538" name="Picture 48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09600" y="2438400"/>
              <a:ext cx="514350" cy="685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7539" name="Picture 37"/>
            <p:cNvPicPr>
              <a:picLocks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09600" y="2209800"/>
              <a:ext cx="457200" cy="2755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7532" name="Line 13"/>
          <p:cNvSpPr>
            <a:spLocks noChangeShapeType="1"/>
          </p:cNvSpPr>
          <p:nvPr/>
        </p:nvSpPr>
        <p:spPr bwMode="auto">
          <a:xfrm>
            <a:off x="2895600" y="3673475"/>
            <a:ext cx="1295400" cy="6858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7533" name="Line 50"/>
          <p:cNvSpPr>
            <a:spLocks noChangeShapeType="1"/>
          </p:cNvSpPr>
          <p:nvPr/>
        </p:nvSpPr>
        <p:spPr bwMode="auto">
          <a:xfrm flipV="1">
            <a:off x="4572000" y="3673475"/>
            <a:ext cx="1371600" cy="6858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07534" name="Group 34"/>
          <p:cNvGrpSpPr>
            <a:grpSpLocks/>
          </p:cNvGrpSpPr>
          <p:nvPr/>
        </p:nvGrpSpPr>
        <p:grpSpPr bwMode="auto">
          <a:xfrm>
            <a:off x="3386138" y="4038600"/>
            <a:ext cx="1262062" cy="444500"/>
            <a:chOff x="3386138" y="3336925"/>
            <a:chExt cx="1262062" cy="443819"/>
          </a:xfrm>
        </p:grpSpPr>
        <p:sp>
          <p:nvSpPr>
            <p:cNvPr id="107536" name="Rectangle 36"/>
            <p:cNvSpPr>
              <a:spLocks noChangeArrowheads="1"/>
            </p:cNvSpPr>
            <p:nvPr/>
          </p:nvSpPr>
          <p:spPr bwMode="auto">
            <a:xfrm>
              <a:off x="3386138" y="3336925"/>
              <a:ext cx="728662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latin typeface="Comic Sans MS" pitchFamily="66" charset="0"/>
                </a:rPr>
                <a:t>VR-1</a:t>
              </a:r>
            </a:p>
          </p:txBody>
        </p:sp>
        <p:pic>
          <p:nvPicPr>
            <p:cNvPr id="107537" name="Picture 37"/>
            <p:cNvPicPr>
              <a:picLocks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191000" y="3505200"/>
              <a:ext cx="457200" cy="2755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07535" name="Picture 2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10000" y="2667000"/>
            <a:ext cx="130968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/>
          <a:lstStyle/>
          <a:p>
            <a:r>
              <a:rPr lang="en-US" sz="4000" smtClean="0"/>
              <a:t>Example: Planned Maintenance</a:t>
            </a:r>
          </a:p>
        </p:txBody>
      </p:sp>
      <p:sp>
        <p:nvSpPr>
          <p:cNvPr id="109570" name="Rectangle 3"/>
          <p:cNvSpPr>
            <a:spLocks noGrp="1" noChangeArrowheads="1"/>
          </p:cNvSpPr>
          <p:nvPr>
            <p:ph idx="1"/>
          </p:nvPr>
        </p:nvSpPr>
        <p:spPr>
          <a:xfrm>
            <a:off x="566738" y="1295400"/>
            <a:ext cx="8272462" cy="609600"/>
          </a:xfrm>
        </p:spPr>
        <p:txBody>
          <a:bodyPr/>
          <a:lstStyle/>
          <a:p>
            <a:r>
              <a:rPr lang="en-US" sz="3100" smtClean="0">
                <a:solidFill>
                  <a:srgbClr val="FF0000"/>
                </a:solidFill>
              </a:rPr>
              <a:t>NO</a:t>
            </a:r>
            <a:r>
              <a:rPr lang="en-US" sz="3100" smtClean="0"/>
              <a:t> reconfiguration of VRs, </a:t>
            </a:r>
            <a:r>
              <a:rPr lang="en-US" sz="3100" smtClean="0">
                <a:solidFill>
                  <a:srgbClr val="FF0000"/>
                </a:solidFill>
              </a:rPr>
              <a:t>NO</a:t>
            </a:r>
            <a:r>
              <a:rPr lang="en-US" sz="3100" smtClean="0"/>
              <a:t> disruption</a:t>
            </a:r>
          </a:p>
        </p:txBody>
      </p:sp>
      <p:sp>
        <p:nvSpPr>
          <p:cNvPr id="2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096000" y="6492875"/>
            <a:ext cx="2895600" cy="365125"/>
          </a:xfrm>
        </p:spPr>
        <p:txBody>
          <a:bodyPr/>
          <a:lstStyle/>
          <a:p>
            <a:pPr>
              <a:defRPr/>
            </a:pPr>
            <a:fld id="{0B0E8ADF-35B2-40F9-B14D-3D576A280C2C}" type="slidenum">
              <a:rPr lang="en-US" sz="1200"/>
              <a:pPr>
                <a:defRPr/>
              </a:pPr>
              <a:t>47</a:t>
            </a:fld>
            <a:endParaRPr lang="en-US" sz="1200"/>
          </a:p>
        </p:txBody>
      </p:sp>
      <p:sp>
        <p:nvSpPr>
          <p:cNvPr id="109572" name="Line 14"/>
          <p:cNvSpPr>
            <a:spLocks noChangeShapeType="1"/>
          </p:cNvSpPr>
          <p:nvPr/>
        </p:nvSpPr>
        <p:spPr bwMode="auto">
          <a:xfrm>
            <a:off x="2073275" y="3597275"/>
            <a:ext cx="365125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9573" name="Rectangle 29"/>
          <p:cNvSpPr>
            <a:spLocks noChangeArrowheads="1"/>
          </p:cNvSpPr>
          <p:nvPr/>
        </p:nvSpPr>
        <p:spPr bwMode="auto">
          <a:xfrm>
            <a:off x="4276725" y="3429000"/>
            <a:ext cx="3698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Comic Sans MS" pitchFamily="66" charset="0"/>
              </a:rPr>
              <a:t>A</a:t>
            </a:r>
          </a:p>
        </p:txBody>
      </p:sp>
      <p:pic>
        <p:nvPicPr>
          <p:cNvPr id="109574" name="Picture 4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91000" y="4435475"/>
            <a:ext cx="51435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9575" name="Line 51"/>
          <p:cNvSpPr>
            <a:spLocks noChangeShapeType="1"/>
          </p:cNvSpPr>
          <p:nvPr/>
        </p:nvSpPr>
        <p:spPr bwMode="auto">
          <a:xfrm>
            <a:off x="6400800" y="3597275"/>
            <a:ext cx="3810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9576" name="Rectangle 52"/>
          <p:cNvSpPr>
            <a:spLocks noChangeArrowheads="1"/>
          </p:cNvSpPr>
          <p:nvPr/>
        </p:nvSpPr>
        <p:spPr bwMode="auto">
          <a:xfrm>
            <a:off x="4302125" y="5105400"/>
            <a:ext cx="3444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Comic Sans MS" pitchFamily="66" charset="0"/>
              </a:rPr>
              <a:t>B</a:t>
            </a:r>
          </a:p>
        </p:txBody>
      </p:sp>
      <p:grpSp>
        <p:nvGrpSpPr>
          <p:cNvPr id="109577" name="Group 22"/>
          <p:cNvGrpSpPr>
            <a:grpSpLocks/>
          </p:cNvGrpSpPr>
          <p:nvPr/>
        </p:nvGrpSpPr>
        <p:grpSpPr bwMode="auto">
          <a:xfrm>
            <a:off x="2438400" y="3444875"/>
            <a:ext cx="514350" cy="914400"/>
            <a:chOff x="609600" y="2209800"/>
            <a:chExt cx="514350" cy="914400"/>
          </a:xfrm>
        </p:grpSpPr>
        <p:pic>
          <p:nvPicPr>
            <p:cNvPr id="109589" name="Picture 48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09600" y="2438400"/>
              <a:ext cx="514350" cy="685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9590" name="Picture 37"/>
            <p:cNvPicPr>
              <a:picLocks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09600" y="2209800"/>
              <a:ext cx="457200" cy="2755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09578" name="Picture 4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91000" y="2682875"/>
            <a:ext cx="51435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9579" name="Group 28"/>
          <p:cNvGrpSpPr>
            <a:grpSpLocks/>
          </p:cNvGrpSpPr>
          <p:nvPr/>
        </p:nvGrpSpPr>
        <p:grpSpPr bwMode="auto">
          <a:xfrm>
            <a:off x="5943600" y="3444875"/>
            <a:ext cx="514350" cy="914400"/>
            <a:chOff x="609600" y="2209800"/>
            <a:chExt cx="514350" cy="914400"/>
          </a:xfrm>
        </p:grpSpPr>
        <p:pic>
          <p:nvPicPr>
            <p:cNvPr id="109587" name="Picture 48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09600" y="2438400"/>
              <a:ext cx="514350" cy="685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9588" name="Picture 37"/>
            <p:cNvPicPr>
              <a:picLocks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09600" y="2209800"/>
              <a:ext cx="457200" cy="2755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2" name="Line 13"/>
          <p:cNvSpPr>
            <a:spLocks noChangeShapeType="1"/>
          </p:cNvSpPr>
          <p:nvPr/>
        </p:nvSpPr>
        <p:spPr bwMode="auto">
          <a:xfrm>
            <a:off x="2895600" y="3673475"/>
            <a:ext cx="1295400" cy="6858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" name="Line 50"/>
          <p:cNvSpPr>
            <a:spLocks noChangeShapeType="1"/>
          </p:cNvSpPr>
          <p:nvPr/>
        </p:nvSpPr>
        <p:spPr bwMode="auto">
          <a:xfrm flipV="1">
            <a:off x="4572000" y="3673475"/>
            <a:ext cx="1371600" cy="6858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" name="Group 34"/>
          <p:cNvGrpSpPr>
            <a:grpSpLocks/>
          </p:cNvGrpSpPr>
          <p:nvPr/>
        </p:nvGrpSpPr>
        <p:grpSpPr bwMode="auto">
          <a:xfrm>
            <a:off x="3386138" y="4038600"/>
            <a:ext cx="1262062" cy="444500"/>
            <a:chOff x="3386138" y="3336925"/>
            <a:chExt cx="1262062" cy="443819"/>
          </a:xfrm>
        </p:grpSpPr>
        <p:sp>
          <p:nvSpPr>
            <p:cNvPr id="109585" name="Rectangle 36"/>
            <p:cNvSpPr>
              <a:spLocks noChangeArrowheads="1"/>
            </p:cNvSpPr>
            <p:nvPr/>
          </p:nvSpPr>
          <p:spPr bwMode="auto">
            <a:xfrm>
              <a:off x="3386138" y="3336925"/>
              <a:ext cx="728662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latin typeface="Comic Sans MS" pitchFamily="66" charset="0"/>
                </a:rPr>
                <a:t>VR-1</a:t>
              </a:r>
            </a:p>
          </p:txBody>
        </p:sp>
        <p:pic>
          <p:nvPicPr>
            <p:cNvPr id="109586" name="Picture 37"/>
            <p:cNvPicPr>
              <a:picLocks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191000" y="3505200"/>
              <a:ext cx="457200" cy="2755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3" name="Line 13"/>
          <p:cNvSpPr>
            <a:spLocks noChangeShapeType="1"/>
          </p:cNvSpPr>
          <p:nvPr/>
        </p:nvSpPr>
        <p:spPr bwMode="auto">
          <a:xfrm flipV="1">
            <a:off x="2895600" y="2590800"/>
            <a:ext cx="1295400" cy="9144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" name="Line 50"/>
          <p:cNvSpPr>
            <a:spLocks noChangeShapeType="1"/>
          </p:cNvSpPr>
          <p:nvPr/>
        </p:nvSpPr>
        <p:spPr bwMode="auto">
          <a:xfrm>
            <a:off x="4648200" y="2590800"/>
            <a:ext cx="1295400" cy="9144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1.55412E-6 L 0.00243 -0.2543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" y="-1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  <p:bldP spid="23" grpId="0" animBg="1"/>
      <p:bldP spid="25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340725" cy="609600"/>
          </a:xfrm>
        </p:spPr>
        <p:txBody>
          <a:bodyPr/>
          <a:lstStyle/>
          <a:p>
            <a:r>
              <a:rPr lang="en-US" sz="3800" smtClean="0"/>
              <a:t>Virtual Router Migration: the Challenges</a:t>
            </a:r>
          </a:p>
        </p:txBody>
      </p:sp>
      <p:sp>
        <p:nvSpPr>
          <p:cNvPr id="18434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019800" y="6492875"/>
            <a:ext cx="2895600" cy="365125"/>
          </a:xfrm>
        </p:spPr>
        <p:txBody>
          <a:bodyPr/>
          <a:lstStyle/>
          <a:p>
            <a:pPr>
              <a:defRPr/>
            </a:pPr>
            <a:fld id="{B8CA0B40-5939-4B18-BC06-2662EBF7EC08}" type="slidenum">
              <a:rPr lang="en-US" sz="1200"/>
              <a:pPr>
                <a:defRPr/>
              </a:pPr>
              <a:t>48</a:t>
            </a:fld>
            <a:endParaRPr lang="en-US" sz="1200" dirty="0"/>
          </a:p>
        </p:txBody>
      </p:sp>
      <p:sp>
        <p:nvSpPr>
          <p:cNvPr id="119" name="Rectangle 3"/>
          <p:cNvSpPr txBox="1">
            <a:spLocks noChangeArrowheads="1"/>
          </p:cNvSpPr>
          <p:nvPr/>
        </p:nvSpPr>
        <p:spPr bwMode="auto">
          <a:xfrm>
            <a:off x="304800" y="914400"/>
            <a:ext cx="8610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14350" indent="-51435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100" dirty="0">
                <a:latin typeface="+mn-lt"/>
              </a:rPr>
              <a:t>Migrate an entire virtual router </a:t>
            </a:r>
            <a:r>
              <a:rPr lang="en-US" sz="3100" dirty="0">
                <a:latin typeface="+mn-lt"/>
              </a:rPr>
              <a:t>instance</a:t>
            </a:r>
          </a:p>
          <a:p>
            <a:pPr marL="742950" lvl="1" indent="-28575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700" dirty="0">
                <a:latin typeface="+mn-lt"/>
              </a:rPr>
              <a:t>All </a:t>
            </a:r>
            <a:r>
              <a:rPr lang="en-US" sz="2700" dirty="0">
                <a:latin typeface="+mn-lt"/>
              </a:rPr>
              <a:t>control plane &amp; data plane processes / states</a:t>
            </a:r>
          </a:p>
          <a:p>
            <a:pPr marL="971550" lvl="1" indent="-51435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8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340725" cy="609600"/>
          </a:xfrm>
        </p:spPr>
        <p:txBody>
          <a:bodyPr/>
          <a:lstStyle/>
          <a:p>
            <a:r>
              <a:rPr lang="en-US" sz="3800" smtClean="0"/>
              <a:t>Virtual Router Migration: the Challenges</a:t>
            </a:r>
          </a:p>
        </p:txBody>
      </p:sp>
      <p:sp>
        <p:nvSpPr>
          <p:cNvPr id="2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7239000" y="6492875"/>
            <a:ext cx="2895600" cy="365125"/>
          </a:xfrm>
        </p:spPr>
        <p:txBody>
          <a:bodyPr/>
          <a:lstStyle/>
          <a:p>
            <a:pPr algn="ctr">
              <a:defRPr/>
            </a:pPr>
            <a:fld id="{7AE634CF-6CCC-46B0-B608-44524D7529E6}" type="slidenum">
              <a:rPr lang="en-US" sz="1200"/>
              <a:pPr algn="ctr">
                <a:defRPr/>
              </a:pPr>
              <a:t>49</a:t>
            </a:fld>
            <a:endParaRPr lang="en-US" sz="1200" dirty="0"/>
          </a:p>
        </p:txBody>
      </p:sp>
      <p:sp>
        <p:nvSpPr>
          <p:cNvPr id="119" name="Rectangle 3"/>
          <p:cNvSpPr txBox="1">
            <a:spLocks noChangeArrowheads="1"/>
          </p:cNvSpPr>
          <p:nvPr/>
        </p:nvSpPr>
        <p:spPr bwMode="auto">
          <a:xfrm>
            <a:off x="304800" y="914400"/>
            <a:ext cx="8610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14350" indent="-51435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100" dirty="0">
                <a:latin typeface="+mn-lt"/>
              </a:rPr>
              <a:t>Migrate an entire virtual router </a:t>
            </a:r>
            <a:r>
              <a:rPr lang="en-US" sz="3100" dirty="0">
                <a:latin typeface="+mn-lt"/>
              </a:rPr>
              <a:t>instance</a:t>
            </a:r>
          </a:p>
          <a:p>
            <a:pPr marL="514350" indent="-51435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100" dirty="0">
                <a:latin typeface="+mn-lt"/>
              </a:rPr>
              <a:t>Minimize disruption</a:t>
            </a:r>
          </a:p>
          <a:p>
            <a:pPr marL="742950" lvl="1" indent="-28575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700" dirty="0">
                <a:latin typeface="+mn-lt"/>
              </a:rPr>
              <a:t>Data </a:t>
            </a:r>
            <a:r>
              <a:rPr lang="en-US" sz="2700" dirty="0">
                <a:latin typeface="+mn-lt"/>
              </a:rPr>
              <a:t>plane: millions of packets/second on a 10Gbps link</a:t>
            </a:r>
          </a:p>
          <a:p>
            <a:pPr marL="742950" lvl="1" indent="-28575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700" dirty="0">
                <a:latin typeface="+mn-lt"/>
              </a:rPr>
              <a:t>Control plane: less strict (with routing message </a:t>
            </a:r>
            <a:r>
              <a:rPr lang="en-US" sz="2700" dirty="0">
                <a:latin typeface="+mn-lt"/>
              </a:rPr>
              <a:t>retransmission) </a:t>
            </a:r>
            <a:endParaRPr lang="en-US" sz="2700" dirty="0">
              <a:latin typeface="+mn-lt"/>
            </a:endParaRPr>
          </a:p>
          <a:p>
            <a:pPr marL="971550" lvl="1" indent="-51435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8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>
          <a:xfrm>
            <a:off x="76200" y="0"/>
            <a:ext cx="8991600" cy="1143000"/>
          </a:xfrm>
        </p:spPr>
        <p:txBody>
          <a:bodyPr/>
          <a:lstStyle/>
          <a:p>
            <a:r>
              <a:rPr lang="en-US" sz="3800" smtClean="0"/>
              <a:t>Challenges in ISP Routing Management (3)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6705600" y="6553200"/>
            <a:ext cx="2133600" cy="365125"/>
          </a:xfrm>
        </p:spPr>
        <p:txBody>
          <a:bodyPr/>
          <a:lstStyle/>
          <a:p>
            <a:pPr>
              <a:defRPr/>
            </a:pPr>
            <a:fld id="{50ACFDAB-3032-4768-BF5F-C14E7ABF0FA4}" type="slidenum">
              <a:rPr lang="en-US"/>
              <a:pPr>
                <a:defRPr/>
              </a:pPr>
              <a:t>5</a:t>
            </a:fld>
            <a:endParaRPr lang="en-US" dirty="0"/>
          </a:p>
        </p:txBody>
      </p:sp>
      <p:pic>
        <p:nvPicPr>
          <p:cNvPr id="24579" name="Picture 5" descr="principles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" y="3141663"/>
            <a:ext cx="7848600" cy="287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0" name="Content Placeholder 2"/>
          <p:cNvSpPr txBox="1">
            <a:spLocks/>
          </p:cNvSpPr>
          <p:nvPr/>
        </p:nvSpPr>
        <p:spPr bwMode="auto">
          <a:xfrm>
            <a:off x="304800" y="990600"/>
            <a:ext cx="85344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3100">
                <a:latin typeface="Calibri" pitchFamily="34" charset="0"/>
              </a:rPr>
              <a:t>Network maintenance causes </a:t>
            </a:r>
            <a:r>
              <a:rPr lang="en-US" sz="3100">
                <a:solidFill>
                  <a:srgbClr val="3399FF"/>
                </a:solidFill>
                <a:latin typeface="Calibri" pitchFamily="34" charset="0"/>
              </a:rPr>
              <a:t>disruption</a:t>
            </a:r>
          </a:p>
          <a:p>
            <a:pPr marL="742950" lvl="1" indent="-285750">
              <a:spcBef>
                <a:spcPct val="20000"/>
              </a:spcBef>
              <a:buFont typeface="Arial" charset="0"/>
              <a:buChar char="–"/>
            </a:pPr>
            <a:r>
              <a:rPr lang="en-US" sz="2500">
                <a:latin typeface="Calibri" pitchFamily="34" charset="0"/>
              </a:rPr>
              <a:t>To routing protocol adjacencies and data traffic</a:t>
            </a:r>
          </a:p>
          <a:p>
            <a:pPr marL="742950" lvl="1" indent="-285750">
              <a:spcBef>
                <a:spcPct val="20000"/>
              </a:spcBef>
              <a:buFont typeface="Arial" charset="0"/>
              <a:buChar char="–"/>
            </a:pPr>
            <a:r>
              <a:rPr lang="en-US" sz="2500">
                <a:latin typeface="Calibri" pitchFamily="34" charset="0"/>
              </a:rPr>
              <a:t>Affect neighboring routers / networks </a:t>
            </a:r>
          </a:p>
        </p:txBody>
      </p:sp>
      <p:pic>
        <p:nvPicPr>
          <p:cNvPr id="24581" name="Picture 2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48000" y="4114800"/>
            <a:ext cx="6985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3" name="Rectangle 2"/>
          <p:cNvSpPr>
            <a:spLocks noGrp="1" noChangeArrowheads="1"/>
          </p:cNvSpPr>
          <p:nvPr>
            <p:ph type="title"/>
          </p:nvPr>
        </p:nvSpPr>
        <p:spPr>
          <a:xfrm>
            <a:off x="422275" y="228600"/>
            <a:ext cx="8340725" cy="609600"/>
          </a:xfrm>
        </p:spPr>
        <p:txBody>
          <a:bodyPr/>
          <a:lstStyle/>
          <a:p>
            <a:r>
              <a:rPr lang="en-US" sz="3800" smtClean="0"/>
              <a:t>Virtual Router Migration: the Challenges</a:t>
            </a:r>
          </a:p>
        </p:txBody>
      </p:sp>
      <p:sp>
        <p:nvSpPr>
          <p:cNvPr id="2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3124200" y="6492875"/>
            <a:ext cx="2895600" cy="365125"/>
          </a:xfrm>
        </p:spPr>
        <p:txBody>
          <a:bodyPr/>
          <a:lstStyle/>
          <a:p>
            <a:pPr algn="ctr">
              <a:defRPr/>
            </a:pPr>
            <a:fld id="{7C9EC140-35E0-4637-B8E6-5F082772422B}" type="slidenum">
              <a:rPr lang="en-US" sz="1200"/>
              <a:pPr algn="ctr">
                <a:defRPr/>
              </a:pPr>
              <a:t>50</a:t>
            </a:fld>
            <a:endParaRPr lang="en-US" sz="1200" dirty="0"/>
          </a:p>
        </p:txBody>
      </p:sp>
      <p:sp>
        <p:nvSpPr>
          <p:cNvPr id="115715" name="Rectangle 3"/>
          <p:cNvSpPr txBox="1">
            <a:spLocks noChangeArrowheads="1"/>
          </p:cNvSpPr>
          <p:nvPr/>
        </p:nvSpPr>
        <p:spPr bwMode="auto">
          <a:xfrm>
            <a:off x="304800" y="914400"/>
            <a:ext cx="8610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14350" indent="-514350">
              <a:spcBef>
                <a:spcPct val="20000"/>
              </a:spcBef>
              <a:buFont typeface="Arial" charset="0"/>
              <a:buChar char="•"/>
            </a:pPr>
            <a:r>
              <a:rPr lang="en-US" sz="3100">
                <a:latin typeface="Calibri" pitchFamily="34" charset="0"/>
              </a:rPr>
              <a:t>Migrating an entire virtual router instance</a:t>
            </a:r>
          </a:p>
          <a:p>
            <a:pPr marL="514350" indent="-514350">
              <a:spcBef>
                <a:spcPct val="20000"/>
              </a:spcBef>
              <a:buFont typeface="Arial" charset="0"/>
              <a:buChar char="•"/>
            </a:pPr>
            <a:r>
              <a:rPr lang="en-US" sz="3100">
                <a:latin typeface="Calibri" pitchFamily="34" charset="0"/>
              </a:rPr>
              <a:t>Minimize disruption</a:t>
            </a:r>
          </a:p>
          <a:p>
            <a:pPr marL="514350" indent="-514350">
              <a:spcBef>
                <a:spcPct val="20000"/>
              </a:spcBef>
              <a:buFont typeface="Arial" charset="0"/>
              <a:buChar char="•"/>
            </a:pPr>
            <a:r>
              <a:rPr lang="en-US" sz="3100">
                <a:latin typeface="Calibri" pitchFamily="34" charset="0"/>
              </a:rPr>
              <a:t>Link migration</a:t>
            </a:r>
          </a:p>
        </p:txBody>
      </p:sp>
      <p:pic>
        <p:nvPicPr>
          <p:cNvPr id="115716" name="Picture 5" descr="ptn_link_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28800" y="2759075"/>
            <a:ext cx="5715000" cy="348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3124200" y="2682875"/>
            <a:ext cx="3200400" cy="3124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524000" y="5334000"/>
            <a:ext cx="3733800" cy="1371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3048000" y="4446588"/>
            <a:ext cx="3352800" cy="158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1" name="Rectangle 2"/>
          <p:cNvSpPr>
            <a:spLocks noGrp="1" noChangeArrowheads="1"/>
          </p:cNvSpPr>
          <p:nvPr>
            <p:ph type="title"/>
          </p:nvPr>
        </p:nvSpPr>
        <p:spPr>
          <a:xfrm>
            <a:off x="422275" y="228600"/>
            <a:ext cx="8340725" cy="609600"/>
          </a:xfrm>
        </p:spPr>
        <p:txBody>
          <a:bodyPr/>
          <a:lstStyle/>
          <a:p>
            <a:r>
              <a:rPr lang="en-US" sz="3800" smtClean="0"/>
              <a:t>Virtual Router Migration: the Challenges</a:t>
            </a:r>
          </a:p>
        </p:txBody>
      </p:sp>
      <p:sp>
        <p:nvSpPr>
          <p:cNvPr id="18434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7162800" y="6492875"/>
            <a:ext cx="2895600" cy="365125"/>
          </a:xfrm>
        </p:spPr>
        <p:txBody>
          <a:bodyPr/>
          <a:lstStyle/>
          <a:p>
            <a:pPr algn="ctr">
              <a:defRPr/>
            </a:pPr>
            <a:fld id="{1B5F4E17-CDFA-4E17-9C70-B7637738FAED}" type="slidenum">
              <a:rPr lang="en-US" sz="1200"/>
              <a:pPr algn="ctr">
                <a:defRPr/>
              </a:pPr>
              <a:t>51</a:t>
            </a:fld>
            <a:endParaRPr lang="en-US" sz="1200" dirty="0"/>
          </a:p>
        </p:txBody>
      </p:sp>
      <p:pic>
        <p:nvPicPr>
          <p:cNvPr id="117763" name="Picture 6" descr="ptn_link_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28800" y="2762250"/>
            <a:ext cx="5715000" cy="348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7764" name="Rectangle 3"/>
          <p:cNvSpPr txBox="1">
            <a:spLocks noChangeArrowheads="1"/>
          </p:cNvSpPr>
          <p:nvPr/>
        </p:nvSpPr>
        <p:spPr bwMode="auto">
          <a:xfrm>
            <a:off x="304800" y="914400"/>
            <a:ext cx="8610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14350" indent="-514350">
              <a:spcBef>
                <a:spcPct val="20000"/>
              </a:spcBef>
              <a:buFont typeface="Arial" charset="0"/>
              <a:buChar char="•"/>
            </a:pPr>
            <a:r>
              <a:rPr lang="en-US" sz="3100">
                <a:latin typeface="Calibri" pitchFamily="34" charset="0"/>
              </a:rPr>
              <a:t>Migrating an entire virtual router instance</a:t>
            </a:r>
          </a:p>
          <a:p>
            <a:pPr marL="514350" indent="-514350">
              <a:spcBef>
                <a:spcPct val="20000"/>
              </a:spcBef>
              <a:buFont typeface="Arial" charset="0"/>
              <a:buChar char="•"/>
            </a:pPr>
            <a:r>
              <a:rPr lang="en-US" sz="3100">
                <a:latin typeface="Calibri" pitchFamily="34" charset="0"/>
              </a:rPr>
              <a:t>Minimize disruption</a:t>
            </a:r>
          </a:p>
          <a:p>
            <a:pPr marL="514350" indent="-514350">
              <a:spcBef>
                <a:spcPct val="20000"/>
              </a:spcBef>
              <a:buFont typeface="Arial" charset="0"/>
              <a:buChar char="•"/>
            </a:pPr>
            <a:r>
              <a:rPr lang="en-US" sz="3100">
                <a:latin typeface="Calibri" pitchFamily="34" charset="0"/>
              </a:rPr>
              <a:t>Link migration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0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/>
          <a:lstStyle/>
          <a:p>
            <a:r>
              <a:rPr lang="en-US" sz="4000" smtClean="0"/>
              <a:t>VROOM Architecture</a:t>
            </a:r>
          </a:p>
        </p:txBody>
      </p:sp>
      <p:sp>
        <p:nvSpPr>
          <p:cNvPr id="24579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7239000" y="6492875"/>
            <a:ext cx="2895600" cy="365125"/>
          </a:xfrm>
        </p:spPr>
        <p:txBody>
          <a:bodyPr/>
          <a:lstStyle/>
          <a:p>
            <a:pPr algn="ctr">
              <a:defRPr/>
            </a:pPr>
            <a:fld id="{30DA5AEE-A469-49EA-96C7-2BC84CBD5601}" type="slidenum">
              <a:rPr lang="en-US" sz="1200"/>
              <a:pPr algn="ctr">
                <a:defRPr/>
              </a:pPr>
              <a:t>52</a:t>
            </a:fld>
            <a:endParaRPr lang="en-US" sz="1200"/>
          </a:p>
        </p:txBody>
      </p:sp>
      <p:pic>
        <p:nvPicPr>
          <p:cNvPr id="119811" name="Picture 4" descr="node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1219200"/>
            <a:ext cx="8012113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Straight Connector 10"/>
          <p:cNvCxnSpPr/>
          <p:nvPr/>
        </p:nvCxnSpPr>
        <p:spPr>
          <a:xfrm>
            <a:off x="1752600" y="3581400"/>
            <a:ext cx="6629400" cy="1588"/>
          </a:xfrm>
          <a:prstGeom prst="line">
            <a:avLst/>
          </a:prstGeom>
          <a:ln w="571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2057400" y="1828800"/>
            <a:ext cx="1905000" cy="33528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752600" y="5029200"/>
            <a:ext cx="6705600" cy="381000"/>
          </a:xfrm>
          <a:prstGeom prst="rect">
            <a:avLst/>
          </a:prstGeom>
          <a:solidFill>
            <a:srgbClr val="23BF1C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000000"/>
                </a:solidFill>
              </a:rPr>
              <a:t>Dynamic Interface Binding</a:t>
            </a:r>
          </a:p>
        </p:txBody>
      </p:sp>
      <p:sp>
        <p:nvSpPr>
          <p:cNvPr id="6" name="Rectangle 5"/>
          <p:cNvSpPr/>
          <p:nvPr/>
        </p:nvSpPr>
        <p:spPr>
          <a:xfrm>
            <a:off x="1752600" y="3429000"/>
            <a:ext cx="6705600" cy="381000"/>
          </a:xfrm>
          <a:prstGeom prst="rect">
            <a:avLst/>
          </a:prstGeom>
          <a:solidFill>
            <a:srgbClr val="FF8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000000"/>
                </a:solidFill>
              </a:rPr>
              <a:t>Data-Plane Hypervisor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7" grpId="0" animBg="1"/>
      <p:bldP spid="6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65"/>
          <p:cNvSpPr>
            <a:spLocks noGrp="1" noChangeArrowheads="1"/>
          </p:cNvSpPr>
          <p:nvPr>
            <p:ph idx="1"/>
          </p:nvPr>
        </p:nvSpPr>
        <p:spPr>
          <a:xfrm>
            <a:off x="457200" y="1143000"/>
            <a:ext cx="8229600" cy="4525963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Key idea: </a:t>
            </a:r>
            <a:r>
              <a:rPr lang="en-US" dirty="0" smtClean="0">
                <a:solidFill>
                  <a:srgbClr val="FF0000"/>
                </a:solidFill>
              </a:rPr>
              <a:t>separate</a:t>
            </a:r>
            <a:r>
              <a:rPr lang="en-US" dirty="0" smtClean="0"/>
              <a:t> the migration of control and data planes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/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Migrate the control plane</a:t>
            </a:r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Clone the data plane</a:t>
            </a:r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Migrate the links</a:t>
            </a:r>
          </a:p>
        </p:txBody>
      </p:sp>
      <p:sp>
        <p:nvSpPr>
          <p:cNvPr id="14343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340475"/>
            <a:ext cx="2133600" cy="365125"/>
          </a:xfrm>
        </p:spPr>
        <p:txBody>
          <a:bodyPr/>
          <a:lstStyle/>
          <a:p>
            <a:pPr>
              <a:defRPr/>
            </a:pPr>
            <a:fld id="{05EF8674-4FBD-4D31-8322-EFCD0EC2FE86}" type="slidenum">
              <a:rPr lang="en-US" sz="1200"/>
              <a:pPr>
                <a:defRPr/>
              </a:pPr>
              <a:t>53</a:t>
            </a:fld>
            <a:endParaRPr lang="en-US" sz="1200" dirty="0"/>
          </a:p>
        </p:txBody>
      </p:sp>
      <p:sp>
        <p:nvSpPr>
          <p:cNvPr id="121859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534400" cy="685800"/>
          </a:xfrm>
        </p:spPr>
        <p:txBody>
          <a:bodyPr/>
          <a:lstStyle/>
          <a:p>
            <a:r>
              <a:rPr lang="en-US" sz="4000" smtClean="0"/>
              <a:t>VROOM’s Migration Process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65"/>
          <p:cNvSpPr>
            <a:spLocks noGrp="1" noChangeArrowheads="1"/>
          </p:cNvSpPr>
          <p:nvPr>
            <p:ph idx="1"/>
          </p:nvPr>
        </p:nvSpPr>
        <p:spPr>
          <a:xfrm>
            <a:off x="457200" y="1143000"/>
            <a:ext cx="8229600" cy="4525963"/>
          </a:xfrm>
        </p:spPr>
        <p:txBody>
          <a:bodyPr/>
          <a:lstStyle/>
          <a:p>
            <a:r>
              <a:rPr lang="en-US" smtClean="0"/>
              <a:t>Leverage virtual server migration techniques</a:t>
            </a:r>
          </a:p>
          <a:p>
            <a:r>
              <a:rPr lang="en-US" smtClean="0"/>
              <a:t>Router image</a:t>
            </a:r>
          </a:p>
          <a:p>
            <a:pPr lvl="1"/>
            <a:r>
              <a:rPr lang="en-US" smtClean="0"/>
              <a:t>Binaries, configuration files, etc.</a:t>
            </a:r>
          </a:p>
        </p:txBody>
      </p:sp>
      <p:sp>
        <p:nvSpPr>
          <p:cNvPr id="14343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340475"/>
            <a:ext cx="2133600" cy="365125"/>
          </a:xfrm>
        </p:spPr>
        <p:txBody>
          <a:bodyPr/>
          <a:lstStyle/>
          <a:p>
            <a:pPr>
              <a:defRPr/>
            </a:pPr>
            <a:fld id="{322CA952-BBDB-4690-9EA9-D715081E2C0F}" type="slidenum">
              <a:rPr lang="en-US" sz="1200"/>
              <a:pPr>
                <a:defRPr/>
              </a:pPr>
              <a:t>54</a:t>
            </a:fld>
            <a:endParaRPr lang="en-US" sz="1200" dirty="0"/>
          </a:p>
        </p:txBody>
      </p:sp>
      <p:sp>
        <p:nvSpPr>
          <p:cNvPr id="123907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534400" cy="685800"/>
          </a:xfrm>
        </p:spPr>
        <p:txBody>
          <a:bodyPr/>
          <a:lstStyle/>
          <a:p>
            <a:r>
              <a:rPr lang="en-US" sz="4000" smtClean="0"/>
              <a:t>Control-Plane Migration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3" name="Rectangle 65"/>
          <p:cNvSpPr>
            <a:spLocks noGrp="1" noChangeArrowheads="1"/>
          </p:cNvSpPr>
          <p:nvPr>
            <p:ph idx="1"/>
          </p:nvPr>
        </p:nvSpPr>
        <p:spPr>
          <a:xfrm>
            <a:off x="457200" y="1143000"/>
            <a:ext cx="8229600" cy="4525963"/>
          </a:xfrm>
        </p:spPr>
        <p:txBody>
          <a:bodyPr/>
          <a:lstStyle/>
          <a:p>
            <a:r>
              <a:rPr lang="en-US" smtClean="0"/>
              <a:t>Leverage virtual migration techniques</a:t>
            </a:r>
          </a:p>
          <a:p>
            <a:r>
              <a:rPr lang="en-US" smtClean="0"/>
              <a:t>Router image</a:t>
            </a:r>
          </a:p>
          <a:p>
            <a:r>
              <a:rPr lang="en-US" smtClean="0"/>
              <a:t>Memory</a:t>
            </a:r>
          </a:p>
          <a:p>
            <a:pPr lvl="1"/>
            <a:r>
              <a:rPr lang="en-US" smtClean="0"/>
              <a:t>1</a:t>
            </a:r>
            <a:r>
              <a:rPr lang="en-US" baseline="30000" smtClean="0"/>
              <a:t>st</a:t>
            </a:r>
            <a:r>
              <a:rPr lang="en-US" smtClean="0"/>
              <a:t> stage: iterative pre-copy</a:t>
            </a:r>
          </a:p>
          <a:p>
            <a:pPr lvl="1"/>
            <a:r>
              <a:rPr lang="en-US" smtClean="0"/>
              <a:t>2</a:t>
            </a:r>
            <a:r>
              <a:rPr lang="en-US" baseline="30000" smtClean="0"/>
              <a:t>nd</a:t>
            </a:r>
            <a:r>
              <a:rPr lang="en-US" smtClean="0"/>
              <a:t> stage: stall-and-copy (when the control plane is “frozen”)</a:t>
            </a:r>
          </a:p>
        </p:txBody>
      </p:sp>
      <p:sp>
        <p:nvSpPr>
          <p:cNvPr id="14343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340475"/>
            <a:ext cx="2133600" cy="365125"/>
          </a:xfrm>
        </p:spPr>
        <p:txBody>
          <a:bodyPr/>
          <a:lstStyle/>
          <a:p>
            <a:pPr>
              <a:defRPr/>
            </a:pPr>
            <a:fld id="{8E021C53-5AB9-4F4D-BC20-96365ECFC120}" type="slidenum">
              <a:rPr lang="en-US" sz="1200"/>
              <a:pPr>
                <a:defRPr/>
              </a:pPr>
              <a:t>55</a:t>
            </a:fld>
            <a:endParaRPr lang="en-US" sz="1200" dirty="0"/>
          </a:p>
        </p:txBody>
      </p:sp>
      <p:sp>
        <p:nvSpPr>
          <p:cNvPr id="125955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534400" cy="685800"/>
          </a:xfrm>
        </p:spPr>
        <p:txBody>
          <a:bodyPr/>
          <a:lstStyle/>
          <a:p>
            <a:r>
              <a:rPr lang="en-US" sz="4000" smtClean="0"/>
              <a:t>Control-Plane Migration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1" name="Rectangle 65"/>
          <p:cNvSpPr>
            <a:spLocks noGrp="1" noChangeArrowheads="1"/>
          </p:cNvSpPr>
          <p:nvPr>
            <p:ph idx="1"/>
          </p:nvPr>
        </p:nvSpPr>
        <p:spPr>
          <a:xfrm>
            <a:off x="457200" y="1143000"/>
            <a:ext cx="8229600" cy="4525963"/>
          </a:xfrm>
        </p:spPr>
        <p:txBody>
          <a:bodyPr/>
          <a:lstStyle/>
          <a:p>
            <a:r>
              <a:rPr lang="en-US" smtClean="0"/>
              <a:t>Leverage virtual server migration techniques</a:t>
            </a:r>
          </a:p>
          <a:p>
            <a:r>
              <a:rPr lang="en-US" smtClean="0"/>
              <a:t>Router image</a:t>
            </a:r>
          </a:p>
          <a:p>
            <a:r>
              <a:rPr lang="en-US" smtClean="0"/>
              <a:t>Memory</a:t>
            </a:r>
          </a:p>
        </p:txBody>
      </p:sp>
      <p:sp>
        <p:nvSpPr>
          <p:cNvPr id="14343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340475"/>
            <a:ext cx="2133600" cy="365125"/>
          </a:xfrm>
        </p:spPr>
        <p:txBody>
          <a:bodyPr/>
          <a:lstStyle/>
          <a:p>
            <a:pPr>
              <a:defRPr/>
            </a:pPr>
            <a:fld id="{0806026D-7D95-47FA-9C18-B191C3023871}" type="slidenum">
              <a:rPr lang="en-US" sz="1200"/>
              <a:pPr>
                <a:defRPr/>
              </a:pPr>
              <a:t>56</a:t>
            </a:fld>
            <a:endParaRPr lang="en-US" sz="1200" dirty="0"/>
          </a:p>
        </p:txBody>
      </p:sp>
      <p:sp>
        <p:nvSpPr>
          <p:cNvPr id="128003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534400" cy="685800"/>
          </a:xfrm>
        </p:spPr>
        <p:txBody>
          <a:bodyPr/>
          <a:lstStyle/>
          <a:p>
            <a:r>
              <a:rPr lang="en-US" sz="4000" smtClean="0"/>
              <a:t>Control-Plane Migration</a:t>
            </a:r>
          </a:p>
        </p:txBody>
      </p:sp>
      <p:sp>
        <p:nvSpPr>
          <p:cNvPr id="128004" name="Rectangle 29"/>
          <p:cNvSpPr>
            <a:spLocks noChangeArrowheads="1"/>
          </p:cNvSpPr>
          <p:nvPr/>
        </p:nvSpPr>
        <p:spPr bwMode="auto">
          <a:xfrm>
            <a:off x="4267200" y="3048000"/>
            <a:ext cx="1752600" cy="11430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28005" name="Rectangle 30"/>
          <p:cNvSpPr>
            <a:spLocks noChangeArrowheads="1"/>
          </p:cNvSpPr>
          <p:nvPr/>
        </p:nvSpPr>
        <p:spPr bwMode="auto">
          <a:xfrm>
            <a:off x="4267200" y="4724400"/>
            <a:ext cx="1752600" cy="11430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28006" name="Rectangle 31"/>
          <p:cNvSpPr>
            <a:spLocks noChangeArrowheads="1"/>
          </p:cNvSpPr>
          <p:nvPr/>
        </p:nvSpPr>
        <p:spPr bwMode="auto">
          <a:xfrm>
            <a:off x="2209800" y="3505200"/>
            <a:ext cx="1911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Physical router A</a:t>
            </a:r>
          </a:p>
        </p:txBody>
      </p:sp>
      <p:sp>
        <p:nvSpPr>
          <p:cNvPr id="128007" name="Rectangle 32"/>
          <p:cNvSpPr>
            <a:spLocks noChangeArrowheads="1"/>
          </p:cNvSpPr>
          <p:nvPr/>
        </p:nvSpPr>
        <p:spPr bwMode="auto">
          <a:xfrm>
            <a:off x="2286000" y="5181600"/>
            <a:ext cx="1911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Physical router B</a:t>
            </a:r>
          </a:p>
        </p:txBody>
      </p:sp>
      <p:sp>
        <p:nvSpPr>
          <p:cNvPr id="128008" name="Line 35"/>
          <p:cNvSpPr>
            <a:spLocks noChangeShapeType="1"/>
          </p:cNvSpPr>
          <p:nvPr/>
        </p:nvSpPr>
        <p:spPr bwMode="auto">
          <a:xfrm>
            <a:off x="4267200" y="3657600"/>
            <a:ext cx="17526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8009" name="Line 36"/>
          <p:cNvSpPr>
            <a:spLocks noChangeShapeType="1"/>
          </p:cNvSpPr>
          <p:nvPr/>
        </p:nvSpPr>
        <p:spPr bwMode="auto">
          <a:xfrm>
            <a:off x="4267200" y="5257800"/>
            <a:ext cx="17526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8010" name="Rectangle 39"/>
          <p:cNvSpPr>
            <a:spLocks noChangeArrowheads="1"/>
          </p:cNvSpPr>
          <p:nvPr/>
        </p:nvSpPr>
        <p:spPr bwMode="auto">
          <a:xfrm>
            <a:off x="4495800" y="4114800"/>
            <a:ext cx="2286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28011" name="Rectangle 40"/>
          <p:cNvSpPr>
            <a:spLocks noChangeArrowheads="1"/>
          </p:cNvSpPr>
          <p:nvPr/>
        </p:nvSpPr>
        <p:spPr bwMode="auto">
          <a:xfrm>
            <a:off x="4876800" y="4114800"/>
            <a:ext cx="2286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28012" name="Rectangle 41"/>
          <p:cNvSpPr>
            <a:spLocks noChangeArrowheads="1"/>
          </p:cNvSpPr>
          <p:nvPr/>
        </p:nvSpPr>
        <p:spPr bwMode="auto">
          <a:xfrm>
            <a:off x="5257800" y="4114800"/>
            <a:ext cx="2286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28013" name="Rectangle 42"/>
          <p:cNvSpPr>
            <a:spLocks noChangeArrowheads="1"/>
          </p:cNvSpPr>
          <p:nvPr/>
        </p:nvSpPr>
        <p:spPr bwMode="auto">
          <a:xfrm>
            <a:off x="5638800" y="4114800"/>
            <a:ext cx="2286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28014" name="Rectangle 43"/>
          <p:cNvSpPr>
            <a:spLocks noChangeArrowheads="1"/>
          </p:cNvSpPr>
          <p:nvPr/>
        </p:nvSpPr>
        <p:spPr bwMode="auto">
          <a:xfrm>
            <a:off x="4495800" y="5791200"/>
            <a:ext cx="2286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28015" name="Rectangle 44"/>
          <p:cNvSpPr>
            <a:spLocks noChangeArrowheads="1"/>
          </p:cNvSpPr>
          <p:nvPr/>
        </p:nvSpPr>
        <p:spPr bwMode="auto">
          <a:xfrm>
            <a:off x="4876800" y="5791200"/>
            <a:ext cx="2286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28016" name="Rectangle 45"/>
          <p:cNvSpPr>
            <a:spLocks noChangeArrowheads="1"/>
          </p:cNvSpPr>
          <p:nvPr/>
        </p:nvSpPr>
        <p:spPr bwMode="auto">
          <a:xfrm>
            <a:off x="5257800" y="5791200"/>
            <a:ext cx="2286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28017" name="Rectangle 46"/>
          <p:cNvSpPr>
            <a:spLocks noChangeArrowheads="1"/>
          </p:cNvSpPr>
          <p:nvPr/>
        </p:nvSpPr>
        <p:spPr bwMode="auto">
          <a:xfrm>
            <a:off x="5638800" y="5791200"/>
            <a:ext cx="2286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28018" name="Rectangle 51"/>
          <p:cNvSpPr>
            <a:spLocks noChangeArrowheads="1"/>
          </p:cNvSpPr>
          <p:nvPr/>
        </p:nvSpPr>
        <p:spPr bwMode="auto">
          <a:xfrm>
            <a:off x="4724400" y="3733800"/>
            <a:ext cx="838200" cy="381000"/>
          </a:xfrm>
          <a:prstGeom prst="rect">
            <a:avLst/>
          </a:prstGeom>
          <a:solidFill>
            <a:srgbClr val="00CC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2000">
                <a:latin typeface="Calibri" pitchFamily="34" charset="0"/>
              </a:rPr>
              <a:t>DP</a:t>
            </a:r>
          </a:p>
        </p:txBody>
      </p:sp>
      <p:sp>
        <p:nvSpPr>
          <p:cNvPr id="21" name="Rectangle 50"/>
          <p:cNvSpPr>
            <a:spLocks noChangeArrowheads="1"/>
          </p:cNvSpPr>
          <p:nvPr/>
        </p:nvSpPr>
        <p:spPr bwMode="auto">
          <a:xfrm>
            <a:off x="2667000" y="4419600"/>
            <a:ext cx="304800" cy="152400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1" name="Rectangle 37"/>
          <p:cNvSpPr>
            <a:spLocks noChangeArrowheads="1"/>
          </p:cNvSpPr>
          <p:nvPr/>
        </p:nvSpPr>
        <p:spPr bwMode="auto">
          <a:xfrm>
            <a:off x="4724400" y="3200400"/>
            <a:ext cx="838200" cy="381000"/>
          </a:xfrm>
          <a:prstGeom prst="rect">
            <a:avLst/>
          </a:prstGeom>
          <a:solidFill>
            <a:srgbClr val="FF66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2000">
                <a:latin typeface="Calibri" pitchFamily="34" charset="0"/>
              </a:rPr>
              <a:t>CP</a:t>
            </a:r>
          </a:p>
        </p:txBody>
      </p:sp>
      <p:sp>
        <p:nvSpPr>
          <p:cNvPr id="22" name="Rectangle 50"/>
          <p:cNvSpPr>
            <a:spLocks noChangeArrowheads="1"/>
          </p:cNvSpPr>
          <p:nvPr/>
        </p:nvSpPr>
        <p:spPr bwMode="auto">
          <a:xfrm>
            <a:off x="2667000" y="4419600"/>
            <a:ext cx="304800" cy="152400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0" presetClass="path" presetSubtype="0" repeatCount="200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11111E-6 C 0.03455 0.00023 0.06927 0.00069 0.09687 1.11111E-6 C 0.12448 -0.0007 0.15034 -0.00139 0.16597 -0.0044 C 0.18159 -0.00741 0.18455 -0.00787 0.19027 -0.01829 C 0.19583 -0.0287 0.18767 -0.05857 0.19948 -0.06667 C 0.21128 -0.07477 0.23993 -0.06667 0.26111 -0.06667 C 0.28229 -0.06667 0.31371 -0.075 0.32656 -0.06667 C 0.33923 -0.05833 0.31892 -0.02639 0.3375 -0.01597 C 0.35625 -0.00556 0.41146 -0.00602 0.43854 -0.0044 C 0.46545 -0.00278 0.48246 -0.00486 0.5 -0.00671 " pathEditMode="relative" rAng="0" ptsTypes="aaaaaaaaaA">
                                      <p:cBhvr>
                                        <p:cTn id="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0" y="-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22222E-6 L 3.33333E-6 0.23334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0" presetClass="path" presetSubtype="0" repeatCount="200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11111E-6 C 0.03455 0.00023 0.06927 0.00069 0.09687 1.11111E-6 C 0.12448 -0.0007 0.15034 -0.00139 0.16597 -0.0044 C 0.18159 -0.00741 0.18455 -0.00787 0.19027 -0.01829 C 0.19583 -0.0287 0.18767 -0.05857 0.19948 -0.06667 C 0.21128 -0.07477 0.23993 -0.06667 0.26111 -0.06667 C 0.28229 -0.06667 0.31371 -0.075 0.32656 -0.06667 C 0.33923 -0.05833 0.31892 -0.02639 0.3375 -0.01597 C 0.35625 -0.00556 0.41146 -0.00602 0.43854 -0.0044 C 0.46545 -0.00278 0.48246 -0.00486 0.5 -0.00671 " pathEditMode="relative" rAng="0" ptsTypes="aaaaaaaaaA">
                                      <p:cBhvr>
                                        <p:cTn id="2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0" y="-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1" grpId="1" animBg="1"/>
      <p:bldP spid="21" grpId="2" animBg="1"/>
      <p:bldP spid="11" grpId="0" animBg="1"/>
      <p:bldP spid="22" grpId="0" animBg="1"/>
      <p:bldP spid="22" grpId="1" animBg="1"/>
      <p:bldP spid="22" grpId="2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65"/>
          <p:cNvSpPr>
            <a:spLocks noGrp="1" noChangeArrowheads="1"/>
          </p:cNvSpPr>
          <p:nvPr>
            <p:ph idx="1"/>
          </p:nvPr>
        </p:nvSpPr>
        <p:spPr>
          <a:xfrm>
            <a:off x="457200" y="1143000"/>
            <a:ext cx="8229600" cy="4525963"/>
          </a:xfrm>
        </p:spPr>
        <p:txBody>
          <a:bodyPr/>
          <a:lstStyle/>
          <a:p>
            <a:r>
              <a:rPr lang="en-US" smtClean="0">
                <a:solidFill>
                  <a:srgbClr val="FF0000"/>
                </a:solidFill>
              </a:rPr>
              <a:t>Clone</a:t>
            </a:r>
            <a:r>
              <a:rPr lang="en-US" smtClean="0"/>
              <a:t> the data plane by repopulation</a:t>
            </a:r>
          </a:p>
          <a:p>
            <a:pPr lvl="1"/>
            <a:r>
              <a:rPr lang="en-US" smtClean="0"/>
              <a:t>Enable migration across different data planes</a:t>
            </a:r>
          </a:p>
          <a:p>
            <a:pPr lvl="1"/>
            <a:r>
              <a:rPr lang="en-US" smtClean="0"/>
              <a:t>Eliminate synchronization issue of control &amp; data planes</a:t>
            </a:r>
          </a:p>
        </p:txBody>
      </p:sp>
      <p:sp>
        <p:nvSpPr>
          <p:cNvPr id="14343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340475"/>
            <a:ext cx="2133600" cy="365125"/>
          </a:xfrm>
        </p:spPr>
        <p:txBody>
          <a:bodyPr/>
          <a:lstStyle/>
          <a:p>
            <a:pPr>
              <a:defRPr/>
            </a:pPr>
            <a:fld id="{96D0C118-F7F1-4444-BF73-1AB0C2A8A678}" type="slidenum">
              <a:rPr lang="en-US" sz="1200"/>
              <a:pPr>
                <a:defRPr/>
              </a:pPr>
              <a:t>57</a:t>
            </a:fld>
            <a:endParaRPr lang="en-US" sz="1200" dirty="0"/>
          </a:p>
        </p:txBody>
      </p:sp>
      <p:sp>
        <p:nvSpPr>
          <p:cNvPr id="130051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534400" cy="685800"/>
          </a:xfrm>
        </p:spPr>
        <p:txBody>
          <a:bodyPr/>
          <a:lstStyle/>
          <a:p>
            <a:r>
              <a:rPr lang="en-US" sz="4000" smtClean="0"/>
              <a:t>Data-Plane Cloning</a:t>
            </a:r>
          </a:p>
        </p:txBody>
      </p:sp>
      <p:sp>
        <p:nvSpPr>
          <p:cNvPr id="130052" name="Rectangle 29"/>
          <p:cNvSpPr>
            <a:spLocks noChangeArrowheads="1"/>
          </p:cNvSpPr>
          <p:nvPr/>
        </p:nvSpPr>
        <p:spPr bwMode="auto">
          <a:xfrm>
            <a:off x="4419600" y="3124200"/>
            <a:ext cx="1752600" cy="1219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0053" name="Rectangle 30"/>
          <p:cNvSpPr>
            <a:spLocks noChangeArrowheads="1"/>
          </p:cNvSpPr>
          <p:nvPr/>
        </p:nvSpPr>
        <p:spPr bwMode="auto">
          <a:xfrm>
            <a:off x="4419600" y="4800600"/>
            <a:ext cx="1752600" cy="11430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0054" name="Rectangle 31"/>
          <p:cNvSpPr>
            <a:spLocks noChangeArrowheads="1"/>
          </p:cNvSpPr>
          <p:nvPr/>
        </p:nvSpPr>
        <p:spPr bwMode="auto">
          <a:xfrm>
            <a:off x="2362200" y="3581400"/>
            <a:ext cx="1911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Physical router A</a:t>
            </a:r>
          </a:p>
        </p:txBody>
      </p:sp>
      <p:sp>
        <p:nvSpPr>
          <p:cNvPr id="130055" name="Rectangle 32"/>
          <p:cNvSpPr>
            <a:spLocks noChangeArrowheads="1"/>
          </p:cNvSpPr>
          <p:nvPr/>
        </p:nvSpPr>
        <p:spPr bwMode="auto">
          <a:xfrm>
            <a:off x="2438400" y="5257800"/>
            <a:ext cx="1911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Physical router B</a:t>
            </a:r>
          </a:p>
        </p:txBody>
      </p:sp>
      <p:sp>
        <p:nvSpPr>
          <p:cNvPr id="130056" name="Line 35"/>
          <p:cNvSpPr>
            <a:spLocks noChangeShapeType="1"/>
          </p:cNvSpPr>
          <p:nvPr/>
        </p:nvSpPr>
        <p:spPr bwMode="auto">
          <a:xfrm>
            <a:off x="4419600" y="3733800"/>
            <a:ext cx="17526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0057" name="Line 36"/>
          <p:cNvSpPr>
            <a:spLocks noChangeShapeType="1"/>
          </p:cNvSpPr>
          <p:nvPr/>
        </p:nvSpPr>
        <p:spPr bwMode="auto">
          <a:xfrm>
            <a:off x="4419600" y="5334000"/>
            <a:ext cx="17526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0058" name="Rectangle 37"/>
          <p:cNvSpPr>
            <a:spLocks noChangeArrowheads="1"/>
          </p:cNvSpPr>
          <p:nvPr/>
        </p:nvSpPr>
        <p:spPr bwMode="auto">
          <a:xfrm>
            <a:off x="4876800" y="4876800"/>
            <a:ext cx="838200" cy="381000"/>
          </a:xfrm>
          <a:prstGeom prst="rect">
            <a:avLst/>
          </a:prstGeom>
          <a:solidFill>
            <a:srgbClr val="FF66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2000">
                <a:latin typeface="Calibri" pitchFamily="34" charset="0"/>
              </a:rPr>
              <a:t>CP</a:t>
            </a:r>
          </a:p>
        </p:txBody>
      </p:sp>
      <p:sp>
        <p:nvSpPr>
          <p:cNvPr id="130059" name="Rectangle 39"/>
          <p:cNvSpPr>
            <a:spLocks noChangeArrowheads="1"/>
          </p:cNvSpPr>
          <p:nvPr/>
        </p:nvSpPr>
        <p:spPr bwMode="auto">
          <a:xfrm>
            <a:off x="4648200" y="4267200"/>
            <a:ext cx="2286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0060" name="Rectangle 40"/>
          <p:cNvSpPr>
            <a:spLocks noChangeArrowheads="1"/>
          </p:cNvSpPr>
          <p:nvPr/>
        </p:nvSpPr>
        <p:spPr bwMode="auto">
          <a:xfrm>
            <a:off x="5029200" y="4267200"/>
            <a:ext cx="2286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0061" name="Rectangle 41"/>
          <p:cNvSpPr>
            <a:spLocks noChangeArrowheads="1"/>
          </p:cNvSpPr>
          <p:nvPr/>
        </p:nvSpPr>
        <p:spPr bwMode="auto">
          <a:xfrm>
            <a:off x="5410200" y="4267200"/>
            <a:ext cx="2286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0062" name="Rectangle 42"/>
          <p:cNvSpPr>
            <a:spLocks noChangeArrowheads="1"/>
          </p:cNvSpPr>
          <p:nvPr/>
        </p:nvSpPr>
        <p:spPr bwMode="auto">
          <a:xfrm>
            <a:off x="5791200" y="4267200"/>
            <a:ext cx="2286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0063" name="Rectangle 43"/>
          <p:cNvSpPr>
            <a:spLocks noChangeArrowheads="1"/>
          </p:cNvSpPr>
          <p:nvPr/>
        </p:nvSpPr>
        <p:spPr bwMode="auto">
          <a:xfrm>
            <a:off x="4648200" y="5867400"/>
            <a:ext cx="2286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0064" name="Rectangle 44"/>
          <p:cNvSpPr>
            <a:spLocks noChangeArrowheads="1"/>
          </p:cNvSpPr>
          <p:nvPr/>
        </p:nvSpPr>
        <p:spPr bwMode="auto">
          <a:xfrm>
            <a:off x="5029200" y="5867400"/>
            <a:ext cx="2286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0065" name="Rectangle 45"/>
          <p:cNvSpPr>
            <a:spLocks noChangeArrowheads="1"/>
          </p:cNvSpPr>
          <p:nvPr/>
        </p:nvSpPr>
        <p:spPr bwMode="auto">
          <a:xfrm>
            <a:off x="5410200" y="5867400"/>
            <a:ext cx="2286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0066" name="Rectangle 46"/>
          <p:cNvSpPr>
            <a:spLocks noChangeArrowheads="1"/>
          </p:cNvSpPr>
          <p:nvPr/>
        </p:nvSpPr>
        <p:spPr bwMode="auto">
          <a:xfrm>
            <a:off x="5791200" y="5867400"/>
            <a:ext cx="2286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0067" name="Rectangle 51"/>
          <p:cNvSpPr>
            <a:spLocks noChangeArrowheads="1"/>
          </p:cNvSpPr>
          <p:nvPr/>
        </p:nvSpPr>
        <p:spPr bwMode="auto">
          <a:xfrm>
            <a:off x="4724400" y="3810000"/>
            <a:ext cx="1143000" cy="381000"/>
          </a:xfrm>
          <a:prstGeom prst="rect">
            <a:avLst/>
          </a:prstGeom>
          <a:solidFill>
            <a:srgbClr val="00CC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2000">
                <a:latin typeface="Calibri" pitchFamily="34" charset="0"/>
              </a:rPr>
              <a:t>DP-old</a:t>
            </a:r>
          </a:p>
        </p:txBody>
      </p:sp>
      <p:sp>
        <p:nvSpPr>
          <p:cNvPr id="39" name="Rectangle 51"/>
          <p:cNvSpPr>
            <a:spLocks noChangeArrowheads="1"/>
          </p:cNvSpPr>
          <p:nvPr/>
        </p:nvSpPr>
        <p:spPr bwMode="auto">
          <a:xfrm>
            <a:off x="4724400" y="5410200"/>
            <a:ext cx="1143000" cy="381000"/>
          </a:xfrm>
          <a:prstGeom prst="rect">
            <a:avLst/>
          </a:prstGeom>
          <a:solidFill>
            <a:srgbClr val="00CC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2000">
                <a:latin typeface="Calibri" pitchFamily="34" charset="0"/>
              </a:rPr>
              <a:t>DP-new</a:t>
            </a:r>
          </a:p>
        </p:txBody>
      </p:sp>
      <p:cxnSp>
        <p:nvCxnSpPr>
          <p:cNvPr id="40" name="Straight Arrow Connector 39"/>
          <p:cNvCxnSpPr>
            <a:cxnSpLocks noChangeShapeType="1"/>
          </p:cNvCxnSpPr>
          <p:nvPr/>
        </p:nvCxnSpPr>
        <p:spPr bwMode="auto">
          <a:xfrm rot="5400000">
            <a:off x="5029994" y="5334794"/>
            <a:ext cx="457200" cy="1588"/>
          </a:xfrm>
          <a:prstGeom prst="straightConnector1">
            <a:avLst/>
          </a:prstGeom>
          <a:noFill/>
          <a:ln w="57150" algn="ctr">
            <a:solidFill>
              <a:srgbClr val="FF0000"/>
            </a:solidFill>
            <a:round/>
            <a:headEnd/>
            <a:tailEnd type="arrow" w="med" len="med"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</p:cxnSp>
      <p:sp>
        <p:nvSpPr>
          <p:cNvPr id="42" name="Rectangle 51"/>
          <p:cNvSpPr>
            <a:spLocks noChangeArrowheads="1"/>
          </p:cNvSpPr>
          <p:nvPr/>
        </p:nvSpPr>
        <p:spPr bwMode="auto">
          <a:xfrm>
            <a:off x="4724400" y="5408613"/>
            <a:ext cx="1143000" cy="381000"/>
          </a:xfrm>
          <a:prstGeom prst="rect">
            <a:avLst/>
          </a:prstGeom>
          <a:solidFill>
            <a:srgbClr val="00CC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2000">
                <a:latin typeface="Calibri" pitchFamily="34" charset="0"/>
              </a:rPr>
              <a:t>DP-new</a:t>
            </a:r>
          </a:p>
        </p:txBody>
      </p:sp>
      <p:cxnSp>
        <p:nvCxnSpPr>
          <p:cNvPr id="43" name="Straight Arrow Connector 42"/>
          <p:cNvCxnSpPr>
            <a:cxnSpLocks noChangeShapeType="1"/>
          </p:cNvCxnSpPr>
          <p:nvPr/>
        </p:nvCxnSpPr>
        <p:spPr bwMode="auto">
          <a:xfrm rot="5400000">
            <a:off x="5029994" y="5333206"/>
            <a:ext cx="457200" cy="1588"/>
          </a:xfrm>
          <a:prstGeom prst="straightConnector1">
            <a:avLst/>
          </a:prstGeom>
          <a:noFill/>
          <a:ln w="57150" algn="ctr">
            <a:solidFill>
              <a:srgbClr val="FF0000"/>
            </a:solidFill>
            <a:round/>
            <a:headEnd/>
            <a:tailEnd type="arrow" w="med" len="med"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39" grpId="1" animBg="1"/>
      <p:bldP spid="42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65"/>
          <p:cNvSpPr>
            <a:spLocks noGrp="1" noChangeArrowheads="1"/>
          </p:cNvSpPr>
          <p:nvPr>
            <p:ph idx="1"/>
          </p:nvPr>
        </p:nvSpPr>
        <p:spPr>
          <a:xfrm>
            <a:off x="457200" y="990600"/>
            <a:ext cx="8686800" cy="4525963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 smtClean="0"/>
              <a:t>Data-plane cloning takes time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400" dirty="0" smtClean="0"/>
              <a:t>Installing 250k routes takes over 20 seconds </a:t>
            </a:r>
            <a:r>
              <a:rPr lang="en-US" sz="2200" dirty="0" smtClean="0">
                <a:solidFill>
                  <a:schemeClr val="bg1">
                    <a:lumMod val="50000"/>
                  </a:schemeClr>
                </a:solidFill>
              </a:rPr>
              <a:t>[SIGCOMM CCR’05]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 smtClean="0"/>
              <a:t>The control &amp; old data planes need to be kept “online”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 smtClean="0"/>
              <a:t>Solution: redirect routing messages through tunnels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endParaRPr lang="en-US" sz="2400" dirty="0" smtClean="0"/>
          </a:p>
        </p:txBody>
      </p:sp>
      <p:sp>
        <p:nvSpPr>
          <p:cNvPr id="14343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781800" y="6340475"/>
            <a:ext cx="2133600" cy="365125"/>
          </a:xfrm>
        </p:spPr>
        <p:txBody>
          <a:bodyPr/>
          <a:lstStyle/>
          <a:p>
            <a:pPr>
              <a:defRPr/>
            </a:pPr>
            <a:fld id="{19DC2A27-FBCB-4419-BB10-1A0782983463}" type="slidenum">
              <a:rPr lang="en-US" sz="1200"/>
              <a:pPr>
                <a:defRPr/>
              </a:pPr>
              <a:t>58</a:t>
            </a:fld>
            <a:endParaRPr lang="en-US" sz="1200" dirty="0"/>
          </a:p>
        </p:txBody>
      </p:sp>
      <p:sp>
        <p:nvSpPr>
          <p:cNvPr id="132099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534400" cy="685800"/>
          </a:xfrm>
        </p:spPr>
        <p:txBody>
          <a:bodyPr/>
          <a:lstStyle/>
          <a:p>
            <a:r>
              <a:rPr lang="en-US" sz="4000" smtClean="0"/>
              <a:t>Remote Control Plane</a:t>
            </a:r>
          </a:p>
        </p:txBody>
      </p:sp>
      <p:sp>
        <p:nvSpPr>
          <p:cNvPr id="132100" name="Rectangle 29"/>
          <p:cNvSpPr>
            <a:spLocks noChangeArrowheads="1"/>
          </p:cNvSpPr>
          <p:nvPr/>
        </p:nvSpPr>
        <p:spPr bwMode="auto">
          <a:xfrm>
            <a:off x="4419600" y="3124200"/>
            <a:ext cx="1752600" cy="1219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2101" name="Rectangle 30"/>
          <p:cNvSpPr>
            <a:spLocks noChangeArrowheads="1"/>
          </p:cNvSpPr>
          <p:nvPr/>
        </p:nvSpPr>
        <p:spPr bwMode="auto">
          <a:xfrm>
            <a:off x="4419600" y="4800600"/>
            <a:ext cx="1752600" cy="11430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2102" name="Rectangle 31"/>
          <p:cNvSpPr>
            <a:spLocks noChangeArrowheads="1"/>
          </p:cNvSpPr>
          <p:nvPr/>
        </p:nvSpPr>
        <p:spPr bwMode="auto">
          <a:xfrm>
            <a:off x="2362200" y="3581400"/>
            <a:ext cx="1911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Physical router A</a:t>
            </a:r>
          </a:p>
        </p:txBody>
      </p:sp>
      <p:sp>
        <p:nvSpPr>
          <p:cNvPr id="132103" name="Rectangle 32"/>
          <p:cNvSpPr>
            <a:spLocks noChangeArrowheads="1"/>
          </p:cNvSpPr>
          <p:nvPr/>
        </p:nvSpPr>
        <p:spPr bwMode="auto">
          <a:xfrm>
            <a:off x="2438400" y="5257800"/>
            <a:ext cx="1911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Physical router B</a:t>
            </a:r>
          </a:p>
        </p:txBody>
      </p:sp>
      <p:sp>
        <p:nvSpPr>
          <p:cNvPr id="132104" name="Line 35"/>
          <p:cNvSpPr>
            <a:spLocks noChangeShapeType="1"/>
          </p:cNvSpPr>
          <p:nvPr/>
        </p:nvSpPr>
        <p:spPr bwMode="auto">
          <a:xfrm>
            <a:off x="4419600" y="3733800"/>
            <a:ext cx="17526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2105" name="Line 36"/>
          <p:cNvSpPr>
            <a:spLocks noChangeShapeType="1"/>
          </p:cNvSpPr>
          <p:nvPr/>
        </p:nvSpPr>
        <p:spPr bwMode="auto">
          <a:xfrm>
            <a:off x="4419600" y="5334000"/>
            <a:ext cx="17526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2106" name="Rectangle 37"/>
          <p:cNvSpPr>
            <a:spLocks noChangeArrowheads="1"/>
          </p:cNvSpPr>
          <p:nvPr/>
        </p:nvSpPr>
        <p:spPr bwMode="auto">
          <a:xfrm>
            <a:off x="4876800" y="4876800"/>
            <a:ext cx="838200" cy="381000"/>
          </a:xfrm>
          <a:prstGeom prst="rect">
            <a:avLst/>
          </a:prstGeom>
          <a:solidFill>
            <a:srgbClr val="FF66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2000">
                <a:latin typeface="Calibri" pitchFamily="34" charset="0"/>
              </a:rPr>
              <a:t>CP</a:t>
            </a:r>
          </a:p>
        </p:txBody>
      </p:sp>
      <p:sp>
        <p:nvSpPr>
          <p:cNvPr id="132107" name="Rectangle 39"/>
          <p:cNvSpPr>
            <a:spLocks noChangeArrowheads="1"/>
          </p:cNvSpPr>
          <p:nvPr/>
        </p:nvSpPr>
        <p:spPr bwMode="auto">
          <a:xfrm>
            <a:off x="4648200" y="4267200"/>
            <a:ext cx="2286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2108" name="Rectangle 40"/>
          <p:cNvSpPr>
            <a:spLocks noChangeArrowheads="1"/>
          </p:cNvSpPr>
          <p:nvPr/>
        </p:nvSpPr>
        <p:spPr bwMode="auto">
          <a:xfrm>
            <a:off x="5029200" y="4267200"/>
            <a:ext cx="2286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2109" name="Rectangle 41"/>
          <p:cNvSpPr>
            <a:spLocks noChangeArrowheads="1"/>
          </p:cNvSpPr>
          <p:nvPr/>
        </p:nvSpPr>
        <p:spPr bwMode="auto">
          <a:xfrm>
            <a:off x="5410200" y="4267200"/>
            <a:ext cx="2286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2110" name="Rectangle 42"/>
          <p:cNvSpPr>
            <a:spLocks noChangeArrowheads="1"/>
          </p:cNvSpPr>
          <p:nvPr/>
        </p:nvSpPr>
        <p:spPr bwMode="auto">
          <a:xfrm>
            <a:off x="5791200" y="4267200"/>
            <a:ext cx="2286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2111" name="Rectangle 51"/>
          <p:cNvSpPr>
            <a:spLocks noChangeArrowheads="1"/>
          </p:cNvSpPr>
          <p:nvPr/>
        </p:nvSpPr>
        <p:spPr bwMode="auto">
          <a:xfrm>
            <a:off x="4724400" y="3810000"/>
            <a:ext cx="1143000" cy="381000"/>
          </a:xfrm>
          <a:prstGeom prst="rect">
            <a:avLst/>
          </a:prstGeom>
          <a:solidFill>
            <a:srgbClr val="00CC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2000">
                <a:latin typeface="Calibri" pitchFamily="34" charset="0"/>
              </a:rPr>
              <a:t>DP-old</a:t>
            </a:r>
          </a:p>
        </p:txBody>
      </p:sp>
      <p:sp>
        <p:nvSpPr>
          <p:cNvPr id="132112" name="Rectangle 51"/>
          <p:cNvSpPr>
            <a:spLocks noChangeArrowheads="1"/>
          </p:cNvSpPr>
          <p:nvPr/>
        </p:nvSpPr>
        <p:spPr bwMode="auto">
          <a:xfrm>
            <a:off x="4724400" y="5410200"/>
            <a:ext cx="1143000" cy="381000"/>
          </a:xfrm>
          <a:prstGeom prst="rect">
            <a:avLst/>
          </a:prstGeom>
          <a:solidFill>
            <a:srgbClr val="00CC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2000">
                <a:latin typeface="Calibri" pitchFamily="34" charset="0"/>
              </a:rPr>
              <a:t>DP-new</a:t>
            </a:r>
          </a:p>
        </p:txBody>
      </p:sp>
      <p:sp>
        <p:nvSpPr>
          <p:cNvPr id="132113" name="Rectangle 43"/>
          <p:cNvSpPr>
            <a:spLocks noChangeArrowheads="1"/>
          </p:cNvSpPr>
          <p:nvPr/>
        </p:nvSpPr>
        <p:spPr bwMode="auto">
          <a:xfrm>
            <a:off x="4648200" y="5867400"/>
            <a:ext cx="2286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2114" name="Rectangle 44"/>
          <p:cNvSpPr>
            <a:spLocks noChangeArrowheads="1"/>
          </p:cNvSpPr>
          <p:nvPr/>
        </p:nvSpPr>
        <p:spPr bwMode="auto">
          <a:xfrm>
            <a:off x="5029200" y="5867400"/>
            <a:ext cx="2286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2115" name="Rectangle 45"/>
          <p:cNvSpPr>
            <a:spLocks noChangeArrowheads="1"/>
          </p:cNvSpPr>
          <p:nvPr/>
        </p:nvSpPr>
        <p:spPr bwMode="auto">
          <a:xfrm>
            <a:off x="5410200" y="5867400"/>
            <a:ext cx="2286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2116" name="Rectangle 46"/>
          <p:cNvSpPr>
            <a:spLocks noChangeArrowheads="1"/>
          </p:cNvSpPr>
          <p:nvPr/>
        </p:nvSpPr>
        <p:spPr bwMode="auto">
          <a:xfrm>
            <a:off x="5791200" y="5867400"/>
            <a:ext cx="2286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65"/>
          <p:cNvSpPr>
            <a:spLocks noGrp="1" noChangeArrowheads="1"/>
          </p:cNvSpPr>
          <p:nvPr>
            <p:ph idx="1"/>
          </p:nvPr>
        </p:nvSpPr>
        <p:spPr>
          <a:xfrm>
            <a:off x="457200" y="990600"/>
            <a:ext cx="8686800" cy="4525963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 smtClean="0"/>
              <a:t>Data-plane cloning takes time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400" dirty="0" smtClean="0"/>
              <a:t>Installing 250k routes takes over 20 seconds </a:t>
            </a:r>
            <a:r>
              <a:rPr lang="en-US" sz="2200" dirty="0" smtClean="0">
                <a:solidFill>
                  <a:schemeClr val="bg1">
                    <a:lumMod val="50000"/>
                  </a:schemeClr>
                </a:solidFill>
              </a:rPr>
              <a:t>[SIGCOMM CCR’05]</a:t>
            </a:r>
            <a:endParaRPr lang="en-US" sz="2200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 smtClean="0"/>
              <a:t>The control &amp; old data planes need to be kept “online”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 smtClean="0"/>
              <a:t>Solution: redirect routing messages through tunnels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endParaRPr lang="en-US" sz="2400" dirty="0" smtClean="0"/>
          </a:p>
        </p:txBody>
      </p:sp>
      <p:sp>
        <p:nvSpPr>
          <p:cNvPr id="14343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340475"/>
            <a:ext cx="2133600" cy="365125"/>
          </a:xfrm>
        </p:spPr>
        <p:txBody>
          <a:bodyPr/>
          <a:lstStyle/>
          <a:p>
            <a:pPr>
              <a:defRPr/>
            </a:pPr>
            <a:fld id="{5FF84DE1-3CCA-4965-9EFD-910C92D491DD}" type="slidenum">
              <a:rPr lang="en-US" sz="1200"/>
              <a:pPr>
                <a:defRPr/>
              </a:pPr>
              <a:t>59</a:t>
            </a:fld>
            <a:endParaRPr lang="en-US" sz="1200" dirty="0"/>
          </a:p>
        </p:txBody>
      </p:sp>
      <p:sp>
        <p:nvSpPr>
          <p:cNvPr id="134147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534400" cy="685800"/>
          </a:xfrm>
        </p:spPr>
        <p:txBody>
          <a:bodyPr/>
          <a:lstStyle/>
          <a:p>
            <a:r>
              <a:rPr lang="en-US" sz="4000" smtClean="0"/>
              <a:t>Remote Control Plane</a:t>
            </a:r>
          </a:p>
        </p:txBody>
      </p:sp>
      <p:sp>
        <p:nvSpPr>
          <p:cNvPr id="134148" name="Rectangle 29"/>
          <p:cNvSpPr>
            <a:spLocks noChangeArrowheads="1"/>
          </p:cNvSpPr>
          <p:nvPr/>
        </p:nvSpPr>
        <p:spPr bwMode="auto">
          <a:xfrm>
            <a:off x="4419600" y="3124200"/>
            <a:ext cx="1752600" cy="1219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4149" name="Rectangle 30"/>
          <p:cNvSpPr>
            <a:spLocks noChangeArrowheads="1"/>
          </p:cNvSpPr>
          <p:nvPr/>
        </p:nvSpPr>
        <p:spPr bwMode="auto">
          <a:xfrm>
            <a:off x="4419600" y="4800600"/>
            <a:ext cx="1752600" cy="11430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4150" name="Rectangle 31"/>
          <p:cNvSpPr>
            <a:spLocks noChangeArrowheads="1"/>
          </p:cNvSpPr>
          <p:nvPr/>
        </p:nvSpPr>
        <p:spPr bwMode="auto">
          <a:xfrm>
            <a:off x="2362200" y="3581400"/>
            <a:ext cx="1911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Physical router A</a:t>
            </a:r>
          </a:p>
        </p:txBody>
      </p:sp>
      <p:sp>
        <p:nvSpPr>
          <p:cNvPr id="134151" name="Rectangle 32"/>
          <p:cNvSpPr>
            <a:spLocks noChangeArrowheads="1"/>
          </p:cNvSpPr>
          <p:nvPr/>
        </p:nvSpPr>
        <p:spPr bwMode="auto">
          <a:xfrm>
            <a:off x="2438400" y="5257800"/>
            <a:ext cx="1911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Physical router B</a:t>
            </a:r>
          </a:p>
        </p:txBody>
      </p:sp>
      <p:sp>
        <p:nvSpPr>
          <p:cNvPr id="134152" name="Line 35"/>
          <p:cNvSpPr>
            <a:spLocks noChangeShapeType="1"/>
          </p:cNvSpPr>
          <p:nvPr/>
        </p:nvSpPr>
        <p:spPr bwMode="auto">
          <a:xfrm>
            <a:off x="4419600" y="3733800"/>
            <a:ext cx="17526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4153" name="Line 36"/>
          <p:cNvSpPr>
            <a:spLocks noChangeShapeType="1"/>
          </p:cNvSpPr>
          <p:nvPr/>
        </p:nvSpPr>
        <p:spPr bwMode="auto">
          <a:xfrm>
            <a:off x="4419600" y="5334000"/>
            <a:ext cx="17526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4154" name="Rectangle 37"/>
          <p:cNvSpPr>
            <a:spLocks noChangeArrowheads="1"/>
          </p:cNvSpPr>
          <p:nvPr/>
        </p:nvSpPr>
        <p:spPr bwMode="auto">
          <a:xfrm>
            <a:off x="4876800" y="4876800"/>
            <a:ext cx="838200" cy="381000"/>
          </a:xfrm>
          <a:prstGeom prst="rect">
            <a:avLst/>
          </a:prstGeom>
          <a:solidFill>
            <a:srgbClr val="FF66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2000">
                <a:latin typeface="Calibri" pitchFamily="34" charset="0"/>
              </a:rPr>
              <a:t>CP</a:t>
            </a:r>
          </a:p>
        </p:txBody>
      </p:sp>
      <p:sp>
        <p:nvSpPr>
          <p:cNvPr id="134155" name="Rectangle 39"/>
          <p:cNvSpPr>
            <a:spLocks noChangeArrowheads="1"/>
          </p:cNvSpPr>
          <p:nvPr/>
        </p:nvSpPr>
        <p:spPr bwMode="auto">
          <a:xfrm>
            <a:off x="4648200" y="4267200"/>
            <a:ext cx="2286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4156" name="Rectangle 40"/>
          <p:cNvSpPr>
            <a:spLocks noChangeArrowheads="1"/>
          </p:cNvSpPr>
          <p:nvPr/>
        </p:nvSpPr>
        <p:spPr bwMode="auto">
          <a:xfrm>
            <a:off x="5029200" y="4267200"/>
            <a:ext cx="2286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4157" name="Rectangle 41"/>
          <p:cNvSpPr>
            <a:spLocks noChangeArrowheads="1"/>
          </p:cNvSpPr>
          <p:nvPr/>
        </p:nvSpPr>
        <p:spPr bwMode="auto">
          <a:xfrm>
            <a:off x="5410200" y="4267200"/>
            <a:ext cx="2286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4158" name="Rectangle 42"/>
          <p:cNvSpPr>
            <a:spLocks noChangeArrowheads="1"/>
          </p:cNvSpPr>
          <p:nvPr/>
        </p:nvSpPr>
        <p:spPr bwMode="auto">
          <a:xfrm>
            <a:off x="5791200" y="4267200"/>
            <a:ext cx="2286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4159" name="Rectangle 43"/>
          <p:cNvSpPr>
            <a:spLocks noChangeArrowheads="1"/>
          </p:cNvSpPr>
          <p:nvPr/>
        </p:nvSpPr>
        <p:spPr bwMode="auto">
          <a:xfrm>
            <a:off x="4648200" y="5867400"/>
            <a:ext cx="2286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4160" name="Rectangle 44"/>
          <p:cNvSpPr>
            <a:spLocks noChangeArrowheads="1"/>
          </p:cNvSpPr>
          <p:nvPr/>
        </p:nvSpPr>
        <p:spPr bwMode="auto">
          <a:xfrm>
            <a:off x="5029200" y="5867400"/>
            <a:ext cx="2286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4161" name="Rectangle 45"/>
          <p:cNvSpPr>
            <a:spLocks noChangeArrowheads="1"/>
          </p:cNvSpPr>
          <p:nvPr/>
        </p:nvSpPr>
        <p:spPr bwMode="auto">
          <a:xfrm>
            <a:off x="5410200" y="5867400"/>
            <a:ext cx="2286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4162" name="Rectangle 46"/>
          <p:cNvSpPr>
            <a:spLocks noChangeArrowheads="1"/>
          </p:cNvSpPr>
          <p:nvPr/>
        </p:nvSpPr>
        <p:spPr bwMode="auto">
          <a:xfrm>
            <a:off x="5791200" y="5867400"/>
            <a:ext cx="2286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4163" name="Rectangle 51"/>
          <p:cNvSpPr>
            <a:spLocks noChangeArrowheads="1"/>
          </p:cNvSpPr>
          <p:nvPr/>
        </p:nvSpPr>
        <p:spPr bwMode="auto">
          <a:xfrm>
            <a:off x="4724400" y="3810000"/>
            <a:ext cx="1143000" cy="381000"/>
          </a:xfrm>
          <a:prstGeom prst="rect">
            <a:avLst/>
          </a:prstGeom>
          <a:solidFill>
            <a:srgbClr val="00CC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2000">
                <a:latin typeface="Calibri" pitchFamily="34" charset="0"/>
              </a:rPr>
              <a:t>DP-old</a:t>
            </a:r>
          </a:p>
        </p:txBody>
      </p:sp>
      <p:sp>
        <p:nvSpPr>
          <p:cNvPr id="134164" name="Rectangle 51"/>
          <p:cNvSpPr>
            <a:spLocks noChangeArrowheads="1"/>
          </p:cNvSpPr>
          <p:nvPr/>
        </p:nvSpPr>
        <p:spPr bwMode="auto">
          <a:xfrm>
            <a:off x="4724400" y="5410200"/>
            <a:ext cx="1143000" cy="381000"/>
          </a:xfrm>
          <a:prstGeom prst="rect">
            <a:avLst/>
          </a:prstGeom>
          <a:solidFill>
            <a:srgbClr val="00CC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2000">
                <a:latin typeface="Calibri" pitchFamily="34" charset="0"/>
              </a:rPr>
              <a:t>DP-new</a:t>
            </a:r>
          </a:p>
        </p:txBody>
      </p:sp>
      <p:cxnSp>
        <p:nvCxnSpPr>
          <p:cNvPr id="59" name="Straight Arrow Connector 58"/>
          <p:cNvCxnSpPr>
            <a:cxnSpLocks noChangeShapeType="1"/>
          </p:cNvCxnSpPr>
          <p:nvPr/>
        </p:nvCxnSpPr>
        <p:spPr bwMode="auto">
          <a:xfrm rot="16200000" flipV="1">
            <a:off x="4762500" y="4533900"/>
            <a:ext cx="992188" cy="1588"/>
          </a:xfrm>
          <a:prstGeom prst="straightConnector1">
            <a:avLst/>
          </a:prstGeom>
          <a:noFill/>
          <a:ln w="57150" algn="ctr">
            <a:solidFill>
              <a:srgbClr val="FF0000"/>
            </a:solidFill>
            <a:round/>
            <a:headEnd/>
            <a:tailEnd type="arrow" w="med" len="med"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</p:cxnSp>
      <p:sp>
        <p:nvSpPr>
          <p:cNvPr id="60" name="Flowchart: Data 59"/>
          <p:cNvSpPr>
            <a:spLocks noChangeArrowheads="1"/>
          </p:cNvSpPr>
          <p:nvPr/>
        </p:nvSpPr>
        <p:spPr bwMode="auto">
          <a:xfrm>
            <a:off x="2819400" y="4419600"/>
            <a:ext cx="304800" cy="152400"/>
          </a:xfrm>
          <a:prstGeom prst="flowChartInputOutput">
            <a:avLst/>
          </a:prstGeom>
          <a:solidFill>
            <a:srgbClr val="FFCC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Calibri" pitchFamily="34" charset="0"/>
            </a:endParaRPr>
          </a:p>
        </p:txBody>
      </p:sp>
      <p:cxnSp>
        <p:nvCxnSpPr>
          <p:cNvPr id="25" name="Straight Arrow Connector 24"/>
          <p:cNvCxnSpPr>
            <a:cxnSpLocks noChangeShapeType="1"/>
          </p:cNvCxnSpPr>
          <p:nvPr/>
        </p:nvCxnSpPr>
        <p:spPr bwMode="auto">
          <a:xfrm rot="5400000">
            <a:off x="5029994" y="5333206"/>
            <a:ext cx="457200" cy="1588"/>
          </a:xfrm>
          <a:prstGeom prst="straightConnector1">
            <a:avLst/>
          </a:prstGeom>
          <a:noFill/>
          <a:ln w="57150" algn="ctr">
            <a:solidFill>
              <a:srgbClr val="FF0000"/>
            </a:solidFill>
            <a:round/>
            <a:headEnd/>
            <a:tailEnd type="arrow" w="med" len="med"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0" presetClass="path" presetSubtype="0" repeatCount="200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.00186 C 0.01945 0.00186 0.03924 0.00186 0.0691 0.00186 C 0.09896 0.00186 0.1573 0.0125 0.17882 0.00186 C 0.20035 -0.00879 0.1882 -0.04953 0.19809 -0.06088 C 0.20799 -0.07222 0.23143 -0.07152 0.23855 -0.0662 C 0.24584 -0.06088 0.24011 -0.05139 0.24045 -0.02963 C 0.24098 -0.00764 0.24063 0.02848 0.24045 0.06505 " pathEditMode="relative" rAng="0" ptsTypes="aaaaaaA">
                                      <p:cBhvr>
                                        <p:cTn id="9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3" y="-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  <p:bldP spid="60" grpId="1" animBg="1"/>
      <p:bldP spid="60" grpId="2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List of Challenges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E1F4DAF-ED88-4E57-9F3C-78414395090F}" type="slidenum">
              <a:rPr lang="en-US"/>
              <a:pPr>
                <a:defRPr/>
              </a:pPr>
              <a:t>6</a:t>
            </a:fld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304800" y="1447800"/>
          <a:ext cx="8534400" cy="38671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24200"/>
                <a:gridCol w="5410200"/>
              </a:tblGrid>
              <a:tr h="61111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3200" dirty="0" smtClean="0"/>
                        <a:t>Goals</a:t>
                      </a:r>
                      <a:endParaRPr lang="en-US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Status</a:t>
                      </a:r>
                      <a:r>
                        <a:rPr lang="en-US" sz="3200" baseline="0" dirty="0" smtClean="0"/>
                        <a:t> Quo</a:t>
                      </a:r>
                      <a:endParaRPr lang="en-US" sz="3200" dirty="0"/>
                    </a:p>
                  </a:txBody>
                  <a:tcPr anchor="ctr"/>
                </a:tc>
              </a:tr>
              <a:tr h="1065288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Customized route selection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dirty="0" smtClean="0"/>
                        <a:t>Essentially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smtClean="0">
                          <a:solidFill>
                            <a:srgbClr val="3399FF"/>
                          </a:solidFill>
                        </a:rPr>
                        <a:t>“one-route-fits-all”</a:t>
                      </a:r>
                      <a:endParaRPr lang="en-US" sz="2400" dirty="0">
                        <a:solidFill>
                          <a:srgbClr val="3399FF"/>
                        </a:solidFill>
                      </a:endParaRPr>
                    </a:p>
                  </a:txBody>
                  <a:tcPr anchor="ctr"/>
                </a:tc>
              </a:tr>
              <a:tr h="1126592">
                <a:tc>
                  <a:txBody>
                    <a:bodyPr/>
                    <a:lstStyle/>
                    <a:p>
                      <a:pPr algn="ctr"/>
                      <a:r>
                        <a:rPr lang="en-US" sz="2400" baseline="0" dirty="0" smtClean="0"/>
                        <a:t>Trade-offs among policy objectives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Very </a:t>
                      </a:r>
                      <a:r>
                        <a:rPr lang="en-US" sz="2400" dirty="0" smtClean="0">
                          <a:solidFill>
                            <a:srgbClr val="3399FF"/>
                          </a:solidFill>
                        </a:rPr>
                        <a:t>difficult</a:t>
                      </a:r>
                      <a:r>
                        <a:rPr lang="en-US" sz="2400" baseline="0" dirty="0" smtClean="0"/>
                        <a:t> (if not impossible) </a:t>
                      </a:r>
                      <a:r>
                        <a:rPr lang="en-US" sz="2400" dirty="0" smtClean="0"/>
                        <a:t>with today’s configuration interface</a:t>
                      </a:r>
                      <a:endParaRPr lang="en-US" sz="2400" dirty="0"/>
                    </a:p>
                  </a:txBody>
                  <a:tcPr anchor="ctr"/>
                </a:tc>
              </a:tr>
              <a:tr h="106345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Non-disruptive network maintenance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3399FF"/>
                          </a:solidFill>
                        </a:rPr>
                        <a:t>Disruptive 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best practice (through routing protocol reconfiguration)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228600" y="2057400"/>
            <a:ext cx="8686800" cy="1066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228600" y="3124200"/>
            <a:ext cx="8686800" cy="1143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228600" y="4191000"/>
            <a:ext cx="8686800" cy="1219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3" name="Rectangle 65"/>
          <p:cNvSpPr>
            <a:spLocks noGrp="1" noChangeArrowheads="1"/>
          </p:cNvSpPr>
          <p:nvPr>
            <p:ph idx="1"/>
          </p:nvPr>
        </p:nvSpPr>
        <p:spPr>
          <a:xfrm>
            <a:off x="457200" y="1143000"/>
            <a:ext cx="8229600" cy="4525963"/>
          </a:xfrm>
        </p:spPr>
        <p:txBody>
          <a:bodyPr/>
          <a:lstStyle/>
          <a:p>
            <a:r>
              <a:rPr lang="en-US" smtClean="0"/>
              <a:t>At the end of data-plane cloning, both data planes are ready to forward traffic</a:t>
            </a:r>
          </a:p>
        </p:txBody>
      </p:sp>
      <p:sp>
        <p:nvSpPr>
          <p:cNvPr id="14343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340475"/>
            <a:ext cx="2133600" cy="365125"/>
          </a:xfrm>
        </p:spPr>
        <p:txBody>
          <a:bodyPr/>
          <a:lstStyle/>
          <a:p>
            <a:pPr>
              <a:defRPr/>
            </a:pPr>
            <a:fld id="{96F9C9DE-516F-46EF-B1FE-CEC24A5BD6A9}" type="slidenum">
              <a:rPr lang="en-US" sz="1200"/>
              <a:pPr>
                <a:defRPr/>
              </a:pPr>
              <a:t>60</a:t>
            </a:fld>
            <a:endParaRPr lang="en-US" sz="1200" dirty="0"/>
          </a:p>
        </p:txBody>
      </p:sp>
      <p:sp>
        <p:nvSpPr>
          <p:cNvPr id="136195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534400" cy="685800"/>
          </a:xfrm>
        </p:spPr>
        <p:txBody>
          <a:bodyPr/>
          <a:lstStyle/>
          <a:p>
            <a:r>
              <a:rPr lang="en-US" sz="4000" smtClean="0"/>
              <a:t>Double Data Planes</a:t>
            </a:r>
          </a:p>
        </p:txBody>
      </p:sp>
      <p:sp>
        <p:nvSpPr>
          <p:cNvPr id="136196" name="Rectangle 29"/>
          <p:cNvSpPr>
            <a:spLocks noChangeArrowheads="1"/>
          </p:cNvSpPr>
          <p:nvPr/>
        </p:nvSpPr>
        <p:spPr bwMode="auto">
          <a:xfrm>
            <a:off x="3968750" y="2743200"/>
            <a:ext cx="1752600" cy="1219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6197" name="Rectangle 30"/>
          <p:cNvSpPr>
            <a:spLocks noChangeArrowheads="1"/>
          </p:cNvSpPr>
          <p:nvPr/>
        </p:nvSpPr>
        <p:spPr bwMode="auto">
          <a:xfrm>
            <a:off x="3968750" y="4419600"/>
            <a:ext cx="1752600" cy="11430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6198" name="Line 35"/>
          <p:cNvSpPr>
            <a:spLocks noChangeShapeType="1"/>
          </p:cNvSpPr>
          <p:nvPr/>
        </p:nvSpPr>
        <p:spPr bwMode="auto">
          <a:xfrm>
            <a:off x="3968750" y="3352800"/>
            <a:ext cx="17526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6199" name="Line 36"/>
          <p:cNvSpPr>
            <a:spLocks noChangeShapeType="1"/>
          </p:cNvSpPr>
          <p:nvPr/>
        </p:nvSpPr>
        <p:spPr bwMode="auto">
          <a:xfrm>
            <a:off x="3968750" y="4953000"/>
            <a:ext cx="17526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6200" name="Rectangle 37"/>
          <p:cNvSpPr>
            <a:spLocks noChangeArrowheads="1"/>
          </p:cNvSpPr>
          <p:nvPr/>
        </p:nvSpPr>
        <p:spPr bwMode="auto">
          <a:xfrm>
            <a:off x="4425950" y="4495800"/>
            <a:ext cx="838200" cy="381000"/>
          </a:xfrm>
          <a:prstGeom prst="rect">
            <a:avLst/>
          </a:prstGeom>
          <a:solidFill>
            <a:srgbClr val="FF66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2000">
                <a:latin typeface="Calibri" pitchFamily="34" charset="0"/>
              </a:rPr>
              <a:t>CP</a:t>
            </a:r>
          </a:p>
        </p:txBody>
      </p:sp>
      <p:sp>
        <p:nvSpPr>
          <p:cNvPr id="136201" name="Rectangle 39"/>
          <p:cNvSpPr>
            <a:spLocks noChangeArrowheads="1"/>
          </p:cNvSpPr>
          <p:nvPr/>
        </p:nvSpPr>
        <p:spPr bwMode="auto">
          <a:xfrm>
            <a:off x="4197350" y="3886200"/>
            <a:ext cx="2286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6202" name="Rectangle 40"/>
          <p:cNvSpPr>
            <a:spLocks noChangeArrowheads="1"/>
          </p:cNvSpPr>
          <p:nvPr/>
        </p:nvSpPr>
        <p:spPr bwMode="auto">
          <a:xfrm>
            <a:off x="4578350" y="3886200"/>
            <a:ext cx="2286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6203" name="Rectangle 41"/>
          <p:cNvSpPr>
            <a:spLocks noChangeArrowheads="1"/>
          </p:cNvSpPr>
          <p:nvPr/>
        </p:nvSpPr>
        <p:spPr bwMode="auto">
          <a:xfrm>
            <a:off x="4959350" y="3886200"/>
            <a:ext cx="2286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6204" name="Rectangle 42"/>
          <p:cNvSpPr>
            <a:spLocks noChangeArrowheads="1"/>
          </p:cNvSpPr>
          <p:nvPr/>
        </p:nvSpPr>
        <p:spPr bwMode="auto">
          <a:xfrm>
            <a:off x="5340350" y="3886200"/>
            <a:ext cx="2286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6205" name="Rectangle 43"/>
          <p:cNvSpPr>
            <a:spLocks noChangeArrowheads="1"/>
          </p:cNvSpPr>
          <p:nvPr/>
        </p:nvSpPr>
        <p:spPr bwMode="auto">
          <a:xfrm>
            <a:off x="4197350" y="5486400"/>
            <a:ext cx="2286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6206" name="Rectangle 44"/>
          <p:cNvSpPr>
            <a:spLocks noChangeArrowheads="1"/>
          </p:cNvSpPr>
          <p:nvPr/>
        </p:nvSpPr>
        <p:spPr bwMode="auto">
          <a:xfrm>
            <a:off x="4578350" y="5486400"/>
            <a:ext cx="2286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6207" name="Rectangle 45"/>
          <p:cNvSpPr>
            <a:spLocks noChangeArrowheads="1"/>
          </p:cNvSpPr>
          <p:nvPr/>
        </p:nvSpPr>
        <p:spPr bwMode="auto">
          <a:xfrm>
            <a:off x="4959350" y="5486400"/>
            <a:ext cx="2286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6208" name="Rectangle 46"/>
          <p:cNvSpPr>
            <a:spLocks noChangeArrowheads="1"/>
          </p:cNvSpPr>
          <p:nvPr/>
        </p:nvSpPr>
        <p:spPr bwMode="auto">
          <a:xfrm>
            <a:off x="5340350" y="5486400"/>
            <a:ext cx="2286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6209" name="Rectangle 51"/>
          <p:cNvSpPr>
            <a:spLocks noChangeArrowheads="1"/>
          </p:cNvSpPr>
          <p:nvPr/>
        </p:nvSpPr>
        <p:spPr bwMode="auto">
          <a:xfrm>
            <a:off x="4273550" y="3429000"/>
            <a:ext cx="1143000" cy="381000"/>
          </a:xfrm>
          <a:prstGeom prst="rect">
            <a:avLst/>
          </a:prstGeom>
          <a:solidFill>
            <a:srgbClr val="00CC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2000">
                <a:latin typeface="Calibri" pitchFamily="34" charset="0"/>
              </a:rPr>
              <a:t>DP-old</a:t>
            </a:r>
          </a:p>
        </p:txBody>
      </p:sp>
      <p:sp>
        <p:nvSpPr>
          <p:cNvPr id="136210" name="Rectangle 51"/>
          <p:cNvSpPr>
            <a:spLocks noChangeArrowheads="1"/>
          </p:cNvSpPr>
          <p:nvPr/>
        </p:nvSpPr>
        <p:spPr bwMode="auto">
          <a:xfrm>
            <a:off x="4273550" y="5029200"/>
            <a:ext cx="1143000" cy="381000"/>
          </a:xfrm>
          <a:prstGeom prst="rect">
            <a:avLst/>
          </a:prstGeom>
          <a:solidFill>
            <a:srgbClr val="00CC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2000">
                <a:latin typeface="Calibri" pitchFamily="34" charset="0"/>
              </a:rPr>
              <a:t>DP-new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1" name="Rectangle 65"/>
          <p:cNvSpPr>
            <a:spLocks noGrp="1" noChangeArrowheads="1"/>
          </p:cNvSpPr>
          <p:nvPr>
            <p:ph idx="1"/>
          </p:nvPr>
        </p:nvSpPr>
        <p:spPr>
          <a:xfrm>
            <a:off x="457200" y="1143000"/>
            <a:ext cx="8229600" cy="4525963"/>
          </a:xfrm>
        </p:spPr>
        <p:txBody>
          <a:bodyPr/>
          <a:lstStyle/>
          <a:p>
            <a:r>
              <a:rPr lang="en-US" smtClean="0"/>
              <a:t>With the double data planes, links can be migrated independently</a:t>
            </a:r>
          </a:p>
        </p:txBody>
      </p:sp>
      <p:sp>
        <p:nvSpPr>
          <p:cNvPr id="14343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781800" y="6340475"/>
            <a:ext cx="2133600" cy="365125"/>
          </a:xfrm>
        </p:spPr>
        <p:txBody>
          <a:bodyPr/>
          <a:lstStyle/>
          <a:p>
            <a:pPr>
              <a:defRPr/>
            </a:pPr>
            <a:fld id="{AD86C9AE-D4A7-4F19-A572-8E992AD03710}" type="slidenum">
              <a:rPr lang="en-US" sz="1200"/>
              <a:pPr>
                <a:defRPr/>
              </a:pPr>
              <a:t>61</a:t>
            </a:fld>
            <a:endParaRPr lang="en-US" sz="1200" dirty="0"/>
          </a:p>
        </p:txBody>
      </p:sp>
      <p:sp>
        <p:nvSpPr>
          <p:cNvPr id="138243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534400" cy="685800"/>
          </a:xfrm>
        </p:spPr>
        <p:txBody>
          <a:bodyPr/>
          <a:lstStyle/>
          <a:p>
            <a:r>
              <a:rPr lang="en-US" sz="4000" smtClean="0"/>
              <a:t>Asynchronous Link Migration</a:t>
            </a:r>
          </a:p>
        </p:txBody>
      </p:sp>
      <p:sp>
        <p:nvSpPr>
          <p:cNvPr id="138244" name="Rectangle 29"/>
          <p:cNvSpPr>
            <a:spLocks noChangeArrowheads="1"/>
          </p:cNvSpPr>
          <p:nvPr/>
        </p:nvSpPr>
        <p:spPr bwMode="auto">
          <a:xfrm>
            <a:off x="3968750" y="2743200"/>
            <a:ext cx="1752600" cy="1219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8245" name="Rectangle 30"/>
          <p:cNvSpPr>
            <a:spLocks noChangeArrowheads="1"/>
          </p:cNvSpPr>
          <p:nvPr/>
        </p:nvSpPr>
        <p:spPr bwMode="auto">
          <a:xfrm>
            <a:off x="3968750" y="4419600"/>
            <a:ext cx="1752600" cy="11430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8246" name="Rectangle 31"/>
          <p:cNvSpPr>
            <a:spLocks noChangeArrowheads="1"/>
          </p:cNvSpPr>
          <p:nvPr/>
        </p:nvSpPr>
        <p:spPr bwMode="auto">
          <a:xfrm>
            <a:off x="1447800" y="3505200"/>
            <a:ext cx="336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A</a:t>
            </a:r>
          </a:p>
        </p:txBody>
      </p:sp>
      <p:sp>
        <p:nvSpPr>
          <p:cNvPr id="138247" name="Line 35"/>
          <p:cNvSpPr>
            <a:spLocks noChangeShapeType="1"/>
          </p:cNvSpPr>
          <p:nvPr/>
        </p:nvSpPr>
        <p:spPr bwMode="auto">
          <a:xfrm>
            <a:off x="3968750" y="3352800"/>
            <a:ext cx="17526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8248" name="Line 36"/>
          <p:cNvSpPr>
            <a:spLocks noChangeShapeType="1"/>
          </p:cNvSpPr>
          <p:nvPr/>
        </p:nvSpPr>
        <p:spPr bwMode="auto">
          <a:xfrm>
            <a:off x="3968750" y="4953000"/>
            <a:ext cx="17526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8249" name="Rectangle 37"/>
          <p:cNvSpPr>
            <a:spLocks noChangeArrowheads="1"/>
          </p:cNvSpPr>
          <p:nvPr/>
        </p:nvSpPr>
        <p:spPr bwMode="auto">
          <a:xfrm>
            <a:off x="4425950" y="4495800"/>
            <a:ext cx="838200" cy="381000"/>
          </a:xfrm>
          <a:prstGeom prst="rect">
            <a:avLst/>
          </a:prstGeom>
          <a:solidFill>
            <a:srgbClr val="FF66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2000">
                <a:latin typeface="Calibri" pitchFamily="34" charset="0"/>
              </a:rPr>
              <a:t>CP</a:t>
            </a:r>
          </a:p>
        </p:txBody>
      </p:sp>
      <p:sp>
        <p:nvSpPr>
          <p:cNvPr id="138250" name="Rectangle 39"/>
          <p:cNvSpPr>
            <a:spLocks noChangeArrowheads="1"/>
          </p:cNvSpPr>
          <p:nvPr/>
        </p:nvSpPr>
        <p:spPr bwMode="auto">
          <a:xfrm>
            <a:off x="4197350" y="3886200"/>
            <a:ext cx="2286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8251" name="Rectangle 40"/>
          <p:cNvSpPr>
            <a:spLocks noChangeArrowheads="1"/>
          </p:cNvSpPr>
          <p:nvPr/>
        </p:nvSpPr>
        <p:spPr bwMode="auto">
          <a:xfrm>
            <a:off x="4578350" y="3886200"/>
            <a:ext cx="2286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8252" name="Rectangle 41"/>
          <p:cNvSpPr>
            <a:spLocks noChangeArrowheads="1"/>
          </p:cNvSpPr>
          <p:nvPr/>
        </p:nvSpPr>
        <p:spPr bwMode="auto">
          <a:xfrm>
            <a:off x="4959350" y="3886200"/>
            <a:ext cx="2286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8253" name="Rectangle 42"/>
          <p:cNvSpPr>
            <a:spLocks noChangeArrowheads="1"/>
          </p:cNvSpPr>
          <p:nvPr/>
        </p:nvSpPr>
        <p:spPr bwMode="auto">
          <a:xfrm>
            <a:off x="5340350" y="3886200"/>
            <a:ext cx="2286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8254" name="Rectangle 43"/>
          <p:cNvSpPr>
            <a:spLocks noChangeArrowheads="1"/>
          </p:cNvSpPr>
          <p:nvPr/>
        </p:nvSpPr>
        <p:spPr bwMode="auto">
          <a:xfrm>
            <a:off x="4197350" y="5486400"/>
            <a:ext cx="2286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8255" name="Rectangle 44"/>
          <p:cNvSpPr>
            <a:spLocks noChangeArrowheads="1"/>
          </p:cNvSpPr>
          <p:nvPr/>
        </p:nvSpPr>
        <p:spPr bwMode="auto">
          <a:xfrm>
            <a:off x="4578350" y="5486400"/>
            <a:ext cx="2286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8256" name="Rectangle 45"/>
          <p:cNvSpPr>
            <a:spLocks noChangeArrowheads="1"/>
          </p:cNvSpPr>
          <p:nvPr/>
        </p:nvSpPr>
        <p:spPr bwMode="auto">
          <a:xfrm>
            <a:off x="4959350" y="5486400"/>
            <a:ext cx="2286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8257" name="Rectangle 46"/>
          <p:cNvSpPr>
            <a:spLocks noChangeArrowheads="1"/>
          </p:cNvSpPr>
          <p:nvPr/>
        </p:nvSpPr>
        <p:spPr bwMode="auto">
          <a:xfrm>
            <a:off x="5340350" y="5486400"/>
            <a:ext cx="2286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8258" name="Rectangle 51"/>
          <p:cNvSpPr>
            <a:spLocks noChangeArrowheads="1"/>
          </p:cNvSpPr>
          <p:nvPr/>
        </p:nvSpPr>
        <p:spPr bwMode="auto">
          <a:xfrm>
            <a:off x="4273550" y="3429000"/>
            <a:ext cx="1143000" cy="381000"/>
          </a:xfrm>
          <a:prstGeom prst="rect">
            <a:avLst/>
          </a:prstGeom>
          <a:solidFill>
            <a:srgbClr val="00CC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2000">
                <a:latin typeface="Calibri" pitchFamily="34" charset="0"/>
              </a:rPr>
              <a:t>DP-old</a:t>
            </a:r>
          </a:p>
        </p:txBody>
      </p:sp>
      <p:sp>
        <p:nvSpPr>
          <p:cNvPr id="138259" name="Rectangle 51"/>
          <p:cNvSpPr>
            <a:spLocks noChangeArrowheads="1"/>
          </p:cNvSpPr>
          <p:nvPr/>
        </p:nvSpPr>
        <p:spPr bwMode="auto">
          <a:xfrm>
            <a:off x="4273550" y="5029200"/>
            <a:ext cx="1143000" cy="381000"/>
          </a:xfrm>
          <a:prstGeom prst="rect">
            <a:avLst/>
          </a:prstGeom>
          <a:solidFill>
            <a:srgbClr val="00CC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2000">
                <a:latin typeface="Calibri" pitchFamily="34" charset="0"/>
              </a:rPr>
              <a:t>DP-new</a:t>
            </a:r>
          </a:p>
        </p:txBody>
      </p:sp>
      <p:cxnSp>
        <p:nvCxnSpPr>
          <p:cNvPr id="40" name="Straight Arrow Connector 39"/>
          <p:cNvCxnSpPr>
            <a:endCxn id="138258" idx="1"/>
          </p:cNvCxnSpPr>
          <p:nvPr/>
        </p:nvCxnSpPr>
        <p:spPr>
          <a:xfrm flipV="1">
            <a:off x="2514600" y="3619500"/>
            <a:ext cx="1758950" cy="4953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>
            <a:off x="5410200" y="3581400"/>
            <a:ext cx="1524000" cy="4572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 rot="10800000" flipV="1">
            <a:off x="2514600" y="3733800"/>
            <a:ext cx="1752600" cy="533400"/>
          </a:xfrm>
          <a:prstGeom prst="straightConnector1">
            <a:avLst/>
          </a:prstGeom>
          <a:ln w="38100">
            <a:solidFill>
              <a:srgbClr val="008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 rot="10800000">
            <a:off x="5410200" y="3733800"/>
            <a:ext cx="1447800" cy="457200"/>
          </a:xfrm>
          <a:prstGeom prst="straightConnector1">
            <a:avLst/>
          </a:prstGeom>
          <a:ln w="38100">
            <a:solidFill>
              <a:srgbClr val="008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>
            <a:off x="2514600" y="4648200"/>
            <a:ext cx="1752600" cy="6096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>
            <a:stCxn id="138259" idx="3"/>
          </p:cNvCxnSpPr>
          <p:nvPr/>
        </p:nvCxnSpPr>
        <p:spPr>
          <a:xfrm flipV="1">
            <a:off x="5416550" y="4572000"/>
            <a:ext cx="1441450" cy="6477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>
          <a:xfrm rot="10800000" flipV="1">
            <a:off x="5410200" y="4724400"/>
            <a:ext cx="1447800" cy="685800"/>
          </a:xfrm>
          <a:prstGeom prst="straightConnector1">
            <a:avLst/>
          </a:prstGeom>
          <a:ln w="38100">
            <a:solidFill>
              <a:srgbClr val="008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 rot="10800000">
            <a:off x="2514600" y="4800600"/>
            <a:ext cx="1752600" cy="609600"/>
          </a:xfrm>
          <a:prstGeom prst="straightConnector1">
            <a:avLst/>
          </a:prstGeom>
          <a:ln w="38100">
            <a:solidFill>
              <a:srgbClr val="008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8268" name="Rectangle 29"/>
          <p:cNvSpPr>
            <a:spLocks noChangeArrowheads="1"/>
          </p:cNvSpPr>
          <p:nvPr/>
        </p:nvSpPr>
        <p:spPr bwMode="auto">
          <a:xfrm>
            <a:off x="762000" y="3886200"/>
            <a:ext cx="1752600" cy="1219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8269" name="Rectangle 29"/>
          <p:cNvSpPr>
            <a:spLocks noChangeArrowheads="1"/>
          </p:cNvSpPr>
          <p:nvPr/>
        </p:nvSpPr>
        <p:spPr bwMode="auto">
          <a:xfrm>
            <a:off x="6858000" y="3886200"/>
            <a:ext cx="1752600" cy="1219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cxnSp>
        <p:nvCxnSpPr>
          <p:cNvPr id="72" name="Straight Connector 71"/>
          <p:cNvCxnSpPr>
            <a:stCxn id="138268" idx="3"/>
          </p:cNvCxnSpPr>
          <p:nvPr/>
        </p:nvCxnSpPr>
        <p:spPr>
          <a:xfrm flipV="1">
            <a:off x="2514600" y="4038600"/>
            <a:ext cx="1828800" cy="4572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>
            <a:stCxn id="138253" idx="2"/>
            <a:endCxn id="138269" idx="1"/>
          </p:cNvCxnSpPr>
          <p:nvPr/>
        </p:nvCxnSpPr>
        <p:spPr>
          <a:xfrm rot="16200000" flipH="1">
            <a:off x="5927725" y="3565525"/>
            <a:ext cx="457200" cy="140335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>
            <a:endCxn id="138254" idx="2"/>
          </p:cNvCxnSpPr>
          <p:nvPr/>
        </p:nvCxnSpPr>
        <p:spPr>
          <a:xfrm>
            <a:off x="2514600" y="4953000"/>
            <a:ext cx="1797050" cy="6858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 flipV="1">
            <a:off x="5486400" y="4953000"/>
            <a:ext cx="1371600" cy="6858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8274" name="Rectangle 31"/>
          <p:cNvSpPr>
            <a:spLocks noChangeArrowheads="1"/>
          </p:cNvSpPr>
          <p:nvPr/>
        </p:nvSpPr>
        <p:spPr bwMode="auto">
          <a:xfrm>
            <a:off x="7543800" y="3516313"/>
            <a:ext cx="336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B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65"/>
          <p:cNvSpPr>
            <a:spLocks noGrp="1" noChangeArrowheads="1"/>
          </p:cNvSpPr>
          <p:nvPr>
            <p:ph idx="1"/>
          </p:nvPr>
        </p:nvSpPr>
        <p:spPr>
          <a:xfrm>
            <a:off x="457200" y="1143000"/>
            <a:ext cx="8229600" cy="4525963"/>
          </a:xfrm>
        </p:spPr>
        <p:txBody>
          <a:bodyPr/>
          <a:lstStyle/>
          <a:p>
            <a:r>
              <a:rPr lang="en-US" smtClean="0"/>
              <a:t>Control plane: OpenVZ + Quagga</a:t>
            </a:r>
          </a:p>
          <a:p>
            <a:r>
              <a:rPr lang="en-US" smtClean="0"/>
              <a:t>Data plane: two prototypes</a:t>
            </a:r>
          </a:p>
          <a:p>
            <a:pPr lvl="1"/>
            <a:r>
              <a:rPr lang="en-US" smtClean="0"/>
              <a:t>Software-based data plane (SD): Linux kernel</a:t>
            </a:r>
          </a:p>
          <a:p>
            <a:pPr lvl="1"/>
            <a:r>
              <a:rPr lang="en-US" smtClean="0"/>
              <a:t>Hardware-based data plane (HD): NetFPGA</a:t>
            </a:r>
          </a:p>
          <a:p>
            <a:r>
              <a:rPr lang="en-US" smtClean="0"/>
              <a:t>Why two prototypes?</a:t>
            </a:r>
          </a:p>
          <a:p>
            <a:pPr lvl="1"/>
            <a:r>
              <a:rPr lang="en-US" smtClean="0"/>
              <a:t>To validate the </a:t>
            </a:r>
            <a:r>
              <a:rPr lang="en-US" smtClean="0">
                <a:solidFill>
                  <a:srgbClr val="3399FF"/>
                </a:solidFill>
              </a:rPr>
              <a:t>data-plane hypervisor </a:t>
            </a:r>
            <a:r>
              <a:rPr lang="en-US" smtClean="0"/>
              <a:t>design (e.g., migration between SD and HD)</a:t>
            </a:r>
          </a:p>
        </p:txBody>
      </p:sp>
      <p:sp>
        <p:nvSpPr>
          <p:cNvPr id="14343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340475"/>
            <a:ext cx="2133600" cy="365125"/>
          </a:xfrm>
        </p:spPr>
        <p:txBody>
          <a:bodyPr/>
          <a:lstStyle/>
          <a:p>
            <a:pPr>
              <a:defRPr/>
            </a:pPr>
            <a:fld id="{BD74E8D8-22AD-4E45-A3B3-ED0F4B2DF2CC}" type="slidenum">
              <a:rPr lang="en-US" sz="1200"/>
              <a:pPr>
                <a:defRPr/>
              </a:pPr>
              <a:t>62</a:t>
            </a:fld>
            <a:endParaRPr lang="en-US" sz="1200" dirty="0"/>
          </a:p>
        </p:txBody>
      </p:sp>
      <p:sp>
        <p:nvSpPr>
          <p:cNvPr id="140291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534400" cy="685800"/>
          </a:xfrm>
        </p:spPr>
        <p:txBody>
          <a:bodyPr/>
          <a:lstStyle/>
          <a:p>
            <a:r>
              <a:rPr lang="en-US" sz="4000" smtClean="0"/>
              <a:t>Prototype Implementation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65"/>
          <p:cNvSpPr>
            <a:spLocks noGrp="1" noChangeArrowheads="1"/>
          </p:cNvSpPr>
          <p:nvPr>
            <p:ph idx="1"/>
          </p:nvPr>
        </p:nvSpPr>
        <p:spPr>
          <a:xfrm>
            <a:off x="457200" y="1143000"/>
            <a:ext cx="8229600" cy="4525963"/>
          </a:xfrm>
        </p:spPr>
        <p:txBody>
          <a:bodyPr/>
          <a:lstStyle/>
          <a:p>
            <a:r>
              <a:rPr lang="en-US" sz="3100" smtClean="0"/>
              <a:t>Impact on data traffic</a:t>
            </a:r>
          </a:p>
          <a:p>
            <a:pPr lvl="1"/>
            <a:r>
              <a:rPr lang="en-US" sz="2700" smtClean="0"/>
              <a:t>SD: Slight delay increase due to CPU contention</a:t>
            </a:r>
          </a:p>
          <a:p>
            <a:pPr lvl="1"/>
            <a:r>
              <a:rPr lang="en-US" sz="2700" smtClean="0"/>
              <a:t>HD: no delay increase or packet loss</a:t>
            </a:r>
          </a:p>
          <a:p>
            <a:r>
              <a:rPr lang="en-US" sz="3100" smtClean="0"/>
              <a:t>Impact on routing protocols</a:t>
            </a:r>
          </a:p>
          <a:p>
            <a:pPr lvl="1"/>
            <a:r>
              <a:rPr lang="en-US" smtClean="0"/>
              <a:t>Average control-plane downtime: </a:t>
            </a:r>
            <a:r>
              <a:rPr lang="en-US" smtClean="0">
                <a:solidFill>
                  <a:srgbClr val="FF0000"/>
                </a:solidFill>
              </a:rPr>
              <a:t>3.56</a:t>
            </a:r>
            <a:r>
              <a:rPr lang="en-US" smtClean="0"/>
              <a:t> seconds (performance lower bound)</a:t>
            </a:r>
          </a:p>
          <a:p>
            <a:pPr lvl="1"/>
            <a:r>
              <a:rPr lang="en-US" smtClean="0"/>
              <a:t>OSPF and BGP adjacencies stay up</a:t>
            </a:r>
          </a:p>
        </p:txBody>
      </p:sp>
      <p:sp>
        <p:nvSpPr>
          <p:cNvPr id="14343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340475"/>
            <a:ext cx="2133600" cy="365125"/>
          </a:xfrm>
        </p:spPr>
        <p:txBody>
          <a:bodyPr/>
          <a:lstStyle/>
          <a:p>
            <a:pPr>
              <a:defRPr/>
            </a:pPr>
            <a:fld id="{E4733681-0E81-4CAB-8A7B-6AA790580AED}" type="slidenum">
              <a:rPr lang="en-US" sz="1200"/>
              <a:pPr>
                <a:defRPr/>
              </a:pPr>
              <a:t>63</a:t>
            </a:fld>
            <a:endParaRPr lang="en-US" sz="1200" dirty="0"/>
          </a:p>
        </p:txBody>
      </p:sp>
      <p:sp>
        <p:nvSpPr>
          <p:cNvPr id="142339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534400" cy="685800"/>
          </a:xfrm>
        </p:spPr>
        <p:txBody>
          <a:bodyPr/>
          <a:lstStyle/>
          <a:p>
            <a:r>
              <a:rPr lang="en-US" sz="4000" smtClean="0"/>
              <a:t>Evaluation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5" name="Rectangle 65"/>
          <p:cNvSpPr>
            <a:spLocks noGrp="1" noChangeArrowheads="1"/>
          </p:cNvSpPr>
          <p:nvPr>
            <p:ph idx="1"/>
          </p:nvPr>
        </p:nvSpPr>
        <p:spPr>
          <a:xfrm>
            <a:off x="457200" y="1143000"/>
            <a:ext cx="8686800" cy="4953000"/>
          </a:xfrm>
        </p:spPr>
        <p:txBody>
          <a:bodyPr/>
          <a:lstStyle/>
          <a:p>
            <a:r>
              <a:rPr lang="en-US" smtClean="0"/>
              <a:t>Can be used for various frequent network changes/adaptations</a:t>
            </a:r>
          </a:p>
          <a:p>
            <a:pPr lvl="1"/>
            <a:r>
              <a:rPr lang="en-US" smtClean="0"/>
              <a:t>Simplify network management</a:t>
            </a:r>
          </a:p>
          <a:p>
            <a:pPr lvl="1"/>
            <a:r>
              <a:rPr lang="en-US" smtClean="0"/>
              <a:t>Power savings</a:t>
            </a:r>
          </a:p>
          <a:p>
            <a:pPr lvl="1"/>
            <a:r>
              <a:rPr lang="en-US" smtClean="0"/>
              <a:t>…</a:t>
            </a:r>
          </a:p>
          <a:p>
            <a:r>
              <a:rPr lang="en-US" smtClean="0"/>
              <a:t>With no data-plane and control-plane disruption</a:t>
            </a:r>
          </a:p>
          <a:p>
            <a:pPr>
              <a:buFont typeface="Arial" charset="0"/>
              <a:buNone/>
            </a:pPr>
            <a:endParaRPr lang="en-US" smtClean="0"/>
          </a:p>
        </p:txBody>
      </p:sp>
      <p:sp>
        <p:nvSpPr>
          <p:cNvPr id="14343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340475"/>
            <a:ext cx="2133600" cy="365125"/>
          </a:xfrm>
        </p:spPr>
        <p:txBody>
          <a:bodyPr/>
          <a:lstStyle/>
          <a:p>
            <a:pPr>
              <a:defRPr/>
            </a:pPr>
            <a:fld id="{F0BDE044-8BF5-4BFA-B66E-B5818FB995D3}" type="slidenum">
              <a:rPr lang="en-US" sz="1200"/>
              <a:pPr>
                <a:defRPr/>
              </a:pPr>
              <a:t>64</a:t>
            </a:fld>
            <a:endParaRPr lang="en-US" sz="1200" dirty="0"/>
          </a:p>
        </p:txBody>
      </p:sp>
      <p:sp>
        <p:nvSpPr>
          <p:cNvPr id="144387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534400" cy="685800"/>
          </a:xfrm>
        </p:spPr>
        <p:txBody>
          <a:bodyPr/>
          <a:lstStyle/>
          <a:p>
            <a:r>
              <a:rPr lang="en-US" sz="4000" smtClean="0"/>
              <a:t>VROOM is a Generic Primitive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3" name="Rectangle 2"/>
          <p:cNvSpPr>
            <a:spLocks noGrp="1" noChangeArrowheads="1"/>
          </p:cNvSpPr>
          <p:nvPr>
            <p:ph type="title"/>
          </p:nvPr>
        </p:nvSpPr>
        <p:spPr>
          <a:xfrm>
            <a:off x="574675" y="152400"/>
            <a:ext cx="8001000" cy="835025"/>
          </a:xfrm>
        </p:spPr>
        <p:txBody>
          <a:bodyPr/>
          <a:lstStyle/>
          <a:p>
            <a:r>
              <a:rPr lang="en-US" sz="3900" smtClean="0"/>
              <a:t>Migration Scheduling</a:t>
            </a:r>
          </a:p>
        </p:txBody>
      </p:sp>
      <p:sp>
        <p:nvSpPr>
          <p:cNvPr id="48132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143000"/>
            <a:ext cx="8382000" cy="5257800"/>
          </a:xfrm>
        </p:spPr>
        <p:txBody>
          <a:bodyPr rtlCol="0">
            <a:normAutofit fontScale="92500"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500" dirty="0" smtClean="0"/>
              <a:t>Physical constraints to take into account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3000" dirty="0" smtClean="0"/>
              <a:t>Latency</a:t>
            </a:r>
          </a:p>
          <a:p>
            <a:pPr lvl="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600" dirty="0" err="1" smtClean="0"/>
              <a:t>E.g</a:t>
            </a:r>
            <a:r>
              <a:rPr lang="en-US" sz="2600" dirty="0" smtClean="0"/>
              <a:t>, NYC to Washington D.C.: 2 </a:t>
            </a:r>
            <a:r>
              <a:rPr lang="en-US" sz="2600" dirty="0" err="1" smtClean="0"/>
              <a:t>msec</a:t>
            </a:r>
            <a:endParaRPr lang="en-US" sz="2600" dirty="0" smtClean="0"/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3000" dirty="0" smtClean="0"/>
              <a:t>Link capacity</a:t>
            </a:r>
          </a:p>
          <a:p>
            <a:pPr lvl="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600" dirty="0" smtClean="0"/>
              <a:t>Enough remaining capacity for extra traffic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3000" dirty="0" smtClean="0"/>
              <a:t>Platform compatibility</a:t>
            </a:r>
          </a:p>
          <a:p>
            <a:pPr lvl="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600" dirty="0" smtClean="0"/>
              <a:t>Routers from different vendors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3000" dirty="0" smtClean="0"/>
              <a:t>Router capability</a:t>
            </a:r>
          </a:p>
          <a:p>
            <a:pPr lvl="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600" dirty="0" smtClean="0"/>
              <a:t>E.g., number of access control lists (ACLs) supported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500" dirty="0" smtClean="0"/>
              <a:t>The constraints simplify the placement problem</a:t>
            </a:r>
          </a:p>
        </p:txBody>
      </p:sp>
      <p:sp>
        <p:nvSpPr>
          <p:cNvPr id="4710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096000" y="6492875"/>
            <a:ext cx="2895600" cy="365125"/>
          </a:xfrm>
        </p:spPr>
        <p:txBody>
          <a:bodyPr/>
          <a:lstStyle/>
          <a:p>
            <a:pPr>
              <a:defRPr/>
            </a:pPr>
            <a:fld id="{D433E863-21F2-4F87-8EE8-4182F4FFB6A9}" type="slidenum">
              <a:rPr lang="en-US" sz="1200"/>
              <a:pPr>
                <a:defRPr/>
              </a:pPr>
              <a:t>65</a:t>
            </a:fld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1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569325" cy="835025"/>
          </a:xfrm>
        </p:spPr>
        <p:txBody>
          <a:bodyPr/>
          <a:lstStyle/>
          <a:p>
            <a:r>
              <a:rPr lang="en-US" sz="4000" smtClean="0"/>
              <a:t>Contributions of the Thesis</a:t>
            </a:r>
          </a:p>
        </p:txBody>
      </p:sp>
      <p:sp>
        <p:nvSpPr>
          <p:cNvPr id="4710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019800" y="6492875"/>
            <a:ext cx="2895600" cy="365125"/>
          </a:xfrm>
        </p:spPr>
        <p:txBody>
          <a:bodyPr/>
          <a:lstStyle/>
          <a:p>
            <a:pPr>
              <a:defRPr/>
            </a:pPr>
            <a:fld id="{E175297E-214D-4B65-B808-A1CEE639EC4F}" type="slidenum">
              <a:rPr lang="en-US" sz="1200"/>
              <a:pPr>
                <a:defRPr/>
              </a:pPr>
              <a:t>66</a:t>
            </a:fld>
            <a:endParaRPr lang="en-US" sz="1200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206375" y="1471613"/>
          <a:ext cx="8709025" cy="44259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0761"/>
                <a:gridCol w="3124200"/>
                <a:gridCol w="4163961"/>
              </a:tblGrid>
              <a:tr h="411518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Proposal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New abstraction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Realization of the abstraction</a:t>
                      </a:r>
                      <a:endParaRPr lang="en-US" sz="2400" dirty="0"/>
                    </a:p>
                  </a:txBody>
                  <a:tcPr anchor="ctr"/>
                </a:tc>
              </a:tr>
              <a:tr h="1249250"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>
                          <a:solidFill>
                            <a:srgbClr val="3399FF"/>
                          </a:solidFill>
                        </a:rPr>
                        <a:t>NS-BGP</a:t>
                      </a:r>
                      <a:endParaRPr lang="en-US" sz="2200" b="1" dirty="0">
                        <a:solidFill>
                          <a:srgbClr val="3399FF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74625" marR="0" lvl="1" indent="-1746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2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Neighbor-specific route selection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buFont typeface="Arial" pitchFamily="34" charset="0"/>
                        <a:buChar char="•"/>
                      </a:pPr>
                      <a:r>
                        <a:rPr lang="en-US" sz="2200" dirty="0" smtClean="0"/>
                        <a:t> The theoretical results</a:t>
                      </a:r>
                      <a:r>
                        <a:rPr lang="en-US" sz="2200" baseline="0" dirty="0" smtClean="0"/>
                        <a:t> (</a:t>
                      </a:r>
                      <a:r>
                        <a:rPr lang="en-US" sz="2200" dirty="0" smtClean="0"/>
                        <a:t>proof of stability conditions, robustness to failures, incremental deployability)</a:t>
                      </a:r>
                      <a:endParaRPr lang="en-US" sz="2200" b="1" dirty="0"/>
                    </a:p>
                  </a:txBody>
                  <a:tcPr anchor="ctr"/>
                </a:tc>
              </a:tr>
              <a:tr h="1381523"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>
                          <a:solidFill>
                            <a:srgbClr val="3399FF"/>
                          </a:solidFill>
                        </a:rPr>
                        <a:t>Morpheus</a:t>
                      </a:r>
                      <a:endParaRPr lang="en-US" sz="2200" b="1" dirty="0">
                        <a:solidFill>
                          <a:srgbClr val="3399FF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74625" marR="0" lvl="1" indent="-1746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2200" dirty="0" smtClean="0">
                          <a:solidFill>
                            <a:schemeClr val="tx1"/>
                          </a:solidFill>
                        </a:rPr>
                        <a:t>Policy</a:t>
                      </a:r>
                      <a:r>
                        <a:rPr lang="en-US" sz="2200" baseline="0" dirty="0" smtClean="0">
                          <a:solidFill>
                            <a:schemeClr val="tx1"/>
                          </a:solidFill>
                        </a:rPr>
                        <a:t> configuration as a decision process of reconciling multiple objectives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buFont typeface="Arial" pitchFamily="34" charset="0"/>
                        <a:buChar char="•"/>
                      </a:pPr>
                      <a:r>
                        <a:rPr lang="en-US" sz="2200" b="1" baseline="0" dirty="0" smtClean="0"/>
                        <a:t> </a:t>
                      </a:r>
                      <a:r>
                        <a:rPr lang="en-US" sz="2200" b="0" baseline="0" dirty="0" smtClean="0"/>
                        <a:t>System design and prototyping</a:t>
                      </a:r>
                    </a:p>
                    <a:p>
                      <a:pPr algn="l">
                        <a:buFont typeface="Arial" pitchFamily="34" charset="0"/>
                        <a:buChar char="•"/>
                      </a:pPr>
                      <a:r>
                        <a:rPr lang="en-US" sz="2200" b="0" baseline="0" dirty="0" smtClean="0"/>
                        <a:t> The AHP-based configuration interface</a:t>
                      </a:r>
                      <a:endParaRPr lang="en-US" sz="2200" b="0" dirty="0"/>
                    </a:p>
                  </a:txBody>
                  <a:tcPr anchor="ctr"/>
                </a:tc>
              </a:tr>
              <a:tr h="1288003"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>
                          <a:solidFill>
                            <a:srgbClr val="3399FF"/>
                          </a:solidFill>
                        </a:rPr>
                        <a:t>VROOM</a:t>
                      </a:r>
                      <a:endParaRPr lang="en-US" sz="2200" b="1" dirty="0">
                        <a:solidFill>
                          <a:srgbClr val="3399FF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74625" marR="0" lvl="1" indent="-1746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2200" dirty="0" smtClean="0"/>
                        <a:t>Separation of “physical” and “logical” configuration</a:t>
                      </a:r>
                      <a:r>
                        <a:rPr lang="en-US" sz="2200" baseline="0" dirty="0" smtClean="0"/>
                        <a:t> </a:t>
                      </a:r>
                      <a:r>
                        <a:rPr lang="en-US" sz="2200" dirty="0" smtClean="0"/>
                        <a:t>of routers</a:t>
                      </a:r>
                      <a:endParaRPr lang="en-US" sz="2200" dirty="0" smtClean="0">
                        <a:solidFill>
                          <a:srgbClr val="3399FF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buFont typeface="Arial" pitchFamily="34" charset="0"/>
                        <a:buChar char="•"/>
                      </a:pPr>
                      <a:r>
                        <a:rPr lang="en-US" sz="2200" b="0" baseline="0" dirty="0" smtClean="0"/>
                        <a:t> The idea of virtual router migration</a:t>
                      </a:r>
                    </a:p>
                    <a:p>
                      <a:pPr algn="l">
                        <a:buFont typeface="Arial" pitchFamily="34" charset="0"/>
                        <a:buChar char="•"/>
                      </a:pPr>
                      <a:r>
                        <a:rPr lang="en-US" sz="2200" b="0" baseline="0" dirty="0" smtClean="0"/>
                        <a:t> The migration mechanisms</a:t>
                      </a:r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29" name="Rectangle 2"/>
          <p:cNvSpPr>
            <a:spLocks noGrp="1" noChangeArrowheads="1"/>
          </p:cNvSpPr>
          <p:nvPr>
            <p:ph type="title"/>
          </p:nvPr>
        </p:nvSpPr>
        <p:spPr>
          <a:xfrm>
            <a:off x="574675" y="152400"/>
            <a:ext cx="8001000" cy="835025"/>
          </a:xfrm>
        </p:spPr>
        <p:txBody>
          <a:bodyPr/>
          <a:lstStyle/>
          <a:p>
            <a:r>
              <a:rPr lang="en-US" sz="3800" smtClean="0"/>
              <a:t>Morpheus and VROOM: 1 + 1 &gt; 2</a:t>
            </a:r>
          </a:p>
        </p:txBody>
      </p:sp>
      <p:sp>
        <p:nvSpPr>
          <p:cNvPr id="150530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143000"/>
            <a:ext cx="8839200" cy="5486400"/>
          </a:xfrm>
        </p:spPr>
        <p:txBody>
          <a:bodyPr/>
          <a:lstStyle/>
          <a:p>
            <a:r>
              <a:rPr lang="en-US" sz="3100" smtClean="0"/>
              <a:t>Morpheus and VROOM can be deployed separately</a:t>
            </a:r>
          </a:p>
          <a:p>
            <a:r>
              <a:rPr lang="en-US" sz="3100" smtClean="0"/>
              <a:t>Combining the two together offers additional </a:t>
            </a:r>
            <a:r>
              <a:rPr lang="en-US" sz="3100" smtClean="0">
                <a:solidFill>
                  <a:srgbClr val="3399FF"/>
                </a:solidFill>
              </a:rPr>
              <a:t>synergies</a:t>
            </a:r>
          </a:p>
          <a:p>
            <a:pPr lvl="1"/>
            <a:r>
              <a:rPr lang="en-US" sz="2600" smtClean="0"/>
              <a:t>Morpheus makes VROOM simpler &amp; faster (as BGP states no longer need to be migrated)</a:t>
            </a:r>
          </a:p>
          <a:p>
            <a:pPr lvl="1"/>
            <a:r>
              <a:rPr lang="en-US" sz="2600" smtClean="0"/>
              <a:t>VROOM offloads maintenance burden from Morpheus and reduces routing protocol churns</a:t>
            </a:r>
            <a:endParaRPr lang="en-US" sz="3100" smtClean="0"/>
          </a:p>
          <a:p>
            <a:r>
              <a:rPr lang="en-US" sz="3100" smtClean="0"/>
              <a:t>Overall, Morpheus and VROOM </a:t>
            </a:r>
            <a:r>
              <a:rPr lang="en-US" sz="3100" smtClean="0">
                <a:solidFill>
                  <a:srgbClr val="3399FF"/>
                </a:solidFill>
              </a:rPr>
              <a:t>separate</a:t>
            </a:r>
            <a:r>
              <a:rPr lang="en-US" sz="3100" smtClean="0"/>
              <a:t> network management concerns for administrators</a:t>
            </a:r>
          </a:p>
          <a:p>
            <a:pPr lvl="1"/>
            <a:r>
              <a:rPr lang="en-US" sz="2700" smtClean="0"/>
              <a:t>IP layer issues (routing protocols, policies): Morpheus</a:t>
            </a:r>
          </a:p>
          <a:p>
            <a:pPr lvl="1"/>
            <a:r>
              <a:rPr lang="en-US" sz="2700" smtClean="0"/>
              <a:t>Lower-layer issues: VROOM</a:t>
            </a:r>
          </a:p>
          <a:p>
            <a:pPr lvl="1"/>
            <a:endParaRPr lang="en-US" sz="2700" smtClean="0"/>
          </a:p>
        </p:txBody>
      </p:sp>
      <p:sp>
        <p:nvSpPr>
          <p:cNvPr id="4710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019800" y="6492875"/>
            <a:ext cx="2895600" cy="365125"/>
          </a:xfrm>
        </p:spPr>
        <p:txBody>
          <a:bodyPr/>
          <a:lstStyle/>
          <a:p>
            <a:pPr>
              <a:defRPr/>
            </a:pPr>
            <a:fld id="{EF44F6EA-A7B0-43E3-8F26-0B657E4C3A9D}" type="slidenum">
              <a:rPr lang="en-US" sz="1200"/>
              <a:pPr>
                <a:defRPr/>
              </a:pPr>
              <a:t>67</a:t>
            </a:fld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7" name="Rectangle 2"/>
          <p:cNvSpPr>
            <a:spLocks noGrp="1" noChangeArrowheads="1"/>
          </p:cNvSpPr>
          <p:nvPr>
            <p:ph type="title"/>
          </p:nvPr>
        </p:nvSpPr>
        <p:spPr>
          <a:xfrm>
            <a:off x="574675" y="152400"/>
            <a:ext cx="8001000" cy="835025"/>
          </a:xfrm>
        </p:spPr>
        <p:txBody>
          <a:bodyPr/>
          <a:lstStyle/>
          <a:p>
            <a:r>
              <a:rPr lang="en-US" sz="3800" smtClean="0"/>
              <a:t>Final Thought: Revisiting Routers</a:t>
            </a:r>
          </a:p>
        </p:txBody>
      </p:sp>
      <p:sp>
        <p:nvSpPr>
          <p:cNvPr id="48132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143000"/>
            <a:ext cx="8534400" cy="5105400"/>
          </a:xfrm>
        </p:spPr>
        <p:txBody>
          <a:bodyPr/>
          <a:lstStyle/>
          <a:p>
            <a:r>
              <a:rPr lang="en-US" sz="3100" smtClean="0"/>
              <a:t>A router used to be a one-to-one, permanent binding of routing &amp; forwarding, logical &amp; physical</a:t>
            </a:r>
          </a:p>
          <a:p>
            <a:r>
              <a:rPr lang="en-US" sz="3100" smtClean="0"/>
              <a:t>Morpheus breaks the one-to-one binding, and takes its </a:t>
            </a:r>
            <a:r>
              <a:rPr lang="en-US" sz="3100" smtClean="0">
                <a:solidFill>
                  <a:srgbClr val="3399FF"/>
                </a:solidFill>
              </a:rPr>
              <a:t>“brain” </a:t>
            </a:r>
            <a:r>
              <a:rPr lang="en-US" sz="3100" smtClean="0"/>
              <a:t>away</a:t>
            </a:r>
          </a:p>
          <a:p>
            <a:r>
              <a:rPr lang="en-US" sz="3100" smtClean="0"/>
              <a:t>VROOM breaks the permanent binding, takes its </a:t>
            </a:r>
            <a:r>
              <a:rPr lang="en-US" sz="3100" smtClean="0">
                <a:solidFill>
                  <a:srgbClr val="3399FF"/>
                </a:solidFill>
              </a:rPr>
              <a:t>“body”</a:t>
            </a:r>
            <a:r>
              <a:rPr lang="en-US" sz="3100" smtClean="0"/>
              <a:t> away</a:t>
            </a:r>
          </a:p>
          <a:p>
            <a:r>
              <a:rPr lang="en-US" sz="3100" smtClean="0"/>
              <a:t>Programmable transport network is taking (part of ) its </a:t>
            </a:r>
            <a:r>
              <a:rPr lang="en-US" sz="3100" smtClean="0">
                <a:solidFill>
                  <a:srgbClr val="3399FF"/>
                </a:solidFill>
              </a:rPr>
              <a:t>forwarding</a:t>
            </a:r>
            <a:r>
              <a:rPr lang="en-US" sz="3100" smtClean="0"/>
              <a:t> job away</a:t>
            </a:r>
          </a:p>
          <a:p>
            <a:r>
              <a:rPr lang="en-US" sz="3100" i="1" smtClean="0"/>
              <a:t>Now, how secure is “the job as a router”? </a:t>
            </a:r>
            <a:r>
              <a:rPr lang="en-US" sz="3100" smtClean="0"/>
              <a:t> </a:t>
            </a:r>
            <a:r>
              <a:rPr lang="en-US" sz="3100" smtClean="0">
                <a:sym typeface="Wingdings" pitchFamily="2" charset="2"/>
              </a:rPr>
              <a:t></a:t>
            </a:r>
            <a:endParaRPr lang="en-US" sz="3100" i="1" smtClean="0"/>
          </a:p>
        </p:txBody>
      </p:sp>
      <p:sp>
        <p:nvSpPr>
          <p:cNvPr id="4710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019800" y="6492875"/>
            <a:ext cx="2895600" cy="365125"/>
          </a:xfrm>
        </p:spPr>
        <p:txBody>
          <a:bodyPr/>
          <a:lstStyle/>
          <a:p>
            <a:pPr>
              <a:defRPr/>
            </a:pPr>
            <a:fld id="{07DDAA95-1648-4442-AEB9-5AE74E1DD4C1}" type="slidenum">
              <a:rPr lang="en-US" sz="1200"/>
              <a:pPr>
                <a:defRPr/>
              </a:pPr>
              <a:t>68</a:t>
            </a:fld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5" name="Title 1"/>
          <p:cNvSpPr>
            <a:spLocks noGrp="1"/>
          </p:cNvSpPr>
          <p:nvPr>
            <p:ph type="title"/>
          </p:nvPr>
        </p:nvSpPr>
        <p:spPr>
          <a:xfrm>
            <a:off x="76200" y="0"/>
            <a:ext cx="8991600" cy="1143000"/>
          </a:xfrm>
        </p:spPr>
        <p:txBody>
          <a:bodyPr/>
          <a:lstStyle/>
          <a:p>
            <a:r>
              <a:rPr lang="en-US" sz="3800" smtClean="0"/>
              <a:t>Backup Slides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5497787-E988-42CB-B670-01E9DA16FA8F}" type="slidenum">
              <a:rPr lang="en-US"/>
              <a:pPr>
                <a:defRPr/>
              </a:pPr>
              <a:t>69</a:t>
            </a:fld>
            <a:endParaRPr 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/>
          <p:cNvSpPr>
            <a:spLocks noGrp="1"/>
          </p:cNvSpPr>
          <p:nvPr>
            <p:ph type="title"/>
          </p:nvPr>
        </p:nvSpPr>
        <p:spPr>
          <a:xfrm>
            <a:off x="304800" y="76200"/>
            <a:ext cx="8534400" cy="1143000"/>
          </a:xfrm>
        </p:spPr>
        <p:txBody>
          <a:bodyPr/>
          <a:lstStyle/>
          <a:p>
            <a:r>
              <a:rPr lang="en-US" sz="3900" smtClean="0"/>
              <a:t>A Principled Approach</a:t>
            </a:r>
            <a:br>
              <a:rPr lang="en-US" sz="3900" smtClean="0"/>
            </a:br>
            <a:r>
              <a:rPr lang="en-US" sz="3900" smtClean="0"/>
              <a:t>– Three Abstractions for Three Goals</a:t>
            </a:r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</p:nvPr>
        </p:nvGraphicFramePr>
        <p:xfrm>
          <a:off x="304800" y="1311275"/>
          <a:ext cx="8534400" cy="50133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4600"/>
                <a:gridCol w="3733800"/>
                <a:gridCol w="2286002"/>
              </a:tblGrid>
              <a:tr h="816695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Goal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Abstraction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Results</a:t>
                      </a:r>
                      <a:endParaRPr lang="en-US" sz="2800" dirty="0"/>
                    </a:p>
                  </a:txBody>
                  <a:tcPr anchor="ctr"/>
                </a:tc>
              </a:tr>
              <a:tr h="1088304"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smtClean="0"/>
                        <a:t>Customized route selection</a:t>
                      </a:r>
                      <a:endParaRPr lang="en-US" sz="2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74625" marR="0" lvl="1" indent="-1746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600" dirty="0" smtClean="0"/>
                        <a:t>   Neighbor-specific route</a:t>
                      </a:r>
                      <a:r>
                        <a:rPr lang="en-US" sz="2600" baseline="0" dirty="0" smtClean="0"/>
                        <a:t> </a:t>
                      </a:r>
                      <a:r>
                        <a:rPr lang="en-US" sz="2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selection</a:t>
                      </a:r>
                    </a:p>
                  </a:txBody>
                  <a:tcPr anchor="ctr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1" kern="1200" dirty="0" smtClean="0">
                          <a:solidFill>
                            <a:srgbClr val="3399FF"/>
                          </a:solidFill>
                          <a:latin typeface="+mn-lt"/>
                          <a:ea typeface="+mn-ea"/>
                          <a:cs typeface="+mn-cs"/>
                        </a:rPr>
                        <a:t>NS-BGP</a:t>
                      </a:r>
                    </a:p>
                    <a:p>
                      <a:pPr algn="ctr"/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[SIGMETRICS’09]</a:t>
                      </a:r>
                      <a:endParaRPr lang="en-US" sz="2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1828800"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smtClean="0"/>
                        <a:t>Flexible trade-offs among policy objectives</a:t>
                      </a:r>
                      <a:endParaRPr lang="en-US" sz="2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74625" marR="0" lvl="1" indent="-1746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600" dirty="0" smtClean="0"/>
                        <a:t>   Policy</a:t>
                      </a:r>
                      <a:r>
                        <a:rPr lang="en-US" sz="2600" baseline="0" dirty="0" smtClean="0"/>
                        <a:t> configuration as a decision problem of reconciling multiple objectives</a:t>
                      </a:r>
                      <a:endParaRPr lang="en-US" sz="26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600" b="1" dirty="0" smtClean="0">
                          <a:solidFill>
                            <a:srgbClr val="3399FF"/>
                          </a:solidFill>
                        </a:rPr>
                        <a:t>Morpheus</a:t>
                      </a:r>
                      <a:r>
                        <a:rPr lang="en-US" sz="2600" dirty="0" smtClean="0"/>
                        <a:t/>
                      </a:r>
                      <a:br>
                        <a:rPr lang="en-US" sz="2600" dirty="0" smtClean="0"/>
                      </a:br>
                      <a:r>
                        <a:rPr lang="en-US" sz="2400" dirty="0" smtClean="0"/>
                        <a:t>[JSAC’09]</a:t>
                      </a:r>
                    </a:p>
                  </a:txBody>
                  <a:tcPr anchor="ctr"/>
                </a:tc>
              </a:tr>
              <a:tr h="1267864">
                <a:tc>
                  <a:txBody>
                    <a:bodyPr/>
                    <a:lstStyle/>
                    <a:p>
                      <a:pPr algn="ctr"/>
                      <a:r>
                        <a:rPr lang="en-US" sz="2600" baseline="0" dirty="0" smtClean="0"/>
                        <a:t>Non-disruptive network maintenance</a:t>
                      </a:r>
                      <a:endParaRPr lang="en-US" sz="2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74625" marR="0" lvl="1" indent="-1746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600" dirty="0" smtClean="0"/>
                        <a:t>   Separation between the “physical” and “logical” configurations of routers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600" b="1" kern="1200" dirty="0" smtClean="0">
                          <a:solidFill>
                            <a:srgbClr val="3399FF"/>
                          </a:solidFill>
                          <a:latin typeface="+mn-lt"/>
                          <a:ea typeface="+mn-ea"/>
                          <a:cs typeface="+mn-cs"/>
                        </a:rPr>
                        <a:t>VROOM</a:t>
                      </a:r>
                      <a:r>
                        <a:rPr lang="en-US" sz="2600" dirty="0" smtClean="0"/>
                        <a:t/>
                      </a:r>
                      <a:br>
                        <a:rPr lang="en-US" sz="2600" dirty="0" smtClean="0"/>
                      </a:b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[SIGCOMM’08]</a:t>
                      </a:r>
                      <a:endParaRPr lang="en-US" sz="2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F21F949-8AEF-4F44-AEE3-840B5E14B403}" type="slidenum">
              <a:rPr lang="en-US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228600" y="2057400"/>
            <a:ext cx="8686800" cy="1143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228600" y="3200400"/>
            <a:ext cx="8686800" cy="1828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28600" y="5029200"/>
            <a:ext cx="8686800" cy="1295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3" name="Title 1"/>
          <p:cNvSpPr>
            <a:spLocks noGrp="1"/>
          </p:cNvSpPr>
          <p:nvPr>
            <p:ph type="title"/>
          </p:nvPr>
        </p:nvSpPr>
        <p:spPr>
          <a:xfrm>
            <a:off x="76200" y="76200"/>
            <a:ext cx="8991600" cy="1143000"/>
          </a:xfrm>
        </p:spPr>
        <p:txBody>
          <a:bodyPr/>
          <a:lstStyle/>
          <a:p>
            <a:r>
              <a:rPr lang="en-US" sz="3700" smtClean="0"/>
              <a:t>How a neighbor gets the routes in NS-BGP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8534400" cy="5334000"/>
          </a:xfrm>
        </p:spPr>
        <p:txBody>
          <a:bodyPr/>
          <a:lstStyle/>
          <a:p>
            <a:r>
              <a:rPr lang="en-US" sz="3100" smtClean="0"/>
              <a:t>Having the ISP pick the best one and only export that route</a:t>
            </a:r>
          </a:p>
          <a:p>
            <a:pPr lvl="1">
              <a:buFont typeface="Arial" charset="0"/>
              <a:buNone/>
            </a:pPr>
            <a:r>
              <a:rPr lang="en-US" sz="2700" smtClean="0"/>
              <a:t>+: Simple, backwards compatible</a:t>
            </a:r>
          </a:p>
          <a:p>
            <a:pPr lvl="1">
              <a:buFont typeface="Arial" charset="0"/>
              <a:buNone/>
            </a:pPr>
            <a:r>
              <a:rPr lang="en-US" sz="2700" smtClean="0"/>
              <a:t>-: Reveals its policy</a:t>
            </a:r>
          </a:p>
          <a:p>
            <a:r>
              <a:rPr lang="en-US" sz="3100" smtClean="0"/>
              <a:t>Having the ISP export all available routes, and pick the best one itself</a:t>
            </a:r>
          </a:p>
          <a:p>
            <a:pPr lvl="1">
              <a:buFont typeface="Arial" charset="0"/>
              <a:buNone/>
            </a:pPr>
            <a:r>
              <a:rPr lang="en-US" sz="2700" smtClean="0"/>
              <a:t>+: Doesn’t reveal any internal policy</a:t>
            </a:r>
          </a:p>
          <a:p>
            <a:pPr lvl="1">
              <a:buFont typeface="Arial" charset="0"/>
              <a:buNone/>
            </a:pPr>
            <a:r>
              <a:rPr lang="en-US" sz="2700" smtClean="0"/>
              <a:t>-: Has to have the capability of exporting multiple routes and tunneling to the egress points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56BF6D3-7065-4A47-8BDB-E32AFF3C6383}" type="slidenum">
              <a:rPr lang="en-US"/>
              <a:pPr>
                <a:defRPr/>
              </a:pPr>
              <a:t>70</a:t>
            </a:fld>
            <a:endParaRPr 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1" name="Title 1"/>
          <p:cNvSpPr>
            <a:spLocks noGrp="1"/>
          </p:cNvSpPr>
          <p:nvPr>
            <p:ph type="title"/>
          </p:nvPr>
        </p:nvSpPr>
        <p:spPr>
          <a:xfrm>
            <a:off x="76200" y="76200"/>
            <a:ext cx="8991600" cy="1143000"/>
          </a:xfrm>
        </p:spPr>
        <p:txBody>
          <a:bodyPr/>
          <a:lstStyle/>
          <a:p>
            <a:r>
              <a:rPr lang="en-US" sz="3700" smtClean="0"/>
              <a:t>Why wasn’t BGP designed to be </a:t>
            </a:r>
            <a:br>
              <a:rPr lang="en-US" sz="3700" smtClean="0"/>
            </a:br>
            <a:r>
              <a:rPr lang="en-US" sz="3700" smtClean="0"/>
              <a:t>neighbor-specific?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8534400" cy="5334000"/>
          </a:xfrm>
        </p:spPr>
        <p:txBody>
          <a:bodyPr rtlCol="0">
            <a:normAutofit fontScale="925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100" dirty="0" smtClean="0"/>
              <a:t>Different networks have little need to use different paths to reach the same destination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100" dirty="0" smtClean="0"/>
              <a:t>There was far less path diversity to explore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100" dirty="0" smtClean="0"/>
              <a:t>There was no data plane mechanisms (e.g., tunneling) that support forwarding to multiple next hops for the same destination without causing loops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100" dirty="0" smtClean="0"/>
              <a:t>Selecting and (perhaps more importantly) disseminating multiple routes per destination would require more computational power from the routers than what's available at the time then BGP was first designed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31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66E855A-9606-4791-9519-38BB4DD97EC0}" type="slidenum">
              <a:rPr lang="en-US"/>
              <a:pPr>
                <a:defRPr/>
              </a:pPr>
              <a:t>71</a:t>
            </a:fld>
            <a:endParaRPr 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69" name="Title 1"/>
          <p:cNvSpPr>
            <a:spLocks noGrp="1"/>
          </p:cNvSpPr>
          <p:nvPr>
            <p:ph type="title"/>
          </p:nvPr>
        </p:nvSpPr>
        <p:spPr>
          <a:xfrm>
            <a:off x="76200" y="0"/>
            <a:ext cx="8991600" cy="1143000"/>
          </a:xfrm>
        </p:spPr>
        <p:txBody>
          <a:bodyPr/>
          <a:lstStyle/>
          <a:p>
            <a:r>
              <a:rPr lang="en-US" sz="3900" smtClean="0"/>
              <a:t>The AHP Hierarchy of An Example Policy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2E7625D-016E-4EFD-83DB-69B390754150}" type="slidenum">
              <a:rPr lang="en-US"/>
              <a:pPr>
                <a:defRPr/>
              </a:pPr>
              <a:t>72</a:t>
            </a:fld>
            <a:endParaRPr lang="en-US" dirty="0"/>
          </a:p>
        </p:txBody>
      </p:sp>
      <p:pic>
        <p:nvPicPr>
          <p:cNvPr id="160771" name="Picture 7" descr="policy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670050"/>
            <a:ext cx="9144000" cy="351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val 4"/>
          <p:cNvSpPr/>
          <p:nvPr/>
        </p:nvSpPr>
        <p:spPr>
          <a:xfrm>
            <a:off x="0" y="2362200"/>
            <a:ext cx="1752600" cy="609600"/>
          </a:xfrm>
          <a:prstGeom prst="ellipse">
            <a:avLst/>
          </a:prstGeom>
          <a:noFill/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4267200" y="2362200"/>
            <a:ext cx="1905000" cy="609600"/>
          </a:xfrm>
          <a:prstGeom prst="ellipse">
            <a:avLst/>
          </a:prstGeom>
          <a:noFill/>
          <a:ln>
            <a:solidFill>
              <a:srgbClr val="25E7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4AF7F10D-2F61-4F09-9446-1B0DC22227A6}" type="datetime1">
              <a:rPr lang="zh-CN" altLang="en-US"/>
              <a:pPr>
                <a:defRPr/>
              </a:pPr>
              <a:t>2009-5-18</a:t>
            </a:fld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3124200" y="6492875"/>
            <a:ext cx="2895600" cy="365125"/>
          </a:xfrm>
        </p:spPr>
        <p:txBody>
          <a:bodyPr/>
          <a:lstStyle/>
          <a:p>
            <a:pPr algn="ctr">
              <a:defRPr/>
            </a:pPr>
            <a:fld id="{EED84BFE-5AB3-41E1-A920-39F548DC93A8}" type="slidenum">
              <a:rPr lang="en-US" altLang="zh-CN" sz="1200"/>
              <a:pPr algn="ctr">
                <a:defRPr/>
              </a:pPr>
              <a:t>73</a:t>
            </a:fld>
            <a:endParaRPr lang="en-US" altLang="zh-CN" sz="1200"/>
          </a:p>
        </p:txBody>
      </p:sp>
      <p:sp>
        <p:nvSpPr>
          <p:cNvPr id="162819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/>
              <a:t>Evaluation Setup</a:t>
            </a:r>
          </a:p>
        </p:txBody>
      </p:sp>
      <p:sp>
        <p:nvSpPr>
          <p:cNvPr id="162820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534400" cy="5105400"/>
          </a:xfrm>
        </p:spPr>
        <p:txBody>
          <a:bodyPr/>
          <a:lstStyle/>
          <a:p>
            <a:r>
              <a:rPr lang="en-US" altLang="zh-CN" smtClean="0"/>
              <a:t>Realistic setting of a large Tier-1 ISP*</a:t>
            </a:r>
            <a:endParaRPr lang="en-US" smtClean="0"/>
          </a:p>
          <a:p>
            <a:pPr lvl="1"/>
            <a:r>
              <a:rPr lang="en-US" smtClean="0"/>
              <a:t>40 POPs, 1 Morpheus server in each POP</a:t>
            </a:r>
          </a:p>
          <a:p>
            <a:pPr lvl="1"/>
            <a:r>
              <a:rPr lang="en-US" smtClean="0"/>
              <a:t>Each Morpheus server: 240 eBGP / 15 iBGP sessions, 39 sessions with other servers</a:t>
            </a:r>
          </a:p>
          <a:p>
            <a:pPr lvl="1"/>
            <a:r>
              <a:rPr lang="en-US" smtClean="0"/>
              <a:t>20 routes per prefix</a:t>
            </a:r>
          </a:p>
          <a:p>
            <a:r>
              <a:rPr lang="en-US" altLang="zh-CN" sz="3100" smtClean="0"/>
              <a:t>Implications</a:t>
            </a:r>
          </a:p>
          <a:p>
            <a:pPr lvl="1"/>
            <a:r>
              <a:rPr lang="en-US" altLang="zh-CN" sz="2700" smtClean="0"/>
              <a:t>Each Morpheus server takes care of about 15 edge routers </a:t>
            </a:r>
          </a:p>
        </p:txBody>
      </p:sp>
      <p:sp>
        <p:nvSpPr>
          <p:cNvPr id="162821" name="Rectangle 56"/>
          <p:cNvSpPr>
            <a:spLocks noChangeArrowheads="1"/>
          </p:cNvSpPr>
          <p:nvPr/>
        </p:nvSpPr>
        <p:spPr bwMode="auto">
          <a:xfrm>
            <a:off x="533400" y="6172200"/>
            <a:ext cx="27019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latin typeface="Calibri" pitchFamily="34" charset="0"/>
              </a:rPr>
              <a:t>*: [Verkaik et al. USENIX07]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6D14C90E-F37F-4E4F-A7AF-F9B750AF1318}" type="datetime1">
              <a:rPr lang="zh-CN" altLang="en-US"/>
              <a:pPr>
                <a:defRPr/>
              </a:pPr>
              <a:t>2009-5-18</a:t>
            </a:fld>
            <a:endParaRPr lang="en-US" altLang="zh-CN"/>
          </a:p>
        </p:txBody>
      </p:sp>
      <p:sp>
        <p:nvSpPr>
          <p:cNvPr id="28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3124200" y="6492875"/>
            <a:ext cx="2895600" cy="365125"/>
          </a:xfrm>
        </p:spPr>
        <p:txBody>
          <a:bodyPr/>
          <a:lstStyle/>
          <a:p>
            <a:pPr algn="ctr">
              <a:defRPr/>
            </a:pPr>
            <a:fld id="{E54C2391-8399-4C94-BD87-B1F1419F59DC}" type="slidenum">
              <a:rPr lang="en-US" altLang="zh-CN" sz="1200"/>
              <a:pPr algn="ctr">
                <a:defRPr/>
              </a:pPr>
              <a:t>74</a:t>
            </a:fld>
            <a:endParaRPr lang="en-US" altLang="zh-CN" sz="1200"/>
          </a:p>
        </p:txBody>
      </p:sp>
      <p:sp>
        <p:nvSpPr>
          <p:cNvPr id="1648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/>
              <a:t>Experiment Setup</a:t>
            </a:r>
            <a:endParaRPr lang="en-US" smtClean="0"/>
          </a:p>
        </p:txBody>
      </p:sp>
      <p:sp>
        <p:nvSpPr>
          <p:cNvPr id="164868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3429000"/>
            <a:ext cx="8610600" cy="2743200"/>
          </a:xfrm>
        </p:spPr>
        <p:txBody>
          <a:bodyPr/>
          <a:lstStyle/>
          <a:p>
            <a:r>
              <a:rPr lang="en-US" altLang="zh-CN" sz="2000" smtClean="0"/>
              <a:t>Full BGP RIB dump on Nov 17, 2006 from Route Views (216k routes)</a:t>
            </a:r>
          </a:p>
          <a:p>
            <a:r>
              <a:rPr lang="en-US" altLang="zh-CN" sz="2000" smtClean="0"/>
              <a:t>Morpheus server: 3.2GHz Pentium 4, 3.6GB of memory, 100Mb NIC</a:t>
            </a:r>
          </a:p>
          <a:p>
            <a:r>
              <a:rPr lang="en-US" altLang="zh-CN" sz="2000" smtClean="0"/>
              <a:t>Update sources: Zebra 0.95, 3.2GHz Pentium 4, 2GB RAM, 100Mb NIC</a:t>
            </a:r>
          </a:p>
          <a:p>
            <a:r>
              <a:rPr lang="en-US" altLang="zh-CN" sz="2000" smtClean="0"/>
              <a:t>Update sinks: Zebra 0.95, 2.8GHz Pentium 4, 1GB RAM, 100Mb NIC</a:t>
            </a:r>
          </a:p>
          <a:p>
            <a:r>
              <a:rPr lang="en-US" altLang="zh-CN" sz="2000" smtClean="0"/>
              <a:t>Connected through a 100Mb switch </a:t>
            </a:r>
          </a:p>
        </p:txBody>
      </p:sp>
      <p:pic>
        <p:nvPicPr>
          <p:cNvPr id="164869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1538" y="1600200"/>
            <a:ext cx="1009650" cy="87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870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8538" y="1600200"/>
            <a:ext cx="1009650" cy="87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871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75538" y="1600200"/>
            <a:ext cx="1009650" cy="87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4872" name="Rectangle 9"/>
          <p:cNvSpPr>
            <a:spLocks noChangeArrowheads="1"/>
          </p:cNvSpPr>
          <p:nvPr/>
        </p:nvSpPr>
        <p:spPr bwMode="auto">
          <a:xfrm>
            <a:off x="1752600" y="1143000"/>
            <a:ext cx="17859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Update sources</a:t>
            </a:r>
          </a:p>
        </p:txBody>
      </p:sp>
      <p:sp>
        <p:nvSpPr>
          <p:cNvPr id="164873" name="Rectangle 10"/>
          <p:cNvSpPr>
            <a:spLocks noChangeArrowheads="1"/>
          </p:cNvSpPr>
          <p:nvPr/>
        </p:nvSpPr>
        <p:spPr bwMode="auto">
          <a:xfrm>
            <a:off x="4281488" y="1143000"/>
            <a:ext cx="1898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Morpheus server</a:t>
            </a:r>
          </a:p>
        </p:txBody>
      </p:sp>
      <p:sp>
        <p:nvSpPr>
          <p:cNvPr id="164874" name="Rectangle 11"/>
          <p:cNvSpPr>
            <a:spLocks noChangeArrowheads="1"/>
          </p:cNvSpPr>
          <p:nvPr/>
        </p:nvSpPr>
        <p:spPr bwMode="auto">
          <a:xfrm>
            <a:off x="7219950" y="1143000"/>
            <a:ext cx="1504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Update sinks</a:t>
            </a:r>
          </a:p>
        </p:txBody>
      </p:sp>
      <p:sp>
        <p:nvSpPr>
          <p:cNvPr id="164875" name="Line 12"/>
          <p:cNvSpPr>
            <a:spLocks noChangeShapeType="1"/>
          </p:cNvSpPr>
          <p:nvPr/>
        </p:nvSpPr>
        <p:spPr bwMode="auto">
          <a:xfrm>
            <a:off x="3055938" y="1905000"/>
            <a:ext cx="1828800" cy="0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4876" name="Line 13"/>
          <p:cNvSpPr>
            <a:spLocks noChangeShapeType="1"/>
          </p:cNvSpPr>
          <p:nvPr/>
        </p:nvSpPr>
        <p:spPr bwMode="auto">
          <a:xfrm>
            <a:off x="3055938" y="2057400"/>
            <a:ext cx="1828800" cy="0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4877" name="Line 14"/>
          <p:cNvSpPr>
            <a:spLocks noChangeShapeType="1"/>
          </p:cNvSpPr>
          <p:nvPr/>
        </p:nvSpPr>
        <p:spPr bwMode="auto">
          <a:xfrm>
            <a:off x="3055938" y="2209800"/>
            <a:ext cx="1828800" cy="0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4878" name="Line 15"/>
          <p:cNvSpPr>
            <a:spLocks noChangeShapeType="1"/>
          </p:cNvSpPr>
          <p:nvPr/>
        </p:nvSpPr>
        <p:spPr bwMode="auto">
          <a:xfrm>
            <a:off x="3055938" y="1981200"/>
            <a:ext cx="1828800" cy="0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4879" name="Line 16"/>
          <p:cNvSpPr>
            <a:spLocks noChangeShapeType="1"/>
          </p:cNvSpPr>
          <p:nvPr/>
        </p:nvSpPr>
        <p:spPr bwMode="auto">
          <a:xfrm>
            <a:off x="3055938" y="1828800"/>
            <a:ext cx="1828800" cy="0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4880" name="Line 17"/>
          <p:cNvSpPr>
            <a:spLocks noChangeShapeType="1"/>
          </p:cNvSpPr>
          <p:nvPr/>
        </p:nvSpPr>
        <p:spPr bwMode="auto">
          <a:xfrm>
            <a:off x="3055938" y="2133600"/>
            <a:ext cx="1828800" cy="0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4881" name="Rectangle 24"/>
          <p:cNvSpPr>
            <a:spLocks noChangeArrowheads="1"/>
          </p:cNvSpPr>
          <p:nvPr/>
        </p:nvSpPr>
        <p:spPr bwMode="auto">
          <a:xfrm>
            <a:off x="3132138" y="2362200"/>
            <a:ext cx="1619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BGP sessions</a:t>
            </a:r>
          </a:p>
        </p:txBody>
      </p:sp>
      <p:sp>
        <p:nvSpPr>
          <p:cNvPr id="164882" name="Rectangle 25"/>
          <p:cNvSpPr>
            <a:spLocks noChangeArrowheads="1"/>
          </p:cNvSpPr>
          <p:nvPr/>
        </p:nvSpPr>
        <p:spPr bwMode="auto">
          <a:xfrm>
            <a:off x="5856288" y="2362200"/>
            <a:ext cx="1619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BGP sessions</a:t>
            </a:r>
          </a:p>
        </p:txBody>
      </p:sp>
      <p:sp>
        <p:nvSpPr>
          <p:cNvPr id="164883" name="AutoShape 26"/>
          <p:cNvSpPr>
            <a:spLocks noChangeArrowheads="1"/>
          </p:cNvSpPr>
          <p:nvPr/>
        </p:nvSpPr>
        <p:spPr bwMode="auto">
          <a:xfrm>
            <a:off x="541338" y="1600200"/>
            <a:ext cx="1063625" cy="757238"/>
          </a:xfrm>
          <a:prstGeom prst="flowChartMultidocumen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64884" name="Line 27"/>
          <p:cNvSpPr>
            <a:spLocks noChangeShapeType="1"/>
          </p:cNvSpPr>
          <p:nvPr/>
        </p:nvSpPr>
        <p:spPr bwMode="auto">
          <a:xfrm>
            <a:off x="5722938" y="1905000"/>
            <a:ext cx="1828800" cy="0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4885" name="Line 28"/>
          <p:cNvSpPr>
            <a:spLocks noChangeShapeType="1"/>
          </p:cNvSpPr>
          <p:nvPr/>
        </p:nvSpPr>
        <p:spPr bwMode="auto">
          <a:xfrm>
            <a:off x="5722938" y="2057400"/>
            <a:ext cx="1828800" cy="0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4886" name="Line 29"/>
          <p:cNvSpPr>
            <a:spLocks noChangeShapeType="1"/>
          </p:cNvSpPr>
          <p:nvPr/>
        </p:nvSpPr>
        <p:spPr bwMode="auto">
          <a:xfrm>
            <a:off x="5722938" y="2209800"/>
            <a:ext cx="1828800" cy="0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4887" name="Line 30"/>
          <p:cNvSpPr>
            <a:spLocks noChangeShapeType="1"/>
          </p:cNvSpPr>
          <p:nvPr/>
        </p:nvSpPr>
        <p:spPr bwMode="auto">
          <a:xfrm>
            <a:off x="5722938" y="1981200"/>
            <a:ext cx="1828800" cy="0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4888" name="Line 31"/>
          <p:cNvSpPr>
            <a:spLocks noChangeShapeType="1"/>
          </p:cNvSpPr>
          <p:nvPr/>
        </p:nvSpPr>
        <p:spPr bwMode="auto">
          <a:xfrm>
            <a:off x="5722938" y="1828800"/>
            <a:ext cx="1828800" cy="0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4889" name="Line 32"/>
          <p:cNvSpPr>
            <a:spLocks noChangeShapeType="1"/>
          </p:cNvSpPr>
          <p:nvPr/>
        </p:nvSpPr>
        <p:spPr bwMode="auto">
          <a:xfrm>
            <a:off x="5722938" y="2133600"/>
            <a:ext cx="1828800" cy="0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4890" name="Rectangle 34"/>
          <p:cNvSpPr>
            <a:spLocks noChangeArrowheads="1"/>
          </p:cNvSpPr>
          <p:nvPr/>
        </p:nvSpPr>
        <p:spPr bwMode="auto">
          <a:xfrm>
            <a:off x="457200" y="2362200"/>
            <a:ext cx="160813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Full BGP </a:t>
            </a:r>
          </a:p>
          <a:p>
            <a:r>
              <a:rPr lang="en-US">
                <a:latin typeface="Calibri" pitchFamily="34" charset="0"/>
              </a:rPr>
              <a:t>Routing Table</a:t>
            </a:r>
          </a:p>
        </p:txBody>
      </p:sp>
      <p:sp>
        <p:nvSpPr>
          <p:cNvPr id="164891" name="Line 35"/>
          <p:cNvSpPr>
            <a:spLocks noChangeShapeType="1"/>
          </p:cNvSpPr>
          <p:nvPr/>
        </p:nvSpPr>
        <p:spPr bwMode="auto">
          <a:xfrm>
            <a:off x="1684338" y="1981200"/>
            <a:ext cx="533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3124200" y="6492875"/>
            <a:ext cx="2895600" cy="365125"/>
          </a:xfrm>
        </p:spPr>
        <p:txBody>
          <a:bodyPr/>
          <a:lstStyle/>
          <a:p>
            <a:pPr algn="ctr">
              <a:defRPr/>
            </a:pPr>
            <a:fld id="{AD02D404-7FBB-4FB6-9C14-5F6DFC4BB612}" type="slidenum">
              <a:rPr lang="en-US" sz="1200"/>
              <a:pPr algn="ctr">
                <a:defRPr/>
              </a:pPr>
              <a:t>75</a:t>
            </a:fld>
            <a:endParaRPr lang="en-US" sz="1200"/>
          </a:p>
        </p:txBody>
      </p:sp>
      <p:sp>
        <p:nvSpPr>
          <p:cNvPr id="166914" name="Rectangle 2"/>
          <p:cNvSpPr>
            <a:spLocks noGrp="1" noChangeArrowheads="1"/>
          </p:cNvSpPr>
          <p:nvPr>
            <p:ph type="title"/>
          </p:nvPr>
        </p:nvSpPr>
        <p:spPr>
          <a:xfrm>
            <a:off x="249238" y="274638"/>
            <a:ext cx="8688387" cy="1143000"/>
          </a:xfrm>
        </p:spPr>
        <p:txBody>
          <a:bodyPr/>
          <a:lstStyle/>
          <a:p>
            <a:r>
              <a:rPr lang="en-US" sz="4000" smtClean="0"/>
              <a:t>Evaluation - Decision Time</a:t>
            </a:r>
            <a:endParaRPr lang="en-US" u="sng" smtClean="0"/>
          </a:p>
        </p:txBody>
      </p:sp>
      <p:sp>
        <p:nvSpPr>
          <p:cNvPr id="166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1500" y="1484313"/>
            <a:ext cx="8370888" cy="1393825"/>
          </a:xfrm>
        </p:spPr>
        <p:txBody>
          <a:bodyPr/>
          <a:lstStyle/>
          <a:p>
            <a:r>
              <a:rPr lang="en-US" sz="3100" smtClean="0"/>
              <a:t>Morpheus is </a:t>
            </a:r>
            <a:r>
              <a:rPr lang="en-US" sz="3100" smtClean="0">
                <a:solidFill>
                  <a:srgbClr val="3399FF"/>
                </a:solidFill>
              </a:rPr>
              <a:t>faster</a:t>
            </a:r>
            <a:r>
              <a:rPr lang="en-US" sz="3100" smtClean="0"/>
              <a:t> than the standard BGP decision process, when there are multiple alternative routes for a prefix</a:t>
            </a:r>
          </a:p>
        </p:txBody>
      </p:sp>
      <p:sp>
        <p:nvSpPr>
          <p:cNvPr id="166916" name="Rectangle 6"/>
          <p:cNvSpPr>
            <a:spLocks noChangeArrowheads="1"/>
          </p:cNvSpPr>
          <p:nvPr/>
        </p:nvSpPr>
        <p:spPr bwMode="auto">
          <a:xfrm>
            <a:off x="5568950" y="3273425"/>
            <a:ext cx="30511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latin typeface="Calibri" pitchFamily="34" charset="0"/>
              </a:rPr>
              <a:t>20 routes per prefix</a:t>
            </a:r>
          </a:p>
        </p:txBody>
      </p:sp>
      <p:sp>
        <p:nvSpPr>
          <p:cNvPr id="166917" name="Rectangle 7"/>
          <p:cNvSpPr>
            <a:spLocks noChangeArrowheads="1"/>
          </p:cNvSpPr>
          <p:nvPr/>
        </p:nvSpPr>
        <p:spPr bwMode="auto">
          <a:xfrm>
            <a:off x="5557838" y="4033838"/>
            <a:ext cx="3484562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latin typeface="Calibri" pitchFamily="34" charset="0"/>
              </a:rPr>
              <a:t>Average decision time:</a:t>
            </a:r>
          </a:p>
          <a:p>
            <a:pPr>
              <a:buFontTx/>
              <a:buChar char="•"/>
            </a:pPr>
            <a:r>
              <a:rPr lang="en-US" sz="2800">
                <a:latin typeface="Calibri" pitchFamily="34" charset="0"/>
              </a:rPr>
              <a:t> Morpheus: 54 us</a:t>
            </a:r>
          </a:p>
          <a:p>
            <a:pPr>
              <a:buFontTx/>
              <a:buChar char="•"/>
            </a:pPr>
            <a:r>
              <a:rPr lang="en-US" sz="2800">
                <a:latin typeface="Calibri" pitchFamily="34" charset="0"/>
              </a:rPr>
              <a:t> XORP-BGP: 279 us</a:t>
            </a:r>
          </a:p>
        </p:txBody>
      </p:sp>
      <p:pic>
        <p:nvPicPr>
          <p:cNvPr id="166918" name="Picture 8" descr="time_morph_xor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4488" y="2932113"/>
            <a:ext cx="5067300" cy="3544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78673CB2-C878-4653-8CFD-6C0E1D877B4F}" type="datetime1">
              <a:rPr lang="zh-CN" altLang="en-US"/>
              <a:pPr>
                <a:defRPr/>
              </a:pPr>
              <a:t>2009-5-18</a:t>
            </a:fld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3124200" y="6492875"/>
            <a:ext cx="2895600" cy="365125"/>
          </a:xfrm>
        </p:spPr>
        <p:txBody>
          <a:bodyPr/>
          <a:lstStyle/>
          <a:p>
            <a:pPr algn="ctr">
              <a:defRPr/>
            </a:pPr>
            <a:fld id="{4B0DEE21-5D18-4C2B-9F30-49D26B9A6236}" type="slidenum">
              <a:rPr lang="en-US" altLang="zh-CN" sz="1200"/>
              <a:pPr algn="ctr">
                <a:defRPr/>
              </a:pPr>
              <a:t>76</a:t>
            </a:fld>
            <a:endParaRPr lang="en-US" altLang="zh-CN" sz="1200"/>
          </a:p>
        </p:txBody>
      </p:sp>
      <p:graphicFrame>
        <p:nvGraphicFramePr>
          <p:cNvPr id="112642" name="Object 2"/>
          <p:cNvGraphicFramePr>
            <a:graphicFrameLocks noChangeAspect="1"/>
          </p:cNvGraphicFramePr>
          <p:nvPr/>
        </p:nvGraphicFramePr>
        <p:xfrm>
          <a:off x="403225" y="903288"/>
          <a:ext cx="8283575" cy="4354512"/>
        </p:xfrm>
        <a:graphic>
          <a:graphicData uri="http://schemas.openxmlformats.org/presentationml/2006/ole">
            <p:oleObj spid="_x0000_s112642" name="Worksheet" r:id="rId4" imgW="8891016" imgH="4267200" progId="Excel.Sheet.8">
              <p:embed/>
            </p:oleObj>
          </a:graphicData>
        </a:graphic>
      </p:graphicFrame>
      <p:sp>
        <p:nvSpPr>
          <p:cNvPr id="11264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788987"/>
          </a:xfrm>
        </p:spPr>
        <p:txBody>
          <a:bodyPr/>
          <a:lstStyle/>
          <a:p>
            <a:r>
              <a:rPr lang="en-US" sz="3600" smtClean="0"/>
              <a:t>Decision Time</a:t>
            </a:r>
            <a:endParaRPr lang="en-US" smtClean="0"/>
          </a:p>
        </p:txBody>
      </p:sp>
      <p:sp>
        <p:nvSpPr>
          <p:cNvPr id="1126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5257800"/>
            <a:ext cx="8305800" cy="1066800"/>
          </a:xfrm>
        </p:spPr>
        <p:txBody>
          <a:bodyPr/>
          <a:lstStyle/>
          <a:p>
            <a:r>
              <a:rPr lang="en-US" sz="2400" smtClean="0"/>
              <a:t>Morpheus: decision time grows </a:t>
            </a:r>
            <a:r>
              <a:rPr lang="en-US" sz="2400" smtClean="0">
                <a:solidFill>
                  <a:srgbClr val="0000FF"/>
                </a:solidFill>
              </a:rPr>
              <a:t>linearly</a:t>
            </a:r>
            <a:r>
              <a:rPr lang="en-US" sz="2400" smtClean="0"/>
              <a:t> in the number of edge routers  (</a:t>
            </a:r>
            <a:r>
              <a:rPr lang="en-US" sz="2400" i="1" smtClean="0"/>
              <a:t>O(N)</a:t>
            </a:r>
            <a:r>
              <a:rPr lang="en-US" sz="2400" smtClean="0"/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3124200" y="6492875"/>
            <a:ext cx="2895600" cy="365125"/>
          </a:xfrm>
        </p:spPr>
        <p:txBody>
          <a:bodyPr/>
          <a:lstStyle/>
          <a:p>
            <a:pPr algn="ctr">
              <a:defRPr/>
            </a:pPr>
            <a:fld id="{87CD4430-B8BB-4B1A-8C06-DE43E86EDD70}" type="slidenum">
              <a:rPr lang="en-US" sz="1200"/>
              <a:pPr algn="ctr">
                <a:defRPr/>
              </a:pPr>
              <a:t>77</a:t>
            </a:fld>
            <a:endParaRPr lang="en-US" sz="1200"/>
          </a:p>
        </p:txBody>
      </p:sp>
      <p:sp>
        <p:nvSpPr>
          <p:cNvPr id="172034" name="Rectangle 2"/>
          <p:cNvSpPr>
            <a:spLocks noGrp="1" noChangeArrowheads="1"/>
          </p:cNvSpPr>
          <p:nvPr>
            <p:ph type="title"/>
          </p:nvPr>
        </p:nvSpPr>
        <p:spPr>
          <a:xfrm>
            <a:off x="249238" y="0"/>
            <a:ext cx="8688387" cy="1143000"/>
          </a:xfrm>
        </p:spPr>
        <p:txBody>
          <a:bodyPr/>
          <a:lstStyle/>
          <a:p>
            <a:r>
              <a:rPr lang="en-US" sz="4000" smtClean="0"/>
              <a:t>Evaluation – Throughput</a:t>
            </a:r>
            <a:endParaRPr lang="en-US" u="sng" smtClean="0"/>
          </a:p>
        </p:txBody>
      </p:sp>
      <p:sp>
        <p:nvSpPr>
          <p:cNvPr id="172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1500" y="1295400"/>
            <a:ext cx="8204200" cy="4235450"/>
          </a:xfrm>
        </p:spPr>
        <p:txBody>
          <a:bodyPr/>
          <a:lstStyle/>
          <a:p>
            <a:r>
              <a:rPr lang="en-US" smtClean="0"/>
              <a:t>Setup</a:t>
            </a:r>
          </a:p>
          <a:p>
            <a:pPr lvl="1"/>
            <a:r>
              <a:rPr lang="en-US" smtClean="0"/>
              <a:t>40 POPs, 1 Morpheus server in each POP</a:t>
            </a:r>
          </a:p>
          <a:p>
            <a:pPr lvl="1"/>
            <a:r>
              <a:rPr lang="en-US" smtClean="0"/>
              <a:t>Each Morpheus server: 240 eBGP / 15 iBGP sessions, 39 sessions with other servers</a:t>
            </a:r>
          </a:p>
          <a:p>
            <a:pPr lvl="1"/>
            <a:r>
              <a:rPr lang="en-US" smtClean="0"/>
              <a:t>20 routes per prefix</a:t>
            </a:r>
          </a:p>
          <a:p>
            <a:r>
              <a:rPr lang="en-US" sz="3100" smtClean="0"/>
              <a:t>Our unoptimized prototype can support a large number of decision processes in parallel </a:t>
            </a:r>
          </a:p>
          <a:p>
            <a:endParaRPr lang="en-US" sz="3100" smtClean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838200" y="5029200"/>
          <a:ext cx="7543800" cy="9747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838200"/>
                <a:gridCol w="838200"/>
                <a:gridCol w="838200"/>
                <a:gridCol w="914400"/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600" dirty="0" smtClean="0"/>
                        <a:t># of decision process</a:t>
                      </a:r>
                      <a:endParaRPr lang="en-US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smtClean="0"/>
                        <a:t>1</a:t>
                      </a:r>
                      <a:endParaRPr lang="en-US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smtClean="0"/>
                        <a:t>10</a:t>
                      </a:r>
                      <a:endParaRPr lang="en-US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smtClean="0"/>
                        <a:t>20</a:t>
                      </a:r>
                      <a:endParaRPr lang="en-US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smtClean="0"/>
                        <a:t>40</a:t>
                      </a:r>
                      <a:endParaRPr lang="en-US" sz="2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600" dirty="0" smtClean="0"/>
                        <a:t>Throughput (update/sec)</a:t>
                      </a:r>
                      <a:endParaRPr lang="en-US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smtClean="0"/>
                        <a:t>890</a:t>
                      </a:r>
                      <a:endParaRPr lang="en-US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smtClean="0"/>
                        <a:t>841</a:t>
                      </a:r>
                      <a:endParaRPr lang="en-US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smtClean="0"/>
                        <a:t>780</a:t>
                      </a:r>
                      <a:endParaRPr lang="en-US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smtClean="0"/>
                        <a:t>740</a:t>
                      </a:r>
                      <a:endParaRPr lang="en-US" sz="26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9ABF53C3-0C7B-44C3-A972-F2A7354A39AF}" type="datetime1">
              <a:rPr lang="zh-CN" altLang="en-US"/>
              <a:pPr>
                <a:defRPr/>
              </a:pPr>
              <a:t>2009-5-18</a:t>
            </a:fld>
            <a:endParaRPr lang="en-US" altLang="zh-CN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3124200" y="6492875"/>
            <a:ext cx="2895600" cy="365125"/>
          </a:xfrm>
        </p:spPr>
        <p:txBody>
          <a:bodyPr/>
          <a:lstStyle/>
          <a:p>
            <a:pPr algn="ctr">
              <a:defRPr/>
            </a:pPr>
            <a:fld id="{6CE1CFF8-8503-450F-86A8-B93570444D34}" type="slidenum">
              <a:rPr lang="en-US" altLang="zh-CN" sz="1200"/>
              <a:pPr algn="ctr">
                <a:defRPr/>
              </a:pPr>
              <a:t>78</a:t>
            </a:fld>
            <a:endParaRPr lang="en-US" altLang="zh-CN" sz="1200"/>
          </a:p>
        </p:txBody>
      </p:sp>
      <p:graphicFrame>
        <p:nvGraphicFramePr>
          <p:cNvPr id="113666" name="Object 2"/>
          <p:cNvGraphicFramePr>
            <a:graphicFrameLocks noChangeAspect="1"/>
          </p:cNvGraphicFramePr>
          <p:nvPr/>
        </p:nvGraphicFramePr>
        <p:xfrm>
          <a:off x="533400" y="919163"/>
          <a:ext cx="7848600" cy="3957637"/>
        </p:xfrm>
        <a:graphic>
          <a:graphicData uri="http://schemas.openxmlformats.org/presentationml/2006/ole">
            <p:oleObj spid="_x0000_s113666" name="Worksheet" r:id="rId4" imgW="8891016" imgH="4483608" progId="Excel.Sheet.8">
              <p:embed/>
            </p:oleObj>
          </a:graphicData>
        </a:graphic>
      </p:graphicFrame>
      <p:sp>
        <p:nvSpPr>
          <p:cNvPr id="11366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788987"/>
          </a:xfrm>
        </p:spPr>
        <p:txBody>
          <a:bodyPr/>
          <a:lstStyle/>
          <a:p>
            <a:r>
              <a:rPr lang="en-US" sz="3600" smtClean="0"/>
              <a:t>Sustained Throughput</a:t>
            </a:r>
            <a:endParaRPr lang="en-US" smtClean="0"/>
          </a:p>
        </p:txBody>
      </p:sp>
      <p:sp>
        <p:nvSpPr>
          <p:cNvPr id="1136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5029200"/>
            <a:ext cx="8382000" cy="1295400"/>
          </a:xfrm>
        </p:spPr>
        <p:txBody>
          <a:bodyPr/>
          <a:lstStyle/>
          <a:p>
            <a:r>
              <a:rPr lang="en-US" sz="2400" smtClean="0"/>
              <a:t>What throughput is good enough?</a:t>
            </a:r>
          </a:p>
          <a:p>
            <a:pPr lvl="1"/>
            <a:r>
              <a:rPr lang="en-US" sz="2000" smtClean="0"/>
              <a:t>~ 600 updates/sec is more than enough for a large Tier-1 ISP* </a:t>
            </a:r>
          </a:p>
        </p:txBody>
      </p:sp>
      <p:sp>
        <p:nvSpPr>
          <p:cNvPr id="113671" name="Rectangle 8"/>
          <p:cNvSpPr>
            <a:spLocks noChangeArrowheads="1"/>
          </p:cNvSpPr>
          <p:nvPr/>
        </p:nvSpPr>
        <p:spPr bwMode="auto">
          <a:xfrm>
            <a:off x="533400" y="6172200"/>
            <a:ext cx="27019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latin typeface="Calibri" pitchFamily="34" charset="0"/>
              </a:rPr>
              <a:t>*: [Verkaik et al. USENIX07]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04CCD846-5547-412F-8305-DF80E3C31DD2}" type="datetime1">
              <a:rPr lang="zh-CN" altLang="en-US"/>
              <a:pPr>
                <a:defRPr/>
              </a:pPr>
              <a:t>2009-5-18</a:t>
            </a:fld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3124200" y="6492875"/>
            <a:ext cx="2895600" cy="365125"/>
          </a:xfrm>
        </p:spPr>
        <p:txBody>
          <a:bodyPr/>
          <a:lstStyle/>
          <a:p>
            <a:pPr algn="ctr">
              <a:defRPr/>
            </a:pPr>
            <a:fld id="{DC555B18-19A9-41AE-8AE5-B1B6065F91B0}" type="slidenum">
              <a:rPr lang="en-US" altLang="zh-CN" sz="1200"/>
              <a:pPr algn="ctr">
                <a:defRPr/>
              </a:pPr>
              <a:t>79</a:t>
            </a:fld>
            <a:endParaRPr lang="en-US" altLang="zh-CN" sz="1200"/>
          </a:p>
        </p:txBody>
      </p:sp>
      <p:graphicFrame>
        <p:nvGraphicFramePr>
          <p:cNvPr id="114690" name="Object 2"/>
          <p:cNvGraphicFramePr>
            <a:graphicFrameLocks noChangeAspect="1"/>
          </p:cNvGraphicFramePr>
          <p:nvPr/>
        </p:nvGraphicFramePr>
        <p:xfrm>
          <a:off x="685800" y="457200"/>
          <a:ext cx="7467600" cy="4019550"/>
        </p:xfrm>
        <a:graphic>
          <a:graphicData uri="http://schemas.openxmlformats.org/presentationml/2006/ole">
            <p:oleObj spid="_x0000_s114690" name="Worksheet" r:id="rId4" imgW="8025384" imgH="4319016" progId="Excel.Sheet.8">
              <p:embed/>
            </p:oleObj>
          </a:graphicData>
        </a:graphic>
      </p:graphicFrame>
      <p:sp>
        <p:nvSpPr>
          <p:cNvPr id="11469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788987"/>
          </a:xfrm>
        </p:spPr>
        <p:txBody>
          <a:bodyPr/>
          <a:lstStyle/>
          <a:p>
            <a:r>
              <a:rPr lang="en-US" sz="3500" smtClean="0"/>
              <a:t>Memory Consumption</a:t>
            </a:r>
            <a:endParaRPr lang="en-US" smtClean="0"/>
          </a:p>
        </p:txBody>
      </p:sp>
      <p:sp>
        <p:nvSpPr>
          <p:cNvPr id="1146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419600"/>
            <a:ext cx="8458200" cy="1828800"/>
          </a:xfrm>
        </p:spPr>
        <p:txBody>
          <a:bodyPr/>
          <a:lstStyle/>
          <a:p>
            <a:r>
              <a:rPr lang="en-US" sz="2400" smtClean="0"/>
              <a:t>5 full BGP route tables</a:t>
            </a:r>
          </a:p>
          <a:p>
            <a:r>
              <a:rPr lang="en-US" sz="2400" smtClean="0"/>
              <a:t>Tradeoff between memory and performance (CPU time)</a:t>
            </a:r>
          </a:p>
          <a:p>
            <a:pPr lvl="1"/>
            <a:r>
              <a:rPr lang="en-US" sz="2000" smtClean="0"/>
              <a:t>Trade 30%-40% more memory for halving the decision time </a:t>
            </a:r>
          </a:p>
          <a:p>
            <a:r>
              <a:rPr lang="en-US" sz="2400" smtClean="0"/>
              <a:t>Memory keeps becoming </a:t>
            </a:r>
            <a:r>
              <a:rPr lang="en-US" sz="2400" smtClean="0">
                <a:solidFill>
                  <a:srgbClr val="0000FF"/>
                </a:solidFill>
              </a:rPr>
              <a:t>cheaper</a:t>
            </a:r>
            <a:r>
              <a:rPr lang="en-US" sz="2400" smtClean="0"/>
              <a:t>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/>
          <p:cNvSpPr>
            <a:spLocks noGrp="1"/>
          </p:cNvSpPr>
          <p:nvPr>
            <p:ph type="ctrTitle"/>
          </p:nvPr>
        </p:nvSpPr>
        <p:spPr>
          <a:xfrm>
            <a:off x="381000" y="457200"/>
            <a:ext cx="8458200" cy="2133600"/>
          </a:xfrm>
        </p:spPr>
        <p:txBody>
          <a:bodyPr/>
          <a:lstStyle/>
          <a:p>
            <a:r>
              <a:rPr lang="en-US" b="1" smtClean="0">
                <a:solidFill>
                  <a:srgbClr val="3399FF"/>
                </a:solidFill>
              </a:rPr>
              <a:t>Neighbor-Specific BGP (NS-BGP):</a:t>
            </a:r>
            <a:r>
              <a:rPr lang="en-US" b="1" smtClean="0"/>
              <a:t/>
            </a:r>
            <a:br>
              <a:rPr lang="en-US" b="1" smtClean="0"/>
            </a:br>
            <a:r>
              <a:rPr lang="en-US" b="1" smtClean="0"/>
              <a:t>More Flexible Routing Policies While Improving Global Stability</a:t>
            </a:r>
          </a:p>
        </p:txBody>
      </p:sp>
      <p:sp>
        <p:nvSpPr>
          <p:cNvPr id="30722" name="TextBox 3"/>
          <p:cNvSpPr txBox="1">
            <a:spLocks noChangeArrowheads="1"/>
          </p:cNvSpPr>
          <p:nvPr/>
        </p:nvSpPr>
        <p:spPr bwMode="auto">
          <a:xfrm>
            <a:off x="1606550" y="5715000"/>
            <a:ext cx="7326313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US" sz="2800">
                <a:latin typeface="Calibri" pitchFamily="34" charset="0"/>
              </a:rPr>
              <a:t>Work with Michael Schapira and Jennifer Rexford</a:t>
            </a:r>
          </a:p>
          <a:p>
            <a:pPr algn="r"/>
            <a:r>
              <a:rPr lang="en-US" sz="2800">
                <a:latin typeface="Calibri" pitchFamily="34" charset="0"/>
              </a:rPr>
              <a:t>[SIGMETRICS’09]</a:t>
            </a:r>
          </a:p>
        </p:txBody>
      </p:sp>
      <p:sp>
        <p:nvSpPr>
          <p:cNvPr id="6" name="Oval 5"/>
          <p:cNvSpPr/>
          <p:nvPr/>
        </p:nvSpPr>
        <p:spPr>
          <a:xfrm>
            <a:off x="4343400" y="3886200"/>
            <a:ext cx="381000" cy="381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4343400" y="2895600"/>
            <a:ext cx="381000" cy="381000"/>
          </a:xfrm>
          <a:prstGeom prst="ellipse">
            <a:avLst/>
          </a:prstGeom>
          <a:solidFill>
            <a:srgbClr val="FF0000"/>
          </a:solidFill>
          <a:ln>
            <a:solidFill>
              <a:srgbClr val="FF33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5029200" y="3200400"/>
            <a:ext cx="381000" cy="3810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5334000" y="3886200"/>
            <a:ext cx="381000" cy="381000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3352800" y="3886200"/>
            <a:ext cx="381000" cy="381000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3657600" y="4572000"/>
            <a:ext cx="381000" cy="381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4343400" y="4876800"/>
            <a:ext cx="381000" cy="38100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3" name="Oval 12"/>
          <p:cNvSpPr/>
          <p:nvPr/>
        </p:nvSpPr>
        <p:spPr>
          <a:xfrm>
            <a:off x="5029200" y="4572000"/>
            <a:ext cx="381000" cy="381000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3657600" y="3200400"/>
            <a:ext cx="381000" cy="381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16" name="Straight Connector 15"/>
          <p:cNvCxnSpPr>
            <a:stCxn id="7" idx="4"/>
            <a:endCxn id="6" idx="0"/>
          </p:cNvCxnSpPr>
          <p:nvPr/>
        </p:nvCxnSpPr>
        <p:spPr>
          <a:xfrm rot="5400000">
            <a:off x="4229101" y="3581400"/>
            <a:ext cx="609600" cy="317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6" idx="4"/>
            <a:endCxn id="12" idx="0"/>
          </p:cNvCxnSpPr>
          <p:nvPr/>
        </p:nvCxnSpPr>
        <p:spPr>
          <a:xfrm rot="5400000">
            <a:off x="4229101" y="4572000"/>
            <a:ext cx="609600" cy="317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9" idx="2"/>
            <a:endCxn id="6" idx="6"/>
          </p:cNvCxnSpPr>
          <p:nvPr/>
        </p:nvCxnSpPr>
        <p:spPr>
          <a:xfrm rot="10800000">
            <a:off x="4724400" y="4076700"/>
            <a:ext cx="6096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6" idx="2"/>
            <a:endCxn id="10" idx="6"/>
          </p:cNvCxnSpPr>
          <p:nvPr/>
        </p:nvCxnSpPr>
        <p:spPr>
          <a:xfrm rot="10800000">
            <a:off x="3733800" y="4076700"/>
            <a:ext cx="6096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13" idx="1"/>
            <a:endCxn id="6" idx="5"/>
          </p:cNvCxnSpPr>
          <p:nvPr/>
        </p:nvCxnSpPr>
        <p:spPr>
          <a:xfrm rot="16200000" flipV="1">
            <a:off x="4668838" y="4211638"/>
            <a:ext cx="415925" cy="41592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6" idx="1"/>
            <a:endCxn id="14" idx="5"/>
          </p:cNvCxnSpPr>
          <p:nvPr/>
        </p:nvCxnSpPr>
        <p:spPr>
          <a:xfrm rot="16200000" flipV="1">
            <a:off x="3983038" y="3525838"/>
            <a:ext cx="415925" cy="41592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stCxn id="6" idx="3"/>
            <a:endCxn id="11" idx="7"/>
          </p:cNvCxnSpPr>
          <p:nvPr/>
        </p:nvCxnSpPr>
        <p:spPr>
          <a:xfrm rot="5400000">
            <a:off x="3983038" y="4211638"/>
            <a:ext cx="415925" cy="41592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stCxn id="8" idx="3"/>
            <a:endCxn id="6" idx="7"/>
          </p:cNvCxnSpPr>
          <p:nvPr/>
        </p:nvCxnSpPr>
        <p:spPr>
          <a:xfrm rot="5400000">
            <a:off x="4668838" y="3525838"/>
            <a:ext cx="415925" cy="41592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50F3D75F-2226-4DF7-BD94-32EB2E00C2C0}" type="datetime1">
              <a:rPr lang="zh-CN" altLang="en-US"/>
              <a:pPr>
                <a:defRPr/>
              </a:pPr>
              <a:t>2009-5-18</a:t>
            </a:fld>
            <a:endParaRPr lang="en-US" altLang="zh-CN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3124200" y="6492875"/>
            <a:ext cx="2895600" cy="365125"/>
          </a:xfrm>
        </p:spPr>
        <p:txBody>
          <a:bodyPr/>
          <a:lstStyle/>
          <a:p>
            <a:pPr algn="ctr">
              <a:defRPr/>
            </a:pPr>
            <a:fld id="{8AE1B1ED-37D8-49FC-B509-62D01A659B35}" type="slidenum">
              <a:rPr lang="en-US" altLang="zh-CN" sz="1200"/>
              <a:pPr algn="ctr">
                <a:defRPr/>
              </a:pPr>
              <a:t>80</a:t>
            </a:fld>
            <a:endParaRPr lang="en-US" altLang="zh-CN" sz="1200"/>
          </a:p>
        </p:txBody>
      </p:sp>
      <p:sp>
        <p:nvSpPr>
          <p:cNvPr id="1802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/>
              <a:t>Interpreting The Evaluation Results</a:t>
            </a:r>
            <a:endParaRPr lang="en-US" smtClean="0"/>
          </a:p>
        </p:txBody>
      </p:sp>
      <p:sp>
        <p:nvSpPr>
          <p:cNvPr id="486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382000" cy="5105400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100" dirty="0"/>
              <a:t>Implementation not optimized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100" dirty="0"/>
              <a:t>Supports from routers can boost throughput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700" dirty="0"/>
              <a:t>BGP monitoring protocol (BMP) for learning routes</a:t>
            </a:r>
          </a:p>
          <a:p>
            <a:pPr lvl="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300" dirty="0"/>
              <a:t>Reduce # of </a:t>
            </a:r>
            <a:r>
              <a:rPr lang="en-US" sz="2300" dirty="0" err="1"/>
              <a:t>eBGP</a:t>
            </a:r>
            <a:r>
              <a:rPr lang="en-US" sz="2300" dirty="0"/>
              <a:t> sessions, better scalability</a:t>
            </a:r>
          </a:p>
          <a:p>
            <a:pPr lvl="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300" dirty="0"/>
              <a:t>Faster edge link failure detection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700" dirty="0"/>
              <a:t>BGP “add-path” capability for assigning routes</a:t>
            </a:r>
          </a:p>
          <a:p>
            <a:pPr lvl="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300" dirty="0"/>
              <a:t>Edge routers push routes to neighbor </a:t>
            </a:r>
            <a:r>
              <a:rPr lang="en-US" sz="2300" dirty="0" err="1"/>
              <a:t>ASes</a:t>
            </a:r>
            <a:endParaRPr lang="en-US" sz="2300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100" dirty="0"/>
              <a:t>Morpheus servers are built on commodity hardware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700" dirty="0"/>
              <a:t>Moore’s law predicts the performance growth and price drop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3124200" y="6492875"/>
            <a:ext cx="2895600" cy="365125"/>
          </a:xfrm>
        </p:spPr>
        <p:txBody>
          <a:bodyPr/>
          <a:lstStyle/>
          <a:p>
            <a:pPr algn="ctr">
              <a:defRPr/>
            </a:pPr>
            <a:fld id="{0F9DA1B8-FA81-42B6-9A4D-72AAAACEA3DD}" type="slidenum">
              <a:rPr lang="en-US" sz="1200"/>
              <a:pPr algn="ctr">
                <a:defRPr/>
              </a:pPr>
              <a:t>81</a:t>
            </a:fld>
            <a:endParaRPr lang="en-US" sz="1200"/>
          </a:p>
        </p:txBody>
      </p:sp>
      <p:sp>
        <p:nvSpPr>
          <p:cNvPr id="182274" name="Rectangle 2"/>
          <p:cNvSpPr>
            <a:spLocks noGrp="1" noChangeArrowheads="1"/>
          </p:cNvSpPr>
          <p:nvPr>
            <p:ph type="title"/>
          </p:nvPr>
        </p:nvSpPr>
        <p:spPr>
          <a:xfrm>
            <a:off x="249238" y="0"/>
            <a:ext cx="8688387" cy="1143000"/>
          </a:xfrm>
        </p:spPr>
        <p:txBody>
          <a:bodyPr/>
          <a:lstStyle/>
          <a:p>
            <a:r>
              <a:rPr lang="en-US" sz="4000" smtClean="0"/>
              <a:t>Other Systems Issues</a:t>
            </a:r>
            <a:endParaRPr lang="en-US" u="sng" smtClean="0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95400"/>
            <a:ext cx="8572500" cy="48006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Consistency between different servers (replicas)</a:t>
            </a:r>
            <a:endParaRPr lang="en-US" sz="3100" dirty="0"/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Two-phase commit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Single point of failure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Connect every router to two Morpheus servers (one primary, one backup)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Other scalability and reliability issues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Addressed and evaluated by previous work on RCP (Routing Control Platform) 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[FDNA’04, NSDI’05, INM’06, USENIX’07]</a:t>
            </a:r>
            <a:endParaRPr lang="en-US" sz="2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65"/>
          <p:cNvSpPr>
            <a:spLocks noGrp="1" noChangeArrowheads="1"/>
          </p:cNvSpPr>
          <p:nvPr>
            <p:ph idx="1"/>
          </p:nvPr>
        </p:nvSpPr>
        <p:spPr>
          <a:xfrm>
            <a:off x="457200" y="1143000"/>
            <a:ext cx="8458200" cy="4953000"/>
          </a:xfrm>
        </p:spPr>
        <p:txBody>
          <a:bodyPr/>
          <a:lstStyle/>
          <a:p>
            <a:r>
              <a:rPr lang="en-US" smtClean="0"/>
              <a:t>Average control-plane downtime: </a:t>
            </a:r>
            <a:r>
              <a:rPr lang="en-US" smtClean="0">
                <a:solidFill>
                  <a:srgbClr val="FF0000"/>
                </a:solidFill>
              </a:rPr>
              <a:t>3.56</a:t>
            </a:r>
            <a:r>
              <a:rPr lang="en-US" smtClean="0"/>
              <a:t> seconds</a:t>
            </a:r>
          </a:p>
          <a:p>
            <a:pPr lvl="1"/>
            <a:r>
              <a:rPr lang="en-US" smtClean="0"/>
              <a:t>Performance lower bound</a:t>
            </a:r>
          </a:p>
          <a:p>
            <a:r>
              <a:rPr lang="en-US" smtClean="0"/>
              <a:t>OSPF and BGP adjacencies stay up</a:t>
            </a:r>
          </a:p>
          <a:p>
            <a:r>
              <a:rPr lang="en-US" smtClean="0"/>
              <a:t>Default timer values</a:t>
            </a:r>
          </a:p>
          <a:p>
            <a:pPr lvl="1"/>
            <a:r>
              <a:rPr lang="en-US" smtClean="0"/>
              <a:t>OSPF hello interval: 10 seconds</a:t>
            </a:r>
          </a:p>
          <a:p>
            <a:pPr lvl="1"/>
            <a:r>
              <a:rPr lang="en-US" smtClean="0"/>
              <a:t>BGP keep-alive interval: 60 seconds </a:t>
            </a:r>
          </a:p>
          <a:p>
            <a:endParaRPr lang="en-US" smtClean="0"/>
          </a:p>
          <a:p>
            <a:endParaRPr lang="en-US" smtClean="0"/>
          </a:p>
          <a:p>
            <a:pPr>
              <a:buFont typeface="Arial" charset="0"/>
              <a:buNone/>
            </a:pPr>
            <a:endParaRPr lang="en-US" smtClean="0"/>
          </a:p>
        </p:txBody>
      </p:sp>
      <p:sp>
        <p:nvSpPr>
          <p:cNvPr id="14343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340475"/>
            <a:ext cx="2133600" cy="365125"/>
          </a:xfrm>
        </p:spPr>
        <p:txBody>
          <a:bodyPr/>
          <a:lstStyle/>
          <a:p>
            <a:pPr algn="ctr">
              <a:defRPr/>
            </a:pPr>
            <a:fld id="{84E7DEA4-BD8A-43CB-980E-9EE405F754FD}" type="slidenum">
              <a:rPr lang="en-US" sz="1200"/>
              <a:pPr algn="ctr">
                <a:defRPr/>
              </a:pPr>
              <a:t>82</a:t>
            </a:fld>
            <a:endParaRPr lang="en-US" sz="1200" dirty="0"/>
          </a:p>
        </p:txBody>
      </p:sp>
      <p:sp>
        <p:nvSpPr>
          <p:cNvPr id="184323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534400" cy="685800"/>
          </a:xfrm>
        </p:spPr>
        <p:txBody>
          <a:bodyPr/>
          <a:lstStyle/>
          <a:p>
            <a:r>
              <a:rPr lang="en-US" sz="3600" smtClean="0"/>
              <a:t>Edge Router Migration: OSPF + BGP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Events During Migration</a:t>
            </a:r>
          </a:p>
        </p:txBody>
      </p:sp>
      <p:sp>
        <p:nvSpPr>
          <p:cNvPr id="18637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Network failure during migration</a:t>
            </a:r>
          </a:p>
          <a:p>
            <a:pPr lvl="1"/>
            <a:r>
              <a:rPr lang="en-US" smtClean="0"/>
              <a:t>The old VR image is not deleted until the migration is confirmed successful</a:t>
            </a:r>
          </a:p>
          <a:p>
            <a:r>
              <a:rPr lang="en-US" smtClean="0"/>
              <a:t>Routing messages arrive during the migration of the control plane</a:t>
            </a:r>
          </a:p>
          <a:p>
            <a:pPr lvl="1"/>
            <a:r>
              <a:rPr lang="en-US" smtClean="0"/>
              <a:t>BGP: TCP retransmission</a:t>
            </a:r>
          </a:p>
          <a:p>
            <a:pPr lvl="1"/>
            <a:r>
              <a:rPr lang="en-US" smtClean="0"/>
              <a:t>OSPF: LSA retransmission</a:t>
            </a:r>
          </a:p>
        </p:txBody>
      </p:sp>
      <p:sp>
        <p:nvSpPr>
          <p:cNvPr id="5222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3124200" y="6492875"/>
            <a:ext cx="2895600" cy="365125"/>
          </a:xfrm>
        </p:spPr>
        <p:txBody>
          <a:bodyPr/>
          <a:lstStyle/>
          <a:p>
            <a:pPr algn="ctr">
              <a:defRPr/>
            </a:pPr>
            <a:fld id="{2ADBDDBF-9230-4084-91B8-D202823172EA}" type="slidenum">
              <a:rPr lang="en-US" sz="1200"/>
              <a:pPr algn="ctr">
                <a:defRPr/>
              </a:pPr>
              <a:t>83</a:t>
            </a:fld>
            <a:endParaRPr lang="en-US" sz="1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7" name="Rectangle 65"/>
          <p:cNvSpPr>
            <a:spLocks noGrp="1" noChangeArrowheads="1"/>
          </p:cNvSpPr>
          <p:nvPr>
            <p:ph idx="1"/>
          </p:nvPr>
        </p:nvSpPr>
        <p:spPr>
          <a:xfrm>
            <a:off x="457200" y="1143000"/>
            <a:ext cx="8229600" cy="4525963"/>
          </a:xfrm>
        </p:spPr>
        <p:txBody>
          <a:bodyPr/>
          <a:lstStyle/>
          <a:p>
            <a:r>
              <a:rPr lang="en-US" smtClean="0"/>
              <a:t>The diamond testbed</a:t>
            </a:r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pPr>
              <a:buFont typeface="Arial" charset="0"/>
              <a:buNone/>
            </a:pPr>
            <a:endParaRPr lang="en-US" smtClean="0"/>
          </a:p>
        </p:txBody>
      </p:sp>
      <p:sp>
        <p:nvSpPr>
          <p:cNvPr id="14343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340475"/>
            <a:ext cx="2133600" cy="365125"/>
          </a:xfrm>
        </p:spPr>
        <p:txBody>
          <a:bodyPr/>
          <a:lstStyle/>
          <a:p>
            <a:pPr>
              <a:defRPr/>
            </a:pPr>
            <a:fld id="{1B163C12-3A85-41AF-8897-19597F92BFE7}" type="slidenum">
              <a:rPr lang="en-US" sz="1200"/>
              <a:pPr>
                <a:defRPr/>
              </a:pPr>
              <a:t>84</a:t>
            </a:fld>
            <a:endParaRPr lang="en-US" sz="1200" dirty="0"/>
          </a:p>
        </p:txBody>
      </p:sp>
      <p:sp>
        <p:nvSpPr>
          <p:cNvPr id="188419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534400" cy="685800"/>
          </a:xfrm>
        </p:spPr>
        <p:txBody>
          <a:bodyPr/>
          <a:lstStyle/>
          <a:p>
            <a:r>
              <a:rPr lang="en-US" sz="4000" smtClean="0"/>
              <a:t>Impact on Data Traffic</a:t>
            </a:r>
          </a:p>
        </p:txBody>
      </p:sp>
      <p:sp>
        <p:nvSpPr>
          <p:cNvPr id="188420" name="Rectangle 31"/>
          <p:cNvSpPr>
            <a:spLocks noChangeArrowheads="1"/>
          </p:cNvSpPr>
          <p:nvPr/>
        </p:nvSpPr>
        <p:spPr bwMode="auto">
          <a:xfrm>
            <a:off x="1892300" y="3352800"/>
            <a:ext cx="466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Calibri" pitchFamily="34" charset="0"/>
              </a:rPr>
              <a:t>n0</a:t>
            </a:r>
          </a:p>
        </p:txBody>
      </p:sp>
      <p:sp>
        <p:nvSpPr>
          <p:cNvPr id="188421" name="Rectangle 31"/>
          <p:cNvSpPr>
            <a:spLocks noChangeArrowheads="1"/>
          </p:cNvSpPr>
          <p:nvPr/>
        </p:nvSpPr>
        <p:spPr bwMode="auto">
          <a:xfrm>
            <a:off x="3721100" y="2209800"/>
            <a:ext cx="466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Calibri" pitchFamily="34" charset="0"/>
              </a:rPr>
              <a:t>n1</a:t>
            </a:r>
          </a:p>
        </p:txBody>
      </p:sp>
      <p:sp>
        <p:nvSpPr>
          <p:cNvPr id="188422" name="Rectangle 31"/>
          <p:cNvSpPr>
            <a:spLocks noChangeArrowheads="1"/>
          </p:cNvSpPr>
          <p:nvPr/>
        </p:nvSpPr>
        <p:spPr bwMode="auto">
          <a:xfrm>
            <a:off x="3721100" y="4495800"/>
            <a:ext cx="466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Calibri" pitchFamily="34" charset="0"/>
              </a:rPr>
              <a:t>n2</a:t>
            </a:r>
          </a:p>
        </p:txBody>
      </p:sp>
      <p:sp>
        <p:nvSpPr>
          <p:cNvPr id="188423" name="Rectangle 31"/>
          <p:cNvSpPr>
            <a:spLocks noChangeArrowheads="1"/>
          </p:cNvSpPr>
          <p:nvPr/>
        </p:nvSpPr>
        <p:spPr bwMode="auto">
          <a:xfrm>
            <a:off x="7302500" y="3352800"/>
            <a:ext cx="466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Calibri" pitchFamily="34" charset="0"/>
              </a:rPr>
              <a:t>n3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4330700" y="2133600"/>
            <a:ext cx="685800" cy="457200"/>
          </a:xfrm>
          <a:prstGeom prst="rect">
            <a:avLst/>
          </a:prstGeom>
          <a:solidFill>
            <a:srgbClr val="FF8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US" sz="2200">
                <a:latin typeface="Calibri" pitchFamily="34" charset="0"/>
              </a:rPr>
              <a:t>VR</a:t>
            </a:r>
          </a:p>
        </p:txBody>
      </p:sp>
      <p:sp>
        <p:nvSpPr>
          <p:cNvPr id="188425" name="Rectangle 18"/>
          <p:cNvSpPr>
            <a:spLocks noChangeArrowheads="1"/>
          </p:cNvSpPr>
          <p:nvPr/>
        </p:nvSpPr>
        <p:spPr bwMode="auto">
          <a:xfrm>
            <a:off x="2349500" y="3200400"/>
            <a:ext cx="1066800" cy="685800"/>
          </a:xfrm>
          <a:prstGeom prst="rect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88426" name="Rectangle 19"/>
          <p:cNvSpPr>
            <a:spLocks noChangeArrowheads="1"/>
          </p:cNvSpPr>
          <p:nvPr/>
        </p:nvSpPr>
        <p:spPr bwMode="auto">
          <a:xfrm>
            <a:off x="4178300" y="4343400"/>
            <a:ext cx="1066800" cy="685800"/>
          </a:xfrm>
          <a:prstGeom prst="rect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88427" name="Rectangle 20"/>
          <p:cNvSpPr>
            <a:spLocks noChangeArrowheads="1"/>
          </p:cNvSpPr>
          <p:nvPr/>
        </p:nvSpPr>
        <p:spPr bwMode="auto">
          <a:xfrm>
            <a:off x="6235700" y="3200400"/>
            <a:ext cx="1066800" cy="685800"/>
          </a:xfrm>
          <a:prstGeom prst="rect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" name="Freeform 12"/>
          <p:cNvSpPr>
            <a:spLocks noChangeArrowheads="1"/>
          </p:cNvSpPr>
          <p:nvPr/>
        </p:nvSpPr>
        <p:spPr bwMode="auto">
          <a:xfrm>
            <a:off x="2903538" y="2670175"/>
            <a:ext cx="3768725" cy="525463"/>
          </a:xfrm>
          <a:custGeom>
            <a:avLst/>
            <a:gdLst>
              <a:gd name="T0" fmla="*/ 0 w 3767958"/>
              <a:gd name="T1" fmla="*/ 525301 h 525517"/>
              <a:gd name="T2" fmla="*/ 520686 w 3767958"/>
              <a:gd name="T3" fmla="*/ 162842 h 525517"/>
              <a:gd name="T4" fmla="*/ 1767177 w 3767958"/>
              <a:gd name="T5" fmla="*/ 5251 h 525517"/>
              <a:gd name="T6" fmla="*/ 3060999 w 3767958"/>
              <a:gd name="T7" fmla="*/ 131327 h 525517"/>
              <a:gd name="T8" fmla="*/ 3771023 w 3767958"/>
              <a:gd name="T9" fmla="*/ 525301 h 52551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767958"/>
              <a:gd name="T16" fmla="*/ 0 h 525517"/>
              <a:gd name="T17" fmla="*/ 3767958 w 3767958"/>
              <a:gd name="T18" fmla="*/ 525517 h 52551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767958" h="525517">
                <a:moveTo>
                  <a:pt x="0" y="525517"/>
                </a:moveTo>
                <a:cubicBezTo>
                  <a:pt x="112986" y="387568"/>
                  <a:pt x="225972" y="249620"/>
                  <a:pt x="520262" y="162910"/>
                </a:cubicBezTo>
                <a:cubicBezTo>
                  <a:pt x="814552" y="76200"/>
                  <a:pt x="1342697" y="10510"/>
                  <a:pt x="1765738" y="5255"/>
                </a:cubicBezTo>
                <a:cubicBezTo>
                  <a:pt x="2188779" y="0"/>
                  <a:pt x="2724807" y="44669"/>
                  <a:pt x="3058510" y="131379"/>
                </a:cubicBezTo>
                <a:cubicBezTo>
                  <a:pt x="3392213" y="218089"/>
                  <a:pt x="3580085" y="371803"/>
                  <a:pt x="3767958" y="525517"/>
                </a:cubicBezTo>
              </a:path>
            </a:pathLst>
          </a:custGeom>
          <a:noFill/>
          <a:ln w="28575" algn="ctr">
            <a:solidFill>
              <a:srgbClr val="FF0000"/>
            </a:solidFill>
            <a:round/>
            <a:headEnd/>
            <a:tailEnd type="arrow" w="lg" len="lg"/>
          </a:ln>
        </p:spPr>
        <p:txBody>
          <a:bodyPr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4" name="Freeform 13"/>
          <p:cNvSpPr>
            <a:spLocks noChangeArrowheads="1"/>
          </p:cNvSpPr>
          <p:nvPr/>
        </p:nvSpPr>
        <p:spPr bwMode="auto">
          <a:xfrm>
            <a:off x="3062288" y="2740025"/>
            <a:ext cx="3373437" cy="471488"/>
          </a:xfrm>
          <a:custGeom>
            <a:avLst/>
            <a:gdLst>
              <a:gd name="T0" fmla="*/ 3372285 w 3373821"/>
              <a:gd name="T1" fmla="*/ 474955 h 470338"/>
              <a:gd name="T2" fmla="*/ 2521338 w 3373821"/>
              <a:gd name="T3" fmla="*/ 76948 h 470338"/>
              <a:gd name="T4" fmla="*/ 1623113 w 3373821"/>
              <a:gd name="T5" fmla="*/ 13266 h 470338"/>
              <a:gd name="T6" fmla="*/ 504268 w 3373821"/>
              <a:gd name="T7" fmla="*/ 140629 h 470338"/>
              <a:gd name="T8" fmla="*/ 0 w 3373821"/>
              <a:gd name="T9" fmla="*/ 443115 h 47033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373821"/>
              <a:gd name="T16" fmla="*/ 0 h 470338"/>
              <a:gd name="T17" fmla="*/ 3373821 w 3373821"/>
              <a:gd name="T18" fmla="*/ 470338 h 47033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373821" h="470338">
                <a:moveTo>
                  <a:pt x="3373821" y="470338"/>
                </a:moveTo>
                <a:cubicBezTo>
                  <a:pt x="3093983" y="311369"/>
                  <a:pt x="2814145" y="152400"/>
                  <a:pt x="2522483" y="76200"/>
                </a:cubicBezTo>
                <a:cubicBezTo>
                  <a:pt x="2230821" y="0"/>
                  <a:pt x="1960179" y="2628"/>
                  <a:pt x="1623848" y="13138"/>
                </a:cubicBezTo>
                <a:cubicBezTo>
                  <a:pt x="1287517" y="23648"/>
                  <a:pt x="775137" y="68317"/>
                  <a:pt x="504496" y="139262"/>
                </a:cubicBezTo>
                <a:cubicBezTo>
                  <a:pt x="233855" y="210207"/>
                  <a:pt x="116927" y="324507"/>
                  <a:pt x="0" y="438807"/>
                </a:cubicBezTo>
              </a:path>
            </a:pathLst>
          </a:custGeom>
          <a:noFill/>
          <a:ln w="28575" algn="ctr">
            <a:solidFill>
              <a:srgbClr val="0080FF"/>
            </a:solidFill>
            <a:round/>
            <a:headEnd/>
            <a:tailEnd type="arrow" w="lg" len="lg"/>
          </a:ln>
        </p:spPr>
        <p:txBody>
          <a:bodyPr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5" name="Freeform 14"/>
          <p:cNvSpPr>
            <a:spLocks noChangeArrowheads="1"/>
          </p:cNvSpPr>
          <p:nvPr/>
        </p:nvSpPr>
        <p:spPr bwMode="auto">
          <a:xfrm>
            <a:off x="2903538" y="3873500"/>
            <a:ext cx="3752850" cy="522288"/>
          </a:xfrm>
          <a:custGeom>
            <a:avLst/>
            <a:gdLst>
              <a:gd name="T0" fmla="*/ 0 w 3752193"/>
              <a:gd name="T1" fmla="*/ 0 h 522890"/>
              <a:gd name="T2" fmla="*/ 631064 w 3752193"/>
              <a:gd name="T3" fmla="*/ 282474 h 522890"/>
              <a:gd name="T4" fmla="*/ 1798530 w 3752193"/>
              <a:gd name="T5" fmla="*/ 502178 h 522890"/>
              <a:gd name="T6" fmla="*/ 2965996 w 3752193"/>
              <a:gd name="T7" fmla="*/ 392326 h 522890"/>
              <a:gd name="T8" fmla="*/ 3754824 w 3752193"/>
              <a:gd name="T9" fmla="*/ 15694 h 52289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752193"/>
              <a:gd name="T16" fmla="*/ 0 h 522890"/>
              <a:gd name="T17" fmla="*/ 3752193 w 3752193"/>
              <a:gd name="T18" fmla="*/ 522890 h 52289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752193" h="522890">
                <a:moveTo>
                  <a:pt x="0" y="0"/>
                </a:moveTo>
                <a:cubicBezTo>
                  <a:pt x="165537" y="99848"/>
                  <a:pt x="331075" y="199696"/>
                  <a:pt x="630620" y="283779"/>
                </a:cubicBezTo>
                <a:cubicBezTo>
                  <a:pt x="930165" y="367862"/>
                  <a:pt x="1408386" y="486104"/>
                  <a:pt x="1797269" y="504497"/>
                </a:cubicBezTo>
                <a:cubicBezTo>
                  <a:pt x="2186152" y="522890"/>
                  <a:pt x="2638096" y="475593"/>
                  <a:pt x="2963917" y="394138"/>
                </a:cubicBezTo>
                <a:cubicBezTo>
                  <a:pt x="3289738" y="312683"/>
                  <a:pt x="3520965" y="164224"/>
                  <a:pt x="3752193" y="15766"/>
                </a:cubicBezTo>
              </a:path>
            </a:pathLst>
          </a:custGeom>
          <a:noFill/>
          <a:ln w="28575" algn="ctr">
            <a:solidFill>
              <a:srgbClr val="FF0000"/>
            </a:solidFill>
            <a:round/>
            <a:headEnd/>
            <a:tailEnd type="arrow" w="lg" len="lg"/>
          </a:ln>
        </p:spPr>
        <p:txBody>
          <a:bodyPr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6" name="Freeform 15"/>
          <p:cNvSpPr>
            <a:spLocks noChangeArrowheads="1"/>
          </p:cNvSpPr>
          <p:nvPr/>
        </p:nvSpPr>
        <p:spPr bwMode="auto">
          <a:xfrm>
            <a:off x="3076575" y="3873500"/>
            <a:ext cx="3311525" cy="404813"/>
          </a:xfrm>
          <a:custGeom>
            <a:avLst/>
            <a:gdLst>
              <a:gd name="T0" fmla="*/ 3313824 w 3310759"/>
              <a:gd name="T1" fmla="*/ 31583 h 404648"/>
              <a:gd name="T2" fmla="*/ 2824644 w 3310759"/>
              <a:gd name="T3" fmla="*/ 284243 h 404648"/>
              <a:gd name="T4" fmla="*/ 1688476 w 3310759"/>
              <a:gd name="T5" fmla="*/ 394782 h 404648"/>
              <a:gd name="T6" fmla="*/ 552305 w 3310759"/>
              <a:gd name="T7" fmla="*/ 221077 h 404648"/>
              <a:gd name="T8" fmla="*/ 0 w 3310759"/>
              <a:gd name="T9" fmla="*/ 0 h 40464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310759"/>
              <a:gd name="T16" fmla="*/ 0 h 404648"/>
              <a:gd name="T17" fmla="*/ 3310759 w 3310759"/>
              <a:gd name="T18" fmla="*/ 404648 h 40464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310759" h="404648">
                <a:moveTo>
                  <a:pt x="3310759" y="31531"/>
                </a:moveTo>
                <a:cubicBezTo>
                  <a:pt x="3201714" y="127438"/>
                  <a:pt x="3092669" y="223345"/>
                  <a:pt x="2822028" y="283779"/>
                </a:cubicBezTo>
                <a:cubicBezTo>
                  <a:pt x="2551387" y="344213"/>
                  <a:pt x="2065283" y="404648"/>
                  <a:pt x="1686911" y="394138"/>
                </a:cubicBezTo>
                <a:cubicBezTo>
                  <a:pt x="1308539" y="383628"/>
                  <a:pt x="832945" y="286407"/>
                  <a:pt x="551793" y="220717"/>
                </a:cubicBezTo>
                <a:cubicBezTo>
                  <a:pt x="270641" y="155027"/>
                  <a:pt x="135320" y="77513"/>
                  <a:pt x="0" y="0"/>
                </a:cubicBezTo>
              </a:path>
            </a:pathLst>
          </a:custGeom>
          <a:noFill/>
          <a:ln w="28575" algn="ctr">
            <a:solidFill>
              <a:srgbClr val="0080FF"/>
            </a:solidFill>
            <a:round/>
            <a:headEnd/>
            <a:tailEnd type="arrow" w="lg" len="lg"/>
          </a:ln>
        </p:spPr>
        <p:txBody>
          <a:bodyPr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88432" name="Rectangle 19"/>
          <p:cNvSpPr>
            <a:spLocks noChangeArrowheads="1"/>
          </p:cNvSpPr>
          <p:nvPr/>
        </p:nvSpPr>
        <p:spPr bwMode="auto">
          <a:xfrm>
            <a:off x="4114800" y="2057400"/>
            <a:ext cx="1066800" cy="685800"/>
          </a:xfrm>
          <a:prstGeom prst="rect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33  E" pathEditMode="relative" ptsTypes="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5" name="Rectangle 65"/>
          <p:cNvSpPr>
            <a:spLocks noGrp="1" noChangeArrowheads="1"/>
          </p:cNvSpPr>
          <p:nvPr>
            <p:ph idx="1"/>
          </p:nvPr>
        </p:nvSpPr>
        <p:spPr>
          <a:xfrm>
            <a:off x="457200" y="1143000"/>
            <a:ext cx="8229600" cy="4525963"/>
          </a:xfrm>
        </p:spPr>
        <p:txBody>
          <a:bodyPr/>
          <a:lstStyle/>
          <a:p>
            <a:r>
              <a:rPr lang="en-US" smtClean="0"/>
              <a:t>SD router w/ separate migration bandwidth</a:t>
            </a:r>
          </a:p>
          <a:p>
            <a:pPr lvl="1"/>
            <a:r>
              <a:rPr lang="en-US" smtClean="0"/>
              <a:t>Slight delay increase due to CPU contention</a:t>
            </a:r>
          </a:p>
          <a:p>
            <a:endParaRPr lang="en-US" smtClean="0"/>
          </a:p>
          <a:p>
            <a:r>
              <a:rPr lang="en-US" smtClean="0"/>
              <a:t>HD router w/ separate migration bandwidth</a:t>
            </a:r>
          </a:p>
          <a:p>
            <a:pPr lvl="1"/>
            <a:r>
              <a:rPr lang="en-US" smtClean="0"/>
              <a:t>No delay increase or packet loss</a:t>
            </a:r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pPr>
              <a:buFont typeface="Arial" charset="0"/>
              <a:buNone/>
            </a:pPr>
            <a:endParaRPr lang="en-US" smtClean="0"/>
          </a:p>
        </p:txBody>
      </p:sp>
      <p:sp>
        <p:nvSpPr>
          <p:cNvPr id="14343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629400" y="6340475"/>
            <a:ext cx="2133600" cy="365125"/>
          </a:xfrm>
        </p:spPr>
        <p:txBody>
          <a:bodyPr/>
          <a:lstStyle/>
          <a:p>
            <a:pPr>
              <a:defRPr/>
            </a:pPr>
            <a:fld id="{DE05F96D-31D7-4C0B-8D98-C2A82DA2B26C}" type="slidenum">
              <a:rPr lang="en-US" sz="1200"/>
              <a:pPr>
                <a:defRPr/>
              </a:pPr>
              <a:t>85</a:t>
            </a:fld>
            <a:endParaRPr lang="en-US" sz="1200" dirty="0"/>
          </a:p>
        </p:txBody>
      </p:sp>
      <p:sp>
        <p:nvSpPr>
          <p:cNvPr id="190467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534400" cy="685800"/>
          </a:xfrm>
        </p:spPr>
        <p:txBody>
          <a:bodyPr/>
          <a:lstStyle/>
          <a:p>
            <a:r>
              <a:rPr lang="en-US" sz="4000" smtClean="0"/>
              <a:t>Impact on Data Traffic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3" name="Rectangle 65"/>
          <p:cNvSpPr>
            <a:spLocks noGrp="1" noChangeArrowheads="1"/>
          </p:cNvSpPr>
          <p:nvPr>
            <p:ph idx="1"/>
          </p:nvPr>
        </p:nvSpPr>
        <p:spPr>
          <a:xfrm>
            <a:off x="457200" y="1143000"/>
            <a:ext cx="8229600" cy="990600"/>
          </a:xfrm>
        </p:spPr>
        <p:txBody>
          <a:bodyPr/>
          <a:lstStyle/>
          <a:p>
            <a:r>
              <a:rPr lang="en-US" smtClean="0"/>
              <a:t>The Abilene-topology testbed</a:t>
            </a:r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pPr>
              <a:buFont typeface="Arial" charset="0"/>
              <a:buNone/>
            </a:pPr>
            <a:endParaRPr lang="en-US" smtClean="0"/>
          </a:p>
        </p:txBody>
      </p:sp>
      <p:sp>
        <p:nvSpPr>
          <p:cNvPr id="14343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340475"/>
            <a:ext cx="2133600" cy="365125"/>
          </a:xfrm>
        </p:spPr>
        <p:txBody>
          <a:bodyPr/>
          <a:lstStyle/>
          <a:p>
            <a:pPr>
              <a:defRPr/>
            </a:pPr>
            <a:fld id="{215B50D9-F605-4FA0-A0D3-47635C96EB07}" type="slidenum">
              <a:rPr lang="en-US" sz="1200"/>
              <a:pPr>
                <a:defRPr/>
              </a:pPr>
              <a:t>86</a:t>
            </a:fld>
            <a:endParaRPr lang="en-US" sz="1200" dirty="0"/>
          </a:p>
        </p:txBody>
      </p:sp>
      <p:sp>
        <p:nvSpPr>
          <p:cNvPr id="192515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534400" cy="685800"/>
          </a:xfrm>
        </p:spPr>
        <p:txBody>
          <a:bodyPr/>
          <a:lstStyle/>
          <a:p>
            <a:r>
              <a:rPr lang="en-US" sz="4000" smtClean="0"/>
              <a:t>Impact on Routing Protocols</a:t>
            </a:r>
          </a:p>
        </p:txBody>
      </p:sp>
      <p:pic>
        <p:nvPicPr>
          <p:cNvPr id="192516" name="Picture 9" descr="testbed_abilene_slide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1850" y="2133600"/>
            <a:ext cx="755015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65"/>
          <p:cNvSpPr>
            <a:spLocks noGrp="1" noChangeArrowheads="1"/>
          </p:cNvSpPr>
          <p:nvPr>
            <p:ph idx="1"/>
          </p:nvPr>
        </p:nvSpPr>
        <p:spPr>
          <a:xfrm>
            <a:off x="457200" y="1143000"/>
            <a:ext cx="8458200" cy="4953000"/>
          </a:xfrm>
        </p:spPr>
        <p:txBody>
          <a:bodyPr/>
          <a:lstStyle/>
          <a:p>
            <a:r>
              <a:rPr lang="en-US" smtClean="0"/>
              <a:t>Average control-plane downtime: </a:t>
            </a:r>
            <a:r>
              <a:rPr lang="en-US" smtClean="0">
                <a:solidFill>
                  <a:srgbClr val="FF0000"/>
                </a:solidFill>
              </a:rPr>
              <a:t>3.56</a:t>
            </a:r>
            <a:r>
              <a:rPr lang="en-US" smtClean="0"/>
              <a:t> seconds</a:t>
            </a:r>
          </a:p>
          <a:p>
            <a:pPr lvl="1"/>
            <a:r>
              <a:rPr lang="en-US" smtClean="0"/>
              <a:t>Performance lower bound</a:t>
            </a:r>
          </a:p>
          <a:p>
            <a:r>
              <a:rPr lang="en-US" smtClean="0"/>
              <a:t>OSPF and BGP adjacencies stay up</a:t>
            </a:r>
          </a:p>
          <a:p>
            <a:r>
              <a:rPr lang="en-US" smtClean="0"/>
              <a:t>When routing changes happen during migration</a:t>
            </a:r>
          </a:p>
          <a:p>
            <a:pPr lvl="1"/>
            <a:r>
              <a:rPr lang="en-US" smtClean="0"/>
              <a:t>Miss </a:t>
            </a:r>
            <a:r>
              <a:rPr lang="en-US" smtClean="0">
                <a:solidFill>
                  <a:srgbClr val="FF0000"/>
                </a:solidFill>
              </a:rPr>
              <a:t>at most one </a:t>
            </a:r>
            <a:r>
              <a:rPr lang="en-US" smtClean="0"/>
              <a:t>LSA (Link State Announcement)</a:t>
            </a:r>
          </a:p>
          <a:p>
            <a:pPr lvl="1"/>
            <a:r>
              <a:rPr lang="en-US" smtClean="0"/>
              <a:t>Get retransmitted 5 seconds later</a:t>
            </a:r>
          </a:p>
          <a:p>
            <a:pPr lvl="1"/>
            <a:r>
              <a:rPr lang="en-US" smtClean="0"/>
              <a:t>Can use smaller LSA retrans. timer (e.g., 1 sec)</a:t>
            </a:r>
          </a:p>
          <a:p>
            <a:endParaRPr lang="en-US" smtClean="0"/>
          </a:p>
          <a:p>
            <a:pPr>
              <a:buFont typeface="Arial" charset="0"/>
              <a:buNone/>
            </a:pPr>
            <a:endParaRPr lang="en-US" smtClean="0"/>
          </a:p>
        </p:txBody>
      </p:sp>
      <p:sp>
        <p:nvSpPr>
          <p:cNvPr id="14343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340475"/>
            <a:ext cx="2133600" cy="365125"/>
          </a:xfrm>
        </p:spPr>
        <p:txBody>
          <a:bodyPr/>
          <a:lstStyle/>
          <a:p>
            <a:pPr>
              <a:defRPr/>
            </a:pPr>
            <a:fld id="{D655EB14-BECC-4D9A-82F9-CC5EC0A2E1EC}" type="slidenum">
              <a:rPr lang="en-US" sz="1200"/>
              <a:pPr>
                <a:defRPr/>
              </a:pPr>
              <a:t>87</a:t>
            </a:fld>
            <a:endParaRPr lang="en-US" sz="1200" dirty="0"/>
          </a:p>
        </p:txBody>
      </p:sp>
      <p:sp>
        <p:nvSpPr>
          <p:cNvPr id="194563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534400" cy="685800"/>
          </a:xfrm>
        </p:spPr>
        <p:txBody>
          <a:bodyPr/>
          <a:lstStyle/>
          <a:p>
            <a:r>
              <a:rPr lang="en-US" sz="4000" smtClean="0"/>
              <a:t>Impact on Routing Protocols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</p:nvPr>
        </p:nvSpPr>
        <p:spPr>
          <a:xfrm>
            <a:off x="76200" y="0"/>
            <a:ext cx="8991600" cy="1143000"/>
          </a:xfrm>
        </p:spPr>
        <p:txBody>
          <a:bodyPr/>
          <a:lstStyle/>
          <a:p>
            <a:r>
              <a:rPr lang="en-US" sz="4000" smtClean="0"/>
              <a:t>The BGP Route Selection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8839200" cy="1905000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100" dirty="0" smtClean="0"/>
              <a:t>“One-route-fits-all”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700" dirty="0" smtClean="0"/>
              <a:t>Every router selects </a:t>
            </a:r>
            <a:r>
              <a:rPr lang="en-US" sz="2700" dirty="0" smtClean="0">
                <a:solidFill>
                  <a:srgbClr val="3399FF"/>
                </a:solidFill>
              </a:rPr>
              <a:t>one</a:t>
            </a:r>
            <a:r>
              <a:rPr lang="en-US" sz="2700" dirty="0" smtClean="0"/>
              <a:t> best route (per destination) for </a:t>
            </a:r>
            <a:r>
              <a:rPr lang="en-US" sz="2700" dirty="0" smtClean="0">
                <a:solidFill>
                  <a:srgbClr val="3399FF"/>
                </a:solidFill>
              </a:rPr>
              <a:t>all </a:t>
            </a:r>
            <a:r>
              <a:rPr lang="en-US" sz="2700" dirty="0" smtClean="0"/>
              <a:t>neighbors 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700" dirty="0" smtClean="0"/>
              <a:t>Hard to meet </a:t>
            </a:r>
            <a:r>
              <a:rPr lang="en-US" sz="2700" dirty="0" smtClean="0">
                <a:solidFill>
                  <a:srgbClr val="3399FF"/>
                </a:solidFill>
              </a:rPr>
              <a:t>diverse</a:t>
            </a:r>
            <a:r>
              <a:rPr lang="en-US" sz="2700" dirty="0" smtClean="0"/>
              <a:t> needs from different customers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352E297-E0DA-4DC4-BDC2-4738216161E7}" type="slidenum">
              <a:rPr lang="en-US"/>
              <a:pPr>
                <a:defRPr/>
              </a:pPr>
              <a:t>9</a:t>
            </a:fld>
            <a:endParaRPr lang="en-US" dirty="0"/>
          </a:p>
        </p:txBody>
      </p:sp>
      <p:pic>
        <p:nvPicPr>
          <p:cNvPr id="31748" name="Picture 5" descr="principles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" y="3065463"/>
            <a:ext cx="7848600" cy="287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Freeform 7"/>
          <p:cNvSpPr/>
          <p:nvPr/>
        </p:nvSpPr>
        <p:spPr>
          <a:xfrm>
            <a:off x="4876800" y="3505200"/>
            <a:ext cx="2316163" cy="604838"/>
          </a:xfrm>
          <a:custGeom>
            <a:avLst/>
            <a:gdLst>
              <a:gd name="connsiteX0" fmla="*/ 0 w 2142698"/>
              <a:gd name="connsiteY0" fmla="*/ 454926 h 605051"/>
              <a:gd name="connsiteX1" fmla="*/ 477671 w 2142698"/>
              <a:gd name="connsiteY1" fmla="*/ 86436 h 605051"/>
              <a:gd name="connsiteX2" fmla="*/ 914400 w 2142698"/>
              <a:gd name="connsiteY2" fmla="*/ 86436 h 605051"/>
              <a:gd name="connsiteX3" fmla="*/ 2142698 w 2142698"/>
              <a:gd name="connsiteY3" fmla="*/ 605051 h 605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42698" h="605051">
                <a:moveTo>
                  <a:pt x="0" y="454926"/>
                </a:moveTo>
                <a:cubicBezTo>
                  <a:pt x="162635" y="301388"/>
                  <a:pt x="325271" y="147851"/>
                  <a:pt x="477671" y="86436"/>
                </a:cubicBezTo>
                <a:cubicBezTo>
                  <a:pt x="630071" y="25021"/>
                  <a:pt x="636896" y="0"/>
                  <a:pt x="914400" y="86436"/>
                </a:cubicBezTo>
                <a:cubicBezTo>
                  <a:pt x="1191905" y="172872"/>
                  <a:pt x="1667301" y="388961"/>
                  <a:pt x="2142698" y="605051"/>
                </a:cubicBezTo>
              </a:path>
            </a:pathLst>
          </a:custGeom>
          <a:ln w="38100">
            <a:solidFill>
              <a:srgbClr val="FF0000"/>
            </a:solidFill>
            <a:prstDash val="sysDash"/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Freeform 8"/>
          <p:cNvSpPr/>
          <p:nvPr/>
        </p:nvSpPr>
        <p:spPr>
          <a:xfrm>
            <a:off x="4953000" y="4114800"/>
            <a:ext cx="2209800" cy="152400"/>
          </a:xfrm>
          <a:custGeom>
            <a:avLst/>
            <a:gdLst>
              <a:gd name="connsiteX0" fmla="*/ 0 w 2074459"/>
              <a:gd name="connsiteY0" fmla="*/ 0 h 234286"/>
              <a:gd name="connsiteX1" fmla="*/ 600501 w 2074459"/>
              <a:gd name="connsiteY1" fmla="*/ 218364 h 234286"/>
              <a:gd name="connsiteX2" fmla="*/ 2074459 w 2074459"/>
              <a:gd name="connsiteY2" fmla="*/ 95534 h 234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74459" h="234286">
                <a:moveTo>
                  <a:pt x="0" y="0"/>
                </a:moveTo>
                <a:cubicBezTo>
                  <a:pt x="127379" y="101221"/>
                  <a:pt x="254758" y="202442"/>
                  <a:pt x="600501" y="218364"/>
                </a:cubicBezTo>
                <a:cubicBezTo>
                  <a:pt x="946244" y="234286"/>
                  <a:pt x="1510351" y="164910"/>
                  <a:pt x="2074459" y="95534"/>
                </a:cubicBezTo>
              </a:path>
            </a:pathLst>
          </a:custGeom>
          <a:ln w="38100">
            <a:solidFill>
              <a:srgbClr val="660066"/>
            </a:solidFill>
            <a:prstDash val="sysDash"/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4776788" y="4300538"/>
            <a:ext cx="2401887" cy="779462"/>
          </a:xfrm>
          <a:custGeom>
            <a:avLst/>
            <a:gdLst>
              <a:gd name="connsiteX0" fmla="*/ 0 w 2402006"/>
              <a:gd name="connsiteY0" fmla="*/ 777923 h 777923"/>
              <a:gd name="connsiteX1" fmla="*/ 928048 w 2402006"/>
              <a:gd name="connsiteY1" fmla="*/ 259308 h 777923"/>
              <a:gd name="connsiteX2" fmla="*/ 2402006 w 2402006"/>
              <a:gd name="connsiteY2" fmla="*/ 0 h 777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02006" h="777923">
                <a:moveTo>
                  <a:pt x="0" y="777923"/>
                </a:moveTo>
                <a:cubicBezTo>
                  <a:pt x="263857" y="583442"/>
                  <a:pt x="527714" y="388962"/>
                  <a:pt x="928048" y="259308"/>
                </a:cubicBezTo>
                <a:cubicBezTo>
                  <a:pt x="1328382" y="129654"/>
                  <a:pt x="1865194" y="64827"/>
                  <a:pt x="2402006" y="0"/>
                </a:cubicBezTo>
              </a:path>
            </a:pathLst>
          </a:custGeom>
          <a:ln w="38100">
            <a:solidFill>
              <a:srgbClr val="00B050"/>
            </a:solidFill>
            <a:prstDash val="sysDash"/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1" name="Freeform 10"/>
          <p:cNvSpPr/>
          <p:nvPr/>
        </p:nvSpPr>
        <p:spPr>
          <a:xfrm>
            <a:off x="4749800" y="4397375"/>
            <a:ext cx="2482850" cy="1168400"/>
          </a:xfrm>
          <a:custGeom>
            <a:avLst/>
            <a:gdLst>
              <a:gd name="connsiteX0" fmla="*/ 0 w 2483892"/>
              <a:gd name="connsiteY0" fmla="*/ 805218 h 1169158"/>
              <a:gd name="connsiteX1" fmla="*/ 573206 w 2483892"/>
              <a:gd name="connsiteY1" fmla="*/ 1119116 h 1169158"/>
              <a:gd name="connsiteX2" fmla="*/ 1460310 w 2483892"/>
              <a:gd name="connsiteY2" fmla="*/ 982639 h 1169158"/>
              <a:gd name="connsiteX3" fmla="*/ 2483892 w 2483892"/>
              <a:gd name="connsiteY3" fmla="*/ 0 h 1169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83892" h="1169158">
                <a:moveTo>
                  <a:pt x="0" y="805218"/>
                </a:moveTo>
                <a:cubicBezTo>
                  <a:pt x="164910" y="947382"/>
                  <a:pt x="329821" y="1089546"/>
                  <a:pt x="573206" y="1119116"/>
                </a:cubicBezTo>
                <a:cubicBezTo>
                  <a:pt x="816591" y="1148686"/>
                  <a:pt x="1141863" y="1169158"/>
                  <a:pt x="1460310" y="982639"/>
                </a:cubicBezTo>
                <a:cubicBezTo>
                  <a:pt x="1778757" y="796120"/>
                  <a:pt x="2131324" y="398060"/>
                  <a:pt x="2483892" y="0"/>
                </a:cubicBezTo>
              </a:path>
            </a:pathLst>
          </a:custGeom>
          <a:ln w="38100">
            <a:solidFill>
              <a:srgbClr val="3333FF"/>
            </a:solidFill>
            <a:prstDash val="sysDash"/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3581400" y="4114800"/>
            <a:ext cx="990600" cy="304800"/>
          </a:xfrm>
          <a:prstGeom prst="line">
            <a:avLst/>
          </a:prstGeom>
          <a:ln w="38100">
            <a:solidFill>
              <a:srgbClr val="FF0000"/>
            </a:solidFill>
            <a:prstDash val="sysDash"/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3657600" y="4572000"/>
            <a:ext cx="762000" cy="457200"/>
          </a:xfrm>
          <a:prstGeom prst="line">
            <a:avLst/>
          </a:prstGeom>
          <a:ln w="38100">
            <a:solidFill>
              <a:srgbClr val="00B050"/>
            </a:solidFill>
            <a:prstDash val="sysDash"/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2819400" y="4038600"/>
            <a:ext cx="381000" cy="304800"/>
          </a:xfrm>
          <a:prstGeom prst="line">
            <a:avLst/>
          </a:prstGeom>
          <a:ln w="38100">
            <a:solidFill>
              <a:srgbClr val="00B050"/>
            </a:solidFill>
            <a:prstDash val="sysDash"/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V="1">
            <a:off x="2667000" y="4572000"/>
            <a:ext cx="457200" cy="381000"/>
          </a:xfrm>
          <a:prstGeom prst="line">
            <a:avLst/>
          </a:prstGeom>
          <a:ln w="38100">
            <a:solidFill>
              <a:srgbClr val="00B050"/>
            </a:solidFill>
            <a:prstDash val="sysDash"/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2.4|33.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6|24.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6|24.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6|24.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6|24.4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6|24.4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6|24.4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6|24.4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6|24.4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6|24.4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6|24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6|24.4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6|24.4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6|24.4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6|24.4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6|24.4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6|24.4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6|24.4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6|24.4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6|24.4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6|24.4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6|24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6|24.4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6|24.4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6|24.4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6|24.4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6|24.4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6|24.4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6|24.4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6|24.4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6|24.4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6|24.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6|24.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2.4|33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6|24.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6|24.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6|24.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6|24.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19755</TotalTime>
  <Words>3204</Words>
  <Application>Microsoft Office PowerPoint</Application>
  <PresentationFormat>On-screen Show (4:3)</PresentationFormat>
  <Paragraphs>812</Paragraphs>
  <Slides>87</Slides>
  <Notes>87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Design Template</vt:lpstr>
      </vt:variant>
      <vt:variant>
        <vt:i4>3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87</vt:i4>
      </vt:variant>
    </vt:vector>
  </HeadingPairs>
  <TitlesOfParts>
    <vt:vector size="100" baseType="lpstr">
      <vt:lpstr>Calibri</vt:lpstr>
      <vt:lpstr>Arial</vt:lpstr>
      <vt:lpstr>宋体</vt:lpstr>
      <vt:lpstr>Symbol</vt:lpstr>
      <vt:lpstr>Wingdings</vt:lpstr>
      <vt:lpstr>Verdana</vt:lpstr>
      <vt:lpstr>Comic Sans MS</vt:lpstr>
      <vt:lpstr>ＭＳ Ｐゴシック</vt:lpstr>
      <vt:lpstr>Office Theme</vt:lpstr>
      <vt:lpstr>Office Theme</vt:lpstr>
      <vt:lpstr>Office Theme</vt:lpstr>
      <vt:lpstr>Equation</vt:lpstr>
      <vt:lpstr>Worksheet</vt:lpstr>
      <vt:lpstr>A Principled Approach to Managing  Routing in Large ISP Networks</vt:lpstr>
      <vt:lpstr>The Three Roles An ISP Plays </vt:lpstr>
      <vt:lpstr>Challenges in ISP Routing Management (1)</vt:lpstr>
      <vt:lpstr>Challenges in ISP Routing Management (2)</vt:lpstr>
      <vt:lpstr>Challenges in ISP Routing Management (3)</vt:lpstr>
      <vt:lpstr>List of Challenges</vt:lpstr>
      <vt:lpstr>A Principled Approach – Three Abstractions for Three Goals</vt:lpstr>
      <vt:lpstr>Neighbor-Specific BGP (NS-BGP): More Flexible Routing Policies While Improving Global Stability</vt:lpstr>
      <vt:lpstr>The BGP Route Selection</vt:lpstr>
      <vt:lpstr>BGP’s Node-based Route Selection</vt:lpstr>
      <vt:lpstr>Neighbor-Specific BGP (NS-BGP)</vt:lpstr>
      <vt:lpstr>New Abstraction:  Neighbor-based Route Selection</vt:lpstr>
      <vt:lpstr>Would the Additional Flexibility  Cause Routing Oscillation?</vt:lpstr>
      <vt:lpstr>Would the Additional Flexibility  Cause Routing Oscillation?</vt:lpstr>
      <vt:lpstr>The “Gao-Rexford” Stability Conditions</vt:lpstr>
      <vt:lpstr>“Gao-Rexford” Too Restrictive for NS-BGP</vt:lpstr>
      <vt:lpstr>Stability Conditions for NS-BGP</vt:lpstr>
      <vt:lpstr>Why Stability is Easier to Obtain in NS-BGP?</vt:lpstr>
      <vt:lpstr>Practical Implications of NS-BGP</vt:lpstr>
      <vt:lpstr>We Can Now Safely Proceed With  System Design &amp; Implementation</vt:lpstr>
      <vt:lpstr>Morpheus: A Routing Control Platform With Intuitive Policy Configuration Interface </vt:lpstr>
      <vt:lpstr>First of All, We Need Route Visibility</vt:lpstr>
      <vt:lpstr>Solution: A Routing Control Platform</vt:lpstr>
      <vt:lpstr>Flexible Route Assignment</vt:lpstr>
      <vt:lpstr>Consistent Packet Forwarding</vt:lpstr>
      <vt:lpstr>Why Are Policy Trade-offs Hard in BGP?</vt:lpstr>
      <vt:lpstr>Why Are Policy Trade-offs Hard in BGP?</vt:lpstr>
      <vt:lpstr>Why Are Policy Trade-offs Hard in BGP?</vt:lpstr>
      <vt:lpstr>Inside Morpheus Server: Policy  Objectives As Independent Modules</vt:lpstr>
      <vt:lpstr>Why Are Policy Trade-offs Hard in BGP?</vt:lpstr>
      <vt:lpstr>New Abstraction: Policy Configuration as Reconciling Multiple Objectives</vt:lpstr>
      <vt:lpstr>Use Weighted Sum Instead of Strict Ranking</vt:lpstr>
      <vt:lpstr>Multiple Decision Processes for NS-BGP</vt:lpstr>
      <vt:lpstr>How To Translate A Policy Into Weights?</vt:lpstr>
      <vt:lpstr>Use Preference Matrix To Calculate Weights</vt:lpstr>
      <vt:lpstr>Prototype Implementation</vt:lpstr>
      <vt:lpstr>Evaluation</vt:lpstr>
      <vt:lpstr>What About Managing An ISP’s Own Network?</vt:lpstr>
      <vt:lpstr>VROOM: Virtual Router Migration As A Network Adaptation Primitive</vt:lpstr>
      <vt:lpstr>Disruptive Planned Maintenance</vt:lpstr>
      <vt:lpstr>The Two Notions of “Router”</vt:lpstr>
      <vt:lpstr>The Tight Coupling of Physical &amp; Logical</vt:lpstr>
      <vt:lpstr>New Abstraction: Separation Between the “Physical” and “Logical” Configurations</vt:lpstr>
      <vt:lpstr>VROOM: Breaking the Coupling</vt:lpstr>
      <vt:lpstr>Example: Planned Maintenance</vt:lpstr>
      <vt:lpstr>Example: Planned Maintenance</vt:lpstr>
      <vt:lpstr>Example: Planned Maintenance</vt:lpstr>
      <vt:lpstr>Virtual Router Migration: the Challenges</vt:lpstr>
      <vt:lpstr>Virtual Router Migration: the Challenges</vt:lpstr>
      <vt:lpstr>Virtual Router Migration: the Challenges</vt:lpstr>
      <vt:lpstr>Virtual Router Migration: the Challenges</vt:lpstr>
      <vt:lpstr>VROOM Architecture</vt:lpstr>
      <vt:lpstr>VROOM’s Migration Process</vt:lpstr>
      <vt:lpstr>Control-Plane Migration</vt:lpstr>
      <vt:lpstr>Control-Plane Migration</vt:lpstr>
      <vt:lpstr>Control-Plane Migration</vt:lpstr>
      <vt:lpstr>Data-Plane Cloning</vt:lpstr>
      <vt:lpstr>Remote Control Plane</vt:lpstr>
      <vt:lpstr>Remote Control Plane</vt:lpstr>
      <vt:lpstr>Double Data Planes</vt:lpstr>
      <vt:lpstr>Asynchronous Link Migration</vt:lpstr>
      <vt:lpstr>Prototype Implementation</vt:lpstr>
      <vt:lpstr>Evaluation</vt:lpstr>
      <vt:lpstr>VROOM is a Generic Primitive</vt:lpstr>
      <vt:lpstr>Migration Scheduling</vt:lpstr>
      <vt:lpstr>Contributions of the Thesis</vt:lpstr>
      <vt:lpstr>Morpheus and VROOM: 1 + 1 &gt; 2</vt:lpstr>
      <vt:lpstr>Final Thought: Revisiting Routers</vt:lpstr>
      <vt:lpstr>Backup Slides</vt:lpstr>
      <vt:lpstr>How a neighbor gets the routes in NS-BGP</vt:lpstr>
      <vt:lpstr>Why wasn’t BGP designed to be  neighbor-specific?</vt:lpstr>
      <vt:lpstr>The AHP Hierarchy of An Example Policy</vt:lpstr>
      <vt:lpstr>Evaluation Setup</vt:lpstr>
      <vt:lpstr>Experiment Setup</vt:lpstr>
      <vt:lpstr>Evaluation - Decision Time</vt:lpstr>
      <vt:lpstr>Decision Time</vt:lpstr>
      <vt:lpstr>Evaluation – Throughput</vt:lpstr>
      <vt:lpstr>Sustained Throughput</vt:lpstr>
      <vt:lpstr>Memory Consumption</vt:lpstr>
      <vt:lpstr>Interpreting The Evaluation Results</vt:lpstr>
      <vt:lpstr>Other Systems Issues</vt:lpstr>
      <vt:lpstr>Edge Router Migration: OSPF + BGP</vt:lpstr>
      <vt:lpstr>Events During Migration</vt:lpstr>
      <vt:lpstr>Impact on Data Traffic</vt:lpstr>
      <vt:lpstr>Impact on Data Traffic</vt:lpstr>
      <vt:lpstr>Impact on Routing Protocols</vt:lpstr>
      <vt:lpstr>Impact on Routing Protocols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Routing Architectures for  Large Self-configuring Networks</dc:title>
  <dc:creator>chang</dc:creator>
  <cp:lastModifiedBy>Jennifer Rexford</cp:lastModifiedBy>
  <cp:revision>2078</cp:revision>
  <dcterms:created xsi:type="dcterms:W3CDTF">2008-10-18T22:02:24Z</dcterms:created>
  <dcterms:modified xsi:type="dcterms:W3CDTF">2009-05-18T12:40:00Z</dcterms:modified>
</cp:coreProperties>
</file>